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257" r:id="rId3"/>
    <p:sldId id="259" r:id="rId4"/>
    <p:sldId id="258" r:id="rId5"/>
    <p:sldId id="426" r:id="rId6"/>
    <p:sldId id="427" r:id="rId7"/>
    <p:sldId id="425" r:id="rId8"/>
    <p:sldId id="263" r:id="rId9"/>
    <p:sldId id="428" r:id="rId10"/>
    <p:sldId id="429" r:id="rId11"/>
    <p:sldId id="430" r:id="rId12"/>
    <p:sldId id="431" r:id="rId13"/>
    <p:sldId id="326" r:id="rId14"/>
    <p:sldId id="285" r:id="rId1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zabeth Fiveash" initials="EF" lastIdx="2" clrIdx="0">
    <p:extLst>
      <p:ext uri="{19B8F6BF-5375-455C-9EA6-DF929625EA0E}">
        <p15:presenceInfo xmlns:p15="http://schemas.microsoft.com/office/powerpoint/2012/main" userId="S-1-5-21-2149558826-3324038498-27948981-2524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EEEEE"/>
    <a:srgbClr val="1B365D"/>
    <a:srgbClr val="6E7073"/>
    <a:srgbClr val="CDCDCD"/>
    <a:srgbClr val="174A7C"/>
    <a:srgbClr val="002D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90564" autoAdjust="0"/>
  </p:normalViewPr>
  <p:slideViewPr>
    <p:cSldViewPr>
      <p:cViewPr varScale="1">
        <p:scale>
          <a:sx n="41" d="100"/>
          <a:sy n="41" d="100"/>
        </p:scale>
        <p:origin x="1344" y="60"/>
      </p:cViewPr>
      <p:guideLst>
        <p:guide orient="horz" pos="2160"/>
        <p:guide pos="2880"/>
      </p:guideLst>
    </p:cSldViewPr>
  </p:slideViewPr>
  <p:notesTextViewPr>
    <p:cViewPr>
      <p:scale>
        <a:sx n="1" d="1"/>
        <a:sy n="1" d="1"/>
      </p:scale>
      <p:origin x="0" y="0"/>
    </p:cViewPr>
  </p:notesTextViewPr>
  <p:notesViewPr>
    <p:cSldViewPr>
      <p:cViewPr varScale="1">
        <p:scale>
          <a:sx n="57" d="100"/>
          <a:sy n="57" d="100"/>
        </p:scale>
        <p:origin x="283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77577" cy="469638"/>
          </a:xfrm>
          <a:prstGeom prst="rect">
            <a:avLst/>
          </a:prstGeom>
        </p:spPr>
        <p:txBody>
          <a:bodyPr vert="horz" lIns="93159" tIns="46580" rIns="93159" bIns="46580" rtlCol="0"/>
          <a:lstStyle>
            <a:lvl1pPr algn="l">
              <a:defRPr sz="1200"/>
            </a:lvl1pPr>
          </a:lstStyle>
          <a:p>
            <a:endParaRPr lang="en-US" dirty="0"/>
          </a:p>
        </p:txBody>
      </p:sp>
      <p:sp>
        <p:nvSpPr>
          <p:cNvPr id="3" name="Date Placeholder 2"/>
          <p:cNvSpPr>
            <a:spLocks noGrp="1"/>
          </p:cNvSpPr>
          <p:nvPr>
            <p:ph type="dt" sz="quarter" idx="1"/>
          </p:nvPr>
        </p:nvSpPr>
        <p:spPr>
          <a:xfrm>
            <a:off x="4023678" y="2"/>
            <a:ext cx="3077577" cy="469638"/>
          </a:xfrm>
          <a:prstGeom prst="rect">
            <a:avLst/>
          </a:prstGeom>
        </p:spPr>
        <p:txBody>
          <a:bodyPr vert="horz" lIns="93159" tIns="46580" rIns="93159" bIns="46580" rtlCol="0"/>
          <a:lstStyle>
            <a:lvl1pPr algn="r">
              <a:defRPr sz="1200"/>
            </a:lvl1pPr>
          </a:lstStyle>
          <a:p>
            <a:fld id="{C595C0AA-C719-4841-A0B7-A1D5337C7FC2}" type="datetimeFigureOut">
              <a:rPr lang="en-US" smtClean="0"/>
              <a:t>4/20/2018</a:t>
            </a:fld>
            <a:endParaRPr lang="en-US" dirty="0"/>
          </a:p>
        </p:txBody>
      </p:sp>
      <p:sp>
        <p:nvSpPr>
          <p:cNvPr id="4" name="Footer Placeholder 3"/>
          <p:cNvSpPr>
            <a:spLocks noGrp="1"/>
          </p:cNvSpPr>
          <p:nvPr>
            <p:ph type="ftr" sz="quarter" idx="2"/>
          </p:nvPr>
        </p:nvSpPr>
        <p:spPr>
          <a:xfrm>
            <a:off x="0" y="8918838"/>
            <a:ext cx="3077577" cy="469637"/>
          </a:xfrm>
          <a:prstGeom prst="rect">
            <a:avLst/>
          </a:prstGeom>
        </p:spPr>
        <p:txBody>
          <a:bodyPr vert="horz" lIns="93159" tIns="46580" rIns="93159" bIns="465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678" y="8918838"/>
            <a:ext cx="3077577" cy="469637"/>
          </a:xfrm>
          <a:prstGeom prst="rect">
            <a:avLst/>
          </a:prstGeom>
        </p:spPr>
        <p:txBody>
          <a:bodyPr vert="horz" lIns="93159" tIns="46580" rIns="93159" bIns="46580" rtlCol="0" anchor="b"/>
          <a:lstStyle>
            <a:lvl1pPr algn="r">
              <a:defRPr sz="1200"/>
            </a:lvl1pPr>
          </a:lstStyle>
          <a:p>
            <a:fld id="{E0504E33-1411-4DE5-AEC8-C60860622FCE}" type="slidenum">
              <a:rPr lang="en-US" smtClean="0"/>
              <a:t>‹#›</a:t>
            </a:fld>
            <a:endParaRPr lang="en-US" dirty="0"/>
          </a:p>
        </p:txBody>
      </p:sp>
    </p:spTree>
    <p:extLst>
      <p:ext uri="{BB962C8B-B14F-4D97-AF65-F5344CB8AC3E}">
        <p14:creationId xmlns:p14="http://schemas.microsoft.com/office/powerpoint/2010/main" val="36644629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77739" cy="469424"/>
          </a:xfrm>
          <a:prstGeom prst="rect">
            <a:avLst/>
          </a:prstGeom>
        </p:spPr>
        <p:txBody>
          <a:bodyPr vert="horz" lIns="94231" tIns="47115" rIns="94231" bIns="47115" rtlCol="0"/>
          <a:lstStyle>
            <a:lvl1pPr algn="l">
              <a:defRPr sz="1200"/>
            </a:lvl1pPr>
          </a:lstStyle>
          <a:p>
            <a:endParaRPr lang="en-US" dirty="0"/>
          </a:p>
        </p:txBody>
      </p:sp>
      <p:sp>
        <p:nvSpPr>
          <p:cNvPr id="3" name="Date Placeholder 2"/>
          <p:cNvSpPr>
            <a:spLocks noGrp="1"/>
          </p:cNvSpPr>
          <p:nvPr>
            <p:ph type="dt" idx="1"/>
          </p:nvPr>
        </p:nvSpPr>
        <p:spPr>
          <a:xfrm>
            <a:off x="4023094" y="0"/>
            <a:ext cx="3077739" cy="469424"/>
          </a:xfrm>
          <a:prstGeom prst="rect">
            <a:avLst/>
          </a:prstGeom>
        </p:spPr>
        <p:txBody>
          <a:bodyPr vert="horz" lIns="94231" tIns="47115" rIns="94231" bIns="47115" rtlCol="0"/>
          <a:lstStyle>
            <a:lvl1pPr algn="r">
              <a:defRPr sz="1200"/>
            </a:lvl1pPr>
          </a:lstStyle>
          <a:p>
            <a:fld id="{8D70764A-B111-44B3-AE37-A9C6790043FE}" type="datetimeFigureOut">
              <a:rPr lang="en-US" smtClean="0"/>
              <a:t>4/20/2018</a:t>
            </a:fld>
            <a:endParaRPr lang="en-US" dirty="0"/>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4231" tIns="47115" rIns="94231" bIns="47115"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31" tIns="47115" rIns="94231" bIns="471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8917422"/>
            <a:ext cx="3077739" cy="469424"/>
          </a:xfrm>
          <a:prstGeom prst="rect">
            <a:avLst/>
          </a:prstGeom>
        </p:spPr>
        <p:txBody>
          <a:bodyPr vert="horz" lIns="94231" tIns="47115" rIns="94231" bIns="471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4" y="8917422"/>
            <a:ext cx="3077739" cy="469424"/>
          </a:xfrm>
          <a:prstGeom prst="rect">
            <a:avLst/>
          </a:prstGeom>
        </p:spPr>
        <p:txBody>
          <a:bodyPr vert="horz" lIns="94231" tIns="47115" rIns="94231" bIns="47115" rtlCol="0" anchor="b"/>
          <a:lstStyle>
            <a:lvl1pPr algn="r">
              <a:defRPr sz="1200"/>
            </a:lvl1pPr>
          </a:lstStyle>
          <a:p>
            <a:fld id="{EF3C1CD0-D833-4B0D-BF33-74A8E63C0BDA}" type="slidenum">
              <a:rPr lang="en-US" smtClean="0"/>
              <a:t>‹#›</a:t>
            </a:fld>
            <a:endParaRPr lang="en-US" dirty="0"/>
          </a:p>
        </p:txBody>
      </p:sp>
    </p:spTree>
    <p:extLst>
      <p:ext uri="{BB962C8B-B14F-4D97-AF65-F5344CB8AC3E}">
        <p14:creationId xmlns:p14="http://schemas.microsoft.com/office/powerpoint/2010/main" val="2097762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1</a:t>
            </a:fld>
            <a:endParaRPr lang="en-US" dirty="0"/>
          </a:p>
        </p:txBody>
      </p:sp>
    </p:spTree>
    <p:extLst>
      <p:ext uri="{BB962C8B-B14F-4D97-AF65-F5344CB8AC3E}">
        <p14:creationId xmlns:p14="http://schemas.microsoft.com/office/powerpoint/2010/main" val="38513427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10</a:t>
            </a:fld>
            <a:endParaRPr lang="en-US" dirty="0"/>
          </a:p>
        </p:txBody>
      </p:sp>
    </p:spTree>
    <p:extLst>
      <p:ext uri="{BB962C8B-B14F-4D97-AF65-F5344CB8AC3E}">
        <p14:creationId xmlns:p14="http://schemas.microsoft.com/office/powerpoint/2010/main" val="11574108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11</a:t>
            </a:fld>
            <a:endParaRPr lang="en-US" dirty="0"/>
          </a:p>
        </p:txBody>
      </p:sp>
    </p:spTree>
    <p:extLst>
      <p:ext uri="{BB962C8B-B14F-4D97-AF65-F5344CB8AC3E}">
        <p14:creationId xmlns:p14="http://schemas.microsoft.com/office/powerpoint/2010/main" val="1341425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12</a:t>
            </a:fld>
            <a:endParaRPr lang="en-US" dirty="0"/>
          </a:p>
        </p:txBody>
      </p:sp>
    </p:spTree>
    <p:extLst>
      <p:ext uri="{BB962C8B-B14F-4D97-AF65-F5344CB8AC3E}">
        <p14:creationId xmlns:p14="http://schemas.microsoft.com/office/powerpoint/2010/main" val="41666995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13</a:t>
            </a:fld>
            <a:endParaRPr lang="en-US" dirty="0"/>
          </a:p>
        </p:txBody>
      </p:sp>
    </p:spTree>
    <p:extLst>
      <p:ext uri="{BB962C8B-B14F-4D97-AF65-F5344CB8AC3E}">
        <p14:creationId xmlns:p14="http://schemas.microsoft.com/office/powerpoint/2010/main" val="39379816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14</a:t>
            </a:fld>
            <a:endParaRPr lang="en-US" dirty="0"/>
          </a:p>
        </p:txBody>
      </p:sp>
    </p:spTree>
    <p:extLst>
      <p:ext uri="{BB962C8B-B14F-4D97-AF65-F5344CB8AC3E}">
        <p14:creationId xmlns:p14="http://schemas.microsoft.com/office/powerpoint/2010/main" val="2093312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2</a:t>
            </a:fld>
            <a:endParaRPr lang="en-US" dirty="0"/>
          </a:p>
        </p:txBody>
      </p:sp>
    </p:spTree>
    <p:extLst>
      <p:ext uri="{BB962C8B-B14F-4D97-AF65-F5344CB8AC3E}">
        <p14:creationId xmlns:p14="http://schemas.microsoft.com/office/powerpoint/2010/main" val="1969017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3</a:t>
            </a:fld>
            <a:endParaRPr lang="en-US" dirty="0"/>
          </a:p>
        </p:txBody>
      </p:sp>
    </p:spTree>
    <p:extLst>
      <p:ext uri="{BB962C8B-B14F-4D97-AF65-F5344CB8AC3E}">
        <p14:creationId xmlns:p14="http://schemas.microsoft.com/office/powerpoint/2010/main" val="1884990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4</a:t>
            </a:fld>
            <a:endParaRPr lang="en-US" dirty="0"/>
          </a:p>
        </p:txBody>
      </p:sp>
    </p:spTree>
    <p:extLst>
      <p:ext uri="{BB962C8B-B14F-4D97-AF65-F5344CB8AC3E}">
        <p14:creationId xmlns:p14="http://schemas.microsoft.com/office/powerpoint/2010/main" val="2274702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5</a:t>
            </a:fld>
            <a:endParaRPr lang="en-US" dirty="0"/>
          </a:p>
        </p:txBody>
      </p:sp>
    </p:spTree>
    <p:extLst>
      <p:ext uri="{BB962C8B-B14F-4D97-AF65-F5344CB8AC3E}">
        <p14:creationId xmlns:p14="http://schemas.microsoft.com/office/powerpoint/2010/main" val="1494770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6</a:t>
            </a:fld>
            <a:endParaRPr lang="en-US" dirty="0"/>
          </a:p>
        </p:txBody>
      </p:sp>
    </p:spTree>
    <p:extLst>
      <p:ext uri="{BB962C8B-B14F-4D97-AF65-F5344CB8AC3E}">
        <p14:creationId xmlns:p14="http://schemas.microsoft.com/office/powerpoint/2010/main" val="25463956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7</a:t>
            </a:fld>
            <a:endParaRPr lang="en-US" dirty="0"/>
          </a:p>
        </p:txBody>
      </p:sp>
    </p:spTree>
    <p:extLst>
      <p:ext uri="{BB962C8B-B14F-4D97-AF65-F5344CB8AC3E}">
        <p14:creationId xmlns:p14="http://schemas.microsoft.com/office/powerpoint/2010/main" val="30629965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8</a:t>
            </a:fld>
            <a:endParaRPr lang="en-US" dirty="0"/>
          </a:p>
        </p:txBody>
      </p:sp>
    </p:spTree>
    <p:extLst>
      <p:ext uri="{BB962C8B-B14F-4D97-AF65-F5344CB8AC3E}">
        <p14:creationId xmlns:p14="http://schemas.microsoft.com/office/powerpoint/2010/main" val="34744841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3C1CD0-D833-4B0D-BF33-74A8E63C0BDA}" type="slidenum">
              <a:rPr lang="en-US" smtClean="0"/>
              <a:t>9</a:t>
            </a:fld>
            <a:endParaRPr lang="en-US" dirty="0"/>
          </a:p>
        </p:txBody>
      </p:sp>
    </p:spTree>
    <p:extLst>
      <p:ext uri="{BB962C8B-B14F-4D97-AF65-F5344CB8AC3E}">
        <p14:creationId xmlns:p14="http://schemas.microsoft.com/office/powerpoint/2010/main" val="24455573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7" name="Rectangle 6"/>
          <p:cNvSpPr/>
          <p:nvPr userDrawn="1"/>
        </p:nvSpPr>
        <p:spPr>
          <a:xfrm>
            <a:off x="-2406" y="3505200"/>
            <a:ext cx="9146406" cy="27432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685800" y="4522787"/>
            <a:ext cx="7772400" cy="708025"/>
          </a:xfrm>
        </p:spPr>
        <p:txBody>
          <a:bodyPr>
            <a:normAutofit/>
          </a:bodyPr>
          <a:lstStyle>
            <a:lvl1pPr algn="ctr">
              <a:defRPr sz="4000" b="1" baseline="0">
                <a:latin typeface="Georgia" panose="02040502050405020303" pitchFamily="18" charset="0"/>
              </a:defRPr>
            </a:lvl1pPr>
          </a:lstStyle>
          <a:p>
            <a:r>
              <a:rPr lang="en-US" dirty="0" smtClean="0"/>
              <a:t>Insert Presentation Title</a:t>
            </a:r>
            <a:endParaRPr lang="en-US" dirty="0"/>
          </a:p>
        </p:txBody>
      </p:sp>
      <p:sp>
        <p:nvSpPr>
          <p:cNvPr id="3" name="Subtitle 2"/>
          <p:cNvSpPr>
            <a:spLocks noGrp="1"/>
          </p:cNvSpPr>
          <p:nvPr>
            <p:ph type="subTitle" idx="1" hasCustomPrompt="1"/>
          </p:nvPr>
        </p:nvSpPr>
        <p:spPr>
          <a:xfrm>
            <a:off x="685801" y="6390274"/>
            <a:ext cx="7772399" cy="325851"/>
          </a:xfrm>
        </p:spPr>
        <p:txBody>
          <a:bodyPr>
            <a:noAutofit/>
          </a:bodyPr>
          <a:lstStyle>
            <a:lvl1pPr marL="0" indent="0" algn="ctr">
              <a:buNone/>
              <a:defRPr sz="1600" baseline="0">
                <a:solidFill>
                  <a:schemeClr val="tx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Presenter Name | Job Title | Team/Office/Division Name | Date</a:t>
            </a:r>
            <a:endParaRPr lang="en-US" dirty="0"/>
          </a:p>
        </p:txBody>
      </p:sp>
      <p:pic>
        <p:nvPicPr>
          <p:cNvPr id="2050" name="Picture 2" descr="C:\Users\CA19029\Documents\Brand and Style Rollout\Updated dept logo\TN Dept of Education ColorPMS -«.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81200" y="998059"/>
            <a:ext cx="5181600" cy="2049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130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04800" y="1295400"/>
            <a:ext cx="8382000" cy="4525963"/>
          </a:xfrm>
        </p:spPr>
        <p:txBody>
          <a:bodyPr/>
          <a:lstStyle>
            <a:lvl1pPr>
              <a:defRPr baseline="0">
                <a:solidFill>
                  <a:schemeClr val="accent1"/>
                </a:solidFill>
                <a:latin typeface="Arial" panose="020B0604020202020204" pitchFamily="34" charset="0"/>
                <a:cs typeface="Arial" panose="020B0604020202020204" pitchFamily="34" charset="0"/>
              </a:defRPr>
            </a:lvl1pPr>
            <a:lvl2pPr>
              <a:defRPr baseline="0">
                <a:solidFill>
                  <a:schemeClr val="accent1"/>
                </a:solidFill>
                <a:latin typeface="Arial" panose="020B0604020202020204" pitchFamily="34" charset="0"/>
                <a:cs typeface="Arial" panose="020B0604020202020204" pitchFamily="34" charset="0"/>
              </a:defRPr>
            </a:lvl2pPr>
            <a:lvl3pPr>
              <a:defRPr baseline="0">
                <a:solidFill>
                  <a:schemeClr val="accent1"/>
                </a:solidFill>
                <a:latin typeface="Arial" panose="020B0604020202020204" pitchFamily="34" charset="0"/>
                <a:cs typeface="Arial" panose="020B0604020202020204" pitchFamily="34" charset="0"/>
              </a:defRPr>
            </a:lvl3pPr>
            <a:lvl4pPr>
              <a:defRPr baseline="0">
                <a:solidFill>
                  <a:schemeClr val="accent1"/>
                </a:solidFill>
                <a:latin typeface="Arial" panose="020B0604020202020204" pitchFamily="34" charset="0"/>
                <a:cs typeface="Arial" panose="020B0604020202020204" pitchFamily="34" charset="0"/>
              </a:defRPr>
            </a:lvl4pPr>
            <a:lvl5pPr>
              <a:defRPr baseline="0">
                <a:solidFill>
                  <a:schemeClr val="accent1"/>
                </a:solidFill>
                <a:latin typeface="Arial" panose="020B0604020202020204" pitchFamily="34" charset="0"/>
                <a:cs typeface="Arial" panose="020B0604020202020204" pitchFamily="34" charset="0"/>
              </a:defRPr>
            </a:lvl5pPr>
          </a:lstStyle>
          <a:p>
            <a:pPr lvl="0"/>
            <a:r>
              <a:rPr lang="en-US" dirty="0" smtClean="0"/>
              <a:t>Level 1 bullet points (default is 24-point font)</a:t>
            </a:r>
          </a:p>
          <a:p>
            <a:pPr lvl="1"/>
            <a:r>
              <a:rPr lang="en-US" dirty="0" smtClean="0"/>
              <a:t>Level 2 bullet points (default is 22-point font)</a:t>
            </a:r>
          </a:p>
          <a:p>
            <a:pPr lvl="2"/>
            <a:r>
              <a:rPr lang="en-US" dirty="0" smtClean="0"/>
              <a:t>Level 3 bullet points (default is 20-point font)</a:t>
            </a:r>
          </a:p>
          <a:p>
            <a:pPr lvl="3"/>
            <a:r>
              <a:rPr lang="en-US" dirty="0" smtClean="0"/>
              <a:t>Level 4 bullet points (default is 18-point font)</a:t>
            </a:r>
          </a:p>
          <a:p>
            <a:pPr lvl="4"/>
            <a:r>
              <a:rPr lang="en-US" dirty="0" smtClean="0"/>
              <a:t>Level 5 bullet points (default is 16-point font)</a:t>
            </a:r>
            <a:endParaRPr lang="en-US" dirty="0"/>
          </a:p>
        </p:txBody>
      </p:sp>
      <p:sp>
        <p:nvSpPr>
          <p:cNvPr id="7" name="Rectangle 6"/>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304800" y="228600"/>
            <a:ext cx="8305800" cy="914400"/>
          </a:xfrm>
        </p:spPr>
        <p:txBody>
          <a:bodyPr/>
          <a:lstStyle>
            <a:lvl1pPr>
              <a:defRPr baseline="0">
                <a:latin typeface="Georgia" panose="02040502050405020303" pitchFamily="18" charset="0"/>
              </a:defRPr>
            </a:lvl1pPr>
          </a:lstStyle>
          <a:p>
            <a:r>
              <a:rPr lang="en-US" dirty="0" smtClean="0"/>
              <a:t>Insert Slide Heading </a:t>
            </a:r>
            <a:endParaRPr lang="en-US" dirty="0"/>
          </a:p>
        </p:txBody>
      </p:sp>
      <p:sp>
        <p:nvSpPr>
          <p:cNvPr id="8" name="Rectangle 7"/>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6"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120270249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Content Slid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304800" y="1295400"/>
            <a:ext cx="4114800" cy="4525963"/>
          </a:xfrm>
        </p:spPr>
        <p:txBody>
          <a:bodyPr/>
          <a:lstStyle>
            <a:lvl1pPr>
              <a:defRPr sz="2200" baseline="0">
                <a:solidFill>
                  <a:schemeClr val="accent1"/>
                </a:solidFill>
                <a:latin typeface="Arial" panose="020B0604020202020204" pitchFamily="34" charset="0"/>
                <a:cs typeface="Arial" panose="020B0604020202020204" pitchFamily="34" charset="0"/>
              </a:defRPr>
            </a:lvl1pPr>
            <a:lvl2pPr>
              <a:defRPr sz="2000">
                <a:solidFill>
                  <a:schemeClr val="accent1"/>
                </a:solidFill>
                <a:latin typeface="Arial" panose="020B0604020202020204" pitchFamily="34" charset="0"/>
                <a:cs typeface="Arial" panose="020B0604020202020204" pitchFamily="34" charset="0"/>
              </a:defRPr>
            </a:lvl2pPr>
            <a:lvl3pPr>
              <a:defRPr sz="1800">
                <a:solidFill>
                  <a:schemeClr val="accent1"/>
                </a:solidFill>
                <a:latin typeface="Arial" panose="020B0604020202020204" pitchFamily="34" charset="0"/>
                <a:cs typeface="Arial" panose="020B0604020202020204" pitchFamily="34" charset="0"/>
              </a:defRPr>
            </a:lvl3pPr>
            <a:lvl4pPr>
              <a:defRPr sz="1600">
                <a:solidFill>
                  <a:schemeClr val="accent1"/>
                </a:solidFill>
                <a:latin typeface="Arial" panose="020B0604020202020204" pitchFamily="34" charset="0"/>
                <a:cs typeface="Arial" panose="020B0604020202020204" pitchFamily="34" charset="0"/>
              </a:defRPr>
            </a:lvl4pPr>
            <a:lvl5pPr>
              <a:defRPr sz="1600"/>
            </a:lvl5pPr>
            <a:lvl6pPr>
              <a:defRPr sz="1800"/>
            </a:lvl6pPr>
            <a:lvl7pPr>
              <a:defRPr sz="1800"/>
            </a:lvl7pPr>
            <a:lvl8pPr>
              <a:defRPr sz="1800"/>
            </a:lvl8pPr>
            <a:lvl9pPr>
              <a:defRPr sz="1800"/>
            </a:lvl9pPr>
          </a:lstStyle>
          <a:p>
            <a:pPr lvl="0"/>
            <a:r>
              <a:rPr lang="en-US" dirty="0" smtClean="0"/>
              <a:t>Level 1 bullet points (default is 22-point font for two-column layout)</a:t>
            </a:r>
          </a:p>
          <a:p>
            <a:pPr lvl="1"/>
            <a:r>
              <a:rPr lang="en-US" dirty="0" smtClean="0"/>
              <a:t>Level 2 bullet points (default is 20-point font)</a:t>
            </a:r>
          </a:p>
          <a:p>
            <a:pPr lvl="2"/>
            <a:r>
              <a:rPr lang="en-US" dirty="0" smtClean="0"/>
              <a:t>Level 3 bullet points (default is 18-point font)</a:t>
            </a:r>
          </a:p>
          <a:p>
            <a:pPr lvl="3"/>
            <a:r>
              <a:rPr lang="en-US" dirty="0" smtClean="0"/>
              <a:t>Level 4 bullet points (default is 16-point font)</a:t>
            </a:r>
          </a:p>
        </p:txBody>
      </p:sp>
      <p:sp>
        <p:nvSpPr>
          <p:cNvPr id="9" name="Rectangle 8"/>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hasCustomPrompt="1"/>
          </p:nvPr>
        </p:nvSpPr>
        <p:spPr>
          <a:xfrm>
            <a:off x="304800" y="228600"/>
            <a:ext cx="8305800" cy="914400"/>
          </a:xfrm>
        </p:spPr>
        <p:txBody>
          <a:bodyPr/>
          <a:lstStyle>
            <a:lvl1pPr>
              <a:defRPr>
                <a:latin typeface="Georgia" panose="02040502050405020303" pitchFamily="18" charset="0"/>
              </a:defRPr>
            </a:lvl1pPr>
          </a:lstStyle>
          <a:p>
            <a:r>
              <a:rPr lang="en-US" dirty="0" smtClean="0"/>
              <a:t>Insert Slide Heading</a:t>
            </a:r>
            <a:endParaRPr lang="en-US" dirty="0"/>
          </a:p>
        </p:txBody>
      </p:sp>
      <p:sp>
        <p:nvSpPr>
          <p:cNvPr id="10" name="Content Placeholder 2"/>
          <p:cNvSpPr>
            <a:spLocks noGrp="1"/>
          </p:cNvSpPr>
          <p:nvPr>
            <p:ph sz="half" idx="13" hasCustomPrompt="1"/>
          </p:nvPr>
        </p:nvSpPr>
        <p:spPr>
          <a:xfrm>
            <a:off x="4495800" y="1295400"/>
            <a:ext cx="4114800" cy="4525963"/>
          </a:xfrm>
        </p:spPr>
        <p:txBody>
          <a:bodyPr/>
          <a:lstStyle>
            <a:lvl1pPr>
              <a:defRPr sz="2200">
                <a:solidFill>
                  <a:schemeClr val="accent1"/>
                </a:solidFill>
                <a:latin typeface="Arial" panose="020B0604020202020204" pitchFamily="34" charset="0"/>
                <a:cs typeface="Arial" panose="020B0604020202020204" pitchFamily="34" charset="0"/>
              </a:defRPr>
            </a:lvl1pPr>
            <a:lvl2pPr>
              <a:defRPr sz="2000">
                <a:solidFill>
                  <a:schemeClr val="accent1"/>
                </a:solidFill>
                <a:latin typeface="Arial" panose="020B0604020202020204" pitchFamily="34" charset="0"/>
                <a:cs typeface="Arial" panose="020B0604020202020204" pitchFamily="34" charset="0"/>
              </a:defRPr>
            </a:lvl2pPr>
            <a:lvl3pPr>
              <a:defRPr sz="1800">
                <a:solidFill>
                  <a:schemeClr val="accent1"/>
                </a:solidFill>
                <a:latin typeface="Arial" panose="020B0604020202020204" pitchFamily="34" charset="0"/>
                <a:cs typeface="Arial" panose="020B0604020202020204" pitchFamily="34" charset="0"/>
              </a:defRPr>
            </a:lvl3pPr>
            <a:lvl4pPr>
              <a:defRPr sz="1600">
                <a:solidFill>
                  <a:schemeClr val="accent1"/>
                </a:solidFill>
                <a:latin typeface="Arial" panose="020B0604020202020204" pitchFamily="34" charset="0"/>
                <a:cs typeface="Arial" panose="020B0604020202020204" pitchFamily="34" charset="0"/>
              </a:defRPr>
            </a:lvl4pPr>
            <a:lvl5pPr>
              <a:defRPr sz="1600"/>
            </a:lvl5pPr>
            <a:lvl6pPr>
              <a:defRPr sz="1800"/>
            </a:lvl6pPr>
            <a:lvl7pPr>
              <a:defRPr sz="1800"/>
            </a:lvl7pPr>
            <a:lvl8pPr>
              <a:defRPr sz="1800"/>
            </a:lvl8pPr>
            <a:lvl9pPr>
              <a:defRPr sz="1800"/>
            </a:lvl9pPr>
          </a:lstStyle>
          <a:p>
            <a:pPr lvl="0"/>
            <a:r>
              <a:rPr lang="en-US" dirty="0" smtClean="0"/>
              <a:t>Level 1 bullet points (default is 22-point font for two-column layout)</a:t>
            </a:r>
          </a:p>
          <a:p>
            <a:pPr lvl="1"/>
            <a:r>
              <a:rPr lang="en-US" dirty="0" smtClean="0"/>
              <a:t>Level 2 bullet points (default is 20-point font)</a:t>
            </a:r>
          </a:p>
          <a:p>
            <a:pPr lvl="2"/>
            <a:r>
              <a:rPr lang="en-US" dirty="0" smtClean="0"/>
              <a:t>Level 3 bullet points (default is 18-point font)</a:t>
            </a:r>
          </a:p>
          <a:p>
            <a:pPr lvl="3"/>
            <a:r>
              <a:rPr lang="en-US" dirty="0" smtClean="0"/>
              <a:t>Level 4 bullet points (default is 16-point font)</a:t>
            </a:r>
          </a:p>
        </p:txBody>
      </p:sp>
      <p:sp>
        <p:nvSpPr>
          <p:cNvPr id="11" name="Rectangle 10"/>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13"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9295927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ransition Slide">
    <p:spTree>
      <p:nvGrpSpPr>
        <p:cNvPr id="1" name=""/>
        <p:cNvGrpSpPr/>
        <p:nvPr/>
      </p:nvGrpSpPr>
      <p:grpSpPr>
        <a:xfrm>
          <a:off x="0" y="0"/>
          <a:ext cx="0" cy="0"/>
          <a:chOff x="0" y="0"/>
          <a:chExt cx="0" cy="0"/>
        </a:xfrm>
      </p:grpSpPr>
      <p:sp>
        <p:nvSpPr>
          <p:cNvPr id="8" name="Rectangle 7"/>
          <p:cNvSpPr/>
          <p:nvPr userDrawn="1"/>
        </p:nvSpPr>
        <p:spPr>
          <a:xfrm>
            <a:off x="3191435" y="3810000"/>
            <a:ext cx="5952565" cy="2438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hasCustomPrompt="1"/>
          </p:nvPr>
        </p:nvSpPr>
        <p:spPr>
          <a:xfrm>
            <a:off x="3429000" y="4038600"/>
            <a:ext cx="5562600" cy="2019300"/>
          </a:xfrm>
        </p:spPr>
        <p:txBody>
          <a:bodyPr>
            <a:normAutofit/>
          </a:bodyPr>
          <a:lstStyle>
            <a:lvl1pPr algn="r">
              <a:defRPr sz="3500" baseline="0">
                <a:latin typeface="Georgia" panose="02040502050405020303" pitchFamily="18" charset="0"/>
              </a:defRPr>
            </a:lvl1pPr>
          </a:lstStyle>
          <a:p>
            <a:r>
              <a:rPr lang="en-US" dirty="0" smtClean="0"/>
              <a:t>Insert Section Heading</a:t>
            </a:r>
            <a:endParaRPr lang="en-US" dirty="0"/>
          </a:p>
        </p:txBody>
      </p:sp>
      <p:pic>
        <p:nvPicPr>
          <p:cNvPr id="1026" name="Picture 2" descr="C:\Users\CA19029\Documents\Brand and Style Rollout\Updated dept logo\TN Dept of Education ColorPMS -«.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61350"/>
          <a:stretch/>
        </p:blipFill>
        <p:spPr bwMode="auto">
          <a:xfrm>
            <a:off x="818180" y="3810000"/>
            <a:ext cx="238222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787700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Slide with Gray Bar">
    <p:spTree>
      <p:nvGrpSpPr>
        <p:cNvPr id="1" name=""/>
        <p:cNvGrpSpPr/>
        <p:nvPr/>
      </p:nvGrpSpPr>
      <p:grpSpPr>
        <a:xfrm>
          <a:off x="0" y="0"/>
          <a:ext cx="0" cy="0"/>
          <a:chOff x="0" y="0"/>
          <a:chExt cx="0" cy="0"/>
        </a:xfrm>
      </p:grpSpPr>
      <p:sp>
        <p:nvSpPr>
          <p:cNvPr id="5" name="Rectangle 4"/>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7"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143266812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Slide with Heading Bar">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
        <p:nvSpPr>
          <p:cNvPr id="8" name="Rectangle 7"/>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a:spLocks noGrp="1"/>
          </p:cNvSpPr>
          <p:nvPr>
            <p:ph type="title" hasCustomPrompt="1"/>
          </p:nvPr>
        </p:nvSpPr>
        <p:spPr>
          <a:xfrm>
            <a:off x="304800" y="228600"/>
            <a:ext cx="8305800" cy="914400"/>
          </a:xfrm>
        </p:spPr>
        <p:txBody>
          <a:bodyPr/>
          <a:lstStyle>
            <a:lvl1pPr>
              <a:defRPr/>
            </a:lvl1pPr>
          </a:lstStyle>
          <a:p>
            <a:r>
              <a:rPr lang="en-US" dirty="0" smtClean="0"/>
              <a:t>Insert Slide Heading</a:t>
            </a:r>
            <a:endParaRPr lang="en-US" dirty="0"/>
          </a:p>
        </p:txBody>
      </p:sp>
    </p:spTree>
    <p:extLst>
      <p:ext uri="{BB962C8B-B14F-4D97-AF65-F5344CB8AC3E}">
        <p14:creationId xmlns:p14="http://schemas.microsoft.com/office/powerpoint/2010/main" val="200976401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Tree>
    <p:extLst>
      <p:ext uri="{BB962C8B-B14F-4D97-AF65-F5344CB8AC3E}">
        <p14:creationId xmlns:p14="http://schemas.microsoft.com/office/powerpoint/2010/main" val="75989937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04800" y="1295400"/>
            <a:ext cx="8382000" cy="4525963"/>
          </a:xfrm>
        </p:spPr>
        <p:txBody>
          <a:bodyPr/>
          <a:lstStyle>
            <a:lvl1pPr>
              <a:defRPr baseline="0">
                <a:solidFill>
                  <a:schemeClr val="accent1"/>
                </a:solidFill>
                <a:latin typeface="Arial" panose="020B0604020202020204" pitchFamily="34" charset="0"/>
                <a:cs typeface="Arial" panose="020B0604020202020204" pitchFamily="34" charset="0"/>
              </a:defRPr>
            </a:lvl1pPr>
            <a:lvl2pPr>
              <a:defRPr baseline="0">
                <a:solidFill>
                  <a:schemeClr val="accent1"/>
                </a:solidFill>
                <a:latin typeface="Arial" panose="020B0604020202020204" pitchFamily="34" charset="0"/>
                <a:cs typeface="Arial" panose="020B0604020202020204" pitchFamily="34" charset="0"/>
              </a:defRPr>
            </a:lvl2pPr>
            <a:lvl3pPr>
              <a:defRPr baseline="0">
                <a:solidFill>
                  <a:schemeClr val="accent1"/>
                </a:solidFill>
                <a:latin typeface="Arial" panose="020B0604020202020204" pitchFamily="34" charset="0"/>
                <a:cs typeface="Arial" panose="020B0604020202020204" pitchFamily="34" charset="0"/>
              </a:defRPr>
            </a:lvl3pPr>
            <a:lvl4pPr>
              <a:defRPr baseline="0">
                <a:solidFill>
                  <a:schemeClr val="accent1"/>
                </a:solidFill>
                <a:latin typeface="Arial" panose="020B0604020202020204" pitchFamily="34" charset="0"/>
                <a:cs typeface="Arial" panose="020B0604020202020204" pitchFamily="34" charset="0"/>
              </a:defRPr>
            </a:lvl4pPr>
            <a:lvl5pPr>
              <a:defRPr baseline="0">
                <a:solidFill>
                  <a:schemeClr val="accent1"/>
                </a:solidFill>
                <a:latin typeface="Arial" panose="020B0604020202020204" pitchFamily="34" charset="0"/>
                <a:cs typeface="Arial" panose="020B0604020202020204" pitchFamily="34" charset="0"/>
              </a:defRPr>
            </a:lvl5pPr>
          </a:lstStyle>
          <a:p>
            <a:pPr lvl="0"/>
            <a:r>
              <a:rPr lang="en-US" dirty="0" smtClean="0"/>
              <a:t>Presenter Name, Job Title, Team/Office/Division Name</a:t>
            </a:r>
          </a:p>
          <a:p>
            <a:pPr lvl="1"/>
            <a:r>
              <a:rPr lang="en-US" dirty="0" smtClean="0"/>
              <a:t>Email Address</a:t>
            </a:r>
          </a:p>
          <a:p>
            <a:pPr lvl="1"/>
            <a:r>
              <a:rPr lang="en-US" dirty="0" smtClean="0"/>
              <a:t>Phone Number</a:t>
            </a:r>
          </a:p>
          <a:p>
            <a:pPr lvl="0"/>
            <a:endParaRPr lang="en-US" dirty="0"/>
          </a:p>
        </p:txBody>
      </p:sp>
      <p:sp>
        <p:nvSpPr>
          <p:cNvPr id="7" name="Rectangle 6"/>
          <p:cNvSpPr/>
          <p:nvPr userDrawn="1"/>
        </p:nvSpPr>
        <p:spPr>
          <a:xfrm>
            <a:off x="0" y="228600"/>
            <a:ext cx="9144000" cy="9144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5999375"/>
            <a:ext cx="9144000" cy="858625"/>
          </a:xfrm>
          <a:prstGeom prst="rect">
            <a:avLst/>
          </a:prstGeom>
          <a:solidFill>
            <a:srgbClr val="CDCDC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8600" y="6108904"/>
            <a:ext cx="1616967" cy="639563"/>
          </a:xfrm>
          <a:prstGeom prst="rect">
            <a:avLst/>
          </a:prstGeom>
        </p:spPr>
      </p:pic>
      <p:sp>
        <p:nvSpPr>
          <p:cNvPr id="6" name="Slide Number Placeholder 5"/>
          <p:cNvSpPr>
            <a:spLocks noGrp="1"/>
          </p:cNvSpPr>
          <p:nvPr>
            <p:ph type="sldNum" sz="quarter" idx="12"/>
          </p:nvPr>
        </p:nvSpPr>
        <p:spPr>
          <a:xfrm>
            <a:off x="8229600" y="6356350"/>
            <a:ext cx="457200" cy="365125"/>
          </a:xfrm>
          <a:prstGeom prst="rect">
            <a:avLst/>
          </a:prstGeom>
        </p:spPr>
        <p:txBody>
          <a:bodyPr/>
          <a:lstStyle>
            <a:lvl1pPr algn="r">
              <a:defRPr sz="1400">
                <a:solidFill>
                  <a:srgbClr val="6E7073"/>
                </a:solidFill>
                <a:latin typeface="+mn-lt"/>
                <a:ea typeface="Open Sans" panose="020B0606030504020204" pitchFamily="34" charset="0"/>
                <a:cs typeface="Open Sans" panose="020B0606030504020204" pitchFamily="34" charset="0"/>
              </a:defRPr>
            </a:lvl1pPr>
          </a:lstStyle>
          <a:p>
            <a:fld id="{86D2451E-3285-438B-B188-C22B2A012BF6}" type="slidenum">
              <a:rPr lang="en-US" smtClean="0"/>
              <a:pPr/>
              <a:t>‹#›</a:t>
            </a:fld>
            <a:endParaRPr lang="en-US" dirty="0"/>
          </a:p>
        </p:txBody>
      </p:sp>
      <p:sp>
        <p:nvSpPr>
          <p:cNvPr id="4" name="TextBox 3"/>
          <p:cNvSpPr txBox="1"/>
          <p:nvPr userDrawn="1"/>
        </p:nvSpPr>
        <p:spPr>
          <a:xfrm>
            <a:off x="304800" y="405825"/>
            <a:ext cx="8382000" cy="584775"/>
          </a:xfrm>
          <a:prstGeom prst="rect">
            <a:avLst/>
          </a:prstGeom>
          <a:noFill/>
        </p:spPr>
        <p:txBody>
          <a:bodyPr wrap="square" rtlCol="0">
            <a:spAutoFit/>
          </a:bodyPr>
          <a:lstStyle/>
          <a:p>
            <a:r>
              <a:rPr lang="en-US" sz="3200" b="1" dirty="0" smtClean="0">
                <a:solidFill>
                  <a:schemeClr val="bg1"/>
                </a:solidFill>
                <a:latin typeface="+mj-lt"/>
              </a:rPr>
              <a:t>Contact Information</a:t>
            </a:r>
            <a:endParaRPr lang="en-US" sz="3200" b="1" dirty="0">
              <a:solidFill>
                <a:schemeClr val="bg1"/>
              </a:solidFill>
              <a:latin typeface="+mj-lt"/>
            </a:endParaRPr>
          </a:p>
        </p:txBody>
      </p:sp>
    </p:spTree>
    <p:extLst>
      <p:ext uri="{BB962C8B-B14F-4D97-AF65-F5344CB8AC3E}">
        <p14:creationId xmlns:p14="http://schemas.microsoft.com/office/powerpoint/2010/main" val="245575329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6" name="Rectangle 5"/>
          <p:cNvSpPr/>
          <p:nvPr userDrawn="1"/>
        </p:nvSpPr>
        <p:spPr>
          <a:xfrm>
            <a:off x="-2406" y="3429000"/>
            <a:ext cx="9146406" cy="2743200"/>
          </a:xfrm>
          <a:prstGeom prst="rect">
            <a:avLst/>
          </a:prstGeom>
          <a:solidFill>
            <a:srgbClr val="1B36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p:cNvSpPr txBox="1">
            <a:spLocks/>
          </p:cNvSpPr>
          <p:nvPr userDrawn="1"/>
        </p:nvSpPr>
        <p:spPr>
          <a:xfrm>
            <a:off x="608397" y="3898900"/>
            <a:ext cx="7924800" cy="180339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b="1" i="1" dirty="0" smtClean="0">
                <a:solidFill>
                  <a:schemeClr val="bg1"/>
                </a:solidFill>
                <a:effectLst>
                  <a:outerShdw blurRad="38100" dist="38100" dir="2700000" algn="tl">
                    <a:srgbClr val="000000">
                      <a:alpha val="43137"/>
                    </a:srgbClr>
                  </a:outerShdw>
                </a:effectLst>
                <a:latin typeface="Georgia" panose="02040502050405020303" pitchFamily="18" charset="0"/>
                <a:cs typeface="PermianSlabSerifTypeface"/>
              </a:rPr>
              <a:t>Districts and schools in Tennessee will exemplify excellence and equity such that all students are equipped with the knowledge and skills to successfully embark on their chosen path in life.</a:t>
            </a:r>
            <a:endParaRPr lang="en-US" sz="2600" b="1" i="1" dirty="0">
              <a:solidFill>
                <a:schemeClr val="bg1"/>
              </a:solidFill>
              <a:effectLst>
                <a:outerShdw blurRad="38100" dist="38100" dir="2700000" algn="tl">
                  <a:srgbClr val="000000">
                    <a:alpha val="43137"/>
                  </a:srgbClr>
                </a:outerShdw>
              </a:effectLst>
              <a:latin typeface="Georgia" panose="02040502050405020303" pitchFamily="18" charset="0"/>
              <a:cs typeface="PermianSlabSerifTypeface"/>
            </a:endParaRPr>
          </a:p>
        </p:txBody>
      </p:sp>
      <p:sp>
        <p:nvSpPr>
          <p:cNvPr id="13" name="Text Placeholder 2"/>
          <p:cNvSpPr txBox="1">
            <a:spLocks/>
          </p:cNvSpPr>
          <p:nvPr userDrawn="1"/>
        </p:nvSpPr>
        <p:spPr>
          <a:xfrm>
            <a:off x="0" y="6172200"/>
            <a:ext cx="9144000" cy="482601"/>
          </a:xfrm>
          <a:prstGeom prst="rect">
            <a:avLst/>
          </a:prstGeom>
        </p:spPr>
        <p:txBody>
          <a:bodyPr vert="horz" lIns="91440" tIns="45720" rIns="91440" bIns="45720" rtlCol="0" anchor="ctr">
            <a:no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400" b="1" dirty="0" smtClean="0">
                <a:solidFill>
                  <a:srgbClr val="1B365D"/>
                </a:solidFill>
                <a:latin typeface="Arial" panose="020B0604020202020204" pitchFamily="34" charset="0"/>
                <a:cs typeface="Arial" panose="020B0604020202020204" pitchFamily="34" charset="0"/>
              </a:rPr>
              <a:t>Excellence | Optimism | Judgment | Courage | Teamwork</a:t>
            </a:r>
            <a:endParaRPr lang="en-US" sz="2400" b="1" dirty="0">
              <a:solidFill>
                <a:srgbClr val="1B365D"/>
              </a:solidFill>
              <a:latin typeface="Arial" panose="020B0604020202020204" pitchFamily="34" charset="0"/>
              <a:cs typeface="Arial" panose="020B0604020202020204" pitchFamily="34" charset="0"/>
            </a:endParaRPr>
          </a:p>
        </p:txBody>
      </p:sp>
      <p:pic>
        <p:nvPicPr>
          <p:cNvPr id="14" name="Picture 2" descr="C:\Users\CA19029\Documents\Brand and Style Rollout\Updated dept logo\TN Dept of Education ColorPMS -«.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981200" y="998059"/>
            <a:ext cx="5181600" cy="20499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188954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41437"/>
            <a:ext cx="8305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381000" y="228600"/>
            <a:ext cx="8305800" cy="9144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extLst>
      <p:ext uri="{BB962C8B-B14F-4D97-AF65-F5344CB8AC3E}">
        <p14:creationId xmlns:p14="http://schemas.microsoft.com/office/powerpoint/2010/main" val="3905426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9" r:id="rId4"/>
    <p:sldLayoutId id="2147483655" r:id="rId5"/>
    <p:sldLayoutId id="2147483658" r:id="rId6"/>
    <p:sldLayoutId id="2147483662" r:id="rId7"/>
    <p:sldLayoutId id="2147483663" r:id="rId8"/>
    <p:sldLayoutId id="2147483660" r:id="rId9"/>
  </p:sldLayoutIdLst>
  <p:timing>
    <p:tnLst>
      <p:par>
        <p:cTn id="1" dur="indefinite" restart="never" nodeType="tmRoot"/>
      </p:par>
    </p:tnLst>
  </p:timing>
  <p:hf hdr="0" ftr="0" dt="0"/>
  <p:txStyles>
    <p:titleStyle>
      <a:lvl1pPr algn="l" defTabSz="914400" rtl="0" eaLnBrk="1" latinLnBrk="0" hangingPunct="1">
        <a:spcBef>
          <a:spcPct val="0"/>
        </a:spcBef>
        <a:buNone/>
        <a:defRPr sz="3200" b="1" kern="1200">
          <a:solidFill>
            <a:schemeClr val="bg1"/>
          </a:solidFill>
          <a:latin typeface="Georgia" panose="02040502050405020303" pitchFamily="18" charset="0"/>
          <a:ea typeface="+mj-ea"/>
          <a:cs typeface="+mj-cs"/>
        </a:defRPr>
      </a:lvl1pPr>
    </p:titleStyle>
    <p:bodyStyle>
      <a:lvl1pPr marL="342900" indent="-342900" algn="l" defTabSz="914400" rtl="0" eaLnBrk="1" latinLnBrk="0" hangingPunct="1">
        <a:spcBef>
          <a:spcPct val="20000"/>
        </a:spcBef>
        <a:buClr>
          <a:srgbClr val="EE3524"/>
        </a:buClr>
        <a:buFont typeface="Wingdings" panose="05000000000000000000" pitchFamily="2" charset="2"/>
        <a:buChar char="§"/>
        <a:defRPr sz="2400" kern="1200">
          <a:solidFill>
            <a:schemeClr val="accent1"/>
          </a:solidFill>
          <a:latin typeface="Arial" panose="020B0604020202020204" pitchFamily="34" charset="0"/>
          <a:ea typeface="Open Sans" panose="020B0606030504020204" pitchFamily="34" charset="0"/>
          <a:cs typeface="Arial" panose="020B0604020202020204" pitchFamily="34" charset="0"/>
        </a:defRPr>
      </a:lvl1pPr>
      <a:lvl2pPr marL="742950" indent="-285750" algn="l" defTabSz="914400" rtl="0" eaLnBrk="1" latinLnBrk="0" hangingPunct="1">
        <a:spcBef>
          <a:spcPct val="20000"/>
        </a:spcBef>
        <a:buClr>
          <a:srgbClr val="EE3524"/>
        </a:buClr>
        <a:buFont typeface="Arial" panose="020B0604020202020204" pitchFamily="34" charset="0"/>
        <a:buChar char="–"/>
        <a:defRPr sz="2200" kern="1200">
          <a:solidFill>
            <a:schemeClr val="accent1"/>
          </a:solidFill>
          <a:latin typeface="Arial" panose="020B0604020202020204" pitchFamily="34" charset="0"/>
          <a:ea typeface="Open Sans" panose="020B0606030504020204" pitchFamily="34" charset="0"/>
          <a:cs typeface="Arial" panose="020B0604020202020204" pitchFamily="34" charset="0"/>
        </a:defRPr>
      </a:lvl2pPr>
      <a:lvl3pPr marL="1143000" indent="-228600" algn="l" defTabSz="914400" rtl="0" eaLnBrk="1" latinLnBrk="0" hangingPunct="1">
        <a:spcBef>
          <a:spcPct val="20000"/>
        </a:spcBef>
        <a:buClr>
          <a:srgbClr val="EE3524"/>
        </a:buClr>
        <a:buFont typeface="Arial" panose="020B0604020202020204" pitchFamily="34" charset="0"/>
        <a:buChar char="•"/>
        <a:defRPr sz="2000" kern="1200">
          <a:solidFill>
            <a:schemeClr val="accent1"/>
          </a:solidFill>
          <a:latin typeface="Arial" panose="020B0604020202020204" pitchFamily="34" charset="0"/>
          <a:ea typeface="Open Sans" panose="020B0606030504020204" pitchFamily="34" charset="0"/>
          <a:cs typeface="Arial" panose="020B0604020202020204" pitchFamily="34" charset="0"/>
        </a:defRPr>
      </a:lvl3pPr>
      <a:lvl4pPr marL="1600200" indent="-228600" algn="l" defTabSz="914400" rtl="0" eaLnBrk="1" latinLnBrk="0" hangingPunct="1">
        <a:spcBef>
          <a:spcPct val="20000"/>
        </a:spcBef>
        <a:buClr>
          <a:srgbClr val="EE3524"/>
        </a:buClr>
        <a:buFont typeface="Courier New" panose="02070309020205020404" pitchFamily="49" charset="0"/>
        <a:buChar char="o"/>
        <a:defRPr sz="1800" kern="1200">
          <a:solidFill>
            <a:schemeClr val="accent1"/>
          </a:solidFill>
          <a:latin typeface="Arial" panose="020B0604020202020204" pitchFamily="34" charset="0"/>
          <a:ea typeface="Open Sans" panose="020B0606030504020204" pitchFamily="34" charset="0"/>
          <a:cs typeface="Arial" panose="020B0604020202020204" pitchFamily="34" charset="0"/>
        </a:defRPr>
      </a:lvl4pPr>
      <a:lvl5pPr marL="2057400" indent="-228600" algn="l" defTabSz="914400" rtl="0" eaLnBrk="1" latinLnBrk="0" hangingPunct="1">
        <a:spcBef>
          <a:spcPct val="20000"/>
        </a:spcBef>
        <a:buClr>
          <a:srgbClr val="EE3524"/>
        </a:buClr>
        <a:buFont typeface="Arial" panose="020B0604020202020204" pitchFamily="34" charset="0"/>
        <a:buChar char="»"/>
        <a:defRPr sz="1600" kern="1200">
          <a:solidFill>
            <a:schemeClr val="accent1"/>
          </a:solidFill>
          <a:latin typeface="Arial" panose="020B0604020202020204" pitchFamily="34" charset="0"/>
          <a:ea typeface="Open Sans" panose="020B0606030504020204" pitchFamily="34" charset="0"/>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1" y="3733800"/>
            <a:ext cx="7772400" cy="2133600"/>
          </a:xfrm>
        </p:spPr>
        <p:txBody>
          <a:bodyPr>
            <a:normAutofit fontScale="90000"/>
          </a:bodyPr>
          <a:lstStyle/>
          <a:p>
            <a:r>
              <a:rPr lang="en-US" dirty="0" smtClean="0"/>
              <a:t>BEP/ADM Update</a:t>
            </a:r>
            <a:br>
              <a:rPr lang="en-US" dirty="0" smtClean="0"/>
            </a:br>
            <a:r>
              <a:rPr lang="en-US" dirty="0" smtClean="0"/>
              <a:t/>
            </a:r>
            <a:br>
              <a:rPr lang="en-US" dirty="0" smtClean="0"/>
            </a:br>
            <a:r>
              <a:rPr lang="en-US" sz="2400" dirty="0" smtClean="0"/>
              <a:t>2018 Spring Attendance Conference</a:t>
            </a:r>
            <a:br>
              <a:rPr lang="en-US" sz="2400" dirty="0" smtClean="0"/>
            </a:br>
            <a:endParaRPr lang="en-US" dirty="0"/>
          </a:p>
        </p:txBody>
      </p:sp>
      <p:sp>
        <p:nvSpPr>
          <p:cNvPr id="3" name="Subtitle 2"/>
          <p:cNvSpPr>
            <a:spLocks noGrp="1"/>
          </p:cNvSpPr>
          <p:nvPr>
            <p:ph type="subTitle" idx="1"/>
          </p:nvPr>
        </p:nvSpPr>
        <p:spPr/>
        <p:txBody>
          <a:bodyPr/>
          <a:lstStyle/>
          <a:p>
            <a:r>
              <a:rPr lang="en-US" dirty="0" smtClean="0"/>
              <a:t>Maryanne Durski, executive director, office of local finance</a:t>
            </a:r>
            <a:endParaRPr lang="en-US" dirty="0"/>
          </a:p>
        </p:txBody>
      </p:sp>
    </p:spTree>
    <p:extLst>
      <p:ext uri="{BB962C8B-B14F-4D97-AF65-F5344CB8AC3E}">
        <p14:creationId xmlns:p14="http://schemas.microsoft.com/office/powerpoint/2010/main" val="35340856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Check ADMs often during the year – do not wait until the April estimate arrives to discover there is a problem</a:t>
            </a:r>
          </a:p>
          <a:p>
            <a:r>
              <a:rPr lang="en-US" dirty="0" smtClean="0"/>
              <a:t>Be sure to check your SIS package information against an EIS report from Data Reports or the Attendance Funding Website</a:t>
            </a:r>
          </a:p>
          <a:p>
            <a:pPr lvl="1"/>
            <a:r>
              <a:rPr lang="en-US" dirty="0" smtClean="0"/>
              <a:t>If checking against i-now you are checking against your own data – can lead to false sense of security</a:t>
            </a:r>
          </a:p>
          <a:p>
            <a:pPr lvl="1"/>
            <a:endParaRPr lang="en-US" dirty="0"/>
          </a:p>
          <a:p>
            <a:pPr lvl="1"/>
            <a:endParaRPr lang="en-US" dirty="0"/>
          </a:p>
        </p:txBody>
      </p:sp>
      <p:sp>
        <p:nvSpPr>
          <p:cNvPr id="3" name="Title 2"/>
          <p:cNvSpPr>
            <a:spLocks noGrp="1"/>
          </p:cNvSpPr>
          <p:nvPr>
            <p:ph type="title"/>
          </p:nvPr>
        </p:nvSpPr>
        <p:spPr/>
        <p:txBody>
          <a:bodyPr/>
          <a:lstStyle/>
          <a:p>
            <a:r>
              <a:rPr lang="en-US" dirty="0" smtClean="0"/>
              <a:t>BEP Considerations	</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10</a:t>
            </a:fld>
            <a:endParaRPr lang="en-US" dirty="0"/>
          </a:p>
        </p:txBody>
      </p:sp>
    </p:spTree>
    <p:extLst>
      <p:ext uri="{BB962C8B-B14F-4D97-AF65-F5344CB8AC3E}">
        <p14:creationId xmlns:p14="http://schemas.microsoft.com/office/powerpoint/2010/main" val="2878743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Be aware of other, relatively new, classifications that affect funding</a:t>
            </a:r>
          </a:p>
          <a:p>
            <a:pPr lvl="1"/>
            <a:r>
              <a:rPr lang="en-US" dirty="0" smtClean="0"/>
              <a:t>IEA</a:t>
            </a:r>
          </a:p>
          <a:p>
            <a:pPr lvl="1"/>
            <a:r>
              <a:rPr lang="en-US" dirty="0" smtClean="0"/>
              <a:t>Early graduate</a:t>
            </a:r>
          </a:p>
          <a:p>
            <a:pPr lvl="1"/>
            <a:r>
              <a:rPr lang="en-US" dirty="0" smtClean="0"/>
              <a:t>Homeless</a:t>
            </a:r>
          </a:p>
          <a:p>
            <a:pPr lvl="1"/>
            <a:r>
              <a:rPr lang="en-US" dirty="0" smtClean="0"/>
              <a:t>Migrant </a:t>
            </a:r>
          </a:p>
          <a:p>
            <a:pPr lvl="1"/>
            <a:r>
              <a:rPr lang="en-US" dirty="0" smtClean="0"/>
              <a:t>Runaway</a:t>
            </a:r>
          </a:p>
          <a:p>
            <a:pPr lvl="1"/>
            <a:r>
              <a:rPr lang="en-US" dirty="0" smtClean="0"/>
              <a:t>Foster</a:t>
            </a:r>
          </a:p>
          <a:p>
            <a:pPr marL="457200" lvl="1" indent="0">
              <a:buNone/>
            </a:pPr>
            <a:endParaRPr lang="en-US" dirty="0" smtClean="0"/>
          </a:p>
          <a:p>
            <a:pPr lvl="1"/>
            <a:endParaRPr lang="en-US" dirty="0"/>
          </a:p>
          <a:p>
            <a:pPr lvl="1"/>
            <a:endParaRPr lang="en-US" dirty="0"/>
          </a:p>
        </p:txBody>
      </p:sp>
      <p:sp>
        <p:nvSpPr>
          <p:cNvPr id="3" name="Title 2"/>
          <p:cNvSpPr>
            <a:spLocks noGrp="1"/>
          </p:cNvSpPr>
          <p:nvPr>
            <p:ph type="title"/>
          </p:nvPr>
        </p:nvSpPr>
        <p:spPr/>
        <p:txBody>
          <a:bodyPr/>
          <a:lstStyle/>
          <a:p>
            <a:r>
              <a:rPr lang="en-US" dirty="0" smtClean="0"/>
              <a:t>BEP Considerations	</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11</a:t>
            </a:fld>
            <a:endParaRPr lang="en-US" dirty="0"/>
          </a:p>
        </p:txBody>
      </p:sp>
    </p:spTree>
    <p:extLst>
      <p:ext uri="{BB962C8B-B14F-4D97-AF65-F5344CB8AC3E}">
        <p14:creationId xmlns:p14="http://schemas.microsoft.com/office/powerpoint/2010/main" val="133940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Tree>
    <p:extLst>
      <p:ext uri="{BB962C8B-B14F-4D97-AF65-F5344CB8AC3E}">
        <p14:creationId xmlns:p14="http://schemas.microsoft.com/office/powerpoint/2010/main" val="32706474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9496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txBox="1">
            <a:spLocks noGrp="1"/>
          </p:cNvSpPr>
          <p:nvPr>
            <p:ph idx="1"/>
          </p:nvPr>
        </p:nvSpPr>
        <p:spPr>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smtClean="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Citizens and agencies are encouraged to report fraud, waste, or abuse in State and Local government.</a:t>
            </a:r>
          </a:p>
          <a:p>
            <a:endParaRPr lang="en-US" sz="2000"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a:p>
            <a:r>
              <a:rPr lang="en-US" sz="2000" u="sng" dirty="0" smtClean="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NOTICE:</a:t>
            </a:r>
            <a:r>
              <a:rPr lang="en-US" sz="2000" dirty="0" smtClean="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 This agency is a recipient of taxpayer funding. If you observe an agency director or employee engaging in any activity which you consider to be illegal, improper or wasteful, please call the state Comptroller’s toll-free Hotline:</a:t>
            </a:r>
          </a:p>
          <a:p>
            <a:endParaRPr lang="en-US" sz="2000" b="1" u="sng"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a:p>
            <a:r>
              <a:rPr lang="en-US" sz="3200" b="1" dirty="0" smtClean="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1-800-232-5454</a:t>
            </a:r>
            <a:endParaRPr lang="en-US" sz="3200" dirty="0" smtClean="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a:p>
            <a:endParaRPr lang="en-US" sz="2000" b="1" dirty="0" smtClean="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a:p>
            <a:r>
              <a:rPr lang="en-US" sz="2000" dirty="0" smtClean="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Notifications can also be submitted electronically at:</a:t>
            </a:r>
          </a:p>
          <a:p>
            <a:endParaRPr lang="en-US" sz="2000"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a:p>
            <a:r>
              <a:rPr lang="en-US" sz="2400" b="1" dirty="0" smtClean="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rPr>
              <a:t>http://www.comptroller.tn.gov/hotline</a:t>
            </a:r>
            <a:endParaRPr lang="en-US" sz="2400" b="1" dirty="0">
              <a:solidFill>
                <a:sysClr val="windowText" lastClr="0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itle 3"/>
          <p:cNvSpPr>
            <a:spLocks noGrp="1"/>
          </p:cNvSpPr>
          <p:nvPr>
            <p:ph type="title"/>
          </p:nvPr>
        </p:nvSpPr>
        <p:spPr/>
        <p:txBody>
          <a:bodyPr/>
          <a:lstStyle/>
          <a:p>
            <a:pPr algn="ctr"/>
            <a:r>
              <a:rPr lang="en-US" dirty="0"/>
              <a:t>FRAUD, </a:t>
            </a:r>
            <a:r>
              <a:rPr lang="en-US" dirty="0" smtClean="0"/>
              <a:t>WASTE, </a:t>
            </a:r>
            <a:r>
              <a:rPr lang="en-US" dirty="0"/>
              <a:t>or </a:t>
            </a:r>
            <a:r>
              <a:rPr lang="en-US" dirty="0" smtClean="0"/>
              <a:t>ABUSE</a:t>
            </a:r>
            <a:endParaRPr lang="en-US" dirty="0"/>
          </a:p>
        </p:txBody>
      </p:sp>
    </p:spTree>
    <p:extLst>
      <p:ext uri="{BB962C8B-B14F-4D97-AF65-F5344CB8AC3E}">
        <p14:creationId xmlns:p14="http://schemas.microsoft.com/office/powerpoint/2010/main" val="39384780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Alternative school students</a:t>
            </a:r>
          </a:p>
          <a:p>
            <a:r>
              <a:rPr lang="en-US" dirty="0" smtClean="0"/>
              <a:t>BEP considerations</a:t>
            </a:r>
          </a:p>
          <a:p>
            <a:r>
              <a:rPr lang="en-US" dirty="0" smtClean="0"/>
              <a:t>Questions</a:t>
            </a:r>
            <a:endParaRPr lang="en-US" dirty="0"/>
          </a:p>
        </p:txBody>
      </p:sp>
      <p:sp>
        <p:nvSpPr>
          <p:cNvPr id="3" name="Title 2"/>
          <p:cNvSpPr>
            <a:spLocks noGrp="1"/>
          </p:cNvSpPr>
          <p:nvPr>
            <p:ph type="title"/>
          </p:nvPr>
        </p:nvSpPr>
        <p:spPr/>
        <p:txBody>
          <a:bodyPr/>
          <a:lstStyle/>
          <a:p>
            <a:r>
              <a:rPr lang="en-US" dirty="0" smtClean="0"/>
              <a:t>Agenda</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2</a:t>
            </a:fld>
            <a:endParaRPr lang="en-US" dirty="0"/>
          </a:p>
        </p:txBody>
      </p:sp>
    </p:spTree>
    <p:extLst>
      <p:ext uri="{BB962C8B-B14F-4D97-AF65-F5344CB8AC3E}">
        <p14:creationId xmlns:p14="http://schemas.microsoft.com/office/powerpoint/2010/main" val="2148375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Alternative School Students</a:t>
            </a:r>
            <a:endParaRPr lang="en-US" dirty="0"/>
          </a:p>
        </p:txBody>
      </p:sp>
    </p:spTree>
    <p:extLst>
      <p:ext uri="{BB962C8B-B14F-4D97-AF65-F5344CB8AC3E}">
        <p14:creationId xmlns:p14="http://schemas.microsoft.com/office/powerpoint/2010/main" val="3328448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Districts offer alternative programs in different ways</a:t>
            </a:r>
          </a:p>
          <a:p>
            <a:pPr lvl="1"/>
            <a:r>
              <a:rPr lang="en-US" dirty="0" smtClean="0"/>
              <a:t>Separate school with school number, principal, staff, etc.</a:t>
            </a:r>
          </a:p>
          <a:p>
            <a:pPr lvl="1"/>
            <a:r>
              <a:rPr lang="en-US" dirty="0" smtClean="0"/>
              <a:t>Program operating within an existing school under that school’s administration</a:t>
            </a:r>
          </a:p>
          <a:p>
            <a:r>
              <a:rPr lang="en-US" dirty="0" smtClean="0"/>
              <a:t>Current discussion centers around where students are to have their primary enrollment</a:t>
            </a:r>
          </a:p>
          <a:p>
            <a:pPr lvl="1"/>
            <a:r>
              <a:rPr lang="en-US" dirty="0" smtClean="0"/>
              <a:t>School of origin OR</a:t>
            </a:r>
          </a:p>
          <a:p>
            <a:pPr lvl="1"/>
            <a:r>
              <a:rPr lang="en-US" dirty="0" smtClean="0"/>
              <a:t>Alternative school (if separate school)</a:t>
            </a:r>
          </a:p>
        </p:txBody>
      </p:sp>
      <p:sp>
        <p:nvSpPr>
          <p:cNvPr id="3" name="Title 2"/>
          <p:cNvSpPr>
            <a:spLocks noGrp="1"/>
          </p:cNvSpPr>
          <p:nvPr>
            <p:ph type="title"/>
          </p:nvPr>
        </p:nvSpPr>
        <p:spPr/>
        <p:txBody>
          <a:bodyPr/>
          <a:lstStyle/>
          <a:p>
            <a:r>
              <a:rPr lang="en-US" dirty="0" smtClean="0"/>
              <a:t>Alternative Education			</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4</a:t>
            </a:fld>
            <a:endParaRPr lang="en-US" dirty="0"/>
          </a:p>
        </p:txBody>
      </p:sp>
    </p:spTree>
    <p:extLst>
      <p:ext uri="{BB962C8B-B14F-4D97-AF65-F5344CB8AC3E}">
        <p14:creationId xmlns:p14="http://schemas.microsoft.com/office/powerpoint/2010/main" val="395786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Impacts of enrollment options</a:t>
            </a:r>
          </a:p>
          <a:p>
            <a:pPr lvl="1"/>
            <a:r>
              <a:rPr lang="en-US" dirty="0" smtClean="0"/>
              <a:t>Impacts funding </a:t>
            </a:r>
            <a:r>
              <a:rPr lang="en-US" b="1" dirty="0" smtClean="0"/>
              <a:t>only</a:t>
            </a:r>
            <a:r>
              <a:rPr lang="en-US" dirty="0" smtClean="0"/>
              <a:t> for school-based positions</a:t>
            </a:r>
          </a:p>
          <a:p>
            <a:pPr lvl="2"/>
            <a:r>
              <a:rPr lang="en-US" dirty="0" smtClean="0"/>
              <a:t>Principal, assistant principal, librarian, library assistant, school secretary</a:t>
            </a:r>
          </a:p>
          <a:p>
            <a:pPr lvl="2"/>
            <a:r>
              <a:rPr lang="en-US" dirty="0" smtClean="0"/>
              <a:t>Impacts test provisioning and assessment</a:t>
            </a:r>
          </a:p>
          <a:p>
            <a:endParaRPr lang="en-US" dirty="0" smtClean="0"/>
          </a:p>
        </p:txBody>
      </p:sp>
      <p:sp>
        <p:nvSpPr>
          <p:cNvPr id="3" name="Title 2"/>
          <p:cNvSpPr>
            <a:spLocks noGrp="1"/>
          </p:cNvSpPr>
          <p:nvPr>
            <p:ph type="title"/>
          </p:nvPr>
        </p:nvSpPr>
        <p:spPr/>
        <p:txBody>
          <a:bodyPr/>
          <a:lstStyle/>
          <a:p>
            <a:r>
              <a:rPr lang="en-US" dirty="0" smtClean="0"/>
              <a:t>Alternative Education			</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5</a:t>
            </a:fld>
            <a:endParaRPr lang="en-US" dirty="0"/>
          </a:p>
        </p:txBody>
      </p:sp>
    </p:spTree>
    <p:extLst>
      <p:ext uri="{BB962C8B-B14F-4D97-AF65-F5344CB8AC3E}">
        <p14:creationId xmlns:p14="http://schemas.microsoft.com/office/powerpoint/2010/main" val="212817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Current guidance re: funding impact</a:t>
            </a:r>
          </a:p>
          <a:p>
            <a:pPr lvl="1"/>
            <a:r>
              <a:rPr lang="en-US" dirty="0" smtClean="0"/>
              <a:t>No need to make any changes to student enrollment this school year – which impacts funding for FY19</a:t>
            </a:r>
          </a:p>
          <a:p>
            <a:pPr lvl="1"/>
            <a:r>
              <a:rPr lang="en-US" dirty="0" smtClean="0"/>
              <a:t>If you have moved alternative students back to their school of origin, Local Finance will reach out to districts to request the information needed to ensure that funding for the school-based positions is not lost</a:t>
            </a:r>
          </a:p>
          <a:p>
            <a:pPr lvl="1"/>
            <a:r>
              <a:rPr lang="en-US" dirty="0" smtClean="0"/>
              <a:t>Districts may continue to enroll students in alternative schools in FY19 in the same manner as in FY18</a:t>
            </a:r>
          </a:p>
          <a:p>
            <a:pPr lvl="1"/>
            <a:r>
              <a:rPr lang="en-US" dirty="0" smtClean="0"/>
              <a:t>Enrollment guidance for FY20 is currently under consideration</a:t>
            </a:r>
          </a:p>
          <a:p>
            <a:pPr lvl="1"/>
            <a:endParaRPr lang="en-US" dirty="0" smtClean="0"/>
          </a:p>
          <a:p>
            <a:endParaRPr lang="en-US" dirty="0" smtClean="0"/>
          </a:p>
        </p:txBody>
      </p:sp>
      <p:sp>
        <p:nvSpPr>
          <p:cNvPr id="3" name="Title 2"/>
          <p:cNvSpPr>
            <a:spLocks noGrp="1"/>
          </p:cNvSpPr>
          <p:nvPr>
            <p:ph type="title"/>
          </p:nvPr>
        </p:nvSpPr>
        <p:spPr/>
        <p:txBody>
          <a:bodyPr/>
          <a:lstStyle/>
          <a:p>
            <a:r>
              <a:rPr lang="en-US" dirty="0" smtClean="0"/>
              <a:t>Alternative Education			</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6</a:t>
            </a:fld>
            <a:endParaRPr lang="en-US" dirty="0"/>
          </a:p>
        </p:txBody>
      </p:sp>
    </p:spTree>
    <p:extLst>
      <p:ext uri="{BB962C8B-B14F-4D97-AF65-F5344CB8AC3E}">
        <p14:creationId xmlns:p14="http://schemas.microsoft.com/office/powerpoint/2010/main" val="923118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BEP Considerations</a:t>
            </a:r>
            <a:endParaRPr lang="en-US" dirty="0"/>
          </a:p>
        </p:txBody>
      </p:sp>
    </p:spTree>
    <p:extLst>
      <p:ext uri="{BB962C8B-B14F-4D97-AF65-F5344CB8AC3E}">
        <p14:creationId xmlns:p14="http://schemas.microsoft.com/office/powerpoint/2010/main" val="2467592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April estimate – Alternative schools</a:t>
            </a:r>
          </a:p>
          <a:p>
            <a:pPr lvl="1"/>
            <a:r>
              <a:rPr lang="en-US" dirty="0" smtClean="0"/>
              <a:t>Will be sent to districts Monday April 23 at the latest</a:t>
            </a:r>
          </a:p>
          <a:p>
            <a:pPr lvl="1"/>
            <a:r>
              <a:rPr lang="en-US" dirty="0" smtClean="0"/>
              <a:t>Some school-based positions for alternative schools may not be reflected in this first estimate if the students’ enrollment has been moved back to the school of origin; this will be addressed in the May estimate</a:t>
            </a:r>
          </a:p>
          <a:p>
            <a:pPr lvl="1"/>
            <a:endParaRPr lang="en-US" dirty="0"/>
          </a:p>
          <a:p>
            <a:pPr lvl="1"/>
            <a:endParaRPr lang="en-US" dirty="0"/>
          </a:p>
        </p:txBody>
      </p:sp>
      <p:sp>
        <p:nvSpPr>
          <p:cNvPr id="3" name="Title 2"/>
          <p:cNvSpPr>
            <a:spLocks noGrp="1"/>
          </p:cNvSpPr>
          <p:nvPr>
            <p:ph type="title"/>
          </p:nvPr>
        </p:nvSpPr>
        <p:spPr/>
        <p:txBody>
          <a:bodyPr/>
          <a:lstStyle/>
          <a:p>
            <a:r>
              <a:rPr lang="en-US" dirty="0" smtClean="0"/>
              <a:t>BEP Considerations	</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8</a:t>
            </a:fld>
            <a:endParaRPr lang="en-US" dirty="0"/>
          </a:p>
        </p:txBody>
      </p:sp>
    </p:spTree>
    <p:extLst>
      <p:ext uri="{BB962C8B-B14F-4D97-AF65-F5344CB8AC3E}">
        <p14:creationId xmlns:p14="http://schemas.microsoft.com/office/powerpoint/2010/main" val="2007419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April estimate - ADMs</a:t>
            </a:r>
          </a:p>
          <a:p>
            <a:pPr lvl="1"/>
            <a:r>
              <a:rPr lang="en-US" dirty="0" smtClean="0"/>
              <a:t>Check numbers on April estimate closely</a:t>
            </a:r>
          </a:p>
          <a:p>
            <a:pPr lvl="2"/>
            <a:r>
              <a:rPr lang="en-US" dirty="0" smtClean="0"/>
              <a:t>Regular ADMs</a:t>
            </a:r>
          </a:p>
          <a:p>
            <a:pPr lvl="2"/>
            <a:r>
              <a:rPr lang="en-US" dirty="0" smtClean="0"/>
              <a:t>Special Education ADMs</a:t>
            </a:r>
          </a:p>
          <a:p>
            <a:pPr lvl="2"/>
            <a:r>
              <a:rPr lang="en-US" dirty="0" smtClean="0"/>
              <a:t>CTE ADMs</a:t>
            </a:r>
          </a:p>
          <a:p>
            <a:pPr lvl="2"/>
            <a:r>
              <a:rPr lang="en-US" dirty="0" smtClean="0"/>
              <a:t>EL </a:t>
            </a:r>
          </a:p>
          <a:p>
            <a:pPr lvl="2"/>
            <a:r>
              <a:rPr lang="en-US" dirty="0" smtClean="0"/>
              <a:t>At-risk	</a:t>
            </a:r>
          </a:p>
          <a:p>
            <a:pPr lvl="1"/>
            <a:r>
              <a:rPr lang="en-US" dirty="0" smtClean="0"/>
              <a:t>Comparisons of first three are shown on allocation sheet</a:t>
            </a:r>
          </a:p>
          <a:p>
            <a:pPr lvl="1"/>
            <a:r>
              <a:rPr lang="en-US" dirty="0" smtClean="0"/>
              <a:t>EL and at-risk may be found on pages 1 and 2 respectively of the How To Sheet </a:t>
            </a:r>
          </a:p>
          <a:p>
            <a:pPr lvl="1"/>
            <a:endParaRPr lang="en-US" dirty="0"/>
          </a:p>
          <a:p>
            <a:pPr lvl="1"/>
            <a:endParaRPr lang="en-US" dirty="0"/>
          </a:p>
        </p:txBody>
      </p:sp>
      <p:sp>
        <p:nvSpPr>
          <p:cNvPr id="3" name="Title 2"/>
          <p:cNvSpPr>
            <a:spLocks noGrp="1"/>
          </p:cNvSpPr>
          <p:nvPr>
            <p:ph type="title"/>
          </p:nvPr>
        </p:nvSpPr>
        <p:spPr/>
        <p:txBody>
          <a:bodyPr/>
          <a:lstStyle/>
          <a:p>
            <a:r>
              <a:rPr lang="en-US" dirty="0" smtClean="0"/>
              <a:t>BEP Considerations	</a:t>
            </a:r>
            <a:endParaRPr lang="en-US" dirty="0"/>
          </a:p>
        </p:txBody>
      </p:sp>
      <p:sp>
        <p:nvSpPr>
          <p:cNvPr id="4" name="Slide Number Placeholder 3"/>
          <p:cNvSpPr>
            <a:spLocks noGrp="1"/>
          </p:cNvSpPr>
          <p:nvPr>
            <p:ph type="sldNum" sz="quarter" idx="12"/>
          </p:nvPr>
        </p:nvSpPr>
        <p:spPr/>
        <p:txBody>
          <a:bodyPr/>
          <a:lstStyle/>
          <a:p>
            <a:fld id="{86D2451E-3285-438B-B188-C22B2A012BF6}" type="slidenum">
              <a:rPr lang="en-US" smtClean="0"/>
              <a:pPr/>
              <a:t>9</a:t>
            </a:fld>
            <a:endParaRPr lang="en-US" dirty="0"/>
          </a:p>
        </p:txBody>
      </p:sp>
    </p:spTree>
    <p:extLst>
      <p:ext uri="{BB962C8B-B14F-4D97-AF65-F5344CB8AC3E}">
        <p14:creationId xmlns:p14="http://schemas.microsoft.com/office/powerpoint/2010/main" val="3083447382"/>
      </p:ext>
    </p:extLst>
  </p:cSld>
  <p:clrMapOvr>
    <a:masterClrMapping/>
  </p:clrMapOvr>
</p:sld>
</file>

<file path=ppt/theme/theme1.xml><?xml version="1.0" encoding="utf-8"?>
<a:theme xmlns:a="http://schemas.openxmlformats.org/drawingml/2006/main" name="TDOE Template - Editing">
  <a:themeElements>
    <a:clrScheme name="TDOE Colors">
      <a:dk1>
        <a:srgbClr val="1B365D"/>
      </a:dk1>
      <a:lt1>
        <a:srgbClr val="FFFFFF"/>
      </a:lt1>
      <a:dk2>
        <a:srgbClr val="6E7073"/>
      </a:dk2>
      <a:lt2>
        <a:srgbClr val="EEEEEE"/>
      </a:lt2>
      <a:accent1>
        <a:srgbClr val="000000"/>
      </a:accent1>
      <a:accent2>
        <a:srgbClr val="1B365D"/>
      </a:accent2>
      <a:accent3>
        <a:srgbClr val="2DCCD3"/>
      </a:accent3>
      <a:accent4>
        <a:srgbClr val="D2D755"/>
      </a:accent4>
      <a:accent5>
        <a:srgbClr val="E87722"/>
      </a:accent5>
      <a:accent6>
        <a:srgbClr val="5D7975"/>
      </a:accent6>
      <a:hlink>
        <a:srgbClr val="0000FF"/>
      </a:hlink>
      <a:folHlink>
        <a:srgbClr val="800080"/>
      </a:folHlink>
    </a:clrScheme>
    <a:fontScheme name="TDOE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Local Finance Update 2017.potm [Read-Only]" id="{C82E6C8F-C9C8-43D0-9DCC-7F018F63C823}" vid="{1CD6F1E2-90DF-4820-A887-E0D2A84DB7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Local Finance Update 2017</Template>
  <TotalTime>1965</TotalTime>
  <Words>457</Words>
  <Application>Microsoft Office PowerPoint</Application>
  <PresentationFormat>On-screen Show (4:3)</PresentationFormat>
  <Paragraphs>86</Paragraphs>
  <Slides>14</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Courier New</vt:lpstr>
      <vt:lpstr>Georgia</vt:lpstr>
      <vt:lpstr>Open Sans</vt:lpstr>
      <vt:lpstr>PermianSlabSerifTypeface</vt:lpstr>
      <vt:lpstr>Wingdings</vt:lpstr>
      <vt:lpstr>TDOE Template - Editing</vt:lpstr>
      <vt:lpstr>BEP/ADM Update  2018 Spring Attendance Conference </vt:lpstr>
      <vt:lpstr>Agenda</vt:lpstr>
      <vt:lpstr>Alternative School Students</vt:lpstr>
      <vt:lpstr>Alternative Education   </vt:lpstr>
      <vt:lpstr>Alternative Education   </vt:lpstr>
      <vt:lpstr>Alternative Education   </vt:lpstr>
      <vt:lpstr>BEP Considerations</vt:lpstr>
      <vt:lpstr>BEP Considerations </vt:lpstr>
      <vt:lpstr>BEP Considerations </vt:lpstr>
      <vt:lpstr>BEP Considerations </vt:lpstr>
      <vt:lpstr>BEP Considerations </vt:lpstr>
      <vt:lpstr>Questions?</vt:lpstr>
      <vt:lpstr>PowerPoint Presentation</vt:lpstr>
      <vt:lpstr>FRAUD, WASTE, or ABUSE</vt:lpstr>
    </vt:vector>
  </TitlesOfParts>
  <Company>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Finance Update  2017 Spring Fiscal Workshops</dc:title>
  <dc:creator>Maryanne Durski</dc:creator>
  <cp:lastModifiedBy>TN Attendance Committee</cp:lastModifiedBy>
  <cp:revision>190</cp:revision>
  <cp:lastPrinted>2018-04-20T00:47:43Z</cp:lastPrinted>
  <dcterms:created xsi:type="dcterms:W3CDTF">2017-04-06T20:27:25Z</dcterms:created>
  <dcterms:modified xsi:type="dcterms:W3CDTF">2018-04-20T10:59:34Z</dcterms:modified>
</cp:coreProperties>
</file>