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4"/>
  </p:notesMasterIdLst>
  <p:handoutMasterIdLst>
    <p:handoutMasterId r:id="rId65"/>
  </p:handoutMasterIdLst>
  <p:sldIdLst>
    <p:sldId id="259" r:id="rId2"/>
    <p:sldId id="263" r:id="rId3"/>
    <p:sldId id="381" r:id="rId4"/>
    <p:sldId id="338" r:id="rId5"/>
    <p:sldId id="339" r:id="rId6"/>
    <p:sldId id="340" r:id="rId7"/>
    <p:sldId id="341" r:id="rId8"/>
    <p:sldId id="382" r:id="rId9"/>
    <p:sldId id="383" r:id="rId10"/>
    <p:sldId id="384" r:id="rId11"/>
    <p:sldId id="342" r:id="rId12"/>
    <p:sldId id="343" r:id="rId13"/>
    <p:sldId id="344" r:id="rId14"/>
    <p:sldId id="345" r:id="rId15"/>
    <p:sldId id="346" r:id="rId16"/>
    <p:sldId id="347" r:id="rId17"/>
    <p:sldId id="348" r:id="rId18"/>
    <p:sldId id="349" r:id="rId19"/>
    <p:sldId id="358" r:id="rId20"/>
    <p:sldId id="359" r:id="rId21"/>
    <p:sldId id="386" r:id="rId22"/>
    <p:sldId id="387" r:id="rId23"/>
    <p:sldId id="355" r:id="rId24"/>
    <p:sldId id="388" r:id="rId25"/>
    <p:sldId id="385" r:id="rId26"/>
    <p:sldId id="316" r:id="rId27"/>
    <p:sldId id="352" r:id="rId28"/>
    <p:sldId id="309" r:id="rId29"/>
    <p:sldId id="357" r:id="rId30"/>
    <p:sldId id="317" r:id="rId31"/>
    <p:sldId id="356" r:id="rId32"/>
    <p:sldId id="389" r:id="rId33"/>
    <p:sldId id="361" r:id="rId34"/>
    <p:sldId id="362" r:id="rId35"/>
    <p:sldId id="363" r:id="rId36"/>
    <p:sldId id="365" r:id="rId37"/>
    <p:sldId id="380" r:id="rId38"/>
    <p:sldId id="366" r:id="rId39"/>
    <p:sldId id="390" r:id="rId40"/>
    <p:sldId id="368" r:id="rId41"/>
    <p:sldId id="367" r:id="rId42"/>
    <p:sldId id="369" r:id="rId43"/>
    <p:sldId id="370" r:id="rId44"/>
    <p:sldId id="391" r:id="rId45"/>
    <p:sldId id="371" r:id="rId46"/>
    <p:sldId id="392" r:id="rId47"/>
    <p:sldId id="372" r:id="rId48"/>
    <p:sldId id="373" r:id="rId49"/>
    <p:sldId id="374" r:id="rId50"/>
    <p:sldId id="393" r:id="rId51"/>
    <p:sldId id="375" r:id="rId52"/>
    <p:sldId id="394" r:id="rId53"/>
    <p:sldId id="377" r:id="rId54"/>
    <p:sldId id="376" r:id="rId55"/>
    <p:sldId id="378" r:id="rId56"/>
    <p:sldId id="395" r:id="rId57"/>
    <p:sldId id="379" r:id="rId58"/>
    <p:sldId id="330" r:id="rId59"/>
    <p:sldId id="336" r:id="rId60"/>
    <p:sldId id="337" r:id="rId61"/>
    <p:sldId id="331" r:id="rId62"/>
    <p:sldId id="30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0066"/>
    <a:srgbClr val="333300"/>
    <a:srgbClr val="800000"/>
    <a:srgbClr val="800040"/>
    <a:srgbClr val="CC66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8" autoAdjust="0"/>
    <p:restoredTop sz="94066" autoAdjust="0"/>
  </p:normalViewPr>
  <p:slideViewPr>
    <p:cSldViewPr>
      <p:cViewPr>
        <p:scale>
          <a:sx n="76" d="100"/>
          <a:sy n="76" d="100"/>
        </p:scale>
        <p:origin x="-1134" y="48"/>
      </p:cViewPr>
      <p:guideLst>
        <p:guide orient="horz" pos="2160"/>
        <p:guide orient="horz" pos="576"/>
        <p:guide pos="2880"/>
        <p:guide pos="288"/>
      </p:guideLst>
    </p:cSldViewPr>
  </p:slideViewPr>
  <p:outlineViewPr>
    <p:cViewPr>
      <p:scale>
        <a:sx n="33" d="100"/>
        <a:sy n="33" d="100"/>
      </p:scale>
      <p:origin x="0" y="2116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249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F84FDE-0439-764E-8C95-7DE1046C6359}" type="datetimeFigureOut">
              <a:rPr lang="en-US" smtClean="0"/>
              <a:pPr/>
              <a:t>7/13/2017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F38717-C43E-E34B-9E0D-747EBC7595D0}" type="slidenum">
              <a:rPr lang="en-US" smtClean="0"/>
              <a:pPr/>
              <a:t>‹#›</a:t>
            </a:fld>
            <a:endParaRPr lang="en-US" dirty="0"/>
          </a:p>
        </p:txBody>
      </p:sp>
    </p:spTree>
    <p:extLst>
      <p:ext uri="{BB962C8B-B14F-4D97-AF65-F5344CB8AC3E}">
        <p14:creationId xmlns:p14="http://schemas.microsoft.com/office/powerpoint/2010/main" val="3841432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pPr/>
              <a:t>7/13/2017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pPr/>
              <a:t>‹#›</a:t>
            </a:fld>
            <a:endParaRPr lang="en-US" dirty="0"/>
          </a:p>
        </p:txBody>
      </p:sp>
    </p:spTree>
    <p:extLst>
      <p:ext uri="{BB962C8B-B14F-4D97-AF65-F5344CB8AC3E}">
        <p14:creationId xmlns:p14="http://schemas.microsoft.com/office/powerpoint/2010/main" val="404472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Many organizations recognize that certain strategic areas of the IT organization require more focused guidance. This recognition led to the creation of new positions.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building the business case</a:t>
            </a:r>
            <a:r>
              <a:rPr lang="en-US" sz="1200" b="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it is particularly important to describe the benefits to be gained with the acceptance of the project.</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Note that in this example, costs were described in terms of six categories: purchases, implementation technical consultants, development, infrastructure, business change, and training costs. Risks were categorized as financial risks, technical risks, and organizational risks.</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 company with a cost</a:t>
            </a:r>
            <a:r>
              <a:rPr lang="en-US" sz="1200" b="1"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focused strategy would seek an IT portfolio that helps lower costs as the primary business </a:t>
            </a:r>
            <a:r>
              <a:rPr lang="en-US" sz="1200" strike="noStrike" kern="1200" baseline="0" dirty="0" smtClean="0">
                <a:solidFill>
                  <a:schemeClr val="tx1"/>
                </a:solidFill>
                <a:latin typeface="+mn-lt"/>
                <a:ea typeface="+mn-ea"/>
                <a:cs typeface="+mn-cs"/>
              </a:rPr>
              <a:t>o</a:t>
            </a:r>
            <a:r>
              <a:rPr lang="en-US" sz="1200" kern="1200" baseline="0" dirty="0" smtClean="0">
                <a:solidFill>
                  <a:schemeClr val="tx1"/>
                </a:solidFill>
                <a:latin typeface="+mn-lt"/>
                <a:ea typeface="+mn-ea"/>
                <a:cs typeface="+mn-cs"/>
              </a:rPr>
              <a:t>bjective.</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Monetary costs and benefits are important but </a:t>
            </a:r>
            <a:r>
              <a:rPr lang="en-US" sz="1200" b="0" kern="1200" baseline="0" dirty="0" smtClean="0">
                <a:solidFill>
                  <a:schemeClr val="tx1"/>
                </a:solidFill>
                <a:latin typeface="+mn-lt"/>
                <a:ea typeface="+mn-ea"/>
                <a:cs typeface="+mn-cs"/>
              </a:rPr>
              <a:t>are</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not the only considerations in making IT investments.</a:t>
            </a:r>
          </a:p>
          <a:p>
            <a:r>
              <a:rPr lang="en-US" sz="1200" kern="1200" baseline="0" dirty="0" smtClean="0">
                <a:solidFill>
                  <a:schemeClr val="tx1"/>
                </a:solidFill>
                <a:latin typeface="+mn-lt"/>
                <a:ea typeface="+mn-ea"/>
                <a:cs typeface="+mn-cs"/>
              </a:rPr>
              <a:t>IT managers, like the business managers who propose IT projects, are expected understand and </a:t>
            </a:r>
            <a:r>
              <a:rPr lang="en-US" sz="1200" b="0" strike="noStrike" kern="1200" baseline="0" dirty="0" smtClean="0">
                <a:solidFill>
                  <a:schemeClr val="tx1"/>
                </a:solidFill>
                <a:latin typeface="+mn-lt"/>
                <a:ea typeface="+mn-ea"/>
                <a:cs typeface="+mn-cs"/>
              </a:rPr>
              <a:t>to</a:t>
            </a:r>
            <a:r>
              <a:rPr lang="en-US" sz="1200" kern="1200" baseline="0" dirty="0" smtClean="0">
                <a:solidFill>
                  <a:schemeClr val="tx1"/>
                </a:solidFill>
                <a:latin typeface="+mn-lt"/>
                <a:ea typeface="+mn-ea"/>
                <a:cs typeface="+mn-cs"/>
              </a:rPr>
              <a:t> try to calculate the true return on these projects.</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29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An old adage </a:t>
            </a:r>
            <a:r>
              <a:rPr lang="en-US" sz="1200" b="0" dirty="0" smtClean="0"/>
              <a:t>is</a:t>
            </a:r>
            <a:r>
              <a:rPr lang="en-US" sz="1200" dirty="0" smtClean="0"/>
              <a:t>, “If you can’t measure it, you can’t manage it.”</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Deciding on appropriate measures is half of the equation for effective IT organizations. The other half of the equation is ensuring that those measures are accurately communicated to the business.</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Duplicate this slide as necessary.</a:t>
            </a:r>
          </a:p>
          <a:p>
            <a:r>
              <a:rPr lang="en-US" dirty="0" smtClean="0"/>
              <a:t>This and related slides</a:t>
            </a:r>
            <a:r>
              <a:rPr lang="en-US" baseline="0" dirty="0" smtClean="0"/>
              <a:t> can be moved to the appendix or hidden if necessary.</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eaLnBrk="1" hangingPunct="1"/>
            <a:endParaRPr lang="en-US" dirty="0" smtClean="0"/>
          </a:p>
        </p:txBody>
      </p:sp>
      <p:sp>
        <p:nvSpPr>
          <p:cNvPr id="87044" name="Slide Number Placeholder 3"/>
          <p:cNvSpPr>
            <a:spLocks noGrp="1"/>
          </p:cNvSpPr>
          <p:nvPr>
            <p:ph type="sldNum" sz="quarter" idx="5"/>
          </p:nvPr>
        </p:nvSpPr>
        <p:spPr>
          <a:noFill/>
        </p:spPr>
        <p:txBody>
          <a:bodyPr/>
          <a:lstStyle/>
          <a:p>
            <a:fld id="{1A4E8E60-12E5-4692-969E-CA96C7F5B5A0}" type="slidenum">
              <a:rPr lang="en-US" smtClean="0"/>
              <a:pPr/>
              <a:t>35</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Costs are distributed based on usage or consumption of resources, ensuring that the largest portion of the costs is paid for by the group or individual who consumes the most.</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Business managers often prefer the predictability of their monthly IT bills along with a true-up </a:t>
            </a:r>
            <a:r>
              <a:rPr lang="en-US" sz="1200" b="0" kern="1200" baseline="0" dirty="0" smtClean="0">
                <a:solidFill>
                  <a:schemeClr val="tx1"/>
                </a:solidFill>
                <a:latin typeface="+mn-lt"/>
                <a:ea typeface="+mn-ea"/>
                <a:cs typeface="+mn-cs"/>
              </a:rPr>
              <a:t>process instead of </a:t>
            </a:r>
            <a:r>
              <a:rPr lang="en-US" sz="1200" kern="1200" baseline="0" dirty="0" smtClean="0">
                <a:solidFill>
                  <a:schemeClr val="tx1"/>
                </a:solidFill>
                <a:latin typeface="+mn-lt"/>
                <a:ea typeface="+mn-ea"/>
                <a:cs typeface="+mn-cs"/>
              </a:rPr>
              <a:t>the relative unpredictability of being charged actual costs each month.</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An entirely different way to pay for IT costs is to simply consider them all to be corporate overhead and pay for them directly out of the corporate budget.</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IT organizations are actually profit centers for their corporation.</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Indirect costs are allocated or absorbed elsewhere in the pricing model.</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50</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manager can adapt this framework for use with varying IT infrastructures.</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53</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Various IT infrastructure options affect informal support activities differently.</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TCO target data for various IT infrastructure choices </a:t>
            </a:r>
            <a:r>
              <a:rPr lang="en-US" b="0" dirty="0" smtClean="0"/>
              <a:t>is</a:t>
            </a:r>
            <a:r>
              <a:rPr lang="en-US" b="1" dirty="0" smtClean="0"/>
              <a:t> </a:t>
            </a:r>
            <a:r>
              <a:rPr lang="en-US" dirty="0" smtClean="0"/>
              <a:t>available from industry research firms.</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IS organization has to consider what services and products it needs to deliver to the other departments in the organization and how it can fund and effectively deliver those offerings.</a:t>
            </a:r>
          </a:p>
          <a:p>
            <a:endParaRPr lang="en-US" b="0"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Responding to the demands of business requires that the IT department organize to supply the services and products that are needed.</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model differentiates between the supply of IT (the capabilities) and the demand for IT (what the business wants).</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Managers must learn what to expect from the IT organization so they can plan and implement business strategy accordingly.</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Managers must learn what to expect from the IT organization so they can plan and implement business strategy accordingly.</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Managers of core business functions inadvertently delegate key operational decisions to the IT organization.</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CIO is an executive who manages IT resources to implement enterprise strategy.</a:t>
            </a:r>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85FF710B-C944-43CB-B7AF-8037E0C84A83}" type="datetime1">
              <a:rPr lang="en-US" smtClean="0"/>
              <a:t>7/13/2017</a:t>
            </a:fld>
            <a:endParaRPr lang="en-US" dirty="0"/>
          </a:p>
        </p:txBody>
      </p:sp>
      <p:sp>
        <p:nvSpPr>
          <p:cNvPr id="5" name="Footer Placeholder 4"/>
          <p:cNvSpPr>
            <a:spLocks noGrp="1"/>
          </p:cNvSpPr>
          <p:nvPr>
            <p:ph type="ftr" sz="quarter" idx="11"/>
          </p:nvPr>
        </p:nvSpPr>
        <p:spPr/>
        <p:txBody>
          <a:bodyPr/>
          <a:lstStyle/>
          <a:p>
            <a:r>
              <a:rPr lang="en-US" dirty="0" smtClean="0"/>
              <a:t>(c) 2013 John Wiley &amp; Sons, Inc.</a:t>
            </a:r>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dirty="0"/>
          </a:p>
        </p:txBody>
      </p:sp>
      <p:pic>
        <p:nvPicPr>
          <p:cNvPr id="15" name="Picture 14"/>
          <p:cNvPicPr>
            <a:picLocks noChangeAspect="1"/>
          </p:cNvPicPr>
          <p:nvPr userDrawn="1"/>
        </p:nvPicPr>
        <p:blipFill>
          <a:blip r:embed="rId3" cstate="print"/>
          <a:stretch>
            <a:fillRect/>
          </a:stretch>
        </p:blipFill>
        <p:spPr>
          <a:xfrm rot="20342926">
            <a:off x="5581151" y="2134142"/>
            <a:ext cx="3352800" cy="1981200"/>
          </a:xfrm>
          <a:prstGeom prst="ellipse">
            <a:avLst/>
          </a:prstGeom>
          <a:ln w="190500" cap="rnd">
            <a:noFill/>
            <a:prstDash val="solid"/>
          </a:ln>
          <a:effectLst>
            <a:glow rad="63500">
              <a:schemeClr val="accent1">
                <a:satMod val="175000"/>
                <a:alpha val="40000"/>
              </a:schemeClr>
            </a:glow>
            <a:outerShdw blurRad="50800" dist="38100" dir="5400000" algn="t" rotWithShape="0">
              <a:prstClr val="black">
                <a:alpha val="40000"/>
              </a:prstClr>
            </a:outerShdw>
          </a:effectLst>
          <a:scene3d>
            <a:camera prst="perspectiveFront" fov="5400000"/>
            <a:lightRig rig="threePt" dir="t">
              <a:rot lat="0" lon="0" rev="19200000"/>
            </a:lightRig>
          </a:scene3d>
          <a:sp3d extrusionH="25400">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srcRect l="-92" t="50811" r="45394" b="-590"/>
          <a:stretch/>
        </p:blipFill>
        <p:spPr>
          <a:xfrm>
            <a:off x="-13648" y="0"/>
            <a:ext cx="9157648" cy="5582272"/>
          </a:xfrm>
          <a:prstGeom prst="rect">
            <a:avLst/>
          </a:prstGeom>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C129BC-21F1-4686-9384-D0A02FAEDD5F}" type="datetime1">
              <a:rPr lang="en-US" smtClean="0"/>
              <a:t>7/13/2017</a:t>
            </a:fld>
            <a:endParaRPr lang="en-US" dirty="0"/>
          </a:p>
        </p:txBody>
      </p:sp>
      <p:sp>
        <p:nvSpPr>
          <p:cNvPr id="5" name="Footer Placeholder 4"/>
          <p:cNvSpPr>
            <a:spLocks noGrp="1"/>
          </p:cNvSpPr>
          <p:nvPr>
            <p:ph type="ftr" sz="quarter" idx="11"/>
          </p:nvPr>
        </p:nvSpPr>
        <p:spPr/>
        <p:txBody>
          <a:bodyPr/>
          <a:lstStyle/>
          <a:p>
            <a:r>
              <a:rPr lang="en-US" dirty="0" smtClean="0"/>
              <a:t>(c) 2013 John Wiley &amp; Sons, Inc.</a:t>
            </a:r>
          </a:p>
        </p:txBody>
      </p:sp>
      <p:sp>
        <p:nvSpPr>
          <p:cNvPr id="6" name="Slide Number Placeholder 5"/>
          <p:cNvSpPr>
            <a:spLocks noGrp="1"/>
          </p:cNvSpPr>
          <p:nvPr>
            <p:ph type="sldNum" sz="quarter" idx="12"/>
          </p:nvPr>
        </p:nvSpPr>
        <p:spPr/>
        <p:txBody>
          <a:bodyPr/>
          <a:lstStyle/>
          <a:p>
            <a:fld id="{515FC477-0A05-4F3E-8EE9-E015C9089D56}" type="slidenum">
              <a:rPr lang="en-US" smtClean="0"/>
              <a:pPr/>
              <a:t>‹#›</a:t>
            </a:fld>
            <a:endParaRPr lang="en-US" dirty="0"/>
          </a:p>
        </p:txBody>
      </p:sp>
      <p:pic>
        <p:nvPicPr>
          <p:cNvPr id="7" name="Picture 6"/>
          <p:cNvPicPr>
            <a:picLocks noChangeAspect="1"/>
          </p:cNvPicPr>
          <p:nvPr userDrawn="1"/>
        </p:nvPicPr>
        <p:blipFill>
          <a:blip r:embed="rId3" cstate="print"/>
          <a:stretch>
            <a:fillRect/>
          </a:stretch>
        </p:blipFill>
        <p:spPr>
          <a:xfrm rot="19289418">
            <a:off x="1095958" y="892471"/>
            <a:ext cx="1182892" cy="1485900"/>
          </a:xfrm>
          <a:prstGeom prst="ellipse">
            <a:avLst/>
          </a:prstGeom>
          <a:ln w="63500" cap="rnd">
            <a:solidFill>
              <a:srgbClr val="FFFFFF"/>
            </a:solidFill>
          </a:ln>
          <a:effectLst>
            <a:glow rad="63500">
              <a:schemeClr val="accent1">
                <a:satMod val="175000"/>
                <a:alpha val="40000"/>
              </a:schemeClr>
            </a:glow>
            <a:outerShdw blurRad="63500" sx="102000" sy="102000" algn="ctr" rotWithShape="0">
              <a:prstClr val="black">
                <a:alpha val="40000"/>
              </a:prstClr>
            </a:outerShdw>
          </a:effectLst>
          <a:scene3d>
            <a:camera prst="orthographicFront"/>
            <a:lightRig rig="contrasting" dir="t">
              <a:rot lat="0" lon="0" rev="3000000"/>
            </a:lightRig>
          </a:scene3d>
          <a:sp3d contourW="7620">
            <a:contourClr>
              <a:srgbClr val="333333"/>
            </a:contourClr>
          </a:sp3d>
        </p:spPr>
      </p:pic>
      <p:sp>
        <p:nvSpPr>
          <p:cNvPr id="11" name="Slide Number Placeholder 3"/>
          <p:cNvSpPr txBox="1">
            <a:spLocks/>
          </p:cNvSpPr>
          <p:nvPr userDrawn="1"/>
        </p:nvSpPr>
        <p:spPr>
          <a:xfrm>
            <a:off x="6477000" y="63404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7-</a:t>
            </a:r>
            <a:fld id="{515FC477-0A05-4F3E-8EE9-E015C9089D56}" type="slidenum">
              <a:rPr kumimoji="0" lang="en-US" sz="16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67BBE1B-B12B-4A71-8067-B65D17E72EF3}" type="datetime1">
              <a:rPr lang="en-US" smtClean="0"/>
              <a:t>7/13/2017</a:t>
            </a:fld>
            <a:endParaRPr lang="en-US" dirty="0"/>
          </a:p>
        </p:txBody>
      </p:sp>
      <p:sp>
        <p:nvSpPr>
          <p:cNvPr id="5" name="Footer Placeholder 4"/>
          <p:cNvSpPr>
            <a:spLocks noGrp="1"/>
          </p:cNvSpPr>
          <p:nvPr>
            <p:ph type="ftr" sz="quarter" idx="11"/>
          </p:nvPr>
        </p:nvSpPr>
        <p:spPr/>
        <p:txBody>
          <a:bodyPr/>
          <a:lstStyle/>
          <a:p>
            <a:r>
              <a:rPr lang="en-US" dirty="0" smtClean="0"/>
              <a:t>(c) 2013 John Wiley &amp; Sons, Inc.</a:t>
            </a:r>
          </a:p>
        </p:txBody>
      </p:sp>
      <p:pic>
        <p:nvPicPr>
          <p:cNvPr id="7" name="Picture 6"/>
          <p:cNvPicPr>
            <a:picLocks noChangeAspect="1"/>
          </p:cNvPicPr>
          <p:nvPr userDrawn="1"/>
        </p:nvPicPr>
        <p:blipFill>
          <a:blip r:embed="rId2" cstate="print"/>
          <a:stretch>
            <a:fillRect/>
          </a:stretch>
        </p:blipFill>
        <p:spPr>
          <a:xfrm rot="1924805">
            <a:off x="7656834" y="171583"/>
            <a:ext cx="1182892" cy="1485900"/>
          </a:xfrm>
          <a:prstGeom prst="ellipse">
            <a:avLst/>
          </a:prstGeom>
          <a:ln w="63500" cap="rnd">
            <a:solidFill>
              <a:srgbClr val="FFFFFF"/>
            </a:solidFill>
          </a:ln>
          <a:effectLst>
            <a:glow rad="63500">
              <a:schemeClr val="accent1">
                <a:satMod val="175000"/>
                <a:alpha val="40000"/>
              </a:schemeClr>
            </a:glow>
            <a:outerShdw blurRad="63500" sx="102000" sy="102000" algn="ctr" rotWithShape="0">
              <a:prstClr val="black">
                <a:alpha val="40000"/>
              </a:prstClr>
            </a:outerShdw>
          </a:effectLst>
          <a:scene3d>
            <a:camera prst="orthographicFront"/>
            <a:lightRig rig="contrasting" dir="t">
              <a:rot lat="0" lon="0" rev="3000000"/>
            </a:lightRig>
          </a:scene3d>
          <a:sp3d contourW="7620">
            <a:contourClr>
              <a:srgbClr val="333333"/>
            </a:contourClr>
          </a:sp3d>
        </p:spPr>
      </p:pic>
      <p:sp>
        <p:nvSpPr>
          <p:cNvPr id="9" name="Slide Number Placeholder 3"/>
          <p:cNvSpPr txBox="1">
            <a:spLocks/>
          </p:cNvSpPr>
          <p:nvPr userDrawn="1"/>
        </p:nvSpPr>
        <p:spPr>
          <a:xfrm>
            <a:off x="6477000" y="63404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7-</a:t>
            </a:r>
            <a:fld id="{515FC477-0A05-4F3E-8EE9-E015C9089D56}" type="slidenum">
              <a:rPr kumimoji="0" lang="en-US" sz="16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81885F-A0D6-4879-9113-7C872AB5BB2A}" type="datetime1">
              <a:rPr lang="en-US" smtClean="0"/>
              <a:t>7/13/2017</a:t>
            </a:fld>
            <a:endParaRPr lang="en-US" dirty="0"/>
          </a:p>
        </p:txBody>
      </p:sp>
      <p:sp>
        <p:nvSpPr>
          <p:cNvPr id="6" name="Footer Placeholder 5"/>
          <p:cNvSpPr>
            <a:spLocks noGrp="1"/>
          </p:cNvSpPr>
          <p:nvPr>
            <p:ph type="ftr" sz="quarter" idx="11"/>
          </p:nvPr>
        </p:nvSpPr>
        <p:spPr/>
        <p:txBody>
          <a:bodyPr/>
          <a:lstStyle/>
          <a:p>
            <a:r>
              <a:rPr lang="en-US" dirty="0" smtClean="0"/>
              <a:t>(c) 2013 John Wiley &amp; Sons, Inc.</a:t>
            </a:r>
          </a:p>
        </p:txBody>
      </p:sp>
      <p:sp>
        <p:nvSpPr>
          <p:cNvPr id="7" name="Slide Number Placeholder 6"/>
          <p:cNvSpPr>
            <a:spLocks noGrp="1"/>
          </p:cNvSpPr>
          <p:nvPr>
            <p:ph type="sldNum" sz="quarter" idx="12"/>
          </p:nvPr>
        </p:nvSpPr>
        <p:spPr/>
        <p:txBody>
          <a:bodyPr/>
          <a:lstStyle/>
          <a:p>
            <a:fld id="{515FC477-0A05-4F3E-8EE9-E015C9089D56}" type="slidenum">
              <a:rPr lang="en-US" smtClean="0"/>
              <a:pPr/>
              <a:t>‹#›</a:t>
            </a:fld>
            <a:endParaRPr lang="en-US" dirty="0"/>
          </a:p>
        </p:txBody>
      </p:sp>
      <p:sp>
        <p:nvSpPr>
          <p:cNvPr id="8" name="Slide Number Placeholder 3"/>
          <p:cNvSpPr txBox="1">
            <a:spLocks/>
          </p:cNvSpPr>
          <p:nvPr userDrawn="1"/>
        </p:nvSpPr>
        <p:spPr>
          <a:xfrm>
            <a:off x="6477000" y="63404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7-</a:t>
            </a:r>
            <a:fld id="{515FC477-0A05-4F3E-8EE9-E015C9089D56}" type="slidenum">
              <a:rPr kumimoji="0" lang="en-US" sz="16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3EC79-6BD6-4F1B-811D-9D6B5CED9363}" type="datetime1">
              <a:rPr lang="en-US" smtClean="0"/>
              <a:t>7/13/2017</a:t>
            </a:fld>
            <a:endParaRPr lang="en-US" dirty="0"/>
          </a:p>
        </p:txBody>
      </p:sp>
      <p:sp>
        <p:nvSpPr>
          <p:cNvPr id="3" name="Footer Placeholder 2"/>
          <p:cNvSpPr>
            <a:spLocks noGrp="1"/>
          </p:cNvSpPr>
          <p:nvPr>
            <p:ph type="ftr" sz="quarter" idx="11"/>
          </p:nvPr>
        </p:nvSpPr>
        <p:spPr/>
        <p:txBody>
          <a:bodyPr/>
          <a:lstStyle/>
          <a:p>
            <a:r>
              <a:rPr lang="en-US" dirty="0" smtClean="0"/>
              <a:t>(c) 2013 John Wiley &amp; Sons, Inc.</a:t>
            </a:r>
          </a:p>
        </p:txBody>
      </p:sp>
      <p:sp>
        <p:nvSpPr>
          <p:cNvPr id="4" name="Slide Number Placeholder 3"/>
          <p:cNvSpPr>
            <a:spLocks noGrp="1"/>
          </p:cNvSpPr>
          <p:nvPr>
            <p:ph type="sldNum" sz="quarter" idx="12"/>
          </p:nvPr>
        </p:nvSpPr>
        <p:spPr/>
        <p:txBody>
          <a:bodyPr/>
          <a:lstStyle/>
          <a:p>
            <a:fld id="{515FC477-0A05-4F3E-8EE9-E015C9089D56}" type="slidenum">
              <a:rPr lang="en-US" smtClean="0"/>
              <a:pPr/>
              <a:t>‹#›</a:t>
            </a:fld>
            <a:endParaRPr lang="en-US" dirty="0"/>
          </a:p>
        </p:txBody>
      </p:sp>
      <p:sp>
        <p:nvSpPr>
          <p:cNvPr id="5" name="Slide Number Placeholder 3"/>
          <p:cNvSpPr txBox="1">
            <a:spLocks/>
          </p:cNvSpPr>
          <p:nvPr userDrawn="1"/>
        </p:nvSpPr>
        <p:spPr>
          <a:xfrm>
            <a:off x="6477000" y="6340475"/>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7-</a:t>
            </a:r>
            <a:fld id="{515FC477-0A05-4F3E-8EE9-E015C9089D56}" type="slidenum">
              <a:rPr kumimoji="0" lang="en-US" sz="1600" b="1"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3C66E-4A4C-43BA-9885-D8B38FDAAA18}" type="datetime1">
              <a:rPr lang="en-US" smtClean="0"/>
              <a:t>7/13/2017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(c) 2013 John Wiley &amp; Sons, Inc.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pPr/>
              <a:t>‹#›</a:t>
            </a:fld>
            <a:endParaRPr lang="en-US" dirty="0"/>
          </a:p>
        </p:txBody>
      </p:sp>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
        <p:nvSpPr>
          <p:cNvPr id="8" name="Rectangle 7"/>
          <p:cNvSpPr/>
          <p:nvPr userDrawn="1"/>
        </p:nvSpPr>
        <p:spPr>
          <a:xfrm rot="16200000">
            <a:off x="-1715454" y="3495043"/>
            <a:ext cx="3768980" cy="307777"/>
          </a:xfrm>
          <a:prstGeom prst="rect">
            <a:avLst/>
          </a:prstGeom>
        </p:spPr>
        <p:txBody>
          <a:bodyPr wrap="none">
            <a:spAutoFit/>
          </a:bodyPr>
          <a:lstStyle/>
          <a:p>
            <a:r>
              <a:rPr kumimoji="1" lang="en-US" sz="1400" b="0" i="1" dirty="0" smtClean="0">
                <a:solidFill>
                  <a:schemeClr val="accent6">
                    <a:lumMod val="75000"/>
                  </a:schemeClr>
                </a:solidFill>
                <a:latin typeface="+mn-lt"/>
              </a:rPr>
              <a:t>Pearlson and Saunders – 5</a:t>
            </a:r>
            <a:r>
              <a:rPr kumimoji="1" lang="en-US" sz="1400" b="0" i="1" baseline="30000" dirty="0" smtClean="0">
                <a:solidFill>
                  <a:schemeClr val="accent6">
                    <a:lumMod val="75000"/>
                  </a:schemeClr>
                </a:solidFill>
                <a:latin typeface="+mn-lt"/>
              </a:rPr>
              <a:t>th</a:t>
            </a:r>
            <a:r>
              <a:rPr kumimoji="1" lang="en-US" sz="1400" b="0" i="1" dirty="0" smtClean="0">
                <a:solidFill>
                  <a:schemeClr val="accent6">
                    <a:lumMod val="75000"/>
                  </a:schemeClr>
                </a:solidFill>
                <a:latin typeface="+mn-lt"/>
              </a:rPr>
              <a:t> Ed. – Chapter</a:t>
            </a:r>
            <a:r>
              <a:rPr kumimoji="1" lang="en-US" sz="1400" b="0" i="1" baseline="0" dirty="0" smtClean="0">
                <a:solidFill>
                  <a:schemeClr val="accent6">
                    <a:lumMod val="75000"/>
                  </a:schemeClr>
                </a:solidFill>
                <a:latin typeface="+mn-lt"/>
              </a:rPr>
              <a:t> 7</a:t>
            </a:r>
            <a:endParaRPr lang="en-US" sz="1400" b="0" i="1" dirty="0">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transition spd="slow">
    <p:fade/>
  </p:transition>
  <p:timing>
    <p:tnLst>
      <p:par>
        <p:cTn id="1" dur="indefinite" restart="never" nodeType="tmRoot"/>
      </p:par>
    </p:tnLst>
  </p:timing>
  <p:hf sldNum="0"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6">
            <a:lumMod val="50000"/>
          </a:schemeClr>
        </a:buClr>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chemeClr val="accent6">
            <a:lumMod val="50000"/>
          </a:schemeClr>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6">
            <a:lumMod val="50000"/>
          </a:schemeClr>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lumMod val="50000"/>
          </a:schemeClr>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6">
            <a:lumMod val="50000"/>
          </a:schemeClr>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04800" y="228601"/>
            <a:ext cx="8534400" cy="761999"/>
          </a:xfrm>
        </p:spPr>
        <p:txBody>
          <a:bodyPr>
            <a:normAutofit fontScale="90000"/>
          </a:bodyPr>
          <a:lstStyle/>
          <a:p>
            <a:pPr algn="ctr"/>
            <a:r>
              <a:rPr kumimoji="1" lang="en-US" dirty="0" smtClean="0">
                <a:solidFill>
                  <a:schemeClr val="accent6">
                    <a:lumMod val="50000"/>
                  </a:schemeClr>
                </a:solidFill>
                <a:latin typeface="Arial Black" pitchFamily="34" charset="0"/>
              </a:rPr>
              <a:t>Managing and Using Information Systems: </a:t>
            </a:r>
            <a:br>
              <a:rPr kumimoji="1" lang="en-US" dirty="0" smtClean="0">
                <a:solidFill>
                  <a:schemeClr val="accent6">
                    <a:lumMod val="50000"/>
                  </a:schemeClr>
                </a:solidFill>
                <a:latin typeface="Arial Black" pitchFamily="34" charset="0"/>
              </a:rPr>
            </a:br>
            <a:r>
              <a:rPr kumimoji="1" lang="en-US" dirty="0" smtClean="0">
                <a:solidFill>
                  <a:schemeClr val="accent6">
                    <a:lumMod val="50000"/>
                  </a:schemeClr>
                </a:solidFill>
                <a:latin typeface="Arial Black" pitchFamily="34" charset="0"/>
              </a:rPr>
              <a:t>A Strategic Approach – Fifth Edition</a:t>
            </a:r>
            <a:endParaRPr lang="en-US" dirty="0">
              <a:solidFill>
                <a:schemeClr val="accent6">
                  <a:lumMod val="50000"/>
                </a:schemeClr>
              </a:solidFill>
            </a:endParaRPr>
          </a:p>
        </p:txBody>
      </p:sp>
      <p:sp>
        <p:nvSpPr>
          <p:cNvPr id="3" name="Subtitle 2"/>
          <p:cNvSpPr>
            <a:spLocks noGrp="1"/>
          </p:cNvSpPr>
          <p:nvPr>
            <p:ph type="subTitle" idx="1"/>
            <p:custDataLst>
              <p:tags r:id="rId3"/>
            </p:custDataLst>
          </p:nvPr>
        </p:nvSpPr>
        <p:spPr>
          <a:xfrm>
            <a:off x="0" y="5181600"/>
            <a:ext cx="9144000" cy="457200"/>
          </a:xfrm>
        </p:spPr>
        <p:txBody>
          <a:bodyPr>
            <a:noAutofit/>
          </a:bodyPr>
          <a:lstStyle/>
          <a:p>
            <a:pPr algn="ctr">
              <a:lnSpc>
                <a:spcPct val="80000"/>
              </a:lnSpc>
            </a:pPr>
            <a:r>
              <a:rPr lang="en-US" sz="2400" b="1" i="1" dirty="0" smtClean="0"/>
              <a:t>The Business of IT</a:t>
            </a:r>
            <a:endParaRPr lang="en-US" sz="2000" b="1" i="1" dirty="0"/>
          </a:p>
        </p:txBody>
      </p:sp>
      <p:sp>
        <p:nvSpPr>
          <p:cNvPr id="5" name="Subtitle 2"/>
          <p:cNvSpPr txBox="1">
            <a:spLocks/>
          </p:cNvSpPr>
          <p:nvPr>
            <p:custDataLst>
              <p:tags r:id="rId4"/>
            </p:custDataLst>
          </p:nvPr>
        </p:nvSpPr>
        <p:spPr>
          <a:xfrm>
            <a:off x="914400" y="1371600"/>
            <a:ext cx="7315200" cy="6096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lnSpc>
                <a:spcPct val="80000"/>
              </a:lnSpc>
            </a:pPr>
            <a:r>
              <a:rPr kumimoji="1" lang="en-US" sz="2400" dirty="0" smtClean="0">
                <a:solidFill>
                  <a:schemeClr val="accent6">
                    <a:lumMod val="75000"/>
                  </a:schemeClr>
                </a:solidFill>
                <a:latin typeface="Arial Black" pitchFamily="34" charset="0"/>
              </a:rPr>
              <a:t>Keri Pearlson and Carol Saunders</a:t>
            </a:r>
            <a:endParaRPr lang="en-US" sz="2800" dirty="0">
              <a:solidFill>
                <a:schemeClr val="accent6">
                  <a:lumMod val="75000"/>
                </a:schemeClr>
              </a:solidFill>
            </a:endParaRPr>
          </a:p>
        </p:txBody>
      </p:sp>
      <p:sp>
        <p:nvSpPr>
          <p:cNvPr id="6" name="Subtitle 2"/>
          <p:cNvSpPr txBox="1">
            <a:spLocks/>
          </p:cNvSpPr>
          <p:nvPr>
            <p:custDataLst>
              <p:tags r:id="rId5"/>
            </p:custDataLst>
          </p:nvPr>
        </p:nvSpPr>
        <p:spPr>
          <a:xfrm rot="1557124">
            <a:off x="1160471" y="2789772"/>
            <a:ext cx="2252579" cy="1295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400" b="1" i="1" dirty="0" smtClean="0"/>
              <a:t>Chapter 7</a:t>
            </a:r>
          </a:p>
        </p:txBody>
      </p:sp>
      <p:pic>
        <p:nvPicPr>
          <p:cNvPr id="9" name="Picture 8"/>
          <p:cNvPicPr>
            <a:picLocks noChangeAspect="1"/>
          </p:cNvPicPr>
          <p:nvPr/>
        </p:nvPicPr>
        <p:blipFill>
          <a:blip r:embed="rId9" cstate="print"/>
          <a:stretch>
            <a:fillRect/>
          </a:stretch>
        </p:blipFill>
        <p:spPr>
          <a:xfrm>
            <a:off x="152400" y="5948560"/>
            <a:ext cx="1676400" cy="833240"/>
          </a:xfrm>
          <a:prstGeom prst="rect">
            <a:avLst/>
          </a:prstGeom>
        </p:spPr>
      </p:pic>
      <p:sp>
        <p:nvSpPr>
          <p:cNvPr id="11" name="Subtitle 2"/>
          <p:cNvSpPr txBox="1">
            <a:spLocks/>
          </p:cNvSpPr>
          <p:nvPr>
            <p:custDataLst>
              <p:tags r:id="rId6"/>
            </p:custDataLst>
          </p:nvPr>
        </p:nvSpPr>
        <p:spPr>
          <a:xfrm>
            <a:off x="1905000" y="5867400"/>
            <a:ext cx="5275052" cy="685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80000"/>
              </a:lnSpc>
              <a:spcBef>
                <a:spcPct val="20000"/>
              </a:spcBef>
              <a:spcAft>
                <a:spcPts val="0"/>
              </a:spcAft>
              <a:buClr>
                <a:schemeClr val="accent6">
                  <a:lumMod val="50000"/>
                </a:schemeClr>
              </a:buClr>
              <a:buSzTx/>
              <a:buFont typeface="Arial" pitchFamily="34" charset="0"/>
              <a:buNone/>
              <a:tabLst/>
              <a:defRPr/>
            </a:pPr>
            <a:r>
              <a:rPr kumimoji="0" lang="en-US" i="1" u="none" strike="noStrike" kern="1200" cap="none" spc="0" normalizeH="0" baseline="0" noProof="0" dirty="0" smtClean="0">
                <a:ln>
                  <a:noFill/>
                </a:ln>
                <a:solidFill>
                  <a:srgbClr val="333300"/>
                </a:solidFill>
                <a:effectLst>
                  <a:outerShdw blurRad="38100" dist="38100" dir="2700000" algn="tl">
                    <a:srgbClr val="000000">
                      <a:alpha val="43137"/>
                    </a:srgbClr>
                  </a:outerShdw>
                </a:effectLst>
                <a:uLnTx/>
                <a:uFillTx/>
                <a:latin typeface="Georgia" pitchFamily="18" charset="0"/>
                <a:ea typeface="+mn-ea"/>
                <a:cs typeface="+mn-cs"/>
              </a:rPr>
              <a:t>PowerPoint</a:t>
            </a:r>
            <a:r>
              <a:rPr kumimoji="0" lang="en-US" i="1" u="none" strike="noStrike" kern="1200" cap="none" spc="0" normalizeH="0" baseline="30000" noProof="0" dirty="0" smtClean="0">
                <a:ln>
                  <a:noFill/>
                </a:ln>
                <a:solidFill>
                  <a:srgbClr val="333300"/>
                </a:solidFill>
                <a:effectLst>
                  <a:outerShdw blurRad="38100" dist="38100" dir="2700000" algn="tl">
                    <a:srgbClr val="000000">
                      <a:alpha val="43137"/>
                    </a:srgbClr>
                  </a:outerShdw>
                </a:effectLst>
                <a:uLnTx/>
                <a:uFillTx/>
                <a:latin typeface="Georgia" pitchFamily="18" charset="0"/>
                <a:ea typeface="+mn-ea"/>
                <a:cs typeface="+mn-cs"/>
              </a:rPr>
              <a:t>®</a:t>
            </a:r>
            <a:r>
              <a:rPr kumimoji="0" lang="en-US" i="1" u="none" strike="noStrike" kern="1200" cap="none" spc="0" normalizeH="0" baseline="0" noProof="0" dirty="0" smtClean="0">
                <a:ln>
                  <a:noFill/>
                </a:ln>
                <a:solidFill>
                  <a:srgbClr val="333300"/>
                </a:solidFill>
                <a:effectLst>
                  <a:outerShdw blurRad="38100" dist="38100" dir="2700000" algn="tl">
                    <a:srgbClr val="000000">
                      <a:alpha val="43137"/>
                    </a:srgbClr>
                  </a:outerShdw>
                </a:effectLst>
                <a:uLnTx/>
                <a:uFillTx/>
                <a:latin typeface="Georgia" pitchFamily="18" charset="0"/>
                <a:ea typeface="+mn-ea"/>
                <a:cs typeface="+mn-cs"/>
              </a:rPr>
              <a:t> </a:t>
            </a:r>
            <a:r>
              <a:rPr kumimoji="0" lang="en-US" i="1" u="none" kern="1200" cap="none" spc="0" normalizeH="0" baseline="0" noProof="0" dirty="0" smtClean="0">
                <a:ln>
                  <a:noFill/>
                </a:ln>
                <a:effectLst>
                  <a:outerShdw blurRad="38100" dist="38100" dir="2700000" algn="tl">
                    <a:srgbClr val="000000">
                      <a:alpha val="43137"/>
                    </a:srgbClr>
                  </a:outerShdw>
                </a:effectLst>
                <a:uLnTx/>
                <a:uFillTx/>
                <a:latin typeface="Georgia" pitchFamily="18" charset="0"/>
                <a:ea typeface="+mn-ea"/>
                <a:cs typeface="+mn-cs"/>
              </a:rPr>
              <a:t>f</a:t>
            </a:r>
            <a:r>
              <a:rPr kumimoji="0" lang="en-US" i="1" u="none" strike="noStrike" kern="1200" cap="none" spc="0" normalizeH="0" baseline="0" noProof="0" dirty="0" smtClean="0">
                <a:ln>
                  <a:noFill/>
                </a:ln>
                <a:solidFill>
                  <a:srgbClr val="333300"/>
                </a:solidFill>
                <a:effectLst>
                  <a:outerShdw blurRad="38100" dist="38100" dir="2700000" algn="tl">
                    <a:srgbClr val="000000">
                      <a:alpha val="43137"/>
                    </a:srgbClr>
                  </a:outerShdw>
                </a:effectLst>
                <a:uLnTx/>
                <a:uFillTx/>
                <a:latin typeface="Georgia" pitchFamily="18" charset="0"/>
                <a:ea typeface="+mn-ea"/>
                <a:cs typeface="+mn-cs"/>
              </a:rPr>
              <a:t>iles</a:t>
            </a:r>
            <a:r>
              <a:rPr kumimoji="0" lang="en-US" i="1" u="none" strike="noStrike" kern="1200" cap="none" spc="0" normalizeH="0" noProof="0" dirty="0" smtClean="0">
                <a:ln>
                  <a:noFill/>
                </a:ln>
                <a:solidFill>
                  <a:srgbClr val="333300"/>
                </a:solidFill>
                <a:effectLst>
                  <a:outerShdw blurRad="38100" dist="38100" dir="2700000" algn="tl">
                    <a:srgbClr val="000000">
                      <a:alpha val="43137"/>
                    </a:srgbClr>
                  </a:outerShdw>
                </a:effectLst>
                <a:uLnTx/>
                <a:uFillTx/>
                <a:latin typeface="Georgia" pitchFamily="18" charset="0"/>
                <a:ea typeface="+mn-ea"/>
                <a:cs typeface="+mn-cs"/>
              </a:rPr>
              <a:t> by Michelle M. Ramim</a:t>
            </a:r>
          </a:p>
          <a:p>
            <a:pPr lvl="0" algn="ctr">
              <a:lnSpc>
                <a:spcPct val="80000"/>
              </a:lnSpc>
              <a:spcBef>
                <a:spcPct val="20000"/>
              </a:spcBef>
              <a:buClr>
                <a:schemeClr val="accent6">
                  <a:lumMod val="50000"/>
                </a:schemeClr>
              </a:buClr>
            </a:pPr>
            <a:r>
              <a:rPr lang="en-US" sz="1200" i="1" dirty="0" smtClean="0">
                <a:solidFill>
                  <a:srgbClr val="336600"/>
                </a:solidFill>
                <a:effectLst>
                  <a:outerShdw blurRad="38100" dist="38100" dir="2700000" algn="tl">
                    <a:srgbClr val="000000">
                      <a:alpha val="43137"/>
                    </a:srgbClr>
                  </a:outerShdw>
                </a:effectLst>
                <a:latin typeface="Georgia" pitchFamily="18" charset="0"/>
              </a:rPr>
              <a:t>Huizenga School of Business and Entrepreneurship</a:t>
            </a:r>
          </a:p>
          <a:p>
            <a:pPr lvl="0" algn="ctr">
              <a:lnSpc>
                <a:spcPct val="80000"/>
              </a:lnSpc>
              <a:spcBef>
                <a:spcPct val="20000"/>
              </a:spcBef>
              <a:buClr>
                <a:schemeClr val="accent6">
                  <a:lumMod val="50000"/>
                </a:schemeClr>
              </a:buClr>
            </a:pPr>
            <a:r>
              <a:rPr lang="en-US" sz="1200" i="1" dirty="0" smtClean="0">
                <a:solidFill>
                  <a:srgbClr val="336600"/>
                </a:solidFill>
                <a:effectLst>
                  <a:outerShdw blurRad="38100" dist="38100" dir="2700000" algn="tl">
                    <a:srgbClr val="000000">
                      <a:alpha val="43137"/>
                    </a:srgbClr>
                  </a:outerShdw>
                </a:effectLst>
                <a:latin typeface="Georgia" pitchFamily="18" charset="0"/>
              </a:rPr>
              <a:t>Nova Southeastern University</a:t>
            </a:r>
            <a:endParaRPr kumimoji="0" lang="en-US" sz="1600" i="1" u="none" strike="noStrike" kern="1200" cap="none" spc="0" normalizeH="0" baseline="0" noProof="0" dirty="0">
              <a:ln>
                <a:noFill/>
              </a:ln>
              <a:solidFill>
                <a:srgbClr val="336600"/>
              </a:solidFill>
              <a:effectLst>
                <a:outerShdw blurRad="38100" dist="38100" dir="2700000" algn="tl">
                  <a:srgbClr val="000000">
                    <a:alpha val="43137"/>
                  </a:srgbClr>
                </a:outerShdw>
              </a:effectLst>
              <a:uLnTx/>
              <a:uFillTx/>
              <a:latin typeface="Georgia" pitchFamily="18" charset="0"/>
              <a:ea typeface="+mn-ea"/>
              <a:cs typeface="+mn-cs"/>
            </a:endParaRPr>
          </a:p>
        </p:txBody>
      </p:sp>
      <p:sp>
        <p:nvSpPr>
          <p:cNvPr id="8" name="Footer Placeholder 3"/>
          <p:cNvSpPr>
            <a:spLocks noGrp="1"/>
          </p:cNvSpPr>
          <p:nvPr>
            <p:ph type="ftr" sz="quarter" idx="11"/>
          </p:nvPr>
        </p:nvSpPr>
        <p:spPr>
          <a:xfrm>
            <a:off x="0" y="6492875"/>
            <a:ext cx="9144000" cy="365125"/>
          </a:xfrm>
        </p:spPr>
        <p:txBody>
          <a:bodyPr/>
          <a:lstStyle/>
          <a:p>
            <a:r>
              <a:rPr lang="en-US" dirty="0" smtClean="0">
                <a:solidFill>
                  <a:schemeClr val="bg1">
                    <a:lumMod val="50000"/>
                  </a:schemeClr>
                </a:solidFill>
              </a:rPr>
              <a:t>(c) 2013 John Wiley &amp; Sons, Inc.</a:t>
            </a:r>
            <a:endParaRPr lang="en-US" dirty="0">
              <a:solidFill>
                <a:schemeClr val="bg1">
                  <a:lumMod val="50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7513" y="120041"/>
            <a:ext cx="8229600" cy="641959"/>
          </a:xfrm>
          <a:solidFill>
            <a:schemeClr val="bg1"/>
          </a:solidFill>
        </p:spPr>
        <p:txBody>
          <a:bodyPr vert="horz" lIns="91440" tIns="45720" rIns="91440" bIns="45720" rtlCol="0">
            <a:noAutofit/>
          </a:bodyPr>
          <a:lstStyle/>
          <a:p>
            <a:pPr algn="ctr">
              <a:lnSpc>
                <a:spcPct val="150000"/>
              </a:lnSpc>
              <a:spcBef>
                <a:spcPts val="0"/>
              </a:spcBef>
              <a:buClr>
                <a:schemeClr val="accent6">
                  <a:lumMod val="50000"/>
                </a:schemeClr>
              </a:buClr>
            </a:pPr>
            <a:r>
              <a:rPr lang="en-US" sz="2500" b="1" dirty="0" smtClean="0">
                <a:solidFill>
                  <a:srgbClr val="C00000"/>
                </a:solidFill>
              </a:rPr>
              <a:t>Activities in the IT Organization</a:t>
            </a:r>
          </a:p>
        </p:txBody>
      </p:sp>
      <p:sp>
        <p:nvSpPr>
          <p:cNvPr id="3" name="Content Placeholder 2"/>
          <p:cNvSpPr>
            <a:spLocks noGrp="1"/>
          </p:cNvSpPr>
          <p:nvPr>
            <p:ph idx="1"/>
          </p:nvPr>
        </p:nvSpPr>
        <p:spPr>
          <a:xfrm>
            <a:off x="152400" y="762000"/>
            <a:ext cx="8839200" cy="5791200"/>
          </a:xfrm>
          <a:solidFill>
            <a:schemeClr val="bg1"/>
          </a:solidFill>
        </p:spPr>
        <p:txBody>
          <a:bodyPr>
            <a:noAutofit/>
          </a:bodyPr>
          <a:lstStyle/>
          <a:p>
            <a:r>
              <a:rPr lang="en-US" sz="1700" dirty="0" smtClean="0"/>
              <a:t>The </a:t>
            </a:r>
            <a:r>
              <a:rPr lang="en-US" b="1" dirty="0" smtClean="0">
                <a:solidFill>
                  <a:srgbClr val="002060"/>
                </a:solidFill>
              </a:rPr>
              <a:t>scope</a:t>
            </a:r>
            <a:r>
              <a:rPr lang="en-US" sz="1700" dirty="0" smtClean="0"/>
              <a:t> of activities in the IT organization is expanding.</a:t>
            </a:r>
          </a:p>
          <a:p>
            <a:pPr lvl="1"/>
            <a:r>
              <a:rPr lang="en-US" sz="1700" b="1" dirty="0" smtClean="0">
                <a:solidFill>
                  <a:srgbClr val="C00000"/>
                </a:solidFill>
              </a:rPr>
              <a:t>Integrating</a:t>
            </a:r>
            <a:r>
              <a:rPr lang="en-US" sz="1700" dirty="0" smtClean="0">
                <a:solidFill>
                  <a:srgbClr val="C00000"/>
                </a:solidFill>
              </a:rPr>
              <a:t> </a:t>
            </a:r>
            <a:r>
              <a:rPr lang="en-US" sz="1700" b="1" dirty="0" smtClean="0">
                <a:solidFill>
                  <a:srgbClr val="0000CC"/>
                </a:solidFill>
              </a:rPr>
              <a:t>social IT</a:t>
            </a:r>
            <a:r>
              <a:rPr lang="en-US" sz="1700" dirty="0" smtClean="0"/>
              <a:t> into the organization’s </a:t>
            </a:r>
            <a:r>
              <a:rPr lang="en-US" sz="1700" b="1" dirty="0">
                <a:solidFill>
                  <a:srgbClr val="0000CC"/>
                </a:solidFill>
              </a:rPr>
              <a:t>business</a:t>
            </a:r>
            <a:r>
              <a:rPr lang="en-US" sz="1700" dirty="0" smtClean="0"/>
              <a:t> </a:t>
            </a:r>
            <a:r>
              <a:rPr lang="en-US" sz="1700" b="1" dirty="0">
                <a:solidFill>
                  <a:srgbClr val="0000CC"/>
                </a:solidFill>
              </a:rPr>
              <a:t>activities</a:t>
            </a:r>
            <a:r>
              <a:rPr lang="en-US" sz="1700" dirty="0" smtClean="0"/>
              <a:t> (e.g., wikis, forums, and social networks).</a:t>
            </a:r>
          </a:p>
          <a:p>
            <a:pPr lvl="1"/>
            <a:r>
              <a:rPr lang="en-US" sz="1700" dirty="0" smtClean="0"/>
              <a:t>Encouraging </a:t>
            </a:r>
            <a:r>
              <a:rPr lang="en-US" sz="1700" b="1" dirty="0">
                <a:solidFill>
                  <a:srgbClr val="C00000"/>
                </a:solidFill>
              </a:rPr>
              <a:t>new</a:t>
            </a:r>
            <a:r>
              <a:rPr lang="en-US" sz="1700" dirty="0" smtClean="0"/>
              <a:t> </a:t>
            </a:r>
            <a:r>
              <a:rPr lang="en-US" sz="1700" b="1" dirty="0">
                <a:solidFill>
                  <a:srgbClr val="C00000"/>
                </a:solidFill>
              </a:rPr>
              <a:t>forms</a:t>
            </a:r>
            <a:r>
              <a:rPr lang="en-US" sz="1700" dirty="0" smtClean="0"/>
              <a:t> of </a:t>
            </a:r>
            <a:r>
              <a:rPr lang="en-US" sz="1700" b="1" dirty="0">
                <a:solidFill>
                  <a:srgbClr val="C00000"/>
                </a:solidFill>
              </a:rPr>
              <a:t>collaboration</a:t>
            </a:r>
            <a:r>
              <a:rPr lang="en-US" sz="1700" dirty="0" smtClean="0"/>
              <a:t>.</a:t>
            </a:r>
          </a:p>
          <a:p>
            <a:pPr lvl="1"/>
            <a:r>
              <a:rPr lang="en-US" sz="1700" dirty="0" smtClean="0"/>
              <a:t>Creating </a:t>
            </a:r>
            <a:r>
              <a:rPr lang="en-US" sz="1700" b="1" dirty="0">
                <a:solidFill>
                  <a:srgbClr val="C00000"/>
                </a:solidFill>
              </a:rPr>
              <a:t>new</a:t>
            </a:r>
            <a:r>
              <a:rPr lang="en-US" sz="1700" dirty="0" smtClean="0"/>
              <a:t> </a:t>
            </a:r>
            <a:r>
              <a:rPr lang="en-US" sz="1700" b="1" dirty="0">
                <a:solidFill>
                  <a:srgbClr val="C00000"/>
                </a:solidFill>
              </a:rPr>
              <a:t>processes</a:t>
            </a:r>
            <a:r>
              <a:rPr lang="en-US" sz="1700" dirty="0" smtClean="0"/>
              <a:t> to </a:t>
            </a:r>
            <a:r>
              <a:rPr lang="en-US" sz="1700" b="1" dirty="0">
                <a:solidFill>
                  <a:srgbClr val="C00000"/>
                </a:solidFill>
              </a:rPr>
              <a:t>accomplish</a:t>
            </a:r>
            <a:r>
              <a:rPr lang="en-US" sz="1700" dirty="0" smtClean="0"/>
              <a:t> the firm’s </a:t>
            </a:r>
            <a:r>
              <a:rPr lang="en-US" sz="1700" b="1" dirty="0">
                <a:solidFill>
                  <a:srgbClr val="C00000"/>
                </a:solidFill>
              </a:rPr>
              <a:t>goals</a:t>
            </a:r>
            <a:r>
              <a:rPr lang="en-US" sz="1700" dirty="0" smtClean="0"/>
              <a:t>.</a:t>
            </a:r>
          </a:p>
          <a:p>
            <a:r>
              <a:rPr lang="en-US" sz="1700" dirty="0" smtClean="0"/>
              <a:t>Managing the </a:t>
            </a:r>
            <a:r>
              <a:rPr lang="en-US" b="1" dirty="0" smtClean="0">
                <a:solidFill>
                  <a:srgbClr val="002060"/>
                </a:solidFill>
              </a:rPr>
              <a:t>sourcing relationships</a:t>
            </a:r>
            <a:r>
              <a:rPr lang="en-US" dirty="0" smtClean="0"/>
              <a:t>.</a:t>
            </a:r>
          </a:p>
          <a:p>
            <a:pPr lvl="1"/>
            <a:r>
              <a:rPr lang="en-US" sz="1700" dirty="0" smtClean="0"/>
              <a:t>Identifying and working with vendors who provide services.</a:t>
            </a:r>
          </a:p>
          <a:p>
            <a:pPr lvl="1"/>
            <a:r>
              <a:rPr lang="en-US" sz="1700" dirty="0" smtClean="0"/>
              <a:t>Traditional activities have been outsourced to vendors for decades. </a:t>
            </a:r>
          </a:p>
          <a:p>
            <a:pPr lvl="2"/>
            <a:r>
              <a:rPr lang="en-US" sz="1600" dirty="0" smtClean="0"/>
              <a:t>Data center operations, network management, and system development and maintenance (including application design, development, and maintenance).</a:t>
            </a:r>
          </a:p>
          <a:p>
            <a:pPr lvl="1"/>
            <a:r>
              <a:rPr lang="en-US" sz="1700" dirty="0" smtClean="0"/>
              <a:t>Outsourcing process management is also called </a:t>
            </a:r>
            <a:r>
              <a:rPr lang="en-US" sz="2000" b="1" dirty="0" smtClean="0">
                <a:solidFill>
                  <a:srgbClr val="002060"/>
                </a:solidFill>
              </a:rPr>
              <a:t>business process outsourcing</a:t>
            </a:r>
            <a:r>
              <a:rPr lang="en-US" sz="1700" dirty="0" smtClean="0"/>
              <a:t>.</a:t>
            </a:r>
            <a:endParaRPr lang="en-US" sz="1700"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0" y="636657"/>
            <a:ext cx="9143999" cy="353943"/>
          </a:xfrm>
          <a:prstGeom prst="rect">
            <a:avLst/>
          </a:prstGeom>
          <a:noFill/>
          <a:ln w="9525" algn="ctr">
            <a:noFill/>
            <a:miter lim="800000"/>
            <a:headEnd/>
            <a:tailEnd/>
          </a:ln>
        </p:spPr>
        <p:txBody>
          <a:bodyPr wrap="square">
            <a:spAutoFit/>
          </a:bodyPr>
          <a:lstStyle/>
          <a:p>
            <a:pPr algn="ctr"/>
            <a:r>
              <a:rPr lang="en-US" sz="1700" dirty="0" smtClean="0"/>
              <a:t>Figure 7.2  IT organization activities and related level of maturity.</a:t>
            </a:r>
            <a:endParaRPr lang="en-US" sz="1700" dirty="0"/>
          </a:p>
        </p:txBody>
      </p:sp>
      <p:pic>
        <p:nvPicPr>
          <p:cNvPr id="2050" name="Picture 2" descr="ftp://smandemod:jws&amp;ILEI$@ftp.wiley.com/Pearlson/Final%20Images/C07GR/c07f002a.jpg"/>
          <p:cNvPicPr>
            <a:picLocks noChangeAspect="1" noChangeArrowheads="1"/>
          </p:cNvPicPr>
          <p:nvPr/>
        </p:nvPicPr>
        <p:blipFill>
          <a:blip r:embed="rId2" cstate="print"/>
          <a:srcRect/>
          <a:stretch>
            <a:fillRect/>
          </a:stretch>
        </p:blipFill>
        <p:spPr bwMode="auto">
          <a:xfrm>
            <a:off x="502190" y="1143000"/>
            <a:ext cx="8184610" cy="5257800"/>
          </a:xfrm>
          <a:prstGeom prst="rect">
            <a:avLst/>
          </a:prstGeom>
          <a:noFill/>
        </p:spPr>
      </p:pic>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tp://smandemod:jws&amp;ILEI$@ftp.wiley.com/Pearlson/Final%20Images/C07GR/c07f002b.jpg"/>
          <p:cNvPicPr>
            <a:picLocks noChangeAspect="1" noChangeArrowheads="1"/>
          </p:cNvPicPr>
          <p:nvPr/>
        </p:nvPicPr>
        <p:blipFill>
          <a:blip r:embed="rId2" cstate="print"/>
          <a:srcRect/>
          <a:stretch>
            <a:fillRect/>
          </a:stretch>
        </p:blipFill>
        <p:spPr bwMode="auto">
          <a:xfrm>
            <a:off x="304800" y="1158875"/>
            <a:ext cx="8260259" cy="5241925"/>
          </a:xfrm>
          <a:prstGeom prst="rect">
            <a:avLst/>
          </a:prstGeom>
          <a:noFill/>
        </p:spPr>
      </p:pic>
      <p:sp>
        <p:nvSpPr>
          <p:cNvPr id="2" name="Footer Placeholder 1"/>
          <p:cNvSpPr>
            <a:spLocks noGrp="1"/>
          </p:cNvSpPr>
          <p:nvPr>
            <p:ph type="ftr" sz="quarter" idx="11"/>
          </p:nvPr>
        </p:nvSpPr>
        <p:spPr/>
        <p:txBody>
          <a:bodyPr/>
          <a:lstStyle/>
          <a:p>
            <a:r>
              <a:rPr lang="en-US" dirty="0" smtClean="0"/>
              <a:t>(c) 2013 John Wiley &amp; Sons, Inc.</a:t>
            </a:r>
          </a:p>
        </p:txBody>
      </p:sp>
      <p:sp>
        <p:nvSpPr>
          <p:cNvPr id="5" name="Text Box 5"/>
          <p:cNvSpPr txBox="1">
            <a:spLocks noChangeArrowheads="1"/>
          </p:cNvSpPr>
          <p:nvPr/>
        </p:nvSpPr>
        <p:spPr bwMode="auto">
          <a:xfrm>
            <a:off x="0" y="636657"/>
            <a:ext cx="9143999" cy="353943"/>
          </a:xfrm>
          <a:prstGeom prst="rect">
            <a:avLst/>
          </a:prstGeom>
          <a:noFill/>
          <a:ln w="9525" algn="ctr">
            <a:noFill/>
            <a:miter lim="800000"/>
            <a:headEnd/>
            <a:tailEnd/>
          </a:ln>
        </p:spPr>
        <p:txBody>
          <a:bodyPr wrap="square">
            <a:spAutoFit/>
          </a:bodyPr>
          <a:lstStyle/>
          <a:p>
            <a:pPr algn="ctr"/>
            <a:r>
              <a:rPr lang="en-US" sz="1700" dirty="0" smtClean="0"/>
              <a:t>Figure 7.2  (Cont.)</a:t>
            </a:r>
            <a:endParaRPr lang="en-US" sz="1700"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533400"/>
          </a:xfrm>
          <a:solidFill>
            <a:schemeClr val="bg1"/>
          </a:solidFill>
        </p:spPr>
        <p:txBody>
          <a:bodyPr>
            <a:normAutofit/>
          </a:bodyPr>
          <a:lstStyle/>
          <a:p>
            <a:pPr algn="ctr"/>
            <a:r>
              <a:rPr lang="en-US" b="1" dirty="0" smtClean="0">
                <a:solidFill>
                  <a:srgbClr val="C00000"/>
                </a:solidFill>
              </a:rPr>
              <a:t>Managing IT Activities Globally</a:t>
            </a:r>
          </a:p>
        </p:txBody>
      </p:sp>
      <p:sp>
        <p:nvSpPr>
          <p:cNvPr id="4" name="Content Placeholder 3"/>
          <p:cNvSpPr>
            <a:spLocks noGrp="1"/>
          </p:cNvSpPr>
          <p:nvPr>
            <p:ph idx="1"/>
          </p:nvPr>
        </p:nvSpPr>
        <p:spPr>
          <a:xfrm>
            <a:off x="457200" y="914400"/>
            <a:ext cx="8229600" cy="5211763"/>
          </a:xfrm>
        </p:spPr>
        <p:txBody>
          <a:bodyPr>
            <a:normAutofit/>
          </a:bodyPr>
          <a:lstStyle/>
          <a:p>
            <a:r>
              <a:rPr lang="en-US" dirty="0" smtClean="0"/>
              <a:t>Large </a:t>
            </a:r>
            <a:r>
              <a:rPr lang="en-US" b="1" dirty="0" smtClean="0">
                <a:solidFill>
                  <a:srgbClr val="002060"/>
                </a:solidFill>
              </a:rPr>
              <a:t>global</a:t>
            </a:r>
            <a:r>
              <a:rPr lang="en-US" dirty="0" smtClean="0"/>
              <a:t> IT organizations:</a:t>
            </a:r>
          </a:p>
          <a:p>
            <a:pPr lvl="1"/>
            <a:r>
              <a:rPr lang="en-US" dirty="0" smtClean="0"/>
              <a:t>perform many of the </a:t>
            </a:r>
            <a:r>
              <a:rPr lang="en-US" b="1" dirty="0" smtClean="0">
                <a:solidFill>
                  <a:srgbClr val="002060"/>
                </a:solidFill>
              </a:rPr>
              <a:t>same</a:t>
            </a:r>
            <a:r>
              <a:rPr lang="en-US" dirty="0" smtClean="0"/>
              <a:t> </a:t>
            </a:r>
            <a:r>
              <a:rPr lang="en-US" b="1" dirty="0" smtClean="0">
                <a:solidFill>
                  <a:srgbClr val="002060"/>
                </a:solidFill>
              </a:rPr>
              <a:t>activities</a:t>
            </a:r>
            <a:r>
              <a:rPr lang="en-US" dirty="0" smtClean="0"/>
              <a:t> listed in Figure 7.2. </a:t>
            </a:r>
          </a:p>
          <a:p>
            <a:pPr lvl="1"/>
            <a:r>
              <a:rPr lang="en-US" dirty="0" smtClean="0"/>
              <a:t>face many of the same organizational issues as any other global department, including differences in:</a:t>
            </a:r>
            <a:endParaRPr lang="en-US" strike="sngStrike" dirty="0" smtClean="0">
              <a:solidFill>
                <a:srgbClr val="FF0066"/>
              </a:solidFill>
            </a:endParaRPr>
          </a:p>
          <a:p>
            <a:pPr lvl="2"/>
            <a:r>
              <a:rPr lang="en-US" dirty="0" smtClean="0"/>
              <a:t>time zones.</a:t>
            </a:r>
          </a:p>
          <a:p>
            <a:pPr lvl="2"/>
            <a:r>
              <a:rPr lang="en-US" dirty="0" smtClean="0"/>
              <a:t>languages.</a:t>
            </a:r>
          </a:p>
          <a:p>
            <a:pPr lvl="2"/>
            <a:r>
              <a:rPr lang="en-US" dirty="0" smtClean="0"/>
              <a:t>customs and holidays.</a:t>
            </a:r>
          </a:p>
          <a:p>
            <a:pPr lvl="2"/>
            <a:r>
              <a:rPr lang="en-US" dirty="0" smtClean="0"/>
              <a:t>cultures.</a:t>
            </a:r>
          </a:p>
          <a:p>
            <a:r>
              <a:rPr lang="en-US" dirty="0" smtClean="0"/>
              <a:t>Figure 7.3 summarizes how a global IT perspective affects six information management issues.</a:t>
            </a:r>
            <a:endParaRPr lang="en-US" dirty="0"/>
          </a:p>
        </p:txBody>
      </p:sp>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0" y="636657"/>
            <a:ext cx="9144000" cy="353943"/>
          </a:xfrm>
          <a:prstGeom prst="rect">
            <a:avLst/>
          </a:prstGeom>
          <a:noFill/>
          <a:ln w="9525">
            <a:noFill/>
            <a:miter lim="800000"/>
            <a:headEnd/>
            <a:tailEnd/>
          </a:ln>
        </p:spPr>
        <p:txBody>
          <a:bodyPr wrap="square">
            <a:spAutoFit/>
          </a:bodyPr>
          <a:lstStyle/>
          <a:p>
            <a:pPr algn="ctr"/>
            <a:r>
              <a:rPr lang="en-US" sz="1700" dirty="0"/>
              <a:t>Figure 7.3 </a:t>
            </a:r>
            <a:r>
              <a:rPr lang="en-US" sz="1700" dirty="0" smtClean="0"/>
              <a:t> Global considerations for the IT organization.</a:t>
            </a:r>
            <a:endParaRPr lang="en-US" sz="1700" dirty="0"/>
          </a:p>
        </p:txBody>
      </p:sp>
      <p:pic>
        <p:nvPicPr>
          <p:cNvPr id="49154" name="Picture 2" descr="ftp://smandemod:jws&amp;ILEI$@ftp.wiley.com/Pearlson/Final%20Images/C07GR/c07f003.jpg"/>
          <p:cNvPicPr>
            <a:picLocks noChangeAspect="1" noChangeArrowheads="1"/>
          </p:cNvPicPr>
          <p:nvPr/>
        </p:nvPicPr>
        <p:blipFill>
          <a:blip r:embed="rId2" cstate="print"/>
          <a:srcRect/>
          <a:stretch>
            <a:fillRect/>
          </a:stretch>
        </p:blipFill>
        <p:spPr bwMode="auto">
          <a:xfrm>
            <a:off x="2057400" y="1143000"/>
            <a:ext cx="4800600" cy="5410200"/>
          </a:xfrm>
          <a:prstGeom prst="rect">
            <a:avLst/>
          </a:prstGeom>
          <a:noFill/>
        </p:spPr>
      </p:pic>
      <p:sp>
        <p:nvSpPr>
          <p:cNvPr id="2" name="Footer Placeholder 1"/>
          <p:cNvSpPr>
            <a:spLocks noGrp="1"/>
          </p:cNvSpPr>
          <p:nvPr>
            <p:ph type="ftr" sz="quarter" idx="11"/>
          </p:nvPr>
        </p:nvSpPr>
        <p:spPr>
          <a:xfrm>
            <a:off x="3124200" y="6492875"/>
            <a:ext cx="2895600" cy="365125"/>
          </a:xfrm>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578"/>
            <a:ext cx="8229600" cy="914400"/>
          </a:xfrm>
          <a:solidFill>
            <a:schemeClr val="bg1"/>
          </a:solidFill>
        </p:spPr>
        <p:txBody>
          <a:bodyPr>
            <a:normAutofit fontScale="90000"/>
          </a:bodyPr>
          <a:lstStyle/>
          <a:p>
            <a:pPr algn="ctr"/>
            <a:r>
              <a:rPr lang="en-US" b="1" dirty="0" smtClean="0">
                <a:solidFill>
                  <a:srgbClr val="C00000"/>
                </a:solidFill>
              </a:rPr>
              <a:t>What the IT Organization </a:t>
            </a:r>
            <a:br>
              <a:rPr lang="en-US" b="1" dirty="0" smtClean="0">
                <a:solidFill>
                  <a:srgbClr val="C00000"/>
                </a:solidFill>
              </a:rPr>
            </a:br>
            <a:r>
              <a:rPr lang="en-US" b="1" dirty="0" smtClean="0">
                <a:solidFill>
                  <a:srgbClr val="C00000"/>
                </a:solidFill>
              </a:rPr>
              <a:t>Does Not Do</a:t>
            </a:r>
          </a:p>
        </p:txBody>
      </p:sp>
      <p:sp>
        <p:nvSpPr>
          <p:cNvPr id="4" name="Content Placeholder 3"/>
          <p:cNvSpPr>
            <a:spLocks noGrp="1"/>
          </p:cNvSpPr>
          <p:nvPr>
            <p:ph idx="1"/>
          </p:nvPr>
        </p:nvSpPr>
        <p:spPr>
          <a:xfrm>
            <a:off x="152400" y="1066800"/>
            <a:ext cx="8763000" cy="5059363"/>
          </a:xfrm>
          <a:solidFill>
            <a:schemeClr val="bg1"/>
          </a:solidFill>
        </p:spPr>
        <p:txBody>
          <a:bodyPr>
            <a:normAutofit/>
          </a:bodyPr>
          <a:lstStyle/>
          <a:p>
            <a:r>
              <a:rPr lang="en-US" dirty="0" smtClean="0"/>
              <a:t>The IT organization </a:t>
            </a:r>
            <a:r>
              <a:rPr lang="en-US" b="1" dirty="0" smtClean="0">
                <a:solidFill>
                  <a:srgbClr val="002060"/>
                </a:solidFill>
              </a:rPr>
              <a:t>does not </a:t>
            </a:r>
            <a:r>
              <a:rPr lang="en-US" dirty="0" smtClean="0"/>
              <a:t>directly perform</a:t>
            </a:r>
            <a:r>
              <a:rPr lang="en-US" dirty="0" smtClean="0">
                <a:solidFill>
                  <a:srgbClr val="FF0066"/>
                </a:solidFill>
              </a:rPr>
              <a:t> </a:t>
            </a:r>
            <a:r>
              <a:rPr lang="en-US" dirty="0" smtClean="0"/>
              <a:t>core business functions (e.g. selling, manufacturing, and accounting).</a:t>
            </a:r>
          </a:p>
          <a:p>
            <a:r>
              <a:rPr lang="en-US" dirty="0" smtClean="0"/>
              <a:t>Managers’ lack of involvement in the design of systems turns over </a:t>
            </a:r>
            <a:r>
              <a:rPr lang="en-US" b="1" dirty="0" smtClean="0">
                <a:solidFill>
                  <a:srgbClr val="002060"/>
                </a:solidFill>
              </a:rPr>
              <a:t>control</a:t>
            </a:r>
            <a:r>
              <a:rPr lang="en-US" dirty="0" smtClean="0"/>
              <a:t> of business operations.</a:t>
            </a:r>
          </a:p>
          <a:p>
            <a:r>
              <a:rPr lang="en-US" dirty="0" smtClean="0"/>
              <a:t>The IT organization </a:t>
            </a:r>
            <a:r>
              <a:rPr lang="en-US" b="1" dirty="0" smtClean="0">
                <a:solidFill>
                  <a:srgbClr val="002060"/>
                </a:solidFill>
              </a:rPr>
              <a:t>does not </a:t>
            </a:r>
            <a:r>
              <a:rPr lang="en-US" dirty="0" smtClean="0"/>
              <a:t>typically design business processes.</a:t>
            </a:r>
          </a:p>
          <a:p>
            <a:r>
              <a:rPr lang="en-US" dirty="0" smtClean="0"/>
              <a:t>Partnerships between the general managers and IT professionals are important.</a:t>
            </a:r>
          </a:p>
          <a:p>
            <a:r>
              <a:rPr lang="en-US" dirty="0" smtClean="0"/>
              <a:t>The IT organization </a:t>
            </a:r>
            <a:r>
              <a:rPr lang="en-US" b="1" dirty="0" smtClean="0">
                <a:solidFill>
                  <a:srgbClr val="002060"/>
                </a:solidFill>
              </a:rPr>
              <a:t>does not </a:t>
            </a:r>
            <a:r>
              <a:rPr lang="en-US" dirty="0" smtClean="0"/>
              <a:t>set business strategy.</a:t>
            </a:r>
            <a:endParaRPr lang="en-US" dirty="0"/>
          </a:p>
        </p:txBody>
      </p:sp>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a:solidFill>
            <a:schemeClr val="bg1"/>
          </a:solidFill>
        </p:spPr>
        <p:txBody>
          <a:bodyPr>
            <a:normAutofit/>
          </a:bodyPr>
          <a:lstStyle/>
          <a:p>
            <a:pPr algn="ctr"/>
            <a:r>
              <a:rPr lang="en-US" b="1" dirty="0" smtClean="0">
                <a:solidFill>
                  <a:srgbClr val="C00000"/>
                </a:solidFill>
              </a:rPr>
              <a:t>Chief Information Officer (CIO) </a:t>
            </a:r>
          </a:p>
        </p:txBody>
      </p:sp>
      <p:sp>
        <p:nvSpPr>
          <p:cNvPr id="3" name="Content Placeholder 2"/>
          <p:cNvSpPr>
            <a:spLocks noGrp="1"/>
          </p:cNvSpPr>
          <p:nvPr>
            <p:ph idx="1"/>
          </p:nvPr>
        </p:nvSpPr>
        <p:spPr>
          <a:xfrm>
            <a:off x="152400" y="838200"/>
            <a:ext cx="8839200" cy="5287963"/>
          </a:xfrm>
          <a:solidFill>
            <a:schemeClr val="bg1"/>
          </a:solidFill>
        </p:spPr>
        <p:txBody>
          <a:bodyPr>
            <a:normAutofit lnSpcReduction="10000"/>
          </a:bodyPr>
          <a:lstStyle/>
          <a:p>
            <a:r>
              <a:rPr lang="en-US" dirty="0" smtClean="0"/>
              <a:t>The </a:t>
            </a:r>
            <a:r>
              <a:rPr lang="en-US" sz="2200" b="1" dirty="0" smtClean="0">
                <a:solidFill>
                  <a:srgbClr val="002060"/>
                </a:solidFill>
              </a:rPr>
              <a:t>senior-most</a:t>
            </a:r>
            <a:r>
              <a:rPr lang="en-US" dirty="0" smtClean="0"/>
              <a:t> </a:t>
            </a:r>
            <a:r>
              <a:rPr lang="en-US" sz="2200" b="1" dirty="0" smtClean="0">
                <a:solidFill>
                  <a:srgbClr val="002060"/>
                </a:solidFill>
              </a:rPr>
              <a:t>executive</a:t>
            </a:r>
            <a:r>
              <a:rPr lang="en-US" dirty="0" smtClean="0"/>
              <a:t> in the enterprise (Figure 7.4).</a:t>
            </a:r>
          </a:p>
          <a:p>
            <a:pPr lvl="1"/>
            <a:r>
              <a:rPr lang="en-US" dirty="0" smtClean="0"/>
              <a:t>Responsible for technology </a:t>
            </a:r>
            <a:r>
              <a:rPr lang="en-US" b="1" dirty="0" smtClean="0">
                <a:solidFill>
                  <a:srgbClr val="C00000"/>
                </a:solidFill>
              </a:rPr>
              <a:t>vision</a:t>
            </a:r>
            <a:r>
              <a:rPr lang="en-US" dirty="0" smtClean="0"/>
              <a:t>.</a:t>
            </a:r>
          </a:p>
          <a:p>
            <a:pPr lvl="1"/>
            <a:r>
              <a:rPr lang="en-US" dirty="0" smtClean="0"/>
              <a:t>Leadership for </a:t>
            </a:r>
            <a:r>
              <a:rPr lang="en-US" b="1" dirty="0">
                <a:solidFill>
                  <a:srgbClr val="C00000"/>
                </a:solidFill>
              </a:rPr>
              <a:t>designing</a:t>
            </a:r>
            <a:r>
              <a:rPr lang="en-US" dirty="0" smtClean="0"/>
              <a:t>, </a:t>
            </a:r>
            <a:r>
              <a:rPr lang="en-US" b="1" dirty="0">
                <a:solidFill>
                  <a:srgbClr val="C00000"/>
                </a:solidFill>
              </a:rPr>
              <a:t>developing</a:t>
            </a:r>
            <a:r>
              <a:rPr lang="en-US" dirty="0" smtClean="0"/>
              <a:t>, </a:t>
            </a:r>
            <a:r>
              <a:rPr lang="en-US" b="1" dirty="0">
                <a:solidFill>
                  <a:srgbClr val="C00000"/>
                </a:solidFill>
              </a:rPr>
              <a:t>implementing</a:t>
            </a:r>
            <a:r>
              <a:rPr lang="en-US" dirty="0" smtClean="0"/>
              <a:t>, and </a:t>
            </a:r>
            <a:r>
              <a:rPr lang="en-US" b="1" dirty="0">
                <a:solidFill>
                  <a:srgbClr val="C00000"/>
                </a:solidFill>
              </a:rPr>
              <a:t>managing</a:t>
            </a:r>
            <a:r>
              <a:rPr lang="en-US" dirty="0" smtClean="0"/>
              <a:t> </a:t>
            </a:r>
            <a:r>
              <a:rPr lang="en-US" b="1" dirty="0">
                <a:solidFill>
                  <a:srgbClr val="C00000"/>
                </a:solidFill>
              </a:rPr>
              <a:t>IT</a:t>
            </a:r>
            <a:r>
              <a:rPr lang="en-US" dirty="0" smtClean="0"/>
              <a:t> </a:t>
            </a:r>
            <a:r>
              <a:rPr lang="en-US" b="1" dirty="0">
                <a:solidFill>
                  <a:srgbClr val="C00000"/>
                </a:solidFill>
              </a:rPr>
              <a:t>initiatives</a:t>
            </a:r>
            <a:r>
              <a:rPr lang="en-US" dirty="0" smtClean="0"/>
              <a:t>.</a:t>
            </a:r>
            <a:endParaRPr lang="en-US" strike="sngStrike" dirty="0" smtClean="0"/>
          </a:p>
          <a:p>
            <a:pPr lvl="1"/>
            <a:r>
              <a:rPr lang="en-US" dirty="0" smtClean="0"/>
              <a:t>Focus on operating effectively in a constantly changing and intensely competitive marketplace.</a:t>
            </a:r>
          </a:p>
          <a:p>
            <a:r>
              <a:rPr lang="en-US" dirty="0" smtClean="0"/>
              <a:t>Works with the executive team in strategy formulation processes.</a:t>
            </a:r>
          </a:p>
          <a:p>
            <a:r>
              <a:rPr lang="en-US" dirty="0" smtClean="0"/>
              <a:t>A </a:t>
            </a:r>
            <a:r>
              <a:rPr lang="en-US" sz="2200" b="1" dirty="0" smtClean="0">
                <a:solidFill>
                  <a:srgbClr val="002060"/>
                </a:solidFill>
              </a:rPr>
              <a:t>business technology strategist</a:t>
            </a:r>
            <a:r>
              <a:rPr lang="en-US" dirty="0" smtClean="0"/>
              <a:t> or strategic business leader.</a:t>
            </a:r>
          </a:p>
          <a:p>
            <a:r>
              <a:rPr lang="en-US" dirty="0" smtClean="0"/>
              <a:t>Uses technology as the core tool in creating </a:t>
            </a:r>
            <a:r>
              <a:rPr lang="en-US" sz="2200" b="1" dirty="0" smtClean="0">
                <a:solidFill>
                  <a:srgbClr val="002060"/>
                </a:solidFill>
              </a:rPr>
              <a:t>competitive</a:t>
            </a:r>
            <a:r>
              <a:rPr lang="en-US" dirty="0" smtClean="0"/>
              <a:t> </a:t>
            </a:r>
            <a:r>
              <a:rPr lang="en-US" sz="2200" b="1" dirty="0" smtClean="0">
                <a:solidFill>
                  <a:srgbClr val="002060"/>
                </a:solidFill>
              </a:rPr>
              <a:t>advantage</a:t>
            </a:r>
            <a:r>
              <a:rPr lang="en-US" dirty="0" smtClean="0"/>
              <a:t> and </a:t>
            </a:r>
            <a:r>
              <a:rPr lang="en-US" sz="1800" b="1" dirty="0">
                <a:solidFill>
                  <a:srgbClr val="C00000"/>
                </a:solidFill>
              </a:rPr>
              <a:t>aligning</a:t>
            </a:r>
            <a:r>
              <a:rPr lang="en-US" dirty="0" smtClean="0"/>
              <a:t> business and IT strategies.</a:t>
            </a:r>
          </a:p>
          <a:p>
            <a:r>
              <a:rPr lang="en-US" dirty="0" smtClean="0"/>
              <a:t>In the early days, the CIO was predominantly responsible for controlling</a:t>
            </a:r>
          </a:p>
          <a:p>
            <a:pPr>
              <a:buNone/>
            </a:pPr>
            <a:r>
              <a:rPr lang="en-US" dirty="0" smtClean="0"/>
              <a:t>	costs and reported to the CFO.</a:t>
            </a:r>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636657"/>
            <a:ext cx="9144000" cy="353943"/>
          </a:xfrm>
          <a:prstGeom prst="rect">
            <a:avLst/>
          </a:prstGeom>
          <a:noFill/>
          <a:ln w="9525" algn="ctr">
            <a:noFill/>
            <a:miter lim="800000"/>
            <a:headEnd/>
            <a:tailEnd/>
          </a:ln>
        </p:spPr>
        <p:txBody>
          <a:bodyPr wrap="square">
            <a:spAutoFit/>
          </a:bodyPr>
          <a:lstStyle/>
          <a:p>
            <a:pPr algn="ctr"/>
            <a:r>
              <a:rPr lang="en-US" sz="1700" dirty="0" smtClean="0"/>
              <a:t>Figure 7.4  The CIO’s lieutenants.</a:t>
            </a:r>
            <a:endParaRPr lang="en-US" sz="1700" dirty="0"/>
          </a:p>
        </p:txBody>
      </p:sp>
      <p:pic>
        <p:nvPicPr>
          <p:cNvPr id="51202" name="Picture 2" descr="ftp://smandemod:jws&amp;ILEI$@ftp.wiley.com/Pearlson/Final%20Images/C07GR/c07f004.jpg"/>
          <p:cNvPicPr>
            <a:picLocks noChangeAspect="1" noChangeArrowheads="1"/>
          </p:cNvPicPr>
          <p:nvPr/>
        </p:nvPicPr>
        <p:blipFill>
          <a:blip r:embed="rId3" cstate="print"/>
          <a:srcRect/>
          <a:stretch>
            <a:fillRect/>
          </a:stretch>
        </p:blipFill>
        <p:spPr bwMode="auto">
          <a:xfrm>
            <a:off x="381000" y="990600"/>
            <a:ext cx="8229600" cy="5464175"/>
          </a:xfrm>
          <a:prstGeom prst="rect">
            <a:avLst/>
          </a:prstGeom>
          <a:noFill/>
        </p:spPr>
      </p:pic>
      <p:sp>
        <p:nvSpPr>
          <p:cNvPr id="2" name="Footer Placeholder 1"/>
          <p:cNvSpPr>
            <a:spLocks noGrp="1"/>
          </p:cNvSpPr>
          <p:nvPr>
            <p:ph type="ftr" sz="quarter" idx="11"/>
          </p:nvPr>
        </p:nvSpPr>
        <p:spPr>
          <a:xfrm>
            <a:off x="3124200" y="6492875"/>
            <a:ext cx="2895600" cy="365125"/>
          </a:xfrm>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914400"/>
          </a:xfrm>
        </p:spPr>
        <p:txBody>
          <a:bodyPr>
            <a:normAutofit/>
          </a:bodyPr>
          <a:lstStyle/>
          <a:p>
            <a:r>
              <a:rPr lang="en-US" b="1" dirty="0" smtClean="0">
                <a:solidFill>
                  <a:srgbClr val="0036A2"/>
                </a:solidFill>
              </a:rPr>
              <a:t>Building a Business Case</a:t>
            </a:r>
          </a:p>
        </p:txBody>
      </p:sp>
      <p:sp>
        <p:nvSpPr>
          <p:cNvPr id="3" name="Content Placeholder 2"/>
          <p:cNvSpPr>
            <a:spLocks noGrp="1"/>
          </p:cNvSpPr>
          <p:nvPr>
            <p:ph idx="1"/>
          </p:nvPr>
        </p:nvSpPr>
        <p:spPr>
          <a:xfrm>
            <a:off x="609600" y="1447800"/>
            <a:ext cx="8229600" cy="5105400"/>
          </a:xfrm>
        </p:spPr>
        <p:txBody>
          <a:bodyPr>
            <a:normAutofit lnSpcReduction="10000"/>
          </a:bodyPr>
          <a:lstStyle/>
          <a:p>
            <a:r>
              <a:rPr lang="en-US" sz="1800" dirty="0" smtClean="0"/>
              <a:t>The IT organization is often charged with providing </a:t>
            </a:r>
            <a:r>
              <a:rPr lang="en-US" b="1" dirty="0" smtClean="0">
                <a:solidFill>
                  <a:srgbClr val="002060"/>
                </a:solidFill>
              </a:rPr>
              <a:t>solutions</a:t>
            </a:r>
            <a:r>
              <a:rPr lang="en-US" sz="1800" dirty="0" smtClean="0"/>
              <a:t>.</a:t>
            </a:r>
          </a:p>
          <a:p>
            <a:r>
              <a:rPr lang="en-US" sz="1800" dirty="0" smtClean="0"/>
              <a:t>A business case:</a:t>
            </a:r>
          </a:p>
          <a:p>
            <a:pPr lvl="1"/>
            <a:r>
              <a:rPr lang="en-US" sz="1600" dirty="0" smtClean="0"/>
              <a:t>is created to gain support and a “go-ahead” decision on an IT investment.</a:t>
            </a:r>
          </a:p>
          <a:p>
            <a:pPr lvl="1"/>
            <a:r>
              <a:rPr lang="en-US" sz="1600" dirty="0" smtClean="0"/>
              <a:t>is similar to a legal case.</a:t>
            </a:r>
          </a:p>
          <a:p>
            <a:pPr lvl="1"/>
            <a:r>
              <a:rPr lang="en-US" sz="1600" dirty="0" smtClean="0"/>
              <a:t>is a structured document that lays out all the relevant information needed to make a go/no-go </a:t>
            </a:r>
            <a:r>
              <a:rPr lang="en-US" b="1" dirty="0" smtClean="0">
                <a:solidFill>
                  <a:srgbClr val="002060"/>
                </a:solidFill>
              </a:rPr>
              <a:t>decision</a:t>
            </a:r>
            <a:r>
              <a:rPr lang="en-US" sz="1600" dirty="0" smtClean="0"/>
              <a:t> (Figure 7.5).</a:t>
            </a:r>
          </a:p>
          <a:p>
            <a:pPr lvl="1"/>
            <a:r>
              <a:rPr lang="en-US" sz="1600" dirty="0" smtClean="0"/>
              <a:t>helps establish </a:t>
            </a:r>
            <a:r>
              <a:rPr lang="en-US" b="1" dirty="0" smtClean="0">
                <a:solidFill>
                  <a:srgbClr val="002060"/>
                </a:solidFill>
              </a:rPr>
              <a:t>priorities</a:t>
            </a:r>
            <a:r>
              <a:rPr lang="en-US" sz="1600" dirty="0" smtClean="0"/>
              <a:t> for investing in different projects.</a:t>
            </a:r>
          </a:p>
          <a:p>
            <a:pPr lvl="1"/>
            <a:r>
              <a:rPr lang="en-US" sz="1600" dirty="0" smtClean="0"/>
              <a:t>identifies how IT and the business can deliver new benefits.</a:t>
            </a:r>
          </a:p>
          <a:p>
            <a:pPr lvl="1"/>
            <a:r>
              <a:rPr lang="en-US" sz="1600" dirty="0" smtClean="0"/>
              <a:t>gains </a:t>
            </a:r>
            <a:r>
              <a:rPr lang="en-US" b="1" dirty="0" smtClean="0">
                <a:solidFill>
                  <a:srgbClr val="002060"/>
                </a:solidFill>
              </a:rPr>
              <a:t>commitment</a:t>
            </a:r>
            <a:r>
              <a:rPr lang="en-US" sz="1600" dirty="0" smtClean="0"/>
              <a:t> from business managers.</a:t>
            </a:r>
          </a:p>
          <a:p>
            <a:pPr lvl="1"/>
            <a:r>
              <a:rPr lang="en-US" sz="1600" dirty="0" smtClean="0"/>
              <a:t>creates a basis for monitoring the investment.</a:t>
            </a:r>
          </a:p>
          <a:p>
            <a:r>
              <a:rPr lang="en-US" sz="1800" dirty="0" smtClean="0"/>
              <a:t>Daniel and Peppard have suggested a framework for identifying and describing both financial and nonfinancial benefits (Figure 7.6).</a:t>
            </a:r>
          </a:p>
          <a:p>
            <a:r>
              <a:rPr lang="en-US" sz="1800" dirty="0" smtClean="0"/>
              <a:t>Figure 7.7 contains a sample of the </a:t>
            </a:r>
            <a:r>
              <a:rPr lang="en-US" b="1" dirty="0" smtClean="0">
                <a:solidFill>
                  <a:srgbClr val="002060"/>
                </a:solidFill>
              </a:rPr>
              <a:t>cost-risk-benefit analysis</a:t>
            </a:r>
            <a:r>
              <a:rPr lang="en-US" sz="1800" dirty="0" smtClean="0"/>
              <a:t>.</a:t>
            </a:r>
            <a:endParaRPr lang="en-US" sz="1800" dirty="0"/>
          </a:p>
        </p:txBody>
      </p:sp>
      <p:sp>
        <p:nvSpPr>
          <p:cNvPr id="4" name="Footer Placeholder 3"/>
          <p:cNvSpPr>
            <a:spLocks noGrp="1"/>
          </p:cNvSpPr>
          <p:nvPr>
            <p:ph type="ftr" sz="quarter" idx="11"/>
          </p:nvPr>
        </p:nvSpPr>
        <p:spPr>
          <a:xfrm>
            <a:off x="3124200" y="6569075"/>
            <a:ext cx="2895600" cy="365125"/>
          </a:xfrm>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0" y="636657"/>
            <a:ext cx="9144000" cy="353943"/>
          </a:xfrm>
          <a:prstGeom prst="rect">
            <a:avLst/>
          </a:prstGeom>
          <a:noFill/>
          <a:ln w="9525">
            <a:noFill/>
            <a:miter lim="800000"/>
            <a:headEnd/>
            <a:tailEnd/>
          </a:ln>
        </p:spPr>
        <p:txBody>
          <a:bodyPr wrap="square">
            <a:spAutoFit/>
          </a:bodyPr>
          <a:lstStyle/>
          <a:p>
            <a:pPr algn="ctr"/>
            <a:r>
              <a:rPr lang="en-US" sz="1700" dirty="0" smtClean="0"/>
              <a:t>Figure 7.5  Components of a business case.</a:t>
            </a:r>
            <a:endParaRPr lang="en-US" sz="1700" dirty="0"/>
          </a:p>
        </p:txBody>
      </p:sp>
      <p:graphicFrame>
        <p:nvGraphicFramePr>
          <p:cNvPr id="5" name="Table 4"/>
          <p:cNvGraphicFramePr>
            <a:graphicFrameLocks noGrp="1"/>
          </p:cNvGraphicFramePr>
          <p:nvPr>
            <p:extLst>
              <p:ext uri="{D42A27DB-BD31-4B8C-83A1-F6EECF244321}">
                <p14:modId xmlns:p14="http://schemas.microsoft.com/office/powerpoint/2010/main" val="4283933761"/>
              </p:ext>
            </p:extLst>
          </p:nvPr>
        </p:nvGraphicFramePr>
        <p:xfrm>
          <a:off x="685800" y="1066800"/>
          <a:ext cx="8153400" cy="5347690"/>
        </p:xfrm>
        <a:graphic>
          <a:graphicData uri="http://schemas.openxmlformats.org/drawingml/2006/table">
            <a:tbl>
              <a:tblPr/>
              <a:tblGrid>
                <a:gridCol w="1524000"/>
                <a:gridCol w="6629400"/>
              </a:tblGrid>
              <a:tr h="470033">
                <a:tc>
                  <a:txBody>
                    <a:bodyPr/>
                    <a:lstStyle/>
                    <a:p>
                      <a:pPr marL="0" marR="0" algn="ctr" hangingPunct="0">
                        <a:lnSpc>
                          <a:spcPct val="100000"/>
                        </a:lnSpc>
                        <a:spcBef>
                          <a:spcPts val="0"/>
                        </a:spcBef>
                        <a:spcAft>
                          <a:spcPts val="0"/>
                        </a:spcAft>
                        <a:tabLst>
                          <a:tab pos="2057400" algn="ctr"/>
                        </a:tabLst>
                      </a:pPr>
                      <a:r>
                        <a:rPr lang="en-US" sz="1400" b="1" kern="1200" dirty="0">
                          <a:solidFill>
                            <a:schemeClr val="bg1"/>
                          </a:solidFill>
                          <a:latin typeface="+mj-lt"/>
                          <a:ea typeface="Times New Roman"/>
                          <a:cs typeface="Times New Roman"/>
                        </a:rPr>
                        <a:t>Section or Component</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hangingPunct="0">
                        <a:lnSpc>
                          <a:spcPct val="100000"/>
                        </a:lnSpc>
                        <a:spcBef>
                          <a:spcPts val="0"/>
                        </a:spcBef>
                        <a:spcAft>
                          <a:spcPts val="0"/>
                        </a:spcAft>
                        <a:tabLst>
                          <a:tab pos="2057400" algn="ctr"/>
                        </a:tabLst>
                      </a:pPr>
                      <a:r>
                        <a:rPr lang="en-US" sz="1400" b="1" kern="1200" dirty="0">
                          <a:solidFill>
                            <a:schemeClr val="bg1"/>
                          </a:solidFill>
                          <a:latin typeface="+mj-lt"/>
                          <a:ea typeface="Times New Roman"/>
                          <a:cs typeface="Times New Roman"/>
                        </a:rPr>
                        <a:t>Description</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r>
              <a:tr h="215767">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Executive Summary</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One or two page description of the overall business case document.  </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918">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Overview and Introduction</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Includes a brief business background, the current business situation, a clear statement of the business problem or </a:t>
                      </a:r>
                      <a:r>
                        <a:rPr lang="en-US" sz="1200" dirty="0" smtClean="0">
                          <a:solidFill>
                            <a:schemeClr val="tx1"/>
                          </a:solidFill>
                          <a:latin typeface="+mn-lt"/>
                          <a:ea typeface="Times New Roman"/>
                          <a:cs typeface="Times New Roman"/>
                        </a:rPr>
                        <a:t>opportunity, </a:t>
                      </a:r>
                      <a:r>
                        <a:rPr lang="en-US" sz="1200" dirty="0">
                          <a:solidFill>
                            <a:schemeClr val="tx1"/>
                          </a:solidFill>
                          <a:latin typeface="+mn-lt"/>
                          <a:ea typeface="Times New Roman"/>
                          <a:cs typeface="Times New Roman"/>
                        </a:rPr>
                        <a:t>and a recommended solution at a high </a:t>
                      </a:r>
                      <a:r>
                        <a:rPr lang="en-US" sz="1200" dirty="0" smtClean="0">
                          <a:solidFill>
                            <a:schemeClr val="tx1"/>
                          </a:solidFill>
                          <a:latin typeface="+mn-lt"/>
                          <a:ea typeface="Times New Roman"/>
                          <a:cs typeface="Times New Roman"/>
                        </a:rPr>
                        <a:t>level.</a:t>
                      </a:r>
                      <a:endParaRPr lang="en-US" sz="1200" dirty="0">
                        <a:solidFill>
                          <a:schemeClr val="tx1"/>
                        </a:solidFill>
                        <a:latin typeface="+mn-lt"/>
                        <a:ea typeface="Times New Roman"/>
                        <a:cs typeface="Times New Roman"/>
                      </a:endParaRP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404">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Assumptions and Rationale</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Includes issues driving the proposal (could be operational, human resource, environmental, competitive, industry or market trends, </a:t>
                      </a:r>
                      <a:r>
                        <a:rPr lang="en-US" sz="1200" dirty="0" smtClean="0">
                          <a:solidFill>
                            <a:schemeClr val="tx1"/>
                          </a:solidFill>
                          <a:latin typeface="+mn-lt"/>
                          <a:ea typeface="Times New Roman"/>
                          <a:cs typeface="Times New Roman"/>
                        </a:rPr>
                        <a:t>financial, or </a:t>
                      </a:r>
                      <a:r>
                        <a:rPr lang="en-US" sz="1200" dirty="0">
                          <a:solidFill>
                            <a:schemeClr val="tx1"/>
                          </a:solidFill>
                          <a:latin typeface="+mn-lt"/>
                          <a:ea typeface="Times New Roman"/>
                          <a:cs typeface="Times New Roman"/>
                        </a:rPr>
                        <a:t>otherwise</a:t>
                      </a:r>
                      <a:r>
                        <a:rPr lang="en-US" sz="1200" dirty="0" smtClean="0">
                          <a:solidFill>
                            <a:schemeClr val="tx1"/>
                          </a:solidFill>
                          <a:latin typeface="+mn-lt"/>
                          <a:ea typeface="Times New Roman"/>
                          <a:cs typeface="Times New Roman"/>
                        </a:rPr>
                        <a:t>)</a:t>
                      </a:r>
                      <a:r>
                        <a:rPr lang="en-US" sz="1200" strike="noStrike" dirty="0" smtClean="0">
                          <a:solidFill>
                            <a:schemeClr val="tx1"/>
                          </a:solidFill>
                          <a:latin typeface="+mn-lt"/>
                          <a:ea typeface="Times New Roman"/>
                          <a:cs typeface="Times New Roman"/>
                        </a:rPr>
                        <a:t>.</a:t>
                      </a:r>
                      <a:r>
                        <a:rPr lang="en-US" sz="1200" dirty="0" smtClean="0">
                          <a:solidFill>
                            <a:schemeClr val="tx1"/>
                          </a:solidFill>
                          <a:latin typeface="+mn-lt"/>
                          <a:ea typeface="Times New Roman"/>
                          <a:cs typeface="Times New Roman"/>
                        </a:rPr>
                        <a:t> </a:t>
                      </a:r>
                      <a:endParaRPr lang="en-US" sz="1200" dirty="0">
                        <a:solidFill>
                          <a:schemeClr val="tx1"/>
                        </a:solidFill>
                        <a:latin typeface="+mn-lt"/>
                        <a:ea typeface="Times New Roman"/>
                        <a:cs typeface="Times New Roman"/>
                      </a:endParaRP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435">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Program Summary</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Includes </a:t>
                      </a:r>
                      <a:r>
                        <a:rPr lang="en-US" sz="1200" dirty="0" smtClean="0">
                          <a:solidFill>
                            <a:schemeClr val="tx1"/>
                          </a:solidFill>
                          <a:latin typeface="+mn-lt"/>
                          <a:ea typeface="Times New Roman"/>
                          <a:cs typeface="Times New Roman"/>
                        </a:rPr>
                        <a:t>a high </a:t>
                      </a:r>
                      <a:r>
                        <a:rPr lang="en-US" sz="1200" dirty="0">
                          <a:solidFill>
                            <a:schemeClr val="tx1"/>
                          </a:solidFill>
                          <a:latin typeface="+mn-lt"/>
                          <a:ea typeface="Times New Roman"/>
                          <a:cs typeface="Times New Roman"/>
                        </a:rPr>
                        <a:t>level and then detailed description of the project, well-defined scope, objectives, contacts, resource plan, key metrics (financial and otherwise), implementation plan (high level discussion and potential impacts</a:t>
                      </a:r>
                      <a:r>
                        <a:rPr lang="en-US" sz="1200" dirty="0" smtClean="0">
                          <a:solidFill>
                            <a:schemeClr val="tx1"/>
                          </a:solidFill>
                          <a:latin typeface="+mn-lt"/>
                          <a:ea typeface="Times New Roman"/>
                          <a:cs typeface="Times New Roman"/>
                        </a:rPr>
                        <a:t>), </a:t>
                      </a:r>
                      <a:r>
                        <a:rPr lang="en-US" sz="1200" dirty="0">
                          <a:solidFill>
                            <a:schemeClr val="tx1"/>
                          </a:solidFill>
                          <a:latin typeface="+mn-lt"/>
                          <a:ea typeface="Times New Roman"/>
                          <a:cs typeface="Times New Roman"/>
                        </a:rPr>
                        <a:t>and key components to make this a success.</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316">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Financial Discussion and Analysis</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Starts with </a:t>
                      </a:r>
                      <a:r>
                        <a:rPr lang="en-US" sz="1200" dirty="0" smtClean="0">
                          <a:solidFill>
                            <a:schemeClr val="tx1"/>
                          </a:solidFill>
                          <a:latin typeface="+mn-lt"/>
                          <a:ea typeface="Times New Roman"/>
                          <a:cs typeface="Times New Roman"/>
                        </a:rPr>
                        <a:t>financial summary</a:t>
                      </a:r>
                      <a:r>
                        <a:rPr lang="en-US" sz="1200" strike="noStrike" dirty="0" smtClean="0">
                          <a:solidFill>
                            <a:schemeClr val="tx1"/>
                          </a:solidFill>
                          <a:latin typeface="+mn-lt"/>
                          <a:ea typeface="Times New Roman"/>
                          <a:cs typeface="Times New Roman"/>
                        </a:rPr>
                        <a:t> t</a:t>
                      </a:r>
                      <a:r>
                        <a:rPr lang="en-US" sz="1200" dirty="0" smtClean="0">
                          <a:solidFill>
                            <a:schemeClr val="tx1"/>
                          </a:solidFill>
                          <a:latin typeface="+mn-lt"/>
                          <a:ea typeface="Times New Roman"/>
                          <a:cs typeface="Times New Roman"/>
                        </a:rPr>
                        <a:t>hen </a:t>
                      </a:r>
                      <a:r>
                        <a:rPr lang="en-US" sz="1200" dirty="0">
                          <a:solidFill>
                            <a:schemeClr val="tx1"/>
                          </a:solidFill>
                          <a:latin typeface="+mn-lt"/>
                          <a:ea typeface="Times New Roman"/>
                          <a:cs typeface="Times New Roman"/>
                        </a:rPr>
                        <a:t>includes details such as projected costs/revenues/benefits, financial metrics, </a:t>
                      </a:r>
                      <a:r>
                        <a:rPr lang="en-US" sz="1200" dirty="0" smtClean="0">
                          <a:solidFill>
                            <a:schemeClr val="tx1"/>
                          </a:solidFill>
                          <a:latin typeface="+mn-lt"/>
                          <a:ea typeface="Times New Roman"/>
                          <a:cs typeface="Times New Roman"/>
                        </a:rPr>
                        <a:t>financial </a:t>
                      </a:r>
                      <a:r>
                        <a:rPr lang="en-US" sz="1200" dirty="0">
                          <a:solidFill>
                            <a:schemeClr val="tx1"/>
                          </a:solidFill>
                          <a:latin typeface="+mn-lt"/>
                          <a:ea typeface="Times New Roman"/>
                          <a:cs typeface="Times New Roman"/>
                        </a:rPr>
                        <a:t>model, cash flow statement, and assumptions that went into creating </a:t>
                      </a:r>
                      <a:r>
                        <a:rPr lang="en-US" sz="1200" dirty="0" smtClean="0">
                          <a:solidFill>
                            <a:schemeClr val="tx1"/>
                          </a:solidFill>
                          <a:latin typeface="+mn-lt"/>
                          <a:ea typeface="Times New Roman"/>
                          <a:cs typeface="Times New Roman"/>
                        </a:rPr>
                        <a:t>financial </a:t>
                      </a:r>
                      <a:r>
                        <a:rPr lang="en-US" sz="1200" dirty="0">
                          <a:solidFill>
                            <a:schemeClr val="tx1"/>
                          </a:solidFill>
                          <a:latin typeface="+mn-lt"/>
                          <a:ea typeface="Times New Roman"/>
                          <a:cs typeface="Times New Roman"/>
                        </a:rPr>
                        <a:t>statements.  Total Cost of Ownership (TCO) calculations analysis would go in this section.</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787">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Benefits and Business Impacts</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Starts with business impacts </a:t>
                      </a:r>
                      <a:r>
                        <a:rPr lang="en-US" sz="1200" dirty="0" smtClean="0">
                          <a:solidFill>
                            <a:schemeClr val="tx1"/>
                          </a:solidFill>
                          <a:latin typeface="+mn-lt"/>
                          <a:ea typeface="Times New Roman"/>
                          <a:cs typeface="Times New Roman"/>
                        </a:rPr>
                        <a:t>summary </a:t>
                      </a:r>
                      <a:r>
                        <a:rPr lang="en-US" sz="1200" strike="noStrike" dirty="0" smtClean="0">
                          <a:solidFill>
                            <a:schemeClr val="tx1"/>
                          </a:solidFill>
                          <a:latin typeface="+mn-lt"/>
                          <a:ea typeface="Times New Roman"/>
                          <a:cs typeface="Times New Roman"/>
                        </a:rPr>
                        <a:t>t</a:t>
                      </a:r>
                      <a:r>
                        <a:rPr lang="en-US" sz="1200" dirty="0" smtClean="0">
                          <a:solidFill>
                            <a:schemeClr val="tx1"/>
                          </a:solidFill>
                          <a:latin typeface="+mn-lt"/>
                          <a:ea typeface="Times New Roman"/>
                          <a:cs typeface="Times New Roman"/>
                        </a:rPr>
                        <a:t>hen </a:t>
                      </a:r>
                      <a:r>
                        <a:rPr lang="en-US" sz="1200" dirty="0">
                          <a:solidFill>
                            <a:schemeClr val="tx1"/>
                          </a:solidFill>
                          <a:latin typeface="+mn-lt"/>
                          <a:ea typeface="Times New Roman"/>
                          <a:cs typeface="Times New Roman"/>
                        </a:rPr>
                        <a:t>includes details on all non-financial outcomes such as new business, transformation, innovations, competitive responses, organizational, supply chain, and human resource impacts.</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787">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Schedule and Milestones</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Outlines the entire schedule for the project, highlights milestones and details expected metrics at each stage (what makes the go/no-go decision at each stage).  If appropriate, this section can also include a marketing plan and schedule (sometimes this is a separate section).</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787">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Risk and Contingency Analysis</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Includes details on risks, risk </a:t>
                      </a:r>
                      <a:r>
                        <a:rPr lang="en-US" sz="1200" dirty="0" smtClean="0">
                          <a:solidFill>
                            <a:schemeClr val="tx1"/>
                          </a:solidFill>
                          <a:latin typeface="+mn-lt"/>
                          <a:ea typeface="Times New Roman"/>
                          <a:cs typeface="Times New Roman"/>
                        </a:rPr>
                        <a:t>analysis, and </a:t>
                      </a:r>
                      <a:r>
                        <a:rPr lang="en-US" sz="1200" dirty="0">
                          <a:solidFill>
                            <a:schemeClr val="tx1"/>
                          </a:solidFill>
                          <a:latin typeface="+mn-lt"/>
                          <a:ea typeface="Times New Roman"/>
                          <a:cs typeface="Times New Roman"/>
                        </a:rPr>
                        <a:t>contingencies to manage those risks.  Includes sensitivity analysis on the scenario(s) proposed and contingencies to manage anticipated consequences.  Includes interdependencies and </a:t>
                      </a:r>
                      <a:r>
                        <a:rPr lang="en-US" sz="1200" dirty="0" smtClean="0">
                          <a:solidFill>
                            <a:schemeClr val="tx1"/>
                          </a:solidFill>
                          <a:latin typeface="+mn-lt"/>
                          <a:ea typeface="Times New Roman"/>
                          <a:cs typeface="Times New Roman"/>
                        </a:rPr>
                        <a:t>the impact </a:t>
                      </a:r>
                      <a:r>
                        <a:rPr lang="en-US" sz="1200" dirty="0">
                          <a:solidFill>
                            <a:schemeClr val="tx1"/>
                          </a:solidFill>
                          <a:latin typeface="+mn-lt"/>
                          <a:ea typeface="Times New Roman"/>
                          <a:cs typeface="Times New Roman"/>
                        </a:rPr>
                        <a:t>they will have on potential outcomes.</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159">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Conclusion and Recommendation</a:t>
                      </a: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Reiterates primary recommendation and draws any necessary </a:t>
                      </a:r>
                      <a:r>
                        <a:rPr lang="en-US" sz="1200" dirty="0" smtClean="0">
                          <a:solidFill>
                            <a:schemeClr val="tx1"/>
                          </a:solidFill>
                          <a:latin typeface="+mn-lt"/>
                          <a:ea typeface="Times New Roman"/>
                          <a:cs typeface="Times New Roman"/>
                        </a:rPr>
                        <a:t>conclusions.</a:t>
                      </a:r>
                      <a:endParaRPr lang="en-US" sz="1200" dirty="0">
                        <a:solidFill>
                          <a:schemeClr val="tx1"/>
                        </a:solidFill>
                        <a:latin typeface="+mn-lt"/>
                        <a:ea typeface="Times New Roman"/>
                        <a:cs typeface="Times New Roman"/>
                      </a:endParaRP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738">
                <a:tc>
                  <a:txBody>
                    <a:bodyPr/>
                    <a:lstStyle/>
                    <a:p>
                      <a:pPr marL="0" marR="0" algn="l" hangingPunct="0">
                        <a:lnSpc>
                          <a:spcPct val="100000"/>
                        </a:lnSpc>
                        <a:spcBef>
                          <a:spcPts val="0"/>
                        </a:spcBef>
                        <a:spcAft>
                          <a:spcPts val="0"/>
                        </a:spcAft>
                        <a:tabLst>
                          <a:tab pos="2057400" algn="ctr"/>
                        </a:tabLst>
                      </a:pPr>
                      <a:r>
                        <a:rPr lang="en-US" sz="1200" dirty="0" smtClean="0">
                          <a:solidFill>
                            <a:schemeClr val="tx1"/>
                          </a:solidFill>
                          <a:latin typeface="+mn-lt"/>
                          <a:ea typeface="Times New Roman"/>
                          <a:cs typeface="Times New Roman"/>
                        </a:rPr>
                        <a:t>Appendices</a:t>
                      </a:r>
                      <a:endParaRPr lang="en-US" sz="1200" dirty="0">
                        <a:solidFill>
                          <a:schemeClr val="tx1"/>
                        </a:solidFill>
                        <a:latin typeface="+mn-lt"/>
                        <a:ea typeface="Times New Roman"/>
                        <a:cs typeface="Times New Roman"/>
                      </a:endParaRP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hangingPunct="0">
                        <a:lnSpc>
                          <a:spcPct val="100000"/>
                        </a:lnSpc>
                        <a:spcBef>
                          <a:spcPts val="0"/>
                        </a:spcBef>
                        <a:spcAft>
                          <a:spcPts val="0"/>
                        </a:spcAft>
                        <a:tabLst>
                          <a:tab pos="2057400" algn="ctr"/>
                        </a:tabLst>
                      </a:pPr>
                      <a:r>
                        <a:rPr lang="en-US" sz="1200" dirty="0">
                          <a:solidFill>
                            <a:schemeClr val="tx1"/>
                          </a:solidFill>
                          <a:latin typeface="+mn-lt"/>
                          <a:ea typeface="Times New Roman"/>
                          <a:cs typeface="Times New Roman"/>
                        </a:rPr>
                        <a:t>Can include any </a:t>
                      </a:r>
                      <a:r>
                        <a:rPr lang="en-US" sz="1200" dirty="0" smtClean="0">
                          <a:solidFill>
                            <a:schemeClr val="tx1"/>
                          </a:solidFill>
                          <a:latin typeface="+mn-lt"/>
                          <a:ea typeface="Times New Roman"/>
                          <a:cs typeface="Times New Roman"/>
                        </a:rPr>
                        <a:t>backup </a:t>
                      </a:r>
                      <a:r>
                        <a:rPr lang="en-US" sz="1200" dirty="0">
                          <a:solidFill>
                            <a:schemeClr val="tx1"/>
                          </a:solidFill>
                          <a:latin typeface="+mn-lt"/>
                          <a:ea typeface="Times New Roman"/>
                          <a:cs typeface="Times New Roman"/>
                        </a:rPr>
                        <a:t>materials that were not directly included in the body of the document such as detailed </a:t>
                      </a:r>
                      <a:r>
                        <a:rPr lang="en-US" sz="1200" dirty="0" smtClean="0">
                          <a:solidFill>
                            <a:schemeClr val="tx1"/>
                          </a:solidFill>
                          <a:latin typeface="+mn-lt"/>
                          <a:ea typeface="Times New Roman"/>
                          <a:cs typeface="Times New Roman"/>
                        </a:rPr>
                        <a:t>financial </a:t>
                      </a:r>
                      <a:r>
                        <a:rPr lang="en-US" sz="1200" dirty="0">
                          <a:solidFill>
                            <a:schemeClr val="tx1"/>
                          </a:solidFill>
                          <a:latin typeface="+mn-lt"/>
                          <a:ea typeface="Times New Roman"/>
                          <a:cs typeface="Times New Roman"/>
                        </a:rPr>
                        <a:t>investment analysis, marketing materials, </a:t>
                      </a:r>
                      <a:r>
                        <a:rPr lang="en-US" sz="1200" dirty="0" smtClean="0">
                          <a:solidFill>
                            <a:schemeClr val="tx1"/>
                          </a:solidFill>
                          <a:latin typeface="+mn-lt"/>
                          <a:ea typeface="Times New Roman"/>
                          <a:cs typeface="Times New Roman"/>
                        </a:rPr>
                        <a:t>and competitors literature. </a:t>
                      </a:r>
                      <a:endParaRPr lang="en-US" sz="1200" dirty="0">
                        <a:solidFill>
                          <a:schemeClr val="tx1"/>
                        </a:solidFill>
                        <a:latin typeface="+mn-lt"/>
                        <a:ea typeface="Times New Roman"/>
                        <a:cs typeface="Times New Roman"/>
                      </a:endParaRPr>
                    </a:p>
                  </a:txBody>
                  <a:tcPr marL="19878" marR="198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a:xfrm>
            <a:off x="3124200" y="6569075"/>
            <a:ext cx="2895600" cy="365125"/>
          </a:xfrm>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36A2"/>
                </a:solidFill>
              </a:rPr>
              <a:t>Learning Objectives</a:t>
            </a:r>
            <a:endParaRPr lang="en-US" b="1" dirty="0"/>
          </a:p>
        </p:txBody>
      </p:sp>
      <p:sp>
        <p:nvSpPr>
          <p:cNvPr id="5" name="Content Placeholder 4"/>
          <p:cNvSpPr>
            <a:spLocks noGrp="1"/>
          </p:cNvSpPr>
          <p:nvPr>
            <p:ph idx="1"/>
          </p:nvPr>
        </p:nvSpPr>
        <p:spPr/>
        <p:txBody>
          <a:bodyPr>
            <a:normAutofit fontScale="92500" lnSpcReduction="10000"/>
          </a:bodyPr>
          <a:lstStyle/>
          <a:p>
            <a:pPr marL="347472" indent="-347472">
              <a:spcBef>
                <a:spcPts val="576"/>
              </a:spcBef>
            </a:pPr>
            <a:r>
              <a:rPr lang="en-US" dirty="0" smtClean="0"/>
              <a:t>Understand the business of IT and the customers it serves.</a:t>
            </a:r>
          </a:p>
          <a:p>
            <a:r>
              <a:rPr lang="en-US" dirty="0" smtClean="0"/>
              <a:t>Describe a maturity model.</a:t>
            </a:r>
          </a:p>
          <a:p>
            <a:r>
              <a:rPr lang="en-US" dirty="0" smtClean="0"/>
              <a:t>Understand the balancing act between IS supply and business demand.</a:t>
            </a:r>
          </a:p>
          <a:p>
            <a:r>
              <a:rPr lang="en-US" dirty="0" smtClean="0"/>
              <a:t>Describe key IT organization activities and how the leadership within the IT organization ensures that the various activities are conducted efficiently and effectively.</a:t>
            </a:r>
          </a:p>
          <a:p>
            <a:r>
              <a:rPr lang="en-US" dirty="0" smtClean="0"/>
              <a:t>List the business processes within the IT department including building a business case, managing an IT portfolio, and valuing and monitoring IT investments.</a:t>
            </a:r>
          </a:p>
          <a:p>
            <a:r>
              <a:rPr lang="en-US" dirty="0" smtClean="0"/>
              <a:t>Describe funding models and total cost of ownership.</a:t>
            </a:r>
          </a:p>
          <a:p>
            <a:pPr marL="347472" indent="-347472">
              <a:spcBef>
                <a:spcPts val="576"/>
              </a:spcBef>
            </a:pPr>
            <a:endParaRPr lang="en-US" dirty="0" smtClean="0"/>
          </a:p>
        </p:txBody>
      </p:sp>
      <p:sp>
        <p:nvSpPr>
          <p:cNvPr id="3" name="Footer Placeholder 2"/>
          <p:cNvSpPr>
            <a:spLocks noGrp="1"/>
          </p:cNvSpPr>
          <p:nvPr>
            <p:ph type="ftr" sz="quarter" idx="11"/>
          </p:nvPr>
        </p:nvSpPr>
        <p:spPr/>
        <p:txBody>
          <a:bodyPr/>
          <a:lstStyle/>
          <a:p>
            <a:r>
              <a:rPr lang="en-US" dirty="0" smtClean="0"/>
              <a:t>(c) 2013 John Wiley &amp; Sons, Inc.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0" y="636657"/>
            <a:ext cx="9144000" cy="353943"/>
          </a:xfrm>
          <a:prstGeom prst="rect">
            <a:avLst/>
          </a:prstGeom>
          <a:noFill/>
          <a:ln w="9525">
            <a:noFill/>
            <a:miter lim="800000"/>
            <a:headEnd/>
            <a:tailEnd/>
          </a:ln>
        </p:spPr>
        <p:txBody>
          <a:bodyPr wrap="square">
            <a:spAutoFit/>
          </a:bodyPr>
          <a:lstStyle/>
          <a:p>
            <a:pPr algn="ctr"/>
            <a:r>
              <a:rPr lang="en-US" sz="1700" dirty="0" smtClean="0"/>
              <a:t>Figure 7.6  Classification framework for benefits in a business case.</a:t>
            </a:r>
            <a:endParaRPr lang="en-US" sz="1700" dirty="0"/>
          </a:p>
        </p:txBody>
      </p:sp>
      <p:pic>
        <p:nvPicPr>
          <p:cNvPr id="56322" name="Picture 2" descr="ftp://smandemod:jws&amp;ILEI$@ftp.wiley.com/Pearlson/Final%20Images/C07GR/c07f006.jpg"/>
          <p:cNvPicPr>
            <a:picLocks noChangeAspect="1" noChangeArrowheads="1"/>
          </p:cNvPicPr>
          <p:nvPr/>
        </p:nvPicPr>
        <p:blipFill>
          <a:blip r:embed="rId2" cstate="print"/>
          <a:srcRect/>
          <a:stretch>
            <a:fillRect/>
          </a:stretch>
        </p:blipFill>
        <p:spPr bwMode="auto">
          <a:xfrm>
            <a:off x="609600" y="1371600"/>
            <a:ext cx="7772400" cy="4800600"/>
          </a:xfrm>
          <a:prstGeom prst="rect">
            <a:avLst/>
          </a:prstGeom>
          <a:noFill/>
        </p:spPr>
      </p:pic>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0" y="636657"/>
            <a:ext cx="9144000" cy="353943"/>
          </a:xfrm>
          <a:prstGeom prst="rect">
            <a:avLst/>
          </a:prstGeom>
          <a:noFill/>
          <a:ln w="9525">
            <a:noFill/>
            <a:miter lim="800000"/>
            <a:headEnd/>
            <a:tailEnd/>
          </a:ln>
        </p:spPr>
        <p:txBody>
          <a:bodyPr wrap="square">
            <a:spAutoFit/>
          </a:bodyPr>
          <a:lstStyle/>
          <a:p>
            <a:pPr algn="ctr"/>
            <a:r>
              <a:rPr lang="en-US" sz="1700" dirty="0" smtClean="0"/>
              <a:t>Figure 7.7  Cost-risk-benefit analysis for a business case.</a:t>
            </a:r>
            <a:endParaRPr lang="en-US" sz="1700" dirty="0"/>
          </a:p>
        </p:txBody>
      </p:sp>
      <p:pic>
        <p:nvPicPr>
          <p:cNvPr id="57346" name="Picture 2" descr="ftp://smandemod:jws&amp;ILEI$@ftp.wiley.com/Pearlson/Final%20Images/C07GR/c07f007a.jpg"/>
          <p:cNvPicPr>
            <a:picLocks noChangeAspect="1" noChangeArrowheads="1"/>
          </p:cNvPicPr>
          <p:nvPr/>
        </p:nvPicPr>
        <p:blipFill>
          <a:blip r:embed="rId3" cstate="print"/>
          <a:srcRect/>
          <a:stretch>
            <a:fillRect/>
          </a:stretch>
        </p:blipFill>
        <p:spPr bwMode="auto">
          <a:xfrm>
            <a:off x="1905000" y="990600"/>
            <a:ext cx="5543505" cy="5562600"/>
          </a:xfrm>
          <a:prstGeom prst="rect">
            <a:avLst/>
          </a:prstGeom>
          <a:noFill/>
        </p:spPr>
      </p:pic>
      <p:sp>
        <p:nvSpPr>
          <p:cNvPr id="2" name="Footer Placeholder 1"/>
          <p:cNvSpPr>
            <a:spLocks noGrp="1"/>
          </p:cNvSpPr>
          <p:nvPr>
            <p:ph type="ftr" sz="quarter" idx="11"/>
          </p:nvPr>
        </p:nvSpPr>
        <p:spPr>
          <a:xfrm>
            <a:off x="3124200" y="6492875"/>
            <a:ext cx="2895600" cy="365125"/>
          </a:xfrm>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tp://smandemod:jws&amp;ILEI$@ftp.wiley.com/Pearlson/Final%20Images/C07GR/c07f007b.jpg"/>
          <p:cNvPicPr>
            <a:picLocks noChangeAspect="1" noChangeArrowheads="1"/>
          </p:cNvPicPr>
          <p:nvPr/>
        </p:nvPicPr>
        <p:blipFill>
          <a:blip r:embed="rId2" cstate="print"/>
          <a:srcRect/>
          <a:stretch>
            <a:fillRect/>
          </a:stretch>
        </p:blipFill>
        <p:spPr bwMode="auto">
          <a:xfrm>
            <a:off x="381000" y="2362200"/>
            <a:ext cx="8445500" cy="2642624"/>
          </a:xfrm>
          <a:prstGeom prst="rect">
            <a:avLst/>
          </a:prstGeom>
          <a:noFill/>
        </p:spPr>
      </p:pic>
      <p:sp>
        <p:nvSpPr>
          <p:cNvPr id="2" name="Footer Placeholder 1"/>
          <p:cNvSpPr>
            <a:spLocks noGrp="1"/>
          </p:cNvSpPr>
          <p:nvPr>
            <p:ph type="ftr" sz="quarter" idx="11"/>
          </p:nvPr>
        </p:nvSpPr>
        <p:spPr/>
        <p:txBody>
          <a:bodyPr/>
          <a:lstStyle/>
          <a:p>
            <a:r>
              <a:rPr lang="en-US" dirty="0" smtClean="0"/>
              <a:t>(c) 2013 John Wiley &amp; Sons, Inc.</a:t>
            </a:r>
          </a:p>
        </p:txBody>
      </p:sp>
      <p:sp>
        <p:nvSpPr>
          <p:cNvPr id="5" name="TextBox 5"/>
          <p:cNvSpPr txBox="1">
            <a:spLocks noChangeArrowheads="1"/>
          </p:cNvSpPr>
          <p:nvPr/>
        </p:nvSpPr>
        <p:spPr bwMode="auto">
          <a:xfrm>
            <a:off x="0" y="636657"/>
            <a:ext cx="9144000" cy="353943"/>
          </a:xfrm>
          <a:prstGeom prst="rect">
            <a:avLst/>
          </a:prstGeom>
          <a:noFill/>
          <a:ln w="9525">
            <a:noFill/>
            <a:miter lim="800000"/>
            <a:headEnd/>
            <a:tailEnd/>
          </a:ln>
        </p:spPr>
        <p:txBody>
          <a:bodyPr wrap="square">
            <a:spAutoFit/>
          </a:bodyPr>
          <a:lstStyle/>
          <a:p>
            <a:pPr algn="ctr"/>
            <a:r>
              <a:rPr lang="en-US" sz="1700" dirty="0" smtClean="0"/>
              <a:t>Figure 7.7  (Cont.)</a:t>
            </a:r>
            <a:endParaRPr lang="en-US" sz="1700"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rgbClr val="0036A2"/>
                </a:solidFill>
              </a:rPr>
              <a:t>IT Portfolio Management</a:t>
            </a:r>
          </a:p>
        </p:txBody>
      </p:sp>
      <p:sp>
        <p:nvSpPr>
          <p:cNvPr id="4" name="Content Placeholder 3"/>
          <p:cNvSpPr>
            <a:spLocks noGrp="1"/>
          </p:cNvSpPr>
          <p:nvPr>
            <p:ph idx="1"/>
          </p:nvPr>
        </p:nvSpPr>
        <p:spPr>
          <a:xfrm>
            <a:off x="457200" y="1600200"/>
            <a:ext cx="8229600" cy="4525963"/>
          </a:xfrm>
        </p:spPr>
        <p:txBody>
          <a:bodyPr>
            <a:noAutofit/>
          </a:bodyPr>
          <a:lstStyle/>
          <a:p>
            <a:r>
              <a:rPr lang="en-US" dirty="0" smtClean="0"/>
              <a:t>IT </a:t>
            </a:r>
            <a:r>
              <a:rPr lang="en-US" b="1" dirty="0" smtClean="0">
                <a:solidFill>
                  <a:srgbClr val="002060"/>
                </a:solidFill>
              </a:rPr>
              <a:t>portfolio</a:t>
            </a:r>
            <a:r>
              <a:rPr lang="en-US" dirty="0" smtClean="0"/>
              <a:t> </a:t>
            </a:r>
            <a:r>
              <a:rPr lang="en-US" b="1" dirty="0" smtClean="0">
                <a:solidFill>
                  <a:srgbClr val="002060"/>
                </a:solidFill>
              </a:rPr>
              <a:t>management</a:t>
            </a:r>
            <a:r>
              <a:rPr lang="en-US" dirty="0" smtClean="0"/>
              <a:t> refers to: </a:t>
            </a:r>
          </a:p>
          <a:p>
            <a:pPr lvl="1"/>
            <a:r>
              <a:rPr lang="en-US" dirty="0" smtClean="0"/>
              <a:t>“evaluating new and existing applications collectively on an ongoing basis to determine which applications provide value to the business in order to support </a:t>
            </a:r>
            <a:r>
              <a:rPr lang="en-US" b="1" dirty="0" smtClean="0">
                <a:solidFill>
                  <a:srgbClr val="002060"/>
                </a:solidFill>
              </a:rPr>
              <a:t>decisions</a:t>
            </a:r>
            <a:r>
              <a:rPr lang="en-US" dirty="0" smtClean="0"/>
              <a:t> to replace, retire, or further invest in applications across the enterprise.”</a:t>
            </a:r>
          </a:p>
          <a:p>
            <a:r>
              <a:rPr lang="en-US" dirty="0" smtClean="0"/>
              <a:t>Continually deciding on the right mix of investments from </a:t>
            </a:r>
            <a:r>
              <a:rPr lang="en-US" b="1" dirty="0" smtClean="0">
                <a:solidFill>
                  <a:srgbClr val="002060"/>
                </a:solidFill>
              </a:rPr>
              <a:t>funding</a:t>
            </a:r>
            <a:r>
              <a:rPr lang="en-US" dirty="0" smtClean="0"/>
              <a:t>, management, and </a:t>
            </a:r>
            <a:r>
              <a:rPr lang="en-US" b="1" dirty="0" smtClean="0">
                <a:solidFill>
                  <a:srgbClr val="002060"/>
                </a:solidFill>
              </a:rPr>
              <a:t>staffing</a:t>
            </a:r>
            <a:r>
              <a:rPr lang="en-US" dirty="0" smtClean="0"/>
              <a:t> perspectives.</a:t>
            </a:r>
          </a:p>
          <a:p>
            <a:r>
              <a:rPr lang="en-US" dirty="0" smtClean="0"/>
              <a:t>The goal is for the company to fund and invest in the most valuable initiatives that, taken together as a whole, generate maximum benefits to the business.</a:t>
            </a:r>
          </a:p>
        </p:txBody>
      </p:sp>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Asset Classes of IT Investments </a:t>
            </a:r>
            <a:endParaRPr lang="en-US" b="1" dirty="0">
              <a:solidFill>
                <a:srgbClr val="0036A2"/>
              </a:solidFill>
            </a:endParaRPr>
          </a:p>
        </p:txBody>
      </p:sp>
      <p:sp>
        <p:nvSpPr>
          <p:cNvPr id="3" name="Content Placeholder 2"/>
          <p:cNvSpPr>
            <a:spLocks noGrp="1"/>
          </p:cNvSpPr>
          <p:nvPr>
            <p:ph idx="1"/>
          </p:nvPr>
        </p:nvSpPr>
        <p:spPr>
          <a:xfrm>
            <a:off x="457200" y="1676400"/>
            <a:ext cx="8229600" cy="4525963"/>
          </a:xfrm>
        </p:spPr>
        <p:txBody>
          <a:bodyPr>
            <a:normAutofit fontScale="92500" lnSpcReduction="20000"/>
          </a:bodyPr>
          <a:lstStyle/>
          <a:p>
            <a:r>
              <a:rPr lang="en-US" dirty="0" smtClean="0"/>
              <a:t>Professor Peter Weill and colleagues at MIT’s Center for Information Systems Research (CISR) describe four asset classes of IT investments:</a:t>
            </a:r>
          </a:p>
          <a:p>
            <a:pPr marL="457200" indent="-457200">
              <a:buFont typeface="+mj-lt"/>
              <a:buAutoNum type="arabicPeriod"/>
            </a:pPr>
            <a:r>
              <a:rPr lang="en-US" dirty="0" smtClean="0"/>
              <a:t>Transactional Systems</a:t>
            </a:r>
          </a:p>
          <a:p>
            <a:pPr marL="685800" lvl="1" indent="-457200"/>
            <a:r>
              <a:rPr lang="en-US" dirty="0" smtClean="0"/>
              <a:t>Systems that streamline or cut costs.</a:t>
            </a:r>
          </a:p>
          <a:p>
            <a:pPr marL="457200" indent="-457200">
              <a:buFont typeface="+mj-lt"/>
              <a:buAutoNum type="arabicPeriod"/>
            </a:pPr>
            <a:r>
              <a:rPr lang="en-US" dirty="0" smtClean="0"/>
              <a:t>Infrastructure Systems</a:t>
            </a:r>
          </a:p>
          <a:p>
            <a:pPr marL="685800" lvl="1" indent="-457200"/>
            <a:r>
              <a:rPr lang="en-US" dirty="0" smtClean="0"/>
              <a:t>Shared IT services used for multiple applications such as servers, networks, databases, or laptops.</a:t>
            </a:r>
          </a:p>
          <a:p>
            <a:pPr marL="457200" indent="-457200">
              <a:buFont typeface="+mj-lt"/>
              <a:buAutoNum type="arabicPeriod"/>
            </a:pPr>
            <a:r>
              <a:rPr lang="en-US" dirty="0" smtClean="0"/>
              <a:t>Informational Systems</a:t>
            </a:r>
          </a:p>
          <a:p>
            <a:pPr marL="685800" lvl="1" indent="-457200"/>
            <a:r>
              <a:rPr lang="en-US" dirty="0" smtClean="0"/>
              <a:t>Systems that provide information used to control, manage, communicate, analyze, or collaborate.</a:t>
            </a:r>
          </a:p>
          <a:p>
            <a:pPr marL="457200" indent="-457200">
              <a:buFont typeface="+mj-lt"/>
              <a:buAutoNum type="arabicPeriod"/>
            </a:pPr>
            <a:r>
              <a:rPr lang="en-US" dirty="0" smtClean="0"/>
              <a:t>Strategic Systems</a:t>
            </a:r>
          </a:p>
          <a:p>
            <a:pPr marL="685800" lvl="1" indent="-457200"/>
            <a:r>
              <a:rPr lang="en-US" dirty="0" smtClean="0"/>
              <a:t>Systems used to gain a </a:t>
            </a:r>
            <a:r>
              <a:rPr lang="en-US" sz="2200" b="1" dirty="0" smtClean="0">
                <a:solidFill>
                  <a:srgbClr val="002060"/>
                </a:solidFill>
              </a:rPr>
              <a:t>competitive</a:t>
            </a:r>
            <a:r>
              <a:rPr lang="en-US" dirty="0" smtClean="0"/>
              <a:t> </a:t>
            </a:r>
            <a:r>
              <a:rPr lang="en-US" sz="2200" b="1" dirty="0" smtClean="0">
                <a:solidFill>
                  <a:srgbClr val="002060"/>
                </a:solidFill>
              </a:rPr>
              <a:t>advantage</a:t>
            </a:r>
            <a:r>
              <a:rPr lang="en-US" dirty="0" smtClean="0"/>
              <a:t> in the marketplace.</a:t>
            </a:r>
          </a:p>
          <a:p>
            <a:pPr marL="457200" indent="-45720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762000"/>
            <a:ext cx="8229600" cy="914400"/>
          </a:xfrm>
        </p:spPr>
        <p:txBody>
          <a:bodyPr>
            <a:normAutofit/>
          </a:bodyPr>
          <a:lstStyle/>
          <a:p>
            <a:r>
              <a:rPr lang="en-US" b="1" dirty="0" smtClean="0">
                <a:solidFill>
                  <a:srgbClr val="0036A2"/>
                </a:solidFill>
              </a:rPr>
              <a:t>Portfolio Management Perspective</a:t>
            </a:r>
            <a:endParaRPr lang="en-US" b="1" dirty="0">
              <a:solidFill>
                <a:srgbClr val="0036A2"/>
              </a:solidFill>
            </a:endParaRPr>
          </a:p>
        </p:txBody>
      </p:sp>
      <p:sp>
        <p:nvSpPr>
          <p:cNvPr id="4" name="Content Placeholder 3"/>
          <p:cNvSpPr>
            <a:spLocks noGrp="1"/>
          </p:cNvSpPr>
          <p:nvPr>
            <p:ph idx="1"/>
          </p:nvPr>
        </p:nvSpPr>
        <p:spPr>
          <a:xfrm>
            <a:off x="533400" y="1524000"/>
            <a:ext cx="8229600" cy="4953000"/>
          </a:xfrm>
        </p:spPr>
        <p:txBody>
          <a:bodyPr>
            <a:noAutofit/>
          </a:bodyPr>
          <a:lstStyle/>
          <a:p>
            <a:r>
              <a:rPr lang="en-US" sz="1800" dirty="0" smtClean="0"/>
              <a:t>New systems are evaluated on their own merits as well as their overall impact on the </a:t>
            </a:r>
            <a:r>
              <a:rPr lang="en-US" b="1" dirty="0" smtClean="0">
                <a:solidFill>
                  <a:srgbClr val="002060"/>
                </a:solidFill>
              </a:rPr>
              <a:t>portfolio</a:t>
            </a:r>
            <a:r>
              <a:rPr lang="en-US" sz="1800" dirty="0" smtClean="0"/>
              <a:t>.</a:t>
            </a:r>
          </a:p>
          <a:p>
            <a:r>
              <a:rPr lang="en-US" sz="1800" dirty="0" smtClean="0"/>
              <a:t>Systems can’t stand alone.</a:t>
            </a:r>
          </a:p>
          <a:p>
            <a:pPr lvl="1"/>
            <a:r>
              <a:rPr lang="en-US" dirty="0" smtClean="0"/>
              <a:t>Evaluated based on their ability to meet business demand as part of an integrated web of applications.</a:t>
            </a:r>
          </a:p>
          <a:p>
            <a:r>
              <a:rPr lang="en-US" sz="1800" dirty="0" smtClean="0"/>
              <a:t>Figure 7.8 summarizes a typical IT portfolio. </a:t>
            </a:r>
          </a:p>
          <a:p>
            <a:r>
              <a:rPr lang="en-US" sz="1800" dirty="0" smtClean="0"/>
              <a:t>Weill’s study found that the average firm allocates:</a:t>
            </a:r>
          </a:p>
          <a:p>
            <a:pPr lvl="1"/>
            <a:r>
              <a:rPr lang="en-US" sz="1600" dirty="0" smtClean="0"/>
              <a:t>46% of its total IT investment each year to </a:t>
            </a:r>
            <a:r>
              <a:rPr lang="en-US" b="1" dirty="0" smtClean="0">
                <a:solidFill>
                  <a:srgbClr val="002060"/>
                </a:solidFill>
              </a:rPr>
              <a:t>infrastructure</a:t>
            </a:r>
            <a:r>
              <a:rPr lang="en-US" dirty="0" smtClean="0"/>
              <a:t>.</a:t>
            </a:r>
          </a:p>
          <a:p>
            <a:pPr lvl="1"/>
            <a:r>
              <a:rPr lang="en-US" sz="1600" dirty="0" smtClean="0"/>
              <a:t>25% of its total IT investment in transactional systems.</a:t>
            </a:r>
          </a:p>
          <a:p>
            <a:r>
              <a:rPr lang="en-US" sz="1800" dirty="0" smtClean="0"/>
              <a:t>Different industries allocate their IT resources differently.</a:t>
            </a:r>
          </a:p>
          <a:p>
            <a:r>
              <a:rPr lang="en-US" sz="1800" dirty="0" smtClean="0"/>
              <a:t>Managers use a portfolio view of IT investments to manage IT resources. </a:t>
            </a:r>
          </a:p>
          <a:p>
            <a:pPr lvl="1"/>
            <a:r>
              <a:rPr lang="en-US" dirty="0" smtClean="0"/>
              <a:t>Shows where money is being spent on IT. </a:t>
            </a:r>
          </a:p>
        </p:txBody>
      </p:sp>
      <p:sp>
        <p:nvSpPr>
          <p:cNvPr id="2" name="Footer Placeholder 1"/>
          <p:cNvSpPr>
            <a:spLocks noGrp="1"/>
          </p:cNvSpPr>
          <p:nvPr>
            <p:ph type="ftr" sz="quarter" idx="11"/>
          </p:nvPr>
        </p:nvSpPr>
        <p:spPr>
          <a:xfrm>
            <a:off x="3124200" y="6492875"/>
            <a:ext cx="2895600" cy="365125"/>
          </a:xfrm>
        </p:spPr>
        <p:txBody>
          <a:bodyPr/>
          <a:lstStyle/>
          <a:p>
            <a:r>
              <a:rPr lang="en-US" dirty="0" smtClean="0"/>
              <a:t>(c) 2013 John Wiley &amp; Sons, Inc.</a:t>
            </a:r>
          </a:p>
        </p:txBody>
      </p:sp>
    </p:spTree>
  </p:cSld>
  <p:clrMapOvr>
    <a:overrideClrMapping bg1="lt1" tx1="dk1" bg2="lt2" tx2="dk2" accent1="accent1" accent2="accent2" accent3="accent3" accent4="accent4" accent5="accent5" accent6="accent6" hlink="hlink" folHlink="folHlink"/>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0" y="838200"/>
            <a:ext cx="9144000" cy="353943"/>
          </a:xfrm>
          <a:prstGeom prst="rect">
            <a:avLst/>
          </a:prstGeom>
          <a:noFill/>
          <a:ln w="9525">
            <a:noFill/>
            <a:miter lim="800000"/>
            <a:headEnd/>
            <a:tailEnd/>
          </a:ln>
        </p:spPr>
        <p:txBody>
          <a:bodyPr wrap="square">
            <a:spAutoFit/>
          </a:bodyPr>
          <a:lstStyle/>
          <a:p>
            <a:pPr algn="ctr"/>
            <a:r>
              <a:rPr lang="en-US" sz="1700" dirty="0"/>
              <a:t>Figure </a:t>
            </a:r>
            <a:r>
              <a:rPr lang="en-US" sz="1700" dirty="0" smtClean="0"/>
              <a:t>7.8  Average company’s IT portfolio profile.</a:t>
            </a:r>
            <a:endParaRPr lang="en-US" sz="1700" dirty="0"/>
          </a:p>
        </p:txBody>
      </p:sp>
      <p:graphicFrame>
        <p:nvGraphicFramePr>
          <p:cNvPr id="24579" name="Object 5"/>
          <p:cNvGraphicFramePr>
            <a:graphicFrameLocks noChangeAspect="1"/>
          </p:cNvGraphicFramePr>
          <p:nvPr/>
        </p:nvGraphicFramePr>
        <p:xfrm>
          <a:off x="1524000" y="1752600"/>
          <a:ext cx="6172200" cy="4441825"/>
        </p:xfrm>
        <a:graphic>
          <a:graphicData uri="http://schemas.openxmlformats.org/presentationml/2006/ole">
            <mc:AlternateContent xmlns:mc="http://schemas.openxmlformats.org/markup-compatibility/2006">
              <mc:Choice xmlns:v="urn:schemas-microsoft-com:vml" Requires="v">
                <p:oleObj spid="_x0000_s24617" name="Visio" r:id="rId4" imgW="5380736" imgH="3872021" progId="">
                  <p:embed/>
                </p:oleObj>
              </mc:Choice>
              <mc:Fallback>
                <p:oleObj name="Visio" r:id="rId4" imgW="5380736" imgH="3872021"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752600"/>
                        <a:ext cx="6172200"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IT Portfolio Business Strategies</a:t>
            </a:r>
            <a:endParaRPr lang="en-US" b="1" strike="sngStrike" dirty="0">
              <a:solidFill>
                <a:srgbClr val="FF0066"/>
              </a:solidFill>
            </a:endParaRPr>
          </a:p>
        </p:txBody>
      </p:sp>
      <p:sp>
        <p:nvSpPr>
          <p:cNvPr id="3" name="Content Placeholder 2"/>
          <p:cNvSpPr>
            <a:spLocks noGrp="1"/>
          </p:cNvSpPr>
          <p:nvPr>
            <p:ph idx="1"/>
          </p:nvPr>
        </p:nvSpPr>
        <p:spPr/>
        <p:txBody>
          <a:bodyPr>
            <a:normAutofit fontScale="85000" lnSpcReduction="20000"/>
          </a:bodyPr>
          <a:lstStyle/>
          <a:p>
            <a:r>
              <a:rPr lang="en-US" dirty="0" smtClean="0"/>
              <a:t>Decision makers use the portfolio to </a:t>
            </a:r>
            <a:r>
              <a:rPr lang="en-US" sz="2200" b="1" dirty="0" smtClean="0">
                <a:solidFill>
                  <a:srgbClr val="002060"/>
                </a:solidFill>
              </a:rPr>
              <a:t>analyze risk</a:t>
            </a:r>
            <a:r>
              <a:rPr lang="en-US" dirty="0" smtClean="0"/>
              <a:t>.</a:t>
            </a:r>
          </a:p>
          <a:p>
            <a:pPr lvl="1"/>
            <a:r>
              <a:rPr lang="en-US" dirty="0" smtClean="0"/>
              <a:t>Assess fit with business strategy.</a:t>
            </a:r>
          </a:p>
          <a:p>
            <a:pPr lvl="1"/>
            <a:r>
              <a:rPr lang="en-US" dirty="0" smtClean="0"/>
              <a:t>Identify opportunities for reducing IT spending.</a:t>
            </a:r>
          </a:p>
          <a:p>
            <a:r>
              <a:rPr lang="en-US" dirty="0" smtClean="0"/>
              <a:t>Portfolio management helps prioritize IT investments across multiple decision criteria.</a:t>
            </a:r>
          </a:p>
          <a:p>
            <a:pPr lvl="1"/>
            <a:r>
              <a:rPr lang="en-US" dirty="0" smtClean="0"/>
              <a:t>Value to the business.</a:t>
            </a:r>
          </a:p>
          <a:p>
            <a:pPr lvl="1"/>
            <a:r>
              <a:rPr lang="en-US" dirty="0" smtClean="0"/>
              <a:t>Urgency.</a:t>
            </a:r>
            <a:endParaRPr lang="en-US" strike="sngStrike" dirty="0" smtClean="0"/>
          </a:p>
          <a:p>
            <a:pPr lvl="1"/>
            <a:r>
              <a:rPr lang="en-US" dirty="0" smtClean="0"/>
              <a:t>Financial return.</a:t>
            </a:r>
          </a:p>
          <a:p>
            <a:r>
              <a:rPr lang="en-US" dirty="0" smtClean="0"/>
              <a:t>The IT portfolio must be aligned with the </a:t>
            </a:r>
            <a:r>
              <a:rPr lang="en-US" sz="2200" b="1" dirty="0" smtClean="0">
                <a:solidFill>
                  <a:srgbClr val="002060"/>
                </a:solidFill>
              </a:rPr>
              <a:t>business strategy</a:t>
            </a:r>
            <a:r>
              <a:rPr lang="en-US" dirty="0" smtClean="0"/>
              <a:t>.</a:t>
            </a:r>
          </a:p>
          <a:p>
            <a:r>
              <a:rPr lang="en-US" dirty="0" smtClean="0"/>
              <a:t>Weill’s work suggests that a different balance between IT investments is needed for a </a:t>
            </a:r>
            <a:r>
              <a:rPr lang="en-US" sz="2200" b="1" dirty="0" smtClean="0">
                <a:solidFill>
                  <a:srgbClr val="002060"/>
                </a:solidFill>
              </a:rPr>
              <a:t>cost-focused</a:t>
            </a:r>
            <a:r>
              <a:rPr lang="en-US" dirty="0" smtClean="0"/>
              <a:t> strategy compared to an </a:t>
            </a:r>
            <a:r>
              <a:rPr lang="en-US" sz="2200" b="1" dirty="0" smtClean="0">
                <a:solidFill>
                  <a:srgbClr val="002060"/>
                </a:solidFill>
              </a:rPr>
              <a:t>agility</a:t>
            </a:r>
            <a:r>
              <a:rPr lang="en-US" sz="2200" b="1" dirty="0">
                <a:solidFill>
                  <a:srgbClr val="002060"/>
                </a:solidFill>
              </a:rPr>
              <a:t>-focused</a:t>
            </a:r>
            <a:r>
              <a:rPr lang="en-US" dirty="0" smtClean="0"/>
              <a:t> strategy.</a:t>
            </a:r>
          </a:p>
          <a:p>
            <a:r>
              <a:rPr lang="en-US" dirty="0" smtClean="0"/>
              <a:t>Figure 7.9 summarizes the different business strategies.</a:t>
            </a:r>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0" y="789057"/>
            <a:ext cx="9144000" cy="353943"/>
          </a:xfrm>
          <a:prstGeom prst="rect">
            <a:avLst/>
          </a:prstGeom>
          <a:noFill/>
          <a:ln w="9525">
            <a:noFill/>
            <a:miter lim="800000"/>
            <a:headEnd/>
            <a:tailEnd/>
          </a:ln>
        </p:spPr>
        <p:txBody>
          <a:bodyPr wrap="square">
            <a:spAutoFit/>
          </a:bodyPr>
          <a:lstStyle/>
          <a:p>
            <a:pPr algn="ctr"/>
            <a:r>
              <a:rPr lang="en-US" sz="1700" dirty="0" smtClean="0"/>
              <a:t>Figure 7.9  Comparative IT portfolios for different business strategies.</a:t>
            </a:r>
            <a:endParaRPr lang="en-US" sz="1700" dirty="0"/>
          </a:p>
        </p:txBody>
      </p:sp>
      <p:pic>
        <p:nvPicPr>
          <p:cNvPr id="31746" name="Picture 2" descr="ftp://smandemod:jws&amp;ILEI$@ftp.wiley.com/Pearlson/Final%20Images/C07GR/c07f009.jpg"/>
          <p:cNvPicPr>
            <a:picLocks noChangeAspect="1" noChangeArrowheads="1"/>
          </p:cNvPicPr>
          <p:nvPr/>
        </p:nvPicPr>
        <p:blipFill>
          <a:blip r:embed="rId2" cstate="print"/>
          <a:srcRect/>
          <a:stretch>
            <a:fillRect/>
          </a:stretch>
        </p:blipFill>
        <p:spPr bwMode="auto">
          <a:xfrm>
            <a:off x="762000" y="2057400"/>
            <a:ext cx="7391400" cy="3048000"/>
          </a:xfrm>
          <a:prstGeom prst="rect">
            <a:avLst/>
          </a:prstGeom>
          <a:noFill/>
        </p:spPr>
      </p:pic>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Valuing IT Investments</a:t>
            </a:r>
            <a:endParaRPr lang="en-US" b="1" dirty="0">
              <a:solidFill>
                <a:srgbClr val="0036A2"/>
              </a:solidFill>
            </a:endParaRPr>
          </a:p>
        </p:txBody>
      </p:sp>
      <p:sp>
        <p:nvSpPr>
          <p:cNvPr id="3" name="Content Placeholder 2"/>
          <p:cNvSpPr>
            <a:spLocks noGrp="1"/>
          </p:cNvSpPr>
          <p:nvPr>
            <p:ph idx="1"/>
          </p:nvPr>
        </p:nvSpPr>
        <p:spPr/>
        <p:txBody>
          <a:bodyPr>
            <a:normAutofit fontScale="85000" lnSpcReduction="20000"/>
          </a:bodyPr>
          <a:lstStyle/>
          <a:p>
            <a:r>
              <a:rPr lang="en-US" sz="2200" dirty="0" smtClean="0"/>
              <a:t>New IT investments are often justified in terms of monetary costs and benefits.</a:t>
            </a:r>
          </a:p>
          <a:p>
            <a:r>
              <a:rPr lang="en-US" sz="2200" dirty="0" smtClean="0"/>
              <a:t>Soft </a:t>
            </a:r>
            <a:r>
              <a:rPr lang="en-US" sz="2400" b="1" dirty="0" smtClean="0">
                <a:solidFill>
                  <a:srgbClr val="002060"/>
                </a:solidFill>
              </a:rPr>
              <a:t>benefits</a:t>
            </a:r>
            <a:r>
              <a:rPr lang="en-US" sz="2200" dirty="0" smtClean="0"/>
              <a:t>, such as the ability to make future decisions, make it difficult to measure the payback of IT investment.</a:t>
            </a:r>
            <a:r>
              <a:rPr lang="en-US" dirty="0" smtClean="0"/>
              <a:t> </a:t>
            </a:r>
          </a:p>
          <a:p>
            <a:pPr lvl="1"/>
            <a:r>
              <a:rPr lang="en-US" dirty="0" smtClean="0"/>
              <a:t>The systems are complex, and calculating the costs is an art—not a science.</a:t>
            </a:r>
          </a:p>
          <a:p>
            <a:pPr lvl="1"/>
            <a:r>
              <a:rPr lang="en-US" dirty="0" smtClean="0"/>
              <a:t>Calculating a payback period may be more complex than other types of capital investments.</a:t>
            </a:r>
          </a:p>
          <a:p>
            <a:pPr lvl="1"/>
            <a:r>
              <a:rPr lang="en-US" dirty="0" smtClean="0"/>
              <a:t>Many times the payback cannot be calculated because the investment is a necessity rather than a choice—without any tangible payback.</a:t>
            </a:r>
          </a:p>
          <a:p>
            <a:r>
              <a:rPr lang="en-US" dirty="0" smtClean="0"/>
              <a:t>IT managers need to learn to express benefits in a business-like manner such as ROI or increased customer satisfaction.</a:t>
            </a:r>
          </a:p>
          <a:p>
            <a:r>
              <a:rPr lang="en-US" dirty="0" smtClean="0"/>
              <a:t>Figure 7.10 shows the </a:t>
            </a:r>
            <a:r>
              <a:rPr lang="en-US" sz="2400" b="1" dirty="0" smtClean="0">
                <a:solidFill>
                  <a:srgbClr val="002060"/>
                </a:solidFill>
              </a:rPr>
              <a:t>valuation methods </a:t>
            </a:r>
            <a:r>
              <a:rPr lang="en-US" dirty="0" smtClean="0"/>
              <a:t>used.</a:t>
            </a:r>
            <a:endParaRPr lang="en-US"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Real World Example</a:t>
            </a:r>
            <a:endParaRPr lang="en-US" b="1" strike="sngStrike" dirty="0" smtClean="0">
              <a:solidFill>
                <a:srgbClr val="FF0066"/>
              </a:solidFill>
            </a:endParaRPr>
          </a:p>
        </p:txBody>
      </p:sp>
      <p:sp>
        <p:nvSpPr>
          <p:cNvPr id="3" name="Content Placeholder 2"/>
          <p:cNvSpPr>
            <a:spLocks noGrp="1"/>
          </p:cNvSpPr>
          <p:nvPr>
            <p:ph idx="1"/>
          </p:nvPr>
        </p:nvSpPr>
        <p:spPr/>
        <p:txBody>
          <a:bodyPr/>
          <a:lstStyle/>
          <a:p>
            <a:r>
              <a:rPr lang="en-US" dirty="0" smtClean="0"/>
              <a:t>The CIO of Avon Products Inc. relies heavily on hard-dollar metrics like NPV and IRR to demonstrate business value in IT investments.</a:t>
            </a:r>
          </a:p>
          <a:p>
            <a:r>
              <a:rPr lang="en-US" dirty="0" smtClean="0"/>
              <a:t>Although not the typical IT metrics, they are the language of business.</a:t>
            </a:r>
          </a:p>
          <a:p>
            <a:r>
              <a:rPr lang="en-US" dirty="0" smtClean="0"/>
              <a:t>Avon uses </a:t>
            </a:r>
            <a:r>
              <a:rPr lang="en-US" b="1" dirty="0" smtClean="0">
                <a:solidFill>
                  <a:srgbClr val="002060"/>
                </a:solidFill>
              </a:rPr>
              <a:t>payback, NPV, IRR</a:t>
            </a:r>
            <a:r>
              <a:rPr lang="en-US" b="1" dirty="0">
                <a:solidFill>
                  <a:srgbClr val="002060"/>
                </a:solidFill>
              </a:rPr>
              <a:t>,</a:t>
            </a:r>
            <a:r>
              <a:rPr lang="en-US" b="1" dirty="0" smtClean="0">
                <a:solidFill>
                  <a:srgbClr val="002060"/>
                </a:solidFill>
              </a:rPr>
              <a:t> </a:t>
            </a:r>
            <a:r>
              <a:rPr lang="en-US" dirty="0" smtClean="0"/>
              <a:t>and </a:t>
            </a:r>
            <a:r>
              <a:rPr lang="en-US" b="1" dirty="0" smtClean="0">
                <a:solidFill>
                  <a:srgbClr val="002060"/>
                </a:solidFill>
              </a:rPr>
              <a:t>risk analysis </a:t>
            </a:r>
            <a:r>
              <a:rPr lang="en-US" dirty="0" smtClean="0"/>
              <a:t>for every investment.</a:t>
            </a:r>
          </a:p>
          <a:p>
            <a:r>
              <a:rPr lang="en-US" dirty="0" smtClean="0"/>
              <a:t>The business side of IT is similar to the business itself.</a:t>
            </a:r>
            <a:endParaRPr lang="en-US"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0" y="636657"/>
            <a:ext cx="9144000" cy="353943"/>
          </a:xfrm>
          <a:prstGeom prst="rect">
            <a:avLst/>
          </a:prstGeom>
          <a:noFill/>
          <a:ln w="9525">
            <a:noFill/>
            <a:miter lim="800000"/>
            <a:headEnd/>
            <a:tailEnd/>
          </a:ln>
        </p:spPr>
        <p:txBody>
          <a:bodyPr wrap="square">
            <a:spAutoFit/>
          </a:bodyPr>
          <a:lstStyle/>
          <a:p>
            <a:pPr algn="ctr"/>
            <a:r>
              <a:rPr lang="en-US" sz="1700" dirty="0"/>
              <a:t>Figure </a:t>
            </a:r>
            <a:r>
              <a:rPr lang="en-US" sz="1700" dirty="0" smtClean="0"/>
              <a:t>7.10  Valuation methods.</a:t>
            </a:r>
            <a:endParaRPr lang="en-US" sz="1700" dirty="0"/>
          </a:p>
        </p:txBody>
      </p:sp>
      <p:graphicFrame>
        <p:nvGraphicFramePr>
          <p:cNvPr id="6" name="Group 39"/>
          <p:cNvGraphicFramePr>
            <a:graphicFrameLocks noGrp="1"/>
          </p:cNvGraphicFramePr>
          <p:nvPr>
            <p:extLst>
              <p:ext uri="{D42A27DB-BD31-4B8C-83A1-F6EECF244321}">
                <p14:modId xmlns:p14="http://schemas.microsoft.com/office/powerpoint/2010/main" val="3603773134"/>
              </p:ext>
            </p:extLst>
          </p:nvPr>
        </p:nvGraphicFramePr>
        <p:xfrm>
          <a:off x="381000" y="990600"/>
          <a:ext cx="8305800" cy="5410202"/>
        </p:xfrm>
        <a:graphic>
          <a:graphicData uri="http://schemas.openxmlformats.org/drawingml/2006/table">
            <a:tbl>
              <a:tblPr/>
              <a:tblGrid>
                <a:gridCol w="2971800"/>
                <a:gridCol w="5334000"/>
              </a:tblGrid>
              <a:tr h="403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b="1" kern="1200" dirty="0" smtClean="0">
                          <a:solidFill>
                            <a:schemeClr val="bg1"/>
                          </a:solidFill>
                          <a:latin typeface="+mj-lt"/>
                          <a:ea typeface="Times New Roman"/>
                          <a:cs typeface="Times New Roman"/>
                        </a:rPr>
                        <a:t>Valuation Method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b="1" kern="1200" dirty="0" smtClean="0">
                          <a:solidFill>
                            <a:schemeClr val="bg1"/>
                          </a:solidFill>
                          <a:latin typeface="+mj-lt"/>
                          <a:ea typeface="Times New Roman"/>
                          <a:cs typeface="Times New Roman"/>
                        </a:rPr>
                        <a:t>Description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75000"/>
                      </a:schemeClr>
                    </a:solid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Return on Investment (ROI)</a:t>
                      </a:r>
                      <a:r>
                        <a:rPr kumimoji="0" lang="en-US" sz="1200" b="0" i="0" u="none" strike="noStrike" cap="none" normalizeH="0" baseline="0" dirty="0" smtClean="0">
                          <a:ln>
                            <a:noFill/>
                          </a:ln>
                          <a:solidFill>
                            <a:schemeClr val="tx1"/>
                          </a:solidFill>
                          <a:effectLst/>
                          <a:latin typeface="+mj-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ROI= (Estimated lifetime benefits-Estimated lifetime costs)/Estimated lifetime costs</a:t>
                      </a:r>
                      <a:r>
                        <a:rPr kumimoji="0" lang="en-US" sz="1200" b="0" i="0" u="none" strike="noStrike" cap="none" normalizeH="0" baseline="0" dirty="0" smtClean="0">
                          <a:ln>
                            <a:noFill/>
                          </a:ln>
                          <a:solidFill>
                            <a:schemeClr val="tx1"/>
                          </a:solidFill>
                          <a:effectLst/>
                          <a:latin typeface="+mj-lt"/>
                          <a:cs typeface="+mn-cs"/>
                        </a:rPr>
                        <a:t>.</a:t>
                      </a:r>
                      <a:endParaRPr kumimoji="0" lang="en-US" sz="12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Net Present Value (NPV)</a:t>
                      </a:r>
                      <a:r>
                        <a:rPr kumimoji="0" lang="en-US" sz="1200" b="0" i="0" u="none" strike="noStrike" cap="none" normalizeH="0" baseline="0" dirty="0" smtClean="0">
                          <a:ln>
                            <a:noFill/>
                          </a:ln>
                          <a:solidFill>
                            <a:schemeClr val="tx1"/>
                          </a:solidFill>
                          <a:effectLst/>
                          <a:latin typeface="+mj-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Calculated  by discounting  the costs and benefits for each year of system’s lifetime using present value</a:t>
                      </a:r>
                      <a:r>
                        <a:rPr kumimoji="0" lang="en-US" sz="1200" b="0" i="0" u="none" strike="noStrike" kern="1200" cap="none" normalizeH="0" baseline="0" dirty="0" smtClean="0">
                          <a:ln>
                            <a:noFill/>
                          </a:ln>
                          <a:solidFill>
                            <a:schemeClr val="tx1"/>
                          </a:solidFill>
                          <a:effectLst/>
                          <a:latin typeface="+mn-lt"/>
                          <a:ea typeface="+mn-ea"/>
                          <a:cs typeface="+mn-cs"/>
                        </a:rPr>
                        <a:t>.</a:t>
                      </a:r>
                      <a:endParaRPr kumimoji="0" lang="en-US" sz="12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Economic Value Added (EVA)</a:t>
                      </a:r>
                      <a:r>
                        <a:rPr kumimoji="0" lang="en-US" sz="1200" b="0" i="0" u="none" strike="noStrike" cap="none" normalizeH="0" baseline="0" dirty="0" smtClean="0">
                          <a:ln>
                            <a:noFill/>
                          </a:ln>
                          <a:solidFill>
                            <a:schemeClr val="tx1"/>
                          </a:solidFill>
                          <a:effectLst/>
                          <a:latin typeface="+mj-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EVA = net operating profit after taxes</a:t>
                      </a:r>
                      <a:r>
                        <a:rPr kumimoji="0" lang="en-US" sz="1200" b="0" i="0" u="none" strike="noStrike" kern="1200" cap="none" normalizeH="0" baseline="0" dirty="0" smtClean="0">
                          <a:ln>
                            <a:noFill/>
                          </a:ln>
                          <a:solidFill>
                            <a:schemeClr val="tx1"/>
                          </a:solidFill>
                          <a:effectLst/>
                          <a:latin typeface="+mn-lt"/>
                          <a:ea typeface="+mn-ea"/>
                          <a:cs typeface="+mn-cs"/>
                        </a:rPr>
                        <a:t>.</a:t>
                      </a:r>
                      <a:endParaRPr kumimoji="0" lang="en-US" sz="12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Payback Analysis</a:t>
                      </a:r>
                      <a:r>
                        <a:rPr kumimoji="0" lang="en-US" sz="1200" b="0" i="0" u="none" strike="noStrike" cap="none" normalizeH="0" baseline="0" dirty="0" smtClean="0">
                          <a:ln>
                            <a:noFill/>
                          </a:ln>
                          <a:solidFill>
                            <a:schemeClr val="tx1"/>
                          </a:solidFill>
                          <a:effectLst/>
                          <a:latin typeface="+mj-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Time that will lapse before accrued benefits overtake accrued and continuing costs</a:t>
                      </a:r>
                      <a:r>
                        <a:rPr kumimoji="0" lang="en-US" sz="1200" b="0" i="0" u="none" strike="noStrike" kern="1200" cap="none" normalizeH="0" baseline="0" dirty="0" smtClean="0">
                          <a:ln>
                            <a:noFill/>
                          </a:ln>
                          <a:solidFill>
                            <a:schemeClr val="tx1"/>
                          </a:solidFill>
                          <a:effectLst/>
                          <a:latin typeface="+mn-lt"/>
                          <a:ea typeface="+mn-ea"/>
                          <a:cs typeface="+mn-cs"/>
                        </a:rPr>
                        <a:t>.</a:t>
                      </a:r>
                      <a:r>
                        <a:rPr kumimoji="0" lang="en-US" sz="1200" b="0" i="0" u="none" strike="noStrike" cap="none" normalizeH="0" baseline="0" dirty="0" smtClean="0">
                          <a:ln>
                            <a:noFill/>
                          </a:ln>
                          <a:solidFill>
                            <a:schemeClr val="tx1"/>
                          </a:solidFill>
                          <a:effectLst/>
                          <a:latin typeface="+mj-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Internal Rate of Return (IRR)</a:t>
                      </a:r>
                      <a:r>
                        <a:rPr kumimoji="0" lang="en-US" sz="1200" b="0" i="0" u="none" strike="noStrike" cap="none" normalizeH="0" baseline="0" dirty="0" smtClean="0">
                          <a:ln>
                            <a:noFill/>
                          </a:ln>
                          <a:solidFill>
                            <a:schemeClr val="tx1"/>
                          </a:solidFill>
                          <a:effectLst/>
                          <a:latin typeface="+mj-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Return on the IT investment  compared to the corporate policy on rate of return</a:t>
                      </a:r>
                      <a:r>
                        <a:rPr kumimoji="0" lang="en-US" sz="1200" b="0" i="0" u="none" strike="noStrike" kern="1200" cap="none" normalizeH="0" baseline="0" dirty="0" smtClean="0">
                          <a:ln>
                            <a:noFill/>
                          </a:ln>
                          <a:solidFill>
                            <a:schemeClr val="tx1"/>
                          </a:solidFill>
                          <a:effectLst/>
                          <a:latin typeface="+mn-lt"/>
                          <a:ea typeface="+mn-ea"/>
                          <a:cs typeface="+mn-cs"/>
                        </a:rPr>
                        <a:t>.</a:t>
                      </a:r>
                      <a:r>
                        <a:rPr kumimoji="0" lang="en-US" sz="1200" b="0" i="0" u="none" strike="noStrike" cap="none" normalizeH="0" baseline="0" dirty="0" smtClean="0">
                          <a:ln>
                            <a:noFill/>
                          </a:ln>
                          <a:solidFill>
                            <a:schemeClr val="tx1"/>
                          </a:solidFill>
                          <a:effectLst/>
                          <a:latin typeface="+mj-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Weighted Scoring Methods</a:t>
                      </a:r>
                      <a:r>
                        <a:rPr kumimoji="0" lang="en-US" sz="1200" b="0" i="0" u="none" strike="noStrike" cap="none" normalizeH="0" baseline="0" dirty="0" smtClean="0">
                          <a:ln>
                            <a:noFill/>
                          </a:ln>
                          <a:solidFill>
                            <a:schemeClr val="tx1"/>
                          </a:solidFill>
                          <a:effectLst/>
                          <a:latin typeface="+mj-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Costs and revenues/savings are weighted based on their strategic importance, etc.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Prototyping</a:t>
                      </a:r>
                      <a:r>
                        <a:rPr kumimoji="0" lang="en-US" sz="1200" b="0" i="0" u="none" strike="noStrike" cap="none" normalizeH="0" baseline="0" dirty="0" smtClean="0">
                          <a:ln>
                            <a:noFill/>
                          </a:ln>
                          <a:solidFill>
                            <a:schemeClr val="tx1"/>
                          </a:solidFill>
                          <a:effectLst/>
                          <a:latin typeface="+mj-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A scaled-down version of a system is tested for its costs and benefits</a:t>
                      </a:r>
                      <a:r>
                        <a:rPr kumimoji="0" lang="en-US" sz="1200" b="0" i="0" u="none" strike="noStrike" kern="1200" cap="none" normalizeH="0" baseline="0" dirty="0" smtClean="0">
                          <a:ln>
                            <a:noFill/>
                          </a:ln>
                          <a:solidFill>
                            <a:schemeClr val="tx1"/>
                          </a:solidFill>
                          <a:effectLst/>
                          <a:latin typeface="+mn-lt"/>
                          <a:ea typeface="+mn-ea"/>
                          <a:cs typeface="+mn-cs"/>
                        </a:rPr>
                        <a:t>.</a:t>
                      </a:r>
                      <a:r>
                        <a:rPr kumimoji="0" lang="en-US" sz="1200" b="0" i="0" u="none" strike="noStrike" cap="none" normalizeH="0" baseline="0" dirty="0" smtClean="0">
                          <a:ln>
                            <a:noFill/>
                          </a:ln>
                          <a:solidFill>
                            <a:schemeClr val="tx1"/>
                          </a:solidFill>
                          <a:effectLst/>
                          <a:latin typeface="+mj-lt"/>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Game Theory or Role-playing</a:t>
                      </a:r>
                      <a:r>
                        <a:rPr kumimoji="0" lang="en-US" sz="1200" b="0" i="0" u="none" strike="noStrike" cap="none" normalizeH="0" baseline="0" dirty="0" smtClean="0">
                          <a:ln>
                            <a:noFill/>
                          </a:ln>
                          <a:solidFill>
                            <a:schemeClr val="tx1"/>
                          </a:solidFill>
                          <a:effectLst/>
                          <a:latin typeface="+mj-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These approaches may surface behavioral changes or new tasks attributable to a new system</a:t>
                      </a:r>
                      <a:r>
                        <a:rPr kumimoji="0" lang="en-US" sz="1200" b="0" i="0" u="none" strike="noStrike" kern="1200" cap="none" normalizeH="0" baseline="0" dirty="0" smtClean="0">
                          <a:ln>
                            <a:noFill/>
                          </a:ln>
                          <a:solidFill>
                            <a:schemeClr val="tx1"/>
                          </a:solidFill>
                          <a:effectLst/>
                          <a:latin typeface="+mn-lt"/>
                          <a:ea typeface="+mn-ea"/>
                          <a:cs typeface="+mn-cs"/>
                        </a:rPr>
                        <a:t>.</a:t>
                      </a:r>
                      <a:endParaRPr kumimoji="0" lang="en-US" sz="12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Simulation</a:t>
                      </a:r>
                      <a:r>
                        <a:rPr kumimoji="0" lang="en-US" sz="1200" b="0" i="0" u="none" strike="noStrike" cap="none" normalizeH="0" baseline="0" dirty="0" smtClean="0">
                          <a:ln>
                            <a:noFill/>
                          </a:ln>
                          <a:solidFill>
                            <a:schemeClr val="tx1"/>
                          </a:solidFill>
                          <a:effectLst/>
                          <a:latin typeface="+mj-lt"/>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j-lt"/>
                          <a:cs typeface="Times New Roman" pitchFamily="18" charset="0"/>
                        </a:rPr>
                        <a:t>A model is used to test the impact of a new system or series of tasks; low-cost method</a:t>
                      </a:r>
                      <a:r>
                        <a:rPr kumimoji="0" lang="en-US" sz="1200" b="0" i="0" u="none" strike="noStrike" kern="1200" cap="none" normalizeH="0" baseline="0" dirty="0" smtClean="0">
                          <a:ln>
                            <a:noFill/>
                          </a:ln>
                          <a:solidFill>
                            <a:schemeClr val="tx1"/>
                          </a:solidFill>
                          <a:effectLst/>
                          <a:latin typeface="+mn-lt"/>
                          <a:ea typeface="+mn-ea"/>
                          <a:cs typeface="+mn-cs"/>
                        </a:rPr>
                        <a:t>.</a:t>
                      </a:r>
                      <a:endParaRPr kumimoji="0" lang="en-US" sz="1200" b="0" i="0" u="none" strike="noStrike" cap="none" normalizeH="0" baseline="0" dirty="0" smtClean="0">
                        <a:ln>
                          <a:noFill/>
                        </a:ln>
                        <a:solidFill>
                          <a:schemeClr val="tx1"/>
                        </a:solidFill>
                        <a:effectLst/>
                        <a:latin typeface="+mj-lt"/>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oter Placeholder 1"/>
          <p:cNvSpPr>
            <a:spLocks noGrp="1"/>
          </p:cNvSpPr>
          <p:nvPr>
            <p:ph type="ftr" sz="quarter" idx="11"/>
          </p:nvPr>
        </p:nvSpPr>
        <p:spPr>
          <a:xfrm>
            <a:off x="3124200" y="6492875"/>
            <a:ext cx="2895600" cy="365125"/>
          </a:xfrm>
        </p:spPr>
        <p:txBody>
          <a:bodyPr/>
          <a:lstStyle/>
          <a:p>
            <a:r>
              <a:rPr lang="en-US" dirty="0" smtClean="0"/>
              <a:t>(c) 2013 John Wiley &amp; Sons, Inc.</a:t>
            </a: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36A2"/>
                </a:solidFill>
              </a:rPr>
              <a:t>Management Approach to Valuing </a:t>
            </a:r>
            <a:br>
              <a:rPr lang="en-US" b="1" dirty="0" smtClean="0">
                <a:solidFill>
                  <a:srgbClr val="0036A2"/>
                </a:solidFill>
              </a:rPr>
            </a:br>
            <a:r>
              <a:rPr lang="en-US" b="1" dirty="0" smtClean="0">
                <a:solidFill>
                  <a:srgbClr val="0036A2"/>
                </a:solidFill>
              </a:rPr>
              <a:t>IT Investments </a:t>
            </a:r>
            <a:endParaRPr lang="en-US" dirty="0"/>
          </a:p>
        </p:txBody>
      </p:sp>
      <p:sp>
        <p:nvSpPr>
          <p:cNvPr id="3" name="Content Placeholder 2"/>
          <p:cNvSpPr>
            <a:spLocks noGrp="1"/>
          </p:cNvSpPr>
          <p:nvPr>
            <p:ph idx="1"/>
          </p:nvPr>
        </p:nvSpPr>
        <p:spPr>
          <a:xfrm>
            <a:off x="457200" y="1752600"/>
            <a:ext cx="8229600" cy="4800600"/>
          </a:xfrm>
        </p:spPr>
        <p:txBody>
          <a:bodyPr>
            <a:noAutofit/>
          </a:bodyPr>
          <a:lstStyle/>
          <a:p>
            <a:r>
              <a:rPr lang="en-US" sz="1700" dirty="0" smtClean="0"/>
              <a:t>Despite the difficulty, the task of evaluating IT investments is necessary.</a:t>
            </a:r>
          </a:p>
          <a:p>
            <a:r>
              <a:rPr lang="en-US" sz="1700" dirty="0" smtClean="0"/>
              <a:t>Know which approaches to use and when to use them.</a:t>
            </a:r>
          </a:p>
          <a:p>
            <a:r>
              <a:rPr lang="en-US" sz="1700" dirty="0" smtClean="0"/>
              <a:t>Managers should choose based on the attributes of the project.</a:t>
            </a:r>
          </a:p>
          <a:p>
            <a:r>
              <a:rPr lang="en-US" sz="1700" dirty="0" smtClean="0"/>
              <a:t>Use </a:t>
            </a:r>
            <a:r>
              <a:rPr lang="en-US" b="1" dirty="0">
                <a:solidFill>
                  <a:srgbClr val="002060"/>
                </a:solidFill>
              </a:rPr>
              <a:t>r</a:t>
            </a:r>
            <a:r>
              <a:rPr lang="en-US" b="1" dirty="0" smtClean="0">
                <a:solidFill>
                  <a:srgbClr val="002060"/>
                </a:solidFill>
              </a:rPr>
              <a:t>eturn on investment </a:t>
            </a:r>
            <a:r>
              <a:rPr lang="en-US" sz="1700" dirty="0" smtClean="0"/>
              <a:t>(ROI) or </a:t>
            </a:r>
            <a:r>
              <a:rPr lang="en-US" b="1" dirty="0" smtClean="0">
                <a:solidFill>
                  <a:srgbClr val="002060"/>
                </a:solidFill>
              </a:rPr>
              <a:t>payback analysis </a:t>
            </a:r>
            <a:r>
              <a:rPr lang="en-US" sz="1700" dirty="0" smtClean="0"/>
              <a:t>when detailed analysis is not required.</a:t>
            </a:r>
          </a:p>
          <a:p>
            <a:pPr lvl="1"/>
            <a:r>
              <a:rPr lang="en-US" sz="1700" dirty="0" smtClean="0"/>
              <a:t>A project is short-lived.</a:t>
            </a:r>
          </a:p>
          <a:p>
            <a:pPr lvl="1"/>
            <a:r>
              <a:rPr lang="en-US" sz="1700" dirty="0" smtClean="0"/>
              <a:t>The costs and benefits are clear.</a:t>
            </a:r>
          </a:p>
          <a:p>
            <a:r>
              <a:rPr lang="en-US" sz="1700" dirty="0" smtClean="0"/>
              <a:t>Use net present value (NPV) and economic value added (EVA) when the project lasts long enough that the time value of money becomes a factor. </a:t>
            </a:r>
          </a:p>
          <a:p>
            <a:pPr lvl="1"/>
            <a:r>
              <a:rPr lang="en-US" sz="1700" dirty="0" smtClean="0"/>
              <a:t>EVA is particularly appropriate for capital intensive projects.</a:t>
            </a:r>
            <a:endParaRPr lang="en-US" sz="1700" dirty="0"/>
          </a:p>
        </p:txBody>
      </p:sp>
      <p:sp>
        <p:nvSpPr>
          <p:cNvPr id="4" name="Footer Placeholder 3"/>
          <p:cNvSpPr>
            <a:spLocks noGrp="1"/>
          </p:cNvSpPr>
          <p:nvPr>
            <p:ph type="ftr" sz="quarter" idx="11"/>
          </p:nvPr>
        </p:nvSpPr>
        <p:spPr>
          <a:xfrm>
            <a:off x="3124200" y="6492875"/>
            <a:ext cx="2895600" cy="365125"/>
          </a:xfrm>
        </p:spPr>
        <p:txBody>
          <a:bodyPr/>
          <a:lstStyle/>
          <a:p>
            <a:r>
              <a:rPr lang="en-US" dirty="0" smtClean="0"/>
              <a:t>(c) 2013 John Wiley &amp; Sons, Inc.</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Analysis Pitfalls </a:t>
            </a:r>
          </a:p>
        </p:txBody>
      </p:sp>
      <p:sp>
        <p:nvSpPr>
          <p:cNvPr id="3" name="Content Placeholder 2"/>
          <p:cNvSpPr>
            <a:spLocks noGrp="1"/>
          </p:cNvSpPr>
          <p:nvPr>
            <p:ph idx="1"/>
          </p:nvPr>
        </p:nvSpPr>
        <p:spPr>
          <a:xfrm>
            <a:off x="457200" y="1600200"/>
            <a:ext cx="8229600" cy="4525963"/>
          </a:xfrm>
        </p:spPr>
        <p:txBody>
          <a:bodyPr>
            <a:noAutofit/>
          </a:bodyPr>
          <a:lstStyle/>
          <a:p>
            <a:r>
              <a:rPr lang="en-US" sz="1800" dirty="0" smtClean="0"/>
              <a:t>Both IT and business managers may encounter a number of </a:t>
            </a:r>
            <a:r>
              <a:rPr lang="en-US" b="1" dirty="0" smtClean="0">
                <a:solidFill>
                  <a:srgbClr val="002060"/>
                </a:solidFill>
              </a:rPr>
              <a:t>pitfalls</a:t>
            </a:r>
            <a:r>
              <a:rPr lang="en-US" sz="1800" dirty="0" smtClean="0"/>
              <a:t> when analyzing return on investment:</a:t>
            </a:r>
            <a:endParaRPr lang="en-US" sz="1800" strike="sngStrike" dirty="0" smtClean="0"/>
          </a:p>
          <a:p>
            <a:pPr lvl="1"/>
            <a:r>
              <a:rPr lang="en-US" sz="1600" dirty="0" smtClean="0"/>
              <a:t>Not every situation calls for in-depth analysis.</a:t>
            </a:r>
          </a:p>
          <a:p>
            <a:pPr lvl="1"/>
            <a:r>
              <a:rPr lang="en-US" sz="1600" dirty="0" smtClean="0"/>
              <a:t>Not every evaluation method works in every case. Factors to consider include:</a:t>
            </a:r>
          </a:p>
          <a:p>
            <a:pPr lvl="2"/>
            <a:r>
              <a:rPr lang="en-US" sz="1600" dirty="0" smtClean="0"/>
              <a:t>the assets employed.</a:t>
            </a:r>
          </a:p>
          <a:p>
            <a:pPr lvl="2"/>
            <a:r>
              <a:rPr lang="en-US" sz="1600" dirty="0" smtClean="0"/>
              <a:t>the duration of the project.</a:t>
            </a:r>
            <a:endParaRPr lang="en-US" sz="1600" strike="sngStrike" dirty="0" smtClean="0"/>
          </a:p>
          <a:p>
            <a:pPr lvl="2"/>
            <a:r>
              <a:rPr lang="en-US" sz="1600" dirty="0" smtClean="0"/>
              <a:t>any uncertainty about implementation.</a:t>
            </a:r>
          </a:p>
          <a:p>
            <a:pPr lvl="1"/>
            <a:r>
              <a:rPr lang="en-US" sz="1600" dirty="0" smtClean="0"/>
              <a:t>Circumstances may alter the way a particular valuation method is used.</a:t>
            </a:r>
          </a:p>
          <a:p>
            <a:pPr lvl="2"/>
            <a:r>
              <a:rPr lang="en-US" sz="1600" dirty="0" smtClean="0"/>
              <a:t>Managers use an “adjusting” factor in their estimates.</a:t>
            </a:r>
          </a:p>
          <a:p>
            <a:pPr lvl="1"/>
            <a:r>
              <a:rPr lang="en-US" sz="1600" dirty="0" smtClean="0"/>
              <a:t>Managers can fall into “</a:t>
            </a:r>
            <a:r>
              <a:rPr lang="en-US" b="1" dirty="0" smtClean="0">
                <a:solidFill>
                  <a:srgbClr val="002060"/>
                </a:solidFill>
              </a:rPr>
              <a:t>analysis paralysis</a:t>
            </a:r>
            <a:r>
              <a:rPr lang="en-US" sz="1600" dirty="0" smtClean="0"/>
              <a:t>.”</a:t>
            </a:r>
          </a:p>
          <a:p>
            <a:pPr lvl="2"/>
            <a:r>
              <a:rPr lang="en-US" sz="1700" dirty="0" smtClean="0"/>
              <a:t>Experience and being mindful of the </a:t>
            </a:r>
            <a:r>
              <a:rPr lang="en-US" sz="1700" b="1" dirty="0" smtClean="0">
                <a:solidFill>
                  <a:srgbClr val="002060"/>
                </a:solidFill>
              </a:rPr>
              <a:t>risks</a:t>
            </a:r>
            <a:r>
              <a:rPr lang="en-US" sz="1700" dirty="0" smtClean="0"/>
              <a:t> of incorrect valuation help decide when to stop analyzing.</a:t>
            </a:r>
            <a:endParaRPr lang="en-US" sz="1700" dirty="0"/>
          </a:p>
          <a:p>
            <a:pPr lvl="1"/>
            <a:r>
              <a:rPr lang="en-US" sz="1500" dirty="0" smtClean="0"/>
              <a:t>Even when the numbers say a project is not worthwhile, the investment may be necessary to remain competitive.</a:t>
            </a:r>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normAutofit/>
          </a:bodyPr>
          <a:lstStyle/>
          <a:p>
            <a:r>
              <a:rPr lang="en-US" b="1" dirty="0" smtClean="0">
                <a:solidFill>
                  <a:srgbClr val="0036A2"/>
                </a:solidFill>
              </a:rPr>
              <a:t>Monitoring IT Investments</a:t>
            </a:r>
            <a:endParaRPr lang="en-US" b="1" dirty="0">
              <a:solidFill>
                <a:srgbClr val="0036A2"/>
              </a:solidFill>
            </a:endParaRPr>
          </a:p>
        </p:txBody>
      </p:sp>
      <p:sp>
        <p:nvSpPr>
          <p:cNvPr id="3" name="Content Placeholder 2"/>
          <p:cNvSpPr>
            <a:spLocks noGrp="1"/>
          </p:cNvSpPr>
          <p:nvPr>
            <p:ph idx="1"/>
          </p:nvPr>
        </p:nvSpPr>
        <p:spPr>
          <a:xfrm>
            <a:off x="457200" y="1524000"/>
            <a:ext cx="8229600" cy="5029200"/>
          </a:xfrm>
        </p:spPr>
        <p:txBody>
          <a:bodyPr>
            <a:noAutofit/>
          </a:bodyPr>
          <a:lstStyle/>
          <a:p>
            <a:r>
              <a:rPr lang="en-US" sz="1800" dirty="0" smtClean="0"/>
              <a:t>Ensure that the money spent on IT results in benefits for the organization.</a:t>
            </a:r>
          </a:p>
          <a:p>
            <a:r>
              <a:rPr lang="en-US" sz="1800" dirty="0" smtClean="0"/>
              <a:t>A common, accepted set of </a:t>
            </a:r>
            <a:r>
              <a:rPr lang="en-US" b="1" dirty="0" smtClean="0">
                <a:solidFill>
                  <a:srgbClr val="002060"/>
                </a:solidFill>
              </a:rPr>
              <a:t>metrics</a:t>
            </a:r>
            <a:r>
              <a:rPr lang="en-US" sz="1800" dirty="0" smtClean="0"/>
              <a:t> must be created.</a:t>
            </a:r>
          </a:p>
          <a:p>
            <a:pPr lvl="1"/>
            <a:r>
              <a:rPr lang="en-US" dirty="0" smtClean="0"/>
              <a:t>Metrics must be monitored and communicated to </a:t>
            </a:r>
            <a:r>
              <a:rPr lang="en-US" sz="2000" b="1" dirty="0" smtClean="0">
                <a:solidFill>
                  <a:srgbClr val="002060"/>
                </a:solidFill>
              </a:rPr>
              <a:t>senior</a:t>
            </a:r>
            <a:r>
              <a:rPr lang="en-US" dirty="0" smtClean="0"/>
              <a:t> </a:t>
            </a:r>
            <a:r>
              <a:rPr lang="en-US" sz="2000" b="1" dirty="0" smtClean="0">
                <a:solidFill>
                  <a:srgbClr val="002060"/>
                </a:solidFill>
              </a:rPr>
              <a:t>management</a:t>
            </a:r>
            <a:r>
              <a:rPr lang="en-US" dirty="0" smtClean="0"/>
              <a:t> and customers of the IT department.</a:t>
            </a:r>
          </a:p>
          <a:p>
            <a:pPr lvl="1"/>
            <a:r>
              <a:rPr lang="en-US" dirty="0" smtClean="0"/>
              <a:t>Metrics are often financial in nature (e.g., ROI, NPV).</a:t>
            </a:r>
          </a:p>
          <a:p>
            <a:pPr lvl="1"/>
            <a:r>
              <a:rPr lang="en-US" sz="2000" b="1" dirty="0" smtClean="0">
                <a:solidFill>
                  <a:srgbClr val="002060"/>
                </a:solidFill>
              </a:rPr>
              <a:t>IT metrics </a:t>
            </a:r>
            <a:r>
              <a:rPr lang="en-US" dirty="0" smtClean="0"/>
              <a:t>include:</a:t>
            </a:r>
          </a:p>
          <a:p>
            <a:pPr lvl="2"/>
            <a:r>
              <a:rPr lang="en-US" sz="1700" dirty="0" smtClean="0"/>
              <a:t>logs of errors encountered by users, end-user surveys, user turnaround time, logs of computer and communication up/downtime, system response time, and percentage of projects completed on time and/or within budget.</a:t>
            </a:r>
          </a:p>
          <a:p>
            <a:pPr lvl="1"/>
            <a:r>
              <a:rPr lang="en-US" sz="2000" b="1" dirty="0" smtClean="0">
                <a:solidFill>
                  <a:srgbClr val="002060"/>
                </a:solidFill>
              </a:rPr>
              <a:t>Business metrics </a:t>
            </a:r>
            <a:r>
              <a:rPr lang="en-US" dirty="0" smtClean="0"/>
              <a:t>include: </a:t>
            </a:r>
          </a:p>
          <a:p>
            <a:pPr lvl="2"/>
            <a:r>
              <a:rPr lang="en-US" sz="1700" dirty="0" smtClean="0"/>
              <a:t>the number of contacts with external customers, sales revenue accrued from web channels, and new business leads generated.</a:t>
            </a:r>
            <a:endParaRPr lang="en-US" sz="1700" dirty="0"/>
          </a:p>
        </p:txBody>
      </p:sp>
      <p:sp>
        <p:nvSpPr>
          <p:cNvPr id="4" name="Footer Placeholder 3"/>
          <p:cNvSpPr>
            <a:spLocks noGrp="1"/>
          </p:cNvSpPr>
          <p:nvPr>
            <p:ph type="ftr" sz="quarter" idx="11"/>
          </p:nvPr>
        </p:nvSpPr>
        <p:spPr>
          <a:xfrm>
            <a:off x="3124200" y="6492875"/>
            <a:ext cx="2895600" cy="365125"/>
          </a:xfrm>
        </p:spPr>
        <p:txBody>
          <a:bodyPr/>
          <a:lstStyle/>
          <a:p>
            <a:r>
              <a:rPr lang="en-US" dirty="0" smtClean="0"/>
              <a:t>(c) 2013 John Wiley &amp; Sons, Inc.</a:t>
            </a: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The Balanced Scorecard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Two methods for communicating metrics are </a:t>
            </a:r>
            <a:r>
              <a:rPr lang="en-US" sz="2200" b="1" dirty="0" smtClean="0">
                <a:solidFill>
                  <a:srgbClr val="002060"/>
                </a:solidFill>
              </a:rPr>
              <a:t>scorecards </a:t>
            </a:r>
            <a:r>
              <a:rPr lang="en-US" dirty="0" smtClean="0"/>
              <a:t>and </a:t>
            </a:r>
            <a:r>
              <a:rPr lang="en-US" sz="2200" b="1" dirty="0" smtClean="0">
                <a:solidFill>
                  <a:srgbClr val="002060"/>
                </a:solidFill>
              </a:rPr>
              <a:t>dashboards</a:t>
            </a:r>
            <a:r>
              <a:rPr lang="en-US" dirty="0" smtClean="0"/>
              <a:t>.</a:t>
            </a:r>
          </a:p>
          <a:p>
            <a:r>
              <a:rPr lang="en-US" dirty="0" smtClean="0"/>
              <a:t>Robert Kaplan and David Norton developed the balanced scorecard.</a:t>
            </a:r>
          </a:p>
          <a:p>
            <a:pPr lvl="1"/>
            <a:r>
              <a:rPr lang="en-US" dirty="0" smtClean="0"/>
              <a:t>Focuses attention on the organization’s value drivers—which include, but are not limited to, financial performance.</a:t>
            </a:r>
            <a:endParaRPr lang="en-US" strike="sngStrike" dirty="0" smtClean="0"/>
          </a:p>
          <a:p>
            <a:r>
              <a:rPr lang="en-US" dirty="0" smtClean="0"/>
              <a:t>Companies use it to assess the full impact of their </a:t>
            </a:r>
            <a:r>
              <a:rPr lang="en-US" sz="2200" b="1" dirty="0" smtClean="0">
                <a:solidFill>
                  <a:srgbClr val="002060"/>
                </a:solidFill>
              </a:rPr>
              <a:t>corporate strategies </a:t>
            </a:r>
            <a:r>
              <a:rPr lang="en-US" dirty="0" smtClean="0"/>
              <a:t>on their customers and workforce as well as their financial performance.</a:t>
            </a:r>
          </a:p>
          <a:p>
            <a:r>
              <a:rPr lang="en-US" dirty="0" smtClean="0"/>
              <a:t>This methodology allows managers to look at the business from four perspectives (Figure 7.11):</a:t>
            </a:r>
          </a:p>
          <a:p>
            <a:pPr lvl="1"/>
            <a:r>
              <a:rPr lang="en-US" dirty="0" smtClean="0"/>
              <a:t>Customer, internal business, innovation/learning, and financial.</a:t>
            </a:r>
          </a:p>
          <a:p>
            <a:endParaRPr lang="en-US"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c09f06"/>
          <p:cNvPicPr>
            <a:picLocks noChangeAspect="1" noChangeArrowheads="1"/>
          </p:cNvPicPr>
          <p:nvPr/>
        </p:nvPicPr>
        <p:blipFill>
          <a:blip r:embed="rId3" cstate="print"/>
          <a:srcRect/>
          <a:stretch>
            <a:fillRect/>
          </a:stretch>
        </p:blipFill>
        <p:spPr bwMode="auto">
          <a:xfrm>
            <a:off x="1219200" y="1066800"/>
            <a:ext cx="6781800" cy="5441950"/>
          </a:xfrm>
          <a:prstGeom prst="rect">
            <a:avLst/>
          </a:prstGeom>
          <a:noFill/>
          <a:ln w="9525">
            <a:noFill/>
            <a:miter lim="800000"/>
            <a:headEnd/>
            <a:tailEnd/>
          </a:ln>
        </p:spPr>
      </p:pic>
      <p:sp>
        <p:nvSpPr>
          <p:cNvPr id="37892" name="Text Box 5"/>
          <p:cNvSpPr txBox="1">
            <a:spLocks noChangeArrowheads="1"/>
          </p:cNvSpPr>
          <p:nvPr/>
        </p:nvSpPr>
        <p:spPr bwMode="auto">
          <a:xfrm>
            <a:off x="0" y="685800"/>
            <a:ext cx="9144000" cy="353943"/>
          </a:xfrm>
          <a:prstGeom prst="rect">
            <a:avLst/>
          </a:prstGeom>
          <a:noFill/>
          <a:ln w="9525" algn="ctr">
            <a:noFill/>
            <a:miter lim="800000"/>
            <a:headEnd/>
            <a:tailEnd/>
          </a:ln>
        </p:spPr>
        <p:txBody>
          <a:bodyPr wrap="square">
            <a:spAutoFit/>
          </a:bodyPr>
          <a:lstStyle/>
          <a:p>
            <a:pPr algn="ctr"/>
            <a:r>
              <a:rPr lang="en-US" sz="1700" dirty="0">
                <a:solidFill>
                  <a:schemeClr val="tx1"/>
                </a:solidFill>
              </a:rPr>
              <a:t>Figure </a:t>
            </a:r>
            <a:r>
              <a:rPr lang="en-US" sz="1700" dirty="0" smtClean="0">
                <a:solidFill>
                  <a:schemeClr val="tx1"/>
                </a:solidFill>
              </a:rPr>
              <a:t>7.11   </a:t>
            </a:r>
            <a:r>
              <a:rPr lang="en-US" sz="1700" dirty="0">
                <a:solidFill>
                  <a:schemeClr val="tx1"/>
                </a:solidFill>
              </a:rPr>
              <a:t>The Balanced Scorecard </a:t>
            </a:r>
            <a:r>
              <a:rPr lang="en-US" sz="1700" dirty="0" smtClean="0">
                <a:solidFill>
                  <a:schemeClr val="tx1"/>
                </a:solidFill>
              </a:rPr>
              <a:t>perspectives</a:t>
            </a:r>
            <a:r>
              <a:rPr lang="en-US" sz="1700" dirty="0" smtClean="0"/>
              <a:t>.</a:t>
            </a:r>
            <a:endParaRPr lang="en-US" sz="1700" dirty="0"/>
          </a:p>
        </p:txBody>
      </p:sp>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fontScale="90000"/>
          </a:bodyPr>
          <a:lstStyle/>
          <a:p>
            <a:r>
              <a:rPr lang="en-US" b="1" dirty="0" smtClean="0">
                <a:solidFill>
                  <a:srgbClr val="0036A2"/>
                </a:solidFill>
              </a:rPr>
              <a:t>The Usefulness of the Balanced</a:t>
            </a:r>
            <a:br>
              <a:rPr lang="en-US" b="1" dirty="0" smtClean="0">
                <a:solidFill>
                  <a:srgbClr val="0036A2"/>
                </a:solidFill>
              </a:rPr>
            </a:br>
            <a:r>
              <a:rPr lang="en-US" b="1" dirty="0" smtClean="0">
                <a:solidFill>
                  <a:srgbClr val="0036A2"/>
                </a:solidFill>
              </a:rPr>
              <a:t>Scorecard</a:t>
            </a:r>
            <a:endParaRPr lang="en-US" dirty="0"/>
          </a:p>
        </p:txBody>
      </p:sp>
      <p:sp>
        <p:nvSpPr>
          <p:cNvPr id="3" name="Content Placeholder 2"/>
          <p:cNvSpPr>
            <a:spLocks noGrp="1"/>
          </p:cNvSpPr>
          <p:nvPr>
            <p:ph idx="1"/>
          </p:nvPr>
        </p:nvSpPr>
        <p:spPr>
          <a:xfrm>
            <a:off x="533400" y="1371600"/>
            <a:ext cx="8229600" cy="5105400"/>
          </a:xfrm>
        </p:spPr>
        <p:txBody>
          <a:bodyPr>
            <a:noAutofit/>
          </a:bodyPr>
          <a:lstStyle/>
          <a:p>
            <a:r>
              <a:rPr lang="en-US" sz="1800" dirty="0" smtClean="0"/>
              <a:t>Managers of IT found the</a:t>
            </a:r>
            <a:r>
              <a:rPr lang="en-US" sz="1800" dirty="0" smtClean="0">
                <a:solidFill>
                  <a:srgbClr val="FF0066"/>
                </a:solidFill>
              </a:rPr>
              <a:t> </a:t>
            </a:r>
            <a:r>
              <a:rPr lang="en-US" sz="1800" dirty="0" smtClean="0"/>
              <a:t>scorecard to be useful in managing and communicating the </a:t>
            </a:r>
            <a:r>
              <a:rPr lang="en-US" b="1" dirty="0" smtClean="0">
                <a:solidFill>
                  <a:srgbClr val="002060"/>
                </a:solidFill>
              </a:rPr>
              <a:t>value</a:t>
            </a:r>
            <a:r>
              <a:rPr lang="en-US" sz="1800" dirty="0" smtClean="0"/>
              <a:t> of the IT department.</a:t>
            </a:r>
          </a:p>
          <a:p>
            <a:r>
              <a:rPr lang="en-US" sz="1800" dirty="0" smtClean="0"/>
              <a:t>Applying the categories of the balanced scorecard to IT might mean interpreting them more broadly than originally conceived by Kaplan and Norton.</a:t>
            </a:r>
          </a:p>
          <a:p>
            <a:r>
              <a:rPr lang="en-US" sz="1800" dirty="0" smtClean="0"/>
              <a:t>The questions asked when using this methodology within the IT department are summarized in Figure 7.12.</a:t>
            </a:r>
          </a:p>
          <a:p>
            <a:r>
              <a:rPr lang="en-US" sz="1800" dirty="0" smtClean="0"/>
              <a:t>Norton found the balanced scorecard to be the most effective management framework for achieving </a:t>
            </a:r>
            <a:r>
              <a:rPr lang="en-US" sz="1800" b="1" dirty="0" smtClean="0">
                <a:solidFill>
                  <a:srgbClr val="002060"/>
                </a:solidFill>
              </a:rPr>
              <a:t>organizational alignment </a:t>
            </a:r>
            <a:r>
              <a:rPr lang="en-US" sz="1800" dirty="0" smtClean="0"/>
              <a:t>and strategic success.</a:t>
            </a:r>
          </a:p>
          <a:p>
            <a:pPr lvl="1"/>
            <a:r>
              <a:rPr lang="en-US" dirty="0" smtClean="0"/>
              <a:t>Senior IT managers understand their organization’s performance and measure it in a way that supports its business strategy and goals.</a:t>
            </a:r>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1"/>
          <p:cNvSpPr>
            <a:spLocks noChangeArrowheads="1"/>
          </p:cNvSpPr>
          <p:nvPr/>
        </p:nvSpPr>
        <p:spPr bwMode="auto">
          <a:xfrm>
            <a:off x="0" y="685800"/>
            <a:ext cx="9144000" cy="353943"/>
          </a:xfrm>
          <a:prstGeom prst="rect">
            <a:avLst/>
          </a:prstGeom>
          <a:noFill/>
          <a:ln w="9525" algn="ctr">
            <a:noFill/>
            <a:miter lim="800000"/>
            <a:headEnd/>
            <a:tailEnd/>
          </a:ln>
        </p:spPr>
        <p:txBody>
          <a:bodyPr wrap="square">
            <a:spAutoFit/>
          </a:bodyPr>
          <a:lstStyle/>
          <a:p>
            <a:pPr algn="ctr"/>
            <a:r>
              <a:rPr lang="en-US" sz="1700" dirty="0"/>
              <a:t>Figure </a:t>
            </a:r>
            <a:r>
              <a:rPr lang="en-US" sz="1700" dirty="0" smtClean="0"/>
              <a:t>7.12   Balanced scorecard applied to IT departments.</a:t>
            </a:r>
            <a:endParaRPr lang="en-US" sz="1700" dirty="0"/>
          </a:p>
        </p:txBody>
      </p:sp>
      <p:pic>
        <p:nvPicPr>
          <p:cNvPr id="97282" name="Picture 2" descr="ftp://smandemod:jws&amp;ILEI$@ftp.wiley.com/Pearlson/Final%20Images/C07GR/c07f012.jpg"/>
          <p:cNvPicPr>
            <a:picLocks noChangeAspect="1" noChangeArrowheads="1"/>
          </p:cNvPicPr>
          <p:nvPr/>
        </p:nvPicPr>
        <p:blipFill>
          <a:blip r:embed="rId2" cstate="print"/>
          <a:srcRect/>
          <a:stretch>
            <a:fillRect/>
          </a:stretch>
        </p:blipFill>
        <p:spPr bwMode="auto">
          <a:xfrm>
            <a:off x="1066800" y="1600200"/>
            <a:ext cx="6400800" cy="4343400"/>
          </a:xfrm>
          <a:prstGeom prst="rect">
            <a:avLst/>
          </a:prstGeom>
          <a:noFill/>
        </p:spPr>
      </p:pic>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a:solidFill>
            <a:schemeClr val="bg1"/>
          </a:solidFill>
        </p:spPr>
        <p:txBody>
          <a:bodyPr>
            <a:normAutofit fontScale="90000"/>
          </a:bodyPr>
          <a:lstStyle/>
          <a:p>
            <a:pPr algn="ctr"/>
            <a:r>
              <a:rPr lang="en-US" b="1" dirty="0" smtClean="0">
                <a:solidFill>
                  <a:srgbClr val="C00000"/>
                </a:solidFill>
              </a:rPr>
              <a:t>IT Dashboards</a:t>
            </a:r>
            <a:endParaRPr lang="en-US" dirty="0">
              <a:solidFill>
                <a:srgbClr val="C00000"/>
              </a:solidFill>
            </a:endParaRPr>
          </a:p>
        </p:txBody>
      </p:sp>
      <p:sp>
        <p:nvSpPr>
          <p:cNvPr id="3" name="Content Placeholder 2"/>
          <p:cNvSpPr>
            <a:spLocks noGrp="1"/>
          </p:cNvSpPr>
          <p:nvPr>
            <p:ph idx="1"/>
          </p:nvPr>
        </p:nvSpPr>
        <p:spPr>
          <a:xfrm>
            <a:off x="0" y="457200"/>
            <a:ext cx="9144000" cy="6400800"/>
          </a:xfrm>
          <a:solidFill>
            <a:schemeClr val="bg1"/>
          </a:solidFill>
        </p:spPr>
        <p:txBody>
          <a:bodyPr>
            <a:noAutofit/>
          </a:bodyPr>
          <a:lstStyle/>
          <a:p>
            <a:r>
              <a:rPr lang="en-US" sz="1900" dirty="0" smtClean="0"/>
              <a:t>IT dashboards:</a:t>
            </a:r>
          </a:p>
          <a:p>
            <a:pPr lvl="1"/>
            <a:r>
              <a:rPr lang="en-US" sz="1700" dirty="0" smtClean="0"/>
              <a:t>summarize </a:t>
            </a:r>
            <a:r>
              <a:rPr lang="en-US" sz="1700" b="1" dirty="0" smtClean="0">
                <a:solidFill>
                  <a:srgbClr val="0000CC"/>
                </a:solidFill>
              </a:rPr>
              <a:t>key metrics</a:t>
            </a:r>
            <a:r>
              <a:rPr lang="en-US" sz="1700" dirty="0" smtClean="0"/>
              <a:t> for </a:t>
            </a:r>
            <a:r>
              <a:rPr lang="en-US" sz="1700" b="1" dirty="0" smtClean="0">
                <a:solidFill>
                  <a:srgbClr val="C00000"/>
                </a:solidFill>
              </a:rPr>
              <a:t>senior managers</a:t>
            </a:r>
            <a:r>
              <a:rPr lang="en-US" sz="1700" dirty="0" smtClean="0"/>
              <a:t> in a way that provides quick identification of the </a:t>
            </a:r>
            <a:r>
              <a:rPr lang="en-US" b="1" dirty="0" smtClean="0">
                <a:solidFill>
                  <a:srgbClr val="002060"/>
                </a:solidFill>
              </a:rPr>
              <a:t>status</a:t>
            </a:r>
            <a:r>
              <a:rPr lang="en-US" sz="1700" dirty="0" smtClean="0"/>
              <a:t> of the organization. </a:t>
            </a:r>
          </a:p>
          <a:p>
            <a:pPr lvl="1"/>
            <a:r>
              <a:rPr lang="en-US" sz="1700" dirty="0" smtClean="0"/>
              <a:t>provide </a:t>
            </a:r>
            <a:r>
              <a:rPr lang="en-US" sz="1700" b="1" dirty="0">
                <a:solidFill>
                  <a:srgbClr val="C00000"/>
                </a:solidFill>
              </a:rPr>
              <a:t>frequently-updated</a:t>
            </a:r>
            <a:r>
              <a:rPr lang="en-US" sz="1700" dirty="0" smtClean="0"/>
              <a:t> </a:t>
            </a:r>
            <a:r>
              <a:rPr lang="en-US" sz="1700" b="1" dirty="0">
                <a:solidFill>
                  <a:srgbClr val="C00000"/>
                </a:solidFill>
              </a:rPr>
              <a:t>information</a:t>
            </a:r>
            <a:r>
              <a:rPr lang="en-US" sz="1700" dirty="0" smtClean="0"/>
              <a:t> on areas of interest within the IT department.  </a:t>
            </a:r>
          </a:p>
          <a:p>
            <a:r>
              <a:rPr lang="en-US" sz="1900" dirty="0" smtClean="0"/>
              <a:t>The data focuses on project status or operational systems’ status. </a:t>
            </a:r>
          </a:p>
          <a:p>
            <a:r>
              <a:rPr lang="en-US" sz="1900" dirty="0" smtClean="0"/>
              <a:t>In order to increase its transparency, the U.S. federal government created an IT dashboard website in 2009.                                                                                            The increased </a:t>
            </a:r>
            <a:r>
              <a:rPr lang="en-US" sz="2000" b="1" dirty="0" smtClean="0">
                <a:solidFill>
                  <a:srgbClr val="002060"/>
                </a:solidFill>
              </a:rPr>
              <a:t>transparency</a:t>
            </a:r>
          </a:p>
          <a:p>
            <a:pPr marL="0" indent="0">
              <a:buNone/>
            </a:pPr>
            <a:r>
              <a:rPr lang="en-US" sz="1900" dirty="0" smtClean="0"/>
              <a:t> increased </a:t>
            </a:r>
            <a:r>
              <a:rPr lang="en-US" sz="2000" b="1" dirty="0" smtClean="0">
                <a:solidFill>
                  <a:srgbClr val="002060"/>
                </a:solidFill>
              </a:rPr>
              <a:t>accountability</a:t>
            </a:r>
            <a:r>
              <a:rPr lang="en-US" sz="1900" dirty="0" smtClean="0"/>
              <a:t> </a:t>
            </a:r>
          </a:p>
          <a:p>
            <a:pPr marL="0" indent="0">
              <a:buNone/>
            </a:pPr>
            <a:r>
              <a:rPr lang="en-US" sz="1900" dirty="0" smtClean="0"/>
              <a:t>for managing the investments.</a:t>
            </a:r>
          </a:p>
        </p:txBody>
      </p:sp>
      <p:sp>
        <p:nvSpPr>
          <p:cNvPr id="4" name="Footer Placeholder 3"/>
          <p:cNvSpPr>
            <a:spLocks noGrp="1"/>
          </p:cNvSpPr>
          <p:nvPr>
            <p:ph type="ftr" sz="quarter" idx="11"/>
          </p:nvPr>
        </p:nvSpPr>
        <p:spPr>
          <a:xfrm>
            <a:off x="3124200" y="6492875"/>
            <a:ext cx="2895600" cy="365125"/>
          </a:xfrm>
        </p:spPr>
        <p:txBody>
          <a:bodyPr/>
          <a:lstStyle/>
          <a:p>
            <a:r>
              <a:rPr lang="en-US" dirty="0" smtClean="0"/>
              <a:t>(c) 2013 John Wiley &amp; Sons, Inc.</a:t>
            </a:r>
          </a:p>
        </p:txBody>
      </p:sp>
      <p:pic>
        <p:nvPicPr>
          <p:cNvPr id="276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57600" y="3352800"/>
            <a:ext cx="5486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533400"/>
          </a:xfrm>
          <a:solidFill>
            <a:schemeClr val="bg1"/>
          </a:solidFill>
        </p:spPr>
        <p:txBody>
          <a:bodyPr>
            <a:normAutofit/>
          </a:bodyPr>
          <a:lstStyle/>
          <a:p>
            <a:pPr algn="ctr"/>
            <a:r>
              <a:rPr lang="en-US" b="1" dirty="0" smtClean="0">
                <a:solidFill>
                  <a:srgbClr val="C00000"/>
                </a:solidFill>
              </a:rPr>
              <a:t>Types of IT Dashboards</a:t>
            </a:r>
          </a:p>
        </p:txBody>
      </p:sp>
      <p:sp>
        <p:nvSpPr>
          <p:cNvPr id="3" name="Content Placeholder 2"/>
          <p:cNvSpPr>
            <a:spLocks noGrp="1"/>
          </p:cNvSpPr>
          <p:nvPr>
            <p:ph idx="1"/>
          </p:nvPr>
        </p:nvSpPr>
        <p:spPr>
          <a:xfrm>
            <a:off x="152400" y="914400"/>
            <a:ext cx="6858000" cy="5410200"/>
          </a:xfrm>
          <a:solidFill>
            <a:schemeClr val="bg1"/>
          </a:solidFill>
        </p:spPr>
        <p:txBody>
          <a:bodyPr>
            <a:noAutofit/>
          </a:bodyPr>
          <a:lstStyle/>
          <a:p>
            <a:pPr marL="576072" indent="-457200">
              <a:buFont typeface="+mj-lt"/>
              <a:buAutoNum type="arabicPeriod"/>
            </a:pPr>
            <a:r>
              <a:rPr lang="en-US" sz="1700" b="1" dirty="0" smtClean="0">
                <a:solidFill>
                  <a:srgbClr val="0000CC"/>
                </a:solidFill>
              </a:rPr>
              <a:t>Portfolio dashboards</a:t>
            </a:r>
            <a:r>
              <a:rPr lang="en-US" sz="1700" dirty="0" smtClean="0"/>
              <a:t>.</a:t>
            </a:r>
          </a:p>
          <a:p>
            <a:pPr marL="685800" lvl="1"/>
            <a:r>
              <a:rPr lang="en-US" sz="1700" dirty="0" smtClean="0"/>
              <a:t>Show senior </a:t>
            </a:r>
            <a:r>
              <a:rPr lang="en-US" sz="1700" b="1" dirty="0" smtClean="0">
                <a:solidFill>
                  <a:srgbClr val="00B050"/>
                </a:solidFill>
              </a:rPr>
              <a:t>IT leaders </a:t>
            </a:r>
            <a:r>
              <a:rPr lang="en-US" sz="1700" dirty="0" smtClean="0"/>
              <a:t>the </a:t>
            </a:r>
            <a:r>
              <a:rPr lang="en-US" sz="1700" dirty="0" smtClean="0">
                <a:solidFill>
                  <a:srgbClr val="C00000"/>
                </a:solidFill>
              </a:rPr>
              <a:t>status</a:t>
            </a:r>
            <a:r>
              <a:rPr lang="en-US" sz="1700" dirty="0" smtClean="0"/>
              <a:t>, </a:t>
            </a:r>
            <a:r>
              <a:rPr lang="en-US" sz="1700" dirty="0">
                <a:solidFill>
                  <a:srgbClr val="C00000"/>
                </a:solidFill>
              </a:rPr>
              <a:t>problems</a:t>
            </a:r>
            <a:r>
              <a:rPr lang="en-US" sz="1700" dirty="0" smtClean="0"/>
              <a:t>, </a:t>
            </a:r>
            <a:r>
              <a:rPr lang="en-US" sz="1700" dirty="0">
                <a:solidFill>
                  <a:srgbClr val="C00000"/>
                </a:solidFill>
              </a:rPr>
              <a:t>milestones</a:t>
            </a:r>
            <a:r>
              <a:rPr lang="en-US" sz="1700" dirty="0" smtClean="0"/>
              <a:t>, </a:t>
            </a:r>
            <a:r>
              <a:rPr lang="en-US" sz="1700" dirty="0">
                <a:solidFill>
                  <a:srgbClr val="C00000"/>
                </a:solidFill>
              </a:rPr>
              <a:t>progress</a:t>
            </a:r>
            <a:r>
              <a:rPr lang="en-US" sz="1700" dirty="0" smtClean="0"/>
              <a:t>, </a:t>
            </a:r>
            <a:r>
              <a:rPr lang="en-US" sz="1700" dirty="0">
                <a:solidFill>
                  <a:srgbClr val="C00000"/>
                </a:solidFill>
              </a:rPr>
              <a:t>expenses</a:t>
            </a:r>
            <a:r>
              <a:rPr lang="en-US" sz="1700" dirty="0" smtClean="0"/>
              <a:t>, and other metrics related to </a:t>
            </a:r>
            <a:r>
              <a:rPr lang="en-US" sz="1700" b="1" dirty="0">
                <a:solidFill>
                  <a:srgbClr val="0000CC"/>
                </a:solidFill>
              </a:rPr>
              <a:t>specific projects</a:t>
            </a:r>
            <a:r>
              <a:rPr lang="en-US" sz="1700" dirty="0" smtClean="0"/>
              <a:t>. </a:t>
            </a:r>
          </a:p>
          <a:p>
            <a:pPr marL="571500" indent="-457200">
              <a:buFont typeface="+mj-lt"/>
              <a:buAutoNum type="arabicPeriod" startAt="2"/>
            </a:pPr>
            <a:r>
              <a:rPr lang="en-US" sz="1700" b="1" dirty="0">
                <a:solidFill>
                  <a:srgbClr val="0000CC"/>
                </a:solidFill>
              </a:rPr>
              <a:t>Business-IT dashboards</a:t>
            </a:r>
            <a:r>
              <a:rPr lang="en-US" sz="1700" dirty="0" smtClean="0"/>
              <a:t>.</a:t>
            </a:r>
          </a:p>
          <a:p>
            <a:pPr marL="685800" lvl="1"/>
            <a:r>
              <a:rPr lang="en-US" sz="1700" dirty="0" smtClean="0"/>
              <a:t>Show </a:t>
            </a:r>
            <a:r>
              <a:rPr lang="en-US" sz="1700" b="1" dirty="0">
                <a:solidFill>
                  <a:srgbClr val="00B050"/>
                </a:solidFill>
              </a:rPr>
              <a:t>relevant</a:t>
            </a:r>
            <a:r>
              <a:rPr lang="en-US" sz="1700" dirty="0" smtClean="0"/>
              <a:t> </a:t>
            </a:r>
            <a:r>
              <a:rPr lang="en-US" sz="1700" b="1" dirty="0">
                <a:solidFill>
                  <a:srgbClr val="00B050"/>
                </a:solidFill>
              </a:rPr>
              <a:t>business</a:t>
            </a:r>
            <a:r>
              <a:rPr lang="en-US" sz="1700" dirty="0" smtClean="0"/>
              <a:t> metrics and </a:t>
            </a:r>
            <a:r>
              <a:rPr lang="en-US" sz="1700" b="1" dirty="0">
                <a:solidFill>
                  <a:srgbClr val="0000CC"/>
                </a:solidFill>
              </a:rPr>
              <a:t>link</a:t>
            </a:r>
            <a:r>
              <a:rPr lang="en-US" sz="1700" dirty="0" smtClean="0"/>
              <a:t> them to the </a:t>
            </a:r>
            <a:r>
              <a:rPr lang="en-US" sz="1700" b="1" dirty="0">
                <a:solidFill>
                  <a:srgbClr val="0000CC"/>
                </a:solidFill>
              </a:rPr>
              <a:t>IT</a:t>
            </a:r>
            <a:r>
              <a:rPr lang="en-US" sz="1700" dirty="0" smtClean="0"/>
              <a:t> systems that support them.</a:t>
            </a:r>
          </a:p>
          <a:p>
            <a:pPr marL="571500" indent="-457200">
              <a:buFont typeface="+mj-lt"/>
              <a:buAutoNum type="arabicPeriod" startAt="2"/>
            </a:pPr>
            <a:r>
              <a:rPr lang="en-US" sz="1700" b="1" dirty="0">
                <a:solidFill>
                  <a:srgbClr val="0000CC"/>
                </a:solidFill>
              </a:rPr>
              <a:t>Service dashboards</a:t>
            </a:r>
            <a:r>
              <a:rPr lang="en-US" sz="1700" dirty="0" smtClean="0"/>
              <a:t>. </a:t>
            </a:r>
          </a:p>
          <a:p>
            <a:pPr marL="685800" lvl="1"/>
            <a:r>
              <a:rPr lang="en-US" sz="1700" dirty="0" smtClean="0"/>
              <a:t>Show the important metrics about the </a:t>
            </a:r>
            <a:r>
              <a:rPr lang="en-US" sz="1700" b="1" dirty="0">
                <a:solidFill>
                  <a:srgbClr val="0000CC"/>
                </a:solidFill>
              </a:rPr>
              <a:t>IS</a:t>
            </a:r>
            <a:r>
              <a:rPr lang="en-US" sz="1700" dirty="0" smtClean="0"/>
              <a:t> such as </a:t>
            </a:r>
            <a:r>
              <a:rPr lang="en-US" sz="1700" b="1" dirty="0">
                <a:solidFill>
                  <a:srgbClr val="0000CC"/>
                </a:solidFill>
              </a:rPr>
              <a:t>up-time</a:t>
            </a:r>
            <a:r>
              <a:rPr lang="en-US" sz="1700" dirty="0" smtClean="0"/>
              <a:t>, </a:t>
            </a:r>
            <a:r>
              <a:rPr lang="en-US" sz="1700" b="1" dirty="0">
                <a:solidFill>
                  <a:srgbClr val="0000CC"/>
                </a:solidFill>
              </a:rPr>
              <a:t>throughput</a:t>
            </a:r>
            <a:r>
              <a:rPr lang="en-US" sz="1700" dirty="0" smtClean="0"/>
              <a:t>, service tickets, progress on bug fixes, help desk satisfaction, etc.</a:t>
            </a:r>
          </a:p>
          <a:p>
            <a:pPr marL="576072" indent="-457200">
              <a:buFont typeface="+mj-lt"/>
              <a:buAutoNum type="arabicPeriod" startAt="2"/>
            </a:pPr>
            <a:r>
              <a:rPr lang="en-US" sz="1700" b="1" dirty="0">
                <a:solidFill>
                  <a:srgbClr val="0000CC"/>
                </a:solidFill>
              </a:rPr>
              <a:t>Improvement dashboards</a:t>
            </a:r>
            <a:r>
              <a:rPr lang="en-US" sz="1700" dirty="0" smtClean="0"/>
              <a:t>.</a:t>
            </a:r>
          </a:p>
          <a:p>
            <a:pPr marL="685800" lvl="1"/>
            <a:r>
              <a:rPr lang="en-US" sz="1700" dirty="0" smtClean="0"/>
              <a:t>Monitor the three to five key improvement </a:t>
            </a:r>
            <a:r>
              <a:rPr lang="en-US" sz="1700" b="1" dirty="0">
                <a:solidFill>
                  <a:srgbClr val="0000CC"/>
                </a:solidFill>
              </a:rPr>
              <a:t>goals</a:t>
            </a:r>
            <a:r>
              <a:rPr lang="en-US" sz="1700" dirty="0" smtClean="0"/>
              <a:t> for the </a:t>
            </a:r>
            <a:r>
              <a:rPr lang="en-US" sz="1700" b="1" dirty="0">
                <a:solidFill>
                  <a:srgbClr val="0000CC"/>
                </a:solidFill>
              </a:rPr>
              <a:t>IT</a:t>
            </a:r>
            <a:r>
              <a:rPr lang="en-US" sz="1700" dirty="0" smtClean="0"/>
              <a:t> group.</a:t>
            </a:r>
            <a:endParaRPr lang="en-US" sz="1700" dirty="0"/>
          </a:p>
        </p:txBody>
      </p:sp>
      <p:sp>
        <p:nvSpPr>
          <p:cNvPr id="4" name="Footer Placeholder 3"/>
          <p:cNvSpPr>
            <a:spLocks noGrp="1"/>
          </p:cNvSpPr>
          <p:nvPr>
            <p:ph type="ftr" sz="quarter" idx="11"/>
          </p:nvPr>
        </p:nvSpPr>
        <p:spPr/>
        <p:txBody>
          <a:bodyPr/>
          <a:lstStyle/>
          <a:p>
            <a:r>
              <a:rPr lang="en-US" dirty="0" smtClean="0"/>
              <a:t>(c) 2013 John Wiley &amp; Sons, Inc.</a:t>
            </a:r>
          </a:p>
        </p:txBody>
      </p:sp>
      <p:pic>
        <p:nvPicPr>
          <p:cNvPr id="286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24600" y="457200"/>
            <a:ext cx="28194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2514600"/>
            <a:ext cx="260834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48100" y="4419601"/>
            <a:ext cx="24959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a:solidFill>
            <a:schemeClr val="bg1"/>
          </a:solidFill>
        </p:spPr>
        <p:txBody>
          <a:bodyPr>
            <a:noAutofit/>
          </a:bodyPr>
          <a:lstStyle/>
          <a:p>
            <a:pPr algn="ctr"/>
            <a:r>
              <a:rPr lang="en-US" b="1" dirty="0">
                <a:solidFill>
                  <a:srgbClr val="C00000"/>
                </a:solidFill>
              </a:rPr>
              <a:t>Organizing to </a:t>
            </a:r>
            <a:r>
              <a:rPr lang="en-US" b="1" dirty="0" smtClean="0">
                <a:solidFill>
                  <a:srgbClr val="C00000"/>
                </a:solidFill>
              </a:rPr>
              <a:t>Respond to Business</a:t>
            </a:r>
            <a:br>
              <a:rPr lang="en-US" b="1" dirty="0" smtClean="0">
                <a:solidFill>
                  <a:srgbClr val="C00000"/>
                </a:solidFill>
              </a:rPr>
            </a:br>
            <a:r>
              <a:rPr lang="en-US" b="1" dirty="0" smtClean="0">
                <a:solidFill>
                  <a:srgbClr val="C00000"/>
                </a:solidFill>
              </a:rPr>
              <a:t>Demand: A Maturity Model</a:t>
            </a:r>
          </a:p>
        </p:txBody>
      </p:sp>
      <p:sp>
        <p:nvSpPr>
          <p:cNvPr id="3" name="Content Placeholder 2"/>
          <p:cNvSpPr>
            <a:spLocks noGrp="1"/>
          </p:cNvSpPr>
          <p:nvPr>
            <p:ph idx="1"/>
          </p:nvPr>
        </p:nvSpPr>
        <p:spPr>
          <a:xfrm>
            <a:off x="228600" y="1066800"/>
            <a:ext cx="8763000" cy="5638800"/>
          </a:xfrm>
          <a:solidFill>
            <a:schemeClr val="bg1"/>
          </a:solidFill>
        </p:spPr>
        <p:txBody>
          <a:bodyPr>
            <a:normAutofit fontScale="92500" lnSpcReduction="20000"/>
          </a:bodyPr>
          <a:lstStyle/>
          <a:p>
            <a:r>
              <a:rPr lang="en-GB" dirty="0"/>
              <a:t>Responding to the demands of business requires that the IT department organize </a:t>
            </a:r>
            <a:r>
              <a:rPr lang="en-GB" dirty="0" smtClean="0"/>
              <a:t>to supply </a:t>
            </a:r>
            <a:r>
              <a:rPr lang="en-GB" dirty="0"/>
              <a:t>the services and products that are needed. </a:t>
            </a:r>
            <a:endParaRPr lang="en-GB" dirty="0" smtClean="0"/>
          </a:p>
          <a:p>
            <a:r>
              <a:rPr lang="en-GB" dirty="0" smtClean="0"/>
              <a:t>IT </a:t>
            </a:r>
            <a:r>
              <a:rPr lang="en-GB" dirty="0"/>
              <a:t>managers must be partners </a:t>
            </a:r>
            <a:r>
              <a:rPr lang="en-GB" dirty="0" smtClean="0"/>
              <a:t>with their </a:t>
            </a:r>
            <a:r>
              <a:rPr lang="en-GB" dirty="0"/>
              <a:t>business colleagues in every sense of the word. It’s not enough to call in the </a:t>
            </a:r>
            <a:r>
              <a:rPr lang="en-GB" dirty="0" smtClean="0"/>
              <a:t>IT manager </a:t>
            </a:r>
            <a:r>
              <a:rPr lang="en-GB" dirty="0"/>
              <a:t>late in the project discussion to identify tools to support the project. Rather, </a:t>
            </a:r>
            <a:r>
              <a:rPr lang="en-GB" dirty="0" smtClean="0"/>
              <a:t>IT managers </a:t>
            </a:r>
            <a:r>
              <a:rPr lang="en-GB" dirty="0"/>
              <a:t>are business people, and can do a better job of being a partner if they </a:t>
            </a:r>
            <a:r>
              <a:rPr lang="en-GB" dirty="0" smtClean="0"/>
              <a:t>are consulted </a:t>
            </a:r>
            <a:r>
              <a:rPr lang="en-GB" dirty="0"/>
              <a:t>early in the project.</a:t>
            </a:r>
          </a:p>
          <a:p>
            <a:r>
              <a:rPr lang="en-GB" dirty="0"/>
              <a:t>Sometimes the misalignment between the demands </a:t>
            </a:r>
            <a:r>
              <a:rPr lang="en-GB" dirty="0" smtClean="0"/>
              <a:t>on the </a:t>
            </a:r>
            <a:r>
              <a:rPr lang="en-GB" dirty="0"/>
              <a:t>business side and the IT offerings on the supply side is because IT and the </a:t>
            </a:r>
            <a:r>
              <a:rPr lang="en-GB" dirty="0" smtClean="0"/>
              <a:t>business are </a:t>
            </a:r>
            <a:r>
              <a:rPr lang="en-GB" dirty="0"/>
              <a:t>at different levels of maturity in their growth and development. </a:t>
            </a:r>
          </a:p>
          <a:p>
            <a:r>
              <a:rPr lang="en-US" b="1" dirty="0" smtClean="0">
                <a:solidFill>
                  <a:srgbClr val="002060"/>
                </a:solidFill>
              </a:rPr>
              <a:t>Maturity Model framework </a:t>
            </a:r>
            <a:r>
              <a:rPr lang="en-US" dirty="0" smtClean="0"/>
              <a:t>is a useful tool for understanding the differences in capabilities (Figure 7.1).</a:t>
            </a:r>
          </a:p>
          <a:p>
            <a:r>
              <a:rPr lang="en-US" dirty="0" smtClean="0"/>
              <a:t>When the </a:t>
            </a:r>
            <a:r>
              <a:rPr lang="en-US" b="1" dirty="0" smtClean="0">
                <a:solidFill>
                  <a:srgbClr val="002060"/>
                </a:solidFill>
              </a:rPr>
              <a:t>capabilities</a:t>
            </a:r>
            <a:r>
              <a:rPr lang="en-US" dirty="0" smtClean="0"/>
              <a:t> of the </a:t>
            </a:r>
            <a:r>
              <a:rPr lang="en-US" sz="2100" b="1" dirty="0">
                <a:solidFill>
                  <a:srgbClr val="002060"/>
                </a:solidFill>
              </a:rPr>
              <a:t>IT</a:t>
            </a:r>
            <a:r>
              <a:rPr lang="en-US" dirty="0" smtClean="0"/>
              <a:t> organization are in </a:t>
            </a:r>
            <a:r>
              <a:rPr lang="en-US" b="1" dirty="0" smtClean="0">
                <a:solidFill>
                  <a:srgbClr val="C00000"/>
                </a:solidFill>
              </a:rPr>
              <a:t>balance</a:t>
            </a:r>
            <a:r>
              <a:rPr lang="en-US" dirty="0" smtClean="0">
                <a:solidFill>
                  <a:srgbClr val="C00000"/>
                </a:solidFill>
              </a:rPr>
              <a:t> </a:t>
            </a:r>
            <a:r>
              <a:rPr lang="en-US" dirty="0" smtClean="0"/>
              <a:t>with the </a:t>
            </a:r>
            <a:r>
              <a:rPr lang="en-US" b="1" dirty="0" smtClean="0">
                <a:solidFill>
                  <a:srgbClr val="002060"/>
                </a:solidFill>
              </a:rPr>
              <a:t>demand</a:t>
            </a:r>
            <a:r>
              <a:rPr lang="en-US" dirty="0" smtClean="0"/>
              <a:t> of the </a:t>
            </a:r>
            <a:r>
              <a:rPr lang="en-US" sz="2100" b="1" dirty="0">
                <a:solidFill>
                  <a:srgbClr val="002060"/>
                </a:solidFill>
              </a:rPr>
              <a:t>business</a:t>
            </a:r>
            <a:r>
              <a:rPr lang="en-US" dirty="0" smtClean="0"/>
              <a:t>, both are at the same level.</a:t>
            </a:r>
          </a:p>
          <a:p>
            <a:endParaRPr lang="en-US" dirty="0" smtClean="0"/>
          </a:p>
          <a:p>
            <a:endParaRPr lang="en-US" dirty="0"/>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0" y="636657"/>
            <a:ext cx="9144000" cy="353943"/>
          </a:xfrm>
          <a:prstGeom prst="rect">
            <a:avLst/>
          </a:prstGeom>
          <a:noFill/>
          <a:ln w="9525">
            <a:noFill/>
            <a:miter lim="800000"/>
            <a:headEnd/>
            <a:tailEnd/>
          </a:ln>
        </p:spPr>
        <p:txBody>
          <a:bodyPr wrap="square">
            <a:spAutoFit/>
          </a:bodyPr>
          <a:lstStyle/>
          <a:p>
            <a:pPr algn="ctr"/>
            <a:r>
              <a:rPr lang="en-US" sz="1700" dirty="0"/>
              <a:t>Figure </a:t>
            </a:r>
            <a:r>
              <a:rPr lang="en-US" sz="1700" dirty="0" smtClean="0"/>
              <a:t>7.13  Example architecture of a dashboard.</a:t>
            </a:r>
            <a:endParaRPr lang="en-US" sz="1700" dirty="0"/>
          </a:p>
        </p:txBody>
      </p:sp>
      <p:pic>
        <p:nvPicPr>
          <p:cNvPr id="62466" name="Picture 2" descr="ftp://smandemod:jws&amp;ILEI$@ftp.wiley.com/Pearlson/Final%20Images/C07GR/c07f013.jpg"/>
          <p:cNvPicPr>
            <a:picLocks noChangeAspect="1" noChangeArrowheads="1"/>
          </p:cNvPicPr>
          <p:nvPr/>
        </p:nvPicPr>
        <p:blipFill>
          <a:blip r:embed="rId2" cstate="print"/>
          <a:srcRect/>
          <a:stretch>
            <a:fillRect/>
          </a:stretch>
        </p:blipFill>
        <p:spPr bwMode="auto">
          <a:xfrm>
            <a:off x="990600" y="952500"/>
            <a:ext cx="6638925" cy="5905500"/>
          </a:xfrm>
          <a:prstGeom prst="rect">
            <a:avLst/>
          </a:prstGeom>
          <a:noFill/>
        </p:spPr>
      </p:pic>
      <p:sp>
        <p:nvSpPr>
          <p:cNvPr id="2" name="Footer Placeholder 1"/>
          <p:cNvSpPr>
            <a:spLocks noGrp="1"/>
          </p:cNvSpPr>
          <p:nvPr>
            <p:ph type="ftr" sz="quarter" idx="11"/>
          </p:nvPr>
        </p:nvSpPr>
        <p:spPr>
          <a:xfrm rot="16200000">
            <a:off x="6278563" y="5532437"/>
            <a:ext cx="2895600" cy="365125"/>
          </a:xfrm>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a:solidFill>
            <a:schemeClr val="bg1"/>
          </a:solidFill>
        </p:spPr>
        <p:txBody>
          <a:bodyPr>
            <a:normAutofit fontScale="90000"/>
          </a:bodyPr>
          <a:lstStyle/>
          <a:p>
            <a:pPr algn="ctr"/>
            <a:r>
              <a:rPr lang="en-US" b="1" dirty="0" smtClean="0">
                <a:solidFill>
                  <a:srgbClr val="C00000"/>
                </a:solidFill>
              </a:rPr>
              <a:t>Funding IT Resources</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a:xfrm>
            <a:off x="152400" y="838200"/>
            <a:ext cx="8839200" cy="5287963"/>
          </a:xfrm>
          <a:solidFill>
            <a:schemeClr val="bg1"/>
          </a:solidFill>
        </p:spPr>
        <p:txBody>
          <a:bodyPr/>
          <a:lstStyle/>
          <a:p>
            <a:r>
              <a:rPr lang="en-US" dirty="0" smtClean="0"/>
              <a:t>Who pays for IT?</a:t>
            </a:r>
          </a:p>
          <a:p>
            <a:r>
              <a:rPr lang="en-US" dirty="0" smtClean="0"/>
              <a:t>The three main funding methods are </a:t>
            </a:r>
            <a:r>
              <a:rPr lang="en-US" b="1" dirty="0" smtClean="0">
                <a:solidFill>
                  <a:srgbClr val="002060"/>
                </a:solidFill>
              </a:rPr>
              <a:t>chargeback</a:t>
            </a:r>
            <a:r>
              <a:rPr lang="en-US" dirty="0" smtClean="0"/>
              <a:t>, </a:t>
            </a:r>
            <a:r>
              <a:rPr lang="en-US" b="1" dirty="0" smtClean="0">
                <a:solidFill>
                  <a:srgbClr val="002060"/>
                </a:solidFill>
              </a:rPr>
              <a:t>allocation</a:t>
            </a:r>
            <a:r>
              <a:rPr lang="en-US" dirty="0" smtClean="0"/>
              <a:t>, and </a:t>
            </a:r>
            <a:r>
              <a:rPr lang="en-US" b="1" dirty="0" smtClean="0">
                <a:solidFill>
                  <a:srgbClr val="002060"/>
                </a:solidFill>
              </a:rPr>
              <a:t>corporate</a:t>
            </a:r>
            <a:r>
              <a:rPr lang="en-US" dirty="0" smtClean="0"/>
              <a:t> </a:t>
            </a:r>
            <a:r>
              <a:rPr lang="en-US" b="1" dirty="0" smtClean="0">
                <a:solidFill>
                  <a:srgbClr val="002060"/>
                </a:solidFill>
              </a:rPr>
              <a:t>budget</a:t>
            </a:r>
            <a:r>
              <a:rPr lang="en-US" dirty="0" smtClean="0"/>
              <a:t>.</a:t>
            </a:r>
          </a:p>
          <a:p>
            <a:pPr lvl="1"/>
            <a:r>
              <a:rPr lang="en-US" dirty="0" smtClean="0"/>
              <a:t>Both chargeback and allocation methods distribute the costs back to the businesses, departments, or individuals within the company.</a:t>
            </a:r>
          </a:p>
          <a:p>
            <a:pPr lvl="1"/>
            <a:r>
              <a:rPr lang="en-US" dirty="0" smtClean="0"/>
              <a:t>In corporate budgeting, costs are not linked directly with any specific user or business unit; costs are recovered using corporate coffers.</a:t>
            </a:r>
          </a:p>
          <a:p>
            <a:pPr lvl="1"/>
            <a:endParaRPr lang="en-US" dirty="0" smtClean="0"/>
          </a:p>
          <a:p>
            <a:pPr lvl="1"/>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09600"/>
          </a:xfrm>
          <a:solidFill>
            <a:schemeClr val="bg1"/>
          </a:solidFill>
        </p:spPr>
        <p:txBody>
          <a:bodyPr>
            <a:normAutofit/>
          </a:bodyPr>
          <a:lstStyle/>
          <a:p>
            <a:pPr algn="ctr"/>
            <a:r>
              <a:rPr lang="en-US" b="1" dirty="0" smtClean="0">
                <a:solidFill>
                  <a:srgbClr val="C00000"/>
                </a:solidFill>
              </a:rPr>
              <a:t>Chargeback</a:t>
            </a:r>
            <a:endParaRPr lang="en-US" b="1" dirty="0">
              <a:solidFill>
                <a:srgbClr val="C00000"/>
              </a:solidFill>
            </a:endParaRPr>
          </a:p>
        </p:txBody>
      </p:sp>
      <p:sp>
        <p:nvSpPr>
          <p:cNvPr id="4" name="Content Placeholder 3"/>
          <p:cNvSpPr>
            <a:spLocks noGrp="1"/>
          </p:cNvSpPr>
          <p:nvPr>
            <p:ph idx="1"/>
          </p:nvPr>
        </p:nvSpPr>
        <p:spPr>
          <a:xfrm>
            <a:off x="152400" y="762000"/>
            <a:ext cx="8763000" cy="5791200"/>
          </a:xfrm>
          <a:solidFill>
            <a:schemeClr val="bg1"/>
          </a:solidFill>
        </p:spPr>
        <p:txBody>
          <a:bodyPr>
            <a:normAutofit/>
          </a:bodyPr>
          <a:lstStyle/>
          <a:p>
            <a:r>
              <a:rPr lang="en-US" sz="1700" b="1" dirty="0" smtClean="0">
                <a:solidFill>
                  <a:srgbClr val="0000CC"/>
                </a:solidFill>
              </a:rPr>
              <a:t>IT costs </a:t>
            </a:r>
            <a:r>
              <a:rPr lang="en-US" sz="1700" dirty="0" smtClean="0"/>
              <a:t>are recovered by charging individuals, departments, or business units based on </a:t>
            </a:r>
            <a:r>
              <a:rPr lang="en-US" b="1" dirty="0" smtClean="0">
                <a:solidFill>
                  <a:srgbClr val="002060"/>
                </a:solidFill>
              </a:rPr>
              <a:t>actual</a:t>
            </a:r>
            <a:r>
              <a:rPr lang="en-US" sz="1700" dirty="0" smtClean="0"/>
              <a:t> </a:t>
            </a:r>
            <a:r>
              <a:rPr lang="en-US" b="1" dirty="0" smtClean="0">
                <a:solidFill>
                  <a:srgbClr val="002060"/>
                </a:solidFill>
              </a:rPr>
              <a:t>usage</a:t>
            </a:r>
            <a:r>
              <a:rPr lang="en-US" sz="1700" dirty="0" smtClean="0"/>
              <a:t> and </a:t>
            </a:r>
            <a:r>
              <a:rPr lang="en-US" b="1" dirty="0">
                <a:solidFill>
                  <a:srgbClr val="002060"/>
                </a:solidFill>
              </a:rPr>
              <a:t>cost</a:t>
            </a:r>
            <a:r>
              <a:rPr lang="en-US" sz="1700" dirty="0" smtClean="0"/>
              <a:t>.</a:t>
            </a:r>
          </a:p>
          <a:p>
            <a:r>
              <a:rPr lang="en-US" sz="1700" dirty="0" smtClean="0"/>
              <a:t>The IT organization collects usage data on each system it runs. </a:t>
            </a:r>
          </a:p>
          <a:p>
            <a:pPr lvl="1"/>
            <a:r>
              <a:rPr lang="en-US" sz="1700" dirty="0" smtClean="0"/>
              <a:t>Rates for usage are calculated based on the </a:t>
            </a:r>
            <a:r>
              <a:rPr lang="en-US" sz="1700" dirty="0" smtClean="0">
                <a:solidFill>
                  <a:srgbClr val="0000CC"/>
                </a:solidFill>
              </a:rPr>
              <a:t>actual cost </a:t>
            </a:r>
            <a:r>
              <a:rPr lang="en-US" sz="1700" dirty="0" smtClean="0"/>
              <a:t>to run the system and are billed out on a regular basis.</a:t>
            </a:r>
          </a:p>
          <a:p>
            <a:r>
              <a:rPr lang="en-US" sz="1700" dirty="0" smtClean="0"/>
              <a:t>When the IT organization wants to recover administrative and overhead costs using a chargeback system, costs are built into rates charged for each of the services.</a:t>
            </a:r>
          </a:p>
          <a:p>
            <a:r>
              <a:rPr lang="en-US" sz="1700" dirty="0" smtClean="0"/>
              <a:t>Chargeback systems are popular and are:</a:t>
            </a:r>
            <a:endParaRPr lang="en-US" sz="1700" strike="sngStrike" dirty="0" smtClean="0"/>
          </a:p>
          <a:p>
            <a:pPr lvl="1"/>
            <a:r>
              <a:rPr lang="en-US" sz="1700" dirty="0" smtClean="0"/>
              <a:t>Viewed as the most equitable way to recover IT costs.</a:t>
            </a:r>
          </a:p>
          <a:p>
            <a:pPr lvl="1"/>
            <a:r>
              <a:rPr lang="en-US" sz="1700" dirty="0" smtClean="0"/>
              <a:t>Expensive to create and manage.</a:t>
            </a:r>
          </a:p>
          <a:p>
            <a:pPr lvl="1"/>
            <a:r>
              <a:rPr lang="en-US" sz="1700" dirty="0" smtClean="0"/>
              <a:t>Most appropriate when there is a wide variation in usage among users or when actual costs need to be accounted for by the business units.</a:t>
            </a:r>
            <a:endParaRPr lang="en-US" sz="1700" dirty="0"/>
          </a:p>
        </p:txBody>
      </p:sp>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a:solidFill>
            <a:schemeClr val="bg1"/>
          </a:solidFill>
        </p:spPr>
        <p:txBody>
          <a:bodyPr>
            <a:normAutofit fontScale="90000"/>
          </a:bodyPr>
          <a:lstStyle/>
          <a:p>
            <a:pPr algn="ctr"/>
            <a:r>
              <a:rPr lang="en-US" sz="3100" b="1" dirty="0" smtClean="0">
                <a:solidFill>
                  <a:srgbClr val="C00000"/>
                </a:solidFill>
              </a:rPr>
              <a:t>Allocation</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a:xfrm>
            <a:off x="228600" y="838200"/>
            <a:ext cx="8763000" cy="4983163"/>
          </a:xfrm>
          <a:solidFill>
            <a:schemeClr val="bg1"/>
          </a:solidFill>
        </p:spPr>
        <p:txBody>
          <a:bodyPr>
            <a:noAutofit/>
          </a:bodyPr>
          <a:lstStyle/>
          <a:p>
            <a:r>
              <a:rPr lang="en-US" sz="1800" dirty="0" smtClean="0"/>
              <a:t>Allocation funding method recovers costs based on </a:t>
            </a:r>
            <a:r>
              <a:rPr lang="en-US" b="1" dirty="0" smtClean="0">
                <a:solidFill>
                  <a:srgbClr val="002060"/>
                </a:solidFill>
              </a:rPr>
              <a:t>something</a:t>
            </a:r>
            <a:r>
              <a:rPr lang="en-US" sz="1800" dirty="0" smtClean="0"/>
              <a:t> other than usage</a:t>
            </a:r>
            <a:r>
              <a:rPr lang="en-US" sz="1800" dirty="0">
                <a:solidFill>
                  <a:srgbClr val="FF0066"/>
                </a:solidFill>
              </a:rPr>
              <a:t> </a:t>
            </a:r>
            <a:r>
              <a:rPr lang="en-US" sz="1800" dirty="0" smtClean="0"/>
              <a:t>such as revenues, login accounts, or number of employees.</a:t>
            </a:r>
          </a:p>
          <a:p>
            <a:r>
              <a:rPr lang="en-US" sz="1800" dirty="0" smtClean="0"/>
              <a:t>Simpler to implement and apply each month compared to the chargeback mechanism.</a:t>
            </a:r>
          </a:p>
          <a:p>
            <a:r>
              <a:rPr lang="en-US" sz="1800" dirty="0" smtClean="0"/>
              <a:t>The rate charged is often </a:t>
            </a:r>
            <a:r>
              <a:rPr lang="en-US" b="1" dirty="0" smtClean="0">
                <a:solidFill>
                  <a:srgbClr val="002060"/>
                </a:solidFill>
              </a:rPr>
              <a:t>fixed</a:t>
            </a:r>
            <a:r>
              <a:rPr lang="en-US" sz="1800" dirty="0" smtClean="0"/>
              <a:t> at the beginning of the year. </a:t>
            </a:r>
          </a:p>
          <a:p>
            <a:r>
              <a:rPr lang="en-US" sz="1800" dirty="0" smtClean="0"/>
              <a:t>Two main advantages:</a:t>
            </a:r>
            <a:endParaRPr lang="en-US" sz="1800" strike="sngStrike" dirty="0" smtClean="0"/>
          </a:p>
          <a:p>
            <a:pPr lvl="1"/>
            <a:r>
              <a:rPr lang="en-US" dirty="0" smtClean="0"/>
              <a:t>The level of detail required to calculate the allocations is much less.</a:t>
            </a:r>
          </a:p>
          <a:p>
            <a:pPr lvl="2"/>
            <a:r>
              <a:rPr lang="en-US" sz="1700" dirty="0" smtClean="0"/>
              <a:t>Leads to cost savings.</a:t>
            </a:r>
          </a:p>
          <a:p>
            <a:pPr lvl="1"/>
            <a:r>
              <a:rPr lang="en-US" dirty="0" smtClean="0"/>
              <a:t>Charges from the IT organization are predictable.</a:t>
            </a:r>
          </a:p>
          <a:p>
            <a:pPr lvl="2"/>
            <a:r>
              <a:rPr lang="en-US" sz="1700" dirty="0" smtClean="0"/>
              <a:t>Generates far less frequent arguments from the business units.</a:t>
            </a:r>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457200"/>
          </a:xfrm>
          <a:solidFill>
            <a:schemeClr val="bg1"/>
          </a:solidFill>
        </p:spPr>
        <p:txBody>
          <a:bodyPr>
            <a:normAutofit fontScale="90000"/>
          </a:bodyPr>
          <a:lstStyle/>
          <a:p>
            <a:pPr algn="ctr"/>
            <a:r>
              <a:rPr lang="en-US" sz="3100" b="1" dirty="0" smtClean="0">
                <a:solidFill>
                  <a:srgbClr val="C00000"/>
                </a:solidFill>
              </a:rPr>
              <a:t>Allocation Mechanisms</a:t>
            </a:r>
            <a:r>
              <a:rPr lang="en-US" dirty="0" smtClean="0">
                <a:solidFill>
                  <a:srgbClr val="C00000"/>
                </a:solidFill>
              </a:rPr>
              <a:t> </a:t>
            </a:r>
            <a:r>
              <a:rPr lang="en-US" dirty="0" smtClean="0"/>
              <a:t/>
            </a:r>
            <a:br>
              <a:rPr lang="en-US" dirty="0" smtClean="0"/>
            </a:br>
            <a:endParaRPr lang="en-US" dirty="0"/>
          </a:p>
        </p:txBody>
      </p:sp>
      <p:sp>
        <p:nvSpPr>
          <p:cNvPr id="3" name="Content Placeholder 2"/>
          <p:cNvSpPr>
            <a:spLocks noGrp="1"/>
          </p:cNvSpPr>
          <p:nvPr>
            <p:ph idx="1"/>
          </p:nvPr>
        </p:nvSpPr>
        <p:spPr>
          <a:xfrm>
            <a:off x="533400" y="762000"/>
            <a:ext cx="8229600" cy="5410200"/>
          </a:xfrm>
        </p:spPr>
        <p:txBody>
          <a:bodyPr>
            <a:noAutofit/>
          </a:bodyPr>
          <a:lstStyle/>
          <a:p>
            <a:r>
              <a:rPr lang="en-US" sz="1700" dirty="0" smtClean="0"/>
              <a:t>Two major complaints about allocation systems:</a:t>
            </a:r>
          </a:p>
          <a:p>
            <a:pPr lvl="1"/>
            <a:r>
              <a:rPr lang="en-US" sz="1700" dirty="0" smtClean="0"/>
              <a:t>The</a:t>
            </a:r>
            <a:r>
              <a:rPr lang="en-US" sz="2000" b="1" dirty="0" smtClean="0">
                <a:solidFill>
                  <a:srgbClr val="002060"/>
                </a:solidFill>
              </a:rPr>
              <a:t> free-rider </a:t>
            </a:r>
            <a:r>
              <a:rPr lang="en-US" sz="1700" dirty="0" smtClean="0"/>
              <a:t>problem.</a:t>
            </a:r>
          </a:p>
          <a:p>
            <a:pPr lvl="2"/>
            <a:r>
              <a:rPr lang="en-US" sz="1700" dirty="0" smtClean="0"/>
              <a:t>A large user of IT services pays the same amount as a small user.</a:t>
            </a:r>
          </a:p>
          <a:p>
            <a:pPr lvl="1"/>
            <a:r>
              <a:rPr lang="en-US" sz="1700" dirty="0" smtClean="0"/>
              <a:t>Deciding the basis for allocating the costs.</a:t>
            </a:r>
          </a:p>
          <a:p>
            <a:pPr lvl="2"/>
            <a:r>
              <a:rPr lang="en-US" sz="1700" dirty="0" smtClean="0"/>
              <a:t>Choosing the number of employees over the number of desktops or other basis is a management decision.</a:t>
            </a:r>
          </a:p>
          <a:p>
            <a:r>
              <a:rPr lang="en-US" sz="1700" dirty="0" smtClean="0"/>
              <a:t>Allocation mechanisms work well when a corporate </a:t>
            </a:r>
            <a:r>
              <a:rPr lang="en-US" b="1" dirty="0" smtClean="0">
                <a:solidFill>
                  <a:srgbClr val="002060"/>
                </a:solidFill>
              </a:rPr>
              <a:t>directive</a:t>
            </a:r>
            <a:r>
              <a:rPr lang="en-US" sz="1700" dirty="0" smtClean="0"/>
              <a:t> requires use of this method and when the units agree on the basis for dividing up the costs.</a:t>
            </a:r>
          </a:p>
          <a:p>
            <a:r>
              <a:rPr lang="en-US" sz="1700" dirty="0" smtClean="0"/>
              <a:t>A </a:t>
            </a:r>
            <a:r>
              <a:rPr lang="en-US" b="1" dirty="0" smtClean="0">
                <a:solidFill>
                  <a:srgbClr val="002060"/>
                </a:solidFill>
              </a:rPr>
              <a:t>follow-up </a:t>
            </a:r>
            <a:r>
              <a:rPr lang="en-US" sz="1700" dirty="0" smtClean="0"/>
              <a:t>(“true-up”) process is needed at the end of the fiscal year.</a:t>
            </a:r>
          </a:p>
          <a:p>
            <a:pPr lvl="1"/>
            <a:r>
              <a:rPr lang="en-US" sz="1700" dirty="0" smtClean="0"/>
              <a:t>The total IT expenses are compared to total IT funds recovered.</a:t>
            </a:r>
          </a:p>
          <a:p>
            <a:pPr lvl="1"/>
            <a:r>
              <a:rPr lang="en-US" sz="1700" dirty="0" smtClean="0"/>
              <a:t>Extra funds are given back to the business units.</a:t>
            </a:r>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33400"/>
          </a:xfrm>
          <a:solidFill>
            <a:schemeClr val="bg1"/>
          </a:solidFill>
        </p:spPr>
        <p:txBody>
          <a:bodyPr>
            <a:normAutofit fontScale="90000"/>
          </a:bodyPr>
          <a:lstStyle/>
          <a:p>
            <a:pPr algn="ctr"/>
            <a:r>
              <a:rPr lang="en-US" sz="3100" b="1" dirty="0" smtClean="0">
                <a:solidFill>
                  <a:srgbClr val="0036A2"/>
                </a:solidFill>
              </a:rPr>
              <a:t>Corporate</a:t>
            </a:r>
            <a:r>
              <a:rPr lang="en-US" dirty="0" smtClean="0"/>
              <a:t> </a:t>
            </a:r>
            <a:r>
              <a:rPr lang="en-US" sz="3100" b="1" dirty="0" smtClean="0">
                <a:solidFill>
                  <a:srgbClr val="0036A2"/>
                </a:solidFill>
              </a:rPr>
              <a:t>Budget</a:t>
            </a:r>
            <a:r>
              <a:rPr lang="en-US" dirty="0" smtClean="0"/>
              <a:t/>
            </a:r>
            <a:br>
              <a:rPr lang="en-US" dirty="0" smtClean="0"/>
            </a:br>
            <a:endParaRPr lang="en-US" dirty="0"/>
          </a:p>
        </p:txBody>
      </p:sp>
      <p:sp>
        <p:nvSpPr>
          <p:cNvPr id="3" name="Content Placeholder 2"/>
          <p:cNvSpPr>
            <a:spLocks noGrp="1"/>
          </p:cNvSpPr>
          <p:nvPr>
            <p:ph idx="1"/>
          </p:nvPr>
        </p:nvSpPr>
        <p:spPr>
          <a:xfrm>
            <a:off x="228600" y="914400"/>
            <a:ext cx="8763000" cy="5638800"/>
          </a:xfrm>
          <a:solidFill>
            <a:schemeClr val="bg1"/>
          </a:solidFill>
        </p:spPr>
        <p:txBody>
          <a:bodyPr>
            <a:normAutofit/>
          </a:bodyPr>
          <a:lstStyle/>
          <a:p>
            <a:r>
              <a:rPr lang="en-US" sz="1700" dirty="0" smtClean="0"/>
              <a:t>With the corporate budget funding method, the costs fall to the corporate bottom line rather than levying charges on specific users or business units (Figure 7.14).</a:t>
            </a:r>
          </a:p>
          <a:p>
            <a:r>
              <a:rPr lang="en-US" sz="1700" dirty="0" smtClean="0"/>
              <a:t>Corporate budget advantages:</a:t>
            </a:r>
          </a:p>
          <a:p>
            <a:pPr lvl="1"/>
            <a:r>
              <a:rPr lang="en-US" sz="1500" dirty="0" smtClean="0"/>
              <a:t>Relatively simple method for funding IT costs. </a:t>
            </a:r>
          </a:p>
          <a:p>
            <a:pPr lvl="1"/>
            <a:r>
              <a:rPr lang="en-US" sz="1500" dirty="0" smtClean="0"/>
              <a:t>Requires no calculation of prices of the IT systems.</a:t>
            </a:r>
          </a:p>
          <a:p>
            <a:pPr lvl="1"/>
            <a:r>
              <a:rPr lang="en-US" sz="1500" dirty="0" smtClean="0"/>
              <a:t>Bills are not generated on a regular cycle to the businesses.</a:t>
            </a:r>
          </a:p>
          <a:p>
            <a:pPr lvl="1"/>
            <a:r>
              <a:rPr lang="en-US" sz="1700" dirty="0" smtClean="0"/>
              <a:t>Concerns are raised less often.</a:t>
            </a:r>
          </a:p>
          <a:p>
            <a:pPr lvl="1"/>
            <a:r>
              <a:rPr lang="en-US" sz="1500" dirty="0" smtClean="0"/>
              <a:t>IT managers </a:t>
            </a:r>
            <a:r>
              <a:rPr lang="en-US" b="1" dirty="0" smtClean="0">
                <a:solidFill>
                  <a:srgbClr val="002060"/>
                </a:solidFill>
              </a:rPr>
              <a:t>control</a:t>
            </a:r>
            <a:r>
              <a:rPr lang="en-US" sz="1500" dirty="0" smtClean="0"/>
              <a:t> the entire budget.</a:t>
            </a:r>
          </a:p>
          <a:p>
            <a:pPr lvl="1"/>
            <a:r>
              <a:rPr lang="en-US" sz="1500" dirty="0" smtClean="0"/>
              <a:t>Control the use of the funds.</a:t>
            </a:r>
          </a:p>
          <a:p>
            <a:pPr lvl="2"/>
            <a:r>
              <a:rPr lang="en-US" sz="1700" dirty="0" smtClean="0"/>
              <a:t>Have more input into what systems are created, how they are managed, and when they are retired.</a:t>
            </a:r>
          </a:p>
          <a:p>
            <a:pPr lvl="1"/>
            <a:r>
              <a:rPr lang="en-US" sz="1500" dirty="0" smtClean="0"/>
              <a:t>Encourages the use of new technologies because learners are not charged for exploration and inefficient system use.</a:t>
            </a:r>
            <a:endParaRPr lang="en-US" sz="1500"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36A2"/>
                </a:solidFill>
              </a:rPr>
              <a:t>Corporate</a:t>
            </a:r>
            <a:r>
              <a:rPr lang="en-US" dirty="0" smtClean="0"/>
              <a:t> </a:t>
            </a:r>
            <a:r>
              <a:rPr lang="en-US" b="1" dirty="0" smtClean="0">
                <a:solidFill>
                  <a:srgbClr val="0036A2"/>
                </a:solidFill>
              </a:rPr>
              <a:t>Budget Drawbacks</a:t>
            </a:r>
            <a:endParaRPr lang="en-US" dirty="0"/>
          </a:p>
        </p:txBody>
      </p:sp>
      <p:sp>
        <p:nvSpPr>
          <p:cNvPr id="4" name="Content Placeholder 3"/>
          <p:cNvSpPr>
            <a:spLocks noGrp="1"/>
          </p:cNvSpPr>
          <p:nvPr>
            <p:ph idx="1"/>
          </p:nvPr>
        </p:nvSpPr>
        <p:spPr/>
        <p:txBody>
          <a:bodyPr>
            <a:normAutofit/>
          </a:bodyPr>
          <a:lstStyle/>
          <a:p>
            <a:r>
              <a:rPr lang="en-US" dirty="0" smtClean="0"/>
              <a:t>Corporate budget drawbacks:</a:t>
            </a:r>
          </a:p>
          <a:p>
            <a:pPr lvl="1"/>
            <a:r>
              <a:rPr lang="en-US" dirty="0" smtClean="0"/>
              <a:t>All IT expenditures are subjected to the </a:t>
            </a:r>
            <a:r>
              <a:rPr lang="en-US" b="1" dirty="0" smtClean="0">
                <a:solidFill>
                  <a:srgbClr val="002060"/>
                </a:solidFill>
              </a:rPr>
              <a:t>same</a:t>
            </a:r>
            <a:r>
              <a:rPr lang="en-US" dirty="0" smtClean="0"/>
              <a:t> process as all other corporate expenditures—the budgeting process.</a:t>
            </a:r>
          </a:p>
          <a:p>
            <a:pPr lvl="2"/>
            <a:r>
              <a:rPr lang="en-US" dirty="0" smtClean="0"/>
              <a:t>One of the most stressful events of the year.</a:t>
            </a:r>
          </a:p>
          <a:p>
            <a:pPr lvl="2"/>
            <a:r>
              <a:rPr lang="en-US" dirty="0" smtClean="0"/>
              <a:t>Everyone is competing for scarce funds.</a:t>
            </a:r>
          </a:p>
          <a:p>
            <a:pPr lvl="1"/>
            <a:r>
              <a:rPr lang="en-US" dirty="0" smtClean="0"/>
              <a:t>When business units do not get billed, it is hard to control usage.</a:t>
            </a:r>
          </a:p>
          <a:p>
            <a:pPr lvl="2"/>
            <a:r>
              <a:rPr lang="en-US" dirty="0" smtClean="0"/>
              <a:t>The IT group may feel less accountable.</a:t>
            </a:r>
          </a:p>
          <a:p>
            <a:pPr lvl="2"/>
            <a:r>
              <a:rPr lang="en-US" dirty="0" smtClean="0"/>
              <a:t>The IT organization may be less end-user or customer oriented.</a:t>
            </a:r>
          </a:p>
          <a:p>
            <a:pPr lvl="1"/>
            <a:endParaRPr lang="en-US" dirty="0" smtClean="0"/>
          </a:p>
          <a:p>
            <a:endParaRPr lang="en-US" dirty="0" smtClean="0"/>
          </a:p>
          <a:p>
            <a:endParaRPr lang="en-US" dirty="0"/>
          </a:p>
        </p:txBody>
      </p:sp>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0" y="636657"/>
            <a:ext cx="9144000" cy="353943"/>
          </a:xfrm>
          <a:prstGeom prst="rect">
            <a:avLst/>
          </a:prstGeom>
          <a:noFill/>
          <a:ln w="9525">
            <a:noFill/>
            <a:miter lim="800000"/>
            <a:headEnd/>
            <a:tailEnd/>
          </a:ln>
        </p:spPr>
        <p:txBody>
          <a:bodyPr wrap="square">
            <a:spAutoFit/>
          </a:bodyPr>
          <a:lstStyle/>
          <a:p>
            <a:pPr algn="ctr"/>
            <a:r>
              <a:rPr lang="en-US" sz="1700" dirty="0"/>
              <a:t>Figure </a:t>
            </a:r>
            <a:r>
              <a:rPr lang="en-US" sz="1700" dirty="0" smtClean="0"/>
              <a:t>7.14  Comparison of IT funding methods.</a:t>
            </a:r>
            <a:endParaRPr lang="en-US" sz="1700" dirty="0"/>
          </a:p>
        </p:txBody>
      </p:sp>
      <p:pic>
        <p:nvPicPr>
          <p:cNvPr id="77826" name="Picture 2" descr="ftp://smandemod:jws&amp;ILEI$@ftp.wiley.com/Pearlson/Final%20Images/C07GR/c07f014.jpg"/>
          <p:cNvPicPr>
            <a:picLocks noChangeAspect="1" noChangeArrowheads="1"/>
          </p:cNvPicPr>
          <p:nvPr/>
        </p:nvPicPr>
        <p:blipFill>
          <a:blip r:embed="rId2" cstate="print"/>
          <a:srcRect/>
          <a:stretch>
            <a:fillRect/>
          </a:stretch>
        </p:blipFill>
        <p:spPr bwMode="auto">
          <a:xfrm>
            <a:off x="1219200" y="1092898"/>
            <a:ext cx="6257925" cy="5765102"/>
          </a:xfrm>
          <a:prstGeom prst="rect">
            <a:avLst/>
          </a:prstGeom>
          <a:noFill/>
        </p:spPr>
      </p:pic>
      <p:sp>
        <p:nvSpPr>
          <p:cNvPr id="2" name="Footer Placeholder 1"/>
          <p:cNvSpPr>
            <a:spLocks noGrp="1"/>
          </p:cNvSpPr>
          <p:nvPr>
            <p:ph type="ftr" sz="quarter" idx="11"/>
          </p:nvPr>
        </p:nvSpPr>
        <p:spPr>
          <a:xfrm rot="16200000">
            <a:off x="6126163" y="5532437"/>
            <a:ext cx="2895600" cy="365125"/>
          </a:xfrm>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36A2"/>
                </a:solidFill>
              </a:rPr>
              <a:t>How Much Does it Cost?</a:t>
            </a:r>
            <a:endParaRPr lang="en-US" b="1" dirty="0">
              <a:solidFill>
                <a:srgbClr val="0036A2"/>
              </a:solidFill>
            </a:endParaRPr>
          </a:p>
        </p:txBody>
      </p:sp>
      <p:sp>
        <p:nvSpPr>
          <p:cNvPr id="3" name="Content Placeholder 2"/>
          <p:cNvSpPr>
            <a:spLocks noGrp="1"/>
          </p:cNvSpPr>
          <p:nvPr>
            <p:ph idx="1"/>
          </p:nvPr>
        </p:nvSpPr>
        <p:spPr/>
        <p:txBody>
          <a:bodyPr>
            <a:normAutofit fontScale="92500" lnSpcReduction="20000"/>
          </a:bodyPr>
          <a:lstStyle/>
          <a:p>
            <a:r>
              <a:rPr lang="en-US" dirty="0" smtClean="0"/>
              <a:t>The three major IT funding approaches are designed to </a:t>
            </a:r>
            <a:r>
              <a:rPr lang="en-US" b="1" dirty="0" smtClean="0">
                <a:solidFill>
                  <a:srgbClr val="002060"/>
                </a:solidFill>
              </a:rPr>
              <a:t>recover</a:t>
            </a:r>
            <a:r>
              <a:rPr lang="en-US" dirty="0" smtClean="0"/>
              <a:t> the costs of building and maintaining IS.</a:t>
            </a:r>
          </a:p>
          <a:p>
            <a:r>
              <a:rPr lang="en-US" dirty="0" smtClean="0"/>
              <a:t>The goal is to cover the costs,</a:t>
            </a:r>
            <a:r>
              <a:rPr lang="en-US" dirty="0" smtClean="0">
                <a:solidFill>
                  <a:srgbClr val="FF0066"/>
                </a:solidFill>
              </a:rPr>
              <a:t> </a:t>
            </a:r>
            <a:r>
              <a:rPr lang="en-US" dirty="0" smtClean="0"/>
              <a:t>not to generate a profit.</a:t>
            </a:r>
          </a:p>
          <a:p>
            <a:r>
              <a:rPr lang="en-US" dirty="0" smtClean="0"/>
              <a:t>The most basic method for calculating the costs of a system is to add the costs of all the components including:</a:t>
            </a:r>
            <a:endParaRPr lang="en-US" strike="sngStrike" dirty="0" smtClean="0">
              <a:solidFill>
                <a:srgbClr val="FF0066"/>
              </a:solidFill>
            </a:endParaRPr>
          </a:p>
          <a:p>
            <a:pPr lvl="1"/>
            <a:r>
              <a:rPr lang="en-US" dirty="0" smtClean="0"/>
              <a:t>hardware.</a:t>
            </a:r>
            <a:endParaRPr lang="en-US" strike="sngStrike" dirty="0" smtClean="0"/>
          </a:p>
          <a:p>
            <a:pPr lvl="1"/>
            <a:r>
              <a:rPr lang="en-US" dirty="0" smtClean="0"/>
              <a:t>software.</a:t>
            </a:r>
          </a:p>
          <a:p>
            <a:pPr lvl="1"/>
            <a:r>
              <a:rPr lang="en-US" dirty="0" smtClean="0"/>
              <a:t>network.</a:t>
            </a:r>
            <a:endParaRPr lang="en-US" strike="sngStrike" dirty="0" smtClean="0"/>
          </a:p>
          <a:p>
            <a:pPr lvl="1"/>
            <a:r>
              <a:rPr lang="en-US" dirty="0" smtClean="0"/>
              <a:t>people involved. </a:t>
            </a:r>
          </a:p>
          <a:p>
            <a:r>
              <a:rPr lang="en-US" dirty="0" smtClean="0"/>
              <a:t>IT organizations calculate the initial costs and ongoing maintenance costs in this way.</a:t>
            </a:r>
          </a:p>
          <a:p>
            <a:endParaRPr lang="en-US"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normAutofit/>
          </a:bodyPr>
          <a:lstStyle/>
          <a:p>
            <a:r>
              <a:rPr lang="en-US" b="1" dirty="0" smtClean="0">
                <a:solidFill>
                  <a:srgbClr val="0036A2"/>
                </a:solidFill>
              </a:rPr>
              <a:t>Direct and Indirect Costs</a:t>
            </a:r>
            <a:endParaRPr lang="en-US" b="1" dirty="0">
              <a:solidFill>
                <a:srgbClr val="0036A2"/>
              </a:solidFill>
            </a:endParaRPr>
          </a:p>
        </p:txBody>
      </p:sp>
      <p:sp>
        <p:nvSpPr>
          <p:cNvPr id="3" name="Content Placeholder 2"/>
          <p:cNvSpPr>
            <a:spLocks noGrp="1"/>
          </p:cNvSpPr>
          <p:nvPr>
            <p:ph idx="1"/>
          </p:nvPr>
        </p:nvSpPr>
        <p:spPr>
          <a:xfrm>
            <a:off x="457200" y="1447800"/>
            <a:ext cx="8229600" cy="4953000"/>
          </a:xfrm>
        </p:spPr>
        <p:txBody>
          <a:bodyPr>
            <a:noAutofit/>
          </a:bodyPr>
          <a:lstStyle/>
          <a:p>
            <a:r>
              <a:rPr lang="en-US" sz="1900" dirty="0" smtClean="0"/>
              <a:t>Traditional accounting methods account for </a:t>
            </a:r>
            <a:r>
              <a:rPr lang="en-US" b="1" dirty="0" smtClean="0">
                <a:solidFill>
                  <a:srgbClr val="002060"/>
                </a:solidFill>
              </a:rPr>
              <a:t>direct</a:t>
            </a:r>
            <a:r>
              <a:rPr lang="en-US" sz="1900" dirty="0" smtClean="0"/>
              <a:t> and </a:t>
            </a:r>
            <a:r>
              <a:rPr lang="en-US" b="1" dirty="0" smtClean="0">
                <a:solidFill>
                  <a:srgbClr val="002060"/>
                </a:solidFill>
              </a:rPr>
              <a:t>indirect</a:t>
            </a:r>
            <a:r>
              <a:rPr lang="en-US" sz="1900" dirty="0" smtClean="0"/>
              <a:t> costs. </a:t>
            </a:r>
          </a:p>
          <a:p>
            <a:r>
              <a:rPr lang="en-US" b="1" dirty="0" smtClean="0">
                <a:solidFill>
                  <a:srgbClr val="002060"/>
                </a:solidFill>
              </a:rPr>
              <a:t>Direct costs </a:t>
            </a:r>
            <a:r>
              <a:rPr lang="en-US" sz="1900" dirty="0" smtClean="0"/>
              <a:t>can be clearly linked to a particular process or product.</a:t>
            </a:r>
          </a:p>
          <a:p>
            <a:pPr lvl="1"/>
            <a:r>
              <a:rPr lang="en-US" sz="1900" dirty="0" smtClean="0"/>
              <a:t>E.g., components used to manufacture the product, assembler’s wages for time spent building the product, etc.</a:t>
            </a:r>
          </a:p>
          <a:p>
            <a:r>
              <a:rPr lang="en-US" b="1" dirty="0" smtClean="0">
                <a:solidFill>
                  <a:srgbClr val="002060"/>
                </a:solidFill>
              </a:rPr>
              <a:t>Indirect costs </a:t>
            </a:r>
            <a:r>
              <a:rPr lang="en-US" sz="1900" dirty="0" smtClean="0"/>
              <a:t>are the overhead costs.</a:t>
            </a:r>
          </a:p>
          <a:p>
            <a:pPr lvl="1"/>
            <a:r>
              <a:rPr lang="en-US" sz="1900" dirty="0" smtClean="0"/>
              <a:t>E.g. the electric bill, the salary of administrative managers, the expenses of administrative function, the wages of the supervisor overseeing the assembler, the cost of running the factory, the maintenance of machinery used for multiple products, etc.</a:t>
            </a:r>
            <a:endParaRPr lang="en-US" sz="1900"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844" y="35408"/>
            <a:ext cx="9144000" cy="353943"/>
          </a:xfrm>
          <a:prstGeom prst="rect">
            <a:avLst/>
          </a:prstGeom>
          <a:solidFill>
            <a:schemeClr val="bg1"/>
          </a:solidFill>
          <a:ln w="9525" algn="ctr">
            <a:noFill/>
            <a:miter lim="800000"/>
            <a:headEnd/>
            <a:tailEnd/>
          </a:ln>
        </p:spPr>
        <p:txBody>
          <a:bodyPr wrap="square">
            <a:spAutoFit/>
          </a:bodyPr>
          <a:lstStyle/>
          <a:p>
            <a:pPr algn="ctr"/>
            <a:r>
              <a:rPr lang="en-US" sz="1700" dirty="0" smtClean="0"/>
              <a:t>Figure 7.1  Business-IT maturity model.</a:t>
            </a:r>
            <a:endParaRPr lang="en-US" sz="1700" dirty="0"/>
          </a:p>
        </p:txBody>
      </p:sp>
      <p:pic>
        <p:nvPicPr>
          <p:cNvPr id="5122" name="Picture 2" descr="ftp://smandemod:jws&amp;ILEI$@ftp.wiley.com/Pearlson/Final%20Images/C07GR/c07f001.jpg"/>
          <p:cNvPicPr>
            <a:picLocks noChangeAspect="1" noChangeArrowheads="1"/>
          </p:cNvPicPr>
          <p:nvPr/>
        </p:nvPicPr>
        <p:blipFill>
          <a:blip r:embed="rId3" cstate="print"/>
          <a:srcRect/>
          <a:stretch>
            <a:fillRect/>
          </a:stretch>
        </p:blipFill>
        <p:spPr bwMode="auto">
          <a:xfrm>
            <a:off x="1844" y="2286000"/>
            <a:ext cx="9142156" cy="4572000"/>
          </a:xfrm>
          <a:prstGeom prst="rect">
            <a:avLst/>
          </a:prstGeom>
          <a:noFill/>
        </p:spPr>
      </p:pic>
      <p:sp>
        <p:nvSpPr>
          <p:cNvPr id="3" name="Rectangle 2"/>
          <p:cNvSpPr/>
          <p:nvPr/>
        </p:nvSpPr>
        <p:spPr>
          <a:xfrm>
            <a:off x="1844" y="914400"/>
            <a:ext cx="9142156" cy="646331"/>
          </a:xfrm>
          <a:prstGeom prst="rect">
            <a:avLst/>
          </a:prstGeom>
        </p:spPr>
        <p:txBody>
          <a:bodyPr wrap="square">
            <a:spAutoFit/>
          </a:bodyPr>
          <a:lstStyle/>
          <a:p>
            <a:r>
              <a:rPr lang="en-GB" dirty="0"/>
              <a:t>“</a:t>
            </a:r>
            <a:r>
              <a:rPr lang="en-GB" b="1" dirty="0">
                <a:solidFill>
                  <a:srgbClr val="C00000"/>
                </a:solidFill>
              </a:rPr>
              <a:t>Organizational maturity</a:t>
            </a:r>
            <a:r>
              <a:rPr lang="en-GB" dirty="0"/>
              <a:t>” is the level of organization's readiness and experience in relation to people, processes, technologies and consistent measurement practices.</a:t>
            </a:r>
          </a:p>
        </p:txBody>
      </p:sp>
    </p:spTree>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Activity-Based Costing (ABC) </a:t>
            </a:r>
            <a:endParaRPr lang="en-US" dirty="0"/>
          </a:p>
        </p:txBody>
      </p:sp>
      <p:sp>
        <p:nvSpPr>
          <p:cNvPr id="3" name="Content Placeholder 2"/>
          <p:cNvSpPr>
            <a:spLocks noGrp="1"/>
          </p:cNvSpPr>
          <p:nvPr>
            <p:ph idx="1"/>
          </p:nvPr>
        </p:nvSpPr>
        <p:spPr>
          <a:xfrm>
            <a:off x="533400" y="1600200"/>
            <a:ext cx="8229600" cy="4876800"/>
          </a:xfrm>
        </p:spPr>
        <p:txBody>
          <a:bodyPr>
            <a:noAutofit/>
          </a:bodyPr>
          <a:lstStyle/>
          <a:p>
            <a:r>
              <a:rPr lang="en-US" sz="1800" dirty="0" smtClean="0"/>
              <a:t>The allocation process can be cumbersome and complex.</a:t>
            </a:r>
          </a:p>
          <a:p>
            <a:pPr lvl="1"/>
            <a:r>
              <a:rPr lang="en-US" dirty="0" smtClean="0"/>
              <a:t>A source of trouble for many organizations.</a:t>
            </a:r>
          </a:p>
          <a:p>
            <a:r>
              <a:rPr lang="en-US" sz="1800" dirty="0" smtClean="0"/>
              <a:t>Calculates costs by counting the </a:t>
            </a:r>
            <a:r>
              <a:rPr lang="en-US" b="1" dirty="0" smtClean="0">
                <a:solidFill>
                  <a:srgbClr val="002060"/>
                </a:solidFill>
              </a:rPr>
              <a:t>actual activities </a:t>
            </a:r>
            <a:r>
              <a:rPr lang="en-US" sz="1800" dirty="0" smtClean="0"/>
              <a:t>that go into making a specific product or delivering a specific service.</a:t>
            </a:r>
          </a:p>
          <a:p>
            <a:r>
              <a:rPr lang="en-US" b="1" dirty="0" smtClean="0">
                <a:solidFill>
                  <a:srgbClr val="002060"/>
                </a:solidFill>
              </a:rPr>
              <a:t>Activities</a:t>
            </a:r>
            <a:r>
              <a:rPr lang="en-US" sz="1800" dirty="0" smtClean="0"/>
              <a:t> are processes, functions, or tasks that occur over time and produce recognized results. </a:t>
            </a:r>
          </a:p>
          <a:p>
            <a:r>
              <a:rPr lang="en-US" sz="1800" dirty="0" smtClean="0"/>
              <a:t>Activities are the common denominator between business process improvement and information improvement across departments.</a:t>
            </a:r>
          </a:p>
          <a:p>
            <a:r>
              <a:rPr lang="en-US" sz="1800" dirty="0" smtClean="0"/>
              <a:t>ABC calculates the amount of </a:t>
            </a:r>
            <a:r>
              <a:rPr lang="en-US" b="1" dirty="0" smtClean="0">
                <a:solidFill>
                  <a:srgbClr val="002060"/>
                </a:solidFill>
              </a:rPr>
              <a:t>time</a:t>
            </a:r>
            <a:r>
              <a:rPr lang="en-US" sz="1800" dirty="0" smtClean="0"/>
              <a:t> that system was spent supporting a particular activity and allocates only that cost to that activity.</a:t>
            </a:r>
          </a:p>
          <a:p>
            <a:pPr lvl="1"/>
            <a:r>
              <a:rPr lang="en-US" dirty="0" smtClean="0"/>
              <a:t>Charges all costs to “profit centers” instead of to “cost centers.”</a:t>
            </a:r>
            <a:endParaRPr lang="en-US"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0036A2"/>
                </a:solidFill>
              </a:rPr>
              <a:t>Total Cost of Ownership</a:t>
            </a:r>
            <a:endParaRPr lang="en-US" b="1" dirty="0">
              <a:solidFill>
                <a:srgbClr val="0036A2"/>
              </a:solidFill>
            </a:endParaRPr>
          </a:p>
        </p:txBody>
      </p:sp>
      <p:sp>
        <p:nvSpPr>
          <p:cNvPr id="3" name="Content Placeholder 2"/>
          <p:cNvSpPr>
            <a:spLocks noGrp="1"/>
          </p:cNvSpPr>
          <p:nvPr>
            <p:ph idx="1"/>
          </p:nvPr>
        </p:nvSpPr>
        <p:spPr>
          <a:xfrm>
            <a:off x="533400" y="1600200"/>
            <a:ext cx="8229600" cy="4648200"/>
          </a:xfrm>
        </p:spPr>
        <p:txBody>
          <a:bodyPr>
            <a:noAutofit/>
          </a:bodyPr>
          <a:lstStyle/>
          <a:p>
            <a:r>
              <a:rPr lang="en-US" sz="1900" dirty="0" smtClean="0"/>
              <a:t>When a system is proposed and a business case is created to justify the investment, the decision is often made on </a:t>
            </a:r>
            <a:r>
              <a:rPr lang="en-US" b="1" dirty="0" smtClean="0">
                <a:solidFill>
                  <a:srgbClr val="002060"/>
                </a:solidFill>
              </a:rPr>
              <a:t>incomplete</a:t>
            </a:r>
            <a:r>
              <a:rPr lang="en-US" sz="1900" dirty="0" smtClean="0"/>
              <a:t> </a:t>
            </a:r>
            <a:r>
              <a:rPr lang="en-US" b="1" dirty="0" smtClean="0">
                <a:solidFill>
                  <a:srgbClr val="002060"/>
                </a:solidFill>
              </a:rPr>
              <a:t>information</a:t>
            </a:r>
            <a:r>
              <a:rPr lang="en-US" sz="1900" dirty="0" smtClean="0"/>
              <a:t>. </a:t>
            </a:r>
          </a:p>
          <a:p>
            <a:r>
              <a:rPr lang="en-US" b="1" dirty="0">
                <a:solidFill>
                  <a:srgbClr val="002060"/>
                </a:solidFill>
              </a:rPr>
              <a:t>Total cost ownership (TCO): </a:t>
            </a:r>
            <a:r>
              <a:rPr lang="en-US" sz="1900" dirty="0" smtClean="0"/>
              <a:t>one technique used to calculate a more accurate cost that includes all associated costs. </a:t>
            </a:r>
          </a:p>
          <a:p>
            <a:pPr lvl="1"/>
            <a:r>
              <a:rPr lang="en-US" sz="1900" dirty="0" smtClean="0"/>
              <a:t>Rapidly becoming the industry standard.</a:t>
            </a:r>
          </a:p>
          <a:p>
            <a:pPr lvl="1"/>
            <a:r>
              <a:rPr lang="en-US" sz="1900" dirty="0" smtClean="0"/>
              <a:t>Gartner Group introduced TCO in the late 1980s to calculate PC-based IT infrastructures.</a:t>
            </a:r>
          </a:p>
          <a:p>
            <a:r>
              <a:rPr lang="en-US" sz="1900" dirty="0" smtClean="0"/>
              <a:t>TCO looks beyond initial capital investments.</a:t>
            </a:r>
          </a:p>
          <a:p>
            <a:pPr lvl="1"/>
            <a:r>
              <a:rPr lang="en-US" sz="1900" dirty="0" smtClean="0"/>
              <a:t>Includes costs associated with technical support, administration, training, and system retirement.</a:t>
            </a:r>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TCO Calculation for IT Infrastructure</a:t>
            </a:r>
          </a:p>
        </p:txBody>
      </p:sp>
      <p:sp>
        <p:nvSpPr>
          <p:cNvPr id="3" name="Content Placeholder 2"/>
          <p:cNvSpPr>
            <a:spLocks noGrp="1"/>
          </p:cNvSpPr>
          <p:nvPr>
            <p:ph idx="1"/>
          </p:nvPr>
        </p:nvSpPr>
        <p:spPr/>
        <p:txBody>
          <a:bodyPr>
            <a:normAutofit fontScale="92500"/>
          </a:bodyPr>
          <a:lstStyle/>
          <a:p>
            <a:r>
              <a:rPr lang="en-US" dirty="0" smtClean="0"/>
              <a:t>TCO:</a:t>
            </a:r>
          </a:p>
          <a:p>
            <a:pPr lvl="1"/>
            <a:r>
              <a:rPr lang="en-US" dirty="0" smtClean="0"/>
              <a:t>estimates annual costs </a:t>
            </a:r>
            <a:r>
              <a:rPr lang="en-US" b="1" dirty="0" smtClean="0">
                <a:solidFill>
                  <a:srgbClr val="002060"/>
                </a:solidFill>
              </a:rPr>
              <a:t>per user </a:t>
            </a:r>
            <a:r>
              <a:rPr lang="en-US" dirty="0" smtClean="0"/>
              <a:t>for each potential infrastructure choice and then totals them.</a:t>
            </a:r>
          </a:p>
          <a:p>
            <a:pPr lvl="1"/>
            <a:r>
              <a:rPr lang="en-US" dirty="0" smtClean="0"/>
              <a:t>provides the best investment numbers to compare with financial return numbers when analyzing the net returns on various IT options.</a:t>
            </a:r>
          </a:p>
          <a:p>
            <a:r>
              <a:rPr lang="en-US" dirty="0" smtClean="0"/>
              <a:t>A major IT investment is for </a:t>
            </a:r>
            <a:r>
              <a:rPr lang="en-US" sz="2200" b="1" dirty="0" smtClean="0">
                <a:solidFill>
                  <a:srgbClr val="002060"/>
                </a:solidFill>
              </a:rPr>
              <a:t>infrastructure</a:t>
            </a:r>
            <a:r>
              <a:rPr lang="en-US" dirty="0" smtClean="0"/>
              <a:t>. </a:t>
            </a:r>
          </a:p>
          <a:p>
            <a:pPr lvl="1"/>
            <a:r>
              <a:rPr lang="en-US" dirty="0" smtClean="0"/>
              <a:t>Figure 7.15 uses the hardware, software, network, and data categories to organize the TCO components the manager needs to evaluate.</a:t>
            </a:r>
          </a:p>
          <a:p>
            <a:pPr lvl="1"/>
            <a:r>
              <a:rPr lang="en-US" dirty="0" smtClean="0"/>
              <a:t>The manager can assess infrastructure components at a medium level of detail and categorically allocate “softer” costs like administration and support.</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0" y="636657"/>
            <a:ext cx="9144000" cy="353943"/>
          </a:xfrm>
          <a:prstGeom prst="rect">
            <a:avLst/>
          </a:prstGeom>
          <a:noFill/>
          <a:ln w="9525">
            <a:noFill/>
            <a:miter lim="800000"/>
            <a:headEnd/>
            <a:tailEnd/>
          </a:ln>
        </p:spPr>
        <p:txBody>
          <a:bodyPr wrap="square">
            <a:spAutoFit/>
          </a:bodyPr>
          <a:lstStyle/>
          <a:p>
            <a:pPr algn="ctr"/>
            <a:r>
              <a:rPr lang="en-US" sz="1700" dirty="0"/>
              <a:t>Figure </a:t>
            </a:r>
            <a:r>
              <a:rPr lang="en-US" sz="1700" dirty="0" smtClean="0"/>
              <a:t>7.15  TCO component evaluation.</a:t>
            </a:r>
            <a:endParaRPr lang="en-US" sz="1700" dirty="0"/>
          </a:p>
        </p:txBody>
      </p:sp>
      <p:pic>
        <p:nvPicPr>
          <p:cNvPr id="81922" name="Picture 2" descr="ftp://smandemod:jws&amp;ILEI$@ftp.wiley.com/Pearlson/Final%20Images/C07GR/c07f015.jpg"/>
          <p:cNvPicPr>
            <a:picLocks noChangeAspect="1" noChangeArrowheads="1"/>
          </p:cNvPicPr>
          <p:nvPr/>
        </p:nvPicPr>
        <p:blipFill>
          <a:blip r:embed="rId3" cstate="print"/>
          <a:srcRect/>
          <a:stretch>
            <a:fillRect/>
          </a:stretch>
        </p:blipFill>
        <p:spPr bwMode="auto">
          <a:xfrm>
            <a:off x="1524000" y="1060214"/>
            <a:ext cx="6019800" cy="5759685"/>
          </a:xfrm>
          <a:prstGeom prst="rect">
            <a:avLst/>
          </a:prstGeom>
          <a:noFill/>
        </p:spPr>
      </p:pic>
      <p:sp>
        <p:nvSpPr>
          <p:cNvPr id="2" name="Footer Placeholder 1"/>
          <p:cNvSpPr>
            <a:spLocks noGrp="1"/>
          </p:cNvSpPr>
          <p:nvPr>
            <p:ph type="ftr" sz="quarter" idx="11"/>
          </p:nvPr>
        </p:nvSpPr>
        <p:spPr>
          <a:xfrm rot="16200000">
            <a:off x="6202363" y="5532437"/>
            <a:ext cx="2895600" cy="365125"/>
          </a:xfrm>
        </p:spPr>
        <p:txBody>
          <a:bodyPr/>
          <a:lstStyle/>
          <a:p>
            <a:r>
              <a:rPr lang="en-US" dirty="0" smtClean="0"/>
              <a:t>(c) 2013 John Wiley &amp; Sons, Inc.</a:t>
            </a:r>
          </a:p>
        </p:txBody>
      </p:sp>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solidFill>
                  <a:srgbClr val="0036A2"/>
                </a:solidFill>
              </a:rPr>
              <a:t>TCO Component Breakdown –</a:t>
            </a:r>
            <a:br>
              <a:rPr lang="en-US" sz="3100" b="1" dirty="0" smtClean="0">
                <a:solidFill>
                  <a:srgbClr val="0036A2"/>
                </a:solidFill>
              </a:rPr>
            </a:br>
            <a:r>
              <a:rPr lang="en-US" dirty="0" smtClean="0"/>
              <a:t> </a:t>
            </a:r>
            <a:r>
              <a:rPr lang="en-US" sz="3100" b="1" dirty="0" smtClean="0">
                <a:solidFill>
                  <a:srgbClr val="0036A2"/>
                </a:solidFill>
              </a:rPr>
              <a:t>Hardware and Software</a:t>
            </a:r>
            <a:endParaRPr lang="en-US" sz="3100" b="1" dirty="0">
              <a:solidFill>
                <a:srgbClr val="0036A2"/>
              </a:solidFill>
            </a:endParaRPr>
          </a:p>
        </p:txBody>
      </p:sp>
      <p:sp>
        <p:nvSpPr>
          <p:cNvPr id="3" name="Content Placeholder 2"/>
          <p:cNvSpPr>
            <a:spLocks noGrp="1"/>
          </p:cNvSpPr>
          <p:nvPr>
            <p:ph idx="1"/>
          </p:nvPr>
        </p:nvSpPr>
        <p:spPr/>
        <p:txBody>
          <a:bodyPr>
            <a:normAutofit fontScale="85000" lnSpcReduction="10000"/>
          </a:bodyPr>
          <a:lstStyle/>
          <a:p>
            <a:r>
              <a:rPr lang="en-US" dirty="0" smtClean="0"/>
              <a:t>The TCO framework for the </a:t>
            </a:r>
            <a:r>
              <a:rPr lang="en-US" sz="2400" b="1" dirty="0" smtClean="0">
                <a:solidFill>
                  <a:srgbClr val="002060"/>
                </a:solidFill>
              </a:rPr>
              <a:t>hardware</a:t>
            </a:r>
            <a:r>
              <a:rPr lang="en-US" dirty="0" smtClean="0"/>
              <a:t> category includes computing platforms and peripherals.</a:t>
            </a:r>
          </a:p>
          <a:p>
            <a:r>
              <a:rPr lang="en-US" dirty="0" smtClean="0"/>
              <a:t>The components listed are somewhat arbitrary.</a:t>
            </a:r>
          </a:p>
          <a:p>
            <a:pPr lvl="1"/>
            <a:r>
              <a:rPr lang="en-US" dirty="0" smtClean="0"/>
              <a:t>Highly unusual that every user possesses every component.</a:t>
            </a:r>
          </a:p>
          <a:p>
            <a:pPr lvl="1"/>
            <a:r>
              <a:rPr lang="en-US" dirty="0" smtClean="0"/>
              <a:t>For shared components, such as servers and printers, TCO estimates should be computed per component and then divided among all users who access them.</a:t>
            </a:r>
          </a:p>
          <a:p>
            <a:pPr lvl="1"/>
            <a:r>
              <a:rPr lang="en-US" dirty="0" smtClean="0"/>
              <a:t>When only certain groups of users possess certain components, it is wise to segment the hardware analysis by platform.</a:t>
            </a:r>
          </a:p>
          <a:p>
            <a:r>
              <a:rPr lang="en-US" sz="2500" b="1" dirty="0" smtClean="0">
                <a:solidFill>
                  <a:srgbClr val="002060"/>
                </a:solidFill>
              </a:rPr>
              <a:t>Soft costs</a:t>
            </a:r>
            <a:r>
              <a:rPr lang="en-US" dirty="0" smtClean="0"/>
              <a:t>, such as technical support, administration, and training, are easier to estimate than they appear. </a:t>
            </a:r>
          </a:p>
          <a:p>
            <a:pPr lvl="1"/>
            <a:r>
              <a:rPr lang="en-US" dirty="0" smtClean="0"/>
              <a:t>These calculations can be broken down (Figure 7.16).</a:t>
            </a:r>
          </a:p>
          <a:p>
            <a:pPr lvl="1"/>
            <a:r>
              <a:rPr lang="en-US" dirty="0" smtClean="0"/>
              <a:t>The final soft cost, informal support, is important but may be harder to pin down.</a:t>
            </a:r>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0" y="636657"/>
            <a:ext cx="9144000" cy="353943"/>
          </a:xfrm>
          <a:prstGeom prst="rect">
            <a:avLst/>
          </a:prstGeom>
          <a:noFill/>
          <a:ln w="9525">
            <a:noFill/>
            <a:miter lim="800000"/>
            <a:headEnd/>
            <a:tailEnd/>
          </a:ln>
        </p:spPr>
        <p:txBody>
          <a:bodyPr wrap="square">
            <a:spAutoFit/>
          </a:bodyPr>
          <a:lstStyle/>
          <a:p>
            <a:pPr algn="ctr"/>
            <a:r>
              <a:rPr lang="en-US" sz="1700" dirty="0"/>
              <a:t>Figure </a:t>
            </a:r>
            <a:r>
              <a:rPr lang="en-US" sz="1700" dirty="0" smtClean="0"/>
              <a:t>7.16  Soft costs considerations.</a:t>
            </a:r>
            <a:endParaRPr lang="en-US" sz="1700" strike="sngStrike" dirty="0">
              <a:solidFill>
                <a:srgbClr val="FF0066"/>
              </a:solidFill>
            </a:endParaRPr>
          </a:p>
        </p:txBody>
      </p:sp>
      <p:pic>
        <p:nvPicPr>
          <p:cNvPr id="87042" name="Picture 2" descr="ftp://smandemod:jws&amp;ILEI$@ftp.wiley.com/Pearlson/Final%20Images/C07GR/c07f016.jpg"/>
          <p:cNvPicPr>
            <a:picLocks noChangeAspect="1" noChangeArrowheads="1"/>
          </p:cNvPicPr>
          <p:nvPr/>
        </p:nvPicPr>
        <p:blipFill>
          <a:blip r:embed="rId2" cstate="print"/>
          <a:srcRect/>
          <a:stretch>
            <a:fillRect/>
          </a:stretch>
        </p:blipFill>
        <p:spPr bwMode="auto">
          <a:xfrm>
            <a:off x="838200" y="952500"/>
            <a:ext cx="6934200" cy="5905500"/>
          </a:xfrm>
          <a:prstGeom prst="rect">
            <a:avLst/>
          </a:prstGeom>
          <a:noFill/>
        </p:spPr>
      </p:pic>
      <p:sp>
        <p:nvSpPr>
          <p:cNvPr id="2" name="Footer Placeholder 1"/>
          <p:cNvSpPr>
            <a:spLocks noGrp="1"/>
          </p:cNvSpPr>
          <p:nvPr>
            <p:ph type="ftr" sz="quarter" idx="11"/>
          </p:nvPr>
        </p:nvSpPr>
        <p:spPr>
          <a:xfrm rot="16200000">
            <a:off x="6430963" y="5532437"/>
            <a:ext cx="2895600" cy="365125"/>
          </a:xfrm>
        </p:spPr>
        <p:txBody>
          <a:bodyPr/>
          <a:lstStyle/>
          <a:p>
            <a:r>
              <a:rPr lang="en-US" dirty="0" smtClean="0"/>
              <a:t>(c) 2013 John Wiley &amp; Sons, Inc.</a:t>
            </a:r>
          </a:p>
        </p:txBody>
      </p:sp>
    </p:spTree>
  </p:cSld>
  <p:clrMapOvr>
    <a:masterClrMapping/>
  </p:clrMapOvr>
  <p:transition spd="slow">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914400"/>
          </a:xfrm>
        </p:spPr>
        <p:txBody>
          <a:bodyPr>
            <a:noAutofit/>
          </a:bodyPr>
          <a:lstStyle/>
          <a:p>
            <a:r>
              <a:rPr lang="en-US" b="1" dirty="0" smtClean="0">
                <a:solidFill>
                  <a:srgbClr val="0036A2"/>
                </a:solidFill>
              </a:rPr>
              <a:t>TCO Component Breakdown –</a:t>
            </a:r>
            <a:br>
              <a:rPr lang="en-US" b="1" dirty="0" smtClean="0">
                <a:solidFill>
                  <a:srgbClr val="0036A2"/>
                </a:solidFill>
              </a:rPr>
            </a:br>
            <a:r>
              <a:rPr lang="en-US" b="1" dirty="0" smtClean="0">
                <a:solidFill>
                  <a:srgbClr val="0036A2"/>
                </a:solidFill>
              </a:rPr>
              <a:t>Informal Support </a:t>
            </a:r>
            <a:endParaRPr lang="en-US" dirty="0"/>
          </a:p>
        </p:txBody>
      </p:sp>
      <p:sp>
        <p:nvSpPr>
          <p:cNvPr id="4" name="Content Placeholder 3"/>
          <p:cNvSpPr>
            <a:spLocks noGrp="1"/>
          </p:cNvSpPr>
          <p:nvPr>
            <p:ph idx="1"/>
          </p:nvPr>
        </p:nvSpPr>
        <p:spPr>
          <a:xfrm>
            <a:off x="609600" y="1600200"/>
            <a:ext cx="8229600" cy="4800600"/>
          </a:xfrm>
        </p:spPr>
        <p:txBody>
          <a:bodyPr>
            <a:normAutofit lnSpcReduction="10000"/>
          </a:bodyPr>
          <a:lstStyle/>
          <a:p>
            <a:r>
              <a:rPr lang="en-US" sz="1600" dirty="0" smtClean="0"/>
              <a:t> Managers want to analyze the costs of </a:t>
            </a:r>
            <a:r>
              <a:rPr lang="en-US" sz="1900" b="1" dirty="0" smtClean="0">
                <a:solidFill>
                  <a:srgbClr val="002060"/>
                </a:solidFill>
              </a:rPr>
              <a:t>informal</a:t>
            </a:r>
            <a:r>
              <a:rPr lang="en-US" sz="1600" dirty="0" smtClean="0"/>
              <a:t> </a:t>
            </a:r>
            <a:r>
              <a:rPr lang="en-US" sz="1900" b="1" dirty="0" smtClean="0">
                <a:solidFill>
                  <a:srgbClr val="002060"/>
                </a:solidFill>
              </a:rPr>
              <a:t>support</a:t>
            </a:r>
            <a:r>
              <a:rPr lang="en-US" sz="1600" dirty="0" smtClean="0"/>
              <a:t> for two reasons:</a:t>
            </a:r>
          </a:p>
          <a:p>
            <a:pPr marL="457200" indent="-457200">
              <a:buFont typeface="+mj-lt"/>
              <a:buAutoNum type="arabicPeriod"/>
            </a:pPr>
            <a:r>
              <a:rPr lang="en-US" sz="1600" dirty="0" smtClean="0"/>
              <a:t>The costs—both in salary and in opportunity.</a:t>
            </a:r>
          </a:p>
          <a:p>
            <a:pPr lvl="1"/>
            <a:r>
              <a:rPr lang="en-US" sz="1600" dirty="0" smtClean="0"/>
              <a:t>Nonsupport employee costs</a:t>
            </a:r>
            <a:r>
              <a:rPr lang="en-US" sz="1600" dirty="0" smtClean="0">
                <a:solidFill>
                  <a:srgbClr val="FF0066"/>
                </a:solidFill>
              </a:rPr>
              <a:t> </a:t>
            </a:r>
            <a:r>
              <a:rPr lang="en-US" sz="1600" dirty="0" smtClean="0"/>
              <a:t>may prove significantly higher than analogous costs for a formal support employee.</a:t>
            </a:r>
          </a:p>
          <a:p>
            <a:pPr marL="457200" indent="-457200">
              <a:buFont typeface="+mj-lt"/>
              <a:buAutoNum type="arabicPeriod"/>
            </a:pPr>
            <a:r>
              <a:rPr lang="en-US" sz="1600" dirty="0" smtClean="0"/>
              <a:t>The quantity of informal support activities in an organization provides an indirect measure of the </a:t>
            </a:r>
            <a:r>
              <a:rPr lang="en-US" sz="1900" b="1" dirty="0" smtClean="0">
                <a:solidFill>
                  <a:srgbClr val="002060"/>
                </a:solidFill>
              </a:rPr>
              <a:t>efficiency</a:t>
            </a:r>
            <a:r>
              <a:rPr lang="en-US" sz="1600" dirty="0" smtClean="0"/>
              <a:t> of its IT support organization. </a:t>
            </a:r>
          </a:p>
          <a:p>
            <a:pPr marL="685800" lvl="1" indent="-457200"/>
            <a:r>
              <a:rPr lang="en-US" sz="1600" dirty="0" smtClean="0"/>
              <a:t>The formal support organization should respond with sufficient promptness and thoroughness to discourage all but the briefest informal support transactions.</a:t>
            </a:r>
          </a:p>
          <a:p>
            <a:pPr marL="457200" indent="-457200"/>
            <a:r>
              <a:rPr lang="en-US" sz="1600" dirty="0" smtClean="0"/>
              <a:t>Putting dollar values on informal support may be a challenge.</a:t>
            </a:r>
          </a:p>
          <a:p>
            <a:pPr marL="457200" indent="-457200"/>
            <a:r>
              <a:rPr lang="en-US" sz="1600" dirty="0" smtClean="0"/>
              <a:t>Managers want to gauge the relative potential of each component option to affect the need for informal support. </a:t>
            </a:r>
          </a:p>
          <a:p>
            <a:pPr marL="685800" lvl="1" indent="-457200"/>
            <a:r>
              <a:rPr lang="en-US" sz="1600" dirty="0" smtClean="0"/>
              <a:t>Even if the figures are inaccurate, managers can be more aware of areas where costs can be cut. </a:t>
            </a:r>
            <a:endParaRPr lang="en-US" sz="1600" dirty="0"/>
          </a:p>
        </p:txBody>
      </p:sp>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100" b="1" dirty="0" smtClean="0">
                <a:solidFill>
                  <a:srgbClr val="0036A2"/>
                </a:solidFill>
              </a:rPr>
              <a:t>TCO as a Management Tool</a:t>
            </a:r>
            <a:r>
              <a:rPr lang="en-US" dirty="0" smtClean="0"/>
              <a:t/>
            </a:r>
            <a:br>
              <a:rPr lang="en-US" dirty="0" smtClean="0"/>
            </a:br>
            <a:endParaRPr lang="en-US" dirty="0"/>
          </a:p>
        </p:txBody>
      </p:sp>
      <p:sp>
        <p:nvSpPr>
          <p:cNvPr id="4" name="Content Placeholder 3"/>
          <p:cNvSpPr>
            <a:spLocks noGrp="1"/>
          </p:cNvSpPr>
          <p:nvPr>
            <p:ph idx="1"/>
          </p:nvPr>
        </p:nvSpPr>
        <p:spPr>
          <a:xfrm>
            <a:off x="457200" y="1524000"/>
            <a:ext cx="8229600" cy="4953000"/>
          </a:xfrm>
        </p:spPr>
        <p:txBody>
          <a:bodyPr>
            <a:normAutofit fontScale="92500" lnSpcReduction="10000"/>
          </a:bodyPr>
          <a:lstStyle/>
          <a:p>
            <a:r>
              <a:rPr lang="en-US" sz="1600" dirty="0" smtClean="0"/>
              <a:t>TCO: </a:t>
            </a:r>
          </a:p>
          <a:p>
            <a:pPr lvl="1"/>
            <a:r>
              <a:rPr lang="en-US" sz="1400" dirty="0" smtClean="0"/>
              <a:t>is a tool for evaluating which </a:t>
            </a:r>
            <a:r>
              <a:rPr lang="en-US" sz="1700" b="1" dirty="0" smtClean="0">
                <a:solidFill>
                  <a:srgbClr val="002060"/>
                </a:solidFill>
              </a:rPr>
              <a:t>infrastructure</a:t>
            </a:r>
            <a:r>
              <a:rPr lang="en-US" sz="1400" dirty="0" smtClean="0"/>
              <a:t> components to choose.</a:t>
            </a:r>
          </a:p>
          <a:p>
            <a:pPr lvl="1"/>
            <a:r>
              <a:rPr lang="en-US" sz="1400" dirty="0" smtClean="0"/>
              <a:t>can help managers understand how infrastructure costs break down.</a:t>
            </a:r>
          </a:p>
          <a:p>
            <a:r>
              <a:rPr lang="en-US" sz="1900" b="1" dirty="0" smtClean="0">
                <a:solidFill>
                  <a:srgbClr val="002060"/>
                </a:solidFill>
              </a:rPr>
              <a:t>Labor</a:t>
            </a:r>
            <a:r>
              <a:rPr lang="en-US" sz="1600" dirty="0" smtClean="0"/>
              <a:t> costs associated with an IT infrastructure far outweigh the actual capital investment costs.</a:t>
            </a:r>
          </a:p>
          <a:p>
            <a:pPr lvl="1"/>
            <a:r>
              <a:rPr lang="en-US" sz="1600" dirty="0" smtClean="0"/>
              <a:t>TCO provides the fullest picture of where managers spend their IT dollars.</a:t>
            </a:r>
          </a:p>
          <a:p>
            <a:r>
              <a:rPr lang="en-US" sz="1600" dirty="0" smtClean="0"/>
              <a:t>TCO results can be evaluated over time against </a:t>
            </a:r>
            <a:r>
              <a:rPr lang="en-US" sz="1900" b="1" dirty="0" smtClean="0">
                <a:solidFill>
                  <a:srgbClr val="002060"/>
                </a:solidFill>
              </a:rPr>
              <a:t>industry standards</a:t>
            </a:r>
            <a:r>
              <a:rPr lang="en-US" sz="1600" dirty="0" smtClean="0"/>
              <a:t>.</a:t>
            </a:r>
          </a:p>
          <a:p>
            <a:r>
              <a:rPr lang="en-US" sz="1600" dirty="0" smtClean="0"/>
              <a:t>TCO studies assist in decisions about budgeting, resource allocation, and organizational structure.</a:t>
            </a:r>
          </a:p>
          <a:p>
            <a:pPr lvl="1"/>
            <a:r>
              <a:rPr lang="en-US" sz="1600" dirty="0" smtClean="0"/>
              <a:t>The cost of implementing TCO can be a detriment to the program’s overall success.</a:t>
            </a:r>
          </a:p>
          <a:p>
            <a:r>
              <a:rPr lang="en-US" sz="1600" dirty="0" smtClean="0"/>
              <a:t>Both ABC and TCO are complex approaches.</a:t>
            </a:r>
          </a:p>
          <a:p>
            <a:pPr lvl="1"/>
            <a:r>
              <a:rPr lang="en-US" sz="1600" dirty="0" smtClean="0"/>
              <a:t>Require significant effort to determine the costs to use in the calculations.</a:t>
            </a:r>
          </a:p>
          <a:p>
            <a:r>
              <a:rPr lang="en-US" sz="1600" dirty="0" smtClean="0"/>
              <a:t>Managers must weigh the benefits of using these approaches with the costs of obtaining reliable data.</a:t>
            </a:r>
            <a:endParaRPr lang="en-US" sz="1600" dirty="0"/>
          </a:p>
        </p:txBody>
      </p:sp>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Chapter 7 - Key Terms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buNone/>
                </a:pPr>
                <a:r>
                  <a:rPr lang="en-US" sz="1800" b="1" dirty="0" smtClean="0">
                    <a:solidFill>
                      <a:srgbClr val="002060"/>
                    </a:solidFill>
                  </a:rPr>
                  <a:t>Activity-based costing </a:t>
                </a:r>
                <a:r>
                  <a:rPr lang="en-US" sz="1800" dirty="0" smtClean="0"/>
                  <a:t>(ABC) (p. 227) - calculates costs by counting the</a:t>
                </a:r>
              </a:p>
              <a:p>
                <a:pPr>
                  <a:buNone/>
                </a:pPr>
                <a:r>
                  <a:rPr lang="en-US" sz="1800" dirty="0" smtClean="0"/>
                  <a:t>actual activities that go into making a specific product or delivering a</a:t>
                </a:r>
              </a:p>
              <a:p>
                <a:pPr>
                  <a:buNone/>
                </a:pPr>
                <a:r>
                  <a:rPr lang="en-US" sz="1800" dirty="0" smtClean="0"/>
                  <a:t>specific service.</a:t>
                </a:r>
              </a:p>
              <a:p>
                <a:pPr>
                  <a:buNone/>
                </a:pPr>
                <a:r>
                  <a:rPr lang="en-US" sz="1800" b="1" dirty="0" smtClean="0">
                    <a:solidFill>
                      <a:srgbClr val="002060"/>
                    </a:solidFill>
                  </a:rPr>
                  <a:t>Allocation funding method </a:t>
                </a:r>
                <a:r>
                  <a:rPr lang="en-US" sz="1800" dirty="0" smtClean="0"/>
                  <a:t>(p. 224) - recovers costs based on</a:t>
                </a:r>
              </a:p>
              <a:p>
                <a:pPr>
                  <a:buNone/>
                </a:pPr>
                <a:r>
                  <a:rPr lang="en-US" sz="1800" dirty="0" smtClean="0"/>
                  <a:t>something other than usage</a:t>
                </a:r>
                <a14:m>
                  <m:oMath xmlns:m="http://schemas.openxmlformats.org/officeDocument/2006/math">
                    <m:r>
                      <a:rPr lang="en-US" sz="1800" i="1" dirty="0" smtClean="0">
                        <a:latin typeface="Cambria Math"/>
                      </a:rPr>
                      <m:t>—</m:t>
                    </m:r>
                  </m:oMath>
                </a14:m>
                <a:r>
                  <a:rPr lang="en-US" sz="1800" dirty="0" smtClean="0"/>
                  <a:t>such as revenues, login accounts, or number of</a:t>
                </a:r>
              </a:p>
              <a:p>
                <a:pPr>
                  <a:buNone/>
                </a:pPr>
                <a:r>
                  <a:rPr lang="en-US" sz="1800" dirty="0" smtClean="0"/>
                  <a:t>employees.</a:t>
                </a:r>
              </a:p>
              <a:p>
                <a:pPr>
                  <a:buNone/>
                </a:pPr>
                <a:r>
                  <a:rPr lang="en-US" sz="1800" b="1" dirty="0" smtClean="0">
                    <a:solidFill>
                      <a:srgbClr val="002060"/>
                    </a:solidFill>
                  </a:rPr>
                  <a:t>Balanced scorecard </a:t>
                </a:r>
                <a:r>
                  <a:rPr lang="en-US" sz="1800" dirty="0" smtClean="0"/>
                  <a:t>(p. 218) - focuses attention on the organization’s value</a:t>
                </a:r>
              </a:p>
              <a:p>
                <a:pPr>
                  <a:buNone/>
                </a:pPr>
                <a:r>
                  <a:rPr lang="en-US" sz="1800" dirty="0" smtClean="0"/>
                  <a:t>drivers—which include, but are not limited to, financial performance.</a:t>
                </a:r>
              </a:p>
              <a:p>
                <a:pPr>
                  <a:buNone/>
                </a:pPr>
                <a:r>
                  <a:rPr lang="en-US" sz="1800" b="1" dirty="0" smtClean="0">
                    <a:solidFill>
                      <a:srgbClr val="002060"/>
                    </a:solidFill>
                  </a:rPr>
                  <a:t>Business case </a:t>
                </a:r>
                <a:r>
                  <a:rPr lang="en-US" sz="1800" dirty="0" smtClean="0"/>
                  <a:t>(p. 209) - a structured document that lays out all the relevant</a:t>
                </a:r>
              </a:p>
              <a:p>
                <a:pPr>
                  <a:buNone/>
                </a:pPr>
                <a:r>
                  <a:rPr lang="en-US" sz="1800" dirty="0" smtClean="0"/>
                  <a:t>information needed to make a go/no-go decision.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593" b="-142"/>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Chapter 7 - Key Terms (Cont.)</a:t>
            </a:r>
          </a:p>
        </p:txBody>
      </p:sp>
      <p:sp>
        <p:nvSpPr>
          <p:cNvPr id="3" name="Content Placeholder 2"/>
          <p:cNvSpPr>
            <a:spLocks noGrp="1"/>
          </p:cNvSpPr>
          <p:nvPr>
            <p:ph idx="1"/>
          </p:nvPr>
        </p:nvSpPr>
        <p:spPr>
          <a:xfrm>
            <a:off x="533400" y="1447800"/>
            <a:ext cx="8229600" cy="5029200"/>
          </a:xfrm>
        </p:spPr>
        <p:txBody>
          <a:bodyPr>
            <a:noAutofit/>
          </a:bodyPr>
          <a:lstStyle/>
          <a:p>
            <a:pPr>
              <a:buNone/>
            </a:pPr>
            <a:r>
              <a:rPr lang="en-US" sz="1800" b="1" dirty="0" smtClean="0">
                <a:solidFill>
                  <a:srgbClr val="002060"/>
                </a:solidFill>
              </a:rPr>
              <a:t>Business-IT Maturity Model </a:t>
            </a:r>
            <a:r>
              <a:rPr lang="en-US" sz="1800" dirty="0" smtClean="0"/>
              <a:t>(p. 198) - a useful tool for</a:t>
            </a:r>
          </a:p>
          <a:p>
            <a:pPr>
              <a:buNone/>
            </a:pPr>
            <a:r>
              <a:rPr lang="en-US" sz="1800" dirty="0" smtClean="0"/>
              <a:t>understanding the differences in capabilities.</a:t>
            </a:r>
          </a:p>
          <a:p>
            <a:pPr>
              <a:buNone/>
            </a:pPr>
            <a:r>
              <a:rPr lang="en-US" sz="1800" b="1" dirty="0" smtClean="0">
                <a:solidFill>
                  <a:srgbClr val="002060"/>
                </a:solidFill>
              </a:rPr>
              <a:t>Business technology strategist </a:t>
            </a:r>
            <a:r>
              <a:rPr lang="en-US" sz="1800" dirty="0" smtClean="0"/>
              <a:t>(p. 206) - the strategic business</a:t>
            </a:r>
          </a:p>
          <a:p>
            <a:pPr>
              <a:buNone/>
            </a:pPr>
            <a:r>
              <a:rPr lang="en-US" sz="1800" dirty="0" smtClean="0"/>
              <a:t>leader who uses technology as the core tool in creating competitive</a:t>
            </a:r>
          </a:p>
          <a:p>
            <a:pPr>
              <a:buNone/>
            </a:pPr>
            <a:r>
              <a:rPr lang="en-US" sz="1800" dirty="0" smtClean="0"/>
              <a:t>advantage and aligning business and IT strategies.</a:t>
            </a:r>
          </a:p>
          <a:p>
            <a:pPr>
              <a:buNone/>
            </a:pPr>
            <a:r>
              <a:rPr lang="en-US" sz="1800" b="1" dirty="0" smtClean="0">
                <a:solidFill>
                  <a:srgbClr val="002060"/>
                </a:solidFill>
              </a:rPr>
              <a:t>Chargeback funding method </a:t>
            </a:r>
            <a:r>
              <a:rPr lang="en-US" sz="1800" dirty="0" smtClean="0"/>
              <a:t>(p. 223) - charging individuals,</a:t>
            </a:r>
          </a:p>
          <a:p>
            <a:pPr>
              <a:buNone/>
            </a:pPr>
            <a:r>
              <a:rPr lang="en-US" sz="1800" dirty="0" smtClean="0"/>
              <a:t>departments, or business units based on actual usage and cost.</a:t>
            </a:r>
          </a:p>
          <a:p>
            <a:pPr>
              <a:buNone/>
            </a:pPr>
            <a:r>
              <a:rPr lang="en-US" sz="1800" b="1" dirty="0" smtClean="0">
                <a:solidFill>
                  <a:srgbClr val="002060"/>
                </a:solidFill>
              </a:rPr>
              <a:t>Chief Information Officer </a:t>
            </a:r>
            <a:r>
              <a:rPr lang="en-US" sz="1800" dirty="0" smtClean="0"/>
              <a:t>(CIO) (p. 206) - the senior-most executive in the</a:t>
            </a:r>
          </a:p>
          <a:p>
            <a:pPr>
              <a:buNone/>
            </a:pPr>
            <a:r>
              <a:rPr lang="en-US" sz="1800" dirty="0" smtClean="0"/>
              <a:t>enterprise responsible for technology vision and leadership for designing,</a:t>
            </a:r>
          </a:p>
          <a:p>
            <a:pPr>
              <a:buNone/>
            </a:pPr>
            <a:r>
              <a:rPr lang="en-US" sz="1800" dirty="0" smtClean="0"/>
              <a:t>developing, implementing, and managing IT initiatives for the enterprise to</a:t>
            </a:r>
          </a:p>
          <a:p>
            <a:pPr>
              <a:buNone/>
            </a:pPr>
            <a:r>
              <a:rPr lang="en-US" sz="1800" dirty="0" smtClean="0"/>
              <a:t>operate effectively in a constantly changing and intensely competitive</a:t>
            </a:r>
          </a:p>
          <a:p>
            <a:pPr>
              <a:buNone/>
            </a:pPr>
            <a:r>
              <a:rPr lang="en-US" sz="1800" dirty="0" smtClean="0"/>
              <a:t>marketplace.</a:t>
            </a:r>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609600"/>
          </a:xfrm>
          <a:solidFill>
            <a:schemeClr val="bg1"/>
          </a:solidFill>
        </p:spPr>
        <p:txBody>
          <a:bodyPr>
            <a:noAutofit/>
          </a:bodyPr>
          <a:lstStyle/>
          <a:p>
            <a:pPr algn="ctr"/>
            <a:r>
              <a:rPr lang="en-US" b="1" dirty="0" smtClean="0">
                <a:solidFill>
                  <a:srgbClr val="C00000"/>
                </a:solidFill>
              </a:rPr>
              <a:t>Understanding the IT Organization</a:t>
            </a:r>
          </a:p>
        </p:txBody>
      </p:sp>
      <p:sp>
        <p:nvSpPr>
          <p:cNvPr id="4" name="Content Placeholder 3"/>
          <p:cNvSpPr>
            <a:spLocks noGrp="1"/>
          </p:cNvSpPr>
          <p:nvPr>
            <p:ph idx="1"/>
          </p:nvPr>
        </p:nvSpPr>
        <p:spPr>
          <a:xfrm>
            <a:off x="152400" y="762000"/>
            <a:ext cx="8763000" cy="5364163"/>
          </a:xfrm>
          <a:solidFill>
            <a:schemeClr val="bg1"/>
          </a:solidFill>
        </p:spPr>
        <p:txBody>
          <a:bodyPr>
            <a:normAutofit/>
          </a:bodyPr>
          <a:lstStyle/>
          <a:p>
            <a:pPr marL="347472"/>
            <a:r>
              <a:rPr lang="en-US" sz="1900" dirty="0" smtClean="0"/>
              <a:t>IT organizations all provide services to their businesses at the </a:t>
            </a:r>
            <a:r>
              <a:rPr lang="en-US" b="1" dirty="0" smtClean="0">
                <a:solidFill>
                  <a:srgbClr val="002060"/>
                </a:solidFill>
              </a:rPr>
              <a:t>right time</a:t>
            </a:r>
            <a:r>
              <a:rPr lang="en-US" sz="1900" dirty="0" smtClean="0">
                <a:solidFill>
                  <a:srgbClr val="FF0066"/>
                </a:solidFill>
              </a:rPr>
              <a:t> </a:t>
            </a:r>
            <a:r>
              <a:rPr lang="en-US" sz="1900" dirty="0" smtClean="0"/>
              <a:t>and in the </a:t>
            </a:r>
            <a:r>
              <a:rPr lang="en-US" b="1" dirty="0" smtClean="0">
                <a:solidFill>
                  <a:srgbClr val="002060"/>
                </a:solidFill>
              </a:rPr>
              <a:t>right way</a:t>
            </a:r>
            <a:r>
              <a:rPr lang="en-US" b="1" dirty="0">
                <a:solidFill>
                  <a:srgbClr val="FF0066"/>
                </a:solidFill>
              </a:rPr>
              <a:t> </a:t>
            </a:r>
            <a:r>
              <a:rPr lang="en-US" sz="1900" dirty="0" smtClean="0"/>
              <a:t>based on:</a:t>
            </a:r>
          </a:p>
          <a:p>
            <a:pPr lvl="1"/>
            <a:r>
              <a:rPr lang="en-US" sz="1900" dirty="0" smtClean="0"/>
              <a:t>the </a:t>
            </a:r>
            <a:r>
              <a:rPr lang="en-US" sz="2000" b="1" dirty="0" smtClean="0">
                <a:solidFill>
                  <a:srgbClr val="002060"/>
                </a:solidFill>
              </a:rPr>
              <a:t>skills</a:t>
            </a:r>
            <a:r>
              <a:rPr lang="en-US" sz="1900" dirty="0" smtClean="0"/>
              <a:t> and </a:t>
            </a:r>
            <a:r>
              <a:rPr lang="en-US" sz="2000" b="1" dirty="0" smtClean="0">
                <a:solidFill>
                  <a:srgbClr val="002060"/>
                </a:solidFill>
              </a:rPr>
              <a:t>capabilities</a:t>
            </a:r>
            <a:r>
              <a:rPr lang="en-US" sz="1900" dirty="0" smtClean="0"/>
              <a:t> of their people.</a:t>
            </a:r>
          </a:p>
          <a:p>
            <a:pPr lvl="1"/>
            <a:r>
              <a:rPr lang="en-US" sz="1900" dirty="0" smtClean="0"/>
              <a:t>the organizational </a:t>
            </a:r>
            <a:r>
              <a:rPr lang="en-US" sz="2000" b="1" dirty="0" smtClean="0">
                <a:solidFill>
                  <a:srgbClr val="002060"/>
                </a:solidFill>
              </a:rPr>
              <a:t>focus</a:t>
            </a:r>
            <a:r>
              <a:rPr lang="en-US" sz="1900" dirty="0" smtClean="0"/>
              <a:t> of management.</a:t>
            </a:r>
          </a:p>
          <a:p>
            <a:r>
              <a:rPr lang="en-US" sz="1900" dirty="0" smtClean="0"/>
              <a:t>Firms differ in their IT activities because of:</a:t>
            </a:r>
          </a:p>
          <a:p>
            <a:pPr lvl="1"/>
            <a:r>
              <a:rPr lang="en-US" sz="1900" dirty="0" smtClean="0"/>
              <a:t>their organizational </a:t>
            </a:r>
            <a:r>
              <a:rPr lang="en-US" sz="2000" b="1" dirty="0" smtClean="0">
                <a:solidFill>
                  <a:srgbClr val="002060"/>
                </a:solidFill>
              </a:rPr>
              <a:t>goals</a:t>
            </a:r>
            <a:r>
              <a:rPr lang="en-US" sz="1900" dirty="0" smtClean="0"/>
              <a:t>. </a:t>
            </a:r>
          </a:p>
          <a:p>
            <a:pPr lvl="1"/>
            <a:r>
              <a:rPr lang="en-US" sz="1900" dirty="0"/>
              <a:t>t</a:t>
            </a:r>
            <a:r>
              <a:rPr lang="en-US" sz="1900" dirty="0" smtClean="0"/>
              <a:t>he firms’ size.</a:t>
            </a:r>
          </a:p>
          <a:p>
            <a:pPr lvl="1"/>
            <a:r>
              <a:rPr lang="en-US" sz="1900" dirty="0"/>
              <a:t>t</a:t>
            </a:r>
            <a:r>
              <a:rPr lang="en-US" sz="1900" dirty="0" smtClean="0"/>
              <a:t>he organizational </a:t>
            </a:r>
            <a:r>
              <a:rPr lang="en-US" sz="2000" b="1" dirty="0" smtClean="0">
                <a:solidFill>
                  <a:srgbClr val="002060"/>
                </a:solidFill>
              </a:rPr>
              <a:t>structure</a:t>
            </a:r>
            <a:r>
              <a:rPr lang="en-US" sz="1900" dirty="0" smtClean="0"/>
              <a:t>.</a:t>
            </a:r>
          </a:p>
          <a:p>
            <a:pPr lvl="1"/>
            <a:r>
              <a:rPr lang="en-US" sz="1900" dirty="0"/>
              <a:t>t</a:t>
            </a:r>
            <a:r>
              <a:rPr lang="en-US" sz="1900" dirty="0" smtClean="0"/>
              <a:t>he level of </a:t>
            </a:r>
            <a:r>
              <a:rPr lang="en-US" sz="2000" b="1" dirty="0" smtClean="0">
                <a:solidFill>
                  <a:srgbClr val="002060"/>
                </a:solidFill>
              </a:rPr>
              <a:t>maturity</a:t>
            </a:r>
            <a:r>
              <a:rPr lang="en-US" sz="1900" dirty="0" smtClean="0"/>
              <a:t>.</a:t>
            </a:r>
          </a:p>
        </p:txBody>
      </p:sp>
      <p:sp>
        <p:nvSpPr>
          <p:cNvPr id="2" name="Footer Placeholder 1"/>
          <p:cNvSpPr>
            <a:spLocks noGrp="1"/>
          </p:cNvSpPr>
          <p:nvPr>
            <p:ph type="ftr" sz="quarter" idx="11"/>
          </p:nvPr>
        </p:nvSpPr>
        <p:spPr/>
        <p:txBody>
          <a:bodyPr/>
          <a:lstStyle/>
          <a:p>
            <a:r>
              <a:rPr lang="en-US" dirty="0" smtClean="0"/>
              <a:t>(c) 2013 John Wiley &amp; Sons, Inc.</a:t>
            </a:r>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Chapter 7 - Key Terms (Cont.)</a:t>
            </a:r>
          </a:p>
        </p:txBody>
      </p:sp>
      <p:sp>
        <p:nvSpPr>
          <p:cNvPr id="3" name="Content Placeholder 2"/>
          <p:cNvSpPr>
            <a:spLocks noGrp="1"/>
          </p:cNvSpPr>
          <p:nvPr>
            <p:ph idx="1"/>
          </p:nvPr>
        </p:nvSpPr>
        <p:spPr>
          <a:xfrm>
            <a:off x="533400" y="1447800"/>
            <a:ext cx="8229600" cy="5029200"/>
          </a:xfrm>
        </p:spPr>
        <p:txBody>
          <a:bodyPr>
            <a:noAutofit/>
          </a:bodyPr>
          <a:lstStyle/>
          <a:p>
            <a:pPr>
              <a:buNone/>
            </a:pPr>
            <a:r>
              <a:rPr lang="en-US" sz="1800" b="1" dirty="0" smtClean="0">
                <a:solidFill>
                  <a:srgbClr val="002060"/>
                </a:solidFill>
              </a:rPr>
              <a:t>Corporate budget funding method </a:t>
            </a:r>
            <a:r>
              <a:rPr lang="en-US" sz="1800" dirty="0" smtClean="0"/>
              <a:t>(p. 225) - the costs fall to the</a:t>
            </a:r>
          </a:p>
          <a:p>
            <a:pPr>
              <a:buNone/>
            </a:pPr>
            <a:r>
              <a:rPr lang="en-US" sz="1800" dirty="0" smtClean="0"/>
              <a:t>corporate bottom line rather than levying charges on specific users or</a:t>
            </a:r>
          </a:p>
          <a:p>
            <a:pPr>
              <a:buNone/>
            </a:pPr>
            <a:r>
              <a:rPr lang="en-US" sz="1800" dirty="0" smtClean="0"/>
              <a:t>business units.</a:t>
            </a:r>
          </a:p>
          <a:p>
            <a:pPr>
              <a:buNone/>
            </a:pPr>
            <a:r>
              <a:rPr lang="en-US" sz="1800" b="1" dirty="0" smtClean="0">
                <a:solidFill>
                  <a:srgbClr val="002060"/>
                </a:solidFill>
              </a:rPr>
              <a:t>Dashboard</a:t>
            </a:r>
            <a:r>
              <a:rPr lang="en-US" sz="1800" dirty="0" smtClean="0"/>
              <a:t> (p. 221) - provides a snapshot of metrics at any given</a:t>
            </a:r>
          </a:p>
          <a:p>
            <a:pPr>
              <a:buNone/>
            </a:pPr>
            <a:r>
              <a:rPr lang="en-US" sz="1800" dirty="0" smtClean="0"/>
              <a:t>point in time.</a:t>
            </a:r>
          </a:p>
          <a:p>
            <a:pPr>
              <a:buNone/>
            </a:pPr>
            <a:r>
              <a:rPr lang="en-US" sz="1800" b="1" dirty="0" smtClean="0">
                <a:solidFill>
                  <a:srgbClr val="002060"/>
                </a:solidFill>
              </a:rPr>
              <a:t>Economic value added </a:t>
            </a:r>
            <a:r>
              <a:rPr lang="en-US" sz="1800" dirty="0" smtClean="0"/>
              <a:t>(EVA) (p. 216) - accounts for opportunity costs</a:t>
            </a:r>
          </a:p>
          <a:p>
            <a:pPr>
              <a:buNone/>
            </a:pPr>
            <a:r>
              <a:rPr lang="en-US" sz="1800" dirty="0" smtClean="0"/>
              <a:t>of capital to measure true economic profit and revalues historical costs to</a:t>
            </a:r>
          </a:p>
          <a:p>
            <a:pPr>
              <a:buNone/>
            </a:pPr>
            <a:r>
              <a:rPr lang="en-US" sz="1800" dirty="0" smtClean="0"/>
              <a:t>give an accurate picture of the true market value of assets.</a:t>
            </a:r>
          </a:p>
          <a:p>
            <a:pPr>
              <a:buNone/>
            </a:pPr>
            <a:r>
              <a:rPr lang="en-US" sz="1800" b="1" dirty="0" smtClean="0">
                <a:solidFill>
                  <a:srgbClr val="002060"/>
                </a:solidFill>
              </a:rPr>
              <a:t>IT portfolio management </a:t>
            </a:r>
            <a:r>
              <a:rPr lang="en-US" sz="1800" dirty="0" smtClean="0"/>
              <a:t>(p. 213) - “evaluating new and existing</a:t>
            </a:r>
          </a:p>
          <a:p>
            <a:pPr>
              <a:buNone/>
            </a:pPr>
            <a:r>
              <a:rPr lang="en-US" sz="1800" dirty="0" smtClean="0"/>
              <a:t>applications collectively on an ongoing basis to determine which applications</a:t>
            </a:r>
          </a:p>
          <a:p>
            <a:pPr>
              <a:buNone/>
            </a:pPr>
            <a:r>
              <a:rPr lang="en-US" sz="1800" dirty="0" smtClean="0"/>
              <a:t>provide value to the business in order to support decisions to replace, retire, or</a:t>
            </a:r>
          </a:p>
          <a:p>
            <a:pPr>
              <a:buNone/>
            </a:pPr>
            <a:r>
              <a:rPr lang="en-US" sz="1800" dirty="0" smtClean="0"/>
              <a:t>further invest in applications across the enterprise.”</a:t>
            </a:r>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36A2"/>
                </a:solidFill>
              </a:rPr>
              <a:t>Chapter 7 - Key Terms (Cont.)</a:t>
            </a:r>
          </a:p>
        </p:txBody>
      </p:sp>
      <p:sp>
        <p:nvSpPr>
          <p:cNvPr id="3" name="Content Placeholder 2"/>
          <p:cNvSpPr>
            <a:spLocks noGrp="1"/>
          </p:cNvSpPr>
          <p:nvPr>
            <p:ph idx="1"/>
          </p:nvPr>
        </p:nvSpPr>
        <p:spPr/>
        <p:txBody>
          <a:bodyPr>
            <a:normAutofit/>
          </a:bodyPr>
          <a:lstStyle/>
          <a:p>
            <a:pPr>
              <a:buNone/>
            </a:pPr>
            <a:r>
              <a:rPr lang="en-US" b="1" dirty="0" smtClean="0">
                <a:solidFill>
                  <a:srgbClr val="002060"/>
                </a:solidFill>
              </a:rPr>
              <a:t>Net present value </a:t>
            </a:r>
            <a:r>
              <a:rPr lang="en-US" dirty="0" smtClean="0"/>
              <a:t>(NPV) (p. 216) - calculated by discounting the</a:t>
            </a:r>
          </a:p>
          <a:p>
            <a:pPr>
              <a:buNone/>
            </a:pPr>
            <a:r>
              <a:rPr lang="en-US" dirty="0" smtClean="0"/>
              <a:t>costs and benefits for each year of the system’s lifetime using the</a:t>
            </a:r>
          </a:p>
          <a:p>
            <a:pPr>
              <a:buNone/>
            </a:pPr>
            <a:r>
              <a:rPr lang="en-US" dirty="0" smtClean="0"/>
              <a:t>present value factor calculated each year as 1/(1+ discount rate) </a:t>
            </a:r>
            <a:r>
              <a:rPr lang="en-US" baseline="30000" dirty="0" smtClean="0"/>
              <a:t>year</a:t>
            </a:r>
            <a:r>
              <a:rPr lang="en-US" dirty="0" smtClean="0"/>
              <a:t>.</a:t>
            </a:r>
          </a:p>
          <a:p>
            <a:pPr>
              <a:buNone/>
            </a:pPr>
            <a:r>
              <a:rPr lang="en-US" b="1" dirty="0" smtClean="0">
                <a:solidFill>
                  <a:srgbClr val="002060"/>
                </a:solidFill>
              </a:rPr>
              <a:t>Return on investment </a:t>
            </a:r>
            <a:r>
              <a:rPr lang="en-US" dirty="0" smtClean="0"/>
              <a:t>(ROI) (p. 216) - Percentage rate that</a:t>
            </a:r>
          </a:p>
          <a:p>
            <a:pPr>
              <a:buNone/>
            </a:pPr>
            <a:r>
              <a:rPr lang="en-US" dirty="0" smtClean="0"/>
              <a:t>measures the relationship between the amount the business gets back</a:t>
            </a:r>
          </a:p>
          <a:p>
            <a:pPr>
              <a:buNone/>
            </a:pPr>
            <a:r>
              <a:rPr lang="en-US" dirty="0" smtClean="0"/>
              <a:t>from an investment and the amount invested.</a:t>
            </a:r>
          </a:p>
          <a:p>
            <a:pPr marL="0">
              <a:buNone/>
            </a:pPr>
            <a:r>
              <a:rPr lang="en-US" b="1" dirty="0" smtClean="0">
                <a:solidFill>
                  <a:srgbClr val="002060"/>
                </a:solidFill>
              </a:rPr>
              <a:t>Total cost of ownership </a:t>
            </a:r>
            <a:r>
              <a:rPr lang="en-US" dirty="0" smtClean="0"/>
              <a:t>(TCO) (p. 228) – calculation that includes all costs associated with technical support, administration, training, and system retirement</a:t>
            </a:r>
            <a:r>
              <a:rPr lang="en-US" dirty="0"/>
              <a:t>. </a:t>
            </a:r>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700" b="1" dirty="0" smtClean="0">
                <a:solidFill>
                  <a:srgbClr val="0036A2"/>
                </a:solidFill>
              </a:rPr>
              <a:t>Copyright 2013 John Wiley &amp; Sons, Inc.</a:t>
            </a:r>
          </a:p>
        </p:txBody>
      </p:sp>
      <p:sp>
        <p:nvSpPr>
          <p:cNvPr id="9" name="Content Placeholder 8"/>
          <p:cNvSpPr>
            <a:spLocks noGrp="1"/>
          </p:cNvSpPr>
          <p:nvPr>
            <p:ph idx="1"/>
          </p:nvPr>
        </p:nvSpPr>
        <p:spPr/>
        <p:txBody>
          <a:bodyPr>
            <a:normAutofit fontScale="92500"/>
          </a:bodyPr>
          <a:lstStyle/>
          <a:p>
            <a:pPr>
              <a:buNone/>
            </a:pPr>
            <a:r>
              <a:rPr lang="en-US" dirty="0" smtClean="0"/>
              <a:t>A</a:t>
            </a:r>
            <a:r>
              <a:rPr lang="en-US" dirty="0" smtClean="0">
                <a:cs typeface="Times New Roman" pitchFamily="18" charset="0"/>
              </a:rPr>
              <a:t>ll rights reserved.  Reproduction or translation of this work beyond that named in Section 117 of the 1976 United States Copyright Act without the express written consent of the copyright owner is unlawful.  Request for further information should be addressed to the Permissions Department, John Wiley &amp; Sons, Inc.  The purchaser may make back-up copies for his/her own use only and not for distribution or resale.  The Publisher assumes no responsibility for errors, omissions, or damages, caused by the use of these programs or from the use of the information contained herein.</a:t>
            </a:r>
          </a:p>
          <a:p>
            <a:pPr>
              <a:buNone/>
            </a:pPr>
            <a:endParaRPr lang="en-US" dirty="0"/>
          </a:p>
        </p:txBody>
      </p:sp>
      <p:sp>
        <p:nvSpPr>
          <p:cNvPr id="2" name="Footer Placeholder 1"/>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a:solidFill>
            <a:schemeClr val="bg1"/>
          </a:solidFill>
        </p:spPr>
        <p:txBody>
          <a:bodyPr>
            <a:noAutofit/>
          </a:bodyPr>
          <a:lstStyle/>
          <a:p>
            <a:pPr algn="ctr"/>
            <a:r>
              <a:rPr lang="en-US" b="1" dirty="0" smtClean="0">
                <a:solidFill>
                  <a:srgbClr val="C00000"/>
                </a:solidFill>
              </a:rPr>
              <a:t>What a Manager Can Expect From</a:t>
            </a:r>
            <a:br>
              <a:rPr lang="en-US" b="1" dirty="0" smtClean="0">
                <a:solidFill>
                  <a:srgbClr val="C00000"/>
                </a:solidFill>
              </a:rPr>
            </a:br>
            <a:r>
              <a:rPr lang="en-US" b="1" dirty="0" smtClean="0">
                <a:solidFill>
                  <a:srgbClr val="C00000"/>
                </a:solidFill>
              </a:rPr>
              <a:t>the IT Organization</a:t>
            </a:r>
          </a:p>
        </p:txBody>
      </p:sp>
      <p:sp>
        <p:nvSpPr>
          <p:cNvPr id="3" name="Content Placeholder 2"/>
          <p:cNvSpPr>
            <a:spLocks noGrp="1"/>
          </p:cNvSpPr>
          <p:nvPr>
            <p:ph idx="1"/>
          </p:nvPr>
        </p:nvSpPr>
        <p:spPr>
          <a:xfrm>
            <a:off x="152400" y="1143000"/>
            <a:ext cx="8839200" cy="5257800"/>
          </a:xfrm>
        </p:spPr>
        <p:txBody>
          <a:bodyPr>
            <a:noAutofit/>
          </a:bodyPr>
          <a:lstStyle/>
          <a:p>
            <a:pPr marL="347472"/>
            <a:r>
              <a:rPr lang="en-GB" dirty="0"/>
              <a:t>Managers must learn what to expect from the IT organization so they can plan </a:t>
            </a:r>
            <a:r>
              <a:rPr lang="en-GB" dirty="0" smtClean="0"/>
              <a:t>and implement </a:t>
            </a:r>
            <a:r>
              <a:rPr lang="en-GB" dirty="0"/>
              <a:t>business strategy accordingly. </a:t>
            </a:r>
          </a:p>
          <a:p>
            <a:pPr marL="347472"/>
            <a:r>
              <a:rPr lang="en-US" dirty="0" smtClean="0"/>
              <a:t>A manager typically can expect some level of support in </a:t>
            </a:r>
            <a:r>
              <a:rPr lang="en-US" b="1" dirty="0" smtClean="0">
                <a:solidFill>
                  <a:srgbClr val="002060"/>
                </a:solidFill>
              </a:rPr>
              <a:t>14</a:t>
            </a:r>
            <a:r>
              <a:rPr lang="en-US" dirty="0" smtClean="0"/>
              <a:t> </a:t>
            </a:r>
            <a:r>
              <a:rPr lang="en-US" b="1" dirty="0" smtClean="0">
                <a:solidFill>
                  <a:srgbClr val="002060"/>
                </a:solidFill>
              </a:rPr>
              <a:t>core</a:t>
            </a:r>
            <a:r>
              <a:rPr lang="en-US" dirty="0" smtClean="0"/>
              <a:t> </a:t>
            </a:r>
            <a:r>
              <a:rPr lang="en-US" b="1" dirty="0" smtClean="0">
                <a:solidFill>
                  <a:srgbClr val="002060"/>
                </a:solidFill>
              </a:rPr>
              <a:t>activities</a:t>
            </a:r>
            <a:r>
              <a:rPr lang="en-US" dirty="0" smtClean="0"/>
              <a:t> (Figure 7.2):</a:t>
            </a:r>
          </a:p>
          <a:p>
            <a:pPr marL="576072" indent="-457200">
              <a:buFont typeface="+mj-lt"/>
              <a:buAutoNum type="arabicPeriod"/>
            </a:pPr>
            <a:r>
              <a:rPr lang="en-US" dirty="0" smtClean="0"/>
              <a:t>Developing and maintaining IS.</a:t>
            </a:r>
          </a:p>
          <a:p>
            <a:pPr marL="576072" indent="-457200">
              <a:buFont typeface="+mj-lt"/>
              <a:buAutoNum type="arabicPeriod"/>
            </a:pPr>
            <a:r>
              <a:rPr lang="en-US" dirty="0" smtClean="0"/>
              <a:t>Managing supplier relationships.</a:t>
            </a:r>
          </a:p>
          <a:p>
            <a:pPr marL="576072" indent="-457200">
              <a:buFont typeface="+mj-lt"/>
              <a:buAutoNum type="arabicPeriod"/>
            </a:pPr>
            <a:r>
              <a:rPr lang="en-US" dirty="0" smtClean="0"/>
              <a:t>Managing data, information, and knowledge.</a:t>
            </a:r>
          </a:p>
          <a:p>
            <a:pPr marL="576072" indent="-457200">
              <a:buFont typeface="+mj-lt"/>
              <a:buAutoNum type="arabicPeriod"/>
            </a:pPr>
            <a:r>
              <a:rPr lang="en-US" dirty="0" smtClean="0"/>
              <a:t>Managing Internet and network services.</a:t>
            </a:r>
          </a:p>
          <a:p>
            <a:pPr marL="576072" indent="-457200">
              <a:buFont typeface="+mj-lt"/>
              <a:buAutoNum type="arabicPeriod"/>
            </a:pPr>
            <a:r>
              <a:rPr lang="en-US" dirty="0" smtClean="0"/>
              <a:t>Managing human resources.</a:t>
            </a:r>
          </a:p>
          <a:p>
            <a:pPr marL="576072" indent="-457200">
              <a:buFont typeface="+mj-lt"/>
              <a:buAutoNum type="arabicPeriod"/>
            </a:pPr>
            <a:r>
              <a:rPr lang="en-US" dirty="0" smtClean="0"/>
              <a:t>Operating the data center.</a:t>
            </a:r>
          </a:p>
          <a:p>
            <a:pPr marL="576072" indent="-457200">
              <a:buFont typeface="+mj-lt"/>
              <a:buAutoNum type="arabicPeriod"/>
            </a:pPr>
            <a:r>
              <a:rPr lang="en-US" dirty="0" smtClean="0"/>
              <a:t>Providing general support.</a:t>
            </a:r>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438"/>
            <a:ext cx="8229600" cy="914400"/>
          </a:xfrm>
          <a:solidFill>
            <a:schemeClr val="bg1"/>
          </a:solidFill>
        </p:spPr>
        <p:txBody>
          <a:bodyPr>
            <a:noAutofit/>
          </a:bodyPr>
          <a:lstStyle/>
          <a:p>
            <a:pPr algn="ctr"/>
            <a:r>
              <a:rPr lang="en-US" b="1" dirty="0" smtClean="0">
                <a:solidFill>
                  <a:srgbClr val="C00000"/>
                </a:solidFill>
              </a:rPr>
              <a:t>What a Manager Can Expect From</a:t>
            </a:r>
            <a:br>
              <a:rPr lang="en-US" b="1" dirty="0" smtClean="0">
                <a:solidFill>
                  <a:srgbClr val="C00000"/>
                </a:solidFill>
              </a:rPr>
            </a:br>
            <a:r>
              <a:rPr lang="en-US" b="1" dirty="0" smtClean="0">
                <a:solidFill>
                  <a:srgbClr val="C00000"/>
                </a:solidFill>
              </a:rPr>
              <a:t>the IT Organization (Cont.)</a:t>
            </a:r>
          </a:p>
        </p:txBody>
      </p:sp>
      <p:sp>
        <p:nvSpPr>
          <p:cNvPr id="3" name="Content Placeholder 2"/>
          <p:cNvSpPr>
            <a:spLocks noGrp="1"/>
          </p:cNvSpPr>
          <p:nvPr>
            <p:ph idx="1"/>
          </p:nvPr>
        </p:nvSpPr>
        <p:spPr>
          <a:xfrm>
            <a:off x="152400" y="1066800"/>
            <a:ext cx="8839200" cy="4953000"/>
          </a:xfrm>
          <a:solidFill>
            <a:schemeClr val="bg1"/>
          </a:solidFill>
        </p:spPr>
        <p:txBody>
          <a:bodyPr>
            <a:noAutofit/>
          </a:bodyPr>
          <a:lstStyle/>
          <a:p>
            <a:pPr marL="576072" indent="-457200">
              <a:buFont typeface="+mj-lt"/>
              <a:buAutoNum type="arabicPeriod" startAt="8"/>
            </a:pPr>
            <a:r>
              <a:rPr lang="en-US" dirty="0" smtClean="0"/>
              <a:t>Planning for business discontinuities.</a:t>
            </a:r>
          </a:p>
          <a:p>
            <a:pPr marL="576072" indent="-457200">
              <a:buFont typeface="+mj-lt"/>
              <a:buAutoNum type="arabicPeriod" startAt="8"/>
            </a:pPr>
            <a:r>
              <a:rPr lang="en-US" dirty="0" smtClean="0"/>
              <a:t>Innovating current processes.</a:t>
            </a:r>
          </a:p>
          <a:p>
            <a:pPr marL="576072" indent="-457200">
              <a:buFont typeface="+mj-lt"/>
              <a:buAutoNum type="arabicPeriod" startAt="8"/>
            </a:pPr>
            <a:r>
              <a:rPr lang="en-US" dirty="0" smtClean="0"/>
              <a:t>Establishing architecture platforms and standards.</a:t>
            </a:r>
          </a:p>
          <a:p>
            <a:pPr marL="576072" indent="-457200">
              <a:buFont typeface="+mj-lt"/>
              <a:buAutoNum type="arabicPeriod" startAt="8"/>
            </a:pPr>
            <a:r>
              <a:rPr lang="en-US" dirty="0" smtClean="0"/>
              <a:t>Promoting enterprise security.</a:t>
            </a:r>
          </a:p>
          <a:p>
            <a:pPr marL="576072" indent="-457200">
              <a:buFont typeface="+mj-lt"/>
              <a:buAutoNum type="arabicPeriod" startAt="8"/>
            </a:pPr>
            <a:r>
              <a:rPr lang="en-US" dirty="0" smtClean="0"/>
              <a:t>Anticipating new technologies. </a:t>
            </a:r>
          </a:p>
          <a:p>
            <a:pPr marL="576072" indent="-457200">
              <a:buFont typeface="+mj-lt"/>
              <a:buAutoNum type="arabicPeriod" startAt="8"/>
            </a:pPr>
            <a:r>
              <a:rPr lang="en-US" dirty="0" smtClean="0"/>
              <a:t>Participating in setting and implementing strategic goals.</a:t>
            </a:r>
          </a:p>
          <a:p>
            <a:pPr marL="576072" indent="-457200">
              <a:buFont typeface="+mj-lt"/>
              <a:buAutoNum type="arabicPeriod" startAt="8"/>
            </a:pPr>
            <a:r>
              <a:rPr lang="en-US" dirty="0" smtClean="0"/>
              <a:t>Integrating social IT.</a:t>
            </a:r>
          </a:p>
          <a:p>
            <a:pPr marL="0" indent="0">
              <a:buNone/>
            </a:pPr>
            <a:endParaRPr lang="en-US" sz="1050" dirty="0" smtClean="0"/>
          </a:p>
          <a:p>
            <a:pPr marL="457200" indent="-457200"/>
            <a:r>
              <a:rPr lang="en-US" dirty="0" smtClean="0"/>
              <a:t>Activities could be found at </a:t>
            </a:r>
            <a:r>
              <a:rPr lang="en-US" b="1" dirty="0" smtClean="0">
                <a:solidFill>
                  <a:srgbClr val="002060"/>
                </a:solidFill>
              </a:rPr>
              <a:t>any maturity level</a:t>
            </a:r>
            <a:r>
              <a:rPr lang="en-US" dirty="0" smtClean="0"/>
              <a:t>.</a:t>
            </a:r>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a:solidFill>
            <a:schemeClr val="bg1"/>
          </a:solidFill>
        </p:spPr>
        <p:txBody>
          <a:bodyPr>
            <a:normAutofit fontScale="90000"/>
          </a:bodyPr>
          <a:lstStyle/>
          <a:p>
            <a:pPr algn="ctr"/>
            <a:r>
              <a:rPr lang="en-US" b="1" dirty="0" smtClean="0">
                <a:solidFill>
                  <a:srgbClr val="C00000"/>
                </a:solidFill>
              </a:rPr>
              <a:t>What a Manager Can Expect From</a:t>
            </a:r>
            <a:br>
              <a:rPr lang="en-US" b="1" dirty="0" smtClean="0">
                <a:solidFill>
                  <a:srgbClr val="C00000"/>
                </a:solidFill>
              </a:rPr>
            </a:br>
            <a:r>
              <a:rPr lang="en-US" b="1" dirty="0" smtClean="0">
                <a:solidFill>
                  <a:srgbClr val="C00000"/>
                </a:solidFill>
              </a:rPr>
              <a:t>the IT Organization (Cont.)</a:t>
            </a:r>
            <a:endParaRPr lang="en-US" dirty="0">
              <a:solidFill>
                <a:srgbClr val="C00000"/>
              </a:solidFill>
            </a:endParaRPr>
          </a:p>
        </p:txBody>
      </p:sp>
      <p:sp>
        <p:nvSpPr>
          <p:cNvPr id="3" name="Content Placeholder 2"/>
          <p:cNvSpPr>
            <a:spLocks noGrp="1"/>
          </p:cNvSpPr>
          <p:nvPr>
            <p:ph idx="1"/>
          </p:nvPr>
        </p:nvSpPr>
        <p:spPr>
          <a:xfrm>
            <a:off x="152400" y="1143000"/>
            <a:ext cx="8839200" cy="5410200"/>
          </a:xfrm>
          <a:solidFill>
            <a:schemeClr val="bg1"/>
          </a:solidFill>
        </p:spPr>
        <p:txBody>
          <a:bodyPr>
            <a:noAutofit/>
          </a:bodyPr>
          <a:lstStyle/>
          <a:p>
            <a:r>
              <a:rPr lang="en-US" sz="1700" dirty="0" smtClean="0"/>
              <a:t>Level 1 – The </a:t>
            </a:r>
            <a:r>
              <a:rPr lang="en-US" b="1" dirty="0" smtClean="0">
                <a:solidFill>
                  <a:srgbClr val="002060"/>
                </a:solidFill>
              </a:rPr>
              <a:t>functional</a:t>
            </a:r>
            <a:r>
              <a:rPr lang="en-US" sz="1700" dirty="0" smtClean="0"/>
              <a:t> view predominates.</a:t>
            </a:r>
          </a:p>
          <a:p>
            <a:pPr lvl="1"/>
            <a:r>
              <a:rPr lang="en-US" sz="1700" dirty="0" smtClean="0"/>
              <a:t>The IT organization is focused on the basic services needed to:</a:t>
            </a:r>
          </a:p>
          <a:p>
            <a:pPr lvl="2"/>
            <a:r>
              <a:rPr lang="en-US" sz="1700" dirty="0" smtClean="0"/>
              <a:t>generate cost savings.</a:t>
            </a:r>
          </a:p>
          <a:p>
            <a:pPr lvl="2"/>
            <a:r>
              <a:rPr lang="en-US" sz="1700" dirty="0" smtClean="0"/>
              <a:t>provide operational information needed.</a:t>
            </a:r>
          </a:p>
          <a:p>
            <a:r>
              <a:rPr lang="en-US" sz="1700" dirty="0" smtClean="0"/>
              <a:t>Level 2 </a:t>
            </a:r>
            <a:r>
              <a:rPr lang="en-US" sz="1700" dirty="0"/>
              <a:t>– </a:t>
            </a:r>
            <a:r>
              <a:rPr lang="en-US" sz="1700" dirty="0" smtClean="0"/>
              <a:t>Makes the business </a:t>
            </a:r>
            <a:r>
              <a:rPr lang="en-US" b="1" dirty="0" smtClean="0">
                <a:solidFill>
                  <a:srgbClr val="002060"/>
                </a:solidFill>
              </a:rPr>
              <a:t>effective</a:t>
            </a:r>
            <a:r>
              <a:rPr lang="en-US" sz="1700" dirty="0" smtClean="0"/>
              <a:t>.</a:t>
            </a:r>
          </a:p>
          <a:p>
            <a:pPr lvl="1"/>
            <a:r>
              <a:rPr lang="en-US" sz="1700" dirty="0" smtClean="0"/>
              <a:t>The IT organization adopts a process view to provide services of an integrated nature across the organization. </a:t>
            </a:r>
          </a:p>
          <a:p>
            <a:pPr lvl="1"/>
            <a:r>
              <a:rPr lang="en-US" sz="1700" dirty="0" smtClean="0"/>
              <a:t>Information delivered by IS supports managerial decision making.</a:t>
            </a:r>
          </a:p>
          <a:p>
            <a:pPr lvl="1"/>
            <a:r>
              <a:rPr lang="en-US" sz="1700" dirty="0" smtClean="0"/>
              <a:t>Enables business partnerships.</a:t>
            </a:r>
          </a:p>
          <a:p>
            <a:r>
              <a:rPr lang="en-US" sz="1700" dirty="0" smtClean="0"/>
              <a:t> Level 3 - Focuses on </a:t>
            </a:r>
            <a:r>
              <a:rPr lang="en-US" b="1" dirty="0" smtClean="0">
                <a:solidFill>
                  <a:srgbClr val="002060"/>
                </a:solidFill>
              </a:rPr>
              <a:t>innovation</a:t>
            </a:r>
            <a:r>
              <a:rPr lang="en-US" sz="1700" dirty="0" smtClean="0"/>
              <a:t>. </a:t>
            </a:r>
          </a:p>
          <a:p>
            <a:pPr lvl="1"/>
            <a:r>
              <a:rPr lang="en-US" sz="1700" dirty="0" smtClean="0"/>
              <a:t>Provides support for strategic initiatives.</a:t>
            </a:r>
          </a:p>
          <a:p>
            <a:pPr lvl="1"/>
            <a:r>
              <a:rPr lang="en-US" sz="1700" dirty="0" smtClean="0"/>
              <a:t>Helps spur innovation.</a:t>
            </a:r>
            <a:endParaRPr lang="en-US" sz="1700" dirty="0"/>
          </a:p>
        </p:txBody>
      </p:sp>
      <p:sp>
        <p:nvSpPr>
          <p:cNvPr id="4" name="Footer Placeholder 3"/>
          <p:cNvSpPr>
            <a:spLocks noGrp="1"/>
          </p:cNvSpPr>
          <p:nvPr>
            <p:ph type="ftr" sz="quarter" idx="11"/>
          </p:nvPr>
        </p:nvSpPr>
        <p:spPr/>
        <p:txBody>
          <a:bodyPr/>
          <a:lstStyle/>
          <a:p>
            <a:r>
              <a:rPr lang="en-US" dirty="0" smtClean="0"/>
              <a:t>(c) 2013 John Wiley &amp; Sons, Inc.</a:t>
            </a:r>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5.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6.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7.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6350</Words>
  <Application>Microsoft Office PowerPoint</Application>
  <PresentationFormat>On-screen Show (4:3)</PresentationFormat>
  <Paragraphs>568</Paragraphs>
  <Slides>62</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Project Status Report</vt:lpstr>
      <vt:lpstr>Visio</vt:lpstr>
      <vt:lpstr>Managing and Using Information Systems:  A Strategic Approach – Fifth Edition</vt:lpstr>
      <vt:lpstr>Learning Objectives</vt:lpstr>
      <vt:lpstr>Real World Example</vt:lpstr>
      <vt:lpstr>Organizing to Respond to Business Demand: A Maturity Model</vt:lpstr>
      <vt:lpstr>PowerPoint Presentation</vt:lpstr>
      <vt:lpstr>Understanding the IT Organization</vt:lpstr>
      <vt:lpstr>What a Manager Can Expect From the IT Organization</vt:lpstr>
      <vt:lpstr>What a Manager Can Expect From the IT Organization (Cont.)</vt:lpstr>
      <vt:lpstr>What a Manager Can Expect From the IT Organization (Cont.)</vt:lpstr>
      <vt:lpstr>Activities in the IT Organization</vt:lpstr>
      <vt:lpstr>PowerPoint Presentation</vt:lpstr>
      <vt:lpstr>PowerPoint Presentation</vt:lpstr>
      <vt:lpstr>Managing IT Activities Globally</vt:lpstr>
      <vt:lpstr>PowerPoint Presentation</vt:lpstr>
      <vt:lpstr>What the IT Organization  Does Not Do</vt:lpstr>
      <vt:lpstr>Chief Information Officer (CIO) </vt:lpstr>
      <vt:lpstr>PowerPoint Presentation</vt:lpstr>
      <vt:lpstr>Building a Business Case</vt:lpstr>
      <vt:lpstr>PowerPoint Presentation</vt:lpstr>
      <vt:lpstr>PowerPoint Presentation</vt:lpstr>
      <vt:lpstr>PowerPoint Presentation</vt:lpstr>
      <vt:lpstr>PowerPoint Presentation</vt:lpstr>
      <vt:lpstr>IT Portfolio Management</vt:lpstr>
      <vt:lpstr>Asset Classes of IT Investments </vt:lpstr>
      <vt:lpstr>Portfolio Management Perspective</vt:lpstr>
      <vt:lpstr>PowerPoint Presentation</vt:lpstr>
      <vt:lpstr>IT Portfolio Business Strategies</vt:lpstr>
      <vt:lpstr>PowerPoint Presentation</vt:lpstr>
      <vt:lpstr>Valuing IT Investments</vt:lpstr>
      <vt:lpstr>PowerPoint Presentation</vt:lpstr>
      <vt:lpstr>Management Approach to Valuing  IT Investments </vt:lpstr>
      <vt:lpstr>Analysis Pitfalls </vt:lpstr>
      <vt:lpstr>Monitoring IT Investments</vt:lpstr>
      <vt:lpstr>The Balanced Scorecard</vt:lpstr>
      <vt:lpstr>PowerPoint Presentation</vt:lpstr>
      <vt:lpstr>The Usefulness of the Balanced Scorecard</vt:lpstr>
      <vt:lpstr>PowerPoint Presentation</vt:lpstr>
      <vt:lpstr>IT Dashboards</vt:lpstr>
      <vt:lpstr>Types of IT Dashboards</vt:lpstr>
      <vt:lpstr>PowerPoint Presentation</vt:lpstr>
      <vt:lpstr>Funding IT Resources </vt:lpstr>
      <vt:lpstr>Chargeback</vt:lpstr>
      <vt:lpstr>Allocation </vt:lpstr>
      <vt:lpstr>Allocation Mechanisms  </vt:lpstr>
      <vt:lpstr>Corporate Budget </vt:lpstr>
      <vt:lpstr>Corporate Budget Drawbacks</vt:lpstr>
      <vt:lpstr>PowerPoint Presentation</vt:lpstr>
      <vt:lpstr>How Much Does it Cost?</vt:lpstr>
      <vt:lpstr>Direct and Indirect Costs</vt:lpstr>
      <vt:lpstr>Activity-Based Costing (ABC) </vt:lpstr>
      <vt:lpstr>Total Cost of Ownership</vt:lpstr>
      <vt:lpstr>TCO Calculation for IT Infrastructure</vt:lpstr>
      <vt:lpstr>PowerPoint Presentation</vt:lpstr>
      <vt:lpstr>TCO Component Breakdown –  Hardware and Software</vt:lpstr>
      <vt:lpstr>PowerPoint Presentation</vt:lpstr>
      <vt:lpstr>TCO Component Breakdown – Informal Support </vt:lpstr>
      <vt:lpstr>TCO as a Management Tool </vt:lpstr>
      <vt:lpstr>Chapter 7 - Key Terms</vt:lpstr>
      <vt:lpstr>Chapter 7 - Key Terms (Cont.)</vt:lpstr>
      <vt:lpstr>Chapter 7 - Key Terms (Cont.)</vt:lpstr>
      <vt:lpstr>Chapter 7 - Key Terms (Cont.)</vt:lpstr>
      <vt:lpstr>Copyright 2013 John Wiley &amp; Sons, Inc.</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 Strategic Use of Information Resources</dc:title>
  <dc:subject>Managing and Using Information Systems: A Strategic Approach 5ed</dc:subject>
  <dc:creator/>
  <dc:description>Managing and Using Information Systems: A Strategic Approach 5ed
By Keri Pearlson &amp; Carol Saunders
PowerPoint files by Michelle Ramim, Ph.D. (ramim@nova.edu)</dc:description>
  <cp:lastModifiedBy/>
  <cp:revision>1</cp:revision>
  <dcterms:created xsi:type="dcterms:W3CDTF">2010-02-01T21:08:06Z</dcterms:created>
  <dcterms:modified xsi:type="dcterms:W3CDTF">2017-07-13T13:49:45Z</dcterms:modified>
</cp:coreProperties>
</file>