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9"/>
  </p:notesMasterIdLst>
  <p:handoutMasterIdLst>
    <p:handoutMasterId r:id="rId40"/>
  </p:handoutMasterIdLst>
  <p:sldIdLst>
    <p:sldId id="257" r:id="rId2"/>
    <p:sldId id="378" r:id="rId3"/>
    <p:sldId id="420" r:id="rId4"/>
    <p:sldId id="416" r:id="rId5"/>
    <p:sldId id="417" r:id="rId6"/>
    <p:sldId id="419" r:id="rId7"/>
    <p:sldId id="408" r:id="rId8"/>
    <p:sldId id="409" r:id="rId9"/>
    <p:sldId id="414" r:id="rId10"/>
    <p:sldId id="410" r:id="rId11"/>
    <p:sldId id="412" r:id="rId12"/>
    <p:sldId id="413" r:id="rId13"/>
    <p:sldId id="411" r:id="rId14"/>
    <p:sldId id="415" r:id="rId15"/>
    <p:sldId id="421" r:id="rId16"/>
    <p:sldId id="428" r:id="rId17"/>
    <p:sldId id="405" r:id="rId18"/>
    <p:sldId id="406" r:id="rId19"/>
    <p:sldId id="429" r:id="rId20"/>
    <p:sldId id="430" r:id="rId21"/>
    <p:sldId id="424" r:id="rId22"/>
    <p:sldId id="425" r:id="rId23"/>
    <p:sldId id="426" r:id="rId24"/>
    <p:sldId id="427" r:id="rId25"/>
    <p:sldId id="390" r:id="rId26"/>
    <p:sldId id="404" r:id="rId27"/>
    <p:sldId id="391" r:id="rId28"/>
    <p:sldId id="392" r:id="rId29"/>
    <p:sldId id="393" r:id="rId30"/>
    <p:sldId id="394" r:id="rId31"/>
    <p:sldId id="398" r:id="rId32"/>
    <p:sldId id="399" r:id="rId33"/>
    <p:sldId id="395" r:id="rId34"/>
    <p:sldId id="407" r:id="rId35"/>
    <p:sldId id="397" r:id="rId36"/>
    <p:sldId id="422" r:id="rId37"/>
    <p:sldId id="423" r:id="rId3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BF65"/>
    <a:srgbClr val="71985E"/>
    <a:srgbClr val="E96B68"/>
    <a:srgbClr val="ED181E"/>
    <a:srgbClr val="E6AA25"/>
    <a:srgbClr val="F8F995"/>
    <a:srgbClr val="E0E30D"/>
    <a:srgbClr val="E3DE4F"/>
    <a:srgbClr val="FFEA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5"/>
    <p:restoredTop sz="92943"/>
  </p:normalViewPr>
  <p:slideViewPr>
    <p:cSldViewPr>
      <p:cViewPr varScale="1">
        <p:scale>
          <a:sx n="106" d="100"/>
          <a:sy n="106" d="100"/>
        </p:scale>
        <p:origin x="222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191B96-1418-B94B-87AF-E6A4ADEBE08F}" type="datetimeFigureOut">
              <a:rPr lang="en-US"/>
              <a:pPr>
                <a:defRPr/>
              </a:pPr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AA8D03C-4816-DB4A-AAD4-562FEF426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93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D9E3BE7-AD95-424E-9E43-29686211EF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726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B7601FF-0863-B44F-B67E-2C7F892DB36E}" type="slidenum">
              <a:rPr lang="en-US" sz="1200"/>
              <a:pPr/>
              <a:t>1</a:t>
            </a:fld>
            <a:endParaRPr lang="en-US" sz="1200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93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195"/>
              </a:schemeClr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dirty="0">
              <a:latin typeface="Times New Roman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dirty="0">
              <a:latin typeface="Times New Roman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dirty="0">
              <a:latin typeface="Times New Roman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dirty="0">
              <a:latin typeface="Times New Roman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dirty="0">
              <a:latin typeface="Times New Roman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dirty="0">
              <a:latin typeface="Times New Roman" charset="0"/>
            </a:endParaRPr>
          </a:p>
        </p:txBody>
      </p:sp>
      <p:sp>
        <p:nvSpPr>
          <p:cNvPr id="10" name="Rectangle 8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dirty="0">
              <a:latin typeface="Times New Roman" charset="0"/>
            </a:endParaRPr>
          </a:p>
        </p:txBody>
      </p:sp>
      <p:sp>
        <p:nvSpPr>
          <p:cNvPr id="22537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B4836BC1-404D-894C-A252-E6B6A6254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4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53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304800"/>
            <a:ext cx="19621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340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802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4623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848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77724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076700"/>
            <a:ext cx="7772400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683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223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252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048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86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81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55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210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2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848600" cy="685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219200"/>
            <a:ext cx="8458200" cy="8731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dirty="0">
              <a:latin typeface="Times New Roman" charset="0"/>
            </a:endParaRPr>
          </a:p>
        </p:txBody>
      </p:sp>
      <p:sp>
        <p:nvSpPr>
          <p:cNvPr id="1029" name="Rectangle 14"/>
          <p:cNvSpPr>
            <a:spLocks noChangeArrowheads="1"/>
          </p:cNvSpPr>
          <p:nvPr userDrawn="1"/>
        </p:nvSpPr>
        <p:spPr bwMode="auto">
          <a:xfrm>
            <a:off x="687388" y="6029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9" name="Picture 2" descr="MatrixLogo282_PR.pdf">
            <a:extLst>
              <a:ext uri="{FF2B5EF4-FFF2-40B4-BE49-F238E27FC236}">
                <a16:creationId xmlns:a16="http://schemas.microsoft.com/office/drawing/2014/main" id="{44156EDC-E65A-4941-8680-9141D6644B8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0400" y="6046932"/>
            <a:ext cx="1930400" cy="73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DCD5D68-6FE1-AF40-B309-95C400AF737C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12682" y="5715000"/>
            <a:ext cx="765482" cy="939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56" r:id="rId1"/>
    <p:sldLayoutId id="2147484644" r:id="rId2"/>
    <p:sldLayoutId id="2147484645" r:id="rId3"/>
    <p:sldLayoutId id="2147484646" r:id="rId4"/>
    <p:sldLayoutId id="2147484647" r:id="rId5"/>
    <p:sldLayoutId id="2147484648" r:id="rId6"/>
    <p:sldLayoutId id="2147484649" r:id="rId7"/>
    <p:sldLayoutId id="2147484650" r:id="rId8"/>
    <p:sldLayoutId id="2147484651" r:id="rId9"/>
    <p:sldLayoutId id="2147484652" r:id="rId10"/>
    <p:sldLayoutId id="2147484653" r:id="rId11"/>
    <p:sldLayoutId id="2147484654" r:id="rId12"/>
    <p:sldLayoutId id="214748465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3356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3356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3356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3356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53356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6AA25"/>
        </a:buClr>
        <a:buSzPct val="63000"/>
        <a:buFont typeface="Wingdings" charset="0"/>
        <a:buChar char="u"/>
        <a:defRPr sz="24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0"/>
        <a:buChar char="è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D181E"/>
        </a:buClr>
        <a:buSzPct val="70000"/>
        <a:buFont typeface="Wingdings" charset="0"/>
        <a:buChar char="­"/>
        <a:defRPr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C18B0"/>
        </a:buClr>
        <a:buSzPct val="70000"/>
        <a:buFont typeface="Wingdings" charset="0"/>
        <a:buChar char="è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228600" y="5109541"/>
            <a:ext cx="6553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Summary of the Police Department Audit</a:t>
            </a:r>
          </a:p>
          <a:p>
            <a:endParaRPr lang="en-US" sz="1600" b="1" dirty="0">
              <a:solidFill>
                <a:srgbClr val="595959"/>
              </a:solidFill>
              <a:latin typeface="Roboto" panose="02000000000000000000" pitchFamily="2" charset="0"/>
              <a:ea typeface="Roboto" panose="02000000000000000000" pitchFamily="2" charset="0"/>
              <a:cs typeface="Arial" charset="0"/>
            </a:endParaRPr>
          </a:p>
          <a:p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charset="0"/>
              </a:rPr>
              <a:t>Salt Lake City, Utah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28B6DA-7B95-DE49-A572-84C6FD5D66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5131312"/>
            <a:ext cx="1905000" cy="715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B0DB13-E5DE-1F4F-AEF2-3E434C140A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32657"/>
            <a:ext cx="9144000" cy="467487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78809" y="457200"/>
            <a:ext cx="8207991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Best Practices (1)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City’s planned implementation of a new ERP is timely as most issues raised in the financial review can most easily be addressed as part of the new ERP implementation.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Future budgets must be reorganized to group expenditures by appropriate functional levels.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All expenditures within the functional areas must be allocated to organizational blocks (coded to the service provided).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All airport expenditures must be fully defined and tracked whether or not they are covered by the agreement.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endParaRPr lang="en-US" sz="1600" dirty="0">
              <a:latin typeface="Roboto" panose="02000000000000000000" pitchFamily="2" charset="0"/>
              <a:ea typeface="Roboto" panose="02000000000000000000" pitchFamily="2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513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78809" y="457200"/>
            <a:ext cx="8207991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Best Practices (2)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Alternative approaches to budgeting for personnel costs should be considered.	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Current approach requires department to cover some routine expenditures from “attrition savings”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This approach impedes effectively resource allocation and budgetary decisions.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All department-wide non-organizational unit specific costs should be centralized into one cost center.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Routine costs for facilities maintenance, building operations, and information technology should be considered for removal from Police Department budget and handled in a centralized manner.</a:t>
            </a:r>
          </a:p>
        </p:txBody>
      </p:sp>
    </p:spTree>
    <p:extLst>
      <p:ext uri="{BB962C8B-B14F-4D97-AF65-F5344CB8AC3E}">
        <p14:creationId xmlns:p14="http://schemas.microsoft.com/office/powerpoint/2010/main" val="3979305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78809" y="457200"/>
            <a:ext cx="8207991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Best Practices (3)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Line items that routinely have expenditures but no budgeted amount should have a budget developed for future years to set stage for ZBB effort.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Line items that routinely have a budgeted amount but no expenditures should be eliminated and the amounts reallocated in the budget.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636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78809" y="457200"/>
            <a:ext cx="8207991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Zero Based Budget Exercise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Will be conducted at a future date.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Will enable review of impact on staffing and overall expenditures by making decisions at the organizational block level regarding: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Types of services provided by the department, and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Levels of service provided.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endParaRPr lang="en-US" sz="16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948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55009" y="4572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Overview of Operational Issues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While Salt Lake City has historically focused policing on safety and efficiency, the past year has emphasized: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Accountability to the public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Transparency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Ensuring that policies and training reflect the best in policing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Effective community support and engagement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As a result, the scope of work for this project was expanded to include these areas.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community was brought into the process of defining an ‘operational’ scope of work.</a:t>
            </a:r>
          </a:p>
        </p:txBody>
      </p:sp>
    </p:spTree>
    <p:extLst>
      <p:ext uri="{BB962C8B-B14F-4D97-AF65-F5344CB8AC3E}">
        <p14:creationId xmlns:p14="http://schemas.microsoft.com/office/powerpoint/2010/main" val="4068583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55009" y="4572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Operational Scope of Work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371600"/>
            <a:ext cx="83058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Key areas of inquiry included:</a:t>
            </a:r>
          </a:p>
          <a:p>
            <a:pPr marL="800100" lvl="1" indent="-342900" eaLnBrk="1" hangingPunct="1">
              <a:spcBef>
                <a:spcPts val="1500"/>
              </a:spcBef>
              <a:buAutoNum type="arabicParenR"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Internal affairs structure and processes</a:t>
            </a:r>
          </a:p>
          <a:p>
            <a:pPr marL="800100" lvl="1" indent="-342900" eaLnBrk="1" hangingPunct="1">
              <a:spcBef>
                <a:spcPts val="1500"/>
              </a:spcBef>
              <a:buAutoNum type="arabicParenR"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Disciplinary processes in comparison to best practices</a:t>
            </a:r>
          </a:p>
          <a:p>
            <a:pPr marL="800100" lvl="1" indent="-342900" eaLnBrk="1" hangingPunct="1">
              <a:spcBef>
                <a:spcPts val="1500"/>
              </a:spcBef>
              <a:buAutoNum type="arabicParenR"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Personnel management through effective evaluations</a:t>
            </a:r>
          </a:p>
          <a:p>
            <a:pPr marL="800100" lvl="1" indent="-342900" eaLnBrk="1" hangingPunct="1">
              <a:spcBef>
                <a:spcPts val="1500"/>
              </a:spcBef>
              <a:buAutoNum type="arabicParenR"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Memorandum of understanding issues</a:t>
            </a:r>
          </a:p>
          <a:p>
            <a:pPr marL="800100" lvl="1" indent="-342900" eaLnBrk="1" hangingPunct="1">
              <a:spcBef>
                <a:spcPts val="1500"/>
              </a:spcBef>
              <a:buAutoNum type="arabicParenR"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Body worn camera reviews</a:t>
            </a:r>
          </a:p>
          <a:p>
            <a:pPr marL="800100" lvl="1" indent="-342900" eaLnBrk="1" hangingPunct="1">
              <a:spcBef>
                <a:spcPts val="1500"/>
              </a:spcBef>
              <a:buAutoNum type="arabicParenR"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Core policing functions that can be handled through alternative means</a:t>
            </a:r>
          </a:p>
          <a:p>
            <a:pPr marL="800100" lvl="1" indent="-342900" eaLnBrk="1" hangingPunct="1">
              <a:spcBef>
                <a:spcPts val="1500"/>
              </a:spcBef>
              <a:buAutoNum type="arabicParenR"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Mental health response</a:t>
            </a:r>
          </a:p>
          <a:p>
            <a:pPr marL="800100" lvl="1" indent="-342900" eaLnBrk="1" hangingPunct="1">
              <a:spcBef>
                <a:spcPts val="1500"/>
              </a:spcBef>
              <a:buAutoNum type="arabicParenR"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Mental health services available to employees</a:t>
            </a:r>
          </a:p>
          <a:p>
            <a:pPr marL="800100" lvl="1" indent="-342900" eaLnBrk="1" hangingPunct="1">
              <a:spcBef>
                <a:spcPts val="1500"/>
              </a:spcBef>
              <a:buAutoNum type="arabicParenR"/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Potential for additional partnerships</a:t>
            </a:r>
          </a:p>
        </p:txBody>
      </p:sp>
    </p:spTree>
    <p:extLst>
      <p:ext uri="{BB962C8B-B14F-4D97-AF65-F5344CB8AC3E}">
        <p14:creationId xmlns:p14="http://schemas.microsoft.com/office/powerpoint/2010/main" val="348702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Current Approaches to MH Crisis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370080"/>
            <a:ext cx="7962900" cy="4419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SLCPD provides alternative response and services for mental health needs and crisis intervention through :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b="1" dirty="0">
                <a:latin typeface="Roboto" panose="02000000000000000000" pitchFamily="2" charset="0"/>
                <a:ea typeface="Roboto" panose="02000000000000000000" pitchFamily="2" charset="0"/>
              </a:rPr>
              <a:t>Community Connection Center: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Walk-in facility with clinicians and case managers that can connect individuals with services.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b="1" dirty="0">
                <a:latin typeface="Roboto" panose="02000000000000000000" pitchFamily="2" charset="0"/>
                <a:ea typeface="Roboto" panose="02000000000000000000" pitchFamily="2" charset="0"/>
              </a:rPr>
              <a:t>CIT/HOST: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Team of sworn officers and a sergeant that respond to mental health crisis events and provide CIT training, as well as proactive policing.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b="1" dirty="0">
                <a:latin typeface="Roboto" panose="02000000000000000000" pitchFamily="2" charset="0"/>
                <a:ea typeface="Roboto" panose="02000000000000000000" pitchFamily="2" charset="0"/>
              </a:rPr>
              <a:t>Co-response: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CIT/HOST officers respond with CCC clinicians to mental health crisis events, triaging 911 calls to be the primary responder when possible.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project team examined current operations and opportunities to better implement these strategies, with the goal of ultimately achieving better outcomes.</a:t>
            </a:r>
          </a:p>
        </p:txBody>
      </p:sp>
    </p:spTree>
    <p:extLst>
      <p:ext uri="{BB962C8B-B14F-4D97-AF65-F5344CB8AC3E}">
        <p14:creationId xmlns:p14="http://schemas.microsoft.com/office/powerpoint/2010/main" val="97202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MH Crisis Event Methodology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370080"/>
            <a:ext cx="7962900" cy="4419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To quantify calls for service involving persons experiencing mental health crisis, the project team examined the call types that </a:t>
            </a:r>
            <a:r>
              <a:rPr lang="en-US" sz="2000" i="1" dirty="0">
                <a:latin typeface="Roboto" panose="02000000000000000000" pitchFamily="2" charset="0"/>
                <a:ea typeface="Roboto" panose="02000000000000000000" pitchFamily="2" charset="0"/>
              </a:rPr>
              <a:t>most likely 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involve mental health crisis.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For instance, “Psychiatric Problem – Non Violent” frequently involve CIT/HOST officers.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need for specialized co-response to mental health crisis events are then modeled for all hours and days of the week.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This is critical for the hours and days when CIT/HOST is not on duty, in order to understand ‘unmet demand’.</a:t>
            </a:r>
          </a:p>
        </p:txBody>
      </p:sp>
    </p:spTree>
    <p:extLst>
      <p:ext uri="{BB962C8B-B14F-4D97-AF65-F5344CB8AC3E}">
        <p14:creationId xmlns:p14="http://schemas.microsoft.com/office/powerpoint/2010/main" val="2190101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Helvetica" pitchFamily="2" charset="0"/>
                <a:ea typeface="ＭＳ Ｐゴシック" charset="0"/>
                <a:cs typeface="ＭＳ Ｐゴシック" charset="0"/>
              </a:rPr>
              <a:t>Demand for MH Co-Response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370080"/>
            <a:ext cx="7905750" cy="48021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frequency of events that are most likely to require specialized MH co-response shows significant unmet needs: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364B06-E29B-5349-98E6-BBAA7B31B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134616"/>
            <a:ext cx="6851904" cy="38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499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Addressing MH Response Needs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370080"/>
            <a:ext cx="7962900" cy="4419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Evening hours appear to have the greatest need for specialized co-response, while CIT is not working.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Saturday and Sunday also have comparable levels of activity.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Staff should be redeployed to address these needs.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Pursuing both the co-response model and prioritizing training all officers in CIT certification + refresher training comes at the cost of both.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Providing the CIT training takes significant time. Current refresher training is short of best practice levels.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By concentrating officers on one shift, co-response is only available at certain times.</a:t>
            </a:r>
          </a:p>
        </p:txBody>
      </p:sp>
    </p:spTree>
    <p:extLst>
      <p:ext uri="{BB962C8B-B14F-4D97-AF65-F5344CB8AC3E}">
        <p14:creationId xmlns:p14="http://schemas.microsoft.com/office/powerpoint/2010/main" val="37280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Study Objectives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4800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Last year, the City Council initiated a process of police reform that focused both on budgeting and operational issues.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public participated in the development of the scope of work for a consulting-assisted effort to evaluate opportunities to make the Police Department more accountable and transparent.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result was the creation of 17 scope areas focused on: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development of a ’zero-based budget’ approach to assist the Council in decision-making about resource allocation.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examination of alternative response issues associated with lower priority calls for service and calls involving mental health issues.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examination of issues associated with disciplinary processes.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examination of body worn camera reviews and other issues.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endParaRPr lang="en-US" sz="2000" dirty="0">
              <a:latin typeface="Roboto" panose="02000000000000000000" pitchFamily="2" charset="0"/>
              <a:ea typeface="Roboto" panose="02000000000000000000" pitchFamily="2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Addressing MH Response Needs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370080"/>
            <a:ext cx="7962900" cy="4419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Consequently, fully implementing co-response should be prioritized over widespread CIT training in order to focus on achieving outcomes such fewer uses of force and arrest.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In order to address these needs: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Redeploy 2 CIT/HOST officers and 2 Community Connections staff to Afternoon Shift hours to cover the evening.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Stagger workdays on both teams to cover Saturday and Sunday.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Increase CIT/HOST staffing by two officer positions, and add an additional clinician to provide for relief factors.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These recommendations will provide for specialized co-response  to MH events that is available 20.5 hours per day, 7 days per week.</a:t>
            </a:r>
          </a:p>
        </p:txBody>
      </p:sp>
    </p:spTree>
    <p:extLst>
      <p:ext uri="{BB962C8B-B14F-4D97-AF65-F5344CB8AC3E}">
        <p14:creationId xmlns:p14="http://schemas.microsoft.com/office/powerpoint/2010/main" val="4134607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Core and Non-Core Functions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370080"/>
            <a:ext cx="7962900" cy="4419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project team examined the core and non-core functions of the police department in order to identify potential opportunities to for alternative service provision.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In general, units within a police organization can be considered as part of one or more core functions of a policing: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Response to calls for service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Investigation of crime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Suppression and prevention of crime and disorder (t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raffic enforcement is a component of this)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</a:rPr>
              <a:t>Build and maintain relationships and trust within the community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174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Helvetica" pitchFamily="2" charset="0"/>
                <a:ea typeface="ＭＳ Ｐゴシック" charset="0"/>
                <a:cs typeface="ＭＳ Ｐゴシック" charset="0"/>
              </a:rPr>
              <a:t>Call for Service Diversion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370080"/>
            <a:ext cx="7962900" cy="4419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/>
              <a:t>Among these, call response represents a significant opportunity.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/>
              <a:t>The roles of police officers have expanded in recent decades, and are asked to serve in new capacities.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/>
              <a:t>Call diversion examines how some of these new responses can be diverted to other, more specialized means.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1800" dirty="0"/>
              <a:t>The approach enables officers to focus on their core services and have more time to be proactive and engage with the community.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/>
              <a:t>Many departments throughout the country staff civilian community service officers (CSOs) that response to non-emergency calls for service that do not require a sworn officer.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6924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0580BA9-BB93-1145-97C3-987016FA1AE2}"/>
              </a:ext>
            </a:extLst>
          </p:cNvPr>
          <p:cNvSpPr/>
          <p:nvPr/>
        </p:nvSpPr>
        <p:spPr bwMode="auto">
          <a:xfrm>
            <a:off x="0" y="5487920"/>
            <a:ext cx="9144000" cy="1370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Framework for Call Diversion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370080"/>
            <a:ext cx="7962900" cy="4419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Before: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After: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791230-38BB-8A49-8617-EF49BB8F8E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719" y="1398912"/>
            <a:ext cx="6583680" cy="22402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737B34-DAE6-FB4C-94E8-7193370007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352" y="4267200"/>
            <a:ext cx="6583680" cy="2286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DFC3573-62CA-634F-B343-1ECC05BBBEA2}"/>
              </a:ext>
            </a:extLst>
          </p:cNvPr>
          <p:cNvSpPr/>
          <p:nvPr/>
        </p:nvSpPr>
        <p:spPr bwMode="auto">
          <a:xfrm>
            <a:off x="0" y="3886200"/>
            <a:ext cx="9144000" cy="45719"/>
          </a:xfrm>
          <a:prstGeom prst="rect">
            <a:avLst/>
          </a:prstGeom>
          <a:solidFill>
            <a:srgbClr val="D0D0D0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63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Call Diversion Potential Impacts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370080"/>
            <a:ext cx="7962900" cy="4419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project team examined the feasibility of implementing such an approach, using dispatch data to determine the number of calls could be diverted.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analysis shows that </a:t>
            </a:r>
            <a:r>
              <a:rPr lang="en-US" sz="2000" b="1" dirty="0">
                <a:latin typeface="Roboto" panose="02000000000000000000" pitchFamily="2" charset="0"/>
                <a:ea typeface="Roboto" panose="02000000000000000000" pitchFamily="2" charset="0"/>
              </a:rPr>
              <a:t>up to 14,303 calls for service could be diverted 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from sworn patrol to civilian responders.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Based on the workload of each call, this would require adding 20 positions to a new CSO classification.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Impacts include dramatic improvements to patrol service levels, including in proactive time and response time to low-priority incidents.</a:t>
            </a:r>
          </a:p>
        </p:txBody>
      </p:sp>
    </p:spTree>
    <p:extLst>
      <p:ext uri="{BB962C8B-B14F-4D97-AF65-F5344CB8AC3E}">
        <p14:creationId xmlns:p14="http://schemas.microsoft.com/office/powerpoint/2010/main" val="4800142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Internal Affairs in the SLCPD (1)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47800"/>
            <a:ext cx="79629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The process in the SLCPD is similar to other larger agencies that we reviewed.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SLCPD conforms to best practice in several areas: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They accept complaints from a variety of sources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All complaints are accepted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All complaints are tracked in a database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There is a set timeline of 75 days to conduct the investigation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44% of complaints are internally generated indicating a high level of internal accountability.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However, there is a lack of transparency.</a:t>
            </a:r>
            <a:endParaRPr lang="en-US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301327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Internal Affairs in the SLCPD (2)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47800"/>
            <a:ext cx="7962900" cy="4419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Current policy does not require Internal Affairs complaints to be completed on employees who resign or retire prior to an IA investigation.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SLCPD is in the process of updating their Internal Affairs policy – requiring an update to the MOU to allow supervisors to better address low level policy violations with written warnings or verbal counseling without activating the discipline investigation clause.</a:t>
            </a:r>
            <a:endParaRPr lang="en-US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 eaLnBrk="1" hangingPunct="1">
              <a:lnSpc>
                <a:spcPct val="114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eaLnBrk="1" hangingPunct="1">
              <a:lnSpc>
                <a:spcPct val="114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114000"/>
              </a:lnSpc>
              <a:spcBef>
                <a:spcPts val="1200"/>
              </a:spcBef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1912963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71500" y="304800"/>
            <a:ext cx="8180614" cy="762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Proposed Internal Affairs Changes 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295400"/>
            <a:ext cx="7962900" cy="4419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Update IA processes to the new proposed policy which outlines types of corrective action that can be taken that are not considered discipline.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Adopt the proposed change that allows sergeants to handle limited minor complaints in the field and provides that the complaint be entered into 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employee management database.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Adopt the proposed policy change that would require minor complaints to be handled by division commands and more serious complaints to be handled by IA investigators.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Post complete IA complaint statistics on public website.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Post more Use of Force information, including demographics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Adopt a policy that would require IA investigations be completed even when an employee resigns or retires </a:t>
            </a:r>
          </a:p>
          <a:p>
            <a:pPr eaLnBrk="1" hangingPunct="1">
              <a:spcBef>
                <a:spcPts val="1200"/>
              </a:spcBef>
            </a:pPr>
            <a:endParaRPr lang="en-US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15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359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14350" y="381000"/>
            <a:ext cx="80772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Discipline Process and Issues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47800"/>
            <a:ext cx="79629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current system includes a three-tier level system based on the seriousness of the complaint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department is looking to move to a formalized discipline matrix which is an emerging practice among larger departments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A formalized discipline matrix helps to make discipline more consistent.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A formalized discipline matrix also assists in transparency.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endParaRPr lang="en-US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8754243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71500" y="381000"/>
            <a:ext cx="80772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Discipline Recommendations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47800"/>
            <a:ext cx="79629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Adopt a proposed policy recommendation that includes a “policy deficiency” finding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Adopt a proposed policy recommendation that includes a “coaching / counseling” finding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Add a “training deficiency” finding which denotes that the member did not violate policy because they were not trained or there is a training gap that should be addressed department wide.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Adopt a formalized discipline matrix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537904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55009" y="4572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Overview of Budget Issues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City Council’s zero based budgeting effort was prompted by a desire to implement more informed decision-making regarding allocated resources and service delivery outcomes.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current approaches to budgeting do not provide the level of detail or transparency needed for critical and informed decisions to be made.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Additionally, current practices do not easily allow decisions to be made on services or services levels with immediately available budget and staffing impacts.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analysis conducted in the financial scope provides necessary background to develop an informed framework for a new budget process and monitoring that is tied, eventually, to service outcomes.</a:t>
            </a:r>
          </a:p>
        </p:txBody>
      </p:sp>
    </p:spTree>
    <p:extLst>
      <p:ext uri="{BB962C8B-B14F-4D97-AF65-F5344CB8AC3E}">
        <p14:creationId xmlns:p14="http://schemas.microsoft.com/office/powerpoint/2010/main" val="1972082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Personnel Management Systems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447800"/>
            <a:ext cx="79629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current early warning system does not operate effectively and needs significant changes to be more effective.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system as currently operated may not trigger soon enough on some issues while triggering to often on others.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Changes may require different software.</a:t>
            </a:r>
          </a:p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IA Lieutenant is the system administrator which is not a best practice.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8068764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Employee Wellness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47800"/>
            <a:ext cx="7962900" cy="4419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Two recent employee surveys indicated that many officers are struggling with depression, had difficulty concentrating and 12% had suicidal thoughts.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SLCPD has identified the need for clinician to address some of these issues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There is a need to further develop a wellness program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9151806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Wellness Recommendations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47800"/>
            <a:ext cx="7962900" cy="4419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Create a steering committee of stakeholders to make actionable recommendations to address the 2019 and 2020 officer survey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Develop an executive-led and department-wide plan to train all personnel regarding trauma, stress and PTSD for first responders from accredited behavioral science experts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Use the steering committee to research resiliency training for employees in high stress/trauma environments</a:t>
            </a:r>
          </a:p>
          <a:p>
            <a:pPr eaLnBrk="1" hangingPunct="1"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Measure outcomes of implemented education, programs, and strategies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5342574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HR Recommendations (1)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47800"/>
            <a:ext cx="79629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Remove Early Intervention System Administrator duties from the IA Lieutenant responsibilities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Designate an Early Intervention and Identification System coordinator and move the administration of EIIS from under the Internal Affairs Unit in the Professional Standards Division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Identify and implement a personal management system that can be tailored to collect pre-programmed criteria specific to SLPD agency needs and community expectations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Review categories for inclusion in data collection that could be useful as early indicators of potential problematic behavior (e.g., lawsuits and traumatic Incidents).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9796530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HR Recommendations (2)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47800"/>
            <a:ext cx="79629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Communicate in EIIS policy the stated goals for the personal management system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Replace the current method of data collection to a system that can be modified to capture data that supports the agency goals and purpose of a personal management system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Provide agency wide executive communication to agency personnel regarding personal management system goals, to include training on policy and/or system changes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337829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MOU Issues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47800"/>
            <a:ext cx="79629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Article 15 of the MOU presents a barrier to effective low-level intervention and corrections to employee as even verbal counseling or written warning may interpreted as discipline.</a:t>
            </a:r>
          </a:p>
          <a:p>
            <a:pPr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Revise policy to enable supervisors to investigate and address low level complaints without violating agreed upon contractual rights. </a:t>
            </a:r>
          </a:p>
          <a:p>
            <a:pPr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Negotiate with the Salt Lake Police Association regarding wording and/or what is considered discipline at the lowest level. 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7884117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Body Worn Camera Issues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47800"/>
            <a:ext cx="7962900" cy="4419600"/>
          </a:xfrm>
        </p:spPr>
        <p:txBody>
          <a:bodyPr/>
          <a:lstStyle/>
          <a:p>
            <a:pPr lvl="0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body worn camera policy is clearly written and incorporates State code.</a:t>
            </a:r>
          </a:p>
          <a:p>
            <a:pPr lvl="0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Audit results indicate that officers properly activate their camera 92% of the time, however they only noted activation 47% of the time and interrupted video within policy only 43% of the time.</a:t>
            </a:r>
          </a:p>
          <a:p>
            <a:pPr lvl="0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Compared to other police department audits reviewed, SLCPD had a better activation rate than several of their peers.</a:t>
            </a:r>
          </a:p>
          <a:p>
            <a:pPr lvl="0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Ordinance only requires 5 audits per month which is not adequate to gain meaningful insight into whether body worn cameras are operated within policy consistently. </a:t>
            </a:r>
          </a:p>
        </p:txBody>
      </p:sp>
    </p:spTree>
    <p:extLst>
      <p:ext uri="{BB962C8B-B14F-4D97-AF65-F5344CB8AC3E}">
        <p14:creationId xmlns:p14="http://schemas.microsoft.com/office/powerpoint/2010/main" val="9826236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63636"/>
                </a:solidFill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BWC Recommendations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47800"/>
            <a:ext cx="7962900" cy="4419600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Make mandatory the monthly BWC auditing by supervisors.</a:t>
            </a:r>
          </a:p>
          <a:p>
            <a:pPr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Conduct random BWC audits by the audits and inspections unit. </a:t>
            </a:r>
          </a:p>
          <a:p>
            <a:pPr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Post body worn camera compliance on the public website.</a:t>
            </a:r>
          </a:p>
          <a:p>
            <a:pPr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Add an annual body worn camera audit role to the police civilian review board (PCRB). Create a new position to do this.</a:t>
            </a:r>
          </a:p>
          <a:p>
            <a:pPr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The independent body worn camera auditor should review a minimum of 20 videos per month.</a:t>
            </a:r>
          </a:p>
          <a:p>
            <a:pPr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</a:rPr>
              <a:t>Establish BWC review performance metrics.</a:t>
            </a:r>
          </a:p>
        </p:txBody>
      </p:sp>
    </p:spTree>
    <p:extLst>
      <p:ext uri="{BB962C8B-B14F-4D97-AF65-F5344CB8AC3E}">
        <p14:creationId xmlns:p14="http://schemas.microsoft.com/office/powerpoint/2010/main" val="521846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55009" y="457200"/>
            <a:ext cx="7848600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Financial Scope of Work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Key areas of inquiry included: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1)	Analyze actual and budgets for each cost center and object code (FY18, 19, 20)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2) 	Identify special projects, onetime purchases and short-term contracts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3)	Identify associated expenses and revenues for activity outside General Fund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4)	Define organizational units to establish consistent language and identify costs.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5)	Identify costs and service levels associated with each functional group.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6)	Quantify smallest organizational blocks (employees and associated costs).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7)	Recommend best practices for use in department’s budgeting.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8)	Facilitate the Council’s zero based budget exercise.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endParaRPr lang="en-US" sz="1600" dirty="0">
              <a:latin typeface="Roboto" panose="02000000000000000000" pitchFamily="2" charset="0"/>
              <a:ea typeface="Roboto" panose="02000000000000000000" pitchFamily="2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1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78809" y="457200"/>
            <a:ext cx="8207991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Cost Centers and Object Codes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808" y="1371600"/>
            <a:ext cx="8360391" cy="44196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Cost Centers are not aligned with services due to frequent organizational changes and changes in initiatives and programs.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Many costs within the Police Department are not charged to appropriate cost centers based on functional use of funds.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Generally, the budget is developed with amounts representing anticipated expenditures. However, over a 3 period some line items identified that have actuals much lower or higher than budget.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Object code evaluation shows they are generally appropriately utilized, however: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Some object codes have no budgeted amount but show expenditures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Others have a budgeted amount but show no expenditures.</a:t>
            </a:r>
          </a:p>
          <a:p>
            <a:pPr eaLnBrk="1" hangingPunct="1">
              <a:spcBef>
                <a:spcPts val="1500"/>
              </a:spcBef>
            </a:pPr>
            <a:endParaRPr lang="en-US" sz="1800" dirty="0">
              <a:latin typeface="Roboto" panose="02000000000000000000" pitchFamily="2" charset="0"/>
              <a:ea typeface="Roboto" panose="02000000000000000000" pitchFamily="2" charset="0"/>
              <a:cs typeface="ＭＳ Ｐゴシック" charset="0"/>
            </a:endParaRPr>
          </a:p>
          <a:p>
            <a:pPr marL="457200" lvl="1" indent="0" eaLnBrk="1" hangingPunct="1">
              <a:spcBef>
                <a:spcPts val="1500"/>
              </a:spcBef>
              <a:buNone/>
            </a:pPr>
            <a:endParaRPr lang="en-US" sz="1600" dirty="0">
              <a:latin typeface="Roboto" panose="02000000000000000000" pitchFamily="2" charset="0"/>
              <a:ea typeface="Roboto" panose="02000000000000000000" pitchFamily="2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60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78809" y="457200"/>
            <a:ext cx="8207991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Special Projects and Expenditures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department should more closely monitor and track all costs associated with these types of expenditures – especially for unbudgeted projects.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lack of a master contract listing for all contracts (especially short-term contracts) impedes a holistic view of all obligations for the delivery of police services.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For unbudgeted efforts, costs should be coded with a ‘project code’ to enable full reporting of all associated costs and expenditures.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  <a:cs typeface="ＭＳ Ｐゴシック" charset="0"/>
            </a:endParaRPr>
          </a:p>
          <a:p>
            <a:pPr marL="457200" lvl="1" indent="0" eaLnBrk="1" hangingPunct="1">
              <a:spcBef>
                <a:spcPts val="1500"/>
              </a:spcBef>
              <a:buNone/>
            </a:pPr>
            <a:endParaRPr lang="en-US" sz="1600" dirty="0">
              <a:latin typeface="Roboto" panose="02000000000000000000" pitchFamily="2" charset="0"/>
              <a:ea typeface="Roboto" panose="02000000000000000000" pitchFamily="2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058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78809" y="457200"/>
            <a:ext cx="8207991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Functional Area Cost Center Review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Costs for department-wide efforts should be consolidated into a central services / administrative overhead category.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This will enable more accurate and easier costing of functional units, and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Increases insight into costs that will be incurred regardless of changes in services levels or organizational structure.</a:t>
            </a:r>
          </a:p>
          <a:p>
            <a:pPr marL="457200" lvl="1" indent="0" eaLnBrk="1" hangingPunct="1">
              <a:spcBef>
                <a:spcPts val="1500"/>
              </a:spcBef>
              <a:buNone/>
            </a:pPr>
            <a:endParaRPr lang="en-US" sz="16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629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78809" y="457200"/>
            <a:ext cx="8207991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Organizational Blocks (1)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Future ZBB efforts will depend on establishing and consistently using organizational blocks, scaling factors, and defining desired service levels.</a:t>
            </a:r>
          </a:p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All costs associated with the direct provision of services must be allocated at the organizational block level.</a:t>
            </a:r>
          </a:p>
        </p:txBody>
      </p:sp>
    </p:spTree>
    <p:extLst>
      <p:ext uri="{BB962C8B-B14F-4D97-AF65-F5344CB8AC3E}">
        <p14:creationId xmlns:p14="http://schemas.microsoft.com/office/powerpoint/2010/main" val="4224116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78809" y="457200"/>
            <a:ext cx="8207991" cy="685800"/>
          </a:xfrm>
        </p:spPr>
        <p:txBody>
          <a:bodyPr/>
          <a:lstStyle/>
          <a:p>
            <a:pPr eaLnBrk="1" hangingPunct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Organizational Blocks (2)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The report provides an approach to establishing an organizational structure and organizational units based on functions performed, span of control factors, and position scaling factors: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b="1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Workload based: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Staff based upon workload to be handled (e.g., patrol).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b="1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Span of control: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Targeted or maximum span for supervisory positions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b="1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Fixed coverage: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Based on number of hours and posts that must be covered. (e.g., K9 units).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b="1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Ratio-based: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Scales based on size of organization. Typically used for internal service functions (e.g., human resources, training).</a:t>
            </a:r>
          </a:p>
          <a:p>
            <a:pPr lvl="1" eaLnBrk="1" hangingPunct="1">
              <a:spcBef>
                <a:spcPts val="1500"/>
              </a:spcBef>
            </a:pPr>
            <a:r>
              <a:rPr lang="en-US" sz="1800" b="1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Non-scaling: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ＭＳ Ｐゴシック" charset="0"/>
              </a:rPr>
              <a:t>Unique or static positions that do not scale based upon workload such as the Chief of Police.</a:t>
            </a:r>
            <a:endParaRPr lang="en-US" sz="1800" b="1" dirty="0">
              <a:latin typeface="Roboto" panose="02000000000000000000" pitchFamily="2" charset="0"/>
              <a:ea typeface="Roboto" panose="02000000000000000000" pitchFamily="2" charset="0"/>
              <a:cs typeface="ＭＳ Ｐゴシック" charset="0"/>
            </a:endParaRPr>
          </a:p>
          <a:p>
            <a:pPr lvl="1" eaLnBrk="1" hangingPunct="1">
              <a:spcBef>
                <a:spcPts val="1500"/>
              </a:spcBef>
            </a:pPr>
            <a:endParaRPr lang="en-US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ts val="1500"/>
              </a:spcBef>
            </a:pPr>
            <a:endParaRPr lang="en-US" sz="16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950133"/>
      </p:ext>
    </p:extLst>
  </p:cSld>
  <p:clrMapOvr>
    <a:masterClrMapping/>
  </p:clrMapOvr>
</p:sld>
</file>

<file path=ppt/theme/theme1.xml><?xml version="1.0" encoding="utf-8"?>
<a:theme xmlns:a="http://schemas.openxmlformats.org/drawingml/2006/main" name="DentonPrez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entonPre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entonPrez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tonPrez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tonPrez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tonPrez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tonPrez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12515</TotalTime>
  <Words>2906</Words>
  <Application>Microsoft Office PowerPoint</Application>
  <PresentationFormat>On-screen Show (4:3)</PresentationFormat>
  <Paragraphs>255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Helvetica</vt:lpstr>
      <vt:lpstr>Roboto</vt:lpstr>
      <vt:lpstr>Times</vt:lpstr>
      <vt:lpstr>Times New Roman</vt:lpstr>
      <vt:lpstr>Wingdings</vt:lpstr>
      <vt:lpstr>DentonPrez</vt:lpstr>
      <vt:lpstr>PowerPoint Presentation</vt:lpstr>
      <vt:lpstr>Study Objectives</vt:lpstr>
      <vt:lpstr>Overview of Budget Issues</vt:lpstr>
      <vt:lpstr>Financial Scope of Work</vt:lpstr>
      <vt:lpstr>Cost Centers and Object Codes</vt:lpstr>
      <vt:lpstr>Special Projects and Expenditures</vt:lpstr>
      <vt:lpstr>Functional Area Cost Center Review</vt:lpstr>
      <vt:lpstr>Organizational Blocks (1)</vt:lpstr>
      <vt:lpstr>Organizational Blocks (2)</vt:lpstr>
      <vt:lpstr>Best Practices (1)</vt:lpstr>
      <vt:lpstr>Best Practices (2)</vt:lpstr>
      <vt:lpstr>Best Practices (3)</vt:lpstr>
      <vt:lpstr>Zero Based Budget Exercise</vt:lpstr>
      <vt:lpstr>Overview of Operational Issues</vt:lpstr>
      <vt:lpstr>Operational Scope of Work</vt:lpstr>
      <vt:lpstr>Current Approaches to MH Crisis</vt:lpstr>
      <vt:lpstr>MH Crisis Event Methodology</vt:lpstr>
      <vt:lpstr>Demand for MH Co-Response</vt:lpstr>
      <vt:lpstr>Addressing MH Response Needs</vt:lpstr>
      <vt:lpstr>Addressing MH Response Needs</vt:lpstr>
      <vt:lpstr>Core and Non-Core Functions</vt:lpstr>
      <vt:lpstr>Call for Service Diversion</vt:lpstr>
      <vt:lpstr>Framework for Call Diversion</vt:lpstr>
      <vt:lpstr>Call Diversion Potential Impacts</vt:lpstr>
      <vt:lpstr>Internal Affairs in the SLCPD (1)</vt:lpstr>
      <vt:lpstr>Internal Affairs in the SLCPD (2)</vt:lpstr>
      <vt:lpstr>Proposed Internal Affairs Changes </vt:lpstr>
      <vt:lpstr>Discipline Process and Issues</vt:lpstr>
      <vt:lpstr>Discipline Recommendations</vt:lpstr>
      <vt:lpstr>Personnel Management Systems</vt:lpstr>
      <vt:lpstr>Employee Wellness</vt:lpstr>
      <vt:lpstr>Wellness Recommendations</vt:lpstr>
      <vt:lpstr>HR Recommendations (1)</vt:lpstr>
      <vt:lpstr>HR Recommendations (2)</vt:lpstr>
      <vt:lpstr>MOU Issues</vt:lpstr>
      <vt:lpstr>Body Worn Camera Issues</vt:lpstr>
      <vt:lpstr>BWC Recommendations</vt:lpstr>
    </vt:vector>
  </TitlesOfParts>
  <Manager/>
  <Company>Matrix Consulting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 Antonio HR Prez</dc:title>
  <dc:subject/>
  <dc:creator>Alan D. Pennington</dc:creator>
  <cp:keywords/>
  <dc:description/>
  <cp:lastModifiedBy>Luedtke, Benjamin</cp:lastModifiedBy>
  <cp:revision>840</cp:revision>
  <cp:lastPrinted>2019-02-16T00:25:19Z</cp:lastPrinted>
  <dcterms:created xsi:type="dcterms:W3CDTF">2013-07-15T23:20:41Z</dcterms:created>
  <dcterms:modified xsi:type="dcterms:W3CDTF">2021-04-20T20:10:16Z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