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0.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1.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3.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4.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5.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6.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7.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8.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19.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0.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2.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3.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4.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5.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26.xml" ContentType="application/vnd.openxmlformats-officedocument.theme+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theme/theme27.xml" ContentType="application/vnd.openxmlformats-officedocument.theme+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theme/theme28.xml" ContentType="application/vnd.openxmlformats-officedocument.theme+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xml" ContentType="application/vnd.openxmlformats-officedocument.drawingml.chart+xml"/>
  <Override PartName="/ppt/notesSlides/notesSlide40.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3" r:id="rId3"/>
    <p:sldMasterId id="2147483658" r:id="rId4"/>
    <p:sldMasterId id="2147483781" r:id="rId5"/>
    <p:sldMasterId id="2147483949" r:id="rId6"/>
    <p:sldMasterId id="2147483961" r:id="rId7"/>
    <p:sldMasterId id="2147484851" r:id="rId8"/>
    <p:sldMasterId id="2147485411" r:id="rId9"/>
    <p:sldMasterId id="2147485617" r:id="rId10"/>
    <p:sldMasterId id="2147485656" r:id="rId11"/>
    <p:sldMasterId id="2147485707" r:id="rId12"/>
    <p:sldMasterId id="2147485747" r:id="rId13"/>
    <p:sldMasterId id="2147485773" r:id="rId14"/>
    <p:sldMasterId id="2147485829" r:id="rId15"/>
    <p:sldMasterId id="2147485842" r:id="rId16"/>
    <p:sldMasterId id="2147485870" r:id="rId17"/>
    <p:sldMasterId id="2147485907" r:id="rId18"/>
    <p:sldMasterId id="2147485919" r:id="rId19"/>
    <p:sldMasterId id="2147485986" r:id="rId20"/>
    <p:sldMasterId id="2147486002" r:id="rId21"/>
    <p:sldMasterId id="2147486014" r:id="rId22"/>
    <p:sldMasterId id="2147486030" r:id="rId23"/>
    <p:sldMasterId id="2147486042" r:id="rId24"/>
    <p:sldMasterId id="2147486054" r:id="rId25"/>
    <p:sldMasterId id="2147486066" r:id="rId26"/>
    <p:sldMasterId id="2147486082" r:id="rId27"/>
    <p:sldMasterId id="2147486094" r:id="rId28"/>
    <p:sldMasterId id="2147486107" r:id="rId29"/>
  </p:sldMasterIdLst>
  <p:notesMasterIdLst>
    <p:notesMasterId r:id="rId121"/>
  </p:notesMasterIdLst>
  <p:handoutMasterIdLst>
    <p:handoutMasterId r:id="rId122"/>
  </p:handoutMasterIdLst>
  <p:sldIdLst>
    <p:sldId id="807" r:id="rId30"/>
    <p:sldId id="624" r:id="rId31"/>
    <p:sldId id="749" r:id="rId32"/>
    <p:sldId id="794" r:id="rId33"/>
    <p:sldId id="875" r:id="rId34"/>
    <p:sldId id="746" r:id="rId35"/>
    <p:sldId id="901" r:id="rId36"/>
    <p:sldId id="854" r:id="rId37"/>
    <p:sldId id="877" r:id="rId38"/>
    <p:sldId id="815" r:id="rId39"/>
    <p:sldId id="878" r:id="rId40"/>
    <p:sldId id="879" r:id="rId41"/>
    <p:sldId id="847" r:id="rId42"/>
    <p:sldId id="748" r:id="rId43"/>
    <p:sldId id="880" r:id="rId44"/>
    <p:sldId id="282" r:id="rId45"/>
    <p:sldId id="860" r:id="rId46"/>
    <p:sldId id="726" r:id="rId47"/>
    <p:sldId id="818" r:id="rId48"/>
    <p:sldId id="817" r:id="rId49"/>
    <p:sldId id="819" r:id="rId50"/>
    <p:sldId id="820" r:id="rId51"/>
    <p:sldId id="904" r:id="rId52"/>
    <p:sldId id="905" r:id="rId53"/>
    <p:sldId id="906" r:id="rId54"/>
    <p:sldId id="874" r:id="rId55"/>
    <p:sldId id="733" r:id="rId56"/>
    <p:sldId id="907" r:id="rId57"/>
    <p:sldId id="849" r:id="rId58"/>
    <p:sldId id="883" r:id="rId59"/>
    <p:sldId id="884" r:id="rId60"/>
    <p:sldId id="885" r:id="rId61"/>
    <p:sldId id="886" r:id="rId62"/>
    <p:sldId id="902" r:id="rId63"/>
    <p:sldId id="736" r:id="rId64"/>
    <p:sldId id="828" r:id="rId65"/>
    <p:sldId id="908" r:id="rId66"/>
    <p:sldId id="903" r:id="rId67"/>
    <p:sldId id="889" r:id="rId68"/>
    <p:sldId id="909" r:id="rId69"/>
    <p:sldId id="891" r:id="rId70"/>
    <p:sldId id="833" r:id="rId71"/>
    <p:sldId id="811" r:id="rId72"/>
    <p:sldId id="892" r:id="rId73"/>
    <p:sldId id="893" r:id="rId74"/>
    <p:sldId id="894" r:id="rId75"/>
    <p:sldId id="836" r:id="rId76"/>
    <p:sldId id="897" r:id="rId77"/>
    <p:sldId id="871" r:id="rId78"/>
    <p:sldId id="898" r:id="rId79"/>
    <p:sldId id="910" r:id="rId80"/>
    <p:sldId id="743" r:id="rId81"/>
    <p:sldId id="838" r:id="rId82"/>
    <p:sldId id="657" r:id="rId83"/>
    <p:sldId id="899" r:id="rId84"/>
    <p:sldId id="864" r:id="rId85"/>
    <p:sldId id="426" r:id="rId86"/>
    <p:sldId id="865" r:id="rId87"/>
    <p:sldId id="839" r:id="rId88"/>
    <p:sldId id="911" r:id="rId89"/>
    <p:sldId id="853" r:id="rId90"/>
    <p:sldId id="842" r:id="rId91"/>
    <p:sldId id="432" r:id="rId92"/>
    <p:sldId id="433" r:id="rId93"/>
    <p:sldId id="434" r:id="rId94"/>
    <p:sldId id="843" r:id="rId95"/>
    <p:sldId id="500" r:id="rId96"/>
    <p:sldId id="844" r:id="rId97"/>
    <p:sldId id="846" r:id="rId98"/>
    <p:sldId id="440" r:id="rId99"/>
    <p:sldId id="912" r:id="rId100"/>
    <p:sldId id="443" r:id="rId101"/>
    <p:sldId id="584" r:id="rId102"/>
    <p:sldId id="752" r:id="rId103"/>
    <p:sldId id="753" r:id="rId104"/>
    <p:sldId id="756" r:id="rId105"/>
    <p:sldId id="757" r:id="rId106"/>
    <p:sldId id="792" r:id="rId107"/>
    <p:sldId id="759" r:id="rId108"/>
    <p:sldId id="760" r:id="rId109"/>
    <p:sldId id="761" r:id="rId110"/>
    <p:sldId id="762" r:id="rId111"/>
    <p:sldId id="763" r:id="rId112"/>
    <p:sldId id="764" r:id="rId113"/>
    <p:sldId id="765" r:id="rId114"/>
    <p:sldId id="766" r:id="rId115"/>
    <p:sldId id="767" r:id="rId116"/>
    <p:sldId id="786" r:id="rId117"/>
    <p:sldId id="787" r:id="rId118"/>
    <p:sldId id="788" r:id="rId119"/>
    <p:sldId id="789" r:id="rId120"/>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na McWilson" initials="JM" lastIdx="1" clrIdx="0">
    <p:extLst>
      <p:ext uri="{19B8F6BF-5375-455C-9EA6-DF929625EA0E}">
        <p15:presenceInfo xmlns:p15="http://schemas.microsoft.com/office/powerpoint/2012/main" userId="S-1-5-21-2218294189-44112456-1928204531-12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66"/>
    <a:srgbClr val="3333CC"/>
    <a:srgbClr val="000099"/>
    <a:srgbClr val="FFFFFF"/>
    <a:srgbClr val="0066FF"/>
    <a:srgbClr val="FFFFCC"/>
    <a:srgbClr val="FF0000"/>
    <a:srgbClr val="80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472" autoAdjust="0"/>
  </p:normalViewPr>
  <p:slideViewPr>
    <p:cSldViewPr snapToGrid="0">
      <p:cViewPr varScale="1">
        <p:scale>
          <a:sx n="54" d="100"/>
          <a:sy n="54" d="100"/>
        </p:scale>
        <p:origin x="1134" y="66"/>
      </p:cViewPr>
      <p:guideLst>
        <p:guide orient="horz" pos="2160"/>
        <p:guide pos="2880"/>
      </p:guideLst>
    </p:cSldViewPr>
  </p:slideViewPr>
  <p:outlineViewPr>
    <p:cViewPr>
      <p:scale>
        <a:sx n="33" d="100"/>
        <a:sy n="33" d="100"/>
      </p:scale>
      <p:origin x="0" y="-3252"/>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7" d="100"/>
          <a:sy n="87" d="100"/>
        </p:scale>
        <p:origin x="1206" y="7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8.xml"/><Relationship Id="rId21" Type="http://schemas.openxmlformats.org/officeDocument/2006/relationships/slideMaster" Target="slideMasters/slideMaster21.xml"/><Relationship Id="rId42" Type="http://schemas.openxmlformats.org/officeDocument/2006/relationships/slide" Target="slides/slide13.xml"/><Relationship Id="rId47" Type="http://schemas.openxmlformats.org/officeDocument/2006/relationships/slide" Target="slides/slide18.xml"/><Relationship Id="rId63" Type="http://schemas.openxmlformats.org/officeDocument/2006/relationships/slide" Target="slides/slide34.xml"/><Relationship Id="rId68" Type="http://schemas.openxmlformats.org/officeDocument/2006/relationships/slide" Target="slides/slide39.xml"/><Relationship Id="rId84" Type="http://schemas.openxmlformats.org/officeDocument/2006/relationships/slide" Target="slides/slide55.xml"/><Relationship Id="rId89" Type="http://schemas.openxmlformats.org/officeDocument/2006/relationships/slide" Target="slides/slide60.xml"/><Relationship Id="rId112" Type="http://schemas.openxmlformats.org/officeDocument/2006/relationships/slide" Target="slides/slide83.xml"/><Relationship Id="rId16" Type="http://schemas.openxmlformats.org/officeDocument/2006/relationships/slideMaster" Target="slideMasters/slideMaster16.xml"/><Relationship Id="rId107" Type="http://schemas.openxmlformats.org/officeDocument/2006/relationships/slide" Target="slides/slide78.xml"/><Relationship Id="rId11" Type="http://schemas.openxmlformats.org/officeDocument/2006/relationships/slideMaster" Target="slideMasters/slideMaster11.xml"/><Relationship Id="rId32" Type="http://schemas.openxmlformats.org/officeDocument/2006/relationships/slide" Target="slides/slide3.xml"/><Relationship Id="rId37" Type="http://schemas.openxmlformats.org/officeDocument/2006/relationships/slide" Target="slides/slide8.xml"/><Relationship Id="rId53" Type="http://schemas.openxmlformats.org/officeDocument/2006/relationships/slide" Target="slides/slide24.xml"/><Relationship Id="rId58" Type="http://schemas.openxmlformats.org/officeDocument/2006/relationships/slide" Target="slides/slide29.xml"/><Relationship Id="rId74" Type="http://schemas.openxmlformats.org/officeDocument/2006/relationships/slide" Target="slides/slide45.xml"/><Relationship Id="rId79" Type="http://schemas.openxmlformats.org/officeDocument/2006/relationships/slide" Target="slides/slide50.xml"/><Relationship Id="rId102" Type="http://schemas.openxmlformats.org/officeDocument/2006/relationships/slide" Target="slides/slide73.xml"/><Relationship Id="rId123" Type="http://schemas.openxmlformats.org/officeDocument/2006/relationships/commentAuthors" Target="commentAuthors.xml"/><Relationship Id="rId128" Type="http://schemas.microsoft.com/office/2015/10/relationships/revisionInfo" Target="revisionInfo.xml"/><Relationship Id="rId5" Type="http://schemas.openxmlformats.org/officeDocument/2006/relationships/slideMaster" Target="slideMasters/slideMaster5.xml"/><Relationship Id="rId90" Type="http://schemas.openxmlformats.org/officeDocument/2006/relationships/slide" Target="slides/slide61.xml"/><Relationship Id="rId95" Type="http://schemas.openxmlformats.org/officeDocument/2006/relationships/slide" Target="slides/slide6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64" Type="http://schemas.openxmlformats.org/officeDocument/2006/relationships/slide" Target="slides/slide35.xml"/><Relationship Id="rId69" Type="http://schemas.openxmlformats.org/officeDocument/2006/relationships/slide" Target="slides/slide40.xml"/><Relationship Id="rId77" Type="http://schemas.openxmlformats.org/officeDocument/2006/relationships/slide" Target="slides/slide48.xml"/><Relationship Id="rId100" Type="http://schemas.openxmlformats.org/officeDocument/2006/relationships/slide" Target="slides/slide71.xml"/><Relationship Id="rId105" Type="http://schemas.openxmlformats.org/officeDocument/2006/relationships/slide" Target="slides/slide76.xml"/><Relationship Id="rId113" Type="http://schemas.openxmlformats.org/officeDocument/2006/relationships/slide" Target="slides/slide84.xml"/><Relationship Id="rId118" Type="http://schemas.openxmlformats.org/officeDocument/2006/relationships/slide" Target="slides/slide89.xml"/><Relationship Id="rId12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2.xml"/><Relationship Id="rId72" Type="http://schemas.openxmlformats.org/officeDocument/2006/relationships/slide" Target="slides/slide43.xml"/><Relationship Id="rId80" Type="http://schemas.openxmlformats.org/officeDocument/2006/relationships/slide" Target="slides/slide51.xml"/><Relationship Id="rId85" Type="http://schemas.openxmlformats.org/officeDocument/2006/relationships/slide" Target="slides/slide56.xml"/><Relationship Id="rId93" Type="http://schemas.openxmlformats.org/officeDocument/2006/relationships/slide" Target="slides/slide64.xml"/><Relationship Id="rId98" Type="http://schemas.openxmlformats.org/officeDocument/2006/relationships/slide" Target="slides/slide69.xml"/><Relationship Id="rId12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slide" Target="slides/slide30.xml"/><Relationship Id="rId67" Type="http://schemas.openxmlformats.org/officeDocument/2006/relationships/slide" Target="slides/slide38.xml"/><Relationship Id="rId103" Type="http://schemas.openxmlformats.org/officeDocument/2006/relationships/slide" Target="slides/slide74.xml"/><Relationship Id="rId108" Type="http://schemas.openxmlformats.org/officeDocument/2006/relationships/slide" Target="slides/slide79.xml"/><Relationship Id="rId116" Type="http://schemas.openxmlformats.org/officeDocument/2006/relationships/slide" Target="slides/slide87.xml"/><Relationship Id="rId124"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slide" Target="slides/slide33.xml"/><Relationship Id="rId70" Type="http://schemas.openxmlformats.org/officeDocument/2006/relationships/slide" Target="slides/slide41.xml"/><Relationship Id="rId75" Type="http://schemas.openxmlformats.org/officeDocument/2006/relationships/slide" Target="slides/slide46.xml"/><Relationship Id="rId83" Type="http://schemas.openxmlformats.org/officeDocument/2006/relationships/slide" Target="slides/slide54.xml"/><Relationship Id="rId88" Type="http://schemas.openxmlformats.org/officeDocument/2006/relationships/slide" Target="slides/slide59.xml"/><Relationship Id="rId91" Type="http://schemas.openxmlformats.org/officeDocument/2006/relationships/slide" Target="slides/slide62.xml"/><Relationship Id="rId96" Type="http://schemas.openxmlformats.org/officeDocument/2006/relationships/slide" Target="slides/slide67.xml"/><Relationship Id="rId111"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 Id="rId106" Type="http://schemas.openxmlformats.org/officeDocument/2006/relationships/slide" Target="slides/slide77.xml"/><Relationship Id="rId114" Type="http://schemas.openxmlformats.org/officeDocument/2006/relationships/slide" Target="slides/slide85.xml"/><Relationship Id="rId119" Type="http://schemas.openxmlformats.org/officeDocument/2006/relationships/slide" Target="slides/slide90.xml"/><Relationship Id="rId12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slide" Target="slides/slide31.xml"/><Relationship Id="rId65" Type="http://schemas.openxmlformats.org/officeDocument/2006/relationships/slide" Target="slides/slide36.xml"/><Relationship Id="rId73" Type="http://schemas.openxmlformats.org/officeDocument/2006/relationships/slide" Target="slides/slide44.xml"/><Relationship Id="rId78" Type="http://schemas.openxmlformats.org/officeDocument/2006/relationships/slide" Target="slides/slide49.xml"/><Relationship Id="rId81" Type="http://schemas.openxmlformats.org/officeDocument/2006/relationships/slide" Target="slides/slide52.xml"/><Relationship Id="rId86" Type="http://schemas.openxmlformats.org/officeDocument/2006/relationships/slide" Target="slides/slide57.xml"/><Relationship Id="rId94" Type="http://schemas.openxmlformats.org/officeDocument/2006/relationships/slide" Target="slides/slide65.xml"/><Relationship Id="rId99" Type="http://schemas.openxmlformats.org/officeDocument/2006/relationships/slide" Target="slides/slide70.xml"/><Relationship Id="rId101" Type="http://schemas.openxmlformats.org/officeDocument/2006/relationships/slide" Target="slides/slide72.xml"/><Relationship Id="rId12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0.xml"/><Relationship Id="rId109" Type="http://schemas.openxmlformats.org/officeDocument/2006/relationships/slide" Target="slides/slide80.xml"/><Relationship Id="rId34" Type="http://schemas.openxmlformats.org/officeDocument/2006/relationships/slide" Target="slides/slide5.xml"/><Relationship Id="rId50" Type="http://schemas.openxmlformats.org/officeDocument/2006/relationships/slide" Target="slides/slide21.xml"/><Relationship Id="rId55" Type="http://schemas.openxmlformats.org/officeDocument/2006/relationships/slide" Target="slides/slide26.xml"/><Relationship Id="rId76" Type="http://schemas.openxmlformats.org/officeDocument/2006/relationships/slide" Target="slides/slide47.xml"/><Relationship Id="rId97" Type="http://schemas.openxmlformats.org/officeDocument/2006/relationships/slide" Target="slides/slide68.xml"/><Relationship Id="rId104" Type="http://schemas.openxmlformats.org/officeDocument/2006/relationships/slide" Target="slides/slide75.xml"/><Relationship Id="rId120" Type="http://schemas.openxmlformats.org/officeDocument/2006/relationships/slide" Target="slides/slide91.xml"/><Relationship Id="rId125"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2.xml"/><Relationship Id="rId92"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11.xml"/><Relationship Id="rId45" Type="http://schemas.openxmlformats.org/officeDocument/2006/relationships/slide" Target="slides/slide16.xml"/><Relationship Id="rId66" Type="http://schemas.openxmlformats.org/officeDocument/2006/relationships/slide" Target="slides/slide37.xml"/><Relationship Id="rId87" Type="http://schemas.openxmlformats.org/officeDocument/2006/relationships/slide" Target="slides/slide58.xml"/><Relationship Id="rId110" Type="http://schemas.openxmlformats.org/officeDocument/2006/relationships/slide" Target="slides/slide81.xml"/><Relationship Id="rId115" Type="http://schemas.openxmlformats.org/officeDocument/2006/relationships/slide" Target="slides/slide86.xml"/><Relationship Id="rId61" Type="http://schemas.openxmlformats.org/officeDocument/2006/relationships/slide" Target="slides/slide32.xml"/><Relationship Id="rId82" Type="http://schemas.openxmlformats.org/officeDocument/2006/relationships/slide" Target="slides/slide5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0.33213546223389162"/>
          <c:y val="1.8181818181818521E-2"/>
          <c:w val="0.63837379702538066"/>
          <c:h val="0.77055523741352072"/>
        </c:manualLayout>
      </c:layout>
      <c:barChart>
        <c:barDir val="bar"/>
        <c:grouping val="clustered"/>
        <c:varyColors val="0"/>
        <c:ser>
          <c:idx val="0"/>
          <c:order val="0"/>
          <c:tx>
            <c:strRef>
              <c:f>Sheet1!$B$1</c:f>
              <c:strCache>
                <c:ptCount val="1"/>
                <c:pt idx="0">
                  <c:v>Column2</c:v>
                </c:pt>
              </c:strCache>
            </c:strRef>
          </c:tx>
          <c:invertIfNegative val="0"/>
          <c:dPt>
            <c:idx val="0"/>
            <c:invertIfNegative val="0"/>
            <c:bubble3D val="0"/>
            <c:spPr>
              <a:solidFill>
                <a:srgbClr val="92D050"/>
              </a:solidFill>
            </c:spPr>
            <c:extLst>
              <c:ext xmlns:c16="http://schemas.microsoft.com/office/drawing/2014/chart" uri="{C3380CC4-5D6E-409C-BE32-E72D297353CC}">
                <c16:uniqueId val="{00000001-A072-4339-9865-762B84DB24ED}"/>
              </c:ext>
            </c:extLst>
          </c:dPt>
          <c:dPt>
            <c:idx val="1"/>
            <c:invertIfNegative val="0"/>
            <c:bubble3D val="0"/>
            <c:spPr>
              <a:solidFill>
                <a:srgbClr val="FFFF00"/>
              </a:solidFill>
            </c:spPr>
            <c:extLst>
              <c:ext xmlns:c16="http://schemas.microsoft.com/office/drawing/2014/chart" uri="{C3380CC4-5D6E-409C-BE32-E72D297353CC}">
                <c16:uniqueId val="{00000003-A072-4339-9865-762B84DB24ED}"/>
              </c:ext>
            </c:extLst>
          </c:dPt>
          <c:dPt>
            <c:idx val="2"/>
            <c:invertIfNegative val="0"/>
            <c:bubble3D val="0"/>
            <c:spPr>
              <a:solidFill>
                <a:srgbClr val="FF9933"/>
              </a:solidFill>
            </c:spPr>
            <c:extLst>
              <c:ext xmlns:c16="http://schemas.microsoft.com/office/drawing/2014/chart" uri="{C3380CC4-5D6E-409C-BE32-E72D297353CC}">
                <c16:uniqueId val="{00000005-A072-4339-9865-762B84DB24ED}"/>
              </c:ext>
            </c:extLst>
          </c:dPt>
          <c:dPt>
            <c:idx val="3"/>
            <c:invertIfNegative val="0"/>
            <c:bubble3D val="0"/>
            <c:spPr>
              <a:solidFill>
                <a:srgbClr val="0070C0"/>
              </a:solidFill>
            </c:spPr>
            <c:extLst>
              <c:ext xmlns:c16="http://schemas.microsoft.com/office/drawing/2014/chart" uri="{C3380CC4-5D6E-409C-BE32-E72D297353CC}">
                <c16:uniqueId val="{00000007-A072-4339-9865-762B84DB24ED}"/>
              </c:ext>
            </c:extLst>
          </c:dPt>
          <c:dPt>
            <c:idx val="4"/>
            <c:invertIfNegative val="0"/>
            <c:bubble3D val="0"/>
            <c:spPr>
              <a:solidFill>
                <a:srgbClr val="53B0C9"/>
              </a:solidFill>
            </c:spPr>
            <c:extLst>
              <c:ext xmlns:c16="http://schemas.microsoft.com/office/drawing/2014/chart" uri="{C3380CC4-5D6E-409C-BE32-E72D297353CC}">
                <c16:uniqueId val="{00000009-A072-4339-9865-762B84DB24ED}"/>
              </c:ext>
            </c:extLst>
          </c:dPt>
          <c:cat>
            <c:strRef>
              <c:f>Sheet1!$A$2:$A$6</c:f>
              <c:strCache>
                <c:ptCount val="5"/>
                <c:pt idx="0">
                  <c:v>Not needed or necessary**</c:v>
                </c:pt>
                <c:pt idx="1">
                  <c:v>Not recommended by provider</c:v>
                </c:pt>
                <c:pt idx="2">
                  <c:v>Safety concerns/side effects</c:v>
                </c:pt>
                <c:pt idx="3">
                  <c:v>Lack of knowledge</c:v>
                </c:pt>
                <c:pt idx="4">
                  <c:v>Not sexually active</c:v>
                </c:pt>
              </c:strCache>
            </c:strRef>
          </c:cat>
          <c:val>
            <c:numRef>
              <c:f>Sheet1!$B$2:$B$6</c:f>
              <c:numCache>
                <c:formatCode>General</c:formatCode>
                <c:ptCount val="5"/>
                <c:pt idx="0">
                  <c:v>14.7</c:v>
                </c:pt>
                <c:pt idx="1">
                  <c:v>13</c:v>
                </c:pt>
                <c:pt idx="2">
                  <c:v>14.2</c:v>
                </c:pt>
                <c:pt idx="3">
                  <c:v>15.5</c:v>
                </c:pt>
                <c:pt idx="4">
                  <c:v>11.3</c:v>
                </c:pt>
              </c:numCache>
            </c:numRef>
          </c:val>
          <c:extLst>
            <c:ext xmlns:c16="http://schemas.microsoft.com/office/drawing/2014/chart" uri="{C3380CC4-5D6E-409C-BE32-E72D297353CC}">
              <c16:uniqueId val="{0000000A-A072-4339-9865-762B84DB24ED}"/>
            </c:ext>
          </c:extLst>
        </c:ser>
        <c:dLbls>
          <c:showLegendKey val="0"/>
          <c:showVal val="0"/>
          <c:showCatName val="0"/>
          <c:showSerName val="0"/>
          <c:showPercent val="0"/>
          <c:showBubbleSize val="0"/>
        </c:dLbls>
        <c:gapWidth val="150"/>
        <c:axId val="260359992"/>
        <c:axId val="260357640"/>
      </c:barChart>
      <c:catAx>
        <c:axId val="260359992"/>
        <c:scaling>
          <c:orientation val="minMax"/>
        </c:scaling>
        <c:delete val="0"/>
        <c:axPos val="l"/>
        <c:numFmt formatCode="General" sourceLinked="1"/>
        <c:majorTickMark val="out"/>
        <c:minorTickMark val="none"/>
        <c:tickLblPos val="nextTo"/>
        <c:crossAx val="260357640"/>
        <c:crosses val="autoZero"/>
        <c:auto val="1"/>
        <c:lblAlgn val="ctr"/>
        <c:lblOffset val="100"/>
        <c:noMultiLvlLbl val="0"/>
      </c:catAx>
      <c:valAx>
        <c:axId val="260357640"/>
        <c:scaling>
          <c:orientation val="minMax"/>
          <c:max val="25"/>
          <c:min val="0"/>
        </c:scaling>
        <c:delete val="0"/>
        <c:axPos val="b"/>
        <c:title>
          <c:tx>
            <c:rich>
              <a:bodyPr rot="0" vert="horz"/>
              <a:lstStyle/>
              <a:p>
                <a:pPr>
                  <a:defRPr/>
                </a:pPr>
                <a:r>
                  <a:rPr lang="en-US" dirty="0"/>
                  <a:t>Percent</a:t>
                </a:r>
              </a:p>
            </c:rich>
          </c:tx>
          <c:overlay val="0"/>
        </c:title>
        <c:numFmt formatCode="General" sourceLinked="1"/>
        <c:majorTickMark val="none"/>
        <c:minorTickMark val="none"/>
        <c:tickLblPos val="nextTo"/>
        <c:crossAx val="260359992"/>
        <c:crosses val="autoZero"/>
        <c:crossBetween val="between"/>
        <c:majorUnit val="5"/>
      </c:valAx>
    </c:plotArea>
    <c:plotVisOnly val="1"/>
    <c:dispBlanksAs val="gap"/>
    <c:showDLblsOverMax val="0"/>
  </c:chart>
  <c:txPr>
    <a:bodyPr/>
    <a:lstStyle/>
    <a:p>
      <a:pPr>
        <a:defRPr sz="1800" baseline="0">
          <a:solidFill>
            <a:schemeClr val="tx2">
              <a:lumMod val="20000"/>
              <a:lumOff val="80000"/>
            </a:schemeClr>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4276146638406E-2"/>
          <c:y val="1.8400567873149348E-2"/>
          <c:w val="0.90913797540013386"/>
          <c:h val="0.75959925148245466"/>
        </c:manualLayout>
      </c:layout>
      <c:barChart>
        <c:barDir val="col"/>
        <c:grouping val="clustered"/>
        <c:varyColors val="0"/>
        <c:ser>
          <c:idx val="0"/>
          <c:order val="0"/>
          <c:tx>
            <c:strRef>
              <c:f>Sheet1!$B$1</c:f>
              <c:strCache>
                <c:ptCount val="1"/>
                <c:pt idx="0">
                  <c:v>US</c:v>
                </c:pt>
              </c:strCache>
            </c:strRef>
          </c:tx>
          <c:spPr>
            <a:solidFill>
              <a:schemeClr val="accent1"/>
            </a:solidFill>
            <a:ln>
              <a:noFill/>
            </a:ln>
            <a:effectLst/>
          </c:spPr>
          <c:invertIfNegative val="0"/>
          <c:cat>
            <c:strRef>
              <c:f>Sheet1!$A$2:$A$7</c:f>
              <c:strCache>
                <c:ptCount val="6"/>
                <c:pt idx="0">
                  <c:v>≥ 1 Tdap</c:v>
                </c:pt>
                <c:pt idx="1">
                  <c:v>≥ 1 Men ACWY</c:v>
                </c:pt>
                <c:pt idx="2">
                  <c:v>≥ 1 HPV 
Female</c:v>
                </c:pt>
                <c:pt idx="3">
                  <c:v>≥ 1 HPV 
Male</c:v>
                </c:pt>
                <c:pt idx="4">
                  <c:v>≥ 3 HPV
Female</c:v>
                </c:pt>
                <c:pt idx="5">
                  <c:v>≥ 3 HPV 
Male</c:v>
                </c:pt>
              </c:strCache>
            </c:strRef>
          </c:cat>
          <c:val>
            <c:numRef>
              <c:f>Sheet1!$B$2:$B$7</c:f>
              <c:numCache>
                <c:formatCode>General</c:formatCode>
                <c:ptCount val="6"/>
                <c:pt idx="0">
                  <c:v>88</c:v>
                </c:pt>
                <c:pt idx="1">
                  <c:v>82.2</c:v>
                </c:pt>
                <c:pt idx="2">
                  <c:v>65.099999999999994</c:v>
                </c:pt>
                <c:pt idx="3">
                  <c:v>56</c:v>
                </c:pt>
                <c:pt idx="4">
                  <c:v>43</c:v>
                </c:pt>
                <c:pt idx="5">
                  <c:v>31.5</c:v>
                </c:pt>
              </c:numCache>
            </c:numRef>
          </c:val>
          <c:extLst>
            <c:ext xmlns:c16="http://schemas.microsoft.com/office/drawing/2014/chart" uri="{C3380CC4-5D6E-409C-BE32-E72D297353CC}">
              <c16:uniqueId val="{00000000-A841-4A70-AB98-332EBC6E9381}"/>
            </c:ext>
          </c:extLst>
        </c:ser>
        <c:ser>
          <c:idx val="1"/>
          <c:order val="1"/>
          <c:tx>
            <c:strRef>
              <c:f>Sheet1!$C$1</c:f>
              <c:strCache>
                <c:ptCount val="1"/>
                <c:pt idx="0">
                  <c:v>GA</c:v>
                </c:pt>
              </c:strCache>
            </c:strRef>
          </c:tx>
          <c:spPr>
            <a:solidFill>
              <a:schemeClr val="accent2"/>
            </a:solidFill>
            <a:ln>
              <a:noFill/>
            </a:ln>
            <a:effectLst/>
          </c:spPr>
          <c:invertIfNegative val="0"/>
          <c:cat>
            <c:strRef>
              <c:f>Sheet1!$A$2:$A$7</c:f>
              <c:strCache>
                <c:ptCount val="6"/>
                <c:pt idx="0">
                  <c:v>≥ 1 Tdap</c:v>
                </c:pt>
                <c:pt idx="1">
                  <c:v>≥ 1 Men ACWY</c:v>
                </c:pt>
                <c:pt idx="2">
                  <c:v>≥ 1 HPV 
Female</c:v>
                </c:pt>
                <c:pt idx="3">
                  <c:v>≥ 1 HPV 
Male</c:v>
                </c:pt>
                <c:pt idx="4">
                  <c:v>≥ 3 HPV
Female</c:v>
                </c:pt>
                <c:pt idx="5">
                  <c:v>≥ 3 HPV 
Male</c:v>
                </c:pt>
              </c:strCache>
            </c:strRef>
          </c:cat>
          <c:val>
            <c:numRef>
              <c:f>Sheet1!$C$2:$C$7</c:f>
              <c:numCache>
                <c:formatCode>General</c:formatCode>
                <c:ptCount val="6"/>
                <c:pt idx="0">
                  <c:v>92.8</c:v>
                </c:pt>
                <c:pt idx="1">
                  <c:v>91.4</c:v>
                </c:pt>
                <c:pt idx="2">
                  <c:v>77</c:v>
                </c:pt>
                <c:pt idx="3">
                  <c:v>58</c:v>
                </c:pt>
                <c:pt idx="4">
                  <c:v>55.4</c:v>
                </c:pt>
                <c:pt idx="5">
                  <c:v>36.200000000000003</c:v>
                </c:pt>
              </c:numCache>
            </c:numRef>
          </c:val>
          <c:extLst>
            <c:ext xmlns:c16="http://schemas.microsoft.com/office/drawing/2014/chart" uri="{C3380CC4-5D6E-409C-BE32-E72D297353CC}">
              <c16:uniqueId val="{00000001-A841-4A70-AB98-332EBC6E9381}"/>
            </c:ext>
          </c:extLst>
        </c:ser>
        <c:dLbls>
          <c:showLegendKey val="0"/>
          <c:showVal val="0"/>
          <c:showCatName val="0"/>
          <c:showSerName val="0"/>
          <c:showPercent val="0"/>
          <c:showBubbleSize val="0"/>
        </c:dLbls>
        <c:gapWidth val="209"/>
        <c:overlap val="-37"/>
        <c:axId val="260359208"/>
        <c:axId val="260360384"/>
      </c:barChart>
      <c:barChart>
        <c:barDir val="col"/>
        <c:grouping val="clustered"/>
        <c:varyColors val="0"/>
        <c:ser>
          <c:idx val="2"/>
          <c:order val="2"/>
          <c:tx>
            <c:strRef>
              <c:f>Sheet1!$D$1</c:f>
              <c:strCache>
                <c:ptCount val="1"/>
                <c:pt idx="0">
                  <c:v>Column1</c:v>
                </c:pt>
              </c:strCache>
            </c:strRef>
          </c:tx>
          <c:spPr>
            <a:solidFill>
              <a:schemeClr val="accent3"/>
            </a:solidFill>
            <a:ln>
              <a:noFill/>
            </a:ln>
            <a:effectLst/>
          </c:spPr>
          <c:invertIfNegative val="0"/>
          <c:cat>
            <c:strRef>
              <c:f>Sheet1!$A$2:$A$7</c:f>
              <c:strCache>
                <c:ptCount val="6"/>
                <c:pt idx="0">
                  <c:v>≥ 1 Tdap</c:v>
                </c:pt>
                <c:pt idx="1">
                  <c:v>≥ 1 Men ACWY</c:v>
                </c:pt>
                <c:pt idx="2">
                  <c:v>≥ 1 HPV 
Female</c:v>
                </c:pt>
                <c:pt idx="3">
                  <c:v>≥ 1 HPV 
Male</c:v>
                </c:pt>
                <c:pt idx="4">
                  <c:v>≥ 3 HPV
Female</c:v>
                </c:pt>
                <c:pt idx="5">
                  <c:v>≥ 3 HPV 
Male</c:v>
                </c:pt>
              </c:strCache>
            </c:strRef>
          </c:cat>
          <c:val>
            <c:numRef>
              <c:f>Sheet1!$D$2:$D$7</c:f>
            </c:numRef>
          </c:val>
          <c:extLst>
            <c:ext xmlns:c16="http://schemas.microsoft.com/office/drawing/2014/chart" uri="{C3380CC4-5D6E-409C-BE32-E72D297353CC}">
              <c16:uniqueId val="{00000002-A841-4A70-AB98-332EBC6E9381}"/>
            </c:ext>
          </c:extLst>
        </c:ser>
        <c:dLbls>
          <c:showLegendKey val="0"/>
          <c:showVal val="0"/>
          <c:showCatName val="0"/>
          <c:showSerName val="0"/>
          <c:showPercent val="0"/>
          <c:showBubbleSize val="0"/>
        </c:dLbls>
        <c:gapWidth val="219"/>
        <c:overlap val="-27"/>
        <c:axId val="260359208"/>
        <c:axId val="260360384"/>
      </c:barChart>
      <c:catAx>
        <c:axId val="260359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60360384"/>
        <c:crossesAt val="0"/>
        <c:auto val="1"/>
        <c:lblAlgn val="ctr"/>
        <c:lblOffset val="100"/>
        <c:noMultiLvlLbl val="0"/>
      </c:catAx>
      <c:valAx>
        <c:axId val="260360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60359208"/>
        <c:crosses val="autoZero"/>
        <c:crossBetween val="between"/>
        <c:dispUnits>
          <c:builtInUnit val="hundreds"/>
        </c:dispUnits>
      </c:valAx>
      <c:dTable>
        <c:showHorzBorder val="1"/>
        <c:showVertBorder val="1"/>
        <c:showOutline val="1"/>
        <c:showKeys val="1"/>
        <c:txPr>
          <a:bodyPr/>
          <a:lstStyle/>
          <a:p>
            <a:pPr rtl="0">
              <a:defRPr sz="1100" baseline="0"/>
            </a:pPr>
            <a:endParaRPr lang="en-US"/>
          </a:p>
        </c:txPr>
      </c:dTable>
      <c:spPr>
        <a:noFill/>
        <a:ln w="25400">
          <a:noFill/>
        </a:ln>
        <a:effectLst/>
      </c:spPr>
    </c:plotArea>
    <c:legend>
      <c:legendPos val="b"/>
      <c:layout>
        <c:manualLayout>
          <c:xMode val="edge"/>
          <c:yMode val="edge"/>
          <c:x val="0.38133403772940516"/>
          <c:y val="2.081669585535241E-2"/>
          <c:w val="0.27395006369839192"/>
          <c:h val="7.534834588581630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drawing1.xml><?xml version="1.0" encoding="utf-8"?>
<c:userShapes xmlns:c="http://schemas.openxmlformats.org/drawingml/2006/chart">
  <cdr:relSizeAnchor xmlns:cdr="http://schemas.openxmlformats.org/drawingml/2006/chartDrawing">
    <cdr:from>
      <cdr:x>0.12745</cdr:x>
      <cdr:y>0.37037</cdr:y>
    </cdr:from>
    <cdr:to>
      <cdr:x>0.14706</cdr:x>
      <cdr:y>0.59259</cdr:y>
    </cdr:to>
    <cdr:sp macro="" textlink="">
      <cdr:nvSpPr>
        <cdr:cNvPr id="2" name="TextBox 1"/>
        <cdr:cNvSpPr txBox="1"/>
      </cdr:nvSpPr>
      <cdr:spPr>
        <a:xfrm xmlns:a="http://schemas.openxmlformats.org/drawingml/2006/main">
          <a:off x="990600" y="1524000"/>
          <a:ext cx="152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0.10784</cdr:x>
      <cdr:y>0.38889</cdr:y>
    </cdr:from>
    <cdr:to>
      <cdr:x>0.13725</cdr:x>
      <cdr:y>0.61111</cdr:y>
    </cdr:to>
    <cdr:sp macro="" textlink="">
      <cdr:nvSpPr>
        <cdr:cNvPr id="3" name="TextBox 2"/>
        <cdr:cNvSpPr txBox="1"/>
      </cdr:nvSpPr>
      <cdr:spPr>
        <a:xfrm xmlns:a="http://schemas.openxmlformats.org/drawingml/2006/main">
          <a:off x="838200" y="1600200"/>
          <a:ext cx="2286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0.16667</cdr:x>
      <cdr:y>0.25926</cdr:y>
    </cdr:from>
    <cdr:to>
      <cdr:x>0.22549</cdr:x>
      <cdr:y>0.48148</cdr:y>
    </cdr:to>
    <cdr:sp macro="" textlink="">
      <cdr:nvSpPr>
        <cdr:cNvPr id="4" name="TextBox 3"/>
        <cdr:cNvSpPr txBox="1"/>
      </cdr:nvSpPr>
      <cdr:spPr>
        <a:xfrm xmlns:a="http://schemas.openxmlformats.org/drawingml/2006/main">
          <a:off x="1295400" y="1066800"/>
          <a:ext cx="4572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0.26471</cdr:x>
      <cdr:y>0.31481</cdr:y>
    </cdr:from>
    <cdr:to>
      <cdr:x>0.40196</cdr:x>
      <cdr:y>0.38889</cdr:y>
    </cdr:to>
    <cdr:sp macro="" textlink="">
      <cdr:nvSpPr>
        <cdr:cNvPr id="5" name="TextBox 4"/>
        <cdr:cNvSpPr txBox="1"/>
      </cdr:nvSpPr>
      <cdr:spPr>
        <a:xfrm xmlns:a="http://schemas.openxmlformats.org/drawingml/2006/main">
          <a:off x="2057400" y="1295400"/>
          <a:ext cx="10668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7800" dirty="0"/>
        </a:p>
      </cdr:txBody>
    </cdr:sp>
  </cdr:relSizeAnchor>
  <cdr:relSizeAnchor xmlns:cdr="http://schemas.openxmlformats.org/drawingml/2006/chartDrawing">
    <cdr:from>
      <cdr:x>0.26302</cdr:x>
      <cdr:y>0.33333</cdr:y>
    </cdr:from>
    <cdr:to>
      <cdr:x>0.29953</cdr:x>
      <cdr:y>0.38596</cdr:y>
    </cdr:to>
    <cdr:sp macro="" textlink="">
      <cdr:nvSpPr>
        <cdr:cNvPr id="6" name="TextBox 5"/>
        <cdr:cNvSpPr txBox="1"/>
      </cdr:nvSpPr>
      <cdr:spPr>
        <a:xfrm xmlns:a="http://schemas.openxmlformats.org/drawingml/2006/main">
          <a:off x="2044261" y="1447786"/>
          <a:ext cx="283779" cy="2286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800" b="1" dirty="0"/>
        </a:p>
      </cdr:txBody>
    </cdr:sp>
  </cdr:relSizeAnchor>
  <cdr:relSizeAnchor xmlns:cdr="http://schemas.openxmlformats.org/drawingml/2006/chartDrawing">
    <cdr:from>
      <cdr:x>0.29762</cdr:x>
      <cdr:y>0.33333</cdr:y>
    </cdr:from>
    <cdr:to>
      <cdr:x>0.35884</cdr:x>
      <cdr:y>0.40741</cdr:y>
    </cdr:to>
    <cdr:sp macro="" textlink="">
      <cdr:nvSpPr>
        <cdr:cNvPr id="7" name="TextBox 6"/>
        <cdr:cNvSpPr txBox="1"/>
      </cdr:nvSpPr>
      <cdr:spPr>
        <a:xfrm xmlns:a="http://schemas.openxmlformats.org/drawingml/2006/main">
          <a:off x="2500311" y="1590660"/>
          <a:ext cx="514351" cy="3535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t>  87.0</a:t>
          </a:r>
        </a:p>
      </cdr:txBody>
    </cdr:sp>
  </cdr:relSizeAnchor>
  <cdr:relSizeAnchor xmlns:cdr="http://schemas.openxmlformats.org/drawingml/2006/chartDrawing">
    <cdr:from>
      <cdr:x>0.60068</cdr:x>
      <cdr:y>0.51852</cdr:y>
    </cdr:from>
    <cdr:to>
      <cdr:x>0.66735</cdr:x>
      <cdr:y>0.57513</cdr:y>
    </cdr:to>
    <cdr:sp macro="" textlink="">
      <cdr:nvSpPr>
        <cdr:cNvPr id="11" name="TextBox 10"/>
        <cdr:cNvSpPr txBox="1"/>
      </cdr:nvSpPr>
      <cdr:spPr>
        <a:xfrm xmlns:a="http://schemas.openxmlformats.org/drawingml/2006/main">
          <a:off x="3784757" y="1917213"/>
          <a:ext cx="420073" cy="2093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b="1" dirty="0"/>
        </a:p>
      </cdr:txBody>
    </cdr:sp>
  </cdr:relSizeAnchor>
  <cdr:relSizeAnchor xmlns:cdr="http://schemas.openxmlformats.org/drawingml/2006/chartDrawing">
    <cdr:from>
      <cdr:x>0.70588</cdr:x>
      <cdr:y>0.72222</cdr:y>
    </cdr:from>
    <cdr:to>
      <cdr:x>0.82353</cdr:x>
      <cdr:y>0.94444</cdr:y>
    </cdr:to>
    <cdr:sp macro="" textlink="">
      <cdr:nvSpPr>
        <cdr:cNvPr id="12" name="TextBox 11"/>
        <cdr:cNvSpPr txBox="1"/>
      </cdr:nvSpPr>
      <cdr:spPr>
        <a:xfrm xmlns:a="http://schemas.openxmlformats.org/drawingml/2006/main">
          <a:off x="5486400" y="2971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0.26166</cdr:x>
      <cdr:y>0.37145</cdr:y>
    </cdr:from>
    <cdr:to>
      <cdr:x>0.29817</cdr:x>
      <cdr:y>0.44404</cdr:y>
    </cdr:to>
    <cdr:sp macro="" textlink="">
      <cdr:nvSpPr>
        <cdr:cNvPr id="17" name="TextBox 16"/>
        <cdr:cNvSpPr txBox="1"/>
      </cdr:nvSpPr>
      <cdr:spPr>
        <a:xfrm xmlns:a="http://schemas.openxmlformats.org/drawingml/2006/main">
          <a:off x="2033752" y="1613338"/>
          <a:ext cx="283779" cy="3153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0.26302</cdr:x>
      <cdr:y>0.37145</cdr:y>
    </cdr:from>
    <cdr:to>
      <cdr:x>0.29817</cdr:x>
      <cdr:y>0.41984</cdr:y>
    </cdr:to>
    <cdr:sp macro="" textlink="">
      <cdr:nvSpPr>
        <cdr:cNvPr id="18" name="TextBox 17"/>
        <cdr:cNvSpPr txBox="1"/>
      </cdr:nvSpPr>
      <cdr:spPr>
        <a:xfrm xmlns:a="http://schemas.openxmlformats.org/drawingml/2006/main">
          <a:off x="2044262" y="1613337"/>
          <a:ext cx="273269" cy="2102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0.26166</cdr:x>
      <cdr:y>0.37145</cdr:y>
    </cdr:from>
    <cdr:to>
      <cdr:x>0.29953</cdr:x>
      <cdr:y>0.43194</cdr:y>
    </cdr:to>
    <cdr:sp macro="" textlink="">
      <cdr:nvSpPr>
        <cdr:cNvPr id="19" name="TextBox 18"/>
        <cdr:cNvSpPr txBox="1"/>
      </cdr:nvSpPr>
      <cdr:spPr>
        <a:xfrm xmlns:a="http://schemas.openxmlformats.org/drawingml/2006/main">
          <a:off x="2033752" y="1613338"/>
          <a:ext cx="294289" cy="2627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0.62816</cdr:x>
      <cdr:y>0.63761</cdr:y>
    </cdr:from>
    <cdr:to>
      <cdr:x>0.66758</cdr:x>
      <cdr:y>0.72615</cdr:y>
    </cdr:to>
    <cdr:sp macro="" textlink="">
      <cdr:nvSpPr>
        <cdr:cNvPr id="21" name="TextBox 20"/>
        <cdr:cNvSpPr txBox="1"/>
      </cdr:nvSpPr>
      <cdr:spPr>
        <a:xfrm xmlns:a="http://schemas.openxmlformats.org/drawingml/2006/main">
          <a:off x="3957901" y="2357541"/>
          <a:ext cx="248356" cy="3273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0.32179</cdr:x>
      <cdr:y>0.36801</cdr:y>
    </cdr:from>
    <cdr:to>
      <cdr:x>0.35875</cdr:x>
      <cdr:y>0.61531</cdr:y>
    </cdr:to>
    <cdr:sp macro="" textlink="">
      <cdr:nvSpPr>
        <cdr:cNvPr id="23" name="TextBox 22"/>
        <cdr:cNvSpPr txBox="1"/>
      </cdr:nvSpPr>
      <cdr:spPr>
        <a:xfrm xmlns:a="http://schemas.openxmlformats.org/drawingml/2006/main">
          <a:off x="2027501" y="1360706"/>
          <a:ext cx="232921"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4546" name="Rectangle 2"/>
          <p:cNvSpPr>
            <a:spLocks noGrp="1" noChangeArrowheads="1"/>
          </p:cNvSpPr>
          <p:nvPr>
            <p:ph type="hdr" sz="quarter"/>
          </p:nvPr>
        </p:nvSpPr>
        <p:spPr bwMode="auto">
          <a:xfrm>
            <a:off x="0" y="0"/>
            <a:ext cx="3011699"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64547" name="Rectangle 3"/>
          <p:cNvSpPr>
            <a:spLocks noGrp="1" noChangeArrowheads="1"/>
          </p:cNvSpPr>
          <p:nvPr>
            <p:ph type="dt" sz="quarter" idx="1"/>
          </p:nvPr>
        </p:nvSpPr>
        <p:spPr bwMode="auto">
          <a:xfrm>
            <a:off x="3936768" y="0"/>
            <a:ext cx="3011699"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3C8B3833-3277-4268-A2B3-125C880C22CB}" type="datetimeFigureOut">
              <a:rPr lang="en-US"/>
              <a:pPr>
                <a:defRPr/>
              </a:pPr>
              <a:t>10/6/2017</a:t>
            </a:fld>
            <a:endParaRPr lang="en-US"/>
          </a:p>
        </p:txBody>
      </p:sp>
      <p:sp>
        <p:nvSpPr>
          <p:cNvPr id="364548" name="Rectangle 4"/>
          <p:cNvSpPr>
            <a:spLocks noGrp="1" noChangeArrowheads="1"/>
          </p:cNvSpPr>
          <p:nvPr>
            <p:ph type="ftr" sz="quarter" idx="2"/>
          </p:nvPr>
        </p:nvSpPr>
        <p:spPr bwMode="auto">
          <a:xfrm>
            <a:off x="0" y="8772378"/>
            <a:ext cx="3011699"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t>EPIC CHILDHOOD 2017</a:t>
            </a:r>
          </a:p>
        </p:txBody>
      </p:sp>
      <p:sp>
        <p:nvSpPr>
          <p:cNvPr id="364549" name="Rectangle 5"/>
          <p:cNvSpPr>
            <a:spLocks noGrp="1" noChangeArrowheads="1"/>
          </p:cNvSpPr>
          <p:nvPr>
            <p:ph type="sldNum" sz="quarter" idx="3"/>
          </p:nvPr>
        </p:nvSpPr>
        <p:spPr bwMode="auto">
          <a:xfrm>
            <a:off x="3936768" y="8772378"/>
            <a:ext cx="3011699"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BBA5D24-06D4-4E9D-8456-F50EF89A6F7B}" type="slidenum">
              <a:rPr lang="en-US"/>
              <a:pPr>
                <a:defRPr/>
              </a:pPr>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11699"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4099" name="Rectangle 3"/>
          <p:cNvSpPr>
            <a:spLocks noGrp="1" noChangeArrowheads="1"/>
          </p:cNvSpPr>
          <p:nvPr>
            <p:ph type="dt" idx="1"/>
          </p:nvPr>
        </p:nvSpPr>
        <p:spPr bwMode="auto">
          <a:xfrm>
            <a:off x="3936768" y="0"/>
            <a:ext cx="3011699"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en-US"/>
          </a:p>
        </p:txBody>
      </p:sp>
      <p:sp>
        <p:nvSpPr>
          <p:cNvPr id="190468"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5008" y="4387767"/>
            <a:ext cx="5560060" cy="41559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772378"/>
            <a:ext cx="3011699"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r>
              <a:rPr lang="en-US"/>
              <a:t>EPIC CHILDHOOD 2017</a:t>
            </a:r>
          </a:p>
        </p:txBody>
      </p:sp>
      <p:sp>
        <p:nvSpPr>
          <p:cNvPr id="4103" name="Rectangle 7"/>
          <p:cNvSpPr>
            <a:spLocks noGrp="1" noChangeArrowheads="1"/>
          </p:cNvSpPr>
          <p:nvPr>
            <p:ph type="sldNum" sz="quarter" idx="5"/>
          </p:nvPr>
        </p:nvSpPr>
        <p:spPr bwMode="auto">
          <a:xfrm>
            <a:off x="3936768" y="8772378"/>
            <a:ext cx="3011699"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97952AFA-8362-48FC-9C34-150C87379A95}"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www.immunizationinfo.org/parents/evaluating-information-web"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mailto:NIPInfo@cdc.gov"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6"/>
          <p:cNvSpPr txBox="1">
            <a:spLocks noGrp="1" noChangeArrowheads="1"/>
          </p:cNvSpPr>
          <p:nvPr/>
        </p:nvSpPr>
        <p:spPr bwMode="auto">
          <a:xfrm>
            <a:off x="0" y="8487118"/>
            <a:ext cx="3011699" cy="447093"/>
          </a:xfrm>
          <a:prstGeom prst="rect">
            <a:avLst/>
          </a:prstGeom>
          <a:noFill/>
          <a:ln w="9525">
            <a:noFill/>
            <a:miter lim="800000"/>
            <a:headEnd/>
            <a:tailEnd/>
          </a:ln>
        </p:spPr>
        <p:txBody>
          <a:bodyPr lIns="91416" tIns="45708" rIns="91416" bIns="45708" anchor="b"/>
          <a:lstStyle/>
          <a:p>
            <a:endParaRPr lang="en-US" sz="1200" dirty="0">
              <a:solidFill>
                <a:srgbClr val="000000"/>
              </a:solidFill>
            </a:endParaRPr>
          </a:p>
        </p:txBody>
      </p:sp>
      <p:sp>
        <p:nvSpPr>
          <p:cNvPr id="193540" name="Rectangle 2"/>
          <p:cNvSpPr>
            <a:spLocks noGrp="1" noRot="1" noChangeAspect="1" noChangeArrowheads="1" noTextEdit="1"/>
          </p:cNvSpPr>
          <p:nvPr>
            <p:ph type="sldImg"/>
          </p:nvPr>
        </p:nvSpPr>
        <p:spPr>
          <a:xfrm>
            <a:off x="1277938" y="658813"/>
            <a:ext cx="4468812" cy="3351212"/>
          </a:xfrm>
          <a:ln/>
        </p:spPr>
      </p:sp>
      <p:sp>
        <p:nvSpPr>
          <p:cNvPr id="193541" name="Rectangle 3"/>
          <p:cNvSpPr>
            <a:spLocks noGrp="1" noChangeArrowheads="1"/>
          </p:cNvSpPr>
          <p:nvPr>
            <p:ph type="body" idx="1"/>
          </p:nvPr>
        </p:nvSpPr>
        <p:spPr>
          <a:xfrm>
            <a:off x="308892" y="4095545"/>
            <a:ext cx="6409514" cy="3846823"/>
          </a:xfrm>
          <a:noFill/>
          <a:ln/>
        </p:spPr>
        <p:txBody>
          <a:bodyPr lIns="91424" tIns="45712" rIns="91424" bIns="45712"/>
          <a:lstStyle/>
          <a:p>
            <a:pPr>
              <a:lnSpc>
                <a:spcPct val="90000"/>
              </a:lnSpc>
              <a:spcBef>
                <a:spcPct val="0"/>
              </a:spcBef>
            </a:pPr>
            <a:r>
              <a:rPr lang="en-US" sz="1000" dirty="0">
                <a:latin typeface="Arial" charset="0"/>
              </a:rPr>
              <a:t>Educating Physicians In their Communities is:</a:t>
            </a:r>
          </a:p>
          <a:p>
            <a:pPr>
              <a:lnSpc>
                <a:spcPct val="90000"/>
              </a:lnSpc>
              <a:spcBef>
                <a:spcPct val="0"/>
              </a:spcBef>
              <a:buFontTx/>
              <a:buChar char="•"/>
            </a:pPr>
            <a:r>
              <a:rPr lang="en-US" sz="1000" dirty="0">
                <a:latin typeface="Arial" charset="0"/>
              </a:rPr>
              <a:t>A peer-to-peer immunization education program presented in the practice setting for practitioners and staff or in a classroom for students.  </a:t>
            </a:r>
          </a:p>
          <a:p>
            <a:pPr>
              <a:lnSpc>
                <a:spcPct val="90000"/>
              </a:lnSpc>
              <a:spcBef>
                <a:spcPct val="0"/>
              </a:spcBef>
              <a:buFontTx/>
              <a:buChar char="•"/>
            </a:pPr>
            <a:r>
              <a:rPr lang="en-US" sz="1000" dirty="0">
                <a:latin typeface="Arial" charset="0"/>
              </a:rPr>
              <a:t>Presented by a team of 2 professionals: physician or other primary care provider (nurse practitioner, physician's assistant) and a nurse or office manager. </a:t>
            </a:r>
          </a:p>
          <a:p>
            <a:pPr>
              <a:lnSpc>
                <a:spcPct val="90000"/>
              </a:lnSpc>
              <a:spcBef>
                <a:spcPct val="0"/>
              </a:spcBef>
            </a:pPr>
            <a:endParaRPr lang="en-US" sz="1000" dirty="0">
              <a:latin typeface="Arial" charset="0"/>
            </a:endParaRPr>
          </a:p>
          <a:p>
            <a:pPr>
              <a:lnSpc>
                <a:spcPct val="90000"/>
              </a:lnSpc>
              <a:spcBef>
                <a:spcPct val="0"/>
              </a:spcBef>
            </a:pPr>
            <a:r>
              <a:rPr lang="en-US" sz="1000" dirty="0">
                <a:latin typeface="Arial" charset="0"/>
              </a:rPr>
              <a:t>Our Beginnings…</a:t>
            </a:r>
          </a:p>
          <a:p>
            <a:pPr>
              <a:lnSpc>
                <a:spcPct val="90000"/>
              </a:lnSpc>
              <a:spcBef>
                <a:spcPct val="0"/>
              </a:spcBef>
            </a:pPr>
            <a:r>
              <a:rPr lang="en-US" sz="1000" dirty="0">
                <a:latin typeface="Arial" charset="0"/>
              </a:rPr>
              <a:t>EPIC is in </a:t>
            </a:r>
            <a:r>
              <a:rPr lang="en-US" sz="1000" u="none" dirty="0">
                <a:latin typeface="Arial" charset="0"/>
              </a:rPr>
              <a:t>its </a:t>
            </a:r>
            <a:r>
              <a:rPr lang="en-US" sz="1000" u="none" dirty="0">
                <a:solidFill>
                  <a:srgbClr val="FF0000"/>
                </a:solidFill>
                <a:latin typeface="Arial" charset="0"/>
              </a:rPr>
              <a:t>16</a:t>
            </a:r>
            <a:r>
              <a:rPr lang="en-US" sz="1000" b="1" u="none" dirty="0">
                <a:solidFill>
                  <a:srgbClr val="FF0000"/>
                </a:solidFill>
                <a:latin typeface="Arial" charset="0"/>
              </a:rPr>
              <a:t>th</a:t>
            </a:r>
            <a:r>
              <a:rPr lang="en-US" sz="1000" u="none" dirty="0">
                <a:solidFill>
                  <a:schemeClr val="accent6">
                    <a:lumMod val="60000"/>
                    <a:lumOff val="40000"/>
                  </a:schemeClr>
                </a:solidFill>
                <a:latin typeface="Arial" charset="0"/>
              </a:rPr>
              <a:t> </a:t>
            </a:r>
            <a:r>
              <a:rPr lang="en-US" sz="1000" u="none" dirty="0">
                <a:latin typeface="Arial" charset="0"/>
              </a:rPr>
              <a:t>year of immunization education. The first EPIC Immunization Education program was developed and implemented in Pennsylvania (a joint venture between public health and the PA chapt</a:t>
            </a:r>
            <a:r>
              <a:rPr lang="en-US" sz="1000" dirty="0">
                <a:latin typeface="Arial" charset="0"/>
              </a:rPr>
              <a:t>er of the American Academy of Pediatrics).  The program has been replicated in several states - Georgia most closely resembling the Pennsylvania program.  Georgia was first to add adult vaccines to the program. In 2009 the Georgia Chapter created a separate Women’s Health Immunization Education program for obstetricians and gynecologists</a:t>
            </a:r>
            <a:r>
              <a:rPr lang="en-US" sz="1000" dirty="0">
                <a:solidFill>
                  <a:srgbClr val="FF0000"/>
                </a:solidFill>
                <a:latin typeface="Arial" charset="0"/>
              </a:rPr>
              <a:t>. </a:t>
            </a:r>
            <a:r>
              <a:rPr lang="en-US" sz="1000" dirty="0">
                <a:latin typeface="Arial" charset="0"/>
              </a:rPr>
              <a:t>Presentations are also available for students in healthcare training. Presentation on Coding are available to members of the Georgia Chapter of AAP</a:t>
            </a:r>
          </a:p>
          <a:p>
            <a:pPr>
              <a:lnSpc>
                <a:spcPct val="90000"/>
              </a:lnSpc>
              <a:spcBef>
                <a:spcPct val="0"/>
              </a:spcBef>
            </a:pPr>
            <a:endParaRPr lang="en-US" sz="1000" b="1" i="1" dirty="0">
              <a:solidFill>
                <a:srgbClr val="000099"/>
              </a:solidFill>
              <a:latin typeface="Arial" charset="0"/>
            </a:endParaRPr>
          </a:p>
          <a:p>
            <a:pPr>
              <a:lnSpc>
                <a:spcPct val="90000"/>
              </a:lnSpc>
              <a:spcBef>
                <a:spcPct val="0"/>
              </a:spcBef>
            </a:pPr>
            <a:r>
              <a:rPr lang="en-US" sz="1000" dirty="0">
                <a:latin typeface="Arial" charset="0"/>
              </a:rPr>
              <a:t>In 2003 the National Vaccine Advisory Committee (NVAC) approved and published updated standards for adult and child/adolescent immunization practices. </a:t>
            </a:r>
            <a:endParaRPr lang="en-US" sz="1000" b="1" i="1" dirty="0">
              <a:latin typeface="Arial" charset="0"/>
            </a:endParaRPr>
          </a:p>
          <a:p>
            <a:pPr>
              <a:lnSpc>
                <a:spcPct val="90000"/>
              </a:lnSpc>
              <a:spcBef>
                <a:spcPct val="0"/>
              </a:spcBef>
            </a:pPr>
            <a:endParaRPr lang="en-US" sz="1000" b="1" i="1" dirty="0">
              <a:latin typeface="Arial" charset="0"/>
            </a:endParaRPr>
          </a:p>
          <a:p>
            <a:pPr>
              <a:lnSpc>
                <a:spcPct val="90000"/>
              </a:lnSpc>
              <a:spcBef>
                <a:spcPct val="0"/>
              </a:spcBef>
            </a:pPr>
            <a:r>
              <a:rPr lang="en-US" sz="1000" dirty="0">
                <a:latin typeface="Arial" charset="0"/>
              </a:rPr>
              <a:t>EPIC programs are designed to meet Standard #10 of the Standards for Child and Adolescent Immunization Practices: </a:t>
            </a:r>
          </a:p>
          <a:p>
            <a:pPr>
              <a:lnSpc>
                <a:spcPct val="90000"/>
              </a:lnSpc>
              <a:spcBef>
                <a:spcPct val="0"/>
              </a:spcBef>
            </a:pPr>
            <a:r>
              <a:rPr lang="en-US" sz="1000" dirty="0">
                <a:latin typeface="Arial" charset="0"/>
              </a:rPr>
              <a:t>"Persons who administer vaccines and staff who manage or support vaccine administration are knowledgeable and receive on-going education"  </a:t>
            </a:r>
          </a:p>
          <a:p>
            <a:pPr>
              <a:lnSpc>
                <a:spcPct val="90000"/>
              </a:lnSpc>
              <a:spcBef>
                <a:spcPct val="0"/>
              </a:spcBef>
            </a:pPr>
            <a:r>
              <a:rPr lang="en-US" sz="1000" dirty="0">
                <a:latin typeface="Arial" charset="0"/>
              </a:rPr>
              <a:t>And</a:t>
            </a:r>
          </a:p>
          <a:p>
            <a:pPr>
              <a:lnSpc>
                <a:spcPct val="90000"/>
              </a:lnSpc>
              <a:spcBef>
                <a:spcPct val="0"/>
              </a:spcBef>
            </a:pPr>
            <a:r>
              <a:rPr lang="en-US" sz="1000" dirty="0">
                <a:latin typeface="Arial" charset="0"/>
              </a:rPr>
              <a:t>Standard #8 of the Standards for Adult Immunization Practices: “Persons who administer vaccines are properly trained."</a:t>
            </a:r>
          </a:p>
          <a:p>
            <a:pPr>
              <a:lnSpc>
                <a:spcPct val="90000"/>
              </a:lnSpc>
              <a:spcBef>
                <a:spcPct val="0"/>
              </a:spcBef>
            </a:pPr>
            <a:endParaRPr lang="en-US" sz="1000" b="1" dirty="0">
              <a:latin typeface="Arial" charset="0"/>
            </a:endParaRPr>
          </a:p>
          <a:p>
            <a:pPr>
              <a:lnSpc>
                <a:spcPct val="90000"/>
              </a:lnSpc>
              <a:spcBef>
                <a:spcPct val="0"/>
              </a:spcBef>
            </a:pPr>
            <a:endParaRPr lang="en-US" sz="1000" dirty="0">
              <a:latin typeface="Arial" charset="0"/>
            </a:endParaRPr>
          </a:p>
          <a:p>
            <a:pPr>
              <a:lnSpc>
                <a:spcPct val="90000"/>
              </a:lnSpc>
              <a:spcBef>
                <a:spcPct val="0"/>
              </a:spcBef>
            </a:pPr>
            <a:endParaRPr lang="en-US" sz="900" dirty="0">
              <a:latin typeface="Arial" charset="0"/>
            </a:endParaRPr>
          </a:p>
          <a:p>
            <a:pPr>
              <a:lnSpc>
                <a:spcPct val="90000"/>
              </a:lnSpc>
              <a:spcBef>
                <a:spcPct val="0"/>
              </a:spcBef>
            </a:pPr>
            <a:endParaRPr lang="en-US" sz="900" b="1" dirty="0">
              <a:latin typeface="Arial" charset="0"/>
            </a:endParaRPr>
          </a:p>
        </p:txBody>
      </p:sp>
      <p:sp>
        <p:nvSpPr>
          <p:cNvPr id="193542" name="Footer Placeholder 6"/>
          <p:cNvSpPr>
            <a:spLocks noGrp="1"/>
          </p:cNvSpPr>
          <p:nvPr>
            <p:ph type="ftr" sz="quarter" idx="4"/>
          </p:nvPr>
        </p:nvSpPr>
        <p:spPr>
          <a:noFill/>
        </p:spPr>
        <p:txBody>
          <a:bodyPr/>
          <a:lstStyle/>
          <a:p>
            <a:r>
              <a:rPr lang="en-US">
                <a:solidFill>
                  <a:prstClr val="black"/>
                </a:solidFill>
              </a:rPr>
              <a:t>EPIC CHILDHOOD 2017</a:t>
            </a:r>
            <a:endParaRPr lang="en-US" dirty="0">
              <a:solidFill>
                <a:srgbClr val="FF0000"/>
              </a:solidFill>
            </a:endParaRPr>
          </a:p>
        </p:txBody>
      </p:sp>
      <p:sp>
        <p:nvSpPr>
          <p:cNvPr id="8" name="Slide Number Placeholder 7"/>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3694896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solidFill>
                  <a:srgbClr val="000000"/>
                </a:solidFill>
              </a:rPr>
              <a:t>EPIC CHILDHOOD 2017</a:t>
            </a: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721010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6"/>
          <p:cNvSpPr txBox="1">
            <a:spLocks noGrp="1" noChangeArrowheads="1"/>
          </p:cNvSpPr>
          <p:nvPr/>
        </p:nvSpPr>
        <p:spPr bwMode="auto">
          <a:xfrm>
            <a:off x="0" y="8976836"/>
            <a:ext cx="2971800" cy="472890"/>
          </a:xfrm>
          <a:prstGeom prst="rect">
            <a:avLst/>
          </a:prstGeom>
          <a:noFill/>
          <a:ln w="9525">
            <a:noFill/>
            <a:miter lim="800000"/>
            <a:headEnd/>
            <a:tailEnd/>
          </a:ln>
        </p:spPr>
        <p:txBody>
          <a:bodyPr lIns="91428" tIns="45714" rIns="91428" bIns="45714" anchor="b"/>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charset="0"/>
              <a:cs typeface="Arial" charset="0"/>
            </a:endParaRPr>
          </a:p>
        </p:txBody>
      </p:sp>
      <p:sp>
        <p:nvSpPr>
          <p:cNvPr id="201731" name="Rectangle 7"/>
          <p:cNvSpPr txBox="1">
            <a:spLocks noGrp="1" noChangeArrowheads="1"/>
          </p:cNvSpPr>
          <p:nvPr/>
        </p:nvSpPr>
        <p:spPr bwMode="auto">
          <a:xfrm>
            <a:off x="3884613" y="8976836"/>
            <a:ext cx="2971800" cy="472890"/>
          </a:xfrm>
          <a:prstGeom prst="rect">
            <a:avLst/>
          </a:prstGeom>
          <a:noFill/>
          <a:ln w="9525">
            <a:noFill/>
            <a:miter lim="800000"/>
            <a:headEnd/>
            <a:tailEnd/>
          </a:ln>
        </p:spPr>
        <p:txBody>
          <a:bodyPr lIns="91428" tIns="45714" rIns="91428" bIns="45714" anchor="b"/>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charset="0"/>
              <a:cs typeface="Arial" charset="0"/>
            </a:endParaRPr>
          </a:p>
        </p:txBody>
      </p:sp>
      <p:sp>
        <p:nvSpPr>
          <p:cNvPr id="201732" name="Rectangle 2"/>
          <p:cNvSpPr>
            <a:spLocks noGrp="1" noRot="1" noChangeAspect="1" noChangeArrowheads="1" noTextEdit="1"/>
          </p:cNvSpPr>
          <p:nvPr>
            <p:ph type="sldImg"/>
          </p:nvPr>
        </p:nvSpPr>
        <p:spPr>
          <a:xfrm>
            <a:off x="1103313" y="696913"/>
            <a:ext cx="4724400" cy="3543300"/>
          </a:xfrm>
          <a:ln/>
        </p:spPr>
      </p:sp>
      <p:sp>
        <p:nvSpPr>
          <p:cNvPr id="201733" name="Rectangle 3"/>
          <p:cNvSpPr>
            <a:spLocks noGrp="1" noChangeArrowheads="1"/>
          </p:cNvSpPr>
          <p:nvPr>
            <p:ph type="body" idx="1"/>
          </p:nvPr>
        </p:nvSpPr>
        <p:spPr>
          <a:xfrm>
            <a:off x="609600" y="4493260"/>
            <a:ext cx="5638800" cy="4648200"/>
          </a:xfrm>
          <a:noFill/>
          <a:ln/>
        </p:spPr>
        <p:txBody>
          <a:bodyPr lIns="91421" tIns="45710" rIns="91421" bIns="45710"/>
          <a:lstStyle/>
          <a:p>
            <a:pPr eaLnBrk="1" hangingPunct="1">
              <a:lnSpc>
                <a:spcPct val="90000"/>
              </a:lnSpc>
              <a:spcBef>
                <a:spcPct val="0"/>
              </a:spcBef>
            </a:pPr>
            <a:r>
              <a:rPr lang="en-US" sz="1000" b="1" dirty="0">
                <a:cs typeface="Arial" pitchFamily="34" charset="0"/>
              </a:rPr>
              <a:t>Guidance on use of Tdap products for pregnant women:</a:t>
            </a:r>
          </a:p>
          <a:p>
            <a:pPr eaLnBrk="1" hangingPunct="1">
              <a:lnSpc>
                <a:spcPct val="90000"/>
              </a:lnSpc>
              <a:spcBef>
                <a:spcPct val="0"/>
              </a:spcBef>
            </a:pPr>
            <a:r>
              <a:rPr lang="en-US" sz="1000" dirty="0">
                <a:cs typeface="Arial" pitchFamily="34" charset="0"/>
              </a:rPr>
              <a:t>All pregnant women should receive a dose of Tdap during </a:t>
            </a:r>
            <a:r>
              <a:rPr lang="en-US" sz="1000" u="sng" dirty="0">
                <a:cs typeface="Arial" pitchFamily="34" charset="0"/>
              </a:rPr>
              <a:t>each</a:t>
            </a:r>
            <a:r>
              <a:rPr lang="en-US" sz="1000" dirty="0">
                <a:cs typeface="Arial" pitchFamily="34" charset="0"/>
              </a:rPr>
              <a:t> pregnancy, irrespective of prior history of receiving Tdap. Optimal timing for administration is between 27 and 36 weeks gestation. If a dose is given early in that same pregnancy, do NOT repeat it at 27-36 weeks. If not given during pregnancy, give Tdap immediately postpartum</a:t>
            </a:r>
            <a:r>
              <a:rPr lang="en-US" sz="1000" b="1" baseline="30000" dirty="0">
                <a:cs typeface="Arial" pitchFamily="34" charset="0"/>
              </a:rPr>
              <a:t>3</a:t>
            </a:r>
            <a:r>
              <a:rPr lang="en-US" sz="1000" dirty="0">
                <a:cs typeface="Arial" pitchFamily="34" charset="0"/>
              </a:rPr>
              <a:t>.  </a:t>
            </a:r>
          </a:p>
          <a:p>
            <a:pPr eaLnBrk="1" hangingPunct="1">
              <a:lnSpc>
                <a:spcPct val="90000"/>
              </a:lnSpc>
              <a:spcBef>
                <a:spcPct val="0"/>
              </a:spcBef>
            </a:pPr>
            <a:endParaRPr lang="en-US" sz="1000" b="1" dirty="0">
              <a:cs typeface="Arial" pitchFamily="34" charset="0"/>
            </a:endParaRPr>
          </a:p>
          <a:p>
            <a:pPr eaLnBrk="1" hangingPunct="1">
              <a:lnSpc>
                <a:spcPct val="90000"/>
              </a:lnSpc>
              <a:spcBef>
                <a:spcPct val="0"/>
              </a:spcBef>
            </a:pPr>
            <a:r>
              <a:rPr lang="en-US" sz="1000" b="1" dirty="0">
                <a:cs typeface="Arial" pitchFamily="34" charset="0"/>
              </a:rPr>
              <a:t>References: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000" b="0" baseline="0" dirty="0">
                <a:cs typeface="Arial" pitchFamily="34" charset="0"/>
              </a:rPr>
              <a:t>      1. </a:t>
            </a:r>
            <a:r>
              <a:rPr kumimoji="0" lang="en-US" sz="1200" b="0" i="0" u="none" strike="noStrike" kern="1200" cap="none" spc="0" normalizeH="0" baseline="0" noProof="0" dirty="0">
                <a:ln>
                  <a:noFill/>
                </a:ln>
                <a:solidFill>
                  <a:srgbClr val="FFFFFF"/>
                </a:solidFill>
                <a:effectLst/>
                <a:uLnTx/>
                <a:uFillTx/>
                <a:latin typeface="+mn-lt"/>
                <a:ea typeface="+mn-ea"/>
                <a:cs typeface="Arial" charset="0"/>
              </a:rPr>
              <a:t>Advisory Committee on Immunization Practices. Updated ACIP statement for per</a:t>
            </a: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srgbClr val="FFFFFF"/>
                </a:solidFill>
                <a:cs typeface="Arial" charset="0"/>
              </a:rPr>
              <a:t>     </a:t>
            </a:r>
            <a:r>
              <a:rPr lang="en-US" sz="1000" dirty="0">
                <a:solidFill>
                  <a:schemeClr val="tx1"/>
                </a:solidFill>
                <a:cs typeface="Arial" pitchFamily="34" charset="0"/>
              </a:rPr>
              <a:t>2</a:t>
            </a:r>
            <a:r>
              <a:rPr lang="en-US" sz="1000" dirty="0">
                <a:cs typeface="Arial" pitchFamily="34" charset="0"/>
              </a:rPr>
              <a:t>. </a:t>
            </a:r>
            <a:r>
              <a:rPr lang="en-US" sz="1000" i="1" dirty="0">
                <a:cs typeface="Arial" pitchFamily="34" charset="0"/>
              </a:rPr>
              <a:t>MMWR</a:t>
            </a:r>
            <a:r>
              <a:rPr lang="en-US" sz="1000" dirty="0">
                <a:cs typeface="Arial" pitchFamily="34" charset="0"/>
              </a:rPr>
              <a:t>, February 22, 2013, Vol 62, #7 </a:t>
            </a:r>
          </a:p>
          <a:p>
            <a:pPr>
              <a:lnSpc>
                <a:spcPct val="90000"/>
              </a:lnSpc>
              <a:spcBef>
                <a:spcPct val="0"/>
              </a:spcBef>
            </a:pPr>
            <a:r>
              <a:rPr lang="en-US" sz="1000" dirty="0">
                <a:cs typeface="Arial" pitchFamily="34" charset="0"/>
              </a:rPr>
              <a:t>      3. www.immunize.org,  Ask the Experts, Tetanus section, IAC, Sept. 2013</a:t>
            </a:r>
          </a:p>
        </p:txBody>
      </p:sp>
      <p:sp>
        <p:nvSpPr>
          <p:cNvPr id="7" name="Footer Placeholder 6"/>
          <p:cNvSpPr>
            <a:spLocks noGrp="1"/>
          </p:cNvSpPr>
          <p:nvPr>
            <p:ph type="ftr" sz="quarter" idx="4"/>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EPIC CHILDHOOD 2017</a:t>
            </a:r>
            <a:endParaRPr kumimoji="0" lang="en-US" sz="1800" b="0" i="0" u="none" strike="noStrike" kern="0" cap="none" spc="0" normalizeH="0" baseline="0" noProof="0" dirty="0">
              <a:ln>
                <a:noFill/>
              </a:ln>
              <a:solidFill>
                <a:prstClr val="black"/>
              </a:solidFill>
              <a:effectLst/>
              <a:uLnTx/>
              <a:uFillTx/>
            </a:endParaRPr>
          </a:p>
        </p:txBody>
      </p:sp>
      <p:sp>
        <p:nvSpPr>
          <p:cNvPr id="8" name="Slide Number Placeholder 7"/>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952AFA-8362-48FC-9C34-150C87379A95}"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633096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noTextEdit="1"/>
          </p:cNvSpPr>
          <p:nvPr>
            <p:ph type="sldImg"/>
          </p:nvPr>
        </p:nvSpPr>
        <p:spPr>
          <a:ln/>
        </p:spPr>
      </p:sp>
      <p:sp>
        <p:nvSpPr>
          <p:cNvPr id="216066"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mn-cs"/>
              </a:rPr>
              <a:t>An infant who is infected with pertussis under 6 months of age can experience a devastating disease, frequently resulting in death, because the infant can not tolerate the severe inflammation of the respiratory tract. The primary series of DTaP is usually not completed until 6 months of age. Therefore, the best method to prevent the infant from infection with pertussis is to eliminate exposure to the disease. This is accomplished by immunizing </a:t>
            </a:r>
            <a:r>
              <a:rPr kumimoji="0" lang="en-US" sz="1000" b="1" i="0" u="sng" strike="noStrike" kern="1200" cap="none" spc="0" normalizeH="0" baseline="0" noProof="0" dirty="0">
                <a:ln>
                  <a:noFill/>
                </a:ln>
                <a:solidFill>
                  <a:srgbClr val="000000"/>
                </a:solidFill>
                <a:effectLst/>
                <a:uLnTx/>
                <a:uFillTx/>
                <a:latin typeface="Arial" charset="0"/>
                <a:ea typeface="+mn-ea"/>
                <a:cs typeface="+mn-cs"/>
              </a:rPr>
              <a:t>ALL</a:t>
            </a:r>
            <a:r>
              <a:rPr kumimoji="0" lang="en-US" sz="1000" b="0" i="0" u="none" strike="noStrike" kern="1200" cap="none" spc="0" normalizeH="0" baseline="0" noProof="0" dirty="0">
                <a:ln>
                  <a:noFill/>
                </a:ln>
                <a:solidFill>
                  <a:srgbClr val="000000"/>
                </a:solidFill>
                <a:effectLst/>
                <a:uLnTx/>
                <a:uFillTx/>
                <a:latin typeface="Arial" charset="0"/>
                <a:ea typeface="+mn-ea"/>
                <a:cs typeface="+mn-cs"/>
              </a:rPr>
              <a:t> pregnant women, and all caregivers with Tdap vaccine. Ninety percent of pertussis deaths between 2000-2009 were in infants less than 3 months of age.   </a:t>
            </a:r>
          </a:p>
        </p:txBody>
      </p:sp>
      <p:sp>
        <p:nvSpPr>
          <p:cNvPr id="5" name="Footer Placeholder 4"/>
          <p:cNvSpPr>
            <a:spLocks noGrp="1"/>
          </p:cNvSpPr>
          <p:nvPr>
            <p:ph type="ftr" sz="quarter" idx="4"/>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EPIC CHILDHOOD 2017</a:t>
            </a:r>
            <a:endParaRPr kumimoji="0" lang="en-US" sz="1800" b="0" i="0" u="none" strike="noStrike" kern="0" cap="none" spc="0" normalizeH="0" baseline="0" noProof="0" dirty="0">
              <a:ln>
                <a:noFill/>
              </a:ln>
              <a:solidFill>
                <a:prstClr val="black"/>
              </a:solidFill>
              <a:effectLst/>
              <a:uLnTx/>
              <a:uFillTx/>
            </a:endParaRPr>
          </a:p>
        </p:txBody>
      </p:sp>
      <p:sp>
        <p:nvSpPr>
          <p:cNvPr id="6" name="Slide Number Placeholder 5"/>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952AFA-8362-48FC-9C34-150C87379A9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82686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6"/>
          <p:cNvSpPr txBox="1">
            <a:spLocks noGrp="1" noChangeArrowheads="1"/>
          </p:cNvSpPr>
          <p:nvPr/>
        </p:nvSpPr>
        <p:spPr bwMode="auto">
          <a:xfrm>
            <a:off x="0" y="8628569"/>
            <a:ext cx="3011699" cy="454544"/>
          </a:xfrm>
          <a:prstGeom prst="rect">
            <a:avLst/>
          </a:prstGeom>
          <a:noFill/>
          <a:ln w="9525">
            <a:noFill/>
            <a:miter lim="800000"/>
            <a:headEnd/>
            <a:tailEnd/>
          </a:ln>
        </p:spPr>
        <p:txBody>
          <a:bodyPr lIns="91432" tIns="45716" rIns="91432" bIns="45716" anchor="b"/>
          <a:lstStyle/>
          <a:p>
            <a:endParaRPr lang="en-US" sz="1200" dirty="0">
              <a:solidFill>
                <a:srgbClr val="000000"/>
              </a:solidFill>
            </a:endParaRPr>
          </a:p>
        </p:txBody>
      </p:sp>
      <p:sp>
        <p:nvSpPr>
          <p:cNvPr id="206851" name="Rectangle 6"/>
          <p:cNvSpPr txBox="1">
            <a:spLocks noGrp="1" noChangeArrowheads="1"/>
          </p:cNvSpPr>
          <p:nvPr/>
        </p:nvSpPr>
        <p:spPr bwMode="auto">
          <a:xfrm>
            <a:off x="0" y="8628569"/>
            <a:ext cx="3011699" cy="454544"/>
          </a:xfrm>
          <a:prstGeom prst="rect">
            <a:avLst/>
          </a:prstGeom>
          <a:noFill/>
          <a:ln w="9525">
            <a:noFill/>
            <a:miter lim="800000"/>
            <a:headEnd/>
            <a:tailEnd/>
          </a:ln>
        </p:spPr>
        <p:txBody>
          <a:bodyPr lIns="91432" tIns="45716" rIns="91432" bIns="45716" anchor="b"/>
          <a:lstStyle/>
          <a:p>
            <a:endParaRPr lang="en-US" sz="1200" dirty="0">
              <a:solidFill>
                <a:srgbClr val="000000"/>
              </a:solidFill>
            </a:endParaRPr>
          </a:p>
        </p:txBody>
      </p:sp>
      <p:sp>
        <p:nvSpPr>
          <p:cNvPr id="206852" name="Rectangle 2"/>
          <p:cNvSpPr>
            <a:spLocks noGrp="1" noRot="1" noChangeAspect="1" noChangeArrowheads="1" noTextEdit="1"/>
          </p:cNvSpPr>
          <p:nvPr>
            <p:ph type="sldImg"/>
          </p:nvPr>
        </p:nvSpPr>
        <p:spPr>
          <a:xfrm>
            <a:off x="1243013" y="298450"/>
            <a:ext cx="4543425" cy="3408363"/>
          </a:xfrm>
          <a:ln/>
        </p:spPr>
      </p:sp>
      <p:sp>
        <p:nvSpPr>
          <p:cNvPr id="206853" name="Rectangle 3"/>
          <p:cNvSpPr>
            <a:spLocks noGrp="1" noChangeArrowheads="1"/>
          </p:cNvSpPr>
          <p:nvPr>
            <p:ph type="body" idx="1"/>
          </p:nvPr>
        </p:nvSpPr>
        <p:spPr>
          <a:xfrm>
            <a:off x="463338" y="3861293"/>
            <a:ext cx="6029834" cy="4394954"/>
          </a:xfrm>
          <a:noFill/>
          <a:ln/>
        </p:spPr>
        <p:txBody>
          <a:bodyPr lIns="91432" tIns="45716" rIns="91432" bIns="45716"/>
          <a:lstStyle/>
          <a:p>
            <a:pPr>
              <a:spcBef>
                <a:spcPct val="0"/>
              </a:spcBef>
            </a:pPr>
            <a:r>
              <a:rPr lang="en-US" sz="1000" dirty="0"/>
              <a:t>Slide shows a child with cellulitis of cheek and an infant with gangrenous fingers due to invasive Hib disease</a:t>
            </a:r>
            <a:r>
              <a:rPr lang="en-US" sz="1000" b="1" dirty="0">
                <a:solidFill>
                  <a:srgbClr val="FF0000"/>
                </a:solidFill>
              </a:rPr>
              <a:t>.</a:t>
            </a:r>
            <a:r>
              <a:rPr lang="en-US" sz="1000" dirty="0"/>
              <a:t> The drawing shows a child with a markedly swollen epiglottis due to epiglottitis (croup) due to Hib infection. </a:t>
            </a:r>
          </a:p>
          <a:p>
            <a:pPr>
              <a:spcBef>
                <a:spcPct val="0"/>
              </a:spcBef>
            </a:pPr>
            <a:endParaRPr lang="en-US" sz="1000" dirty="0"/>
          </a:p>
          <a:p>
            <a:pPr>
              <a:spcBef>
                <a:spcPct val="0"/>
              </a:spcBef>
              <a:buFontTx/>
              <a:buChar char="•"/>
            </a:pPr>
            <a:r>
              <a:rPr lang="en-US" sz="1000" dirty="0"/>
              <a:t>Haemophilus influenza infection is caused by a bacteria which has 6 different polysaccharide serotypes and some non-typable strains</a:t>
            </a:r>
          </a:p>
          <a:p>
            <a:pPr>
              <a:spcBef>
                <a:spcPct val="0"/>
              </a:spcBef>
              <a:buFontTx/>
              <a:buChar char="•"/>
            </a:pPr>
            <a:r>
              <a:rPr lang="en-US" sz="1000" dirty="0"/>
              <a:t>Type b (Hib) causes 95% of invasive disease  </a:t>
            </a:r>
          </a:p>
          <a:p>
            <a:pPr>
              <a:spcBef>
                <a:spcPct val="0"/>
              </a:spcBef>
              <a:buFontTx/>
              <a:buChar char="•"/>
            </a:pPr>
            <a:r>
              <a:rPr lang="en-US" sz="1000" dirty="0"/>
              <a:t>Hib enters body through the nasopharynx, spreads via blood stream to other sites (meninges, joints, skin, epiglottis and/or bone)</a:t>
            </a:r>
          </a:p>
          <a:p>
            <a:pPr>
              <a:spcBef>
                <a:spcPct val="0"/>
              </a:spcBef>
              <a:buFontTx/>
              <a:buChar char="•"/>
            </a:pPr>
            <a:r>
              <a:rPr lang="en-US" sz="1000" dirty="0"/>
              <a:t>Prior to licensure</a:t>
            </a:r>
            <a:r>
              <a:rPr lang="en-US" sz="1000" dirty="0">
                <a:solidFill>
                  <a:srgbClr val="FF0000"/>
                </a:solidFill>
              </a:rPr>
              <a:t> </a:t>
            </a:r>
            <a:r>
              <a:rPr lang="en-US" sz="1000" dirty="0"/>
              <a:t>of a vaccine Hib was the leading cause of bacterial meningitis in young children with a case fatality rate of 2-5%. 15-30% of survivors had hearing impairment and neurologic sequelae.</a:t>
            </a:r>
          </a:p>
          <a:p>
            <a:pPr>
              <a:spcBef>
                <a:spcPct val="0"/>
              </a:spcBef>
              <a:buFontTx/>
              <a:buChar char="•"/>
            </a:pPr>
            <a:r>
              <a:rPr lang="en-US" sz="1000" dirty="0"/>
              <a:t>Hib also causes cellulitis, septic arthritis, osteomyelitis, pneumonia and epiglottitis.  </a:t>
            </a:r>
          </a:p>
          <a:p>
            <a:pPr>
              <a:spcBef>
                <a:spcPct val="0"/>
              </a:spcBef>
              <a:buFontTx/>
              <a:buChar char="•"/>
            </a:pPr>
            <a:r>
              <a:rPr lang="en-US" sz="1000" dirty="0"/>
              <a:t>Peak age for infection is 6-7 months. Invasive Hib disease is uncommon beyond 5 years of age. </a:t>
            </a:r>
          </a:p>
          <a:p>
            <a:pPr>
              <a:spcBef>
                <a:spcPct val="0"/>
              </a:spcBef>
              <a:buFontTx/>
              <a:buChar char="•"/>
            </a:pPr>
            <a:r>
              <a:rPr lang="en-US" sz="1000" dirty="0"/>
              <a:t>Before Hib vaccine was licensed there were about 20,000 cases of invasive Hib in the U.S. each year </a:t>
            </a:r>
          </a:p>
          <a:p>
            <a:pPr>
              <a:spcBef>
                <a:spcPct val="0"/>
              </a:spcBef>
              <a:buFontTx/>
              <a:buChar char="•"/>
            </a:pPr>
            <a:r>
              <a:rPr lang="en-US" sz="1000" dirty="0"/>
              <a:t>By 5 years post licensure of Hib vaccine, the incidence decreased by &gt; 99%. In 2013, 31 cases of Hib type b were reported in the U.S.  No cases were reported in Georgia.</a:t>
            </a:r>
          </a:p>
          <a:p>
            <a:pPr>
              <a:spcBef>
                <a:spcPct val="0"/>
              </a:spcBef>
              <a:buFontTx/>
              <a:buChar char="•"/>
            </a:pPr>
            <a:r>
              <a:rPr lang="en-US" sz="1000" dirty="0"/>
              <a:t>40 cases were reported in the U.S. in 2014 and 23 cases in 2015.</a:t>
            </a:r>
          </a:p>
          <a:p>
            <a:pPr>
              <a:spcBef>
                <a:spcPct val="0"/>
              </a:spcBef>
              <a:buFontTx/>
              <a:buChar char="•"/>
            </a:pPr>
            <a:r>
              <a:rPr lang="en-US" sz="1000" dirty="0"/>
              <a:t>Many physicians and nurses who were trained after the mid 1990s have never seen a case of invasive Hib</a:t>
            </a:r>
          </a:p>
          <a:p>
            <a:pPr>
              <a:spcBef>
                <a:spcPct val="0"/>
              </a:spcBef>
              <a:buFontTx/>
              <a:buChar char="•"/>
            </a:pPr>
            <a:endParaRPr lang="en-US" sz="1000" dirty="0"/>
          </a:p>
          <a:p>
            <a:pPr>
              <a:lnSpc>
                <a:spcPct val="80000"/>
              </a:lnSpc>
              <a:spcBef>
                <a:spcPct val="0"/>
              </a:spcBef>
            </a:pPr>
            <a:endParaRPr lang="en-US" sz="1000" dirty="0"/>
          </a:p>
          <a:p>
            <a:pPr>
              <a:lnSpc>
                <a:spcPct val="80000"/>
              </a:lnSpc>
              <a:spcBef>
                <a:spcPct val="0"/>
              </a:spcBef>
            </a:pPr>
            <a:r>
              <a:rPr lang="en-US" sz="1000" dirty="0"/>
              <a:t>For additional information refer to:</a:t>
            </a:r>
          </a:p>
          <a:p>
            <a:pPr>
              <a:lnSpc>
                <a:spcPct val="80000"/>
              </a:lnSpc>
              <a:spcBef>
                <a:spcPct val="0"/>
              </a:spcBef>
            </a:pPr>
            <a:r>
              <a:rPr lang="en-US" sz="1000" dirty="0"/>
              <a:t>Epidemiology and Prevention of Vaccine-Preventable Diseases, 13th edition  2015.  HHS, CDC. </a:t>
            </a:r>
          </a:p>
        </p:txBody>
      </p:sp>
      <p:sp>
        <p:nvSpPr>
          <p:cNvPr id="9" name="Footer Placeholder 8"/>
          <p:cNvSpPr>
            <a:spLocks noGrp="1"/>
          </p:cNvSpPr>
          <p:nvPr>
            <p:ph type="ftr" sz="quarter" idx="4"/>
          </p:nvPr>
        </p:nvSpPr>
        <p:spPr/>
        <p:txBody>
          <a:bodyPr/>
          <a:lstStyle/>
          <a:p>
            <a:pPr>
              <a:defRPr/>
            </a:pPr>
            <a:r>
              <a:rPr lang="en-US">
                <a:solidFill>
                  <a:prstClr val="black"/>
                </a:solidFill>
              </a:rPr>
              <a:t>EPIC CHILDHOOD 2017</a:t>
            </a:r>
            <a:endParaRPr lang="en-US" dirty="0">
              <a:solidFill>
                <a:prstClr val="black"/>
              </a:solidFill>
            </a:endParaRP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492199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txBox="1">
            <a:spLocks noGrp="1" noChangeArrowheads="1"/>
          </p:cNvSpPr>
          <p:nvPr/>
        </p:nvSpPr>
        <p:spPr bwMode="auto">
          <a:xfrm>
            <a:off x="3936768" y="8772378"/>
            <a:ext cx="3011699" cy="462120"/>
          </a:xfrm>
          <a:prstGeom prst="rect">
            <a:avLst/>
          </a:prstGeom>
          <a:noFill/>
          <a:ln w="9525">
            <a:noFill/>
            <a:miter lim="800000"/>
            <a:headEnd/>
            <a:tailEnd/>
          </a:ln>
        </p:spPr>
        <p:txBody>
          <a:bodyPr anchor="b"/>
          <a:lstStyle/>
          <a:p>
            <a:pPr algn="r" fontAlgn="base">
              <a:spcBef>
                <a:spcPct val="0"/>
              </a:spcBef>
              <a:spcAft>
                <a:spcPct val="0"/>
              </a:spcAft>
            </a:pPr>
            <a:endParaRPr lang="en-US" sz="1200" dirty="0">
              <a:solidFill>
                <a:srgbClr val="000000"/>
              </a:solidFill>
              <a:cs typeface="Arial" charset="0"/>
            </a:endParaRPr>
          </a:p>
        </p:txBody>
      </p:sp>
      <p:sp>
        <p:nvSpPr>
          <p:cNvPr id="221186" name="Rectangle 6"/>
          <p:cNvSpPr txBox="1">
            <a:spLocks noGrp="1" noChangeArrowheads="1"/>
          </p:cNvSpPr>
          <p:nvPr/>
        </p:nvSpPr>
        <p:spPr bwMode="auto">
          <a:xfrm>
            <a:off x="0" y="8772378"/>
            <a:ext cx="3011699" cy="462120"/>
          </a:xfrm>
          <a:prstGeom prst="rect">
            <a:avLst/>
          </a:prstGeom>
          <a:noFill/>
          <a:ln w="9525">
            <a:noFill/>
            <a:miter lim="800000"/>
            <a:headEnd/>
            <a:tailEnd/>
          </a:ln>
        </p:spPr>
        <p:txBody>
          <a:bodyPr lIns="91432" tIns="45716" rIns="91432" bIns="45716" anchor="b"/>
          <a:lstStyle/>
          <a:p>
            <a:pPr fontAlgn="base">
              <a:spcBef>
                <a:spcPct val="0"/>
              </a:spcBef>
              <a:spcAft>
                <a:spcPct val="0"/>
              </a:spcAft>
            </a:pPr>
            <a:endParaRPr lang="en-US" sz="1200" dirty="0">
              <a:solidFill>
                <a:srgbClr val="000000"/>
              </a:solidFill>
              <a:latin typeface="Arial" charset="0"/>
              <a:cs typeface="Arial" charset="0"/>
            </a:endParaRPr>
          </a:p>
        </p:txBody>
      </p:sp>
      <p:sp>
        <p:nvSpPr>
          <p:cNvPr id="221187" name="Rectangle 6"/>
          <p:cNvSpPr txBox="1">
            <a:spLocks noGrp="1" noChangeArrowheads="1"/>
          </p:cNvSpPr>
          <p:nvPr/>
        </p:nvSpPr>
        <p:spPr bwMode="auto">
          <a:xfrm>
            <a:off x="0" y="8772378"/>
            <a:ext cx="3011699" cy="462120"/>
          </a:xfrm>
          <a:prstGeom prst="rect">
            <a:avLst/>
          </a:prstGeom>
          <a:noFill/>
          <a:ln w="9525">
            <a:noFill/>
            <a:miter lim="800000"/>
            <a:headEnd/>
            <a:tailEnd/>
          </a:ln>
        </p:spPr>
        <p:txBody>
          <a:bodyPr lIns="91432" tIns="45716" rIns="91432" bIns="45716" anchor="b"/>
          <a:lstStyle/>
          <a:p>
            <a:pPr fontAlgn="base">
              <a:spcBef>
                <a:spcPct val="0"/>
              </a:spcBef>
              <a:spcAft>
                <a:spcPct val="0"/>
              </a:spcAft>
            </a:pPr>
            <a:endParaRPr lang="en-US" sz="1200" dirty="0">
              <a:solidFill>
                <a:srgbClr val="000000"/>
              </a:solidFill>
              <a:cs typeface="Arial" charset="0"/>
            </a:endParaRPr>
          </a:p>
        </p:txBody>
      </p:sp>
      <p:sp>
        <p:nvSpPr>
          <p:cNvPr id="221188" name="Rectangle 2"/>
          <p:cNvSpPr>
            <a:spLocks noGrp="1" noRot="1" noChangeAspect="1" noChangeArrowheads="1" noTextEdit="1"/>
          </p:cNvSpPr>
          <p:nvPr>
            <p:ph type="sldImg"/>
          </p:nvPr>
        </p:nvSpPr>
        <p:spPr>
          <a:xfrm>
            <a:off x="1166813" y="155575"/>
            <a:ext cx="4619625" cy="3463925"/>
          </a:xfrm>
          <a:ln/>
        </p:spPr>
      </p:sp>
      <p:sp>
        <p:nvSpPr>
          <p:cNvPr id="221189" name="Rectangle 3"/>
          <p:cNvSpPr>
            <a:spLocks noGrp="1" noChangeArrowheads="1"/>
          </p:cNvSpPr>
          <p:nvPr>
            <p:ph type="body" idx="1"/>
          </p:nvPr>
        </p:nvSpPr>
        <p:spPr>
          <a:xfrm>
            <a:off x="617785" y="3843633"/>
            <a:ext cx="5873779" cy="4939786"/>
          </a:xfrm>
          <a:noFill/>
          <a:ln/>
        </p:spPr>
        <p:txBody>
          <a:bodyPr lIns="91432" tIns="45716" rIns="91432" bIns="45716"/>
          <a:lstStyle/>
          <a:p>
            <a:pPr>
              <a:spcBef>
                <a:spcPct val="0"/>
              </a:spcBef>
            </a:pPr>
            <a:r>
              <a:rPr lang="en-US" sz="1000" b="1" dirty="0">
                <a:latin typeface="Arial" charset="0"/>
              </a:rPr>
              <a:t>Slide shows child in an iron lung due to weak respiratory muscles (common in polio era) and a child with muscle weakness, as a result of polio, requiring the assistance of braces and crutches in order to walk.</a:t>
            </a:r>
          </a:p>
          <a:p>
            <a:pPr>
              <a:spcBef>
                <a:spcPct val="0"/>
              </a:spcBef>
            </a:pPr>
            <a:endParaRPr lang="en-US" sz="1000" b="1" dirty="0">
              <a:latin typeface="Arial" charset="0"/>
            </a:endParaRPr>
          </a:p>
          <a:p>
            <a:pPr>
              <a:spcBef>
                <a:spcPct val="0"/>
              </a:spcBef>
              <a:buFontTx/>
              <a:buChar char="•"/>
            </a:pPr>
            <a:r>
              <a:rPr lang="en-US" sz="900" dirty="0">
                <a:latin typeface="Arial" charset="0"/>
              </a:rPr>
              <a:t>Polio, also called poliomyelitis and infantile paralysis is caused by an Enterovirus (Serotypes 1,2,3)</a:t>
            </a:r>
          </a:p>
          <a:p>
            <a:pPr>
              <a:spcBef>
                <a:spcPct val="0"/>
              </a:spcBef>
              <a:buFontTx/>
              <a:buChar char="•"/>
            </a:pPr>
            <a:r>
              <a:rPr lang="en-US" sz="900" dirty="0">
                <a:latin typeface="Arial" charset="0"/>
              </a:rPr>
              <a:t>Infection acquired through mouth, virus replicates in pharynx and GI tract, then spreads to lymphatics and other tissues.</a:t>
            </a:r>
          </a:p>
          <a:p>
            <a:pPr>
              <a:spcBef>
                <a:spcPct val="0"/>
              </a:spcBef>
              <a:buFontTx/>
              <a:buChar char="•"/>
            </a:pPr>
            <a:r>
              <a:rPr lang="en-US" sz="900" dirty="0">
                <a:latin typeface="Arial" charset="0"/>
              </a:rPr>
              <a:t>Clinical response to infection is varied:</a:t>
            </a:r>
          </a:p>
          <a:p>
            <a:pPr>
              <a:spcBef>
                <a:spcPct val="0"/>
              </a:spcBef>
            </a:pPr>
            <a:r>
              <a:rPr lang="en-US" sz="900" dirty="0">
                <a:latin typeface="Arial" charset="0"/>
              </a:rPr>
              <a:t>     Up to 95% of polio infections are inapparent and asymptomatic</a:t>
            </a:r>
            <a:r>
              <a:rPr lang="en-US" sz="900" dirty="0">
                <a:solidFill>
                  <a:srgbClr val="FF0000"/>
                </a:solidFill>
                <a:latin typeface="Arial" charset="0"/>
              </a:rPr>
              <a:t>;</a:t>
            </a:r>
            <a:endParaRPr lang="en-US" sz="900" dirty="0">
              <a:latin typeface="Arial" charset="0"/>
            </a:endParaRPr>
          </a:p>
          <a:p>
            <a:pPr>
              <a:spcBef>
                <a:spcPct val="0"/>
              </a:spcBef>
            </a:pPr>
            <a:r>
              <a:rPr lang="en-US" sz="900" dirty="0">
                <a:latin typeface="Arial" charset="0"/>
              </a:rPr>
              <a:t>     4-8% non specific illness</a:t>
            </a:r>
            <a:r>
              <a:rPr lang="en-US" sz="900" dirty="0">
                <a:solidFill>
                  <a:srgbClr val="FF0000"/>
                </a:solidFill>
                <a:latin typeface="Arial" charset="0"/>
              </a:rPr>
              <a:t>;</a:t>
            </a:r>
            <a:r>
              <a:rPr lang="en-US" sz="900" dirty="0">
                <a:latin typeface="Arial" charset="0"/>
              </a:rPr>
              <a:t> 1-2% cause aseptic meningitis - full recovery</a:t>
            </a:r>
            <a:r>
              <a:rPr lang="en-US" sz="900" dirty="0">
                <a:solidFill>
                  <a:srgbClr val="FF0000"/>
                </a:solidFill>
                <a:latin typeface="Arial" charset="0"/>
              </a:rPr>
              <a:t>;</a:t>
            </a:r>
            <a:endParaRPr lang="en-US" sz="900" dirty="0">
              <a:latin typeface="Arial" charset="0"/>
            </a:endParaRPr>
          </a:p>
          <a:p>
            <a:pPr>
              <a:spcBef>
                <a:spcPct val="0"/>
              </a:spcBef>
            </a:pPr>
            <a:r>
              <a:rPr lang="en-US" sz="900" dirty="0">
                <a:latin typeface="Arial" charset="0"/>
              </a:rPr>
              <a:t>     &lt;1% of infections result in flaccid paralysis</a:t>
            </a:r>
          </a:p>
          <a:p>
            <a:pPr>
              <a:spcBef>
                <a:spcPct val="0"/>
              </a:spcBef>
              <a:buFontTx/>
              <a:buChar char="•"/>
            </a:pPr>
            <a:r>
              <a:rPr lang="en-US" sz="900" dirty="0">
                <a:latin typeface="Arial" charset="0"/>
              </a:rPr>
              <a:t>Attacks motor neurons in spinal cord &amp; brain stem</a:t>
            </a:r>
          </a:p>
          <a:p>
            <a:pPr>
              <a:spcBef>
                <a:spcPct val="0"/>
              </a:spcBef>
              <a:buFontTx/>
              <a:buChar char="•"/>
            </a:pPr>
            <a:r>
              <a:rPr lang="en-US" sz="900" dirty="0">
                <a:latin typeface="Arial" charset="0"/>
              </a:rPr>
              <a:t>Persons with impaired muscles of respiration or involvement of respiratory center require a ventilator</a:t>
            </a:r>
          </a:p>
          <a:p>
            <a:pPr>
              <a:spcBef>
                <a:spcPct val="0"/>
              </a:spcBef>
            </a:pPr>
            <a:r>
              <a:rPr lang="en-US" sz="900" dirty="0">
                <a:latin typeface="Arial" charset="0"/>
              </a:rPr>
              <a:t> (“Iron lung” used in the 1940s and 1950s)  </a:t>
            </a:r>
          </a:p>
          <a:p>
            <a:pPr>
              <a:spcBef>
                <a:spcPct val="0"/>
              </a:spcBef>
              <a:buFontTx/>
              <a:buChar char="•"/>
            </a:pPr>
            <a:r>
              <a:rPr lang="en-US" sz="900" dirty="0">
                <a:latin typeface="Arial" charset="0"/>
              </a:rPr>
              <a:t>Most persons with paralytic polio recover completely</a:t>
            </a:r>
          </a:p>
          <a:p>
            <a:pPr>
              <a:spcBef>
                <a:spcPct val="0"/>
              </a:spcBef>
              <a:buFontTx/>
              <a:buChar char="•"/>
            </a:pPr>
            <a:r>
              <a:rPr lang="en-US" sz="900" dirty="0">
                <a:latin typeface="Arial" charset="0"/>
              </a:rPr>
              <a:t>Muscle weakness or paralysis for more than 12 months after acute infection is usually permanent</a:t>
            </a:r>
          </a:p>
          <a:p>
            <a:pPr>
              <a:spcBef>
                <a:spcPct val="0"/>
              </a:spcBef>
              <a:buFontTx/>
              <a:buChar char="•"/>
            </a:pPr>
            <a:r>
              <a:rPr lang="en-US" sz="900" dirty="0">
                <a:latin typeface="Arial" charset="0"/>
              </a:rPr>
              <a:t>25-40% of people who had paralytic polio in childhood develop “Post-polio Syndrome” (new muscle</a:t>
            </a:r>
          </a:p>
          <a:p>
            <a:pPr>
              <a:spcBef>
                <a:spcPct val="0"/>
              </a:spcBef>
            </a:pPr>
            <a:r>
              <a:rPr lang="en-US" sz="900" dirty="0">
                <a:latin typeface="Arial" charset="0"/>
              </a:rPr>
              <a:t> pain, exacerbation of existing weakness or new weakness) 30-40 years after the acute infection</a:t>
            </a:r>
          </a:p>
          <a:p>
            <a:pPr>
              <a:spcBef>
                <a:spcPct val="0"/>
              </a:spcBef>
              <a:buFontTx/>
              <a:buChar char="•"/>
            </a:pPr>
            <a:r>
              <a:rPr lang="en-US" sz="900" dirty="0">
                <a:latin typeface="Arial" charset="0"/>
              </a:rPr>
              <a:t>Last endemic polio case in the US in 1979; last indigenous case in Western Hemisphere in 1991</a:t>
            </a:r>
          </a:p>
          <a:p>
            <a:pPr>
              <a:lnSpc>
                <a:spcPct val="90000"/>
              </a:lnSpc>
              <a:spcBef>
                <a:spcPct val="0"/>
              </a:spcBef>
              <a:buFontTx/>
              <a:buChar char="•"/>
            </a:pPr>
            <a:r>
              <a:rPr lang="en-US" sz="900" dirty="0">
                <a:latin typeface="Arial" charset="0"/>
              </a:rPr>
              <a:t>Three regions of the world are certified polio free—the Americas, Europe, and the Western Pacific. Only three polio-endemic countries (countries that have never interrupted the transmission of wild poliovirus) remain—Afghanistan, Nigeria, and Pakistan. Transmission has been documented in other countries in Africa.  Syria is also experiencing an outbreak due to interruption of STOP program during the civil war there.</a:t>
            </a:r>
          </a:p>
          <a:p>
            <a:pPr>
              <a:lnSpc>
                <a:spcPct val="90000"/>
              </a:lnSpc>
              <a:spcBef>
                <a:spcPct val="0"/>
              </a:spcBef>
              <a:buFontTx/>
              <a:buChar char="•"/>
            </a:pPr>
            <a:r>
              <a:rPr lang="en-US" sz="900" dirty="0">
                <a:latin typeface="Arial" charset="0"/>
              </a:rPr>
              <a:t>223 cases worldwide in 2012</a:t>
            </a:r>
          </a:p>
          <a:p>
            <a:pPr>
              <a:lnSpc>
                <a:spcPct val="90000"/>
              </a:lnSpc>
              <a:spcBef>
                <a:spcPct val="0"/>
              </a:spcBef>
            </a:pPr>
            <a:endParaRPr lang="en-US" sz="900" b="1" dirty="0">
              <a:latin typeface="Arial" charset="0"/>
            </a:endParaRPr>
          </a:p>
          <a:p>
            <a:pPr algn="l">
              <a:lnSpc>
                <a:spcPct val="90000"/>
              </a:lnSpc>
              <a:spcBef>
                <a:spcPct val="0"/>
              </a:spcBef>
            </a:pPr>
            <a:r>
              <a:rPr lang="en-US" sz="900" dirty="0">
                <a:latin typeface="Arial" charset="0"/>
              </a:rPr>
              <a:t>For additional  information about polio refer to: Epidemiology and Prevention of Vaccine-Preventable Diseases, 13th edition,</a:t>
            </a:r>
            <a:r>
              <a:rPr lang="en-US" sz="900" baseline="0" dirty="0">
                <a:latin typeface="Arial" charset="0"/>
              </a:rPr>
              <a:t> 2015</a:t>
            </a:r>
            <a:r>
              <a:rPr lang="en-US" sz="900" dirty="0">
                <a:latin typeface="Arial" charset="0"/>
              </a:rPr>
              <a:t>.  HHS, CDC. </a:t>
            </a:r>
          </a:p>
          <a:p>
            <a:pPr>
              <a:lnSpc>
                <a:spcPct val="90000"/>
              </a:lnSpc>
              <a:spcBef>
                <a:spcPct val="0"/>
              </a:spcBef>
              <a:buFontTx/>
              <a:buChar char="•"/>
            </a:pPr>
            <a:endParaRPr lang="en-US" sz="900" dirty="0">
              <a:latin typeface="Arial" charset="0"/>
            </a:endParaRPr>
          </a:p>
        </p:txBody>
      </p:sp>
      <p:sp>
        <p:nvSpPr>
          <p:cNvPr id="9" name="Footer Placeholder 8"/>
          <p:cNvSpPr>
            <a:spLocks noGrp="1"/>
          </p:cNvSpPr>
          <p:nvPr>
            <p:ph type="ftr" sz="quarter" idx="4"/>
          </p:nvPr>
        </p:nvSpPr>
        <p:spPr/>
        <p:txBody>
          <a:bodyPr/>
          <a:lstStyle/>
          <a:p>
            <a:pPr>
              <a:defRPr/>
            </a:pPr>
            <a:r>
              <a:rPr lang="en-US">
                <a:solidFill>
                  <a:prstClr val="black"/>
                </a:solidFill>
              </a:rPr>
              <a:t>EPIC CHILDHOOD 2017</a:t>
            </a:r>
            <a:endParaRPr lang="en-US" dirty="0">
              <a:solidFill>
                <a:prstClr val="black"/>
              </a:solidFill>
            </a:endParaRP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14</a:t>
            </a:fld>
            <a:endParaRPr lang="en-US" dirty="0"/>
          </a:p>
        </p:txBody>
      </p:sp>
    </p:spTree>
    <p:extLst>
      <p:ext uri="{BB962C8B-B14F-4D97-AF65-F5344CB8AC3E}">
        <p14:creationId xmlns:p14="http://schemas.microsoft.com/office/powerpoint/2010/main" val="2170782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Subacute Sclerosing Panencephalitis (SSPE) is a neurological disorder that can appear years after a person is infected with measles and is always fatal. It is characterized by behavioral and intellectual deterioration and seizures that occur 7-11 years after measles infection. </a:t>
            </a:r>
            <a:r>
              <a:rPr lang="en-US" b="0" i="0" dirty="0">
                <a:solidFill>
                  <a:srgbClr val="675752"/>
                </a:solidFill>
                <a:effectLst/>
                <a:latin typeface="arial" panose="020B0604020202020204" pitchFamily="34" charset="0"/>
              </a:rPr>
              <a:t>In rare cases the virus spreads to the brain, but then becomes dormant. Eventually it can lead to SSPE, resulting in deterioration and death. Researchers don’t know what causes the virus to reactivate.</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b="0" i="0" dirty="0">
                <a:solidFill>
                  <a:srgbClr val="675752"/>
                </a:solidFill>
                <a:effectLst/>
                <a:latin typeface="arial" panose="020B0604020202020204" pitchFamily="34" charset="0"/>
              </a:rPr>
              <a:t>There is no cure for SSPE and the only way to prevent it is to vaccinate everyone against measles.</a:t>
            </a:r>
          </a:p>
          <a:p>
            <a:endParaRPr lang="en-US" b="0" i="0" dirty="0">
              <a:solidFill>
                <a:srgbClr val="675752"/>
              </a:solidFill>
              <a:effectLst/>
              <a:latin typeface="arial" panose="020B0604020202020204" pitchFamily="34" charset="0"/>
            </a:endParaRPr>
          </a:p>
          <a:p>
            <a:r>
              <a:rPr lang="en-US" b="0" i="0" dirty="0">
                <a:solidFill>
                  <a:srgbClr val="675752"/>
                </a:solidFill>
                <a:effectLst/>
                <a:latin typeface="arial" panose="020B0604020202020204" pitchFamily="34" charset="0"/>
              </a:rPr>
              <a:t>Reference: Infection</a:t>
            </a:r>
            <a:r>
              <a:rPr lang="en-US" b="0" i="0" baseline="0" dirty="0">
                <a:solidFill>
                  <a:srgbClr val="675752"/>
                </a:solidFill>
                <a:effectLst/>
                <a:latin typeface="arial" panose="020B0604020202020204" pitchFamily="34" charset="0"/>
              </a:rPr>
              <a:t> Diseases Society of America. Always Deadly Measles Complication more Common than Believed. October 29, 2016.</a:t>
            </a:r>
            <a:endParaRPr lang="en-US" dirty="0"/>
          </a:p>
        </p:txBody>
      </p:sp>
      <p:sp>
        <p:nvSpPr>
          <p:cNvPr id="4" name="Footer Placeholder 3"/>
          <p:cNvSpPr>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rPr>
              <a:t>EPIC CHILDHOOD 2017</a:t>
            </a:r>
            <a:endParaRPr kumimoji="0" lang="en-US" sz="1800" b="0" i="0" u="none" strike="noStrike" kern="0" cap="none" spc="0" normalizeH="0" baseline="0" noProof="0" dirty="0">
              <a:ln>
                <a:noFill/>
              </a:ln>
              <a:solidFill>
                <a:srgbClr val="000000"/>
              </a:solidFill>
              <a:effectLst/>
              <a:uLnTx/>
              <a:uFillTx/>
            </a:endParaRPr>
          </a:p>
        </p:txBody>
      </p:sp>
      <p:sp>
        <p:nvSpPr>
          <p:cNvPr id="5" name="Slide Number Placeholder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952AFA-8362-48FC-9C34-150C87379A95}"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668095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6"/>
          <p:cNvSpPr txBox="1">
            <a:spLocks noGrp="1" noChangeArrowheads="1"/>
          </p:cNvSpPr>
          <p:nvPr/>
        </p:nvSpPr>
        <p:spPr bwMode="auto">
          <a:xfrm>
            <a:off x="0" y="8772378"/>
            <a:ext cx="3011699" cy="462120"/>
          </a:xfrm>
          <a:prstGeom prst="rect">
            <a:avLst/>
          </a:prstGeom>
          <a:noFill/>
          <a:ln w="9525">
            <a:noFill/>
            <a:miter lim="800000"/>
            <a:headEnd/>
            <a:tailEnd/>
          </a:ln>
        </p:spPr>
        <p:txBody>
          <a:bodyPr lIns="91432" tIns="45716" rIns="91432" bIns="45716" anchor="b"/>
          <a:lstStyle/>
          <a:p>
            <a:endParaRPr lang="en-US" sz="1200" dirty="0"/>
          </a:p>
        </p:txBody>
      </p:sp>
      <p:sp>
        <p:nvSpPr>
          <p:cNvPr id="223235" name="Rectangle 7"/>
          <p:cNvSpPr txBox="1">
            <a:spLocks noGrp="1" noChangeArrowheads="1"/>
          </p:cNvSpPr>
          <p:nvPr/>
        </p:nvSpPr>
        <p:spPr bwMode="auto">
          <a:xfrm>
            <a:off x="3936768" y="8772378"/>
            <a:ext cx="3011699" cy="462120"/>
          </a:xfrm>
          <a:prstGeom prst="rect">
            <a:avLst/>
          </a:prstGeom>
          <a:noFill/>
          <a:ln w="9525">
            <a:noFill/>
            <a:miter lim="800000"/>
            <a:headEnd/>
            <a:tailEnd/>
          </a:ln>
        </p:spPr>
        <p:txBody>
          <a:bodyPr lIns="91432" tIns="45716" rIns="91432" bIns="45716" anchor="b"/>
          <a:lstStyle/>
          <a:p>
            <a:pPr algn="r"/>
            <a:endParaRPr lang="en-US" sz="1200" dirty="0"/>
          </a:p>
        </p:txBody>
      </p:sp>
      <p:sp>
        <p:nvSpPr>
          <p:cNvPr id="223236" name="Rectangle 6"/>
          <p:cNvSpPr txBox="1">
            <a:spLocks noGrp="1" noChangeArrowheads="1"/>
          </p:cNvSpPr>
          <p:nvPr/>
        </p:nvSpPr>
        <p:spPr bwMode="auto">
          <a:xfrm>
            <a:off x="0" y="8772378"/>
            <a:ext cx="3011699" cy="462120"/>
          </a:xfrm>
          <a:prstGeom prst="rect">
            <a:avLst/>
          </a:prstGeom>
          <a:noFill/>
          <a:ln w="9525">
            <a:noFill/>
            <a:miter lim="800000"/>
            <a:headEnd/>
            <a:tailEnd/>
          </a:ln>
        </p:spPr>
        <p:txBody>
          <a:bodyPr lIns="91432" tIns="45716" rIns="91432" bIns="45716" anchor="b"/>
          <a:lstStyle/>
          <a:p>
            <a:endParaRPr lang="en-US" sz="1200" dirty="0"/>
          </a:p>
        </p:txBody>
      </p:sp>
      <p:sp>
        <p:nvSpPr>
          <p:cNvPr id="223237" name="Rectangle 7"/>
          <p:cNvSpPr txBox="1">
            <a:spLocks noGrp="1" noChangeArrowheads="1"/>
          </p:cNvSpPr>
          <p:nvPr/>
        </p:nvSpPr>
        <p:spPr bwMode="auto">
          <a:xfrm>
            <a:off x="3936768" y="8772378"/>
            <a:ext cx="3011699" cy="462120"/>
          </a:xfrm>
          <a:prstGeom prst="rect">
            <a:avLst/>
          </a:prstGeom>
          <a:noFill/>
          <a:ln w="9525">
            <a:noFill/>
            <a:miter lim="800000"/>
            <a:headEnd/>
            <a:tailEnd/>
          </a:ln>
        </p:spPr>
        <p:txBody>
          <a:bodyPr lIns="91432" tIns="45716" rIns="91432" bIns="45716" anchor="b"/>
          <a:lstStyle/>
          <a:p>
            <a:pPr algn="r"/>
            <a:endParaRPr lang="en-US" sz="1200" dirty="0"/>
          </a:p>
        </p:txBody>
      </p:sp>
      <p:sp>
        <p:nvSpPr>
          <p:cNvPr id="223238" name="Rectangle 2"/>
          <p:cNvSpPr>
            <a:spLocks noGrp="1" noRot="1" noChangeAspect="1" noChangeArrowheads="1" noTextEdit="1"/>
          </p:cNvSpPr>
          <p:nvPr>
            <p:ph type="sldImg"/>
          </p:nvPr>
        </p:nvSpPr>
        <p:spPr>
          <a:xfrm>
            <a:off x="1166813" y="692150"/>
            <a:ext cx="4619625" cy="3463925"/>
          </a:xfrm>
          <a:ln/>
        </p:spPr>
      </p:sp>
      <p:sp>
        <p:nvSpPr>
          <p:cNvPr id="223239" name="Rectangle 3"/>
          <p:cNvSpPr>
            <a:spLocks noGrp="1" noChangeArrowheads="1"/>
          </p:cNvSpPr>
          <p:nvPr>
            <p:ph type="body" idx="1"/>
          </p:nvPr>
        </p:nvSpPr>
        <p:spPr>
          <a:xfrm>
            <a:off x="308893" y="4692167"/>
            <a:ext cx="6232544" cy="4543909"/>
          </a:xfrm>
          <a:noFill/>
          <a:ln/>
        </p:spPr>
        <p:txBody>
          <a:bodyPr lIns="89932" tIns="44966" rIns="89932" bIns="44966"/>
          <a:lstStyle/>
          <a:p>
            <a:pPr eaLnBrk="1" hangingPunct="1">
              <a:lnSpc>
                <a:spcPct val="80000"/>
              </a:lnSpc>
            </a:pPr>
            <a:r>
              <a:rPr lang="en-US" sz="1000" b="1" u="sng" dirty="0">
                <a:latin typeface="Arial" charset="0"/>
              </a:rPr>
              <a:t>MEASLES </a:t>
            </a:r>
            <a:r>
              <a:rPr lang="en-US" sz="1000" b="1" dirty="0">
                <a:latin typeface="Arial" charset="0"/>
              </a:rPr>
              <a:t>(</a:t>
            </a:r>
            <a:r>
              <a:rPr lang="en-US" sz="1000" dirty="0">
                <a:latin typeface="Arial" charset="0"/>
              </a:rPr>
              <a:t>caused by paramyxovirus)</a:t>
            </a:r>
          </a:p>
          <a:p>
            <a:pPr eaLnBrk="1" hangingPunct="1">
              <a:lnSpc>
                <a:spcPct val="80000"/>
              </a:lnSpc>
            </a:pPr>
            <a:r>
              <a:rPr lang="en-US" sz="1000" b="1" dirty="0">
                <a:latin typeface="Arial" charset="0"/>
              </a:rPr>
              <a:t>Slide shows two children with typical measles rash and conjunctivitis in younger child</a:t>
            </a:r>
          </a:p>
          <a:p>
            <a:pPr eaLnBrk="1" hangingPunct="1">
              <a:lnSpc>
                <a:spcPct val="80000"/>
              </a:lnSpc>
            </a:pPr>
            <a:r>
              <a:rPr lang="en-US" sz="1000" dirty="0">
                <a:latin typeface="Arial" charset="0"/>
              </a:rPr>
              <a:t>Initial symptoms are runny nose, followed by increasing fever (103º-105º), cough, conjunctivitis, Koplik spots, and a maculopapular rash that lasts 5-6 days</a:t>
            </a:r>
          </a:p>
          <a:p>
            <a:pPr eaLnBrk="1" hangingPunct="1">
              <a:lnSpc>
                <a:spcPct val="80000"/>
              </a:lnSpc>
            </a:pPr>
            <a:r>
              <a:rPr lang="en-US" sz="1000" dirty="0">
                <a:latin typeface="Arial" charset="0"/>
              </a:rPr>
              <a:t>Complications include otitis media (7%), pneumonia (6%), and acute encephalitis (0.1%) 1 in 1000 cases, death (0.2%)   </a:t>
            </a:r>
            <a:r>
              <a:rPr lang="en-US" sz="1000" dirty="0"/>
              <a:t>Although measles elimination was declared in the United States in 2000 , importation of measles cases continues to occur. </a:t>
            </a:r>
            <a:endParaRPr lang="en-US" sz="1000" dirty="0">
              <a:latin typeface="Arial" charset="0"/>
            </a:endParaRPr>
          </a:p>
          <a:p>
            <a:pPr eaLnBrk="1" hangingPunct="1">
              <a:lnSpc>
                <a:spcPct val="90000"/>
              </a:lnSpc>
            </a:pPr>
            <a:r>
              <a:rPr lang="en-US" sz="1000" b="1" u="sng" dirty="0">
                <a:latin typeface="Arial" charset="0"/>
              </a:rPr>
              <a:t>MUMPS</a:t>
            </a:r>
            <a:r>
              <a:rPr lang="en-US" sz="1000" dirty="0">
                <a:latin typeface="Arial" charset="0"/>
              </a:rPr>
              <a:t> (caused by paramyxovirus)</a:t>
            </a:r>
            <a:r>
              <a:rPr lang="en-US" sz="1000" b="1" u="sng" dirty="0">
                <a:latin typeface="Arial" charset="0"/>
              </a:rPr>
              <a:t> </a:t>
            </a:r>
          </a:p>
          <a:p>
            <a:pPr eaLnBrk="1" hangingPunct="1">
              <a:lnSpc>
                <a:spcPct val="90000"/>
              </a:lnSpc>
            </a:pPr>
            <a:r>
              <a:rPr lang="en-US" sz="1000" b="1" dirty="0">
                <a:latin typeface="Arial" charset="0"/>
              </a:rPr>
              <a:t>Slide shows an adolescent with parotitis due to mumps</a:t>
            </a:r>
          </a:p>
          <a:p>
            <a:pPr eaLnBrk="1" hangingPunct="1">
              <a:lnSpc>
                <a:spcPct val="90000"/>
              </a:lnSpc>
            </a:pPr>
            <a:r>
              <a:rPr lang="en-US" sz="1000" dirty="0">
                <a:latin typeface="Arial" charset="0"/>
              </a:rPr>
              <a:t>Parotitis occurs in 30-40% of infected persons, 40-50% have only nonspecific or respiratory symptoms </a:t>
            </a:r>
          </a:p>
          <a:p>
            <a:pPr eaLnBrk="1" hangingPunct="1">
              <a:lnSpc>
                <a:spcPct val="90000"/>
              </a:lnSpc>
            </a:pPr>
            <a:r>
              <a:rPr lang="en-US" sz="1000" dirty="0">
                <a:latin typeface="Arial" charset="0"/>
              </a:rPr>
              <a:t>Complications include aseptic meningitis, &amp; deafness</a:t>
            </a:r>
          </a:p>
          <a:p>
            <a:pPr eaLnBrk="1" hangingPunct="1">
              <a:lnSpc>
                <a:spcPct val="90000"/>
              </a:lnSpc>
            </a:pPr>
            <a:r>
              <a:rPr lang="en-US" sz="1000" dirty="0">
                <a:latin typeface="Arial" charset="0"/>
              </a:rPr>
              <a:t>Post pubertal individuals may have orchitis, ovarian inflammation, &amp; pancreatitis</a:t>
            </a:r>
          </a:p>
          <a:p>
            <a:pPr eaLnBrk="1" hangingPunct="1">
              <a:lnSpc>
                <a:spcPct val="80000"/>
              </a:lnSpc>
            </a:pPr>
            <a:endParaRPr lang="en-US" sz="1000" b="1" dirty="0">
              <a:solidFill>
                <a:srgbClr val="FF0000"/>
              </a:solidFill>
              <a:latin typeface="Arial" charset="0"/>
            </a:endParaRPr>
          </a:p>
          <a:p>
            <a:pPr eaLnBrk="1" hangingPunct="1">
              <a:lnSpc>
                <a:spcPct val="80000"/>
              </a:lnSpc>
            </a:pPr>
            <a:r>
              <a:rPr lang="en-US" sz="1000" b="1" dirty="0">
                <a:latin typeface="Arial" charset="0"/>
              </a:rPr>
              <a:t>RUBELLA </a:t>
            </a:r>
            <a:r>
              <a:rPr lang="en-US" sz="1000" dirty="0">
                <a:latin typeface="Arial" charset="0"/>
              </a:rPr>
              <a:t>(Caused by </a:t>
            </a:r>
            <a:r>
              <a:rPr lang="en-US" sz="1000" dirty="0" err="1">
                <a:latin typeface="Arial" charset="0"/>
              </a:rPr>
              <a:t>togavirus</a:t>
            </a:r>
            <a:r>
              <a:rPr lang="en-US" sz="1000" dirty="0">
                <a:latin typeface="Arial" charset="0"/>
              </a:rPr>
              <a:t>)</a:t>
            </a:r>
          </a:p>
          <a:p>
            <a:pPr eaLnBrk="1" hangingPunct="1">
              <a:lnSpc>
                <a:spcPct val="80000"/>
              </a:lnSpc>
            </a:pPr>
            <a:r>
              <a:rPr lang="en-US" sz="1000" dirty="0">
                <a:latin typeface="Arial" charset="0"/>
              </a:rPr>
              <a:t>In children, the rash may be the first manifestation of infection. Adults may have low-grade fever, malaise, URI, and lymphadenopathy prior to rash. Arthralgia and arthritis is common in adults, especially women. Complications include encephalitis and hemorrhagic manifestations</a:t>
            </a:r>
          </a:p>
          <a:p>
            <a:pPr eaLnBrk="1" hangingPunct="1">
              <a:lnSpc>
                <a:spcPct val="90000"/>
              </a:lnSpc>
            </a:pPr>
            <a:r>
              <a:rPr lang="en-US" sz="1000" dirty="0">
                <a:latin typeface="Arial" charset="0"/>
              </a:rPr>
              <a:t>Rubella is no longer endemic in the U.S. However, it is still present in other countries and can be imported</a:t>
            </a:r>
            <a:r>
              <a:rPr lang="en-US" sz="1000" u="sng" dirty="0">
                <a:latin typeface="Arial" charset="0"/>
              </a:rPr>
              <a:t>   </a:t>
            </a:r>
          </a:p>
          <a:p>
            <a:pPr eaLnBrk="1" hangingPunct="1">
              <a:lnSpc>
                <a:spcPct val="80000"/>
              </a:lnSpc>
            </a:pPr>
            <a:endParaRPr lang="en-US" sz="1000" b="1" u="sng" dirty="0">
              <a:solidFill>
                <a:srgbClr val="FF0000"/>
              </a:solidFill>
              <a:latin typeface="Arial" charset="0"/>
            </a:endParaRPr>
          </a:p>
          <a:p>
            <a:pPr eaLnBrk="1" hangingPunct="1">
              <a:lnSpc>
                <a:spcPct val="80000"/>
              </a:lnSpc>
            </a:pPr>
            <a:r>
              <a:rPr lang="en-US" sz="1000" b="1" u="sng" dirty="0">
                <a:latin typeface="Arial" charset="0"/>
              </a:rPr>
              <a:t>CONGENITAL RUBELLA </a:t>
            </a:r>
            <a:r>
              <a:rPr lang="en-US" sz="1000" dirty="0">
                <a:latin typeface="Arial" charset="0"/>
              </a:rPr>
              <a:t> </a:t>
            </a:r>
          </a:p>
          <a:p>
            <a:pPr eaLnBrk="1" hangingPunct="1">
              <a:lnSpc>
                <a:spcPct val="80000"/>
              </a:lnSpc>
            </a:pPr>
            <a:r>
              <a:rPr lang="en-US" sz="1000" b="1" dirty="0">
                <a:latin typeface="Arial" charset="0"/>
              </a:rPr>
              <a:t>Slide shows an adult and child with a typical rash from rubella and an infant with congenital rubella syndrome</a:t>
            </a:r>
            <a:r>
              <a:rPr lang="en-US" sz="1000" dirty="0">
                <a:latin typeface="Arial" charset="0"/>
              </a:rPr>
              <a:t> Infant was infected in utero  and has “blueberry muffin spots” on skin due to petechial lesions, cataracts, hearing loss and congenital heart lesion and will most likely be developmentally delayed.</a:t>
            </a:r>
            <a:endParaRPr lang="en-US" sz="1000" b="1" dirty="0">
              <a:latin typeface="Arial" charset="0"/>
            </a:endParaRPr>
          </a:p>
          <a:p>
            <a:pPr eaLnBrk="1" hangingPunct="1">
              <a:lnSpc>
                <a:spcPct val="80000"/>
              </a:lnSpc>
            </a:pPr>
            <a:r>
              <a:rPr lang="en-US" sz="1000" b="1" dirty="0">
                <a:latin typeface="Arial" charset="0"/>
              </a:rPr>
              <a:t>All woman of child bearing age should be certain they are immune to rubella.</a:t>
            </a:r>
          </a:p>
          <a:p>
            <a:pPr eaLnBrk="1" hangingPunct="1">
              <a:lnSpc>
                <a:spcPct val="80000"/>
              </a:lnSpc>
            </a:pPr>
            <a:endParaRPr lang="en-US" sz="1000" b="1" dirty="0">
              <a:latin typeface="Arial" charset="0"/>
            </a:endParaRPr>
          </a:p>
          <a:p>
            <a:pPr eaLnBrk="1" hangingPunct="1">
              <a:lnSpc>
                <a:spcPct val="80000"/>
              </a:lnSpc>
            </a:pPr>
            <a:r>
              <a:rPr lang="en-US" sz="1000" dirty="0">
                <a:latin typeface="Arial" charset="0"/>
              </a:rPr>
              <a:t>For additional information refer to: Epidemiology and Prevention of Vaccine-Preventable Diseases, 13th edition,</a:t>
            </a:r>
            <a:r>
              <a:rPr lang="en-US" sz="1000" baseline="0" dirty="0">
                <a:latin typeface="Arial" charset="0"/>
              </a:rPr>
              <a:t> 2015</a:t>
            </a:r>
            <a:r>
              <a:rPr lang="en-US" sz="1000" dirty="0">
                <a:latin typeface="Arial" charset="0"/>
              </a:rPr>
              <a:t>.  HHS, CDC. </a:t>
            </a:r>
          </a:p>
        </p:txBody>
      </p:sp>
      <p:sp>
        <p:nvSpPr>
          <p:cNvPr id="9" name="Footer Placeholder 8"/>
          <p:cNvSpPr>
            <a:spLocks noGrp="1"/>
          </p:cNvSpPr>
          <p:nvPr>
            <p:ph type="ftr" sz="quarter" idx="4"/>
          </p:nvPr>
        </p:nvSpPr>
        <p:spPr/>
        <p:txBody>
          <a:bodyPr/>
          <a:lstStyle/>
          <a:p>
            <a:pPr>
              <a:defRPr/>
            </a:pPr>
            <a:r>
              <a:rPr lang="en-US"/>
              <a:t>EPIC CHILDHOOD 2017</a:t>
            </a:r>
            <a:endParaRPr lang="en-US" dirty="0"/>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16</a:t>
            </a:fld>
            <a:endParaRPr lang="en-US"/>
          </a:p>
        </p:txBody>
      </p:sp>
    </p:spTree>
    <p:extLst>
      <p:ext uri="{BB962C8B-B14F-4D97-AF65-F5344CB8AC3E}">
        <p14:creationId xmlns:p14="http://schemas.microsoft.com/office/powerpoint/2010/main" val="55721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txBox="1">
            <a:spLocks noGrp="1" noChangeArrowheads="1"/>
          </p:cNvSpPr>
          <p:nvPr/>
        </p:nvSpPr>
        <p:spPr bwMode="auto">
          <a:xfrm>
            <a:off x="3936768" y="8772378"/>
            <a:ext cx="3011699" cy="462120"/>
          </a:xfrm>
          <a:prstGeom prst="rect">
            <a:avLst/>
          </a:prstGeom>
          <a:noFill/>
          <a:ln w="9525">
            <a:noFill/>
            <a:miter lim="800000"/>
            <a:headEnd/>
            <a:tailEnd/>
          </a:ln>
        </p:spPr>
        <p:txBody>
          <a:bodyPr lIns="91436" tIns="45718" rIns="91436" bIns="45718" anchor="b"/>
          <a:lstStyle/>
          <a:p>
            <a:pPr algn="r"/>
            <a:endParaRPr lang="en-US" sz="1200">
              <a:solidFill>
                <a:srgbClr val="000000"/>
              </a:solidFill>
            </a:endParaRPr>
          </a:p>
        </p:txBody>
      </p:sp>
      <p:sp>
        <p:nvSpPr>
          <p:cNvPr id="215042" name="Rectangle 6"/>
          <p:cNvSpPr txBox="1">
            <a:spLocks noGrp="1" noChangeArrowheads="1"/>
          </p:cNvSpPr>
          <p:nvPr/>
        </p:nvSpPr>
        <p:spPr bwMode="auto">
          <a:xfrm>
            <a:off x="0" y="8772378"/>
            <a:ext cx="3011699" cy="462120"/>
          </a:xfrm>
          <a:prstGeom prst="rect">
            <a:avLst/>
          </a:prstGeom>
          <a:noFill/>
          <a:ln w="9525">
            <a:noFill/>
            <a:miter lim="800000"/>
            <a:headEnd/>
            <a:tailEnd/>
          </a:ln>
        </p:spPr>
        <p:txBody>
          <a:bodyPr lIns="91428" tIns="45714" rIns="91428" bIns="45714" anchor="b"/>
          <a:lstStyle/>
          <a:p>
            <a:endParaRPr lang="en-US" sz="1200">
              <a:solidFill>
                <a:srgbClr val="000000"/>
              </a:solidFill>
            </a:endParaRPr>
          </a:p>
        </p:txBody>
      </p:sp>
      <p:sp>
        <p:nvSpPr>
          <p:cNvPr id="215043" name="Rectangle 7"/>
          <p:cNvSpPr txBox="1">
            <a:spLocks noGrp="1" noChangeArrowheads="1"/>
          </p:cNvSpPr>
          <p:nvPr/>
        </p:nvSpPr>
        <p:spPr bwMode="auto">
          <a:xfrm>
            <a:off x="3936768" y="8772378"/>
            <a:ext cx="3011699" cy="462120"/>
          </a:xfrm>
          <a:prstGeom prst="rect">
            <a:avLst/>
          </a:prstGeom>
          <a:noFill/>
          <a:ln w="9525">
            <a:noFill/>
            <a:miter lim="800000"/>
            <a:headEnd/>
            <a:tailEnd/>
          </a:ln>
        </p:spPr>
        <p:txBody>
          <a:bodyPr lIns="91428" tIns="45714" rIns="91428" bIns="45714" anchor="b"/>
          <a:lstStyle/>
          <a:p>
            <a:pPr algn="r"/>
            <a:endParaRPr lang="en-US" sz="1200">
              <a:solidFill>
                <a:srgbClr val="000000"/>
              </a:solidFill>
            </a:endParaRPr>
          </a:p>
        </p:txBody>
      </p:sp>
      <p:sp>
        <p:nvSpPr>
          <p:cNvPr id="215044" name="Rectangle 6"/>
          <p:cNvSpPr txBox="1">
            <a:spLocks noGrp="1" noChangeArrowheads="1"/>
          </p:cNvSpPr>
          <p:nvPr/>
        </p:nvSpPr>
        <p:spPr bwMode="auto">
          <a:xfrm>
            <a:off x="0" y="8772378"/>
            <a:ext cx="3011699" cy="462120"/>
          </a:xfrm>
          <a:prstGeom prst="rect">
            <a:avLst/>
          </a:prstGeom>
          <a:noFill/>
          <a:ln w="9525">
            <a:noFill/>
            <a:miter lim="800000"/>
            <a:headEnd/>
            <a:tailEnd/>
          </a:ln>
        </p:spPr>
        <p:txBody>
          <a:bodyPr lIns="91428" tIns="45714" rIns="91428" bIns="45714" anchor="b"/>
          <a:lstStyle/>
          <a:p>
            <a:endParaRPr lang="en-US" sz="1200">
              <a:solidFill>
                <a:srgbClr val="000000"/>
              </a:solidFill>
            </a:endParaRPr>
          </a:p>
        </p:txBody>
      </p:sp>
      <p:sp>
        <p:nvSpPr>
          <p:cNvPr id="215046" name="Rectangle 2"/>
          <p:cNvSpPr>
            <a:spLocks noGrp="1" noRot="1" noChangeAspect="1" noChangeArrowheads="1" noTextEdit="1"/>
          </p:cNvSpPr>
          <p:nvPr>
            <p:ph type="sldImg"/>
          </p:nvPr>
        </p:nvSpPr>
        <p:spPr>
          <a:xfrm>
            <a:off x="1203325" y="681038"/>
            <a:ext cx="4618038" cy="3462337"/>
          </a:xfrm>
          <a:ln/>
        </p:spPr>
      </p:sp>
      <p:sp>
        <p:nvSpPr>
          <p:cNvPr id="215047" name="Rectangle 3"/>
          <p:cNvSpPr>
            <a:spLocks noGrp="1" noChangeArrowheads="1"/>
          </p:cNvSpPr>
          <p:nvPr>
            <p:ph type="body" idx="1"/>
          </p:nvPr>
        </p:nvSpPr>
        <p:spPr>
          <a:noFill/>
          <a:ln/>
        </p:spPr>
        <p:txBody>
          <a:bodyPr lIns="91428" tIns="45714" rIns="91428" bIns="45714"/>
          <a:lstStyle/>
          <a:p>
            <a:r>
              <a:rPr lang="en-US" sz="1000" dirty="0"/>
              <a:t>MMR vaccine has been successful in reducing the cases of measles in the United States and many young physicians, physician’s assistants and nurse practitioners have never seen an acute case of measles. The symptoms of measles are more than a rash and include conjunctivitis, fever and white lesions (Koplik spots) on the buccal mucosa. Practitioners who have not seen a case of measles sometimes make a diagnosis solely on the basis of a rash. Serologic testing is now required to confirm a case of measles. </a:t>
            </a:r>
          </a:p>
          <a:p>
            <a:endParaRPr lang="en-US" sz="1000" dirty="0"/>
          </a:p>
          <a:p>
            <a:endParaRPr lang="en-US" sz="1000" dirty="0"/>
          </a:p>
          <a:p>
            <a:r>
              <a:rPr lang="en-US" sz="1000" b="1" dirty="0"/>
              <a:t> </a:t>
            </a:r>
          </a:p>
        </p:txBody>
      </p:sp>
      <p:sp>
        <p:nvSpPr>
          <p:cNvPr id="9" name="Footer Placeholder 8"/>
          <p:cNvSpPr>
            <a:spLocks noGrp="1"/>
          </p:cNvSpPr>
          <p:nvPr>
            <p:ph type="ftr" sz="quarter" idx="4"/>
          </p:nvPr>
        </p:nvSpPr>
        <p:spPr/>
        <p:txBody>
          <a:bodyPr/>
          <a:lstStyle/>
          <a:p>
            <a:pPr>
              <a:defRPr/>
            </a:pPr>
            <a:r>
              <a:rPr lang="en-US">
                <a:solidFill>
                  <a:prstClr val="black"/>
                </a:solidFill>
              </a:rPr>
              <a:t>EPIC CHILDHOOD 2017</a:t>
            </a:r>
            <a:endParaRPr lang="en-US" dirty="0">
              <a:solidFill>
                <a:prstClr val="black"/>
              </a:solidFill>
            </a:endParaRPr>
          </a:p>
        </p:txBody>
      </p:sp>
      <p:sp>
        <p:nvSpPr>
          <p:cNvPr id="11" name="Slide Number Placeholder 10"/>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608638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6"/>
          <p:cNvSpPr txBox="1">
            <a:spLocks noGrp="1" noChangeArrowheads="1"/>
          </p:cNvSpPr>
          <p:nvPr/>
        </p:nvSpPr>
        <p:spPr bwMode="auto">
          <a:xfrm>
            <a:off x="0" y="8772378"/>
            <a:ext cx="3011699" cy="462120"/>
          </a:xfrm>
          <a:prstGeom prst="rect">
            <a:avLst/>
          </a:prstGeom>
          <a:noFill/>
          <a:ln w="9525">
            <a:noFill/>
            <a:miter lim="800000"/>
            <a:headEnd/>
            <a:tailEnd/>
          </a:ln>
        </p:spPr>
        <p:txBody>
          <a:bodyPr lIns="91432" tIns="45716" rIns="91432" bIns="45716" anchor="b"/>
          <a:lstStyle/>
          <a:p>
            <a:endParaRPr lang="en-US" sz="1200"/>
          </a:p>
        </p:txBody>
      </p:sp>
      <p:sp>
        <p:nvSpPr>
          <p:cNvPr id="217091" name="Rectangle 7"/>
          <p:cNvSpPr txBox="1">
            <a:spLocks noGrp="1" noChangeArrowheads="1"/>
          </p:cNvSpPr>
          <p:nvPr/>
        </p:nvSpPr>
        <p:spPr bwMode="auto">
          <a:xfrm>
            <a:off x="3936768" y="8772378"/>
            <a:ext cx="3011699" cy="462120"/>
          </a:xfrm>
          <a:prstGeom prst="rect">
            <a:avLst/>
          </a:prstGeom>
          <a:noFill/>
          <a:ln w="9525">
            <a:noFill/>
            <a:miter lim="800000"/>
            <a:headEnd/>
            <a:tailEnd/>
          </a:ln>
        </p:spPr>
        <p:txBody>
          <a:bodyPr lIns="91432" tIns="45716" rIns="91432" bIns="45716" anchor="b"/>
          <a:lstStyle/>
          <a:p>
            <a:pPr algn="r"/>
            <a:endParaRPr lang="en-US" sz="1200"/>
          </a:p>
        </p:txBody>
      </p:sp>
      <p:sp>
        <p:nvSpPr>
          <p:cNvPr id="217092" name="Rectangle 6"/>
          <p:cNvSpPr txBox="1">
            <a:spLocks noGrp="1" noChangeArrowheads="1"/>
          </p:cNvSpPr>
          <p:nvPr/>
        </p:nvSpPr>
        <p:spPr bwMode="auto">
          <a:xfrm>
            <a:off x="0" y="8772378"/>
            <a:ext cx="3011699" cy="462120"/>
          </a:xfrm>
          <a:prstGeom prst="rect">
            <a:avLst/>
          </a:prstGeom>
          <a:noFill/>
          <a:ln w="9525">
            <a:noFill/>
            <a:miter lim="800000"/>
            <a:headEnd/>
            <a:tailEnd/>
          </a:ln>
        </p:spPr>
        <p:txBody>
          <a:bodyPr lIns="91432" tIns="45716" rIns="91432" bIns="45716" anchor="b"/>
          <a:lstStyle/>
          <a:p>
            <a:endParaRPr lang="en-US" sz="1200"/>
          </a:p>
        </p:txBody>
      </p:sp>
      <p:sp>
        <p:nvSpPr>
          <p:cNvPr id="217093" name="Rectangle 7"/>
          <p:cNvSpPr txBox="1">
            <a:spLocks noGrp="1" noChangeArrowheads="1"/>
          </p:cNvSpPr>
          <p:nvPr/>
        </p:nvSpPr>
        <p:spPr bwMode="auto">
          <a:xfrm>
            <a:off x="3936768" y="8772378"/>
            <a:ext cx="3011699" cy="462120"/>
          </a:xfrm>
          <a:prstGeom prst="rect">
            <a:avLst/>
          </a:prstGeom>
          <a:noFill/>
          <a:ln w="9525">
            <a:noFill/>
            <a:miter lim="800000"/>
            <a:headEnd/>
            <a:tailEnd/>
          </a:ln>
        </p:spPr>
        <p:txBody>
          <a:bodyPr lIns="91432" tIns="45716" rIns="91432" bIns="45716" anchor="b"/>
          <a:lstStyle/>
          <a:p>
            <a:pPr algn="r"/>
            <a:endParaRPr lang="en-US" sz="1200"/>
          </a:p>
        </p:txBody>
      </p:sp>
      <p:sp>
        <p:nvSpPr>
          <p:cNvPr id="217094" name="Rectangle 2"/>
          <p:cNvSpPr>
            <a:spLocks noGrp="1" noRot="1" noChangeAspect="1" noChangeArrowheads="1" noTextEdit="1"/>
          </p:cNvSpPr>
          <p:nvPr>
            <p:ph type="sldImg"/>
          </p:nvPr>
        </p:nvSpPr>
        <p:spPr>
          <a:xfrm>
            <a:off x="1166813" y="230188"/>
            <a:ext cx="4619625" cy="3463925"/>
          </a:xfrm>
          <a:ln/>
        </p:spPr>
      </p:sp>
      <p:sp>
        <p:nvSpPr>
          <p:cNvPr id="217095" name="Rectangle 3"/>
          <p:cNvSpPr>
            <a:spLocks noGrp="1" noChangeArrowheads="1"/>
          </p:cNvSpPr>
          <p:nvPr>
            <p:ph type="body" idx="1"/>
          </p:nvPr>
        </p:nvSpPr>
        <p:spPr>
          <a:xfrm>
            <a:off x="463339" y="3785277"/>
            <a:ext cx="6295288" cy="5171635"/>
          </a:xfrm>
          <a:noFill/>
          <a:ln/>
        </p:spPr>
        <p:txBody>
          <a:bodyPr lIns="91432" tIns="45716" rIns="91432" bIns="45716"/>
          <a:lstStyle/>
          <a:p>
            <a:pPr eaLnBrk="1" hangingPunct="1">
              <a:lnSpc>
                <a:spcPct val="80000"/>
              </a:lnSpc>
            </a:pPr>
            <a:r>
              <a:rPr lang="en-US" sz="1000" b="1"/>
              <a:t>Slide shows a child with typical </a:t>
            </a:r>
            <a:r>
              <a:rPr lang="en-US" sz="1000" b="1" err="1"/>
              <a:t>varicella</a:t>
            </a:r>
            <a:r>
              <a:rPr lang="en-US" sz="1000" b="1"/>
              <a:t> rash and infant with secondary bacterial infected </a:t>
            </a:r>
            <a:r>
              <a:rPr lang="en-US" sz="1000" b="1" err="1"/>
              <a:t>varicella</a:t>
            </a:r>
            <a:r>
              <a:rPr lang="en-US" sz="1000" b="1"/>
              <a:t> lesions, probably due to staph or strep</a:t>
            </a:r>
            <a:r>
              <a:rPr lang="en-US" sz="1000"/>
              <a:t> </a:t>
            </a:r>
          </a:p>
          <a:p>
            <a:pPr eaLnBrk="1" hangingPunct="1">
              <a:lnSpc>
                <a:spcPct val="80000"/>
              </a:lnSpc>
            </a:pPr>
            <a:r>
              <a:rPr lang="en-US" sz="1000"/>
              <a:t>Chicken pox or </a:t>
            </a:r>
            <a:r>
              <a:rPr lang="en-US" sz="1000" err="1"/>
              <a:t>varicella</a:t>
            </a:r>
            <a:r>
              <a:rPr lang="en-US" sz="1000"/>
              <a:t> is caused by the </a:t>
            </a:r>
            <a:r>
              <a:rPr lang="en-US" sz="1000" err="1"/>
              <a:t>varicella</a:t>
            </a:r>
            <a:r>
              <a:rPr lang="en-US" sz="1000"/>
              <a:t> zoster virus </a:t>
            </a:r>
          </a:p>
          <a:p>
            <a:pPr eaLnBrk="1" hangingPunct="1">
              <a:lnSpc>
                <a:spcPct val="80000"/>
              </a:lnSpc>
            </a:pPr>
            <a:r>
              <a:rPr lang="en-US" sz="1000"/>
              <a:t>Prior to licensure of </a:t>
            </a:r>
            <a:r>
              <a:rPr lang="en-US" sz="1000" err="1"/>
              <a:t>varicella</a:t>
            </a:r>
            <a:r>
              <a:rPr lang="en-US" sz="1000"/>
              <a:t> vaccine approximately 100 previously healthy children died from chicken pox each year</a:t>
            </a:r>
          </a:p>
          <a:p>
            <a:pPr eaLnBrk="1" hangingPunct="1">
              <a:lnSpc>
                <a:spcPct val="80000"/>
              </a:lnSpc>
            </a:pPr>
            <a:r>
              <a:rPr lang="en-US" sz="1000"/>
              <a:t>Newborns are in the highest risk group if maternal rash is 5 days before or 2 days after delivery  </a:t>
            </a:r>
          </a:p>
          <a:p>
            <a:pPr eaLnBrk="1" hangingPunct="1">
              <a:lnSpc>
                <a:spcPct val="80000"/>
              </a:lnSpc>
            </a:pPr>
            <a:r>
              <a:rPr lang="en-US" sz="1000"/>
              <a:t>Adults are 25 times more likely to die than children</a:t>
            </a:r>
          </a:p>
          <a:p>
            <a:pPr eaLnBrk="1" hangingPunct="1">
              <a:lnSpc>
                <a:spcPct val="80000"/>
              </a:lnSpc>
            </a:pPr>
            <a:r>
              <a:rPr lang="en-US" sz="1000" b="1" err="1"/>
              <a:t>Varicella</a:t>
            </a:r>
            <a:r>
              <a:rPr lang="en-US" sz="1000" b="1"/>
              <a:t> Vaccine:</a:t>
            </a:r>
          </a:p>
          <a:p>
            <a:pPr eaLnBrk="1" hangingPunct="1">
              <a:lnSpc>
                <a:spcPct val="80000"/>
              </a:lnSpc>
            </a:pPr>
            <a:r>
              <a:rPr lang="en-US" sz="1000"/>
              <a:t>Live attenuated virus vaccine licensed in Japan and Korea in 1988, and in U.S. in 1995</a:t>
            </a:r>
          </a:p>
          <a:p>
            <a:pPr eaLnBrk="1" hangingPunct="1">
              <a:lnSpc>
                <a:spcPct val="80000"/>
              </a:lnSpc>
            </a:pPr>
            <a:r>
              <a:rPr lang="en-US" sz="1000"/>
              <a:t>One dose of vaccine is 85% effective; two doses provide nearly 88-98% efficacy.</a:t>
            </a:r>
          </a:p>
          <a:p>
            <a:pPr eaLnBrk="1" hangingPunct="1">
              <a:lnSpc>
                <a:spcPct val="80000"/>
              </a:lnSpc>
            </a:pPr>
            <a:r>
              <a:rPr lang="en-US" sz="1000"/>
              <a:t>Breakthrough chicken pox may occur in individuals who have received the vaccine</a:t>
            </a:r>
          </a:p>
          <a:p>
            <a:pPr eaLnBrk="1" hangingPunct="1">
              <a:lnSpc>
                <a:spcPct val="80000"/>
              </a:lnSpc>
            </a:pPr>
            <a:r>
              <a:rPr lang="en-US" sz="1000"/>
              <a:t>All cases of breakthrough chicken pox have been mild</a:t>
            </a:r>
          </a:p>
          <a:p>
            <a:pPr eaLnBrk="1" hangingPunct="1">
              <a:lnSpc>
                <a:spcPct val="80000"/>
              </a:lnSpc>
            </a:pPr>
            <a:r>
              <a:rPr lang="en-US" sz="1000"/>
              <a:t>Vaccine may be effective in preventing illness if given within 3 days and possibly up to 5 days after exposure.	 </a:t>
            </a:r>
          </a:p>
          <a:p>
            <a:pPr eaLnBrk="1" hangingPunct="1">
              <a:lnSpc>
                <a:spcPct val="80000"/>
              </a:lnSpc>
            </a:pPr>
            <a:endParaRPr lang="en-US" sz="1000" b="1"/>
          </a:p>
          <a:p>
            <a:pPr eaLnBrk="1" hangingPunct="1">
              <a:lnSpc>
                <a:spcPct val="80000"/>
              </a:lnSpc>
            </a:pPr>
            <a:r>
              <a:rPr lang="en-US" sz="1000" b="1"/>
              <a:t>Children who were up-to-date with one dose of </a:t>
            </a:r>
            <a:r>
              <a:rPr lang="en-US" sz="1000" b="1" err="1"/>
              <a:t>varicella</a:t>
            </a:r>
            <a:r>
              <a:rPr lang="en-US" sz="1000" b="1"/>
              <a:t> vaccine prior to starting school may not have received the second dose, so should receive it as soon as possible.</a:t>
            </a:r>
          </a:p>
          <a:p>
            <a:pPr eaLnBrk="1" hangingPunct="1">
              <a:lnSpc>
                <a:spcPct val="80000"/>
              </a:lnSpc>
            </a:pPr>
            <a:endParaRPr lang="en-US" sz="1000" b="1"/>
          </a:p>
          <a:p>
            <a:pPr eaLnBrk="1" hangingPunct="1">
              <a:lnSpc>
                <a:spcPct val="80000"/>
              </a:lnSpc>
            </a:pPr>
            <a:r>
              <a:rPr lang="en-US" sz="1000"/>
              <a:t>Reference: Prevention of </a:t>
            </a:r>
            <a:r>
              <a:rPr lang="en-US" sz="1000" err="1"/>
              <a:t>Varicella</a:t>
            </a:r>
            <a:r>
              <a:rPr lang="en-US" sz="1000"/>
              <a:t> - Recommendations of the Advisory Committee on Immunization </a:t>
            </a:r>
          </a:p>
          <a:p>
            <a:pPr eaLnBrk="1" hangingPunct="1">
              <a:lnSpc>
                <a:spcPct val="80000"/>
              </a:lnSpc>
            </a:pPr>
            <a:r>
              <a:rPr lang="en-US" sz="1000"/>
              <a:t>Practices (ACIP) MMWR (2007);56(No. RR-4):23</a:t>
            </a:r>
          </a:p>
        </p:txBody>
      </p:sp>
      <p:sp>
        <p:nvSpPr>
          <p:cNvPr id="9" name="Footer Placeholder 8"/>
          <p:cNvSpPr>
            <a:spLocks noGrp="1"/>
          </p:cNvSpPr>
          <p:nvPr>
            <p:ph type="ftr" sz="quarter" idx="4"/>
          </p:nvPr>
        </p:nvSpPr>
        <p:spPr/>
        <p:txBody>
          <a:bodyPr/>
          <a:lstStyle/>
          <a:p>
            <a:pPr>
              <a:defRPr/>
            </a:pPr>
            <a:r>
              <a:rPr lang="en-US">
                <a:cs typeface="+mn-cs"/>
              </a:rPr>
              <a:t>EPIC CHILDHOOD 2017</a:t>
            </a:r>
            <a:endParaRPr lang="en-US" dirty="0">
              <a:cs typeface="+mn-cs"/>
            </a:endParaRP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18</a:t>
            </a:fld>
            <a:endParaRPr lang="en-US"/>
          </a:p>
        </p:txBody>
      </p:sp>
    </p:spTree>
    <p:extLst>
      <p:ext uri="{BB962C8B-B14F-4D97-AF65-F5344CB8AC3E}">
        <p14:creationId xmlns:p14="http://schemas.microsoft.com/office/powerpoint/2010/main" val="1957656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solidFill>
                  <a:srgbClr val="000000"/>
                </a:solidFill>
              </a:rPr>
              <a:t>EPIC CHILDHOOD 2017</a:t>
            </a: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3155741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6"/>
          <p:cNvSpPr txBox="1">
            <a:spLocks noGrp="1" noChangeArrowheads="1"/>
          </p:cNvSpPr>
          <p:nvPr/>
        </p:nvSpPr>
        <p:spPr bwMode="auto">
          <a:xfrm>
            <a:off x="0" y="8772378"/>
            <a:ext cx="3011699" cy="462120"/>
          </a:xfrm>
          <a:prstGeom prst="rect">
            <a:avLst/>
          </a:prstGeom>
          <a:noFill/>
          <a:ln w="9525">
            <a:noFill/>
            <a:miter lim="800000"/>
            <a:headEnd/>
            <a:tailEnd/>
          </a:ln>
        </p:spPr>
        <p:txBody>
          <a:bodyPr lIns="91432" tIns="45716" rIns="91432" bIns="45716" anchor="b"/>
          <a:lstStyle/>
          <a:p>
            <a:endParaRPr lang="en-US" sz="1200" dirty="0">
              <a:solidFill>
                <a:srgbClr val="000000"/>
              </a:solidFill>
            </a:endParaRPr>
          </a:p>
        </p:txBody>
      </p:sp>
      <p:sp>
        <p:nvSpPr>
          <p:cNvPr id="195587" name="Rectangle 7"/>
          <p:cNvSpPr txBox="1">
            <a:spLocks noGrp="1" noChangeArrowheads="1"/>
          </p:cNvSpPr>
          <p:nvPr/>
        </p:nvSpPr>
        <p:spPr bwMode="auto">
          <a:xfrm>
            <a:off x="3936768" y="8772378"/>
            <a:ext cx="3011699" cy="462120"/>
          </a:xfrm>
          <a:prstGeom prst="rect">
            <a:avLst/>
          </a:prstGeom>
          <a:noFill/>
          <a:ln w="9525">
            <a:noFill/>
            <a:miter lim="800000"/>
            <a:headEnd/>
            <a:tailEnd/>
          </a:ln>
        </p:spPr>
        <p:txBody>
          <a:bodyPr lIns="91432" tIns="45716" rIns="91432" bIns="45716" anchor="b"/>
          <a:lstStyle/>
          <a:p>
            <a:pPr algn="r"/>
            <a:endParaRPr lang="en-US" sz="1200" dirty="0">
              <a:solidFill>
                <a:srgbClr val="000000"/>
              </a:solidFill>
            </a:endParaRPr>
          </a:p>
        </p:txBody>
      </p:sp>
      <p:sp>
        <p:nvSpPr>
          <p:cNvPr id="195588" name="Rectangle 2"/>
          <p:cNvSpPr>
            <a:spLocks noGrp="1" noRot="1" noChangeAspect="1" noChangeArrowheads="1" noTextEdit="1"/>
          </p:cNvSpPr>
          <p:nvPr>
            <p:ph type="sldImg"/>
          </p:nvPr>
        </p:nvSpPr>
        <p:spPr>
          <a:xfrm>
            <a:off x="1204913" y="681038"/>
            <a:ext cx="4618037" cy="3463925"/>
          </a:xfrm>
          <a:ln/>
        </p:spPr>
      </p:sp>
      <p:sp>
        <p:nvSpPr>
          <p:cNvPr id="195589" name="Rectangle 3"/>
          <p:cNvSpPr>
            <a:spLocks noGrp="1" noChangeArrowheads="1"/>
          </p:cNvSpPr>
          <p:nvPr>
            <p:ph type="body" idx="1"/>
          </p:nvPr>
        </p:nvSpPr>
        <p:spPr>
          <a:xfrm>
            <a:off x="926677" y="4387767"/>
            <a:ext cx="5096722" cy="4155919"/>
          </a:xfrm>
          <a:noFill/>
          <a:ln/>
        </p:spPr>
        <p:txBody>
          <a:bodyPr/>
          <a:lstStyle/>
          <a:p>
            <a:pPr>
              <a:spcBef>
                <a:spcPct val="0"/>
              </a:spcBef>
            </a:pPr>
            <a:r>
              <a:rPr lang="en-US" sz="1000" dirty="0">
                <a:latin typeface="Arial" charset="0"/>
              </a:rPr>
              <a:t>The EPIC immunization education program is developed and updated annually, and more frequently when necessary, by the Georgia Chapter of the American Academy of Pediatrics in partnership with the Georgia Immunization Program and in cooperation with the Georgia Academy of Family Physicians, the Georgia Chapter of the American College of Physicians/American Society of Internal Medicine, and the Georgia OB/GYN Society. </a:t>
            </a:r>
          </a:p>
          <a:p>
            <a:pPr>
              <a:spcBef>
                <a:spcPct val="0"/>
              </a:spcBef>
            </a:pPr>
            <a:endParaRPr lang="en-US" sz="1000" dirty="0">
              <a:latin typeface="Arial" charset="0"/>
            </a:endParaRPr>
          </a:p>
          <a:p>
            <a:pPr>
              <a:spcBef>
                <a:spcPct val="0"/>
              </a:spcBef>
            </a:pPr>
            <a:r>
              <a:rPr lang="en-US" sz="1000" dirty="0">
                <a:latin typeface="Arial" charset="0"/>
              </a:rPr>
              <a:t>EPIC education programs utilize information from the Centers for Disease Control and Prevention, ACIP Recommendations, The Immunization Action Coalition and other reliable resources. When there is more than one vaccine manufacturer for a specific type of vaccine the presenter utilizes the generic name (ie. Tdap, hepatitis b etc.)</a:t>
            </a:r>
          </a:p>
          <a:p>
            <a:pPr>
              <a:spcBef>
                <a:spcPct val="0"/>
              </a:spcBef>
            </a:pPr>
            <a:r>
              <a:rPr lang="en-US" sz="1000" dirty="0">
                <a:latin typeface="Arial" charset="0"/>
              </a:rPr>
              <a:t>    </a:t>
            </a:r>
          </a:p>
          <a:p>
            <a:pPr>
              <a:spcBef>
                <a:spcPct val="0"/>
              </a:spcBef>
            </a:pPr>
            <a:r>
              <a:rPr lang="en-US" sz="1000" b="1" dirty="0">
                <a:latin typeface="Arial" charset="0"/>
              </a:rPr>
              <a:t>Note: Vaccine manufacturers who provide funding for administrative support of the EPIC Program have no editorial control over the program materials or presentations.</a:t>
            </a:r>
          </a:p>
          <a:p>
            <a:pPr>
              <a:spcBef>
                <a:spcPct val="0"/>
              </a:spcBef>
            </a:pPr>
            <a:endParaRPr lang="en-US" sz="900" b="1" dirty="0">
              <a:latin typeface="Arial" charset="0"/>
            </a:endParaRPr>
          </a:p>
          <a:p>
            <a:pPr>
              <a:spcBef>
                <a:spcPct val="0"/>
              </a:spcBef>
            </a:pPr>
            <a:r>
              <a:rPr lang="en-US" sz="900" dirty="0">
                <a:latin typeface="Arial" charset="0"/>
              </a:rPr>
              <a:t> </a:t>
            </a:r>
          </a:p>
          <a:p>
            <a:pPr>
              <a:spcBef>
                <a:spcPct val="0"/>
              </a:spcBef>
            </a:pPr>
            <a:endParaRPr lang="en-US" sz="900" dirty="0">
              <a:latin typeface="Arial" charset="0"/>
            </a:endParaRPr>
          </a:p>
        </p:txBody>
      </p:sp>
      <p:sp>
        <p:nvSpPr>
          <p:cNvPr id="7" name="Footer Placeholder 6"/>
          <p:cNvSpPr>
            <a:spLocks noGrp="1"/>
          </p:cNvSpPr>
          <p:nvPr>
            <p:ph type="ftr" sz="quarter" idx="4"/>
          </p:nvPr>
        </p:nvSpPr>
        <p:spPr/>
        <p:txBody>
          <a:bodyPr/>
          <a:lstStyle/>
          <a:p>
            <a:pPr>
              <a:defRPr/>
            </a:pPr>
            <a:r>
              <a:rPr lang="en-US"/>
              <a:t>EPIC CHILDHOOD 2017</a:t>
            </a:r>
            <a:endParaRPr lang="en-US" dirty="0"/>
          </a:p>
        </p:txBody>
      </p:sp>
      <p:sp>
        <p:nvSpPr>
          <p:cNvPr id="8" name="Slide Number Placeholder 7"/>
          <p:cNvSpPr>
            <a:spLocks noGrp="1"/>
          </p:cNvSpPr>
          <p:nvPr>
            <p:ph type="sldNum" sz="quarter" idx="10"/>
          </p:nvPr>
        </p:nvSpPr>
        <p:spPr/>
        <p:txBody>
          <a:bodyPr/>
          <a:lstStyle/>
          <a:p>
            <a:pPr>
              <a:defRPr/>
            </a:pPr>
            <a:fld id="{97952AFA-8362-48FC-9C34-150C87379A95}" type="slidenum">
              <a:rPr lang="en-US" smtClean="0"/>
              <a:pPr>
                <a:defRPr/>
              </a:pPr>
              <a:t>2</a:t>
            </a:fld>
            <a:endParaRPr lang="en-US" dirty="0"/>
          </a:p>
        </p:txBody>
      </p:sp>
    </p:spTree>
    <p:extLst>
      <p:ext uri="{BB962C8B-B14F-4D97-AF65-F5344CB8AC3E}">
        <p14:creationId xmlns:p14="http://schemas.microsoft.com/office/powerpoint/2010/main" val="2142227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xfrm>
            <a:off x="1203325" y="681038"/>
            <a:ext cx="4619625" cy="3463925"/>
          </a:xfrm>
          <a:ln/>
        </p:spPr>
      </p:sp>
      <p:sp>
        <p:nvSpPr>
          <p:cNvPr id="229379" name="Rectangle 3"/>
          <p:cNvSpPr>
            <a:spLocks noGrp="1" noChangeArrowheads="1"/>
          </p:cNvSpPr>
          <p:nvPr>
            <p:ph type="body" idx="1"/>
          </p:nvPr>
        </p:nvSpPr>
        <p:spPr>
          <a:xfrm>
            <a:off x="463339" y="4387767"/>
            <a:ext cx="6100621" cy="4155919"/>
          </a:xfrm>
          <a:noFill/>
          <a:ln/>
        </p:spPr>
        <p:txBody>
          <a:bodyPr/>
          <a:lstStyle/>
          <a:p>
            <a:pPr>
              <a:lnSpc>
                <a:spcPct val="80000"/>
              </a:lnSpc>
            </a:pPr>
            <a:r>
              <a:rPr lang="en-US" sz="900">
                <a:latin typeface="Arial" charset="0"/>
              </a:rPr>
              <a:t> Dose 1 at Ages 12 through 47 Months </a:t>
            </a:r>
          </a:p>
          <a:p>
            <a:pPr>
              <a:lnSpc>
                <a:spcPct val="80000"/>
              </a:lnSpc>
            </a:pPr>
            <a:r>
              <a:rPr lang="en-US" sz="900">
                <a:latin typeface="Arial" charset="0"/>
              </a:rPr>
              <a:t>For the first dose of measles, mumps, rubella, and </a:t>
            </a:r>
            <a:r>
              <a:rPr lang="en-US" sz="900" err="1">
                <a:latin typeface="Arial" charset="0"/>
              </a:rPr>
              <a:t>varicella</a:t>
            </a:r>
            <a:r>
              <a:rPr lang="en-US" sz="900">
                <a:latin typeface="Arial" charset="0"/>
              </a:rPr>
              <a:t> vaccines at ages 12 through 47 months, either MMR and </a:t>
            </a:r>
            <a:r>
              <a:rPr lang="en-US" sz="900" err="1">
                <a:latin typeface="Arial" charset="0"/>
              </a:rPr>
              <a:t>varicella</a:t>
            </a:r>
            <a:r>
              <a:rPr lang="en-US" sz="900">
                <a:latin typeface="Arial" charset="0"/>
              </a:rPr>
              <a:t> vaccines or MMRV vaccine can be used. Providers who are considering administering MMRV vaccine should discuss the benefits and risks of both vaccination options with the parents or caregivers. Compared with use of MMR and </a:t>
            </a:r>
            <a:r>
              <a:rPr lang="en-US" sz="900" err="1">
                <a:latin typeface="Arial" charset="0"/>
              </a:rPr>
              <a:t>varicella</a:t>
            </a:r>
            <a:r>
              <a:rPr lang="en-US" sz="900">
                <a:latin typeface="Arial" charset="0"/>
              </a:rPr>
              <a:t> vaccines at the same visit, use of MMRV vaccine results in one fewer injection but is associated with a higher risk for fever and febrile seizures 5 through 12 days after the first dose among children aged 12 through 23 months* (about one </a:t>
            </a:r>
            <a:r>
              <a:rPr lang="en-US" sz="900" i="1">
                <a:latin typeface="Arial" charset="0"/>
              </a:rPr>
              <a:t>extra </a:t>
            </a:r>
            <a:r>
              <a:rPr lang="en-US" sz="900">
                <a:latin typeface="Arial" charset="0"/>
              </a:rPr>
              <a:t>febrile seizure for every 2,300–2,600 MMRV vaccine doses). Use of MMR and </a:t>
            </a:r>
            <a:r>
              <a:rPr lang="en-US" sz="900" err="1">
                <a:latin typeface="Arial" charset="0"/>
              </a:rPr>
              <a:t>varicella</a:t>
            </a:r>
            <a:r>
              <a:rPr lang="en-US" sz="900">
                <a:latin typeface="Arial" charset="0"/>
              </a:rPr>
              <a:t> vaccines avoids this increased risk for fever and febrile seizures following MMRV vaccine. Providers who face barriers to clearly communicating these benefits and risks for any reason (e.g., language barriers) should administer MMR and </a:t>
            </a:r>
            <a:r>
              <a:rPr lang="en-US" sz="900" err="1">
                <a:latin typeface="Arial" charset="0"/>
              </a:rPr>
              <a:t>varicella</a:t>
            </a:r>
            <a:r>
              <a:rPr lang="en-US" sz="900">
                <a:latin typeface="Arial" charset="0"/>
              </a:rPr>
              <a:t> vaccines. </a:t>
            </a:r>
          </a:p>
          <a:p>
            <a:pPr>
              <a:lnSpc>
                <a:spcPct val="80000"/>
              </a:lnSpc>
            </a:pPr>
            <a:r>
              <a:rPr lang="en-US" sz="900">
                <a:latin typeface="Arial" charset="0"/>
              </a:rPr>
              <a:t>Dose 1 at Ages 48 Months and Older and Dose 2 at any Age </a:t>
            </a:r>
          </a:p>
          <a:p>
            <a:pPr>
              <a:lnSpc>
                <a:spcPct val="80000"/>
              </a:lnSpc>
            </a:pPr>
            <a:r>
              <a:rPr lang="en-US" sz="900">
                <a:latin typeface="Arial" charset="0"/>
              </a:rPr>
              <a:t>For the first dose of measles, mumps, rubella, and </a:t>
            </a:r>
            <a:r>
              <a:rPr lang="en-US" sz="900" err="1">
                <a:latin typeface="Arial" charset="0"/>
              </a:rPr>
              <a:t>varicella</a:t>
            </a:r>
            <a:r>
              <a:rPr lang="en-US" sz="900">
                <a:latin typeface="Arial" charset="0"/>
              </a:rPr>
              <a:t> vaccines at ages 48 months and older and for dose 2 at any age (15 months through 12 years), use of MMRV vaccine generally is preferred over separate injections of its equivalent component vaccines (i.e., MMR and </a:t>
            </a:r>
            <a:r>
              <a:rPr lang="en-US" sz="900" err="1">
                <a:latin typeface="Arial" charset="0"/>
              </a:rPr>
              <a:t>varicella</a:t>
            </a:r>
            <a:r>
              <a:rPr lang="en-US" sz="900">
                <a:latin typeface="Arial" charset="0"/>
              </a:rPr>
              <a:t> vaccines). Considerations should include provider assessment†, patient preference, and the potential for adverse events. </a:t>
            </a:r>
          </a:p>
          <a:p>
            <a:pPr>
              <a:lnSpc>
                <a:spcPct val="80000"/>
              </a:lnSpc>
            </a:pPr>
            <a:r>
              <a:rPr lang="en-US" sz="900">
                <a:latin typeface="Arial" charset="0"/>
              </a:rPr>
              <a:t>Of note, the routinely recommended ages for measles, mumps, rubella and </a:t>
            </a:r>
            <a:r>
              <a:rPr lang="en-US" sz="900" err="1">
                <a:latin typeface="Arial" charset="0"/>
              </a:rPr>
              <a:t>varicella</a:t>
            </a:r>
            <a:r>
              <a:rPr lang="en-US" sz="900">
                <a:latin typeface="Arial" charset="0"/>
              </a:rPr>
              <a:t> vaccination continue to be 12 through 15 months of age for dose 1 and 4 through 6 years of age for dose 2. </a:t>
            </a:r>
          </a:p>
          <a:p>
            <a:pPr>
              <a:lnSpc>
                <a:spcPct val="80000"/>
              </a:lnSpc>
            </a:pPr>
            <a:r>
              <a:rPr lang="en-US" sz="900" b="1">
                <a:latin typeface="Arial" charset="0"/>
              </a:rPr>
              <a:t>Other MMRV Vaccine-related Guidance </a:t>
            </a:r>
            <a:endParaRPr lang="en-US" sz="900">
              <a:latin typeface="Arial" charset="0"/>
            </a:endParaRPr>
          </a:p>
          <a:p>
            <a:pPr>
              <a:lnSpc>
                <a:spcPct val="80000"/>
              </a:lnSpc>
            </a:pPr>
            <a:r>
              <a:rPr lang="en-US" sz="900" b="1">
                <a:latin typeface="Arial" charset="0"/>
              </a:rPr>
              <a:t>New precaution for MMRV Vaccine Use </a:t>
            </a:r>
            <a:endParaRPr lang="en-US" sz="900">
              <a:latin typeface="Arial" charset="0"/>
            </a:endParaRPr>
          </a:p>
          <a:p>
            <a:pPr>
              <a:lnSpc>
                <a:spcPct val="80000"/>
              </a:lnSpc>
            </a:pPr>
            <a:r>
              <a:rPr lang="en-US" sz="900">
                <a:latin typeface="Arial" charset="0"/>
              </a:rPr>
              <a:t>A personal or family (i.e., sibling, parent) history of seizures is a precaution for MMRV vaccination. Studies suggest that children who have a personal or family history of febrile seizures or family history of epilepsy are at increased risk for febrile seizures compared with children who do not have such histories. Children with a personal or family history of seizures generally should be vaccinated with MMR and </a:t>
            </a:r>
            <a:r>
              <a:rPr lang="en-US" sz="900" err="1">
                <a:latin typeface="Arial" charset="0"/>
              </a:rPr>
              <a:t>varicella</a:t>
            </a:r>
            <a:r>
              <a:rPr lang="en-US" sz="900">
                <a:latin typeface="Arial" charset="0"/>
              </a:rPr>
              <a:t> vaccines because the risks of using MMRV vaccine in this group of children generally outweigh the benefit of MMRV vaccine. </a:t>
            </a:r>
          </a:p>
          <a:p>
            <a:pPr>
              <a:lnSpc>
                <a:spcPct val="80000"/>
              </a:lnSpc>
            </a:pPr>
            <a:r>
              <a:rPr lang="en-US" sz="900">
                <a:latin typeface="Arial" charset="0"/>
              </a:rPr>
              <a:t>CDC has developed materials to help with the implementation of the updated recommendations for use of MMRV vaccine: </a:t>
            </a:r>
          </a:p>
          <a:p>
            <a:pPr>
              <a:lnSpc>
                <a:spcPct val="80000"/>
              </a:lnSpc>
            </a:pPr>
            <a:r>
              <a:rPr lang="en-US" sz="900" u="sng" err="1">
                <a:latin typeface="Arial" charset="0"/>
              </a:rPr>
              <a:t>www.cdc.gov/vaccines/vpd-vac/combo-vaccines/mmrv/vacopt.htm</a:t>
            </a:r>
            <a:r>
              <a:rPr lang="en-US" sz="900" u="sng">
                <a:latin typeface="Arial" charset="0"/>
              </a:rPr>
              <a:t> </a:t>
            </a:r>
            <a:endParaRPr lang="en-US" sz="900">
              <a:latin typeface="Arial" charset="0"/>
            </a:endParaRPr>
          </a:p>
          <a:p>
            <a:pPr>
              <a:lnSpc>
                <a:spcPct val="80000"/>
              </a:lnSpc>
            </a:pPr>
            <a:r>
              <a:rPr lang="en-US" sz="900">
                <a:latin typeface="Arial" charset="0"/>
              </a:rPr>
              <a:t>* The 47 month cut-off was chosen on the basis of the epidemiology of febrile seizures: first febrile seizures are uncommon after age 4 years, approximately 94% of febrile seizures occur in children aged less than 4 years. </a:t>
            </a:r>
          </a:p>
          <a:p>
            <a:pPr>
              <a:lnSpc>
                <a:spcPct val="80000"/>
              </a:lnSpc>
            </a:pPr>
            <a:r>
              <a:rPr lang="en-US" sz="900">
                <a:latin typeface="Arial" charset="0"/>
              </a:rPr>
              <a:t>† Provider assessment should include the number of injections, vaccine availability, likelihood of improved coverage, likelihood of patient return, and storage and cost consideration. </a:t>
            </a:r>
          </a:p>
        </p:txBody>
      </p:sp>
      <p:sp>
        <p:nvSpPr>
          <p:cNvPr id="6" name="Footer Placeholder 5"/>
          <p:cNvSpPr>
            <a:spLocks noGrp="1"/>
          </p:cNvSpPr>
          <p:nvPr>
            <p:ph type="ftr" sz="quarter" idx="4"/>
          </p:nvPr>
        </p:nvSpPr>
        <p:spPr/>
        <p:txBody>
          <a:bodyPr/>
          <a:lstStyle/>
          <a:p>
            <a:pPr>
              <a:defRPr/>
            </a:pPr>
            <a:r>
              <a:rPr lang="en-US">
                <a:solidFill>
                  <a:prstClr val="black"/>
                </a:solidFill>
              </a:rPr>
              <a:t>EPIC CHILDHOOD 2017</a:t>
            </a:r>
            <a:endParaRPr lang="en-US" dirty="0">
              <a:solidFill>
                <a:prstClr val="black"/>
              </a:solidFill>
            </a:endParaRPr>
          </a:p>
        </p:txBody>
      </p:sp>
      <p:sp>
        <p:nvSpPr>
          <p:cNvPr id="7" name="Slide Number Placeholder 6"/>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1040779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txBox="1">
            <a:spLocks noGrp="1" noChangeArrowheads="1"/>
          </p:cNvSpPr>
          <p:nvPr/>
        </p:nvSpPr>
        <p:spPr bwMode="auto">
          <a:xfrm>
            <a:off x="3936768" y="8628569"/>
            <a:ext cx="3011699" cy="454544"/>
          </a:xfrm>
          <a:prstGeom prst="rect">
            <a:avLst/>
          </a:prstGeom>
          <a:noFill/>
          <a:ln w="9525">
            <a:noFill/>
            <a:miter lim="800000"/>
            <a:headEnd/>
            <a:tailEnd/>
          </a:ln>
        </p:spPr>
        <p:txBody>
          <a:bodyPr anchor="b"/>
          <a:lstStyle/>
          <a:p>
            <a:pPr algn="r"/>
            <a:endParaRPr lang="en-US" sz="1200">
              <a:solidFill>
                <a:srgbClr val="000000"/>
              </a:solidFill>
              <a:latin typeface="Calibri"/>
            </a:endParaRPr>
          </a:p>
        </p:txBody>
      </p:sp>
      <p:sp>
        <p:nvSpPr>
          <p:cNvPr id="225282" name="Rectangle 6"/>
          <p:cNvSpPr txBox="1">
            <a:spLocks noGrp="1" noChangeArrowheads="1"/>
          </p:cNvSpPr>
          <p:nvPr/>
        </p:nvSpPr>
        <p:spPr bwMode="auto">
          <a:xfrm>
            <a:off x="0" y="8628569"/>
            <a:ext cx="3011699" cy="454544"/>
          </a:xfrm>
          <a:prstGeom prst="rect">
            <a:avLst/>
          </a:prstGeom>
          <a:noFill/>
          <a:ln w="9525">
            <a:noFill/>
            <a:miter lim="800000"/>
            <a:headEnd/>
            <a:tailEnd/>
          </a:ln>
        </p:spPr>
        <p:txBody>
          <a:bodyPr lIns="91432" tIns="45716" rIns="91432" bIns="45716" anchor="b"/>
          <a:lstStyle/>
          <a:p>
            <a:endParaRPr lang="en-US" sz="1200">
              <a:solidFill>
                <a:srgbClr val="000000"/>
              </a:solidFill>
            </a:endParaRPr>
          </a:p>
        </p:txBody>
      </p:sp>
      <p:sp>
        <p:nvSpPr>
          <p:cNvPr id="225283" name="Rectangle 7"/>
          <p:cNvSpPr txBox="1">
            <a:spLocks noGrp="1" noChangeArrowheads="1"/>
          </p:cNvSpPr>
          <p:nvPr/>
        </p:nvSpPr>
        <p:spPr bwMode="auto">
          <a:xfrm>
            <a:off x="3936768" y="8628569"/>
            <a:ext cx="3011699" cy="454544"/>
          </a:xfrm>
          <a:prstGeom prst="rect">
            <a:avLst/>
          </a:prstGeom>
          <a:noFill/>
          <a:ln w="9525">
            <a:noFill/>
            <a:miter lim="800000"/>
            <a:headEnd/>
            <a:tailEnd/>
          </a:ln>
        </p:spPr>
        <p:txBody>
          <a:bodyPr lIns="91432" tIns="45716" rIns="91432" bIns="45716" anchor="b"/>
          <a:lstStyle/>
          <a:p>
            <a:pPr algn="r"/>
            <a:endParaRPr lang="en-US" sz="1200">
              <a:solidFill>
                <a:srgbClr val="000000"/>
              </a:solidFill>
            </a:endParaRPr>
          </a:p>
        </p:txBody>
      </p:sp>
      <p:sp>
        <p:nvSpPr>
          <p:cNvPr id="225284" name="Rectangle 6"/>
          <p:cNvSpPr txBox="1">
            <a:spLocks noGrp="1" noChangeArrowheads="1"/>
          </p:cNvSpPr>
          <p:nvPr/>
        </p:nvSpPr>
        <p:spPr bwMode="auto">
          <a:xfrm>
            <a:off x="0" y="8628569"/>
            <a:ext cx="3011699" cy="454544"/>
          </a:xfrm>
          <a:prstGeom prst="rect">
            <a:avLst/>
          </a:prstGeom>
          <a:noFill/>
          <a:ln w="9525">
            <a:noFill/>
            <a:miter lim="800000"/>
            <a:headEnd/>
            <a:tailEnd/>
          </a:ln>
        </p:spPr>
        <p:txBody>
          <a:bodyPr lIns="91432" tIns="45716" rIns="91432" bIns="45716" anchor="b"/>
          <a:lstStyle/>
          <a:p>
            <a:endParaRPr lang="en-US" sz="1200">
              <a:solidFill>
                <a:srgbClr val="000000"/>
              </a:solidFill>
            </a:endParaRPr>
          </a:p>
        </p:txBody>
      </p:sp>
      <p:sp>
        <p:nvSpPr>
          <p:cNvPr id="225285" name="Rectangle 7"/>
          <p:cNvSpPr txBox="1">
            <a:spLocks noGrp="1" noChangeArrowheads="1"/>
          </p:cNvSpPr>
          <p:nvPr/>
        </p:nvSpPr>
        <p:spPr bwMode="auto">
          <a:xfrm>
            <a:off x="3936768" y="8628569"/>
            <a:ext cx="3011699" cy="454544"/>
          </a:xfrm>
          <a:prstGeom prst="rect">
            <a:avLst/>
          </a:prstGeom>
          <a:noFill/>
          <a:ln w="9525">
            <a:noFill/>
            <a:miter lim="800000"/>
            <a:headEnd/>
            <a:tailEnd/>
          </a:ln>
        </p:spPr>
        <p:txBody>
          <a:bodyPr lIns="91432" tIns="45716" rIns="91432" bIns="45716" anchor="b"/>
          <a:lstStyle/>
          <a:p>
            <a:pPr algn="r"/>
            <a:endParaRPr lang="en-US" sz="1200">
              <a:solidFill>
                <a:srgbClr val="000000"/>
              </a:solidFill>
            </a:endParaRPr>
          </a:p>
        </p:txBody>
      </p:sp>
      <p:sp>
        <p:nvSpPr>
          <p:cNvPr id="225286" name="Rectangle 2"/>
          <p:cNvSpPr>
            <a:spLocks noGrp="1" noRot="1" noChangeAspect="1" noChangeArrowheads="1" noTextEdit="1"/>
          </p:cNvSpPr>
          <p:nvPr>
            <p:ph type="sldImg"/>
          </p:nvPr>
        </p:nvSpPr>
        <p:spPr>
          <a:xfrm>
            <a:off x="1204913" y="681038"/>
            <a:ext cx="4543425" cy="3406775"/>
          </a:xfrm>
          <a:ln/>
        </p:spPr>
      </p:sp>
      <p:sp>
        <p:nvSpPr>
          <p:cNvPr id="225287" name="Rectangle 3"/>
          <p:cNvSpPr>
            <a:spLocks noGrp="1" noChangeArrowheads="1"/>
          </p:cNvSpPr>
          <p:nvPr>
            <p:ph type="body" idx="1"/>
          </p:nvPr>
        </p:nvSpPr>
        <p:spPr>
          <a:xfrm>
            <a:off x="664118" y="4186961"/>
            <a:ext cx="5560060" cy="454544"/>
          </a:xfrm>
          <a:noFill/>
          <a:ln/>
        </p:spPr>
        <p:txBody>
          <a:bodyPr lIns="91432" tIns="45716" rIns="91432" bIns="45716"/>
          <a:lstStyle/>
          <a:p>
            <a:pPr eaLnBrk="1" hangingPunct="1">
              <a:spcBef>
                <a:spcPct val="0"/>
              </a:spcBef>
            </a:pPr>
            <a:r>
              <a:rPr lang="en-US" sz="1000"/>
              <a:t>The number of doses of PCV13 recommended will depend on the age of the child and the number of doses of PCV7 given previously. Practitioners should refer to the detailed ACIP recommendations/guidelines for each child.         </a:t>
            </a:r>
            <a:endParaRPr lang="en-US" sz="1000" b="1"/>
          </a:p>
          <a:p>
            <a:pPr eaLnBrk="1" hangingPunct="1">
              <a:spcBef>
                <a:spcPct val="0"/>
              </a:spcBef>
            </a:pPr>
            <a:endParaRPr lang="en-US" sz="1000" b="1"/>
          </a:p>
          <a:p>
            <a:pPr eaLnBrk="1" hangingPunct="1">
              <a:lnSpc>
                <a:spcPct val="80000"/>
              </a:lnSpc>
              <a:spcBef>
                <a:spcPct val="0"/>
              </a:spcBef>
            </a:pPr>
            <a:endParaRPr lang="en-US" sz="800" b="1"/>
          </a:p>
          <a:p>
            <a:pPr eaLnBrk="1" hangingPunct="1">
              <a:spcBef>
                <a:spcPct val="0"/>
              </a:spcBef>
            </a:pPr>
            <a:br>
              <a:rPr lang="en-US"/>
            </a:br>
            <a:endParaRPr lang="en-US"/>
          </a:p>
        </p:txBody>
      </p:sp>
      <p:graphicFrame>
        <p:nvGraphicFramePr>
          <p:cNvPr id="225311" name="Group 31"/>
          <p:cNvGraphicFramePr>
            <a:graphicFrameLocks noGrp="1"/>
          </p:cNvGraphicFramePr>
          <p:nvPr/>
        </p:nvGraphicFramePr>
        <p:xfrm>
          <a:off x="695008" y="4768828"/>
          <a:ext cx="5560060" cy="3220270"/>
        </p:xfrm>
        <a:graphic>
          <a:graphicData uri="http://schemas.openxmlformats.org/drawingml/2006/table">
            <a:tbl>
              <a:tblPr/>
              <a:tblGrid>
                <a:gridCol w="2007799">
                  <a:extLst>
                    <a:ext uri="{9D8B030D-6E8A-4147-A177-3AD203B41FA5}">
                      <a16:colId xmlns:a16="http://schemas.microsoft.com/office/drawing/2014/main" val="20000"/>
                    </a:ext>
                  </a:extLst>
                </a:gridCol>
                <a:gridCol w="3552261">
                  <a:extLst>
                    <a:ext uri="{9D8B030D-6E8A-4147-A177-3AD203B41FA5}">
                      <a16:colId xmlns:a16="http://schemas.microsoft.com/office/drawing/2014/main" val="20001"/>
                    </a:ext>
                  </a:extLst>
                </a:gridCol>
              </a:tblGrid>
              <a:tr h="36185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cs typeface="Arial" pitchFamily="34" charset="0"/>
                        </a:rPr>
                        <a:t>Underlying medical conditions that are indications for pneumococcal vaccination among children, by risk group</a:t>
                      </a:r>
                    </a:p>
                  </a:txBody>
                  <a:tcPr marL="92660" marR="92660" marT="44659" marB="4465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2255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pitchFamily="34" charset="0"/>
                          <a:cs typeface="Arial" pitchFamily="34" charset="0"/>
                        </a:rPr>
                        <a:t>Risk Group</a:t>
                      </a:r>
                    </a:p>
                  </a:txBody>
                  <a:tcPr marL="92660" marR="92660" marT="44659" marB="446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pitchFamily="34" charset="0"/>
                          <a:cs typeface="Arial" pitchFamily="34" charset="0"/>
                        </a:rPr>
                        <a:t>Condition</a:t>
                      </a:r>
                    </a:p>
                  </a:txBody>
                  <a:tcPr marL="92660" marR="92660" marT="44659" marB="446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18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Immunocompetent children</a:t>
                      </a:r>
                      <a:r>
                        <a:rPr kumimoji="0" lang="en-US" sz="1000" b="0" i="0" u="none" strike="noStrike" cap="none" normalizeH="0" baseline="0">
                          <a:ln>
                            <a:noFill/>
                          </a:ln>
                          <a:solidFill>
                            <a:schemeClr val="tx1"/>
                          </a:solidFill>
                          <a:effectLst/>
                          <a:latin typeface="Arial" pitchFamily="34" charset="0"/>
                          <a:cs typeface="Arial" pitchFamily="34" charset="0"/>
                        </a:rPr>
                        <a:t> </a:t>
                      </a:r>
                    </a:p>
                  </a:txBody>
                  <a:tcPr marL="92660" marR="92660" marT="44659" marB="446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pitchFamily="34" charset="0"/>
                          <a:cs typeface="Arial" pitchFamily="34" charset="0"/>
                        </a:rPr>
                        <a:t>Chronic heart disease*, Chronic lung disease†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pitchFamily="34" charset="0"/>
                          <a:cs typeface="Arial" pitchFamily="34" charset="0"/>
                        </a:rPr>
                        <a:t>Diabetes mellitus, Cerebrospinal fluid leaks, Cochlear implant</a:t>
                      </a:r>
                    </a:p>
                  </a:txBody>
                  <a:tcPr marL="92660" marR="92660" marT="44659" marB="446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21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cs typeface="Arial" pitchFamily="34" charset="0"/>
                        </a:rPr>
                        <a:t>Children with functional or anatomic asplenia </a:t>
                      </a:r>
                    </a:p>
                  </a:txBody>
                  <a:tcPr marL="92660" marR="92660" marT="44659" marB="446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34" charset="0"/>
                          <a:cs typeface="Arial" pitchFamily="34" charset="0"/>
                        </a:rPr>
                        <a:t>Sickle cell disease and other hemoglobinopathies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34" charset="0"/>
                          <a:cs typeface="Arial" pitchFamily="34" charset="0"/>
                        </a:rPr>
                        <a:t>Congenital or acquired asplenia, or splenic dysfunction</a:t>
                      </a:r>
                    </a:p>
                  </a:txBody>
                  <a:tcPr marL="92660" marR="92660" marT="44659" marB="446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608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Children with immunocompromising conditions </a:t>
                      </a:r>
                    </a:p>
                  </a:txBody>
                  <a:tcPr marL="92660" marR="92660" marT="44659" marB="446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pitchFamily="34" charset="0"/>
                          <a:cs typeface="Arial" pitchFamily="34" charset="0"/>
                        </a:rPr>
                        <a:t>HIV infection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pitchFamily="34" charset="0"/>
                          <a:cs typeface="Arial" pitchFamily="34" charset="0"/>
                        </a:rPr>
                        <a:t>Chronic renal failure and nephrotic syndrome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pitchFamily="34" charset="0"/>
                          <a:cs typeface="Arial" pitchFamily="34" charset="0"/>
                        </a:rPr>
                        <a:t>Diseases associated with treatment with immunosuppressive drugs or radiation therapy, including malignant neoplasms, leukemias, lymphomas, and</a:t>
                      </a:r>
                      <a:r>
                        <a:rPr kumimoji="0" lang="en-US" sz="900" b="0" i="0" u="none" strike="noStrike" cap="none" normalizeH="0" baseline="0">
                          <a:ln>
                            <a:noFill/>
                          </a:ln>
                          <a:solidFill>
                            <a:srgbClr val="FF0000"/>
                          </a:solidFill>
                          <a:effectLst/>
                          <a:latin typeface="Arial" pitchFamily="34" charset="0"/>
                          <a:cs typeface="Arial" pitchFamily="34" charset="0"/>
                        </a:rPr>
                        <a:t> </a:t>
                      </a:r>
                      <a:r>
                        <a:rPr kumimoji="0" lang="en-US" sz="900" b="0" i="0" u="none" strike="noStrike" cap="none" normalizeH="0" baseline="0">
                          <a:ln>
                            <a:noFill/>
                          </a:ln>
                          <a:solidFill>
                            <a:schemeClr val="tx1"/>
                          </a:solidFill>
                          <a:effectLst/>
                          <a:latin typeface="Arial" pitchFamily="34" charset="0"/>
                          <a:cs typeface="Arial" pitchFamily="34" charset="0"/>
                        </a:rPr>
                        <a:t>HIV infection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pitchFamily="34" charset="0"/>
                          <a:cs typeface="Arial" pitchFamily="34" charset="0"/>
                        </a:rPr>
                        <a:t>Chronic renal failure and nephrotic syndrome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pitchFamily="34" charset="0"/>
                          <a:cs typeface="Arial" pitchFamily="34" charset="0"/>
                        </a:rPr>
                        <a:t>Diseases associated with treatment with immunosuppressive drugs or radiation therapy, including malignant neoplasms, leukemias, lymphomas, and Hodgkin disease; or solid organ transplantation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pitchFamily="34" charset="0"/>
                          <a:cs typeface="Arial" pitchFamily="34" charset="0"/>
                        </a:rPr>
                        <a:t>Congenital immunodeficiency, Hodgkins disease; or solid organ transplantation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pitchFamily="34" charset="0"/>
                          <a:cs typeface="Arial" pitchFamily="34" charset="0"/>
                        </a:rPr>
                        <a:t>Congenital immunodeficiency§</a:t>
                      </a:r>
                    </a:p>
                  </a:txBody>
                  <a:tcPr marL="92660" marR="92660" marT="44659" marB="446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25307" name="Text Box 23"/>
          <p:cNvSpPr txBox="1">
            <a:spLocks noChangeArrowheads="1"/>
          </p:cNvSpPr>
          <p:nvPr/>
        </p:nvSpPr>
        <p:spPr bwMode="auto">
          <a:xfrm>
            <a:off x="772231" y="8025098"/>
            <a:ext cx="5405614" cy="642129"/>
          </a:xfrm>
          <a:prstGeom prst="rect">
            <a:avLst/>
          </a:prstGeom>
          <a:noFill/>
          <a:ln w="9525">
            <a:noFill/>
            <a:miter lim="800000"/>
            <a:headEnd/>
            <a:tailEnd/>
          </a:ln>
        </p:spPr>
        <p:txBody>
          <a:bodyPr lIns="91432" tIns="45716" rIns="91432" bIns="45716">
            <a:spAutoFit/>
          </a:bodyPr>
          <a:lstStyle/>
          <a:p>
            <a:r>
              <a:rPr lang="en-US" sz="900">
                <a:solidFill>
                  <a:srgbClr val="000000"/>
                </a:solidFill>
              </a:rPr>
              <a:t>*Particularly cyanotic congenital heart disease and cardiac failure</a:t>
            </a:r>
          </a:p>
          <a:p>
            <a:r>
              <a:rPr lang="en-US" sz="900">
                <a:solidFill>
                  <a:srgbClr val="000000"/>
                </a:solidFill>
              </a:rPr>
              <a:t>† Including asthma if treated with prolonged high-dose oral corticosteroids</a:t>
            </a:r>
          </a:p>
          <a:p>
            <a:r>
              <a:rPr lang="en-US" sz="900">
                <a:solidFill>
                  <a:srgbClr val="000000"/>
                </a:solidFill>
              </a:rPr>
              <a:t>§ Includes B- (humoral) or T-lymphocyte deficiency; complement deficiencies, particularly C1, C2, C3, and C4 deficiency; and phagocytic disorders (excluding chronic granulomatous disease)</a:t>
            </a:r>
          </a:p>
        </p:txBody>
      </p:sp>
      <p:sp>
        <p:nvSpPr>
          <p:cNvPr id="15388" name="Footer Placeholder 10"/>
          <p:cNvSpPr txBox="1">
            <a:spLocks noGrp="1"/>
          </p:cNvSpPr>
          <p:nvPr/>
        </p:nvSpPr>
        <p:spPr bwMode="auto">
          <a:xfrm>
            <a:off x="0" y="8628569"/>
            <a:ext cx="3011699" cy="454544"/>
          </a:xfrm>
          <a:prstGeom prst="rect">
            <a:avLst/>
          </a:prstGeom>
          <a:noFill/>
          <a:ln>
            <a:miter lim="800000"/>
            <a:headEnd/>
            <a:tailEnd/>
          </a:ln>
        </p:spPr>
        <p:txBody>
          <a:bodyPr anchor="b"/>
          <a:lstStyle/>
          <a:p>
            <a:pPr>
              <a:defRPr/>
            </a:pPr>
            <a:r>
              <a:rPr lang="en-US" sz="1200" dirty="0">
                <a:solidFill>
                  <a:srgbClr val="000000"/>
                </a:solidFill>
                <a:latin typeface="Arial" pitchFamily="34" charset="0"/>
                <a:cs typeface="Arial" pitchFamily="34" charset="0"/>
              </a:rPr>
              <a:t>EPIC 2017</a:t>
            </a:r>
          </a:p>
        </p:txBody>
      </p:sp>
      <p:sp>
        <p:nvSpPr>
          <p:cNvPr id="15389" name="Slide Number Placeholder 11"/>
          <p:cNvSpPr txBox="1">
            <a:spLocks noGrp="1"/>
          </p:cNvSpPr>
          <p:nvPr/>
        </p:nvSpPr>
        <p:spPr bwMode="auto">
          <a:xfrm>
            <a:off x="3936768" y="8628569"/>
            <a:ext cx="3011699" cy="454544"/>
          </a:xfrm>
          <a:prstGeom prst="rect">
            <a:avLst/>
          </a:prstGeom>
          <a:noFill/>
          <a:ln>
            <a:miter lim="800000"/>
            <a:headEnd/>
            <a:tailEnd/>
          </a:ln>
        </p:spPr>
        <p:txBody>
          <a:bodyPr anchor="b"/>
          <a:lstStyle/>
          <a:p>
            <a:pPr algn="r">
              <a:defRPr/>
            </a:pPr>
            <a:endParaRPr lang="en-US" sz="1200">
              <a:solidFill>
                <a:srgbClr val="000000"/>
              </a:solidFill>
              <a:latin typeface="Calibri"/>
            </a:endParaRPr>
          </a:p>
        </p:txBody>
      </p:sp>
      <p:sp>
        <p:nvSpPr>
          <p:cNvPr id="15" name="Slide Number Placeholder 14"/>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1333033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6"/>
          <p:cNvSpPr txBox="1">
            <a:spLocks noGrp="1" noChangeArrowheads="1"/>
          </p:cNvSpPr>
          <p:nvPr/>
        </p:nvSpPr>
        <p:spPr bwMode="auto">
          <a:xfrm>
            <a:off x="0" y="8772378"/>
            <a:ext cx="3011699" cy="462120"/>
          </a:xfrm>
          <a:prstGeom prst="rect">
            <a:avLst/>
          </a:prstGeom>
          <a:noFill/>
          <a:ln w="9525">
            <a:noFill/>
            <a:miter lim="800000"/>
            <a:headEnd/>
            <a:tailEnd/>
          </a:ln>
        </p:spPr>
        <p:txBody>
          <a:bodyPr lIns="91409" tIns="45704" rIns="91409" bIns="45704" anchor="b"/>
          <a:lstStyle/>
          <a:p>
            <a:endParaRPr lang="en-US" sz="1200">
              <a:solidFill>
                <a:srgbClr val="000000"/>
              </a:solidFill>
            </a:endParaRPr>
          </a:p>
        </p:txBody>
      </p:sp>
      <p:sp>
        <p:nvSpPr>
          <p:cNvPr id="227331" name="Rectangle 7"/>
          <p:cNvSpPr txBox="1">
            <a:spLocks noGrp="1" noChangeArrowheads="1"/>
          </p:cNvSpPr>
          <p:nvPr/>
        </p:nvSpPr>
        <p:spPr bwMode="auto">
          <a:xfrm>
            <a:off x="3936768" y="8772378"/>
            <a:ext cx="3011699" cy="462120"/>
          </a:xfrm>
          <a:prstGeom prst="rect">
            <a:avLst/>
          </a:prstGeom>
          <a:noFill/>
          <a:ln w="9525">
            <a:noFill/>
            <a:miter lim="800000"/>
            <a:headEnd/>
            <a:tailEnd/>
          </a:ln>
        </p:spPr>
        <p:txBody>
          <a:bodyPr lIns="91409" tIns="45704" rIns="91409" bIns="45704" anchor="b"/>
          <a:lstStyle/>
          <a:p>
            <a:pPr algn="r"/>
            <a:endParaRPr lang="en-US" sz="1200">
              <a:solidFill>
                <a:srgbClr val="000000"/>
              </a:solidFill>
            </a:endParaRPr>
          </a:p>
        </p:txBody>
      </p:sp>
      <p:sp>
        <p:nvSpPr>
          <p:cNvPr id="227332" name="Rectangle 2"/>
          <p:cNvSpPr>
            <a:spLocks noGrp="1" noRot="1" noChangeAspect="1" noChangeArrowheads="1" noTextEdit="1"/>
          </p:cNvSpPr>
          <p:nvPr>
            <p:ph type="sldImg"/>
          </p:nvPr>
        </p:nvSpPr>
        <p:spPr>
          <a:xfrm>
            <a:off x="1204913" y="681038"/>
            <a:ext cx="4618037" cy="3463925"/>
          </a:xfrm>
          <a:ln/>
        </p:spPr>
      </p:sp>
      <p:sp>
        <p:nvSpPr>
          <p:cNvPr id="227333" name="Rectangle 3"/>
          <p:cNvSpPr>
            <a:spLocks noGrp="1" noChangeArrowheads="1"/>
          </p:cNvSpPr>
          <p:nvPr>
            <p:ph type="body" idx="1"/>
          </p:nvPr>
        </p:nvSpPr>
        <p:spPr>
          <a:xfrm>
            <a:off x="651571" y="4398807"/>
            <a:ext cx="5646936" cy="4397230"/>
          </a:xfrm>
          <a:noFill/>
          <a:ln/>
        </p:spPr>
        <p:txBody>
          <a:bodyPr lIns="91409" tIns="45704" rIns="91409" bIns="45704"/>
          <a:lstStyle/>
          <a:p>
            <a:pPr eaLnBrk="1" hangingPunct="1">
              <a:lnSpc>
                <a:spcPct val="90000"/>
              </a:lnSpc>
            </a:pPr>
            <a:endParaRPr lang="en-US" sz="1000" b="1"/>
          </a:p>
        </p:txBody>
      </p:sp>
      <p:sp>
        <p:nvSpPr>
          <p:cNvPr id="7" name="Footer Placeholder 6"/>
          <p:cNvSpPr>
            <a:spLocks noGrp="1"/>
          </p:cNvSpPr>
          <p:nvPr>
            <p:ph type="ftr" sz="quarter" idx="4"/>
          </p:nvPr>
        </p:nvSpPr>
        <p:spPr/>
        <p:txBody>
          <a:bodyPr/>
          <a:lstStyle/>
          <a:p>
            <a:pPr>
              <a:defRPr/>
            </a:pPr>
            <a:r>
              <a:rPr lang="en-US">
                <a:solidFill>
                  <a:srgbClr val="000000"/>
                </a:solidFill>
              </a:rPr>
              <a:t>EPIC CHILDHOOD 2017</a:t>
            </a:r>
            <a:endParaRPr lang="en-US" dirty="0">
              <a:solidFill>
                <a:srgbClr val="000000"/>
              </a:solidFill>
            </a:endParaRPr>
          </a:p>
        </p:txBody>
      </p:sp>
      <p:sp>
        <p:nvSpPr>
          <p:cNvPr id="8" name="Slide Number Placeholder 7"/>
          <p:cNvSpPr>
            <a:spLocks noGrp="1"/>
          </p:cNvSpPr>
          <p:nvPr>
            <p:ph type="sldNum" sz="quarter" idx="10"/>
          </p:nvPr>
        </p:nvSpPr>
        <p:spPr/>
        <p:txBody>
          <a:bodyPr/>
          <a:lstStyle/>
          <a:p>
            <a:pPr>
              <a:defRPr/>
            </a:pPr>
            <a:fld id="{97952AFA-8362-48FC-9C34-150C87379A95}" type="slidenum">
              <a:rPr lang="en-US" smtClean="0">
                <a:solidFill>
                  <a:srgbClr val="000000"/>
                </a:solidFill>
              </a:rPr>
              <a:pPr>
                <a:defRPr/>
              </a:pPr>
              <a:t>22</a:t>
            </a:fld>
            <a:endParaRPr lang="en-US">
              <a:solidFill>
                <a:srgbClr val="000000"/>
              </a:solidFill>
            </a:endParaRPr>
          </a:p>
        </p:txBody>
      </p:sp>
    </p:spTree>
    <p:extLst>
      <p:ext uri="{BB962C8B-B14F-4D97-AF65-F5344CB8AC3E}">
        <p14:creationId xmlns:p14="http://schemas.microsoft.com/office/powerpoint/2010/main" val="1139175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65150"/>
            <a:ext cx="3552825" cy="2663825"/>
          </a:xfrm>
        </p:spPr>
      </p:sp>
      <p:sp>
        <p:nvSpPr>
          <p:cNvPr id="3" name="Notes Placeholder 2"/>
          <p:cNvSpPr>
            <a:spLocks noGrp="1"/>
          </p:cNvSpPr>
          <p:nvPr>
            <p:ph type="body" idx="1"/>
          </p:nvPr>
        </p:nvSpPr>
        <p:spPr/>
        <p:txBody>
          <a:bodyPr/>
          <a:lstStyle/>
          <a:p>
            <a:r>
              <a:rPr lang="en-US" dirty="0">
                <a:latin typeface="Arial" pitchFamily="34" charset="0"/>
              </a:rPr>
              <a:t>The Food and Drug Administration's Vaccines and Related Biologics Advisory Committee (VRBPAC) endorsed the WHO-recommended vaccine viruses for use in all U.S. seasonal flu vaccines for the </a:t>
            </a:r>
            <a:r>
              <a:rPr lang="en-US" dirty="0">
                <a:solidFill>
                  <a:srgbClr val="C00000"/>
                </a:solidFill>
                <a:latin typeface="Arial" pitchFamily="34" charset="0"/>
              </a:rPr>
              <a:t>2017-2018 </a:t>
            </a:r>
            <a:r>
              <a:rPr lang="en-US" dirty="0">
                <a:latin typeface="Arial" pitchFamily="34" charset="0"/>
              </a:rPr>
              <a:t>flu season.</a:t>
            </a:r>
          </a:p>
          <a:p>
            <a:endParaRPr lang="en-US" dirty="0">
              <a:latin typeface="Arial" pitchFamily="34" charset="0"/>
            </a:endParaRPr>
          </a:p>
          <a:p>
            <a:r>
              <a:rPr lang="en-US" dirty="0"/>
              <a:t>Centers for Disease Control and Prevention, National Center for Immunization and Respiratory Diseases (NCIRD)</a:t>
            </a:r>
          </a:p>
        </p:txBody>
      </p:sp>
      <p:sp>
        <p:nvSpPr>
          <p:cNvPr id="4" name="Footer Placeholder 3"/>
          <p:cNvSpPr>
            <a:spLocks noGrp="1"/>
          </p:cNvSpPr>
          <p:nvPr>
            <p:ph type="ftr" sz="quarter" idx="10"/>
          </p:nvPr>
        </p:nvSpPr>
        <p:spPr/>
        <p:txBody>
          <a:bodyPr/>
          <a:lstStyle/>
          <a:p>
            <a:pPr>
              <a:defRPr/>
            </a:pPr>
            <a:r>
              <a:rPr lang="en-US" dirty="0">
                <a:solidFill>
                  <a:prstClr val="black"/>
                </a:solidFill>
              </a:rPr>
              <a:t>EPIC 2017</a:t>
            </a:r>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3352804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6"/>
          <p:cNvSpPr txBox="1">
            <a:spLocks noGrp="1" noChangeArrowheads="1"/>
          </p:cNvSpPr>
          <p:nvPr/>
        </p:nvSpPr>
        <p:spPr bwMode="auto">
          <a:xfrm>
            <a:off x="1" y="6858328"/>
            <a:ext cx="4068339" cy="361289"/>
          </a:xfrm>
          <a:prstGeom prst="rect">
            <a:avLst/>
          </a:prstGeom>
          <a:noFill/>
          <a:ln w="9525">
            <a:noFill/>
            <a:miter lim="800000"/>
            <a:headEnd/>
            <a:tailEnd/>
          </a:ln>
        </p:spPr>
        <p:txBody>
          <a:bodyPr lIns="94221" tIns="47110" rIns="94221" bIns="47110" anchor="b"/>
          <a:lstStyle/>
          <a:p>
            <a:pPr>
              <a:defRPr/>
            </a:pPr>
            <a:endParaRPr lang="en-US" sz="1200" kern="0" dirty="0">
              <a:solidFill>
                <a:srgbClr val="000000"/>
              </a:solidFill>
              <a:latin typeface="Arial" charset="0"/>
              <a:cs typeface="Arial" charset="0"/>
            </a:endParaRPr>
          </a:p>
        </p:txBody>
      </p:sp>
      <p:sp>
        <p:nvSpPr>
          <p:cNvPr id="197635" name="Rectangle 7"/>
          <p:cNvSpPr txBox="1">
            <a:spLocks noGrp="1" noChangeArrowheads="1"/>
          </p:cNvSpPr>
          <p:nvPr/>
        </p:nvSpPr>
        <p:spPr bwMode="auto">
          <a:xfrm>
            <a:off x="5317964" y="6858328"/>
            <a:ext cx="4068339" cy="361289"/>
          </a:xfrm>
          <a:prstGeom prst="rect">
            <a:avLst/>
          </a:prstGeom>
          <a:noFill/>
          <a:ln w="9525">
            <a:noFill/>
            <a:miter lim="800000"/>
            <a:headEnd/>
            <a:tailEnd/>
          </a:ln>
        </p:spPr>
        <p:txBody>
          <a:bodyPr lIns="94221" tIns="47110" rIns="94221" bIns="47110" anchor="b"/>
          <a:lstStyle/>
          <a:p>
            <a:pPr algn="r">
              <a:defRPr/>
            </a:pPr>
            <a:endParaRPr lang="en-US" sz="1200" kern="0" dirty="0">
              <a:solidFill>
                <a:srgbClr val="000000"/>
              </a:solidFill>
              <a:latin typeface="Arial" charset="0"/>
              <a:cs typeface="Arial" charset="0"/>
            </a:endParaRPr>
          </a:p>
        </p:txBody>
      </p:sp>
      <p:sp>
        <p:nvSpPr>
          <p:cNvPr id="197636" name="Rectangle 6"/>
          <p:cNvSpPr txBox="1">
            <a:spLocks noGrp="1" noChangeArrowheads="1"/>
          </p:cNvSpPr>
          <p:nvPr/>
        </p:nvSpPr>
        <p:spPr bwMode="auto">
          <a:xfrm>
            <a:off x="1" y="6858328"/>
            <a:ext cx="4068339" cy="361289"/>
          </a:xfrm>
          <a:prstGeom prst="rect">
            <a:avLst/>
          </a:prstGeom>
          <a:noFill/>
          <a:ln w="9525">
            <a:noFill/>
            <a:miter lim="800000"/>
            <a:headEnd/>
            <a:tailEnd/>
          </a:ln>
        </p:spPr>
        <p:txBody>
          <a:bodyPr lIns="94212" tIns="47106" rIns="94212" bIns="47106" anchor="b"/>
          <a:lstStyle/>
          <a:p>
            <a:pPr>
              <a:defRPr/>
            </a:pPr>
            <a:endParaRPr lang="en-US" sz="1200" kern="0" dirty="0">
              <a:solidFill>
                <a:srgbClr val="000000"/>
              </a:solidFill>
              <a:latin typeface="Arial" charset="0"/>
              <a:cs typeface="Arial" charset="0"/>
            </a:endParaRPr>
          </a:p>
        </p:txBody>
      </p:sp>
      <p:sp>
        <p:nvSpPr>
          <p:cNvPr id="197637" name="Rectangle 7"/>
          <p:cNvSpPr txBox="1">
            <a:spLocks noGrp="1" noChangeArrowheads="1"/>
          </p:cNvSpPr>
          <p:nvPr/>
        </p:nvSpPr>
        <p:spPr bwMode="auto">
          <a:xfrm>
            <a:off x="5317964" y="6858328"/>
            <a:ext cx="4068339" cy="361289"/>
          </a:xfrm>
          <a:prstGeom prst="rect">
            <a:avLst/>
          </a:prstGeom>
          <a:noFill/>
          <a:ln w="9525">
            <a:noFill/>
            <a:miter lim="800000"/>
            <a:headEnd/>
            <a:tailEnd/>
          </a:ln>
        </p:spPr>
        <p:txBody>
          <a:bodyPr lIns="94212" tIns="47106" rIns="94212" bIns="47106" anchor="b"/>
          <a:lstStyle/>
          <a:p>
            <a:pPr algn="r">
              <a:defRPr/>
            </a:pPr>
            <a:endParaRPr lang="en-US" sz="1200" kern="0" dirty="0">
              <a:solidFill>
                <a:srgbClr val="000000"/>
              </a:solidFill>
              <a:latin typeface="Arial" charset="0"/>
              <a:cs typeface="Arial" charset="0"/>
            </a:endParaRPr>
          </a:p>
        </p:txBody>
      </p:sp>
      <p:sp>
        <p:nvSpPr>
          <p:cNvPr id="197638" name="Rectangle 2"/>
          <p:cNvSpPr>
            <a:spLocks noGrp="1" noRot="1" noChangeAspect="1" noChangeArrowheads="1" noTextEdit="1"/>
          </p:cNvSpPr>
          <p:nvPr>
            <p:ph type="sldImg"/>
          </p:nvPr>
        </p:nvSpPr>
        <p:spPr>
          <a:xfrm>
            <a:off x="1600200" y="563563"/>
            <a:ext cx="3608388" cy="2706687"/>
          </a:xfrm>
          <a:ln/>
        </p:spPr>
      </p:sp>
      <p:sp>
        <p:nvSpPr>
          <p:cNvPr id="209927" name="Rectangle 3"/>
          <p:cNvSpPr>
            <a:spLocks noGrp="1" noChangeArrowheads="1"/>
          </p:cNvSpPr>
          <p:nvPr>
            <p:ph type="body" idx="1"/>
          </p:nvPr>
        </p:nvSpPr>
        <p:spPr>
          <a:xfrm>
            <a:off x="1251797" y="3430397"/>
            <a:ext cx="6884882" cy="3249136"/>
          </a:xfrm>
          <a:ln/>
        </p:spPr>
        <p:txBody>
          <a:bodyPr lIns="94212" tIns="47106" rIns="94212" bIns="47106"/>
          <a:lstStyle/>
          <a:p>
            <a:pPr defTabSz="942289">
              <a:defRPr/>
            </a:pPr>
            <a:r>
              <a:rPr lang="en-US" dirty="0">
                <a:solidFill>
                  <a:srgbClr val="C00000"/>
                </a:solidFill>
                <a:cs typeface="Arial" panose="020B0604020202020204" pitchFamily="34" charset="0"/>
              </a:rPr>
              <a:t>Flu vaccines for 2017-2018.</a:t>
            </a:r>
          </a:p>
          <a:p>
            <a:pPr defTabSz="942289">
              <a:defRPr/>
            </a:pPr>
            <a:r>
              <a:rPr lang="en-US" dirty="0">
                <a:solidFill>
                  <a:srgbClr val="C00000"/>
                </a:solidFill>
                <a:cs typeface="Arial" panose="020B0604020202020204" pitchFamily="34" charset="0"/>
              </a:rPr>
              <a:t>Changes in red on the table:</a:t>
            </a:r>
          </a:p>
          <a:p>
            <a:pPr marL="171450" indent="-171450" defTabSz="942289">
              <a:buFont typeface="Arial" panose="020B0604020202020204" pitchFamily="34" charset="0"/>
              <a:buChar char="•"/>
              <a:defRPr/>
            </a:pPr>
            <a:r>
              <a:rPr lang="en-US" dirty="0">
                <a:solidFill>
                  <a:srgbClr val="C00000"/>
                </a:solidFill>
                <a:cs typeface="Arial" panose="020B0604020202020204" pitchFamily="34" charset="0"/>
              </a:rPr>
              <a:t>Afluria now licensed for persons 5 yrs. and older</a:t>
            </a:r>
          </a:p>
          <a:p>
            <a:pPr marL="171450" indent="-171450" defTabSz="942289">
              <a:buFont typeface="Arial" panose="020B0604020202020204" pitchFamily="34" charset="0"/>
              <a:buChar char="•"/>
              <a:defRPr/>
            </a:pPr>
            <a:r>
              <a:rPr lang="en-US" dirty="0" err="1">
                <a:solidFill>
                  <a:srgbClr val="C00000"/>
                </a:solidFill>
                <a:cs typeface="Arial" panose="020B0604020202020204" pitchFamily="34" charset="0"/>
              </a:rPr>
              <a:t>FluBlok</a:t>
            </a:r>
            <a:r>
              <a:rPr lang="en-US" dirty="0">
                <a:solidFill>
                  <a:srgbClr val="C00000"/>
                </a:solidFill>
                <a:cs typeface="Arial" panose="020B0604020202020204" pitchFamily="34" charset="0"/>
              </a:rPr>
              <a:t> comes as trivalent and </a:t>
            </a:r>
            <a:r>
              <a:rPr lang="en-US" dirty="0" err="1">
                <a:solidFill>
                  <a:srgbClr val="C00000"/>
                </a:solidFill>
                <a:cs typeface="Arial" panose="020B0604020202020204" pitchFamily="34" charset="0"/>
              </a:rPr>
              <a:t>quadrivalent</a:t>
            </a:r>
            <a:endParaRPr lang="en-US" dirty="0">
              <a:solidFill>
                <a:srgbClr val="C00000"/>
              </a:solidFill>
              <a:cs typeface="Arial" panose="020B0604020202020204" pitchFamily="34" charset="0"/>
            </a:endParaRPr>
          </a:p>
          <a:p>
            <a:pPr marL="171450" indent="-171450" defTabSz="942289">
              <a:buFont typeface="Arial" panose="020B0604020202020204" pitchFamily="34" charset="0"/>
              <a:buChar char="•"/>
              <a:defRPr/>
            </a:pPr>
            <a:r>
              <a:rPr lang="en-US" dirty="0">
                <a:solidFill>
                  <a:srgbClr val="C00000"/>
                </a:solidFill>
                <a:cs typeface="Arial" panose="020B0604020202020204" pitchFamily="34" charset="0"/>
              </a:rPr>
              <a:t>Afluria has a vaccine licensed just for those 18 yrs. and older</a:t>
            </a:r>
          </a:p>
          <a:p>
            <a:pPr marL="171450" indent="-171450" defTabSz="942289">
              <a:buFont typeface="Arial" panose="020B0604020202020204" pitchFamily="34" charset="0"/>
              <a:buChar char="•"/>
              <a:defRPr/>
            </a:pPr>
            <a:r>
              <a:rPr lang="en-US" dirty="0">
                <a:solidFill>
                  <a:srgbClr val="C00000"/>
                </a:solidFill>
                <a:cs typeface="Arial" panose="020B0604020202020204" pitchFamily="34" charset="0"/>
              </a:rPr>
              <a:t>Dosage note:</a:t>
            </a:r>
          </a:p>
          <a:p>
            <a:pPr marL="628650" lvl="1" indent="-171450" defTabSz="942289">
              <a:buFont typeface="Arial" panose="020B0604020202020204" pitchFamily="34" charset="0"/>
              <a:buChar char="•"/>
              <a:defRPr/>
            </a:pPr>
            <a:r>
              <a:rPr lang="en-US" dirty="0" err="1">
                <a:solidFill>
                  <a:srgbClr val="C00000"/>
                </a:solidFill>
                <a:cs typeface="Arial" panose="020B0604020202020204" pitchFamily="34" charset="0"/>
              </a:rPr>
              <a:t>Fluzone</a:t>
            </a:r>
            <a:r>
              <a:rPr lang="en-US" dirty="0">
                <a:solidFill>
                  <a:srgbClr val="C00000"/>
                </a:solidFill>
                <a:cs typeface="Arial" panose="020B0604020202020204" pitchFamily="34" charset="0"/>
              </a:rPr>
              <a:t> for 6-35 mo. old children-----0.25 ml</a:t>
            </a:r>
          </a:p>
          <a:p>
            <a:pPr marL="628650" lvl="1" indent="-171450" defTabSz="942289">
              <a:buFont typeface="Arial" panose="020B0604020202020204" pitchFamily="34" charset="0"/>
              <a:buChar char="•"/>
              <a:defRPr/>
            </a:pPr>
            <a:r>
              <a:rPr lang="en-US" dirty="0">
                <a:solidFill>
                  <a:srgbClr val="C00000"/>
                </a:solidFill>
                <a:cs typeface="Arial" panose="020B0604020202020204" pitchFamily="34" charset="0"/>
              </a:rPr>
              <a:t>FluLaval for 6 mo. and older children---0.5 ml</a:t>
            </a:r>
          </a:p>
        </p:txBody>
      </p:sp>
      <p:sp>
        <p:nvSpPr>
          <p:cNvPr id="9" name="Footer Placeholder 8"/>
          <p:cNvSpPr>
            <a:spLocks noGrp="1"/>
          </p:cNvSpPr>
          <p:nvPr>
            <p:ph type="ftr" sz="quarter" idx="4"/>
          </p:nvPr>
        </p:nvSpPr>
        <p:spPr/>
        <p:txBody>
          <a:bodyPr/>
          <a:lstStyle/>
          <a:p>
            <a:pPr>
              <a:defRPr/>
            </a:pPr>
            <a:r>
              <a:rPr lang="en-US" sz="1600" kern="0" dirty="0">
                <a:solidFill>
                  <a:prstClr val="black"/>
                </a:solidFill>
              </a:rPr>
              <a:t>EPIC 2017</a:t>
            </a:r>
          </a:p>
        </p:txBody>
      </p:sp>
      <p:sp>
        <p:nvSpPr>
          <p:cNvPr id="10" name="Slide Number Placeholder 9"/>
          <p:cNvSpPr>
            <a:spLocks noGrp="1"/>
          </p:cNvSpPr>
          <p:nvPr>
            <p:ph type="sldNum" sz="quarter" idx="10"/>
          </p:nvPr>
        </p:nvSpPr>
        <p:spPr/>
        <p:txBody>
          <a:bodyPr/>
          <a:lstStyle/>
          <a:p>
            <a:pPr>
              <a:defRPr/>
            </a:pPr>
            <a:fld id="{97952AFA-8362-48FC-9C34-150C87379A95}" type="slidenum">
              <a:rPr lang="en-US" sz="1900" kern="0">
                <a:solidFill>
                  <a:prstClr val="black"/>
                </a:solidFill>
              </a:rPr>
              <a:pPr>
                <a:defRPr/>
              </a:pPr>
              <a:t>24</a:t>
            </a:fld>
            <a:endParaRPr lang="en-US" sz="1900" kern="0" dirty="0">
              <a:solidFill>
                <a:prstClr val="black"/>
              </a:solidFill>
            </a:endParaRPr>
          </a:p>
        </p:txBody>
      </p:sp>
    </p:spTree>
    <p:extLst>
      <p:ext uri="{BB962C8B-B14F-4D97-AF65-F5344CB8AC3E}">
        <p14:creationId xmlns:p14="http://schemas.microsoft.com/office/powerpoint/2010/main" val="536580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6"/>
          <p:cNvSpPr txBox="1">
            <a:spLocks noGrp="1" noChangeArrowheads="1"/>
          </p:cNvSpPr>
          <p:nvPr/>
        </p:nvSpPr>
        <p:spPr bwMode="auto">
          <a:xfrm>
            <a:off x="1" y="6526535"/>
            <a:ext cx="4068339" cy="343811"/>
          </a:xfrm>
          <a:prstGeom prst="rect">
            <a:avLst/>
          </a:prstGeom>
          <a:noFill/>
          <a:ln w="9525">
            <a:noFill/>
            <a:miter lim="800000"/>
            <a:headEnd/>
            <a:tailEnd/>
          </a:ln>
        </p:spPr>
        <p:txBody>
          <a:bodyPr lIns="93317" tIns="46658" rIns="93317" bIns="46658" anchor="b"/>
          <a:lstStyle/>
          <a:p>
            <a:pPr>
              <a:defRPr/>
            </a:pPr>
            <a:endParaRPr lang="en-US" sz="1200" kern="0">
              <a:solidFill>
                <a:srgbClr val="000000"/>
              </a:solidFill>
              <a:latin typeface="Arial" charset="0"/>
              <a:cs typeface="Arial" charset="0"/>
            </a:endParaRPr>
          </a:p>
        </p:txBody>
      </p:sp>
      <p:sp>
        <p:nvSpPr>
          <p:cNvPr id="249859" name="Rectangle 7"/>
          <p:cNvSpPr txBox="1">
            <a:spLocks noGrp="1" noChangeArrowheads="1"/>
          </p:cNvSpPr>
          <p:nvPr/>
        </p:nvSpPr>
        <p:spPr bwMode="auto">
          <a:xfrm>
            <a:off x="5317964" y="6526535"/>
            <a:ext cx="4068339" cy="343811"/>
          </a:xfrm>
          <a:prstGeom prst="rect">
            <a:avLst/>
          </a:prstGeom>
          <a:noFill/>
          <a:ln w="9525">
            <a:noFill/>
            <a:miter lim="800000"/>
            <a:headEnd/>
            <a:tailEnd/>
          </a:ln>
        </p:spPr>
        <p:txBody>
          <a:bodyPr lIns="93317" tIns="46658" rIns="93317" bIns="46658" anchor="b"/>
          <a:lstStyle/>
          <a:p>
            <a:pPr algn="r">
              <a:defRPr/>
            </a:pPr>
            <a:endParaRPr lang="en-US" sz="1200" kern="0" dirty="0">
              <a:solidFill>
                <a:srgbClr val="000000"/>
              </a:solidFill>
              <a:latin typeface="Arial" charset="0"/>
              <a:cs typeface="Arial" charset="0"/>
            </a:endParaRPr>
          </a:p>
        </p:txBody>
      </p:sp>
      <p:sp>
        <p:nvSpPr>
          <p:cNvPr id="249861" name="Rectangle 2"/>
          <p:cNvSpPr>
            <a:spLocks noGrp="1" noRot="1" noChangeAspect="1" noChangeArrowheads="1" noTextEdit="1"/>
          </p:cNvSpPr>
          <p:nvPr>
            <p:ph type="sldImg"/>
          </p:nvPr>
        </p:nvSpPr>
        <p:spPr>
          <a:xfrm>
            <a:off x="1724025" y="427038"/>
            <a:ext cx="3433763" cy="2574925"/>
          </a:xfrm>
          <a:ln/>
        </p:spPr>
      </p:sp>
      <p:sp>
        <p:nvSpPr>
          <p:cNvPr id="7" name="Footer Placeholder 6"/>
          <p:cNvSpPr>
            <a:spLocks noGrp="1"/>
          </p:cNvSpPr>
          <p:nvPr>
            <p:ph type="ftr" sz="quarter" idx="4"/>
          </p:nvPr>
        </p:nvSpPr>
        <p:spPr/>
        <p:txBody>
          <a:bodyPr/>
          <a:lstStyle/>
          <a:p>
            <a:pPr>
              <a:defRPr/>
            </a:pPr>
            <a:r>
              <a:rPr lang="en-US" sz="1400" kern="0" dirty="0">
                <a:solidFill>
                  <a:prstClr val="black"/>
                </a:solidFill>
              </a:rPr>
              <a:t>EPIC 2017</a:t>
            </a:r>
          </a:p>
        </p:txBody>
      </p:sp>
      <p:sp>
        <p:nvSpPr>
          <p:cNvPr id="8" name="Notes Placeholder 7"/>
          <p:cNvSpPr>
            <a:spLocks noGrp="1"/>
          </p:cNvSpPr>
          <p:nvPr>
            <p:ph type="body" idx="1"/>
          </p:nvPr>
        </p:nvSpPr>
        <p:spPr>
          <a:xfrm>
            <a:off x="938848" y="3318370"/>
            <a:ext cx="5004752" cy="3481264"/>
          </a:xfrm>
        </p:spPr>
        <p:txBody>
          <a:bodyPr>
            <a:normAutofit/>
          </a:bodyPr>
          <a:lstStyle/>
          <a:p>
            <a:r>
              <a:rPr lang="en-US" sz="1100" dirty="0">
                <a:latin typeface="Arial" pitchFamily="34" charset="0"/>
                <a:cs typeface="Arial" pitchFamily="34" charset="0"/>
              </a:rPr>
              <a:t>  </a:t>
            </a:r>
          </a:p>
          <a:p>
            <a:r>
              <a:rPr lang="en-US" sz="1100" dirty="0">
                <a:latin typeface="Arial" pitchFamily="34" charset="0"/>
                <a:cs typeface="Arial" pitchFamily="34" charset="0"/>
              </a:rPr>
              <a:t>Studies demonstrated that LAIV did not work in the 2013-'14 influenza season when the primary strain was the 2009 pandemic influenza A(H1N1) strain, in 2014-'15 when the primary circulating strain was a drifted A(H3N2) virus, or the 2015-'16 season when the primary circulating strain was again the 2009 pandemic influenza A(H1N1) strain. With knowledge that LAIV had no protective benefit during the past three influenza seasons, ACIP does not recommend its use in the upcoming </a:t>
            </a:r>
            <a:r>
              <a:rPr lang="en-US" sz="1100" dirty="0">
                <a:solidFill>
                  <a:srgbClr val="FF0000"/>
                </a:solidFill>
                <a:latin typeface="Arial" pitchFamily="34" charset="0"/>
                <a:cs typeface="Arial" pitchFamily="34" charset="0"/>
              </a:rPr>
              <a:t>2017-'18</a:t>
            </a:r>
            <a:r>
              <a:rPr lang="en-US" sz="1100" dirty="0">
                <a:latin typeface="Arial" pitchFamily="34" charset="0"/>
                <a:cs typeface="Arial" pitchFamily="34" charset="0"/>
              </a:rPr>
              <a:t> influenza season.  </a:t>
            </a:r>
          </a:p>
          <a:p>
            <a:endParaRPr lang="en-US" sz="1100" dirty="0"/>
          </a:p>
          <a:p>
            <a:r>
              <a:rPr lang="en-US" sz="1100" dirty="0">
                <a:latin typeface="Arial" pitchFamily="34" charset="0"/>
                <a:cs typeface="Arial" pitchFamily="34" charset="0"/>
              </a:rPr>
              <a:t>The AAP Committee on Infectious Diseases and the Board of Directors all had reached the same conclusion about not using LAIV for the upcoming influenza season. </a:t>
            </a:r>
          </a:p>
          <a:p>
            <a:r>
              <a:rPr lang="en-US" sz="1100" dirty="0">
                <a:latin typeface="Arial" pitchFamily="34" charset="0"/>
                <a:cs typeface="Arial" pitchFamily="34" charset="0"/>
              </a:rPr>
              <a:t>  </a:t>
            </a:r>
          </a:p>
          <a:p>
            <a:endParaRPr lang="en-US" sz="1100" dirty="0">
              <a:latin typeface="Arial" pitchFamily="34" charset="0"/>
              <a:cs typeface="Arial" pitchFamily="34" charset="0"/>
            </a:endParaRPr>
          </a:p>
          <a:p>
            <a:endParaRPr lang="en-US" sz="1100" dirty="0"/>
          </a:p>
        </p:txBody>
      </p:sp>
      <p:sp>
        <p:nvSpPr>
          <p:cNvPr id="9" name="Slide Number Placeholder 8"/>
          <p:cNvSpPr>
            <a:spLocks noGrp="1"/>
          </p:cNvSpPr>
          <p:nvPr>
            <p:ph type="sldNum" sz="quarter" idx="10"/>
          </p:nvPr>
        </p:nvSpPr>
        <p:spPr/>
        <p:txBody>
          <a:bodyPr/>
          <a:lstStyle/>
          <a:p>
            <a:pPr>
              <a:defRPr/>
            </a:pPr>
            <a:fld id="{97952AFA-8362-48FC-9C34-150C87379A95}" type="slidenum">
              <a:rPr lang="en-US" sz="1900" kern="0">
                <a:solidFill>
                  <a:prstClr val="black"/>
                </a:solidFill>
              </a:rPr>
              <a:pPr>
                <a:defRPr/>
              </a:pPr>
              <a:t>25</a:t>
            </a:fld>
            <a:endParaRPr lang="en-US" sz="1900" kern="0" dirty="0">
              <a:solidFill>
                <a:prstClr val="black"/>
              </a:solidFill>
            </a:endParaRPr>
          </a:p>
        </p:txBody>
      </p:sp>
    </p:spTree>
    <p:extLst>
      <p:ext uri="{BB962C8B-B14F-4D97-AF65-F5344CB8AC3E}">
        <p14:creationId xmlns:p14="http://schemas.microsoft.com/office/powerpoint/2010/main" val="3502236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Recent studies with IIV and LAIV</a:t>
            </a:r>
            <a:r>
              <a:rPr lang="en-US" baseline="0"/>
              <a:t> have indicated that a severe allergic reaction to egg-based influenza vaccine in a person with an egg allergy is very unlikely.  Numerous studies have looked at egg-allergic patients receiving IIV3, LAIV in which mild allergic reactions occur and no anaphylactic reaction occurrences.</a:t>
            </a:r>
          </a:p>
          <a:p>
            <a:endParaRPr lang="en-US" baseline="0"/>
          </a:p>
          <a:p>
            <a:r>
              <a:rPr lang="en-US" baseline="0"/>
              <a:t>For the 2016-17 influenza season the ACIP has recommended If a person has a history of egg allergy and only experiences mild symptoms such as hives they can receive the flu vaccine. If they have experienced any other symptoms (angioedema, resp. distress) the flu vaccine should be administered in an appropriate medical setting and supervised by a health care provider who can manage emergent situation.  If a patient has suffered a previous severe allergic reaction after receipt of the flu vaccine it is a contraindication and should not be administered.</a:t>
            </a:r>
          </a:p>
          <a:p>
            <a:endParaRPr lang="en-US" baseline="0"/>
          </a:p>
          <a:p>
            <a:r>
              <a:rPr lang="en-US" baseline="0"/>
              <a:t>Reference: MMWR. Prevention and Control of Seasonal Influenza with Vaccines Recommendations of the Advisory Committee on Immunization Practices-United, 2016-17 Influenza Season. August 26, 2016, Vol. 65; No. 5</a:t>
            </a:r>
          </a:p>
        </p:txBody>
      </p:sp>
      <p:sp>
        <p:nvSpPr>
          <p:cNvPr id="4" name="Slide Number Placeholder 3"/>
          <p:cNvSpPr>
            <a:spLocks noGrp="1"/>
          </p:cNvSpPr>
          <p:nvPr>
            <p:ph type="sldNum" sz="quarter" idx="10"/>
          </p:nvPr>
        </p:nvSpPr>
        <p:spPr/>
        <p:txBody>
          <a:bodyPr/>
          <a:lstStyle/>
          <a:p>
            <a:fld id="{FE4A3A90-1AB3-4548-95D3-9553FC123838}" type="slidenum">
              <a:rPr lang="en-US" smtClean="0">
                <a:solidFill>
                  <a:prstClr val="black"/>
                </a:solidFill>
              </a:rPr>
              <a:pPr/>
              <a:t>26</a:t>
            </a:fld>
            <a:endParaRPr lang="en-US">
              <a:solidFill>
                <a:prstClr val="black"/>
              </a:solidFill>
            </a:endParaRPr>
          </a:p>
        </p:txBody>
      </p:sp>
      <p:sp>
        <p:nvSpPr>
          <p:cNvPr id="5" name="TextBox 4"/>
          <p:cNvSpPr txBox="1"/>
          <p:nvPr/>
        </p:nvSpPr>
        <p:spPr>
          <a:xfrm>
            <a:off x="515047" y="8818772"/>
            <a:ext cx="1015021" cy="338554"/>
          </a:xfrm>
          <a:prstGeom prst="rect">
            <a:avLst/>
          </a:prstGeom>
          <a:noFill/>
        </p:spPr>
        <p:txBody>
          <a:bodyPr wrap="none" rtlCol="0">
            <a:spAutoFit/>
          </a:bodyPr>
          <a:lstStyle/>
          <a:p>
            <a:r>
              <a:rPr lang="en-US" sz="1600" dirty="0">
                <a:latin typeface="+mn-lt"/>
              </a:rPr>
              <a:t>EPIC 2017</a:t>
            </a:r>
          </a:p>
        </p:txBody>
      </p:sp>
    </p:spTree>
    <p:extLst>
      <p:ext uri="{BB962C8B-B14F-4D97-AF65-F5344CB8AC3E}">
        <p14:creationId xmlns:p14="http://schemas.microsoft.com/office/powerpoint/2010/main" val="1506671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6"/>
          <p:cNvSpPr txBox="1">
            <a:spLocks noGrp="1" noChangeArrowheads="1"/>
          </p:cNvSpPr>
          <p:nvPr/>
        </p:nvSpPr>
        <p:spPr bwMode="auto">
          <a:xfrm>
            <a:off x="0" y="8772378"/>
            <a:ext cx="3011699" cy="462120"/>
          </a:xfrm>
          <a:prstGeom prst="rect">
            <a:avLst/>
          </a:prstGeom>
          <a:noFill/>
          <a:ln w="9525">
            <a:noFill/>
            <a:miter lim="800000"/>
            <a:headEnd/>
            <a:tailEnd/>
          </a:ln>
        </p:spPr>
        <p:txBody>
          <a:bodyPr lIns="91432" tIns="45716" rIns="91432" bIns="45716" anchor="b"/>
          <a:lstStyle/>
          <a:p>
            <a:endParaRPr lang="en-US" sz="1200">
              <a:solidFill>
                <a:srgbClr val="000000"/>
              </a:solidFill>
            </a:endParaRPr>
          </a:p>
        </p:txBody>
      </p:sp>
      <p:sp>
        <p:nvSpPr>
          <p:cNvPr id="239619" name="Rectangle 7"/>
          <p:cNvSpPr txBox="1">
            <a:spLocks noGrp="1" noChangeArrowheads="1"/>
          </p:cNvSpPr>
          <p:nvPr/>
        </p:nvSpPr>
        <p:spPr bwMode="auto">
          <a:xfrm>
            <a:off x="3936768" y="8772378"/>
            <a:ext cx="3011699" cy="462120"/>
          </a:xfrm>
          <a:prstGeom prst="rect">
            <a:avLst/>
          </a:prstGeom>
          <a:noFill/>
          <a:ln w="9525">
            <a:noFill/>
            <a:miter lim="800000"/>
            <a:headEnd/>
            <a:tailEnd/>
          </a:ln>
        </p:spPr>
        <p:txBody>
          <a:bodyPr lIns="91432" tIns="45716" rIns="91432" bIns="45716" anchor="b"/>
          <a:lstStyle/>
          <a:p>
            <a:pPr algn="r"/>
            <a:endParaRPr lang="en-US" sz="1200">
              <a:solidFill>
                <a:srgbClr val="000000"/>
              </a:solidFill>
            </a:endParaRPr>
          </a:p>
        </p:txBody>
      </p:sp>
      <p:sp>
        <p:nvSpPr>
          <p:cNvPr id="239620" name="Rectangle 6"/>
          <p:cNvSpPr txBox="1">
            <a:spLocks noGrp="1" noChangeArrowheads="1"/>
          </p:cNvSpPr>
          <p:nvPr/>
        </p:nvSpPr>
        <p:spPr bwMode="auto">
          <a:xfrm>
            <a:off x="0" y="8772378"/>
            <a:ext cx="3011699" cy="462120"/>
          </a:xfrm>
          <a:prstGeom prst="rect">
            <a:avLst/>
          </a:prstGeom>
          <a:noFill/>
          <a:ln w="9525">
            <a:noFill/>
            <a:miter lim="800000"/>
            <a:headEnd/>
            <a:tailEnd/>
          </a:ln>
        </p:spPr>
        <p:txBody>
          <a:bodyPr lIns="91432" tIns="45716" rIns="91432" bIns="45716" anchor="b"/>
          <a:lstStyle/>
          <a:p>
            <a:endParaRPr lang="en-US" sz="1200">
              <a:solidFill>
                <a:srgbClr val="000000"/>
              </a:solidFill>
            </a:endParaRPr>
          </a:p>
        </p:txBody>
      </p:sp>
      <p:sp>
        <p:nvSpPr>
          <p:cNvPr id="239621" name="Rectangle 7"/>
          <p:cNvSpPr txBox="1">
            <a:spLocks noGrp="1" noChangeArrowheads="1"/>
          </p:cNvSpPr>
          <p:nvPr/>
        </p:nvSpPr>
        <p:spPr bwMode="auto">
          <a:xfrm>
            <a:off x="3936768" y="8772378"/>
            <a:ext cx="3011699" cy="462120"/>
          </a:xfrm>
          <a:prstGeom prst="rect">
            <a:avLst/>
          </a:prstGeom>
          <a:noFill/>
          <a:ln w="9525">
            <a:noFill/>
            <a:miter lim="800000"/>
            <a:headEnd/>
            <a:tailEnd/>
          </a:ln>
        </p:spPr>
        <p:txBody>
          <a:bodyPr lIns="91432" tIns="45716" rIns="91432" bIns="45716" anchor="b"/>
          <a:lstStyle/>
          <a:p>
            <a:pPr algn="r"/>
            <a:endParaRPr lang="en-US" sz="1200">
              <a:solidFill>
                <a:srgbClr val="000000"/>
              </a:solidFill>
            </a:endParaRPr>
          </a:p>
        </p:txBody>
      </p:sp>
      <p:sp>
        <p:nvSpPr>
          <p:cNvPr id="239622" name="Rectangle 2"/>
          <p:cNvSpPr>
            <a:spLocks noGrp="1" noRot="1" noChangeAspect="1" noChangeArrowheads="1" noTextEdit="1"/>
          </p:cNvSpPr>
          <p:nvPr>
            <p:ph type="sldImg"/>
          </p:nvPr>
        </p:nvSpPr>
        <p:spPr>
          <a:xfrm>
            <a:off x="1166813" y="692150"/>
            <a:ext cx="4619625" cy="3463925"/>
          </a:xfrm>
          <a:ln/>
        </p:spPr>
      </p:sp>
      <p:sp>
        <p:nvSpPr>
          <p:cNvPr id="239623" name="Rectangle 3"/>
          <p:cNvSpPr>
            <a:spLocks noGrp="1" noChangeArrowheads="1"/>
          </p:cNvSpPr>
          <p:nvPr>
            <p:ph type="body" idx="1"/>
          </p:nvPr>
        </p:nvSpPr>
        <p:spPr>
          <a:xfrm>
            <a:off x="398986" y="4387766"/>
            <a:ext cx="6261503" cy="4554950"/>
          </a:xfrm>
          <a:noFill/>
          <a:ln/>
        </p:spPr>
        <p:txBody>
          <a:bodyPr lIns="91432" tIns="45716" rIns="91432" bIns="45716"/>
          <a:lstStyle/>
          <a:p>
            <a:pPr eaLnBrk="1" hangingPunct="1"/>
            <a:r>
              <a:rPr lang="en-US" sz="1000" b="1"/>
              <a:t>In October 2005 the ACIP voted to approve the following recommendations for Hepatitis A Vaccination of Children:</a:t>
            </a:r>
            <a:r>
              <a:rPr lang="en-US" sz="1000"/>
              <a:t> </a:t>
            </a:r>
          </a:p>
          <a:p>
            <a:pPr eaLnBrk="1" hangingPunct="1"/>
            <a:r>
              <a:rPr lang="en-US" sz="1000"/>
              <a:t>All children should receive hepatitis A vaccine at 1 year of age (i.e., 12 through 23 months). Vaccination should be completed according to the recommended schedules and integrated into the routine childhood and adolescent vaccination schedule. Children who are not vaccinated by 2 years of age can be vaccinated at subsequent visits. Catch-up vaccination of unvaccinated children aged 2 through 18 years can be considered if immunity to hepatitis A is desired.</a:t>
            </a:r>
            <a:endParaRPr lang="en-US" sz="1000" b="1"/>
          </a:p>
          <a:p>
            <a:pPr eaLnBrk="1" hangingPunct="1">
              <a:lnSpc>
                <a:spcPct val="80000"/>
              </a:lnSpc>
            </a:pPr>
            <a:endParaRPr lang="en-US" sz="1000" b="1"/>
          </a:p>
          <a:p>
            <a:pPr eaLnBrk="1" hangingPunct="1">
              <a:lnSpc>
                <a:spcPct val="80000"/>
              </a:lnSpc>
            </a:pPr>
            <a:r>
              <a:rPr lang="en-US" sz="1000" b="1"/>
              <a:t>References:</a:t>
            </a:r>
          </a:p>
          <a:p>
            <a:pPr eaLnBrk="1" hangingPunct="1">
              <a:lnSpc>
                <a:spcPct val="80000"/>
              </a:lnSpc>
            </a:pPr>
            <a:r>
              <a:rPr lang="en-US" sz="1000"/>
              <a:t>1. Prevention of Hepatitis A Through Active or Passive Immunization - Recommendations of the Advisory Committee on Immunization Practices (ACIP) MMWR Vol. 55/No. RR-7 May 19, 2006</a:t>
            </a:r>
          </a:p>
          <a:p>
            <a:pPr eaLnBrk="1" hangingPunct="1">
              <a:lnSpc>
                <a:spcPct val="80000"/>
              </a:lnSpc>
            </a:pPr>
            <a:r>
              <a:rPr lang="en-US" sz="1000"/>
              <a:t>2. Notice To Readers: FDA Approval of VAQTA® (Hepatitis A Vaccine, Inactivated) for Children Aged &gt;1 Year MMWR 54(40);1026 October 14, 2005 </a:t>
            </a:r>
            <a:endParaRPr lang="en-US" sz="1000" b="1"/>
          </a:p>
          <a:p>
            <a:pPr eaLnBrk="1" hangingPunct="1">
              <a:lnSpc>
                <a:spcPct val="80000"/>
              </a:lnSpc>
            </a:pPr>
            <a:r>
              <a:rPr lang="en-US" sz="1000"/>
              <a:t>3. Notice to Readers: FDA Approval of </a:t>
            </a:r>
            <a:r>
              <a:rPr lang="en-US" sz="1000" err="1"/>
              <a:t>Havrix</a:t>
            </a:r>
            <a:r>
              <a:rPr lang="en-US" sz="1000"/>
              <a:t>® (Hepatitis A Vaccine, Inactivated) for Persons Aged 1--18 Years</a:t>
            </a:r>
            <a:r>
              <a:rPr lang="en-US" sz="1000" b="1"/>
              <a:t> </a:t>
            </a:r>
            <a:r>
              <a:rPr lang="en-US" sz="1000"/>
              <a:t>MMWR</a:t>
            </a:r>
            <a:r>
              <a:rPr lang="en-US" sz="1000" b="1"/>
              <a:t> </a:t>
            </a:r>
            <a:r>
              <a:rPr lang="en-US" sz="1000"/>
              <a:t>54(48);1235-1236</a:t>
            </a:r>
            <a:r>
              <a:rPr lang="en-US" sz="1000" b="1"/>
              <a:t> </a:t>
            </a:r>
            <a:r>
              <a:rPr lang="en-US" sz="1000"/>
              <a:t>December 9, 2005  </a:t>
            </a:r>
          </a:p>
        </p:txBody>
      </p:sp>
      <p:sp>
        <p:nvSpPr>
          <p:cNvPr id="9" name="Footer Placeholder 8"/>
          <p:cNvSpPr>
            <a:spLocks noGrp="1"/>
          </p:cNvSpPr>
          <p:nvPr>
            <p:ph type="ftr" sz="quarter" idx="4"/>
          </p:nvPr>
        </p:nvSpPr>
        <p:spPr/>
        <p:txBody>
          <a:bodyPr/>
          <a:lstStyle/>
          <a:p>
            <a:pPr>
              <a:defRPr/>
            </a:pPr>
            <a:r>
              <a:rPr lang="en-US">
                <a:cs typeface="+mn-cs"/>
              </a:rPr>
              <a:t>EPIC CHILDHOOD 2017</a:t>
            </a:r>
            <a:endParaRPr lang="en-US" dirty="0">
              <a:cs typeface="+mn-cs"/>
            </a:endParaRP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27</a:t>
            </a:fld>
            <a:endParaRPr lang="en-US"/>
          </a:p>
        </p:txBody>
      </p:sp>
    </p:spTree>
    <p:extLst>
      <p:ext uri="{BB962C8B-B14F-4D97-AF65-F5344CB8AC3E}">
        <p14:creationId xmlns:p14="http://schemas.microsoft.com/office/powerpoint/2010/main" val="1093992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32" tIns="45716" rIns="91432" bIns="45716" anchor="b"/>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p:txBody>
      </p:sp>
      <p:sp>
        <p:nvSpPr>
          <p:cNvPr id="243715"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2" tIns="45716" rIns="91432" bIns="45716" anchor="b"/>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p:txBody>
      </p:sp>
      <p:sp>
        <p:nvSpPr>
          <p:cNvPr id="243716"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32" tIns="45716" rIns="91432" bIns="45716" anchor="b"/>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p:txBody>
      </p:sp>
      <p:sp>
        <p:nvSpPr>
          <p:cNvPr id="24371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2" tIns="45716" rIns="91432" bIns="45716" anchor="b"/>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p:txBody>
      </p:sp>
      <p:sp>
        <p:nvSpPr>
          <p:cNvPr id="243718" name="Rectangle 2"/>
          <p:cNvSpPr>
            <a:spLocks noGrp="1" noRot="1" noChangeAspect="1" noChangeArrowheads="1" noTextEdit="1"/>
          </p:cNvSpPr>
          <p:nvPr>
            <p:ph type="sldImg"/>
          </p:nvPr>
        </p:nvSpPr>
        <p:spPr>
          <a:xfrm>
            <a:off x="1143000" y="685800"/>
            <a:ext cx="4648200" cy="3486150"/>
          </a:xfrm>
          <a:ln/>
        </p:spPr>
      </p:sp>
      <p:sp>
        <p:nvSpPr>
          <p:cNvPr id="803843" name="Rectangle 3"/>
          <p:cNvSpPr>
            <a:spLocks noGrp="1" noChangeArrowheads="1"/>
          </p:cNvSpPr>
          <p:nvPr>
            <p:ph type="body" idx="1"/>
          </p:nvPr>
        </p:nvSpPr>
        <p:spPr>
          <a:xfrm>
            <a:off x="230188" y="4452938"/>
            <a:ext cx="6403975" cy="4551362"/>
          </a:xfrm>
        </p:spPr>
        <p:txBody>
          <a:bodyPr lIns="89688" tIns="44843" rIns="89688" bIns="44843"/>
          <a:lstStyle/>
          <a:p>
            <a:pPr eaLnBrk="1" hangingPunct="1">
              <a:buClr>
                <a:schemeClr val="tx1"/>
              </a:buClr>
              <a:buFont typeface="Wingdings" pitchFamily="2" charset="2"/>
              <a:buNone/>
            </a:pPr>
            <a:r>
              <a:rPr lang="en-US" sz="1000" dirty="0"/>
              <a:t>Incubation period from time of infection to onset of symptoms is 45 to 160 days (average, 90 days) </a:t>
            </a:r>
          </a:p>
          <a:p>
            <a:pPr eaLnBrk="1" hangingPunct="1">
              <a:buClr>
                <a:schemeClr val="tx1"/>
              </a:buClr>
              <a:buFont typeface="Wingdings" pitchFamily="2" charset="2"/>
              <a:buNone/>
            </a:pPr>
            <a:r>
              <a:rPr lang="en-US" sz="1000" dirty="0"/>
              <a:t>Approximately 10% of acute hepatitis B infections progress to chronic Hepatitis B infection. </a:t>
            </a:r>
          </a:p>
          <a:p>
            <a:pPr eaLnBrk="1" hangingPunct="1">
              <a:buClr>
                <a:schemeClr val="tx1"/>
              </a:buClr>
              <a:buFont typeface="Wingdings" pitchFamily="2" charset="2"/>
              <a:buNone/>
            </a:pPr>
            <a:r>
              <a:rPr lang="en-US" sz="1000" dirty="0"/>
              <a:t>90% of infants and 30-50% of children 1-5 years of age with acute hepatitis B infection become carriers</a:t>
            </a:r>
          </a:p>
          <a:p>
            <a:pPr eaLnBrk="1" hangingPunct="1">
              <a:buClr>
                <a:schemeClr val="tx1"/>
              </a:buClr>
              <a:buFont typeface="Wingdings" pitchFamily="2" charset="2"/>
              <a:buNone/>
            </a:pPr>
            <a:r>
              <a:rPr lang="en-US" sz="1000" dirty="0"/>
              <a:t>Many with chronic infection are asymptomatic. Chronic infection may progress to cirrhosis, liver failure &amp; hepatocellular carcinoma</a:t>
            </a:r>
          </a:p>
          <a:p>
            <a:pPr eaLnBrk="1" hangingPunct="1">
              <a:buClr>
                <a:schemeClr val="tx1"/>
              </a:buClr>
              <a:buFont typeface="Wingdings" pitchFamily="2" charset="2"/>
              <a:buNone/>
            </a:pPr>
            <a:r>
              <a:rPr lang="en-US" sz="1000" dirty="0">
                <a:solidFill>
                  <a:srgbClr val="C00000"/>
                </a:solidFill>
              </a:rPr>
              <a:t>Timing for Doses 2 and 3 of infant series added to 1</a:t>
            </a:r>
            <a:r>
              <a:rPr lang="en-US" sz="1000" baseline="30000" dirty="0">
                <a:solidFill>
                  <a:srgbClr val="C00000"/>
                </a:solidFill>
              </a:rPr>
              <a:t>st</a:t>
            </a:r>
            <a:r>
              <a:rPr lang="en-US" sz="1000" dirty="0">
                <a:solidFill>
                  <a:srgbClr val="C00000"/>
                </a:solidFill>
              </a:rPr>
              <a:t> bullet.</a:t>
            </a:r>
          </a:p>
          <a:p>
            <a:pPr eaLnBrk="1" hangingPunct="1">
              <a:buClr>
                <a:schemeClr val="tx1"/>
              </a:buClr>
              <a:buFont typeface="Wingdings" pitchFamily="2" charset="2"/>
              <a:buNone/>
            </a:pPr>
            <a:r>
              <a:rPr lang="en-US" sz="1000" b="1" u="sng" dirty="0"/>
              <a:t>All pregnant women should be tested routinely for HBsAg</a:t>
            </a:r>
            <a:r>
              <a:rPr lang="en-US" sz="1000" u="sng" dirty="0"/>
              <a:t>  </a:t>
            </a:r>
          </a:p>
          <a:p>
            <a:pPr eaLnBrk="1" hangingPunct="1">
              <a:buClr>
                <a:schemeClr val="tx1"/>
              </a:buClr>
              <a:buFont typeface="Wingdings" pitchFamily="2" charset="2"/>
              <a:buNone/>
            </a:pPr>
            <a:r>
              <a:rPr lang="en-US" sz="1000" dirty="0">
                <a:sym typeface="Symbol" pitchFamily="18" charset="2"/>
              </a:rPr>
              <a:t>90% of healthy adults &amp; 95% of infants, children &amp; adolescents develop adequate antibody response after a complete series</a:t>
            </a:r>
          </a:p>
          <a:p>
            <a:pPr eaLnBrk="1" hangingPunct="1">
              <a:buClr>
                <a:schemeClr val="tx1"/>
              </a:buClr>
              <a:buFont typeface="Wingdings" pitchFamily="2" charset="2"/>
              <a:buNone/>
            </a:pPr>
            <a:r>
              <a:rPr lang="en-US" sz="1000" dirty="0">
                <a:sym typeface="Symbol" pitchFamily="18" charset="2"/>
              </a:rPr>
              <a:t>If no antibody response after 6 doses, person is a non-responder and is susceptible to hepatitis B </a:t>
            </a:r>
          </a:p>
          <a:p>
            <a:pPr eaLnBrk="1" hangingPunct="1">
              <a:buClr>
                <a:schemeClr val="tx1"/>
              </a:buClr>
              <a:buFont typeface="Wingdings" pitchFamily="2" charset="2"/>
              <a:buNone/>
            </a:pPr>
            <a:r>
              <a:rPr lang="en-US" sz="1000" dirty="0">
                <a:sym typeface="Symbol" pitchFamily="18" charset="2"/>
              </a:rPr>
              <a:t>Booster doses NOT recommended for any age group</a:t>
            </a:r>
            <a:endParaRPr lang="en-US" sz="1000" b="1" dirty="0">
              <a:sym typeface="Symbol" pitchFamily="18" charset="2"/>
            </a:endParaRPr>
          </a:p>
          <a:p>
            <a:pPr eaLnBrk="1" hangingPunct="1"/>
            <a:r>
              <a:rPr lang="en-US" sz="1000" b="1" dirty="0">
                <a:sym typeface="Symbol" pitchFamily="18" charset="2"/>
              </a:rPr>
              <a:t>References:</a:t>
            </a:r>
          </a:p>
          <a:p>
            <a:pPr eaLnBrk="1" hangingPunct="1"/>
            <a:r>
              <a:rPr lang="en-US" sz="1000" dirty="0">
                <a:sym typeface="Symbol" pitchFamily="18" charset="2"/>
              </a:rPr>
              <a:t>1. A Comprehensive Immunization Strategy to Eliminate Transmission of Hepatitis B Virus Infection in the United States. Recommendations of the Advisory Committee on Immunization Practices (ACIP) Part 1: Immunization of Infants, Children and Adolescents </a:t>
            </a:r>
            <a:r>
              <a:rPr lang="nl-NL" sz="1000" dirty="0">
                <a:sym typeface="Symbol" pitchFamily="18" charset="2"/>
              </a:rPr>
              <a:t>MMWR Vol. 54/ No. RR-16 December 23, 2005</a:t>
            </a:r>
            <a:endParaRPr lang="en-US" sz="1000" dirty="0">
              <a:sym typeface="Symbol" pitchFamily="18" charset="2"/>
            </a:endParaRPr>
          </a:p>
          <a:p>
            <a:pPr eaLnBrk="1" hangingPunct="1"/>
            <a:r>
              <a:rPr lang="en-US" sz="1000" dirty="0">
                <a:sym typeface="Symbol" pitchFamily="18" charset="2"/>
              </a:rPr>
              <a:t>2. A Comprehensive Immunization Strategy to Eliminate Transmission of Hepatitis B Virus Infection in the United States. Recommendations of the Advisory Committee on Immunization Practices (ACIP) Part 2: Immunization of Adults  </a:t>
            </a:r>
            <a:r>
              <a:rPr lang="nl-NL" sz="1000" dirty="0">
                <a:sym typeface="Symbol" pitchFamily="18" charset="2"/>
              </a:rPr>
              <a:t>MMWR Vol. 55/ No. RR-16 December 8, 2006</a:t>
            </a:r>
            <a:r>
              <a:rPr lang="en-US" sz="1000" dirty="0">
                <a:sym typeface="Symbol" pitchFamily="18" charset="2"/>
              </a:rPr>
              <a:t> </a:t>
            </a:r>
          </a:p>
          <a:p>
            <a:pPr eaLnBrk="1" hangingPunct="1">
              <a:lnSpc>
                <a:spcPct val="80000"/>
              </a:lnSpc>
              <a:buClr>
                <a:schemeClr val="tx1"/>
              </a:buClr>
              <a:buFont typeface="Wingdings" pitchFamily="2" charset="2"/>
              <a:buChar char="§"/>
            </a:pPr>
            <a:endParaRPr lang="en-US" sz="500" b="1" dirty="0">
              <a:sym typeface="Symbol" pitchFamily="18" charset="2"/>
            </a:endParaRPr>
          </a:p>
          <a:p>
            <a:pPr eaLnBrk="1" hangingPunct="1">
              <a:lnSpc>
                <a:spcPct val="80000"/>
              </a:lnSpc>
            </a:pPr>
            <a:endParaRPr lang="en-US" dirty="0">
              <a:solidFill>
                <a:srgbClr val="FF0000"/>
              </a:solidFill>
              <a:effectLst>
                <a:outerShdw blurRad="38100" dist="38100" dir="2700000" algn="tl">
                  <a:srgbClr val="C0C0C0"/>
                </a:outerShdw>
              </a:effectLst>
              <a:sym typeface="Symbol" pitchFamily="18" charset="2"/>
            </a:endParaRPr>
          </a:p>
        </p:txBody>
      </p:sp>
      <p:sp>
        <p:nvSpPr>
          <p:cNvPr id="9" name="Footer Placeholder 8"/>
          <p:cNvSpPr>
            <a:spLocks noGrp="1"/>
          </p:cNvSpPr>
          <p:nvPr>
            <p:ph type="ftr" sz="quarter" idx="4"/>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cs typeface="+mn-cs"/>
              </a:rPr>
              <a:t>EPIC COMBO 2017</a:t>
            </a:r>
            <a:endParaRPr kumimoji="0" lang="en-US" sz="1800" b="0" i="0" u="none" strike="noStrike" kern="0" cap="none" spc="0" normalizeH="0" baseline="0" noProof="0" dirty="0">
              <a:ln>
                <a:noFill/>
              </a:ln>
              <a:solidFill>
                <a:sysClr val="windowText" lastClr="000000"/>
              </a:solidFill>
              <a:effectLst/>
              <a:uLnTx/>
              <a:uFillTx/>
              <a:cs typeface="+mn-cs"/>
            </a:endParaRPr>
          </a:p>
        </p:txBody>
      </p:sp>
      <p:sp>
        <p:nvSpPr>
          <p:cNvPr id="10" name="Slide Number Placeholder 9"/>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952AFA-8362-48FC-9C34-150C87379A9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965278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txBox="1">
            <a:spLocks noGrp="1" noChangeArrowheads="1"/>
          </p:cNvSpPr>
          <p:nvPr/>
        </p:nvSpPr>
        <p:spPr bwMode="auto">
          <a:xfrm>
            <a:off x="3936768" y="8628569"/>
            <a:ext cx="3011699" cy="454544"/>
          </a:xfrm>
          <a:prstGeom prst="rect">
            <a:avLst/>
          </a:prstGeom>
          <a:noFill/>
          <a:ln w="9525">
            <a:noFill/>
            <a:miter lim="800000"/>
            <a:headEnd/>
            <a:tailEnd/>
          </a:ln>
        </p:spPr>
        <p:txBody>
          <a:bodyPr anchor="b"/>
          <a:lstStyle/>
          <a:p>
            <a:pPr algn="r"/>
            <a:endParaRPr lang="en-US" sz="1200">
              <a:solidFill>
                <a:srgbClr val="000000"/>
              </a:solidFill>
              <a:latin typeface="Calibri"/>
            </a:endParaRPr>
          </a:p>
        </p:txBody>
      </p:sp>
      <p:sp>
        <p:nvSpPr>
          <p:cNvPr id="258050" name="Rectangle 6"/>
          <p:cNvSpPr txBox="1">
            <a:spLocks noGrp="1" noChangeArrowheads="1"/>
          </p:cNvSpPr>
          <p:nvPr/>
        </p:nvSpPr>
        <p:spPr bwMode="auto">
          <a:xfrm>
            <a:off x="0" y="8628569"/>
            <a:ext cx="3011699" cy="454544"/>
          </a:xfrm>
          <a:prstGeom prst="rect">
            <a:avLst/>
          </a:prstGeom>
          <a:noFill/>
          <a:ln w="9525">
            <a:noFill/>
            <a:miter lim="800000"/>
            <a:headEnd/>
            <a:tailEnd/>
          </a:ln>
        </p:spPr>
        <p:txBody>
          <a:bodyPr lIns="91432" tIns="45716" rIns="91432" bIns="45716" anchor="b"/>
          <a:lstStyle/>
          <a:p>
            <a:endParaRPr lang="en-US" sz="1200">
              <a:solidFill>
                <a:srgbClr val="000000"/>
              </a:solidFill>
            </a:endParaRPr>
          </a:p>
        </p:txBody>
      </p:sp>
      <p:sp>
        <p:nvSpPr>
          <p:cNvPr id="258051" name="Rectangle 6"/>
          <p:cNvSpPr txBox="1">
            <a:spLocks noGrp="1" noChangeArrowheads="1"/>
          </p:cNvSpPr>
          <p:nvPr/>
        </p:nvSpPr>
        <p:spPr bwMode="auto">
          <a:xfrm>
            <a:off x="0" y="8628569"/>
            <a:ext cx="3011699" cy="454544"/>
          </a:xfrm>
          <a:prstGeom prst="rect">
            <a:avLst/>
          </a:prstGeom>
          <a:noFill/>
          <a:ln w="9525">
            <a:noFill/>
            <a:miter lim="800000"/>
            <a:headEnd/>
            <a:tailEnd/>
          </a:ln>
        </p:spPr>
        <p:txBody>
          <a:bodyPr lIns="91432" tIns="45716" rIns="91432" bIns="45716" anchor="b"/>
          <a:lstStyle/>
          <a:p>
            <a:endParaRPr lang="en-US" sz="1200">
              <a:solidFill>
                <a:srgbClr val="000000"/>
              </a:solidFill>
            </a:endParaRPr>
          </a:p>
        </p:txBody>
      </p:sp>
      <p:sp>
        <p:nvSpPr>
          <p:cNvPr id="258052" name="Rectangle 2"/>
          <p:cNvSpPr>
            <a:spLocks noGrp="1" noRot="1" noChangeAspect="1" noChangeArrowheads="1" noTextEdit="1"/>
          </p:cNvSpPr>
          <p:nvPr>
            <p:ph type="sldImg"/>
          </p:nvPr>
        </p:nvSpPr>
        <p:spPr>
          <a:xfrm>
            <a:off x="1204913" y="681038"/>
            <a:ext cx="4543425" cy="3406775"/>
          </a:xfrm>
          <a:ln/>
        </p:spPr>
      </p:sp>
      <p:sp>
        <p:nvSpPr>
          <p:cNvPr id="258053" name="Rectangle 3"/>
          <p:cNvSpPr>
            <a:spLocks noGrp="1" noChangeArrowheads="1"/>
          </p:cNvSpPr>
          <p:nvPr>
            <p:ph type="body" idx="1"/>
          </p:nvPr>
        </p:nvSpPr>
        <p:spPr>
          <a:xfrm>
            <a:off x="926677" y="4315835"/>
            <a:ext cx="5096722" cy="2460430"/>
          </a:xfrm>
          <a:noFill/>
          <a:ln/>
        </p:spPr>
        <p:txBody>
          <a:bodyPr lIns="91432" tIns="45716" rIns="91432" bIns="45716"/>
          <a:lstStyle/>
          <a:p>
            <a:pPr>
              <a:spcBef>
                <a:spcPct val="0"/>
              </a:spcBef>
            </a:pPr>
            <a:r>
              <a:rPr lang="en-US" sz="1000">
                <a:latin typeface="Arial" charset="0"/>
              </a:rPr>
              <a:t>The most common clinical presentations of meningococcal disease are meningitis and meningococcemia. </a:t>
            </a:r>
          </a:p>
          <a:p>
            <a:pPr>
              <a:spcBef>
                <a:spcPct val="0"/>
              </a:spcBef>
            </a:pPr>
            <a:r>
              <a:rPr lang="en-US" sz="1000" err="1">
                <a:solidFill>
                  <a:srgbClr val="C00000"/>
                </a:solidFill>
                <a:latin typeface="Arial" charset="0"/>
              </a:rPr>
              <a:t>Neisseria</a:t>
            </a:r>
            <a:r>
              <a:rPr lang="en-US" sz="1000">
                <a:solidFill>
                  <a:srgbClr val="C00000"/>
                </a:solidFill>
                <a:latin typeface="Arial" charset="0"/>
              </a:rPr>
              <a:t> meningitides contains 13 </a:t>
            </a:r>
            <a:r>
              <a:rPr lang="en-US" sz="1000" err="1">
                <a:solidFill>
                  <a:srgbClr val="C00000"/>
                </a:solidFill>
                <a:latin typeface="Arial" charset="0"/>
              </a:rPr>
              <a:t>serogroups</a:t>
            </a:r>
            <a:r>
              <a:rPr lang="en-US" sz="1000">
                <a:solidFill>
                  <a:srgbClr val="C00000"/>
                </a:solidFill>
                <a:latin typeface="Arial" charset="0"/>
              </a:rPr>
              <a:t>, the most common being A, B, C, </a:t>
            </a:r>
          </a:p>
          <a:p>
            <a:pPr>
              <a:spcBef>
                <a:spcPct val="0"/>
              </a:spcBef>
            </a:pPr>
            <a:r>
              <a:rPr lang="en-US" sz="1000">
                <a:solidFill>
                  <a:srgbClr val="C00000"/>
                </a:solidFill>
                <a:latin typeface="Arial" charset="0"/>
              </a:rPr>
              <a:t>W-135, and Y. </a:t>
            </a:r>
          </a:p>
          <a:p>
            <a:pPr>
              <a:spcBef>
                <a:spcPct val="0"/>
              </a:spcBef>
            </a:pPr>
            <a:r>
              <a:rPr lang="en-US" sz="1000">
                <a:solidFill>
                  <a:srgbClr val="C00000"/>
                </a:solidFill>
                <a:latin typeface="Arial" charset="0"/>
              </a:rPr>
              <a:t>About 5-10% of adults are asymptomatic nasopharyngeal carriers of this organism.</a:t>
            </a:r>
          </a:p>
          <a:p>
            <a:pPr>
              <a:spcBef>
                <a:spcPct val="0"/>
              </a:spcBef>
            </a:pPr>
            <a:r>
              <a:rPr lang="en-US" sz="1000">
                <a:latin typeface="Arial" charset="0"/>
              </a:rPr>
              <a:t>Individuals with meningococcemia may die within 24 hours of the onset of symptoms even with prompt treatment with appropriate antimicrobials and supportive care in an intensive care unit.</a:t>
            </a:r>
          </a:p>
          <a:p>
            <a:pPr>
              <a:spcBef>
                <a:spcPct val="0"/>
              </a:spcBef>
            </a:pPr>
            <a:endParaRPr lang="en-US" sz="1000">
              <a:latin typeface="Arial" charset="0"/>
            </a:endParaRPr>
          </a:p>
          <a:p>
            <a:pPr>
              <a:spcBef>
                <a:spcPct val="0"/>
              </a:spcBef>
            </a:pPr>
            <a:r>
              <a:rPr lang="en-US" sz="1000">
                <a:latin typeface="Arial" charset="0"/>
              </a:rPr>
              <a:t>Reference: 1. Epidemiology and Prevention of Vaccine-Preventable Diseases, 13th edition. 2015  HHS, CDC. </a:t>
            </a:r>
          </a:p>
          <a:p>
            <a:pPr>
              <a:spcBef>
                <a:spcPct val="0"/>
              </a:spcBef>
            </a:pPr>
            <a:r>
              <a:rPr lang="en-US" sz="1000">
                <a:latin typeface="Arial" charset="0"/>
              </a:rPr>
              <a:t>2. AAP Redbook 2015</a:t>
            </a:r>
          </a:p>
          <a:p>
            <a:pPr>
              <a:spcBef>
                <a:spcPct val="0"/>
              </a:spcBef>
            </a:pPr>
            <a:r>
              <a:rPr lang="en-US" sz="1000">
                <a:solidFill>
                  <a:srgbClr val="C00000"/>
                </a:solidFill>
                <a:latin typeface="Arial" charset="0"/>
              </a:rPr>
              <a:t>3.  Meningococcal Disease.  About the Disease. http://www.cdc.gov/meningococcal/about/index.html</a:t>
            </a:r>
          </a:p>
          <a:p>
            <a:pPr>
              <a:spcBef>
                <a:spcPct val="0"/>
              </a:spcBef>
            </a:pPr>
            <a:endParaRPr lang="en-US" sz="1000">
              <a:latin typeface="Arial" charset="0"/>
            </a:endParaRPr>
          </a:p>
        </p:txBody>
      </p:sp>
      <p:sp>
        <p:nvSpPr>
          <p:cNvPr id="9" name="Footer Placeholder 8"/>
          <p:cNvSpPr>
            <a:spLocks noGrp="1"/>
          </p:cNvSpPr>
          <p:nvPr>
            <p:ph type="ftr" sz="quarter" idx="4"/>
          </p:nvPr>
        </p:nvSpPr>
        <p:spPr/>
        <p:txBody>
          <a:bodyPr/>
          <a:lstStyle/>
          <a:p>
            <a:pPr>
              <a:defRPr/>
            </a:pPr>
            <a:r>
              <a:rPr lang="en-US">
                <a:solidFill>
                  <a:prstClr val="black"/>
                </a:solidFill>
              </a:rPr>
              <a:t>EPIC CHILDHOOD 2017</a:t>
            </a:r>
            <a:endParaRPr lang="en-US" dirty="0">
              <a:solidFill>
                <a:prstClr val="black"/>
              </a:solidFill>
            </a:endParaRP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2803034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6"/>
          <p:cNvSpPr txBox="1">
            <a:spLocks noGrp="1" noChangeArrowheads="1"/>
          </p:cNvSpPr>
          <p:nvPr/>
        </p:nvSpPr>
        <p:spPr bwMode="auto">
          <a:xfrm>
            <a:off x="0" y="8772378"/>
            <a:ext cx="3011699" cy="462120"/>
          </a:xfrm>
          <a:prstGeom prst="rect">
            <a:avLst/>
          </a:prstGeom>
          <a:solidFill>
            <a:schemeClr val="bg1"/>
          </a:solidFill>
          <a:ln w="9525">
            <a:noFill/>
            <a:miter lim="800000"/>
            <a:headEnd/>
            <a:tailEnd/>
          </a:ln>
        </p:spPr>
        <p:txBody>
          <a:bodyPr lIns="91432" tIns="45716" rIns="91432" bIns="45716" anchor="b"/>
          <a:lstStyle/>
          <a:p>
            <a:endParaRPr lang="en-US" sz="1200" dirty="0">
              <a:solidFill>
                <a:srgbClr val="000000"/>
              </a:solidFill>
              <a:latin typeface="Calibri" pitchFamily="34"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a:spcBef>
                <a:spcPct val="0"/>
              </a:spcBef>
            </a:pPr>
            <a:r>
              <a:rPr lang="en-US" sz="1000" dirty="0">
                <a:latin typeface="Arial" charset="0"/>
              </a:rPr>
              <a:t>Presenters for the EPIC program do not discuss vaccines that are not licensed by the FDA or any pending vaccines that are still undergoing clinical trials. Sometimes an ACIP recommendation may not be listed as an indication for a specific vaccine or a specific age group on the manufacturers package insert. Therefore, the recommendation is considered “off label” use of the vaccine. The presenters will discuss the most recent ACIP recommendations during this presentation. All new ACIP Recommendations discussed have been published in MMWR.       </a:t>
            </a:r>
          </a:p>
        </p:txBody>
      </p:sp>
      <p:sp>
        <p:nvSpPr>
          <p:cNvPr id="7" name="Footer Placeholder 6"/>
          <p:cNvSpPr>
            <a:spLocks noGrp="1"/>
          </p:cNvSpPr>
          <p:nvPr>
            <p:ph type="ftr" sz="quarter" idx="4"/>
          </p:nvPr>
        </p:nvSpPr>
        <p:spPr/>
        <p:txBody>
          <a:bodyPr/>
          <a:lstStyle/>
          <a:p>
            <a:pPr>
              <a:defRPr/>
            </a:pPr>
            <a:r>
              <a:rPr lang="en-US"/>
              <a:t>EPIC CHILDHOOD 2017</a:t>
            </a:r>
            <a:endParaRPr lang="en-US" dirty="0"/>
          </a:p>
        </p:txBody>
      </p:sp>
      <p:sp>
        <p:nvSpPr>
          <p:cNvPr id="8" name="Slide Number Placeholder 7"/>
          <p:cNvSpPr>
            <a:spLocks noGrp="1"/>
          </p:cNvSpPr>
          <p:nvPr>
            <p:ph type="sldNum" sz="quarter" idx="10"/>
          </p:nvPr>
        </p:nvSpPr>
        <p:spPr/>
        <p:txBody>
          <a:bodyPr/>
          <a:lstStyle/>
          <a:p>
            <a:pPr>
              <a:defRPr/>
            </a:pPr>
            <a:fld id="{97952AFA-8362-48FC-9C34-150C87379A95}" type="slidenum">
              <a:rPr lang="en-US" smtClean="0"/>
              <a:pPr>
                <a:defRPr/>
              </a:pPr>
              <a:t>3</a:t>
            </a:fld>
            <a:endParaRPr lang="en-US" dirty="0"/>
          </a:p>
        </p:txBody>
      </p:sp>
    </p:spTree>
    <p:extLst>
      <p:ext uri="{BB962C8B-B14F-4D97-AF65-F5344CB8AC3E}">
        <p14:creationId xmlns:p14="http://schemas.microsoft.com/office/powerpoint/2010/main" val="984342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cs typeface="Arial" charset="0"/>
            </a:endParaRPr>
          </a:p>
        </p:txBody>
      </p:sp>
      <p:sp>
        <p:nvSpPr>
          <p:cNvPr id="260099"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32" tIns="45716" rIns="91432" bIns="45716" anchor="b"/>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cs typeface="Arial" charset="0"/>
            </a:endParaRPr>
          </a:p>
        </p:txBody>
      </p:sp>
      <p:sp>
        <p:nvSpPr>
          <p:cNvPr id="260100"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2" tIns="45716" rIns="91432" bIns="45716" anchor="b"/>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cs typeface="Arial" charset="0"/>
            </a:endParaRPr>
          </a:p>
        </p:txBody>
      </p:sp>
      <p:sp>
        <p:nvSpPr>
          <p:cNvPr id="260101"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24" tIns="45712" rIns="91424" bIns="45712" anchor="b"/>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cs typeface="Arial" charset="0"/>
            </a:endParaRPr>
          </a:p>
        </p:txBody>
      </p:sp>
      <p:sp>
        <p:nvSpPr>
          <p:cNvPr id="260102"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24" tIns="45712" rIns="91424" bIns="45712" anchor="b"/>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cs typeface="Arial" charset="0"/>
            </a:endParaRPr>
          </a:p>
        </p:txBody>
      </p:sp>
      <p:sp>
        <p:nvSpPr>
          <p:cNvPr id="260103"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08" tIns="45704" rIns="91408" bIns="45704" anchor="b"/>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cs typeface="Arial" charset="0"/>
            </a:endParaRPr>
          </a:p>
        </p:txBody>
      </p:sp>
      <p:sp>
        <p:nvSpPr>
          <p:cNvPr id="260104" name="Rectangle 2"/>
          <p:cNvSpPr>
            <a:spLocks noGrp="1" noRot="1" noChangeAspect="1" noChangeArrowheads="1" noTextEdit="1"/>
          </p:cNvSpPr>
          <p:nvPr>
            <p:ph type="sldImg"/>
          </p:nvPr>
        </p:nvSpPr>
        <p:spPr>
          <a:xfrm>
            <a:off x="1143000" y="685800"/>
            <a:ext cx="4648200" cy="3486150"/>
          </a:xfrm>
          <a:ln/>
        </p:spPr>
      </p:sp>
      <p:sp>
        <p:nvSpPr>
          <p:cNvPr id="260105" name="Rectangle 3"/>
          <p:cNvSpPr>
            <a:spLocks noGrp="1" noChangeArrowheads="1"/>
          </p:cNvSpPr>
          <p:nvPr>
            <p:ph type="body" idx="1"/>
          </p:nvPr>
        </p:nvSpPr>
        <p:spPr>
          <a:xfrm>
            <a:off x="381000" y="4267201"/>
            <a:ext cx="6172200" cy="4419600"/>
          </a:xfrm>
          <a:noFill/>
          <a:ln/>
        </p:spPr>
        <p:txBody>
          <a:bodyPr lIns="91408" tIns="45704" rIns="91408" bIns="45704"/>
          <a:lstStyle/>
          <a:p>
            <a:pPr marL="2057400" lvl="4" indent="-1600200">
              <a:lnSpc>
                <a:spcPct val="80000"/>
              </a:lnSpc>
              <a:spcBef>
                <a:spcPct val="0"/>
              </a:spcBef>
            </a:pPr>
            <a:endParaRPr lang="en-US" sz="800" b="1" dirty="0">
              <a:latin typeface="Arial" charset="0"/>
            </a:endParaRPr>
          </a:p>
          <a:p>
            <a:pPr marL="2057400" lvl="4" indent="-1600200" algn="ctr">
              <a:lnSpc>
                <a:spcPct val="80000"/>
              </a:lnSpc>
              <a:spcBef>
                <a:spcPct val="0"/>
              </a:spcBef>
            </a:pPr>
            <a:r>
              <a:rPr lang="en-US" sz="800" b="1" dirty="0">
                <a:cs typeface="Arial" pitchFamily="34" charset="0"/>
              </a:rPr>
              <a:t>Recommendation for Routine Vaccination of Persons Aged 11 Through 18 Years</a:t>
            </a:r>
            <a:endParaRPr lang="en-US" sz="800" dirty="0">
              <a:cs typeface="Arial" pitchFamily="34" charset="0"/>
            </a:endParaRPr>
          </a:p>
          <a:p>
            <a:pPr>
              <a:spcBef>
                <a:spcPct val="0"/>
              </a:spcBef>
            </a:pPr>
            <a:r>
              <a:rPr lang="en-US" sz="800" dirty="0">
                <a:cs typeface="Arial" pitchFamily="34" charset="0"/>
              </a:rPr>
              <a:t>After a booster dose of meningococcal conjugate vaccine, antibody titers are higher than after the first dose and are expected to protect adolescents through the period of increased risk through age 21 years. Persons who receive their first dose of meningococcal conjugate vaccine at or after age 16 years do not need a booster dose. Routine vaccination of healthy persons who are not at increased risk for exposure to </a:t>
            </a:r>
            <a:r>
              <a:rPr lang="en-US" sz="800" i="1" dirty="0">
                <a:cs typeface="Arial" pitchFamily="34" charset="0"/>
              </a:rPr>
              <a:t>N. </a:t>
            </a:r>
            <a:r>
              <a:rPr lang="en-US" sz="800" i="1" dirty="0" err="1">
                <a:cs typeface="Arial" pitchFamily="34" charset="0"/>
              </a:rPr>
              <a:t>meningitidis</a:t>
            </a:r>
            <a:r>
              <a:rPr lang="en-US" sz="800" i="1" dirty="0">
                <a:cs typeface="Arial" pitchFamily="34" charset="0"/>
              </a:rPr>
              <a:t> </a:t>
            </a:r>
            <a:r>
              <a:rPr lang="en-US" sz="800" dirty="0">
                <a:cs typeface="Arial" pitchFamily="34" charset="0"/>
              </a:rPr>
              <a:t>is not recommended after age 21 years.</a:t>
            </a:r>
          </a:p>
          <a:p>
            <a:pPr algn="ctr">
              <a:spcBef>
                <a:spcPct val="0"/>
              </a:spcBef>
            </a:pPr>
            <a:endParaRPr lang="en-US" sz="800" b="1" dirty="0">
              <a:cs typeface="Arial" pitchFamily="34" charset="0"/>
            </a:endParaRPr>
          </a:p>
          <a:p>
            <a:pPr algn="ctr">
              <a:spcBef>
                <a:spcPct val="0"/>
              </a:spcBef>
            </a:pPr>
            <a:r>
              <a:rPr lang="en-US" sz="800" b="1" dirty="0">
                <a:cs typeface="Arial" pitchFamily="34" charset="0"/>
              </a:rPr>
              <a:t>CDC Guidance for Transition to an Adolescent Booster Dose</a:t>
            </a:r>
            <a:endParaRPr lang="en-US" sz="800" dirty="0">
              <a:cs typeface="Arial" pitchFamily="34" charset="0"/>
            </a:endParaRPr>
          </a:p>
          <a:p>
            <a:pPr>
              <a:spcBef>
                <a:spcPct val="0"/>
              </a:spcBef>
            </a:pPr>
            <a:r>
              <a:rPr lang="en-US" sz="800" dirty="0">
                <a:cs typeface="Arial" pitchFamily="34" charset="0"/>
              </a:rPr>
              <a:t>Some schools, colleges, and universities have policies requiring vaccination against meningococcal disease as a condition of enrollment. For ease of program implementation, persons aged 21 years or younger should have documentation of receipt of a dose of meningococcal conjugate vaccine not more than 5 years before enrollment. If the primary dose was administered before the 16th birthday, a booster dose should be administered before enrollment in college. The booster dose can be administered anytime after the 16th birthday to ensure that the booster is provided. The minimum interval between doses of meningococcal conjugate vaccine is 8 weeks.</a:t>
            </a:r>
          </a:p>
          <a:p>
            <a:pPr>
              <a:spcBef>
                <a:spcPct val="0"/>
              </a:spcBef>
            </a:pPr>
            <a:endParaRPr lang="en-US" sz="800" dirty="0">
              <a:cs typeface="Arial" pitchFamily="34" charset="0"/>
            </a:endParaRPr>
          </a:p>
          <a:p>
            <a:pPr>
              <a:spcBef>
                <a:spcPct val="0"/>
              </a:spcBef>
            </a:pPr>
            <a:r>
              <a:rPr lang="en-US" sz="800" dirty="0">
                <a:cs typeface="Arial" pitchFamily="34" charset="0"/>
              </a:rPr>
              <a:t>No data are available on the interchangeability of vaccine products. Whenever feasible, the same brand of vaccine should be used for all doses of the vaccination series. If vaccination providers do not know or have available the type of vaccine product previously administered, any product should be used to continue or complete the series. </a:t>
            </a:r>
          </a:p>
          <a:p>
            <a:pPr>
              <a:lnSpc>
                <a:spcPct val="80000"/>
              </a:lnSpc>
              <a:spcBef>
                <a:spcPct val="0"/>
              </a:spcBef>
            </a:pPr>
            <a:endParaRPr lang="en-US" sz="800" b="1" dirty="0">
              <a:cs typeface="Arial" pitchFamily="34" charset="0"/>
            </a:endParaRPr>
          </a:p>
          <a:p>
            <a:pPr algn="ctr"/>
            <a:r>
              <a:rPr lang="en-US" sz="800" b="1" kern="1200" baseline="0" dirty="0">
                <a:solidFill>
                  <a:schemeClr val="tx1"/>
                </a:solidFill>
                <a:cs typeface="Arial" pitchFamily="34" charset="0"/>
              </a:rPr>
              <a:t>Recommendations for Adults 56 years and older</a:t>
            </a:r>
          </a:p>
          <a:p>
            <a:r>
              <a:rPr lang="en-US" sz="800" b="0" kern="1200" baseline="0" dirty="0">
                <a:solidFill>
                  <a:schemeClr val="tx1"/>
                </a:solidFill>
                <a:cs typeface="Arial" pitchFamily="34" charset="0"/>
              </a:rPr>
              <a:t> MPSV4 is the only licensed meningococcal vaccine for adults aged ≥56 years and is immunogenic in older adults. For adults who have received </a:t>
            </a:r>
            <a:r>
              <a:rPr lang="en-US" sz="800" b="0" kern="1200" baseline="0" dirty="0" err="1">
                <a:solidFill>
                  <a:schemeClr val="tx1"/>
                </a:solidFill>
                <a:cs typeface="Arial" pitchFamily="34" charset="0"/>
              </a:rPr>
              <a:t>MenACWY</a:t>
            </a:r>
            <a:r>
              <a:rPr lang="en-US" sz="800" b="0" kern="1200" baseline="0" dirty="0">
                <a:solidFill>
                  <a:schemeClr val="tx1"/>
                </a:solidFill>
                <a:cs typeface="Arial" pitchFamily="34" charset="0"/>
              </a:rPr>
              <a:t> previously, limited data demonstrate a higher antibody response after a subsequent dose of </a:t>
            </a:r>
            <a:r>
              <a:rPr lang="en-US" sz="800" b="0" kern="1200" baseline="0" dirty="0" err="1">
                <a:solidFill>
                  <a:schemeClr val="tx1"/>
                </a:solidFill>
                <a:cs typeface="Arial" pitchFamily="34" charset="0"/>
              </a:rPr>
              <a:t>MenACWY</a:t>
            </a:r>
            <a:r>
              <a:rPr lang="en-US" sz="800" b="0" kern="1200" baseline="0" dirty="0">
                <a:solidFill>
                  <a:schemeClr val="tx1"/>
                </a:solidFill>
                <a:cs typeface="Arial" pitchFamily="34" charset="0"/>
              </a:rPr>
              <a:t> compared with a subsequent dose of MPSV4. For meningococcal vaccine-naïve persons aged ≥56 years who anticipate requiring a single dose of meningococcal vaccine (e.g., travelers and persons at risk as a result of a community outbreak), MPSV4 is preferred. For persons now aged ≥56 years who were vaccinated previously with </a:t>
            </a:r>
            <a:r>
              <a:rPr lang="en-US" sz="800" b="0" kern="1200" baseline="0" dirty="0" err="1">
                <a:solidFill>
                  <a:schemeClr val="tx1"/>
                </a:solidFill>
                <a:cs typeface="Arial" pitchFamily="34" charset="0"/>
              </a:rPr>
              <a:t>MenACWY</a:t>
            </a:r>
            <a:r>
              <a:rPr lang="en-US" sz="800" b="0" kern="1200" baseline="0" dirty="0">
                <a:solidFill>
                  <a:schemeClr val="tx1"/>
                </a:solidFill>
                <a:cs typeface="Arial" pitchFamily="34" charset="0"/>
              </a:rPr>
              <a:t> and are recommended for revaccination or for whom multiple doses are anticipated (e.g., persons with asplenia and microbiologists), </a:t>
            </a:r>
            <a:r>
              <a:rPr lang="en-US" sz="800" b="0" kern="1200" baseline="0" dirty="0" err="1">
                <a:solidFill>
                  <a:schemeClr val="tx1"/>
                </a:solidFill>
                <a:cs typeface="Arial" pitchFamily="34" charset="0"/>
              </a:rPr>
              <a:t>MenACWY</a:t>
            </a:r>
            <a:r>
              <a:rPr lang="en-US" sz="800" b="0" kern="1200" baseline="0" dirty="0">
                <a:solidFill>
                  <a:schemeClr val="tx1"/>
                </a:solidFill>
                <a:cs typeface="Arial" pitchFamily="34" charset="0"/>
              </a:rPr>
              <a:t> is preferred. </a:t>
            </a:r>
          </a:p>
          <a:p>
            <a:r>
              <a:rPr lang="en-US" sz="800" b="0" kern="1200" baseline="0" dirty="0">
                <a:solidFill>
                  <a:schemeClr val="tx1"/>
                </a:solidFill>
                <a:cs typeface="Arial" pitchFamily="34" charset="0"/>
              </a:rPr>
              <a:t> 	</a:t>
            </a:r>
          </a:p>
          <a:p>
            <a:r>
              <a:rPr lang="en-US" sz="800" kern="1200" baseline="0" dirty="0">
                <a:solidFill>
                  <a:schemeClr val="tx1"/>
                </a:solidFill>
                <a:cs typeface="Arial" pitchFamily="34" charset="0"/>
              </a:rPr>
              <a:t>Ref. 1. Prevention and Control of Meningococcal Disease - Recommendations of the Advisory Committee on Immunization Practices (ACIP) MMWR / March 22, 2013 / Vol. 62 / No. 2 </a:t>
            </a:r>
            <a:endParaRPr lang="en-US" sz="800" dirty="0">
              <a:cs typeface="Arial" pitchFamily="34" charset="0"/>
            </a:endParaRPr>
          </a:p>
          <a:p>
            <a:pPr>
              <a:spcBef>
                <a:spcPct val="0"/>
              </a:spcBef>
            </a:pPr>
            <a:r>
              <a:rPr lang="en-US" sz="800" dirty="0">
                <a:cs typeface="Arial" pitchFamily="34" charset="0"/>
              </a:rPr>
              <a:t>2. Recommendation of the ACIP for Use of </a:t>
            </a:r>
            <a:r>
              <a:rPr lang="en-US" sz="800" dirty="0" err="1">
                <a:cs typeface="Arial" pitchFamily="34" charset="0"/>
              </a:rPr>
              <a:t>Quadrivalent</a:t>
            </a:r>
            <a:r>
              <a:rPr lang="en-US" sz="800" dirty="0">
                <a:cs typeface="Arial" pitchFamily="34" charset="0"/>
              </a:rPr>
              <a:t> Meningococcal Conjugate Vaccine (</a:t>
            </a:r>
            <a:r>
              <a:rPr lang="en-US" sz="800" dirty="0" err="1">
                <a:cs typeface="Arial" pitchFamily="34" charset="0"/>
              </a:rPr>
              <a:t>MenACWY</a:t>
            </a:r>
            <a:r>
              <a:rPr lang="en-US" sz="800" dirty="0">
                <a:cs typeface="Arial" pitchFamily="34" charset="0"/>
              </a:rPr>
              <a:t>-D) Among Children Aged 9 Through 23 Months at Increased Risk for Invasive Meningococcal Disease MMWR; October 14, 2011 / 60(40);1391-1392 </a:t>
            </a:r>
            <a:br>
              <a:rPr lang="en-US" sz="800" dirty="0">
                <a:cs typeface="Arial" pitchFamily="34" charset="0"/>
              </a:rPr>
            </a:br>
            <a:endParaRPr lang="en-US" sz="800" dirty="0">
              <a:cs typeface="Arial" pitchFamily="34" charset="0"/>
            </a:endParaRPr>
          </a:p>
          <a:p>
            <a:pPr>
              <a:lnSpc>
                <a:spcPct val="80000"/>
              </a:lnSpc>
              <a:spcBef>
                <a:spcPct val="0"/>
              </a:spcBef>
            </a:pPr>
            <a:endParaRPr lang="en-US" sz="1000" dirty="0">
              <a:latin typeface="Arial" charset="0"/>
            </a:endParaRPr>
          </a:p>
          <a:p>
            <a:pPr>
              <a:lnSpc>
                <a:spcPct val="80000"/>
              </a:lnSpc>
              <a:spcBef>
                <a:spcPct val="0"/>
              </a:spcBef>
            </a:pPr>
            <a:endParaRPr lang="en-US" sz="900" dirty="0">
              <a:latin typeface="Arial" charset="0"/>
            </a:endParaRPr>
          </a:p>
        </p:txBody>
      </p:sp>
      <p:sp>
        <p:nvSpPr>
          <p:cNvPr id="11" name="Footer Placeholder 10"/>
          <p:cNvSpPr>
            <a:spLocks noGrp="1"/>
          </p:cNvSpPr>
          <p:nvPr>
            <p:ph type="ftr" sz="quarter" idx="4"/>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EPIC CHILDHOOD 2017</a:t>
            </a:r>
            <a:endParaRPr kumimoji="0" lang="en-US" sz="1800" b="0" i="0" u="none" strike="noStrike" kern="0" cap="none" spc="0" normalizeH="0" baseline="0" noProof="0" dirty="0">
              <a:ln>
                <a:noFill/>
              </a:ln>
              <a:solidFill>
                <a:prstClr val="black"/>
              </a:solidFill>
              <a:effectLst/>
              <a:uLnTx/>
              <a:uFillTx/>
            </a:endParaRPr>
          </a:p>
        </p:txBody>
      </p:sp>
      <p:sp>
        <p:nvSpPr>
          <p:cNvPr id="12" name="Slide Number Placeholder 11"/>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952AFA-8362-48FC-9C34-150C87379A95}"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67953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June 2016, ACIP recommended routine use of meningococcal conjugate vaccine for persons ages &gt;2 months with human immunodeficiency virus infection.  The majority of meningococcal disease among HIV-infected persons is caused by these four serogroups.</a:t>
            </a:r>
          </a:p>
          <a:p>
            <a:endParaRPr lang="en-US" dirty="0"/>
          </a:p>
          <a:p>
            <a:r>
              <a:rPr lang="en-US" dirty="0"/>
              <a:t>The same vaccine product should be used for all doses.  ACIP recommends HIC-infected infants 2 through 23 months should receive </a:t>
            </a:r>
            <a:r>
              <a:rPr lang="en-US" dirty="0" err="1"/>
              <a:t>MenACWY</a:t>
            </a:r>
            <a:r>
              <a:rPr lang="en-US" dirty="0"/>
              <a:t>-CRM (</a:t>
            </a:r>
            <a:r>
              <a:rPr lang="en-US" dirty="0" err="1"/>
              <a:t>Menveo</a:t>
            </a:r>
            <a:r>
              <a:rPr lang="en-US" dirty="0"/>
              <a:t>).  HIV-infected children &lt; 2 years should not receive </a:t>
            </a:r>
            <a:r>
              <a:rPr lang="en-US" dirty="0" err="1"/>
              <a:t>MenACWY</a:t>
            </a:r>
            <a:r>
              <a:rPr lang="en-US" dirty="0"/>
              <a:t>-D(</a:t>
            </a:r>
            <a:r>
              <a:rPr lang="en-US" dirty="0" err="1"/>
              <a:t>Menactra</a:t>
            </a:r>
            <a:r>
              <a:rPr lang="en-US" dirty="0"/>
              <a:t>) due to immune interference with PCV13.</a:t>
            </a:r>
          </a:p>
          <a:p>
            <a:endParaRPr lang="en-US" dirty="0"/>
          </a:p>
          <a:p>
            <a:r>
              <a:rPr lang="en-US" dirty="0"/>
              <a:t>Reference:</a:t>
            </a:r>
          </a:p>
          <a:p>
            <a:r>
              <a:rPr lang="en-US" dirty="0"/>
              <a:t>MMWR, November 4, 2016, Vol 65(43).</a:t>
            </a:r>
          </a:p>
        </p:txBody>
      </p:sp>
      <p:sp>
        <p:nvSpPr>
          <p:cNvPr id="4" name="Footer Placeholder 3"/>
          <p:cNvSpPr>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EPIC CHILDHOOD 2017</a:t>
            </a:r>
            <a:endParaRPr kumimoji="0" lang="en-US" sz="1800" b="0" i="0" u="none" strike="noStrike" kern="0" cap="none" spc="0" normalizeH="0" baseline="0" noProof="0" dirty="0">
              <a:ln>
                <a:noFill/>
              </a:ln>
              <a:solidFill>
                <a:prstClr val="black"/>
              </a:solidFill>
              <a:effectLst/>
              <a:uLnTx/>
              <a:uFillTx/>
            </a:endParaRPr>
          </a:p>
        </p:txBody>
      </p:sp>
      <p:sp>
        <p:nvSpPr>
          <p:cNvPr id="6" name="Slide Number Placeholder 5"/>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952AFA-8362-48FC-9C34-150C87379A95}" type="slidenum">
              <a:rPr kumimoji="0" lang="en-US"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58927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3884613" y="8542551"/>
            <a:ext cx="2971800" cy="450013"/>
          </a:xfrm>
          <a:prstGeom prst="rect">
            <a:avLst/>
          </a:prstGeom>
          <a:noFill/>
          <a:ln w="9525">
            <a:noFill/>
            <a:miter lim="800000"/>
            <a:headEnd/>
            <a:tailEnd/>
          </a:ln>
        </p:spPr>
        <p:txBody>
          <a:bodyPr anchor="b"/>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alibri"/>
            </a:endParaRPr>
          </a:p>
        </p:txBody>
      </p:sp>
      <p:sp>
        <p:nvSpPr>
          <p:cNvPr id="260099" name="Rectangle 6"/>
          <p:cNvSpPr txBox="1">
            <a:spLocks noGrp="1" noChangeArrowheads="1"/>
          </p:cNvSpPr>
          <p:nvPr/>
        </p:nvSpPr>
        <p:spPr bwMode="auto">
          <a:xfrm>
            <a:off x="0" y="8542551"/>
            <a:ext cx="2971800" cy="450013"/>
          </a:xfrm>
          <a:prstGeom prst="rect">
            <a:avLst/>
          </a:prstGeom>
          <a:noFill/>
          <a:ln w="9525">
            <a:noFill/>
            <a:miter lim="800000"/>
            <a:headEnd/>
            <a:tailEnd/>
          </a:ln>
        </p:spPr>
        <p:txBody>
          <a:bodyPr lIns="91432" tIns="45716" rIns="91432" bIns="45716" anchor="b"/>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alibri"/>
            </a:endParaRPr>
          </a:p>
        </p:txBody>
      </p:sp>
      <p:sp>
        <p:nvSpPr>
          <p:cNvPr id="260100" name="Rectangle 7"/>
          <p:cNvSpPr txBox="1">
            <a:spLocks noGrp="1" noChangeArrowheads="1"/>
          </p:cNvSpPr>
          <p:nvPr/>
        </p:nvSpPr>
        <p:spPr bwMode="auto">
          <a:xfrm>
            <a:off x="3884613" y="8542551"/>
            <a:ext cx="2971800" cy="450013"/>
          </a:xfrm>
          <a:prstGeom prst="rect">
            <a:avLst/>
          </a:prstGeom>
          <a:noFill/>
          <a:ln w="9525">
            <a:noFill/>
            <a:miter lim="800000"/>
            <a:headEnd/>
            <a:tailEnd/>
          </a:ln>
        </p:spPr>
        <p:txBody>
          <a:bodyPr lIns="91432" tIns="45716" rIns="91432" bIns="45716" anchor="b"/>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alibri"/>
            </a:endParaRPr>
          </a:p>
        </p:txBody>
      </p:sp>
      <p:sp>
        <p:nvSpPr>
          <p:cNvPr id="260101" name="Rectangle 6"/>
          <p:cNvSpPr txBox="1">
            <a:spLocks noGrp="1" noChangeArrowheads="1"/>
          </p:cNvSpPr>
          <p:nvPr/>
        </p:nvSpPr>
        <p:spPr bwMode="auto">
          <a:xfrm>
            <a:off x="0" y="8542551"/>
            <a:ext cx="2971800" cy="450013"/>
          </a:xfrm>
          <a:prstGeom prst="rect">
            <a:avLst/>
          </a:prstGeom>
          <a:noFill/>
          <a:ln w="9525">
            <a:noFill/>
            <a:miter lim="800000"/>
            <a:headEnd/>
            <a:tailEnd/>
          </a:ln>
        </p:spPr>
        <p:txBody>
          <a:bodyPr lIns="91424" tIns="45712" rIns="91424" bIns="45712" anchor="b"/>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alibri"/>
            </a:endParaRPr>
          </a:p>
        </p:txBody>
      </p:sp>
      <p:sp>
        <p:nvSpPr>
          <p:cNvPr id="260102" name="Rectangle 7"/>
          <p:cNvSpPr txBox="1">
            <a:spLocks noGrp="1" noChangeArrowheads="1"/>
          </p:cNvSpPr>
          <p:nvPr/>
        </p:nvSpPr>
        <p:spPr bwMode="auto">
          <a:xfrm>
            <a:off x="3884613" y="8542551"/>
            <a:ext cx="2971800" cy="450013"/>
          </a:xfrm>
          <a:prstGeom prst="rect">
            <a:avLst/>
          </a:prstGeom>
          <a:noFill/>
          <a:ln w="9525">
            <a:noFill/>
            <a:miter lim="800000"/>
            <a:headEnd/>
            <a:tailEnd/>
          </a:ln>
        </p:spPr>
        <p:txBody>
          <a:bodyPr lIns="91424" tIns="45712" rIns="91424" bIns="45712" anchor="b"/>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alibri"/>
            </a:endParaRPr>
          </a:p>
        </p:txBody>
      </p:sp>
      <p:sp>
        <p:nvSpPr>
          <p:cNvPr id="260103" name="Rectangle 7"/>
          <p:cNvSpPr txBox="1">
            <a:spLocks noGrp="1" noChangeArrowheads="1"/>
          </p:cNvSpPr>
          <p:nvPr/>
        </p:nvSpPr>
        <p:spPr bwMode="auto">
          <a:xfrm>
            <a:off x="3884613" y="8542551"/>
            <a:ext cx="2971800" cy="450013"/>
          </a:xfrm>
          <a:prstGeom prst="rect">
            <a:avLst/>
          </a:prstGeom>
          <a:noFill/>
          <a:ln w="9525">
            <a:noFill/>
            <a:miter lim="800000"/>
            <a:headEnd/>
            <a:tailEnd/>
          </a:ln>
        </p:spPr>
        <p:txBody>
          <a:bodyPr lIns="91408" tIns="45704" rIns="91408" bIns="45704" anchor="b"/>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alibri"/>
            </a:endParaRPr>
          </a:p>
        </p:txBody>
      </p:sp>
      <p:sp>
        <p:nvSpPr>
          <p:cNvPr id="260104" name="Rectangle 2"/>
          <p:cNvSpPr>
            <a:spLocks noGrp="1" noRot="1" noChangeAspect="1" noChangeArrowheads="1" noTextEdit="1"/>
          </p:cNvSpPr>
          <p:nvPr>
            <p:ph type="sldImg"/>
          </p:nvPr>
        </p:nvSpPr>
        <p:spPr>
          <a:xfrm>
            <a:off x="1217613" y="663575"/>
            <a:ext cx="4498975" cy="3373438"/>
          </a:xfrm>
          <a:ln/>
        </p:spPr>
      </p:sp>
      <p:sp>
        <p:nvSpPr>
          <p:cNvPr id="260105" name="Rectangle 3"/>
          <p:cNvSpPr>
            <a:spLocks noGrp="1" noChangeArrowheads="1"/>
          </p:cNvSpPr>
          <p:nvPr>
            <p:ph type="body" idx="1"/>
          </p:nvPr>
        </p:nvSpPr>
        <p:spPr>
          <a:xfrm>
            <a:off x="381000" y="4128440"/>
            <a:ext cx="6172200" cy="4275883"/>
          </a:xfrm>
          <a:noFill/>
          <a:ln/>
        </p:spPr>
        <p:txBody>
          <a:bodyPr lIns="91408" tIns="45704" rIns="91408" bIns="45704"/>
          <a:lstStyle/>
          <a:p>
            <a:pPr marL="2057400" marR="0" lvl="4" indent="-1600200" algn="l" defTabSz="914400" rtl="0" eaLnBrk="0" fontAlgn="base" latinLnBrk="0" hangingPunct="0">
              <a:lnSpc>
                <a:spcPct val="80000"/>
              </a:lnSpc>
              <a:spcBef>
                <a:spcPct val="0"/>
              </a:spcBef>
              <a:spcAft>
                <a:spcPct val="0"/>
              </a:spcAft>
              <a:buClrTx/>
              <a:buSzTx/>
              <a:buFontTx/>
              <a:buNone/>
              <a:tabLst/>
              <a:defRPr/>
            </a:pPr>
            <a:r>
              <a:rPr lang="en-US" sz="800" b="0" i="0" u="none" strike="noStrike" baseline="0" dirty="0">
                <a:latin typeface="TimesNewRomanPSMT-Identity-H"/>
              </a:rPr>
              <a:t>“MenB vaccine should be administered as either a 2-dose series of MenB-4C or a 3-dose series of MenB-FHbp. The same vaccine product should be used for all doses.“</a:t>
            </a:r>
          </a:p>
          <a:p>
            <a:pPr marL="2057400" marR="0" lvl="4" indent="-1600200" algn="l" defTabSz="914400" rtl="0" eaLnBrk="0" fontAlgn="base" latinLnBrk="0" hangingPunct="0">
              <a:lnSpc>
                <a:spcPct val="80000"/>
              </a:lnSpc>
              <a:spcBef>
                <a:spcPct val="0"/>
              </a:spcBef>
              <a:spcAft>
                <a:spcPct val="0"/>
              </a:spcAft>
              <a:buClrTx/>
              <a:buSzTx/>
              <a:buFontTx/>
              <a:buNone/>
              <a:tabLst/>
              <a:defRPr/>
            </a:pPr>
            <a:endParaRPr lang="en-US" sz="800" b="1" dirty="0">
              <a:latin typeface="Arial" charset="0"/>
            </a:endParaRPr>
          </a:p>
          <a:p>
            <a:pPr algn="l"/>
            <a:r>
              <a:rPr lang="en-US" sz="1200" b="0" i="0" u="none" strike="noStrike" baseline="0" dirty="0">
                <a:latin typeface="TimesNewRomanPSMT-Identity-H"/>
              </a:rPr>
              <a:t>On February 26, 2015 the ACIP approved for MenB vaccines be recommended for the use among persons aged </a:t>
            </a:r>
            <a:r>
              <a:rPr lang="en-US" sz="1200" b="0" i="0" u="sng" strike="noStrike" baseline="0" dirty="0">
                <a:latin typeface="TimesNewRomanPSMT-Identity-H"/>
              </a:rPr>
              <a:t>&gt;</a:t>
            </a:r>
            <a:r>
              <a:rPr lang="en-US" sz="1200" b="0" i="0" u="none" strike="noStrike" baseline="0" dirty="0">
                <a:latin typeface="TimesNewRomanPSMT-Identity-H"/>
              </a:rPr>
              <a:t>10 years at increased risk for serogroup B meningococcal disease. This recommendation was designated a </a:t>
            </a:r>
            <a:r>
              <a:rPr lang="en-US" sz="1200" b="0" i="0" u="sng" strike="noStrike" baseline="0" dirty="0">
                <a:latin typeface="TimesNewRomanPSMT-Identity-H"/>
              </a:rPr>
              <a:t>Category A </a:t>
            </a:r>
            <a:r>
              <a:rPr lang="en-US" sz="1200" b="0" i="0" u="none" strike="noStrike" baseline="0" dirty="0">
                <a:latin typeface="TimesNewRomanPSMT-Identity-H"/>
              </a:rPr>
              <a:t>(recommended for all persons in the age-based risk factor group).</a:t>
            </a:r>
          </a:p>
          <a:p>
            <a:pPr algn="l"/>
            <a:endParaRPr lang="en-US" sz="1200" b="0" i="0" u="none" strike="noStrike" baseline="0" dirty="0">
              <a:latin typeface="TimesNewRomanPSMT-Identity-H"/>
            </a:endParaRPr>
          </a:p>
          <a:p>
            <a:pPr algn="l"/>
            <a:r>
              <a:rPr lang="en-US" sz="1200" b="0" i="0" u="none" strike="noStrike" baseline="0" dirty="0">
                <a:latin typeface="TimesNewRomanPSMT-Identity-H"/>
              </a:rPr>
              <a:t>The ACIP determined that insufficient evidence existed to routinely recommend that all adolescents be vaccinated with MenB vaccines.  ACIP agreed that the information provided would allow each individual health care professional to use clinical decision making when recommending the vaccine. A </a:t>
            </a:r>
            <a:r>
              <a:rPr lang="en-US" sz="1200" b="0" i="0" u="sng" strike="noStrike" baseline="0" dirty="0">
                <a:latin typeface="TimesNewRomanPSMT-Identity-H"/>
              </a:rPr>
              <a:t>Category B</a:t>
            </a:r>
            <a:r>
              <a:rPr lang="en-US" sz="1200" b="0" i="0" u="none" strike="noStrike" baseline="0" dirty="0">
                <a:latin typeface="TimesNewRomanPSMT-Identity-H"/>
              </a:rPr>
              <a:t> recommendation was made.  MenB vaccine series may be administered to young adults 16-23 years of age to provide short-term protection against most strains of MenB.</a:t>
            </a:r>
          </a:p>
          <a:p>
            <a:pPr algn="l"/>
            <a:endParaRPr lang="en-US" sz="1200" b="0" i="0" u="none" strike="noStrike" baseline="0" dirty="0">
              <a:latin typeface="TimesNewRomanPSMT-Identity-H"/>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a:latin typeface="TimesNewRomanPSMT-Identity-H"/>
              </a:rPr>
              <a:t>References: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rgbClr val="FFFFFF"/>
                </a:solidFill>
                <a:latin typeface="Calibri"/>
              </a:rPr>
              <a:t>MMWR; October 23, 2015, Vol .64 #41; 1171-1176.</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rgbClr val="FFFFFF"/>
                </a:solidFill>
                <a:latin typeface="Calibri"/>
              </a:rPr>
              <a:t>MMWR: June 12, 2015, Vol. 64 #22;</a:t>
            </a:r>
            <a:r>
              <a:rPr lang="en-US" sz="1200" b="1" baseline="0" dirty="0">
                <a:solidFill>
                  <a:srgbClr val="FFFFFF"/>
                </a:solidFill>
                <a:latin typeface="Calibri"/>
              </a:rPr>
              <a:t> 608-611.</a:t>
            </a:r>
            <a:r>
              <a:rPr lang="en-US" sz="1200" b="1" dirty="0">
                <a:solidFill>
                  <a:srgbClr val="FFFFFF"/>
                </a:solidFill>
                <a:latin typeface="Calibri"/>
              </a:rPr>
              <a:t>  </a:t>
            </a:r>
          </a:p>
          <a:p>
            <a:pPr algn="l"/>
            <a:endParaRPr lang="en-US" sz="1200" b="0" i="0" u="none" strike="noStrike" baseline="0" dirty="0">
              <a:latin typeface="TimesNewRomanPSMT-Identity-H"/>
            </a:endParaRPr>
          </a:p>
          <a:p>
            <a:pPr algn="l"/>
            <a:endParaRPr lang="en-US" sz="1200" b="0" i="0" u="none" strike="noStrike" baseline="0" dirty="0">
              <a:latin typeface="TimesNewRomanPSMT-Identity-H"/>
            </a:endParaRPr>
          </a:p>
          <a:p>
            <a:pPr algn="l"/>
            <a:endParaRPr lang="en-US" sz="900" b="1" u="sng" dirty="0">
              <a:latin typeface="Arial" charset="0"/>
            </a:endParaRPr>
          </a:p>
        </p:txBody>
      </p:sp>
      <p:sp>
        <p:nvSpPr>
          <p:cNvPr id="11" name="Footer Placeholder 10"/>
          <p:cNvSpPr>
            <a:spLocks noGrp="1"/>
          </p:cNvSpPr>
          <p:nvPr>
            <p:ph type="ftr" sz="quarter" idx="4"/>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EPIC CHILDHOOD 2017</a:t>
            </a:r>
            <a:endParaRPr kumimoji="0" lang="en-US" sz="1800" b="0" i="0" u="none" strike="noStrike" kern="0" cap="none" spc="0" normalizeH="0" baseline="0" noProof="0" dirty="0">
              <a:ln>
                <a:noFill/>
              </a:ln>
              <a:solidFill>
                <a:prstClr val="black"/>
              </a:solidFill>
              <a:effectLst/>
              <a:uLnTx/>
              <a:uFillTx/>
            </a:endParaRPr>
          </a:p>
        </p:txBody>
      </p:sp>
      <p:sp>
        <p:nvSpPr>
          <p:cNvPr id="12" name="Slide Number Placeholder 11"/>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952AFA-8362-48FC-9C34-150C87379A95}"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8111199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EPIC CHILDHOOD 2017</a:t>
            </a:r>
            <a:endParaRPr lang="en-US" dirty="0"/>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pPr>
                <a:defRPr/>
              </a:pPr>
              <a:t>33</a:t>
            </a:fld>
            <a:endParaRPr lang="en-US"/>
          </a:p>
        </p:txBody>
      </p:sp>
    </p:spTree>
    <p:extLst>
      <p:ext uri="{BB962C8B-B14F-4D97-AF65-F5344CB8AC3E}">
        <p14:creationId xmlns:p14="http://schemas.microsoft.com/office/powerpoint/2010/main" val="5713495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7D0CDAA9-25F3-4740-8293-EBD7F7EF6091}" type="slidenum">
              <a:rPr lang="en-US" smtClean="0">
                <a:solidFill>
                  <a:prstClr val="black"/>
                </a:solidFill>
                <a:latin typeface="Calibri" panose="020F0502020204030204"/>
              </a:rPr>
              <a:pPr fontAlgn="auto">
                <a:spcBef>
                  <a:spcPts val="0"/>
                </a:spcBef>
                <a:spcAft>
                  <a:spcPts val="0"/>
                </a:spcAft>
                <a:defRPr/>
              </a:pPr>
              <a:t>34</a:t>
            </a:fld>
            <a:endParaRPr lang="en-US">
              <a:solidFill>
                <a:prstClr val="black"/>
              </a:solidFill>
              <a:latin typeface="Calibri" panose="020F0502020204030204"/>
            </a:endParaRPr>
          </a:p>
        </p:txBody>
      </p:sp>
      <p:sp>
        <p:nvSpPr>
          <p:cNvPr id="5" name="TextBox 4"/>
          <p:cNvSpPr txBox="1"/>
          <p:nvPr/>
        </p:nvSpPr>
        <p:spPr>
          <a:xfrm>
            <a:off x="457200" y="8915400"/>
            <a:ext cx="1300356" cy="369332"/>
          </a:xfrm>
          <a:prstGeom prst="rect">
            <a:avLst/>
          </a:prstGeom>
          <a:noFill/>
        </p:spPr>
        <p:txBody>
          <a:bodyPr wrap="none" rtlCol="0">
            <a:spAutoFit/>
          </a:bodyPr>
          <a:lstStyle/>
          <a:p>
            <a:r>
              <a:rPr lang="en-US" dirty="0">
                <a:solidFill>
                  <a:srgbClr val="000000"/>
                </a:solidFill>
              </a:rPr>
              <a:t>EPIC 2017</a:t>
            </a:r>
          </a:p>
        </p:txBody>
      </p:sp>
    </p:spTree>
    <p:extLst>
      <p:ext uri="{BB962C8B-B14F-4D97-AF65-F5344CB8AC3E}">
        <p14:creationId xmlns:p14="http://schemas.microsoft.com/office/powerpoint/2010/main" val="17337741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6"/>
          <p:cNvSpPr txBox="1">
            <a:spLocks noGrp="1" noChangeArrowheads="1"/>
          </p:cNvSpPr>
          <p:nvPr/>
        </p:nvSpPr>
        <p:spPr bwMode="auto">
          <a:xfrm>
            <a:off x="0" y="8772378"/>
            <a:ext cx="3011699" cy="462120"/>
          </a:xfrm>
          <a:prstGeom prst="rect">
            <a:avLst/>
          </a:prstGeom>
          <a:noFill/>
          <a:ln w="9525">
            <a:noFill/>
            <a:miter lim="800000"/>
            <a:headEnd/>
            <a:tailEnd/>
          </a:ln>
        </p:spPr>
        <p:txBody>
          <a:bodyPr lIns="91432" tIns="45716" rIns="91432" bIns="45716" anchor="b"/>
          <a:lstStyle/>
          <a:p>
            <a:endParaRPr lang="en-US" sz="1200"/>
          </a:p>
        </p:txBody>
      </p:sp>
      <p:sp>
        <p:nvSpPr>
          <p:cNvPr id="251907" name="Rectangle 7"/>
          <p:cNvSpPr txBox="1">
            <a:spLocks noGrp="1" noChangeArrowheads="1"/>
          </p:cNvSpPr>
          <p:nvPr/>
        </p:nvSpPr>
        <p:spPr bwMode="auto">
          <a:xfrm>
            <a:off x="3936768" y="8772378"/>
            <a:ext cx="3011699" cy="462120"/>
          </a:xfrm>
          <a:prstGeom prst="rect">
            <a:avLst/>
          </a:prstGeom>
          <a:noFill/>
          <a:ln w="9525">
            <a:noFill/>
            <a:miter lim="800000"/>
            <a:headEnd/>
            <a:tailEnd/>
          </a:ln>
        </p:spPr>
        <p:txBody>
          <a:bodyPr lIns="91432" tIns="45716" rIns="91432" bIns="45716" anchor="b"/>
          <a:lstStyle/>
          <a:p>
            <a:pPr algn="r"/>
            <a:endParaRPr lang="en-US" sz="1200"/>
          </a:p>
        </p:txBody>
      </p:sp>
      <p:sp>
        <p:nvSpPr>
          <p:cNvPr id="251908" name="Rectangle 6"/>
          <p:cNvSpPr txBox="1">
            <a:spLocks noGrp="1" noChangeArrowheads="1"/>
          </p:cNvSpPr>
          <p:nvPr/>
        </p:nvSpPr>
        <p:spPr bwMode="auto">
          <a:xfrm>
            <a:off x="0" y="8772378"/>
            <a:ext cx="3011699" cy="462120"/>
          </a:xfrm>
          <a:prstGeom prst="rect">
            <a:avLst/>
          </a:prstGeom>
          <a:noFill/>
          <a:ln w="9525">
            <a:noFill/>
            <a:miter lim="800000"/>
            <a:headEnd/>
            <a:tailEnd/>
          </a:ln>
        </p:spPr>
        <p:txBody>
          <a:bodyPr lIns="91424" tIns="45712" rIns="91424" bIns="45712" anchor="b"/>
          <a:lstStyle/>
          <a:p>
            <a:endParaRPr lang="en-US" sz="1200"/>
          </a:p>
        </p:txBody>
      </p:sp>
      <p:sp>
        <p:nvSpPr>
          <p:cNvPr id="251909" name="Rectangle 7"/>
          <p:cNvSpPr txBox="1">
            <a:spLocks noGrp="1" noChangeArrowheads="1"/>
          </p:cNvSpPr>
          <p:nvPr/>
        </p:nvSpPr>
        <p:spPr bwMode="auto">
          <a:xfrm>
            <a:off x="3936768" y="8772378"/>
            <a:ext cx="3011699" cy="462120"/>
          </a:xfrm>
          <a:prstGeom prst="rect">
            <a:avLst/>
          </a:prstGeom>
          <a:noFill/>
          <a:ln w="9525">
            <a:noFill/>
            <a:miter lim="800000"/>
            <a:headEnd/>
            <a:tailEnd/>
          </a:ln>
        </p:spPr>
        <p:txBody>
          <a:bodyPr lIns="91424" tIns="45712" rIns="91424" bIns="45712" anchor="b"/>
          <a:lstStyle/>
          <a:p>
            <a:pPr algn="r"/>
            <a:endParaRPr lang="en-US" sz="1200"/>
          </a:p>
        </p:txBody>
      </p:sp>
      <p:sp>
        <p:nvSpPr>
          <p:cNvPr id="251910" name="Rectangle 6"/>
          <p:cNvSpPr txBox="1">
            <a:spLocks noGrp="1" noChangeArrowheads="1"/>
          </p:cNvSpPr>
          <p:nvPr/>
        </p:nvSpPr>
        <p:spPr bwMode="auto">
          <a:xfrm>
            <a:off x="0" y="8772378"/>
            <a:ext cx="3011699" cy="462120"/>
          </a:xfrm>
          <a:prstGeom prst="rect">
            <a:avLst/>
          </a:prstGeom>
          <a:noFill/>
          <a:ln w="9525">
            <a:noFill/>
            <a:miter lim="800000"/>
            <a:headEnd/>
            <a:tailEnd/>
          </a:ln>
        </p:spPr>
        <p:txBody>
          <a:bodyPr lIns="91424" tIns="45712" rIns="91424" bIns="45712" anchor="b"/>
          <a:lstStyle/>
          <a:p>
            <a:endParaRPr lang="en-US" sz="1200"/>
          </a:p>
        </p:txBody>
      </p:sp>
      <p:sp>
        <p:nvSpPr>
          <p:cNvPr id="251911" name="Rectangle 7"/>
          <p:cNvSpPr txBox="1">
            <a:spLocks noGrp="1" noChangeArrowheads="1"/>
          </p:cNvSpPr>
          <p:nvPr/>
        </p:nvSpPr>
        <p:spPr bwMode="auto">
          <a:xfrm>
            <a:off x="3936768" y="8772378"/>
            <a:ext cx="3011699" cy="462120"/>
          </a:xfrm>
          <a:prstGeom prst="rect">
            <a:avLst/>
          </a:prstGeom>
          <a:noFill/>
          <a:ln w="9525">
            <a:noFill/>
            <a:miter lim="800000"/>
            <a:headEnd/>
            <a:tailEnd/>
          </a:ln>
        </p:spPr>
        <p:txBody>
          <a:bodyPr lIns="91424" tIns="45712" rIns="91424" bIns="45712" anchor="b"/>
          <a:lstStyle/>
          <a:p>
            <a:pPr algn="r"/>
            <a:endParaRPr lang="en-US" sz="1200"/>
          </a:p>
        </p:txBody>
      </p:sp>
      <p:sp>
        <p:nvSpPr>
          <p:cNvPr id="251912" name="Rectangle 2"/>
          <p:cNvSpPr>
            <a:spLocks noGrp="1" noRot="1" noChangeAspect="1" noChangeArrowheads="1" noTextEdit="1"/>
          </p:cNvSpPr>
          <p:nvPr>
            <p:ph type="sldImg"/>
          </p:nvPr>
        </p:nvSpPr>
        <p:spPr>
          <a:xfrm>
            <a:off x="1166813" y="692150"/>
            <a:ext cx="4619625" cy="3463925"/>
          </a:xfrm>
          <a:ln/>
        </p:spPr>
      </p:sp>
      <p:sp>
        <p:nvSpPr>
          <p:cNvPr id="251913" name="Rectangle 3"/>
          <p:cNvSpPr>
            <a:spLocks noGrp="1" noChangeArrowheads="1"/>
          </p:cNvSpPr>
          <p:nvPr>
            <p:ph type="body" idx="1"/>
          </p:nvPr>
        </p:nvSpPr>
        <p:spPr>
          <a:xfrm>
            <a:off x="308892" y="4387766"/>
            <a:ext cx="6332291" cy="4554950"/>
          </a:xfrm>
          <a:noFill/>
          <a:ln/>
        </p:spPr>
        <p:txBody>
          <a:bodyPr lIns="91424" tIns="45712" rIns="91424" bIns="45712"/>
          <a:lstStyle/>
          <a:p>
            <a:pPr eaLnBrk="1" hangingPunct="1"/>
            <a:r>
              <a:rPr lang="en-US" sz="900" u="sng"/>
              <a:t>The routine use of Rotavirus vaccine has resulted in a dramatic decrease in hospitalizations for the management of dehydration. In the developing world the use of the vaccine has dramatically reduced deaths from rotavirus infection.</a:t>
            </a:r>
          </a:p>
          <a:p>
            <a:pPr eaLnBrk="1" hangingPunct="1"/>
            <a:r>
              <a:rPr lang="en-US" sz="900" err="1"/>
              <a:t>Rotateq</a:t>
            </a:r>
            <a:r>
              <a:rPr lang="en-US" sz="900" baseline="30000">
                <a:cs typeface="Arial" pitchFamily="34" charset="0"/>
              </a:rPr>
              <a:t>®</a:t>
            </a:r>
            <a:r>
              <a:rPr lang="en-US" sz="900"/>
              <a:t> (Merck &amp; Co) is a live, oral </a:t>
            </a:r>
            <a:r>
              <a:rPr lang="en-US" sz="900" err="1"/>
              <a:t>pentavalent</a:t>
            </a:r>
            <a:r>
              <a:rPr lang="en-US" sz="900"/>
              <a:t> vaccine that contains </a:t>
            </a:r>
            <a:r>
              <a:rPr lang="en-US" sz="900">
                <a:solidFill>
                  <a:srgbClr val="FF0000"/>
                </a:solidFill>
              </a:rPr>
              <a:t>5</a:t>
            </a:r>
            <a:r>
              <a:rPr lang="en-US" sz="900"/>
              <a:t> live </a:t>
            </a:r>
            <a:r>
              <a:rPr lang="en-US" sz="900" err="1"/>
              <a:t>reassortant</a:t>
            </a:r>
            <a:r>
              <a:rPr lang="en-US" sz="900"/>
              <a:t> rotaviruses. (</a:t>
            </a:r>
            <a:r>
              <a:rPr lang="en-US" sz="900">
                <a:cs typeface="Arial" pitchFamily="34" charset="0"/>
              </a:rPr>
              <a:t>G1, G2, G3 and G4.) It is referred to as RV5 rotavirus vaccine. </a:t>
            </a:r>
          </a:p>
          <a:p>
            <a:pPr eaLnBrk="1" hangingPunct="1"/>
            <a:r>
              <a:rPr lang="en-US" sz="900"/>
              <a:t>Ref: </a:t>
            </a:r>
            <a:r>
              <a:rPr lang="en-US" sz="900" err="1"/>
              <a:t>Rotateq</a:t>
            </a:r>
            <a:r>
              <a:rPr lang="en-US" sz="900" baseline="30000"/>
              <a:t>®</a:t>
            </a:r>
            <a:r>
              <a:rPr lang="en-US" sz="900"/>
              <a:t> Prescribing Information December 2009</a:t>
            </a:r>
          </a:p>
          <a:p>
            <a:pPr eaLnBrk="1" hangingPunct="1"/>
            <a:r>
              <a:rPr lang="en-US" sz="900" err="1"/>
              <a:t>Rotarix</a:t>
            </a:r>
            <a:r>
              <a:rPr lang="en-US" sz="900" baseline="30000">
                <a:cs typeface="Arial" pitchFamily="34" charset="0"/>
              </a:rPr>
              <a:t>®  </a:t>
            </a:r>
            <a:r>
              <a:rPr lang="en-US" sz="900">
                <a:cs typeface="Arial" pitchFamily="34" charset="0"/>
              </a:rPr>
              <a:t>(GSK) is a live, oral, </a:t>
            </a:r>
            <a:r>
              <a:rPr lang="en-US" sz="900" err="1">
                <a:cs typeface="Arial" pitchFamily="34" charset="0"/>
              </a:rPr>
              <a:t>monovalent</a:t>
            </a:r>
            <a:r>
              <a:rPr lang="en-US" sz="900">
                <a:cs typeface="Arial" pitchFamily="34" charset="0"/>
              </a:rPr>
              <a:t> attenuated rotavirus vaccine.  It is referred to as RV1 rotavirus vaccine.  </a:t>
            </a:r>
            <a:r>
              <a:rPr lang="en-US" sz="900"/>
              <a:t>Ref: </a:t>
            </a:r>
            <a:r>
              <a:rPr lang="en-US" sz="900" err="1"/>
              <a:t>Rotarix</a:t>
            </a:r>
            <a:r>
              <a:rPr lang="en-US" sz="900" baseline="30000"/>
              <a:t>®</a:t>
            </a:r>
            <a:r>
              <a:rPr lang="en-US" sz="900"/>
              <a:t> Prescribing Information  October 2008</a:t>
            </a:r>
          </a:p>
          <a:p>
            <a:pPr eaLnBrk="1" hangingPunct="1"/>
            <a:r>
              <a:rPr lang="en-US" sz="900"/>
              <a:t>ACIP does not express a preference for RV5 or RV1.</a:t>
            </a:r>
            <a:endParaRPr lang="en-US" sz="900">
              <a:solidFill>
                <a:srgbClr val="FFFFCC"/>
              </a:solidFill>
            </a:endParaRPr>
          </a:p>
          <a:p>
            <a:pPr eaLnBrk="1" hangingPunct="1"/>
            <a:r>
              <a:rPr lang="en-US" sz="900" u="sng"/>
              <a:t>Interchangeability of Rotavirus Vaccines </a:t>
            </a:r>
            <a:endParaRPr lang="en-US" sz="900"/>
          </a:p>
          <a:p>
            <a:pPr eaLnBrk="1" hangingPunct="1"/>
            <a:r>
              <a:rPr lang="en-US" sz="900"/>
              <a:t>ACIP recommends that the rotavirus vaccine series be completed with the same product whenever possible. However, vaccination should not be deferred if the product used for previous doses is not available or is unknown</a:t>
            </a:r>
            <a:r>
              <a:rPr lang="en-US" sz="900" i="1"/>
              <a:t>. </a:t>
            </a:r>
            <a:r>
              <a:rPr lang="en-US" sz="900"/>
              <a:t>In this situation, the provider should continue or complete the series with the product available. If any dose in the series was RV5 or the product is unknown for any dose in the series, a total of three doses of rotavirus vaccine should be given. </a:t>
            </a:r>
          </a:p>
          <a:p>
            <a:pPr eaLnBrk="1" hangingPunct="1"/>
            <a:r>
              <a:rPr lang="en-US" sz="900" u="sng"/>
              <a:t>Contraindications </a:t>
            </a:r>
            <a:endParaRPr lang="en-US" sz="900"/>
          </a:p>
          <a:p>
            <a:pPr eaLnBrk="1" hangingPunct="1"/>
            <a:r>
              <a:rPr lang="en-US" sz="900"/>
              <a:t>Latex rubber is contained in the RV1 oral applicator, so infants with a severe (anaphylactic) allergy to latex should not receive RV1. The RV5 dosing tube is latex-free.</a:t>
            </a:r>
          </a:p>
          <a:p>
            <a:pPr eaLnBrk="1" hangingPunct="1"/>
            <a:r>
              <a:rPr lang="en-US" sz="900"/>
              <a:t>A virus (or parts of a virus) called porcine </a:t>
            </a:r>
            <a:r>
              <a:rPr lang="en-US" sz="900" err="1"/>
              <a:t>circovirus</a:t>
            </a:r>
            <a:r>
              <a:rPr lang="en-US" sz="900"/>
              <a:t> is present in both vaccines. There is no evidence that this virus is a safety risk or causes illness in humans</a:t>
            </a:r>
            <a:r>
              <a:rPr lang="en-US" sz="900" baseline="20000"/>
              <a:t>2</a:t>
            </a:r>
            <a:r>
              <a:rPr lang="en-US" sz="900"/>
              <a:t>.</a:t>
            </a:r>
          </a:p>
          <a:p>
            <a:pPr eaLnBrk="1" hangingPunct="1"/>
            <a:r>
              <a:rPr lang="en-US" sz="900"/>
              <a:t>Some studies have shown a small increase in cases of </a:t>
            </a:r>
            <a:r>
              <a:rPr lang="en-US" sz="900" err="1"/>
              <a:t>intussusception</a:t>
            </a:r>
            <a:r>
              <a:rPr lang="en-US" sz="900"/>
              <a:t> within one week after the first dose of rotavirus vaccine. The estimated risk is 1 case per 100,000 infants receiving the vaccine</a:t>
            </a:r>
            <a:r>
              <a:rPr lang="en-US" sz="900" baseline="20000"/>
              <a:t>2</a:t>
            </a:r>
            <a:r>
              <a:rPr lang="en-US" sz="900"/>
              <a:t>. However, the benefits of the vaccine outweigh the risk. Rotavirus vaccination is now contraindicated for 1) infants with a history of severe allergic reaction (e.g., anaphylaxis) after a previous dose of rotavirus vaccine or exposure to a vaccine component, 2) infants diagnosed with severe combined immunodeficiency (SCID), and 3) infants with a history of </a:t>
            </a:r>
            <a:r>
              <a:rPr lang="en-US" sz="900" err="1"/>
              <a:t>intussusception</a:t>
            </a:r>
            <a:r>
              <a:rPr lang="en-US"/>
              <a:t>. </a:t>
            </a:r>
            <a:endParaRPr lang="en-US" sz="900"/>
          </a:p>
          <a:p>
            <a:pPr eaLnBrk="1" hangingPunct="1"/>
            <a:r>
              <a:rPr lang="en-US" sz="900"/>
              <a:t>Reference: 1. Prevention of Rotavirus Gastroenteritis Among Infants and Children - Recommendations of the Advisory Committee on Immunization Practices (ACIP) MMWR; February 6, 2009 / 58(RR02);1-25 </a:t>
            </a:r>
          </a:p>
          <a:p>
            <a:pPr eaLnBrk="1" hangingPunct="1"/>
            <a:r>
              <a:rPr lang="en-US" sz="900"/>
              <a:t>2. Rotavirus Vaccine Information Statement 08/26/2013</a:t>
            </a:r>
          </a:p>
          <a:p>
            <a:pPr eaLnBrk="1" hangingPunct="1"/>
            <a:r>
              <a:rPr lang="en-US" sz="900"/>
              <a:t>3. </a:t>
            </a:r>
            <a:r>
              <a:rPr lang="en-US" sz="900" i="1"/>
              <a:t>MMWR</a:t>
            </a:r>
            <a:r>
              <a:rPr lang="en-US" sz="900"/>
              <a:t>, October 21, 2011 / 60(41);1427-1427</a:t>
            </a:r>
            <a:r>
              <a:rPr lang="en-US" sz="900">
                <a:solidFill>
                  <a:srgbClr val="FF0000"/>
                </a:solidFill>
              </a:rPr>
              <a:t> </a:t>
            </a:r>
          </a:p>
        </p:txBody>
      </p:sp>
      <p:sp>
        <p:nvSpPr>
          <p:cNvPr id="11" name="Footer Placeholder 10"/>
          <p:cNvSpPr>
            <a:spLocks noGrp="1"/>
          </p:cNvSpPr>
          <p:nvPr>
            <p:ph type="ftr" sz="quarter" idx="4"/>
          </p:nvPr>
        </p:nvSpPr>
        <p:spPr/>
        <p:txBody>
          <a:bodyPr/>
          <a:lstStyle/>
          <a:p>
            <a:pPr>
              <a:defRPr/>
            </a:pPr>
            <a:r>
              <a:rPr lang="en-US">
                <a:cs typeface="+mn-cs"/>
              </a:rPr>
              <a:t>EPIC CHILDHOOD 2017</a:t>
            </a:r>
            <a:endParaRPr lang="en-US" dirty="0">
              <a:cs typeface="+mn-cs"/>
            </a:endParaRPr>
          </a:p>
        </p:txBody>
      </p:sp>
      <p:sp>
        <p:nvSpPr>
          <p:cNvPr id="12" name="Slide Number Placeholder 11"/>
          <p:cNvSpPr>
            <a:spLocks noGrp="1"/>
          </p:cNvSpPr>
          <p:nvPr>
            <p:ph type="sldNum" sz="quarter" idx="10"/>
          </p:nvPr>
        </p:nvSpPr>
        <p:spPr/>
        <p:txBody>
          <a:bodyPr/>
          <a:lstStyle/>
          <a:p>
            <a:pPr>
              <a:defRPr/>
            </a:pPr>
            <a:fld id="{97952AFA-8362-48FC-9C34-150C87379A95}" type="slidenum">
              <a:rPr lang="en-US" smtClean="0"/>
              <a:pPr>
                <a:defRPr/>
              </a:pPr>
              <a:t>35</a:t>
            </a:fld>
            <a:endParaRPr lang="en-US"/>
          </a:p>
        </p:txBody>
      </p:sp>
    </p:spTree>
    <p:extLst>
      <p:ext uri="{BB962C8B-B14F-4D97-AF65-F5344CB8AC3E}">
        <p14:creationId xmlns:p14="http://schemas.microsoft.com/office/powerpoint/2010/main" val="3023253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pPr>
              <a:defRPr/>
            </a:pPr>
            <a:r>
              <a:rPr lang="en-US">
                <a:solidFill>
                  <a:prstClr val="black"/>
                </a:solidFill>
              </a:rPr>
              <a:t>EPIC CHILDHOOD 2017</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97952AFA-8362-48FC-9C34-150C87379A95}"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1614895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txBox="1">
            <a:spLocks noGrp="1" noChangeArrowheads="1"/>
          </p:cNvSpPr>
          <p:nvPr/>
        </p:nvSpPr>
        <p:spPr bwMode="auto">
          <a:xfrm>
            <a:off x="3884613" y="8542834"/>
            <a:ext cx="2971800" cy="449705"/>
          </a:xfrm>
          <a:prstGeom prst="rect">
            <a:avLst/>
          </a:prstGeom>
          <a:noFill/>
          <a:ln>
            <a:miter lim="800000"/>
            <a:headEnd/>
            <a:tailEnd/>
          </a:ln>
        </p:spPr>
        <p:txBody>
          <a:bodyPr anchor="b"/>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a:endParaRPr>
          </a:p>
        </p:txBody>
      </p:sp>
      <p:sp>
        <p:nvSpPr>
          <p:cNvPr id="256002" name="Rectangle 6"/>
          <p:cNvSpPr txBox="1">
            <a:spLocks noGrp="1" noChangeArrowheads="1"/>
          </p:cNvSpPr>
          <p:nvPr/>
        </p:nvSpPr>
        <p:spPr bwMode="auto">
          <a:xfrm>
            <a:off x="0" y="8542834"/>
            <a:ext cx="2971800" cy="449705"/>
          </a:xfrm>
          <a:prstGeom prst="rect">
            <a:avLst/>
          </a:prstGeom>
          <a:noFill/>
          <a:ln w="9525">
            <a:noFill/>
            <a:miter lim="800000"/>
            <a:headEnd/>
            <a:tailEnd/>
          </a:ln>
        </p:spPr>
        <p:txBody>
          <a:bodyPr lIns="91424" tIns="45712" rIns="91424" bIns="45712" anchor="b"/>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Calibri"/>
            </a:endParaRPr>
          </a:p>
        </p:txBody>
      </p:sp>
      <p:sp>
        <p:nvSpPr>
          <p:cNvPr id="256003" name="Rectangle 7"/>
          <p:cNvSpPr txBox="1">
            <a:spLocks noGrp="1" noChangeArrowheads="1"/>
          </p:cNvSpPr>
          <p:nvPr/>
        </p:nvSpPr>
        <p:spPr bwMode="auto">
          <a:xfrm>
            <a:off x="3884613" y="8542834"/>
            <a:ext cx="2971800" cy="449705"/>
          </a:xfrm>
          <a:prstGeom prst="rect">
            <a:avLst/>
          </a:prstGeom>
          <a:noFill/>
          <a:ln w="9525">
            <a:noFill/>
            <a:miter lim="800000"/>
            <a:headEnd/>
            <a:tailEnd/>
          </a:ln>
        </p:spPr>
        <p:txBody>
          <a:bodyPr lIns="91424" tIns="45712" rIns="91424" bIns="45712" anchor="b"/>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Calibri"/>
            </a:endParaRPr>
          </a:p>
        </p:txBody>
      </p:sp>
      <p:sp>
        <p:nvSpPr>
          <p:cNvPr id="256004" name="Rectangle 6"/>
          <p:cNvSpPr txBox="1">
            <a:spLocks noGrp="1" noChangeArrowheads="1"/>
          </p:cNvSpPr>
          <p:nvPr/>
        </p:nvSpPr>
        <p:spPr bwMode="auto">
          <a:xfrm>
            <a:off x="0" y="8542834"/>
            <a:ext cx="2971800" cy="449705"/>
          </a:xfrm>
          <a:prstGeom prst="rect">
            <a:avLst/>
          </a:prstGeom>
          <a:noFill/>
          <a:ln w="9525">
            <a:noFill/>
            <a:miter lim="800000"/>
            <a:headEnd/>
            <a:tailEnd/>
          </a:ln>
        </p:spPr>
        <p:txBody>
          <a:bodyPr lIns="91416" tIns="45708" rIns="91416" bIns="45708" anchor="b"/>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Calibri"/>
            </a:endParaRPr>
          </a:p>
        </p:txBody>
      </p:sp>
      <p:sp>
        <p:nvSpPr>
          <p:cNvPr id="256005" name="Rectangle 2"/>
          <p:cNvSpPr>
            <a:spLocks noGrp="1" noRot="1" noChangeAspect="1" noChangeArrowheads="1" noTextEdit="1"/>
          </p:cNvSpPr>
          <p:nvPr>
            <p:ph type="sldImg"/>
          </p:nvPr>
        </p:nvSpPr>
        <p:spPr>
          <a:xfrm>
            <a:off x="1179513" y="674688"/>
            <a:ext cx="4498975" cy="3373437"/>
          </a:xfrm>
          <a:ln/>
        </p:spPr>
      </p:sp>
      <p:sp>
        <p:nvSpPr>
          <p:cNvPr id="247815" name="Rectangle 3"/>
          <p:cNvSpPr>
            <a:spLocks noGrp="1" noChangeArrowheads="1"/>
          </p:cNvSpPr>
          <p:nvPr>
            <p:ph type="body" idx="1"/>
          </p:nvPr>
        </p:nvSpPr>
        <p:spPr>
          <a:ln/>
        </p:spPr>
        <p:txBody>
          <a:bodyPr lIns="91410" tIns="45705" rIns="91410" bIns="45705">
            <a:normAutofit fontScale="47500" lnSpcReduction="20000"/>
          </a:bodyPr>
          <a:lstStyle/>
          <a:p>
            <a:pPr>
              <a:lnSpc>
                <a:spcPct val="90000"/>
              </a:lnSpc>
            </a:pPr>
            <a:endParaRPr lang="en-US" sz="1000" dirty="0">
              <a:cs typeface="Times New Roman" pitchFamily="18" charset="0"/>
            </a:endParaRPr>
          </a:p>
          <a:p>
            <a:r>
              <a:rPr lang="en-US" sz="2500" b="1" dirty="0">
                <a:latin typeface="Arial" pitchFamily="34" charset="0"/>
                <a:cs typeface="Arial" pitchFamily="34" charset="0"/>
              </a:rPr>
              <a:t>Recommendations for Use of HPV Vaccines </a:t>
            </a:r>
          </a:p>
          <a:p>
            <a:r>
              <a:rPr kumimoji="0" lang="en-US" sz="25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ACIP recommends that routine HPV vaccination be initiated at age 11 or 12 years. The vaccination series can be started beginning at age 9 years.</a:t>
            </a:r>
            <a:endParaRPr lang="en-US" sz="2500" dirty="0">
              <a:latin typeface="Arial" pitchFamily="34" charset="0"/>
              <a:cs typeface="Arial" pitchFamily="34" charset="0"/>
            </a:endParaRPr>
          </a:p>
          <a:p>
            <a:endParaRPr lang="en-US" sz="2500" dirty="0">
              <a:latin typeface="Arial" pitchFamily="34" charset="0"/>
              <a:cs typeface="Arial" pitchFamily="34" charset="0"/>
            </a:endParaRPr>
          </a:p>
          <a:p>
            <a:endParaRPr lang="en-US" sz="2500" dirty="0">
              <a:latin typeface="Arial" pitchFamily="34" charset="0"/>
              <a:cs typeface="Arial" pitchFamily="34" charset="0"/>
            </a:endParaRPr>
          </a:p>
          <a:p>
            <a:r>
              <a:rPr lang="en-US" sz="2500" dirty="0">
                <a:latin typeface="Arial" pitchFamily="34" charset="0"/>
                <a:cs typeface="Arial" pitchFamily="34" charset="0"/>
              </a:rPr>
              <a:t>† Vaccination is also recommended through age 26 years for men who have sex with men and for immunocompromised persons (including those with HIV infection) if not vaccinated previously.</a:t>
            </a:r>
            <a:endParaRPr lang="en-US" sz="2500" i="1" dirty="0">
              <a:latin typeface="Arial" pitchFamily="34" charset="0"/>
              <a:cs typeface="Arial" pitchFamily="34" charset="0"/>
            </a:endParaRPr>
          </a:p>
          <a:p>
            <a:pPr>
              <a:lnSpc>
                <a:spcPct val="90000"/>
              </a:lnSpc>
            </a:pPr>
            <a:endParaRPr lang="en-US" sz="2500" dirty="0">
              <a:latin typeface="Arial" pitchFamily="34" charset="0"/>
              <a:cs typeface="Arial" pitchFamily="34" charset="0"/>
            </a:endParaRPr>
          </a:p>
          <a:p>
            <a:pPr>
              <a:lnSpc>
                <a:spcPct val="90000"/>
              </a:lnSpc>
            </a:pPr>
            <a:r>
              <a:rPr lang="en-US" sz="2500" dirty="0">
                <a:latin typeface="Arial" pitchFamily="34" charset="0"/>
                <a:cs typeface="Arial" pitchFamily="34" charset="0"/>
              </a:rPr>
              <a:t>As of December 2016, 2vHPV and 4vHPV are no longer available in the United States.  No ACIP recommendation for routine additional vaccination with Gardasil 9 for persons who have completed a 3-dose vaccination series with other HPV vaccines.</a:t>
            </a:r>
          </a:p>
          <a:p>
            <a:pPr>
              <a:lnSpc>
                <a:spcPct val="90000"/>
              </a:lnSpc>
            </a:pPr>
            <a:endParaRPr lang="en-US" sz="2500" dirty="0">
              <a:latin typeface="Arial" pitchFamily="34" charset="0"/>
              <a:cs typeface="Arial" pitchFamily="34" charset="0"/>
            </a:endParaRPr>
          </a:p>
          <a:p>
            <a:pPr>
              <a:lnSpc>
                <a:spcPct val="90000"/>
              </a:lnSpc>
            </a:pPr>
            <a:r>
              <a:rPr lang="en-US" sz="2500" dirty="0">
                <a:latin typeface="Arial" pitchFamily="34" charset="0"/>
                <a:cs typeface="Arial" pitchFamily="34" charset="0"/>
              </a:rPr>
              <a:t>References:</a:t>
            </a:r>
          </a:p>
          <a:p>
            <a:pPr>
              <a:lnSpc>
                <a:spcPct val="90000"/>
              </a:lnSpc>
            </a:pPr>
            <a:endParaRPr lang="en-US" sz="2500" dirty="0">
              <a:latin typeface="Arial" pitchFamily="34" charset="0"/>
              <a:cs typeface="Arial" pitchFamily="34" charset="0"/>
            </a:endParaRPr>
          </a:p>
          <a:p>
            <a:r>
              <a:rPr lang="en-US" sz="2200" b="0" kern="1200" dirty="0">
                <a:effectLst/>
                <a:latin typeface="+mn-lt"/>
                <a:ea typeface="+mn-ea"/>
                <a:cs typeface="+mn-cs"/>
              </a:rPr>
              <a:t>2017 Supplement to Epidemiology and Prevention of Vaccine-Preventable Diseases, 13th Edition (the Pink Book)</a:t>
            </a:r>
          </a:p>
          <a:p>
            <a:r>
              <a:rPr lang="en-US" sz="1200" kern="1200" dirty="0">
                <a:solidFill>
                  <a:schemeClr val="tx1"/>
                </a:solidFill>
                <a:effectLst/>
                <a:latin typeface="+mn-lt"/>
                <a:ea typeface="+mn-ea"/>
                <a:cs typeface="+mn-cs"/>
              </a:rPr>
              <a:t> </a:t>
            </a:r>
            <a:endParaRPr lang="en-US" sz="2500" dirty="0">
              <a:latin typeface="Arial" pitchFamily="34" charset="0"/>
              <a:cs typeface="Arial" pitchFamily="34" charset="0"/>
            </a:endParaRPr>
          </a:p>
          <a:p>
            <a:r>
              <a:rPr lang="en-US" sz="2800" b="0" dirty="0">
                <a:solidFill>
                  <a:srgbClr val="FFFFFF"/>
                </a:solidFill>
                <a:latin typeface="+mn-lt"/>
              </a:rPr>
              <a:t>MMWR, December 16, 2016, Vol 65, No. 49</a:t>
            </a:r>
          </a:p>
          <a:p>
            <a:pPr>
              <a:lnSpc>
                <a:spcPct val="90000"/>
              </a:lnSpc>
            </a:pPr>
            <a:endParaRPr lang="en-US" sz="2500" dirty="0">
              <a:latin typeface="Arial" pitchFamily="34" charset="0"/>
              <a:cs typeface="Arial" pitchFamily="34" charset="0"/>
            </a:endParaRPr>
          </a:p>
          <a:p>
            <a:pPr eaLnBrk="1" hangingPunct="1">
              <a:lnSpc>
                <a:spcPct val="90000"/>
              </a:lnSpc>
            </a:pPr>
            <a:endParaRPr lang="en-US" sz="1600" b="1" dirty="0">
              <a:latin typeface="Arial" pitchFamily="34" charset="0"/>
              <a:cs typeface="Arial" pitchFamily="34" charset="0"/>
            </a:endParaRPr>
          </a:p>
        </p:txBody>
      </p:sp>
      <p:sp>
        <p:nvSpPr>
          <p:cNvPr id="9" name="Footer Placeholder 8"/>
          <p:cNvSpPr>
            <a:spLocks noGrp="1"/>
          </p:cNvSpPr>
          <p:nvPr>
            <p:ph type="ftr" sz="quarter" idx="4"/>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EPIC COMBO 2017</a:t>
            </a:r>
            <a:endParaRPr kumimoji="0" lang="en-US" sz="1800" b="0" i="0" u="none" strike="noStrike" kern="0" cap="none" spc="0" normalizeH="0" baseline="0" noProof="0" dirty="0">
              <a:ln>
                <a:noFill/>
              </a:ln>
              <a:solidFill>
                <a:prstClr val="black"/>
              </a:solidFill>
              <a:effectLst/>
              <a:uLnTx/>
              <a:uFillTx/>
            </a:endParaRPr>
          </a:p>
        </p:txBody>
      </p:sp>
      <p:sp>
        <p:nvSpPr>
          <p:cNvPr id="10" name="Slide Number Placeholder 9"/>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42</a:t>
            </a:r>
          </a:p>
        </p:txBody>
      </p:sp>
    </p:spTree>
    <p:extLst>
      <p:ext uri="{BB962C8B-B14F-4D97-AF65-F5344CB8AC3E}">
        <p14:creationId xmlns:p14="http://schemas.microsoft.com/office/powerpoint/2010/main" val="13999139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ACIP meeting October 2016, approved the recommendation for a 2 dose vaccination schedule for HPV.  The 2 dose schedule is only for adolescents that initiate the vaccine before the 15</a:t>
            </a:r>
            <a:r>
              <a:rPr lang="en-US" baseline="30000" dirty="0"/>
              <a:t>th</a:t>
            </a:r>
            <a:r>
              <a:rPr lang="en-US" dirty="0"/>
              <a:t> birthday.  If one-dose of the vaccine is administered before the 15</a:t>
            </a:r>
            <a:r>
              <a:rPr lang="en-US" baseline="30000" dirty="0"/>
              <a:t>th</a:t>
            </a:r>
            <a:r>
              <a:rPr lang="en-US" dirty="0"/>
              <a:t> birthday and they turn 15 before receiving their 2</a:t>
            </a:r>
            <a:r>
              <a:rPr lang="en-US" baseline="30000" dirty="0"/>
              <a:t>nd</a:t>
            </a:r>
            <a:r>
              <a:rPr lang="en-US" dirty="0"/>
              <a:t> dose, the two dose series can still be applied.  </a:t>
            </a:r>
          </a:p>
          <a:p>
            <a:endParaRPr lang="en-US" dirty="0"/>
          </a:p>
          <a:p>
            <a:pPr>
              <a:lnSpc>
                <a:spcPct val="90000"/>
              </a:lnSpc>
            </a:pPr>
            <a:r>
              <a:rPr lang="en-US" sz="1400" dirty="0">
                <a:latin typeface="Arial" pitchFamily="34" charset="0"/>
                <a:cs typeface="Arial" pitchFamily="34" charset="0"/>
              </a:rPr>
              <a:t>References:</a:t>
            </a:r>
          </a:p>
          <a:p>
            <a:r>
              <a:rPr lang="en-US" sz="1200" b="0" i="0" kern="1200" dirty="0">
                <a:solidFill>
                  <a:schemeClr val="tx1"/>
                </a:solidFill>
                <a:effectLst/>
                <a:latin typeface="+mn-lt"/>
                <a:ea typeface="+mn-ea"/>
                <a:cs typeface="+mn-cs"/>
              </a:rPr>
              <a:t>2017 Supplement to Epidemiology and Prevention of Vaccine-Preventable Diseases, 13th Edition (the Pink Book)</a:t>
            </a:r>
          </a:p>
          <a:p>
            <a:endParaRPr lang="en-US" dirty="0"/>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7D0CDAA9-25F3-4740-8293-EBD7F7EF6091}" type="slidenum">
              <a:rPr lang="en-US" sz="1800" kern="0" smtClean="0">
                <a:solidFill>
                  <a:sysClr val="windowText" lastClr="000000"/>
                </a:solidFill>
              </a:rPr>
              <a:pPr fontAlgn="auto">
                <a:spcBef>
                  <a:spcPts val="0"/>
                </a:spcBef>
                <a:spcAft>
                  <a:spcPts val="0"/>
                </a:spcAft>
                <a:defRPr/>
              </a:pPr>
              <a:t>38</a:t>
            </a:fld>
            <a:endParaRPr lang="en-US" sz="1800" kern="0">
              <a:solidFill>
                <a:sysClr val="windowText" lastClr="000000"/>
              </a:solidFill>
            </a:endParaRPr>
          </a:p>
        </p:txBody>
      </p:sp>
      <p:sp>
        <p:nvSpPr>
          <p:cNvPr id="5" name="TextBox 4"/>
          <p:cNvSpPr txBox="1"/>
          <p:nvPr/>
        </p:nvSpPr>
        <p:spPr>
          <a:xfrm>
            <a:off x="641350" y="8991600"/>
            <a:ext cx="809837" cy="276999"/>
          </a:xfrm>
          <a:prstGeom prst="rect">
            <a:avLst/>
          </a:prstGeom>
          <a:noFill/>
        </p:spPr>
        <p:txBody>
          <a:bodyPr wrap="none" rtlCol="0">
            <a:spAutoFit/>
          </a:bodyPr>
          <a:lstStyle/>
          <a:p>
            <a:pPr fontAlgn="auto">
              <a:spcBef>
                <a:spcPts val="0"/>
              </a:spcBef>
              <a:spcAft>
                <a:spcPts val="0"/>
              </a:spcAft>
              <a:defRPr/>
            </a:pPr>
            <a:r>
              <a:rPr lang="en-US" sz="1200" kern="0" dirty="0">
                <a:solidFill>
                  <a:prstClr val="black"/>
                </a:solidFill>
              </a:rPr>
              <a:t>EPIC 2017</a:t>
            </a:r>
          </a:p>
        </p:txBody>
      </p:sp>
    </p:spTree>
    <p:extLst>
      <p:ext uri="{BB962C8B-B14F-4D97-AF65-F5344CB8AC3E}">
        <p14:creationId xmlns:p14="http://schemas.microsoft.com/office/powerpoint/2010/main" val="23408736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2000" cy="3429000"/>
          </a:xfrm>
          <a:prstGeom prst="rect">
            <a:avLst/>
          </a:prstGeom>
        </p:spPr>
      </p:sp>
      <p:sp>
        <p:nvSpPr>
          <p:cNvPr id="3" name="Notes Placeholder 2"/>
          <p:cNvSpPr>
            <a:spLocks noGrp="1"/>
          </p:cNvSpPr>
          <p:nvPr>
            <p:ph type="body" idx="1"/>
          </p:nvPr>
        </p:nvSpPr>
        <p:spPr>
          <a:xfrm>
            <a:off x="745438" y="4347154"/>
            <a:ext cx="5485804" cy="4113891"/>
          </a:xfrm>
        </p:spPr>
        <p:txBody>
          <a:bodyPr/>
          <a:lstStyle/>
          <a:p>
            <a:pPr defTabSz="931554">
              <a:defRPr/>
            </a:pPr>
            <a:r>
              <a:rPr lang="en-US" sz="1000" dirty="0"/>
              <a:t>This slide shows</a:t>
            </a:r>
            <a:r>
              <a:rPr lang="en-US" sz="1000" baseline="0" dirty="0"/>
              <a:t> the responses that parents gave when asked why they would not be getting the HPV vaccine for their daughter in the next year.</a:t>
            </a:r>
          </a:p>
          <a:p>
            <a:pPr defTabSz="931554">
              <a:defRPr/>
            </a:pPr>
            <a:endParaRPr lang="en-US" sz="1000" baseline="0" dirty="0"/>
          </a:p>
          <a:p>
            <a:pPr defTabSz="931554">
              <a:defRPr/>
            </a:pPr>
            <a:r>
              <a:rPr lang="en-US" sz="1000" dirty="0"/>
              <a:t>Three</a:t>
            </a:r>
            <a:r>
              <a:rPr lang="en-US" sz="1000" baseline="0" dirty="0"/>
              <a:t> reasons that parents provided—l</a:t>
            </a:r>
            <a:r>
              <a:rPr lang="en-US" sz="1000" dirty="0"/>
              <a:t>ack of knowledge, not needed, and not sexually</a:t>
            </a:r>
            <a:r>
              <a:rPr lang="en-US" sz="1000" baseline="0" dirty="0"/>
              <a:t> active—all demonstrate a lack of understanding on the part of the parent, especially why it is important to vaccinate at ages 11 or 12.  Parents need to be told that HPV vaccine is cancer prevention and that it must be given prior to exposure. </a:t>
            </a:r>
          </a:p>
          <a:p>
            <a:pPr defTabSz="931554">
              <a:defRPr/>
            </a:pPr>
            <a:endParaRPr lang="en-US" sz="1000" baseline="0" dirty="0"/>
          </a:p>
          <a:p>
            <a:pPr defTabSz="931554">
              <a:defRPr/>
            </a:pPr>
            <a:r>
              <a:rPr lang="en-US" sz="1000" baseline="0" dirty="0"/>
              <a:t>Safety concerns can be alleviated by sharing the tremendous amount of data before and after the vaccine was licensed that demonstrate that HPV vaccine is safe.</a:t>
            </a:r>
            <a:r>
              <a:rPr lang="en-US" sz="1000" dirty="0"/>
              <a:t> </a:t>
            </a:r>
          </a:p>
          <a:p>
            <a:pPr defTabSz="931554">
              <a:defRPr/>
            </a:pPr>
            <a:r>
              <a:rPr lang="en-US" sz="1000" dirty="0"/>
              <a:t>Some of the reasons</a:t>
            </a:r>
            <a:r>
              <a:rPr lang="en-US" sz="1000" baseline="0" dirty="0"/>
              <a:t> that encouraged parents to accept HPV immunization included 1) family history of cervical cancer of HPV infection 2) family and community support 3) education on HPV vaccine 4) healthcare provider access to an immunization registry.  Healthcare provider recommendation was the strongest predictor of HPV vaccine initiation. </a:t>
            </a:r>
            <a:r>
              <a:rPr lang="en-US" sz="1000" dirty="0"/>
              <a:t>                                                                                                              </a:t>
            </a:r>
          </a:p>
          <a:p>
            <a:pPr defTabSz="931554">
              <a:defRPr/>
            </a:pPr>
            <a:r>
              <a:rPr lang="en-US" sz="1000" b="1" dirty="0"/>
              <a:t>Encourage Parents To Immunize a Pre-teen or Adolescent</a:t>
            </a:r>
          </a:p>
          <a:p>
            <a:pPr marL="0" indent="0">
              <a:buNone/>
            </a:pPr>
            <a:r>
              <a:rPr lang="en-US" sz="1000" b="1" i="1" dirty="0"/>
              <a:t>Try saying:</a:t>
            </a:r>
          </a:p>
          <a:p>
            <a:pPr marL="0" indent="0">
              <a:buNone/>
            </a:pPr>
            <a:r>
              <a:rPr lang="en-US" sz="1000" b="1" i="1" dirty="0"/>
              <a:t>Your child needs three shots today that will prevent tetanus, diphtheria, whooping cough, and one type of meningitis and protect him/her from many cancers caused by HPV. </a:t>
            </a:r>
          </a:p>
          <a:p>
            <a:pPr marL="0" indent="0">
              <a:buNone/>
            </a:pPr>
            <a:r>
              <a:rPr lang="en-US" sz="1000" b="1" i="1" dirty="0"/>
              <a:t>HPV vaccine produces a better immune response in preteens than it does in older teens and young women. I strongly believe in the importance of this cancer-preventing vaccine. </a:t>
            </a:r>
          </a:p>
          <a:p>
            <a:pPr defTabSz="931554">
              <a:defRPr/>
            </a:pPr>
            <a:endParaRPr lang="en-US" sz="1000" b="1" dirty="0">
              <a:solidFill>
                <a:srgbClr val="FF0000"/>
              </a:solidFill>
            </a:endParaRPr>
          </a:p>
          <a:p>
            <a:pPr defTabSz="931554">
              <a:defRPr/>
            </a:pPr>
            <a:r>
              <a:rPr lang="en-US" sz="1000" b="1" dirty="0">
                <a:solidFill>
                  <a:srgbClr val="FF0000"/>
                </a:solidFill>
              </a:rPr>
              <a:t>Reference: </a:t>
            </a:r>
          </a:p>
          <a:p>
            <a:pPr defTabSz="931554">
              <a:defRPr/>
            </a:pPr>
            <a:r>
              <a:rPr lang="en-US" sz="1000" b="1" dirty="0">
                <a:solidFill>
                  <a:srgbClr val="FF0000"/>
                </a:solidFill>
              </a:rPr>
              <a:t>1. Bernstein, H. DO, Bocchini, J. MD. Pediatrics:</a:t>
            </a:r>
            <a:r>
              <a:rPr lang="en-US" sz="1000" b="1" baseline="0" dirty="0">
                <a:solidFill>
                  <a:srgbClr val="FF0000"/>
                </a:solidFill>
              </a:rPr>
              <a:t> The Need to Optimize Adolescent Immunization, March 2017; Vol 139, No. 3.</a:t>
            </a:r>
            <a:endParaRPr lang="en-US" sz="1000" b="1" dirty="0">
              <a:solidFill>
                <a:srgbClr val="FF0000"/>
              </a:solidFill>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EPIC CHILDHOOD 2017</a:t>
            </a:r>
            <a:endParaRPr kumimoji="0" lang="en-US" sz="1800" b="0" i="0" u="none" strike="noStrike" kern="0" cap="none" spc="0" normalizeH="0" baseline="0" noProof="0" dirty="0">
              <a:ln>
                <a:noFill/>
              </a:ln>
              <a:solidFill>
                <a:prstClr val="black"/>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952AFA-8362-48FC-9C34-150C87379A95}"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559424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p>
            <a:pPr>
              <a:defRPr/>
            </a:pPr>
            <a:fld id="{BCF2C57B-0E24-4C56-84E7-3EA9A50C05B7}" type="slidenum">
              <a:rPr lang="en-US" smtClean="0">
                <a:solidFill>
                  <a:srgbClr val="000000"/>
                </a:solidFill>
              </a:rPr>
              <a:pPr>
                <a:defRPr/>
              </a:pPr>
              <a:t>4</a:t>
            </a:fld>
            <a:endParaRPr lang="en-US" dirty="0">
              <a:solidFill>
                <a:srgbClr val="000000"/>
              </a:solidFill>
            </a:endParaRPr>
          </a:p>
        </p:txBody>
      </p:sp>
      <p:sp>
        <p:nvSpPr>
          <p:cNvPr id="199682" name="Rectangle 2"/>
          <p:cNvSpPr>
            <a:spLocks noGrp="1" noRot="1" noChangeAspect="1" noChangeArrowheads="1" noTextEdit="1"/>
          </p:cNvSpPr>
          <p:nvPr>
            <p:ph type="sldImg"/>
          </p:nvPr>
        </p:nvSpPr>
        <p:spPr>
          <a:xfrm>
            <a:off x="1166813" y="692150"/>
            <a:ext cx="4618037" cy="3463925"/>
          </a:xfrm>
          <a:ln/>
        </p:spPr>
      </p:sp>
      <p:sp>
        <p:nvSpPr>
          <p:cNvPr id="199683" name="Rectangle 3"/>
          <p:cNvSpPr>
            <a:spLocks noGrp="1" noChangeArrowheads="1"/>
          </p:cNvSpPr>
          <p:nvPr>
            <p:ph type="body" idx="1"/>
          </p:nvPr>
        </p:nvSpPr>
        <p:spPr>
          <a:noFill/>
          <a:ln/>
        </p:spPr>
        <p:txBody>
          <a:bodyPr/>
          <a:lstStyle/>
          <a:p>
            <a:pPr eaLnBrk="1" hangingPunct="1"/>
            <a:r>
              <a:rPr lang="en-US" sz="1000" dirty="0">
                <a:latin typeface="Arial" charset="0"/>
              </a:rPr>
              <a:t>These are the objectives for this EPIC presentation.</a:t>
            </a:r>
          </a:p>
        </p:txBody>
      </p:sp>
      <p:sp>
        <p:nvSpPr>
          <p:cNvPr id="6" name="Footer Placeholder 5"/>
          <p:cNvSpPr>
            <a:spLocks noGrp="1"/>
          </p:cNvSpPr>
          <p:nvPr>
            <p:ph type="ftr" sz="quarter" idx="4"/>
          </p:nvPr>
        </p:nvSpPr>
        <p:spPr/>
        <p:txBody>
          <a:bodyPr/>
          <a:lstStyle/>
          <a:p>
            <a:pPr>
              <a:defRPr/>
            </a:pPr>
            <a:r>
              <a:rPr lang="en-US">
                <a:solidFill>
                  <a:prstClr val="black"/>
                </a:solidFill>
              </a:rPr>
              <a:t>EPIC CHILDHOOD 2017</a:t>
            </a:r>
            <a:endParaRPr lang="en-US" dirty="0">
              <a:solidFill>
                <a:prstClr val="black"/>
              </a:solidFill>
            </a:endParaRPr>
          </a:p>
        </p:txBody>
      </p:sp>
    </p:spTree>
    <p:extLst>
      <p:ext uri="{BB962C8B-B14F-4D97-AF65-F5344CB8AC3E}">
        <p14:creationId xmlns:p14="http://schemas.microsoft.com/office/powerpoint/2010/main" val="22039960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rgbClr val="C00000"/>
                </a:solidFill>
              </a:rPr>
              <a:t>For 2016 coverage rates among adolescents aged 13-17 in the U.S. increased slightly for all vaccines indicated.  GA rates are at or above the national average.</a:t>
            </a:r>
          </a:p>
          <a:p>
            <a:endParaRPr lang="en-US" baseline="0" dirty="0"/>
          </a:p>
          <a:p>
            <a:r>
              <a:rPr lang="en-US" u="sng" baseline="0" dirty="0"/>
              <a:t>Even with these gains HPV vaccination coverage remained lower </a:t>
            </a:r>
            <a:r>
              <a:rPr lang="en-US" sz="1200" u="sng" kern="1200" dirty="0">
                <a:solidFill>
                  <a:schemeClr val="tx1"/>
                </a:solidFill>
                <a:effectLst/>
              </a:rPr>
              <a:t>that MenACWY </a:t>
            </a:r>
            <a:r>
              <a:rPr lang="en-US" u="sng" baseline="0" dirty="0"/>
              <a:t>and Tdap coverage rates which give the indication that providers are continuing to miss opportunities for HPV vaccination.</a:t>
            </a:r>
          </a:p>
          <a:p>
            <a:endParaRPr lang="en-US" baseline="0" dirty="0"/>
          </a:p>
          <a:p>
            <a:endParaRPr lang="en-US" u="none" baseline="0" dirty="0"/>
          </a:p>
          <a:p>
            <a:endParaRPr lang="en-US" u="sng" baseline="0" dirty="0"/>
          </a:p>
          <a:p>
            <a:endParaRPr lang="en-US" baseline="0" dirty="0"/>
          </a:p>
          <a:p>
            <a:r>
              <a:rPr lang="en-US" b="0" baseline="0" dirty="0"/>
              <a:t>Reference:</a:t>
            </a:r>
          </a:p>
          <a:p>
            <a:endParaRPr lang="en-US" b="0" baseline="0" dirty="0"/>
          </a:p>
        </p:txBody>
      </p:sp>
      <p:sp>
        <p:nvSpPr>
          <p:cNvPr id="4" name="Footer Placeholder 3"/>
          <p:cNvSpPr>
            <a:spLocks noGrp="1"/>
          </p:cNvSpPr>
          <p:nvPr>
            <p:ph type="ftr" sz="quarter" idx="10"/>
          </p:nvPr>
        </p:nvSpPr>
        <p:spPr/>
        <p:txBody>
          <a:bodyPr/>
          <a:lstStyle/>
          <a:p>
            <a:pPr>
              <a:defRPr/>
            </a:pPr>
            <a:r>
              <a:rPr lang="en-US" dirty="0">
                <a:solidFill>
                  <a:prstClr val="black"/>
                </a:solidFill>
              </a:rPr>
              <a:t>EPIC 2017</a:t>
            </a:r>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40</a:t>
            </a:fld>
            <a:endParaRPr lang="en-US" dirty="0">
              <a:solidFill>
                <a:prstClr val="black"/>
              </a:solidFill>
            </a:endParaRPr>
          </a:p>
        </p:txBody>
      </p:sp>
      <p:sp>
        <p:nvSpPr>
          <p:cNvPr id="8" name="Rectangle 7"/>
          <p:cNvSpPr/>
          <p:nvPr/>
        </p:nvSpPr>
        <p:spPr>
          <a:xfrm>
            <a:off x="234406" y="7061470"/>
            <a:ext cx="6242594" cy="461665"/>
          </a:xfrm>
          <a:prstGeom prst="rect">
            <a:avLst/>
          </a:prstGeom>
        </p:spPr>
        <p:txBody>
          <a:bodyPr wrap="square">
            <a:spAutoFit/>
          </a:bodyPr>
          <a:lstStyle/>
          <a:p>
            <a:r>
              <a:rPr lang="en-US" sz="1200" dirty="0"/>
              <a:t>National Immunization Survey-Teen (NIS-Teen), United States, 2016. MMWR/August 25. 2017/ Vol.66/No. 33</a:t>
            </a:r>
          </a:p>
        </p:txBody>
      </p:sp>
    </p:spTree>
    <p:extLst>
      <p:ext uri="{BB962C8B-B14F-4D97-AF65-F5344CB8AC3E}">
        <p14:creationId xmlns:p14="http://schemas.microsoft.com/office/powerpoint/2010/main" val="6208984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a:noFill/>
          <a:ln/>
        </p:spPr>
        <p:txBody>
          <a:bodyPr/>
          <a:lstStyle/>
          <a:p>
            <a:pPr rtl="0" fontAlgn="base"/>
            <a:r>
              <a:rPr lang="en-US" sz="1200" b="0" i="0" u="none" strike="noStrike" kern="1200" dirty="0">
                <a:solidFill>
                  <a:schemeClr val="tx1"/>
                </a:solidFill>
                <a:effectLst/>
                <a:latin typeface="+mn-lt"/>
                <a:ea typeface="+mn-ea"/>
                <a:cs typeface="+mn-cs"/>
              </a:rPr>
              <a:t>Providers are less likely to recommend the HPV vaccine to their younger adolescent patients. They may be more comfortable reserving their recommendation for older teens, rather than for 11- and 12-year-olds. Providing clinicians with information about vaccine safety and efficacy to share with parents may increase endorsement of current HPV vaccine recommendations.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HPV vaccine should be recommended the same way other vaccines (Tdap, influenza and meningococcal) are recommended.</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Provide information about giving vaccine at a young age to increase immune response and protect before sexual activity begins</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Reference: Gable, </a:t>
            </a:r>
            <a:r>
              <a:rPr lang="en-US" sz="1200" b="0" i="0" u="none" strike="noStrike" kern="1200" dirty="0" err="1">
                <a:solidFill>
                  <a:schemeClr val="tx1"/>
                </a:solidFill>
                <a:effectLst/>
                <a:latin typeface="+mn-lt"/>
                <a:ea typeface="+mn-ea"/>
                <a:cs typeface="+mn-cs"/>
              </a:rPr>
              <a:t>J.,Eder</a:t>
            </a:r>
            <a:r>
              <a:rPr lang="en-US" sz="1200" b="0" i="0" u="none" strike="noStrike" kern="1200" dirty="0">
                <a:solidFill>
                  <a:schemeClr val="tx1"/>
                </a:solidFill>
                <a:effectLst/>
                <a:latin typeface="+mn-lt"/>
                <a:ea typeface="+mn-ea"/>
                <a:cs typeface="+mn-cs"/>
              </a:rPr>
              <a:t>, J., Noonan, K. and </a:t>
            </a:r>
            <a:r>
              <a:rPr lang="en-US" sz="1200" b="0" i="0" u="none" strike="noStrike" kern="1200" dirty="0" err="1">
                <a:solidFill>
                  <a:schemeClr val="tx1"/>
                </a:solidFill>
                <a:effectLst/>
                <a:latin typeface="+mn-lt"/>
                <a:ea typeface="+mn-ea"/>
                <a:cs typeface="+mn-cs"/>
              </a:rPr>
              <a:t>Feemstar</a:t>
            </a:r>
            <a:r>
              <a:rPr lang="en-US" sz="1200" b="0" i="0" u="none" strike="noStrike" kern="1200" dirty="0">
                <a:solidFill>
                  <a:schemeClr val="tx1"/>
                </a:solidFill>
                <a:effectLst/>
                <a:latin typeface="+mn-lt"/>
                <a:ea typeface="+mn-ea"/>
                <a:cs typeface="+mn-cs"/>
              </a:rPr>
              <a:t>, K. Increasing HPV Vaccination Rates Among Adolescents: Challenges and Opportunities. </a:t>
            </a:r>
            <a:r>
              <a:rPr lang="en-US" sz="1200" b="0" i="0" u="none" strike="noStrike" kern="1200" dirty="0" err="1">
                <a:solidFill>
                  <a:schemeClr val="tx1"/>
                </a:solidFill>
                <a:effectLst/>
                <a:latin typeface="+mn-lt"/>
                <a:ea typeface="+mn-ea"/>
                <a:cs typeface="+mn-cs"/>
              </a:rPr>
              <a:t>PolicyLab</a:t>
            </a:r>
            <a:r>
              <a:rPr lang="en-US" sz="1200" b="0" i="0" u="none" strike="noStrike" kern="1200" dirty="0">
                <a:solidFill>
                  <a:schemeClr val="tx1"/>
                </a:solidFill>
                <a:effectLst/>
                <a:latin typeface="+mn-lt"/>
                <a:ea typeface="+mn-ea"/>
                <a:cs typeface="+mn-cs"/>
              </a:rPr>
              <a:t>: The Children’s Hospital of Philadelphia, 2016.</a:t>
            </a:r>
            <a:r>
              <a:rPr lang="en-US" sz="1200" b="0" i="0" kern="1200" dirty="0">
                <a:solidFill>
                  <a:schemeClr val="tx1"/>
                </a:solidFill>
                <a:effectLst/>
                <a:latin typeface="+mn-lt"/>
                <a:ea typeface="+mn-ea"/>
                <a:cs typeface="+mn-cs"/>
              </a:rPr>
              <a:t>​</a:t>
            </a:r>
          </a:p>
          <a:p>
            <a:endParaRPr lang="en-US" dirty="0"/>
          </a:p>
        </p:txBody>
      </p:sp>
      <p:sp>
        <p:nvSpPr>
          <p:cNvPr id="4" name="Footer Placeholder 3"/>
          <p:cNvSpPr>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EPIC CHILDHOOD 2017</a:t>
            </a:r>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952AFA-8362-48FC-9C34-150C87379A9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304658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solidFill>
                  <a:srgbClr val="000000"/>
                </a:solidFill>
              </a:rPr>
              <a:t>EPIC CHILDHOOD 2017</a:t>
            </a: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solidFill>
                  <a:srgbClr val="000000"/>
                </a:solidFill>
              </a:rPr>
              <a:pPr>
                <a:defRPr/>
              </a:pPr>
              <a:t>42</a:t>
            </a:fld>
            <a:endParaRPr lang="en-US">
              <a:solidFill>
                <a:srgbClr val="000000"/>
              </a:solidFill>
            </a:endParaRPr>
          </a:p>
        </p:txBody>
      </p:sp>
    </p:spTree>
    <p:extLst>
      <p:ext uri="{BB962C8B-B14F-4D97-AF65-F5344CB8AC3E}">
        <p14:creationId xmlns:p14="http://schemas.microsoft.com/office/powerpoint/2010/main" val="1528266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0390283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0"/>
              </a:spcBef>
            </a:pPr>
            <a:r>
              <a:rPr lang="en-US" sz="900" b="1" i="1" dirty="0">
                <a:latin typeface="+mn-lt"/>
                <a:cs typeface="Arial" pitchFamily="34" charset="0"/>
              </a:rPr>
              <a:t>Un-immunized HCP</a:t>
            </a:r>
          </a:p>
          <a:p>
            <a:pPr>
              <a:lnSpc>
                <a:spcPct val="80000"/>
              </a:lnSpc>
              <a:spcBef>
                <a:spcPct val="0"/>
              </a:spcBef>
              <a:buClr>
                <a:srgbClr val="FFFF99"/>
              </a:buClr>
            </a:pPr>
            <a:r>
              <a:rPr lang="en-US" sz="900" dirty="0">
                <a:latin typeface="+mn-lt"/>
                <a:cs typeface="Arial" pitchFamily="34" charset="0"/>
              </a:rPr>
              <a:t>Un-immunized healthcare workers are at risk of infecting patients, family members and community contacts</a:t>
            </a:r>
          </a:p>
          <a:p>
            <a:pPr>
              <a:lnSpc>
                <a:spcPct val="80000"/>
              </a:lnSpc>
              <a:spcBef>
                <a:spcPct val="0"/>
              </a:spcBef>
            </a:pPr>
            <a:r>
              <a:rPr lang="en-US" sz="900" b="1" i="1" dirty="0">
                <a:latin typeface="+mn-lt"/>
                <a:cs typeface="Arial" pitchFamily="34" charset="0"/>
              </a:rPr>
              <a:t>Immunized HCP </a:t>
            </a:r>
          </a:p>
          <a:p>
            <a:pPr>
              <a:lnSpc>
                <a:spcPct val="80000"/>
              </a:lnSpc>
              <a:spcBef>
                <a:spcPct val="0"/>
              </a:spcBef>
            </a:pPr>
            <a:r>
              <a:rPr lang="en-US" sz="900" dirty="0">
                <a:latin typeface="+mn-lt"/>
                <a:cs typeface="Arial" pitchFamily="34" charset="0"/>
              </a:rPr>
              <a:t>Protect patients from VPD’s</a:t>
            </a:r>
          </a:p>
          <a:p>
            <a:pPr>
              <a:lnSpc>
                <a:spcPct val="80000"/>
              </a:lnSpc>
              <a:spcBef>
                <a:spcPct val="0"/>
              </a:spcBef>
            </a:pPr>
            <a:r>
              <a:rPr lang="en-US" sz="900" dirty="0">
                <a:latin typeface="+mn-lt"/>
                <a:cs typeface="Arial" pitchFamily="34" charset="0"/>
              </a:rPr>
              <a:t>Help offices avoid potential liability cases. (The practice can be liable if an unimmunized  HCP becomes infected with a vaccine preventable disease and infects a patient.)</a:t>
            </a:r>
          </a:p>
          <a:p>
            <a:pPr>
              <a:lnSpc>
                <a:spcPct val="80000"/>
              </a:lnSpc>
              <a:spcBef>
                <a:spcPct val="0"/>
              </a:spcBef>
            </a:pPr>
            <a:r>
              <a:rPr lang="en-US" sz="900" dirty="0">
                <a:latin typeface="+mn-lt"/>
                <a:cs typeface="Arial" pitchFamily="34" charset="0"/>
              </a:rPr>
              <a:t>Maintain productivity   </a:t>
            </a:r>
          </a:p>
          <a:p>
            <a:pPr>
              <a:lnSpc>
                <a:spcPct val="80000"/>
              </a:lnSpc>
              <a:spcBef>
                <a:spcPct val="0"/>
              </a:spcBef>
            </a:pPr>
            <a:r>
              <a:rPr lang="en-US" sz="900" dirty="0">
                <a:latin typeface="+mn-lt"/>
                <a:cs typeface="Arial" pitchFamily="34" charset="0"/>
              </a:rPr>
              <a:t>Reduce illness and illness-related absenteeism</a:t>
            </a:r>
          </a:p>
          <a:p>
            <a:pPr>
              <a:lnSpc>
                <a:spcPct val="80000"/>
              </a:lnSpc>
              <a:spcBef>
                <a:spcPct val="0"/>
              </a:spcBef>
            </a:pPr>
            <a:r>
              <a:rPr lang="en-US" sz="900" b="1" dirty="0">
                <a:latin typeface="+mn-lt"/>
                <a:cs typeface="Arial" pitchFamily="34" charset="0"/>
              </a:rPr>
              <a:t>Evidence of Immunity to MMR</a:t>
            </a:r>
          </a:p>
          <a:p>
            <a:pPr>
              <a:lnSpc>
                <a:spcPct val="80000"/>
              </a:lnSpc>
              <a:spcBef>
                <a:spcPct val="0"/>
              </a:spcBef>
            </a:pPr>
            <a:r>
              <a:rPr lang="en-US" sz="900" dirty="0">
                <a:latin typeface="+mn-lt"/>
                <a:cs typeface="Arial" pitchFamily="34" charset="0"/>
              </a:rPr>
              <a:t>Documented administration of two doses of measles and mumps vaccine and one dose of rubella vaccine OR</a:t>
            </a:r>
          </a:p>
          <a:p>
            <a:pPr>
              <a:lnSpc>
                <a:spcPct val="80000"/>
              </a:lnSpc>
              <a:spcBef>
                <a:spcPct val="0"/>
              </a:spcBef>
            </a:pPr>
            <a:r>
              <a:rPr lang="en-US" sz="900" dirty="0">
                <a:latin typeface="+mn-lt"/>
                <a:cs typeface="Arial" pitchFamily="34" charset="0"/>
              </a:rPr>
              <a:t>Laboratory evidence of immunity or laboratory confirmation of disease (measles, mumps and rubella) OR</a:t>
            </a:r>
          </a:p>
          <a:p>
            <a:pPr>
              <a:lnSpc>
                <a:spcPct val="80000"/>
              </a:lnSpc>
              <a:spcBef>
                <a:spcPct val="0"/>
              </a:spcBef>
            </a:pPr>
            <a:r>
              <a:rPr lang="en-US" sz="900" dirty="0">
                <a:latin typeface="+mn-lt"/>
                <a:cs typeface="Arial" pitchFamily="34" charset="0"/>
              </a:rPr>
              <a:t>Born before 1957 (measles, mumps and rubella)</a:t>
            </a:r>
          </a:p>
          <a:p>
            <a:endParaRPr lang="en-US" sz="900" b="0" i="0" kern="1200" dirty="0">
              <a:solidFill>
                <a:schemeClr val="tx1"/>
              </a:solidFill>
              <a:effectLst/>
            </a:endParaRPr>
          </a:p>
          <a:p>
            <a:r>
              <a:rPr lang="en-US" sz="900" b="0" i="0" kern="1200" dirty="0">
                <a:solidFill>
                  <a:schemeClr val="tx1"/>
                </a:solidFill>
                <a:effectLst/>
              </a:rPr>
              <a:t>Because of their contact with patients or infective material from patients, many HCP are at risk for exposure to (and possible transmission of) vaccine-preventable diseases. Employers and HCP have a shared responsibility to prevent occupationally acquired infections and avoid causing harm to patients by taking reasonable precautions to prevent transmission of vaccine-preventable diseases.</a:t>
            </a:r>
          </a:p>
          <a:p>
            <a:endParaRPr lang="en-US" sz="900" b="0" i="0" kern="1200" dirty="0">
              <a:solidFill>
                <a:schemeClr val="tx1"/>
              </a:solidFill>
              <a:effectLst/>
            </a:endParaRPr>
          </a:p>
          <a:p>
            <a:r>
              <a:rPr lang="en-US" sz="900" b="0" i="0" kern="1200" dirty="0">
                <a:solidFill>
                  <a:schemeClr val="tx1"/>
                </a:solidFill>
                <a:effectLst/>
              </a:rPr>
              <a:t>Optimal use of recommended vaccines helps maintain immunity and safeguard HCP from infection, thereby helping protect patients from becoming infected. The recommendations for vaccination of HCP are presented in two categories: 1) those diseases for which routine vaccination or documentation of immunity is recommended for HCP because of risks to HCP in their work settings and, should HCP become infected, to the patients they serve and 2) those diseases for which vaccination of HCP might be indicated in certain circumstances. Vaccines recommended in the first category are hepatitis B, seasonal influenza, measles, mumps, and rubella, pertussis, and varicella vaccines. Vaccines in the second category are meningococcal, typhoid, and polio vaccines.</a:t>
            </a:r>
          </a:p>
          <a:p>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mn-lt"/>
                <a:cs typeface="Arial" pitchFamily="34" charset="0"/>
              </a:rPr>
              <a:t>1.</a:t>
            </a:r>
            <a:r>
              <a:rPr lang="en-US" sz="900" b="1" dirty="0">
                <a:latin typeface="+mn-lt"/>
                <a:cs typeface="Arial" pitchFamily="34" charset="0"/>
              </a:rPr>
              <a:t> </a:t>
            </a:r>
            <a:r>
              <a:rPr lang="en-US" sz="900" dirty="0">
                <a:latin typeface="+mn-lt"/>
                <a:cs typeface="Arial" pitchFamily="34" charset="0"/>
              </a:rPr>
              <a:t>General Recommendations on Immunization, Recommendations of the Advisory Committee on Immunization Practices (ACIP). MMWR   (RR-2); January 28, 2011</a:t>
            </a:r>
          </a:p>
          <a:p>
            <a:endParaRPr lang="en-US" sz="900" dirty="0"/>
          </a:p>
          <a:p>
            <a:r>
              <a:rPr lang="en-US" sz="900" b="0" i="0" kern="1200" dirty="0">
                <a:solidFill>
                  <a:schemeClr val="tx1"/>
                </a:solidFill>
                <a:effectLst/>
              </a:rPr>
              <a:t>MMWR; November 25, 2011 / 60(RR07);1-45</a:t>
            </a:r>
            <a:endParaRPr lang="en-US" sz="900" b="0" dirty="0"/>
          </a:p>
        </p:txBody>
      </p:sp>
      <p:sp>
        <p:nvSpPr>
          <p:cNvPr id="4" name="Footer Placeholder 3"/>
          <p:cNvSpPr>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rPr>
              <a:t>EPIC CHILDHOOD 2017</a:t>
            </a:r>
            <a:endParaRPr kumimoji="0" lang="en-US" sz="1800" b="0" i="0" u="none" strike="noStrike" kern="0" cap="none" spc="0" normalizeH="0" baseline="0" noProof="0" dirty="0">
              <a:ln>
                <a:noFill/>
              </a:ln>
              <a:solidFill>
                <a:srgbClr val="000000"/>
              </a:solidFill>
              <a:effectLst/>
              <a:uLnTx/>
              <a:uFillTx/>
            </a:endParaRPr>
          </a:p>
        </p:txBody>
      </p:sp>
      <p:sp>
        <p:nvSpPr>
          <p:cNvPr id="5" name="Slide Number Placeholder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952AFA-8362-48FC-9C34-150C87379A95}"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35923208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681672"/>
            <a:ext cx="6553200" cy="3877374"/>
          </a:xfrm>
        </p:spPr>
        <p:txBody>
          <a:bodyPr>
            <a:normAutofit fontScale="40000" lnSpcReduction="20000"/>
          </a:bodyPr>
          <a:lstStyle/>
          <a:p>
            <a:pPr>
              <a:spcBef>
                <a:spcPts val="600"/>
              </a:spcBef>
            </a:pPr>
            <a:endParaRPr lang="en-US" sz="1700" b="1" kern="1200" baseline="0" dirty="0">
              <a:solidFill>
                <a:schemeClr val="tx1"/>
              </a:solidFill>
              <a:cs typeface="Arial" pitchFamily="34" charset="0"/>
            </a:endParaRPr>
          </a:p>
          <a:p>
            <a:pPr>
              <a:spcBef>
                <a:spcPts val="600"/>
              </a:spcBef>
            </a:pPr>
            <a:r>
              <a:rPr lang="en-US" sz="1700" b="1" kern="1200" baseline="0" dirty="0" err="1">
                <a:solidFill>
                  <a:schemeClr val="tx1"/>
                </a:solidFill>
                <a:cs typeface="Arial" pitchFamily="34" charset="0"/>
              </a:rPr>
              <a:t>Postvaccination</a:t>
            </a:r>
            <a:r>
              <a:rPr lang="en-US" sz="1700" b="1" kern="1200" baseline="0" dirty="0">
                <a:solidFill>
                  <a:schemeClr val="tx1"/>
                </a:solidFill>
                <a:cs typeface="Arial" pitchFamily="34" charset="0"/>
              </a:rPr>
              <a:t> Serologic Testing</a:t>
            </a:r>
            <a:endParaRPr lang="en-US" sz="1700" b="1" kern="1200" dirty="0">
              <a:solidFill>
                <a:srgbClr val="C00000"/>
              </a:solidFill>
              <a:cs typeface="Arial" pitchFamily="34" charset="0"/>
            </a:endParaRPr>
          </a:p>
          <a:p>
            <a:pPr marL="285750" indent="-285750">
              <a:spcBef>
                <a:spcPts val="600"/>
              </a:spcBef>
              <a:buFont typeface="Arial" panose="020B0604020202020204" pitchFamily="34" charset="0"/>
              <a:buChar char="•"/>
            </a:pPr>
            <a:r>
              <a:rPr lang="en-US" sz="1700" dirty="0">
                <a:cs typeface="Arial" pitchFamily="34" charset="0"/>
              </a:rPr>
              <a:t>Testing unvaccinated HCP for HBV infection is not generally indicated for persons being evaluated for hepatitis B protection because of occupational risk. </a:t>
            </a:r>
          </a:p>
          <a:p>
            <a:pPr marL="285750" indent="-285750">
              <a:spcBef>
                <a:spcPts val="600"/>
              </a:spcBef>
              <a:buFont typeface="Arial" panose="020B0604020202020204" pitchFamily="34" charset="0"/>
              <a:buChar char="•"/>
            </a:pPr>
            <a:r>
              <a:rPr lang="en-US" sz="1700" dirty="0" err="1">
                <a:cs typeface="Arial" pitchFamily="34" charset="0"/>
              </a:rPr>
              <a:t>Prevaccination</a:t>
            </a:r>
            <a:r>
              <a:rPr lang="en-US" sz="1700" dirty="0">
                <a:cs typeface="Arial" pitchFamily="34" charset="0"/>
              </a:rPr>
              <a:t> serologic testing is indicated for:</a:t>
            </a:r>
          </a:p>
          <a:p>
            <a:pPr marL="742950" lvl="1" indent="-285750">
              <a:spcBef>
                <a:spcPts val="600"/>
              </a:spcBef>
              <a:buFont typeface="Arial" panose="020B0604020202020204" pitchFamily="34" charset="0"/>
              <a:buChar char="•"/>
            </a:pPr>
            <a:r>
              <a:rPr lang="en-US" sz="1700" dirty="0">
                <a:cs typeface="Arial" pitchFamily="34" charset="0"/>
              </a:rPr>
              <a:t>all persons born in geographic regions with </a:t>
            </a:r>
            <a:r>
              <a:rPr lang="en-US" sz="1700" dirty="0" err="1">
                <a:cs typeface="Arial" pitchFamily="34" charset="0"/>
              </a:rPr>
              <a:t>HBsAg</a:t>
            </a:r>
            <a:r>
              <a:rPr lang="en-US" sz="1700" dirty="0">
                <a:cs typeface="Arial" pitchFamily="34" charset="0"/>
              </a:rPr>
              <a:t> prevalence of ≥2% (e.g., much of Eastern Europe, Asia, Africa, the Middle East, and the Pacific Islands)</a:t>
            </a:r>
          </a:p>
          <a:p>
            <a:pPr marL="742950" lvl="1" indent="-285750">
              <a:spcBef>
                <a:spcPts val="600"/>
              </a:spcBef>
              <a:buFont typeface="Arial" panose="020B0604020202020204" pitchFamily="34" charset="0"/>
              <a:buChar char="•"/>
            </a:pPr>
            <a:r>
              <a:rPr lang="en-US" sz="1700" dirty="0">
                <a:cs typeface="Arial" pitchFamily="34" charset="0"/>
              </a:rPr>
              <a:t>certain indigenous populations from countries with overall low HBV </a:t>
            </a:r>
            <a:r>
              <a:rPr lang="en-US" sz="1700" dirty="0" err="1">
                <a:cs typeface="Arial" pitchFamily="34" charset="0"/>
              </a:rPr>
              <a:t>endemicity</a:t>
            </a:r>
            <a:r>
              <a:rPr lang="en-US" sz="1700" dirty="0">
                <a:cs typeface="Arial" pitchFamily="34" charset="0"/>
              </a:rPr>
              <a:t> (&lt;2%)</a:t>
            </a:r>
          </a:p>
          <a:p>
            <a:pPr marL="742950" lvl="1" indent="-285750">
              <a:spcBef>
                <a:spcPts val="600"/>
              </a:spcBef>
              <a:buFont typeface="Arial" panose="020B0604020202020204" pitchFamily="34" charset="0"/>
              <a:buChar char="•"/>
            </a:pPr>
            <a:r>
              <a:rPr lang="en-US" sz="1700" dirty="0">
                <a:cs typeface="Arial" pitchFamily="34" charset="0"/>
              </a:rPr>
              <a:t>persons with behavioral exposures to HBV (e.g., men who have sex with men and past or current injection drug users)</a:t>
            </a:r>
          </a:p>
          <a:p>
            <a:pPr marL="742950" lvl="1" indent="-285750">
              <a:spcBef>
                <a:spcPts val="600"/>
              </a:spcBef>
              <a:buFont typeface="Arial" panose="020B0604020202020204" pitchFamily="34" charset="0"/>
              <a:buChar char="•"/>
            </a:pPr>
            <a:r>
              <a:rPr lang="en-US" sz="1700" dirty="0">
                <a:cs typeface="Arial" pitchFamily="34" charset="0"/>
              </a:rPr>
              <a:t>persons receiving cytotoxic or immunosuppressive therapy</a:t>
            </a:r>
          </a:p>
          <a:p>
            <a:pPr marL="742950" lvl="1" indent="-285750">
              <a:spcBef>
                <a:spcPts val="600"/>
              </a:spcBef>
              <a:buFont typeface="Arial" panose="020B0604020202020204" pitchFamily="34" charset="0"/>
              <a:buChar char="•"/>
            </a:pPr>
            <a:r>
              <a:rPr lang="en-US" sz="1700" dirty="0">
                <a:cs typeface="Arial" pitchFamily="34" charset="0"/>
              </a:rPr>
              <a:t>persons with liver disease of unknown etiology. </a:t>
            </a:r>
            <a:endParaRPr lang="en-US" sz="1700" kern="1200" baseline="0" dirty="0">
              <a:solidFill>
                <a:schemeClr val="tx1"/>
              </a:solidFill>
              <a:cs typeface="Arial" pitchFamily="34" charset="0"/>
            </a:endParaRPr>
          </a:p>
          <a:p>
            <a:pPr>
              <a:spcBef>
                <a:spcPts val="600"/>
              </a:spcBef>
            </a:pPr>
            <a:r>
              <a:rPr lang="en-US" sz="1700" dirty="0">
                <a:cs typeface="Arial" pitchFamily="34" charset="0"/>
              </a:rPr>
              <a:t>Testing HCP at risk for HBV infection should consist of a serologic assay for </a:t>
            </a:r>
            <a:r>
              <a:rPr lang="en-US" sz="1700" dirty="0" err="1">
                <a:cs typeface="Arial" pitchFamily="34" charset="0"/>
              </a:rPr>
              <a:t>HBsAg</a:t>
            </a:r>
            <a:r>
              <a:rPr lang="en-US" sz="1700" dirty="0">
                <a:cs typeface="Arial" pitchFamily="34" charset="0"/>
              </a:rPr>
              <a:t>, in addition to either anti-</a:t>
            </a:r>
            <a:r>
              <a:rPr lang="en-US" sz="1700" dirty="0" err="1">
                <a:cs typeface="Arial" pitchFamily="34" charset="0"/>
              </a:rPr>
              <a:t>HBc</a:t>
            </a:r>
            <a:r>
              <a:rPr lang="en-US" sz="1700" dirty="0">
                <a:cs typeface="Arial" pitchFamily="34" charset="0"/>
              </a:rPr>
              <a:t> or anti-HBs</a:t>
            </a:r>
            <a:r>
              <a:rPr lang="en-US" sz="1700" i="1" dirty="0">
                <a:cs typeface="Arial" pitchFamily="34" charset="0"/>
              </a:rPr>
              <a:t>. For unvaccinated HCP at risk for previous HBV infection, blood should be drawn for testing before the first dose of vaccine is administered. </a:t>
            </a:r>
            <a:endParaRPr lang="en-US" sz="1700" dirty="0">
              <a:cs typeface="Arial" pitchFamily="34" charset="0"/>
            </a:endParaRPr>
          </a:p>
          <a:p>
            <a:pPr>
              <a:spcBef>
                <a:spcPts val="600"/>
              </a:spcBef>
            </a:pPr>
            <a:r>
              <a:rPr lang="en-US" sz="1700" kern="1200" baseline="0" dirty="0">
                <a:solidFill>
                  <a:schemeClr val="tx1"/>
                </a:solidFill>
                <a:cs typeface="Arial" pitchFamily="34" charset="0"/>
              </a:rPr>
              <a:t>HCP who have written documentation of a complete, ≥3-dose HepB vaccine series and subsequent </a:t>
            </a:r>
            <a:r>
              <a:rPr lang="en-US" sz="1700" kern="1200" baseline="0" dirty="0" err="1">
                <a:solidFill>
                  <a:schemeClr val="tx1"/>
                </a:solidFill>
                <a:cs typeface="Arial" pitchFamily="34" charset="0"/>
              </a:rPr>
              <a:t>postvaccination</a:t>
            </a:r>
            <a:r>
              <a:rPr lang="en-US" sz="1700" kern="1200" baseline="0" dirty="0">
                <a:solidFill>
                  <a:schemeClr val="tx1"/>
                </a:solidFill>
                <a:cs typeface="Arial" pitchFamily="34" charset="0"/>
              </a:rPr>
              <a:t> anti-HBs ≥10 </a:t>
            </a:r>
            <a:r>
              <a:rPr lang="en-US" sz="1700" kern="1200" baseline="0" dirty="0" err="1">
                <a:solidFill>
                  <a:schemeClr val="tx1"/>
                </a:solidFill>
                <a:cs typeface="Arial" pitchFamily="34" charset="0"/>
              </a:rPr>
              <a:t>mIU</a:t>
            </a:r>
            <a:r>
              <a:rPr lang="en-US" sz="1700" kern="1200" baseline="0" dirty="0">
                <a:solidFill>
                  <a:schemeClr val="tx1"/>
                </a:solidFill>
                <a:cs typeface="Arial" pitchFamily="34" charset="0"/>
              </a:rPr>
              <a:t>/mL are considered hepatitis B immune. </a:t>
            </a:r>
            <a:r>
              <a:rPr lang="en-US" sz="1700" kern="1200" baseline="0" dirty="0" err="1">
                <a:solidFill>
                  <a:schemeClr val="tx1"/>
                </a:solidFill>
                <a:cs typeface="Arial" pitchFamily="34" charset="0"/>
              </a:rPr>
              <a:t>Immunocompetent</a:t>
            </a:r>
            <a:r>
              <a:rPr lang="en-US" sz="1700" kern="1200" baseline="0" dirty="0">
                <a:solidFill>
                  <a:schemeClr val="tx1"/>
                </a:solidFill>
                <a:cs typeface="Arial" pitchFamily="34" charset="0"/>
              </a:rPr>
              <a:t> persons have long-term protection against HBV and do not need further periodic testing to assess anti-HBs levels.  </a:t>
            </a:r>
          </a:p>
          <a:p>
            <a:pPr>
              <a:spcBef>
                <a:spcPts val="600"/>
              </a:spcBef>
            </a:pPr>
            <a:r>
              <a:rPr lang="en-US" sz="1700" kern="1200" baseline="0" dirty="0">
                <a:solidFill>
                  <a:schemeClr val="tx1"/>
                </a:solidFill>
                <a:cs typeface="Arial" pitchFamily="34" charset="0"/>
              </a:rPr>
              <a:t>All HCP recently vaccinated or recently completing HepB vaccination who are at risk for occupational blood or body fluid exposure should undergo anti-HBs testing. Anti-HBs testing should be performed 1–2 months after administration of the last dose of the vaccine series when possible. HCP with documentation of a complete ≥3-dose HepB vaccine series but no documentation of anti-HBs ≥10 </a:t>
            </a:r>
            <a:r>
              <a:rPr lang="en-US" sz="1700" kern="1200" baseline="0" dirty="0" err="1">
                <a:solidFill>
                  <a:schemeClr val="tx1"/>
                </a:solidFill>
                <a:cs typeface="Arial" pitchFamily="34" charset="0"/>
              </a:rPr>
              <a:t>mIU</a:t>
            </a:r>
            <a:r>
              <a:rPr lang="en-US" sz="1700" kern="1200" baseline="0" dirty="0">
                <a:solidFill>
                  <a:schemeClr val="tx1"/>
                </a:solidFill>
                <a:cs typeface="Arial" pitchFamily="34" charset="0"/>
              </a:rPr>
              <a:t>/mL who are at risk for occupational blood or body fluid exposure might undergo anti-HBs testing upon hire or matriculation. Testing should use a quantitative method that allows detection of the protective concentration of anti-HBs (≥10 </a:t>
            </a:r>
            <a:r>
              <a:rPr lang="en-US" sz="1700" kern="1200" baseline="0" dirty="0" err="1">
                <a:solidFill>
                  <a:schemeClr val="tx1"/>
                </a:solidFill>
                <a:cs typeface="Arial" pitchFamily="34" charset="0"/>
              </a:rPr>
              <a:t>mIU</a:t>
            </a:r>
            <a:r>
              <a:rPr lang="en-US" sz="1700" kern="1200" baseline="0" dirty="0">
                <a:solidFill>
                  <a:schemeClr val="tx1"/>
                </a:solidFill>
                <a:cs typeface="Arial" pitchFamily="34" charset="0"/>
              </a:rPr>
              <a:t>/</a:t>
            </a:r>
            <a:r>
              <a:rPr lang="en-US" sz="1700" kern="1200" baseline="0" dirty="0" err="1">
                <a:solidFill>
                  <a:schemeClr val="tx1"/>
                </a:solidFill>
                <a:cs typeface="Arial" pitchFamily="34" charset="0"/>
              </a:rPr>
              <a:t>mL</a:t>
            </a:r>
            <a:r>
              <a:rPr lang="en-US" sz="1700" kern="1200" baseline="0" dirty="0">
                <a:solidFill>
                  <a:schemeClr val="tx1"/>
                </a:solidFill>
                <a:cs typeface="Arial" pitchFamily="34" charset="0"/>
              </a:rPr>
              <a:t>) (e.g., enzyme-linked </a:t>
            </a:r>
            <a:r>
              <a:rPr lang="en-US" sz="1700" kern="1200" baseline="0" dirty="0" err="1">
                <a:solidFill>
                  <a:schemeClr val="tx1"/>
                </a:solidFill>
                <a:cs typeface="Arial" pitchFamily="34" charset="0"/>
              </a:rPr>
              <a:t>immunosorbent</a:t>
            </a:r>
            <a:r>
              <a:rPr lang="en-US" sz="1700" kern="1200" baseline="0" dirty="0">
                <a:solidFill>
                  <a:schemeClr val="tx1"/>
                </a:solidFill>
                <a:cs typeface="Arial" pitchFamily="34" charset="0"/>
              </a:rPr>
              <a:t> assay [ELISA]). </a:t>
            </a:r>
          </a:p>
          <a:p>
            <a:pPr>
              <a:spcBef>
                <a:spcPts val="600"/>
              </a:spcBef>
            </a:pPr>
            <a:r>
              <a:rPr lang="en-US" sz="1700" kern="1200" baseline="0" dirty="0">
                <a:solidFill>
                  <a:schemeClr val="tx1"/>
                </a:solidFill>
                <a:cs typeface="Arial" pitchFamily="34" charset="0"/>
              </a:rPr>
              <a:t>Completely vaccinated HCP with anti-HBs ≥10 </a:t>
            </a:r>
            <a:r>
              <a:rPr lang="en-US" sz="1700" kern="1200" baseline="0" dirty="0" err="1">
                <a:solidFill>
                  <a:schemeClr val="tx1"/>
                </a:solidFill>
                <a:cs typeface="Arial" pitchFamily="34" charset="0"/>
              </a:rPr>
              <a:t>mIU</a:t>
            </a:r>
            <a:r>
              <a:rPr lang="en-US" sz="1700" kern="1200" baseline="0" dirty="0">
                <a:solidFill>
                  <a:schemeClr val="tx1"/>
                </a:solidFill>
                <a:cs typeface="Arial" pitchFamily="34" charset="0"/>
              </a:rPr>
              <a:t>/</a:t>
            </a:r>
            <a:r>
              <a:rPr lang="en-US" sz="1700" kern="1200" baseline="0" dirty="0" err="1">
                <a:solidFill>
                  <a:schemeClr val="tx1"/>
                </a:solidFill>
                <a:cs typeface="Arial" pitchFamily="34" charset="0"/>
              </a:rPr>
              <a:t>mL</a:t>
            </a:r>
            <a:r>
              <a:rPr lang="en-US" sz="1700" kern="1200" baseline="0" dirty="0">
                <a:solidFill>
                  <a:schemeClr val="tx1"/>
                </a:solidFill>
                <a:cs typeface="Arial" pitchFamily="34" charset="0"/>
              </a:rPr>
              <a:t> are considered hepatitis B immune. </a:t>
            </a:r>
            <a:r>
              <a:rPr lang="en-US" sz="1700" kern="1200" baseline="0" dirty="0" err="1">
                <a:solidFill>
                  <a:schemeClr val="tx1"/>
                </a:solidFill>
                <a:cs typeface="Arial" pitchFamily="34" charset="0"/>
              </a:rPr>
              <a:t>Immunocompetent</a:t>
            </a:r>
            <a:r>
              <a:rPr lang="en-US" sz="1700" kern="1200" baseline="0" dirty="0">
                <a:solidFill>
                  <a:schemeClr val="tx1"/>
                </a:solidFill>
                <a:cs typeface="Arial" pitchFamily="34" charset="0"/>
              </a:rPr>
              <a:t> persons have long-term protection and do not need further periodic testing to assess anti-HBs levels. </a:t>
            </a:r>
          </a:p>
          <a:p>
            <a:pPr>
              <a:spcBef>
                <a:spcPts val="600"/>
              </a:spcBef>
            </a:pPr>
            <a:r>
              <a:rPr lang="en-US" sz="1700" kern="1200" baseline="0" dirty="0">
                <a:solidFill>
                  <a:schemeClr val="tx1"/>
                </a:solidFill>
                <a:cs typeface="Arial" pitchFamily="34" charset="0"/>
              </a:rPr>
              <a:t>Completely vaccinated HCP with anti-HBs &lt;10 </a:t>
            </a:r>
            <a:r>
              <a:rPr lang="en-US" sz="1700" kern="1200" baseline="0" dirty="0" err="1">
                <a:solidFill>
                  <a:schemeClr val="tx1"/>
                </a:solidFill>
                <a:cs typeface="Arial" pitchFamily="34" charset="0"/>
              </a:rPr>
              <a:t>mIU</a:t>
            </a:r>
            <a:r>
              <a:rPr lang="en-US" sz="1700" kern="1200" baseline="0" dirty="0">
                <a:solidFill>
                  <a:schemeClr val="tx1"/>
                </a:solidFill>
                <a:cs typeface="Arial" pitchFamily="34" charset="0"/>
              </a:rPr>
              <a:t>/mL should receive an additional dose of HepB vaccine, followed by anti-HBs testing 1–2 months later. HCP whose anti-HBs remains &lt;10 </a:t>
            </a:r>
            <a:r>
              <a:rPr lang="en-US" sz="1700" kern="1200" baseline="0" dirty="0" err="1">
                <a:solidFill>
                  <a:schemeClr val="tx1"/>
                </a:solidFill>
                <a:cs typeface="Arial" pitchFamily="34" charset="0"/>
              </a:rPr>
              <a:t>mIU</a:t>
            </a:r>
            <a:r>
              <a:rPr lang="en-US" sz="1700" kern="1200" baseline="0" dirty="0">
                <a:solidFill>
                  <a:schemeClr val="tx1"/>
                </a:solidFill>
                <a:cs typeface="Arial" pitchFamily="34" charset="0"/>
              </a:rPr>
              <a:t>/</a:t>
            </a:r>
            <a:r>
              <a:rPr lang="en-US" sz="1700" kern="1200" baseline="0" dirty="0" err="1">
                <a:solidFill>
                  <a:schemeClr val="tx1"/>
                </a:solidFill>
                <a:cs typeface="Arial" pitchFamily="34" charset="0"/>
              </a:rPr>
              <a:t>mL</a:t>
            </a:r>
            <a:r>
              <a:rPr lang="en-US" sz="1700" kern="1200" baseline="0" dirty="0">
                <a:solidFill>
                  <a:schemeClr val="tx1"/>
                </a:solidFill>
                <a:cs typeface="Arial" pitchFamily="34" charset="0"/>
              </a:rPr>
              <a:t> should receive 2 additional </a:t>
            </a:r>
          </a:p>
          <a:p>
            <a:pPr>
              <a:spcBef>
                <a:spcPts val="600"/>
              </a:spcBef>
            </a:pPr>
            <a:r>
              <a:rPr lang="en-US" sz="1700" kern="1200" baseline="0" dirty="0">
                <a:solidFill>
                  <a:schemeClr val="tx1"/>
                </a:solidFill>
                <a:cs typeface="Arial" pitchFamily="34" charset="0"/>
              </a:rPr>
              <a:t>vaccine doses (usually 6 doses total), followed by repeat anti-HBs testing 1–2 months after the last dose. Alternatively, it might be more practical for very recently vaccinated HCP with anti-HBs &lt;10 </a:t>
            </a:r>
            <a:r>
              <a:rPr lang="en-US" sz="1700" kern="1200" baseline="0" dirty="0" err="1">
                <a:solidFill>
                  <a:schemeClr val="tx1"/>
                </a:solidFill>
                <a:cs typeface="Arial" pitchFamily="34" charset="0"/>
              </a:rPr>
              <a:t>mIU</a:t>
            </a:r>
            <a:r>
              <a:rPr lang="en-US" sz="1700" kern="1200" baseline="0" dirty="0">
                <a:solidFill>
                  <a:schemeClr val="tx1"/>
                </a:solidFill>
                <a:cs typeface="Arial" pitchFamily="34" charset="0"/>
              </a:rPr>
              <a:t>/mL to receive 3 consecutive additional doses of HepB vaccine (usually 6 doses total), followed by anti-HBs testing 1–2 months after the last dose. </a:t>
            </a:r>
          </a:p>
          <a:p>
            <a:pPr>
              <a:spcBef>
                <a:spcPts val="600"/>
              </a:spcBef>
            </a:pPr>
            <a:endParaRPr lang="en-US" sz="1700" dirty="0"/>
          </a:p>
          <a:p>
            <a:pPr>
              <a:lnSpc>
                <a:spcPct val="80000"/>
              </a:lnSpc>
              <a:spcBef>
                <a:spcPct val="0"/>
              </a:spcBef>
            </a:pPr>
            <a:r>
              <a:rPr lang="en-US" sz="1200" b="1" dirty="0">
                <a:latin typeface="+mn-lt"/>
                <a:cs typeface="Arial" pitchFamily="34" charset="0"/>
              </a:rPr>
              <a:t>References: </a:t>
            </a:r>
            <a:r>
              <a:rPr lang="en-US" sz="1200" dirty="0">
                <a:latin typeface="+mn-lt"/>
                <a:cs typeface="Arial" pitchFamily="34" charset="0"/>
              </a:rPr>
              <a:t>1.</a:t>
            </a:r>
            <a:r>
              <a:rPr lang="en-US" sz="1200" b="1" dirty="0">
                <a:latin typeface="+mn-lt"/>
                <a:cs typeface="Arial" pitchFamily="34" charset="0"/>
              </a:rPr>
              <a:t> </a:t>
            </a:r>
            <a:r>
              <a:rPr lang="en-US" sz="1200" dirty="0">
                <a:latin typeface="+mn-lt"/>
                <a:cs typeface="Arial" pitchFamily="34" charset="0"/>
              </a:rPr>
              <a:t>General Recommendations on Immunization, Recommendations of the Advisory Committee on Immunization Practices (ACIP). MMWR   (RR-2); January 28, 2011</a:t>
            </a:r>
          </a:p>
          <a:p>
            <a:pPr>
              <a:spcBef>
                <a:spcPct val="0"/>
              </a:spcBef>
            </a:pPr>
            <a:r>
              <a:rPr lang="en-US" sz="1200" dirty="0">
                <a:latin typeface="+mn-lt"/>
                <a:cs typeface="Arial" pitchFamily="34" charset="0"/>
              </a:rPr>
              <a:t>2. Immunization of Health-Care Personnel: Recommendations of ACIP MMWR; November 25, 2011 / 60(RR07);1-45</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a:latin typeface="+mn-lt"/>
                <a:cs typeface="Arial" pitchFamily="34" charset="0"/>
              </a:rPr>
              <a:t>3. </a:t>
            </a:r>
            <a:r>
              <a:rPr lang="en-US" sz="1200" b="0" u="sng" kern="1200" baseline="0" dirty="0">
                <a:solidFill>
                  <a:schemeClr val="tx1"/>
                </a:solidFill>
                <a:latin typeface="+mn-lt"/>
                <a:cs typeface="Arial" pitchFamily="34" charset="0"/>
              </a:rPr>
              <a:t>CDC Guidance for Evaluating Health-Care Personnel for Hepatitis B Virus Protection and for Administering </a:t>
            </a:r>
            <a:r>
              <a:rPr lang="en-US" sz="1200" b="0" u="sng" kern="1200" baseline="0" dirty="0" err="1">
                <a:solidFill>
                  <a:schemeClr val="tx1"/>
                </a:solidFill>
                <a:latin typeface="+mn-lt"/>
                <a:cs typeface="Arial" pitchFamily="34" charset="0"/>
              </a:rPr>
              <a:t>Postexposure</a:t>
            </a:r>
            <a:r>
              <a:rPr lang="en-US" sz="1200" b="0" u="sng" kern="1200" baseline="0" dirty="0">
                <a:solidFill>
                  <a:schemeClr val="tx1"/>
                </a:solidFill>
                <a:latin typeface="+mn-lt"/>
                <a:cs typeface="Arial" pitchFamily="34" charset="0"/>
              </a:rPr>
              <a:t> Management </a:t>
            </a:r>
            <a:r>
              <a:rPr lang="en-US" sz="1200" b="1" kern="1200" baseline="0" dirty="0">
                <a:solidFill>
                  <a:schemeClr val="tx1"/>
                </a:solidFill>
                <a:latin typeface="+mn-lt"/>
                <a:cs typeface="Arial" pitchFamily="34" charset="0"/>
              </a:rPr>
              <a:t>(</a:t>
            </a:r>
            <a:r>
              <a:rPr lang="en-US" sz="1200" kern="1200" baseline="0" dirty="0">
                <a:solidFill>
                  <a:schemeClr val="tx1"/>
                </a:solidFill>
                <a:latin typeface="+mn-lt"/>
                <a:cs typeface="Arial" pitchFamily="34" charset="0"/>
              </a:rPr>
              <a:t>Recommendations and Reports / Vol. 62 / No. 10 December 20, 2013)</a:t>
            </a:r>
            <a:endParaRPr lang="en-US" sz="1200" dirty="0">
              <a:latin typeface="+mn-lt"/>
              <a:cs typeface="Arial" pitchFamily="34" charset="0"/>
              <a:sym typeface="Symbol" pitchFamily="18" charset="2"/>
            </a:endParaRPr>
          </a:p>
          <a:p>
            <a:pPr>
              <a:spcBef>
                <a:spcPct val="0"/>
              </a:spcBef>
            </a:pPr>
            <a:endParaRPr lang="en-US" sz="1200" dirty="0">
              <a:latin typeface="+mn-lt"/>
            </a:endParaRPr>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endParaRPr lang="en-US" dirty="0"/>
          </a:p>
        </p:txBody>
      </p:sp>
      <p:sp>
        <p:nvSpPr>
          <p:cNvPr id="5" name="Rectangle 4"/>
          <p:cNvSpPr/>
          <p:nvPr/>
        </p:nvSpPr>
        <p:spPr>
          <a:xfrm>
            <a:off x="762000" y="8688382"/>
            <a:ext cx="5486400" cy="52490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Ref: CDC Guidance for Evaluating Health-Care Personnel for Hepatitis B Virus Protection and for Administering Post Exposure Management MMWR Recommendations and Reports /Vol. 62/No. 10 December 20, 2013</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EPIC CHILDHOOD 2017</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952AFA-8362-48FC-9C34-150C87379A95}"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41610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txBox="1">
            <a:spLocks noGrp="1" noChangeArrowheads="1"/>
          </p:cNvSpPr>
          <p:nvPr/>
        </p:nvSpPr>
        <p:spPr bwMode="auto">
          <a:xfrm>
            <a:off x="3884613" y="8977133"/>
            <a:ext cx="2971800" cy="472567"/>
          </a:xfrm>
          <a:prstGeom prst="rect">
            <a:avLst/>
          </a:prstGeom>
          <a:noFill/>
          <a:ln w="9525">
            <a:noFill/>
            <a:miter lim="800000"/>
            <a:headEnd/>
            <a:tailEnd/>
          </a:ln>
        </p:spPr>
        <p:txBody>
          <a:bodyPr lIns="91424" tIns="45712" rIns="91424" bIns="45712" anchor="b"/>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p:txBody>
      </p:sp>
      <p:sp>
        <p:nvSpPr>
          <p:cNvPr id="503811" name="Rectangle 7"/>
          <p:cNvSpPr txBox="1">
            <a:spLocks noGrp="1" noChangeArrowheads="1"/>
          </p:cNvSpPr>
          <p:nvPr/>
        </p:nvSpPr>
        <p:spPr bwMode="auto">
          <a:xfrm>
            <a:off x="3884613" y="8977133"/>
            <a:ext cx="2971800" cy="472567"/>
          </a:xfrm>
          <a:prstGeom prst="rect">
            <a:avLst/>
          </a:prstGeom>
          <a:noFill/>
          <a:ln w="9525">
            <a:noFill/>
            <a:miter lim="800000"/>
            <a:headEnd/>
            <a:tailEnd/>
          </a:ln>
        </p:spPr>
        <p:txBody>
          <a:bodyPr lIns="91417" tIns="45708" rIns="91417" bIns="45708" anchor="b"/>
          <a:lstStyle/>
          <a:p>
            <a:pPr marL="0" marR="0" lvl="0" indent="0" algn="r" defTabSz="86511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p:txBody>
      </p:sp>
      <p:sp>
        <p:nvSpPr>
          <p:cNvPr id="503812" name="Rectangle 2"/>
          <p:cNvSpPr>
            <a:spLocks noGrp="1" noRot="1" noChangeAspect="1" noChangeArrowheads="1" noTextEdit="1"/>
          </p:cNvSpPr>
          <p:nvPr>
            <p:ph type="sldImg"/>
          </p:nvPr>
        </p:nvSpPr>
        <p:spPr>
          <a:xfrm>
            <a:off x="1066800" y="708025"/>
            <a:ext cx="4727575" cy="3544888"/>
          </a:xfrm>
          <a:ln/>
        </p:spPr>
      </p:sp>
      <p:sp>
        <p:nvSpPr>
          <p:cNvPr id="503813" name="Rectangle 3"/>
          <p:cNvSpPr>
            <a:spLocks noGrp="1" noChangeArrowheads="1"/>
          </p:cNvSpPr>
          <p:nvPr>
            <p:ph type="body" idx="1"/>
          </p:nvPr>
        </p:nvSpPr>
        <p:spPr>
          <a:xfrm>
            <a:off x="574963" y="4139225"/>
            <a:ext cx="5486400" cy="4804431"/>
          </a:xfrm>
          <a:noFill/>
          <a:ln/>
        </p:spPr>
        <p:txBody>
          <a:bodyPr lIns="91409" tIns="45704" rIns="91409" bIns="45704"/>
          <a:lstStyle/>
          <a:p>
            <a:r>
              <a:rPr lang="en-US" sz="1000" u="sng" dirty="0">
                <a:latin typeface="Arial" pitchFamily="34" charset="0"/>
                <a:cs typeface="Arial" pitchFamily="34" charset="0"/>
              </a:rPr>
              <a:t>2017 Childhood/Adolescent</a:t>
            </a:r>
            <a:r>
              <a:rPr lang="en-US" sz="1000" u="sng" baseline="0" dirty="0">
                <a:latin typeface="Arial" pitchFamily="34" charset="0"/>
                <a:cs typeface="Arial" pitchFamily="34" charset="0"/>
              </a:rPr>
              <a:t> Immunization Schedule changes</a:t>
            </a:r>
            <a:endParaRPr lang="en-US" sz="1000" u="sng" dirty="0">
              <a:latin typeface="Arial" pitchFamily="34" charset="0"/>
              <a:cs typeface="Arial" pitchFamily="34" charset="0"/>
            </a:endParaRPr>
          </a:p>
          <a:p>
            <a:r>
              <a:rPr lang="en-US" sz="1200" b="1" i="0" kern="1200" dirty="0">
                <a:solidFill>
                  <a:schemeClr val="tx1"/>
                </a:solidFill>
                <a:effectLst/>
                <a:latin typeface="+mn-lt"/>
                <a:ea typeface="+mn-ea"/>
                <a:cs typeface="+mn-cs"/>
              </a:rPr>
              <a:t>A new figure, Figure 3</a:t>
            </a:r>
            <a:r>
              <a:rPr lang="en-US" sz="1200" b="0" i="0" kern="1200" dirty="0">
                <a:solidFill>
                  <a:schemeClr val="tx1"/>
                </a:solidFill>
                <a:effectLst/>
                <a:latin typeface="+mn-lt"/>
                <a:ea typeface="+mn-ea"/>
                <a:cs typeface="+mn-cs"/>
              </a:rPr>
              <a:t> "Vaccines that might be indicated for children and adolescents aged 18 years or younger based on medical indications", has been added. This figure: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Demonstrates most children with medical conditions can (and should) be vaccinated according to the routine child/adolescent immunization schedule. </a:t>
            </a:r>
            <a:r>
              <a:rPr lang="en-US" sz="1200" b="1" i="0" kern="1200" dirty="0">
                <a:solidFill>
                  <a:schemeClr val="tx1"/>
                </a:solidFill>
                <a:effectLst/>
                <a:latin typeface="+mn-lt"/>
                <a:ea typeface="+mn-ea"/>
                <a:cs typeface="+mn-cs"/>
              </a:rPr>
              <a:t>The diphtheria and tetanus toxoids and acellular pertussis vaccine (DTaP) </a:t>
            </a:r>
            <a:r>
              <a:rPr lang="en-US" sz="1200" b="0" i="0" kern="1200" dirty="0">
                <a:solidFill>
                  <a:schemeClr val="tx1"/>
                </a:solidFill>
                <a:effectLst/>
                <a:latin typeface="+mn-lt"/>
                <a:ea typeface="+mn-ea"/>
                <a:cs typeface="+mn-cs"/>
              </a:rPr>
              <a:t>footnote was revised to more clearly present recommendations following an inadvertently early administered fourth dose of DTaP.</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tetanus and diphtheria toxoids and acellular pertussis vaccine (Tdap) footnote has been updated to reflect the recommendation for preferential vaccination of pregnant adolescents early during gestational weeks 27 through 36. </a:t>
            </a:r>
            <a:r>
              <a:rPr lang="en-US" sz="1200" b="1" i="0" kern="1200" dirty="0">
                <a:solidFill>
                  <a:schemeClr val="tx1"/>
                </a:solidFill>
                <a:effectLst/>
                <a:latin typeface="+mn-lt"/>
                <a:ea typeface="+mn-ea"/>
                <a:cs typeface="+mn-cs"/>
              </a:rPr>
              <a:t>The Hepatitis B vaccine (HepB) </a:t>
            </a:r>
            <a:r>
              <a:rPr lang="en-US" sz="1200" b="0" i="0" kern="1200" dirty="0">
                <a:solidFill>
                  <a:schemeClr val="tx1"/>
                </a:solidFill>
                <a:effectLst/>
                <a:latin typeface="+mn-lt"/>
                <a:ea typeface="+mn-ea"/>
                <a:cs typeface="+mn-cs"/>
              </a:rPr>
              <a:t>footnote was revised to reflect that the birth dose of HepB should be administered within 24 hours of birth. </a:t>
            </a:r>
            <a:r>
              <a:rPr lang="en-US" sz="1200" b="1" i="0" kern="1200" dirty="0">
                <a:solidFill>
                  <a:schemeClr val="tx1"/>
                </a:solidFill>
                <a:effectLst/>
                <a:latin typeface="+mn-lt"/>
                <a:ea typeface="+mn-ea"/>
                <a:cs typeface="+mn-cs"/>
              </a:rPr>
              <a:t>The </a:t>
            </a:r>
            <a:r>
              <a:rPr lang="en-US" sz="1200" b="1" i="1" kern="1200" dirty="0">
                <a:solidFill>
                  <a:schemeClr val="tx1"/>
                </a:solidFill>
                <a:effectLst/>
                <a:latin typeface="+mn-lt"/>
                <a:ea typeface="+mn-ea"/>
                <a:cs typeface="+mn-cs"/>
              </a:rPr>
              <a:t>Haemophilus influenzae</a:t>
            </a:r>
            <a:r>
              <a:rPr lang="en-US" sz="1200" b="1" i="0" kern="1200" dirty="0">
                <a:solidFill>
                  <a:schemeClr val="tx1"/>
                </a:solidFill>
                <a:effectLst/>
                <a:latin typeface="+mn-lt"/>
                <a:ea typeface="+mn-ea"/>
                <a:cs typeface="+mn-cs"/>
              </a:rPr>
              <a:t> type b vaccine (Hib)</a:t>
            </a:r>
            <a:r>
              <a:rPr lang="en-US" sz="1200" b="0" i="0" kern="1200" dirty="0">
                <a:solidFill>
                  <a:schemeClr val="tx1"/>
                </a:solidFill>
                <a:effectLst/>
                <a:latin typeface="+mn-lt"/>
                <a:ea typeface="+mn-ea"/>
                <a:cs typeface="+mn-cs"/>
              </a:rPr>
              <a:t> footnote, </a:t>
            </a:r>
            <a:r>
              <a:rPr lang="en-US" sz="1200" b="0" i="0" kern="1200" dirty="0" err="1">
                <a:solidFill>
                  <a:schemeClr val="tx1"/>
                </a:solidFill>
                <a:effectLst/>
                <a:latin typeface="+mn-lt"/>
                <a:ea typeface="+mn-ea"/>
                <a:cs typeface="+mn-cs"/>
              </a:rPr>
              <a:t>Comvax</a:t>
            </a:r>
            <a:r>
              <a:rPr lang="en-US" sz="1200" b="0" i="0" kern="1200" dirty="0">
                <a:solidFill>
                  <a:schemeClr val="tx1"/>
                </a:solidFill>
                <a:effectLst/>
                <a:latin typeface="+mn-lt"/>
                <a:ea typeface="+mn-ea"/>
                <a:cs typeface="+mn-cs"/>
              </a:rPr>
              <a:t> was removed from the routine vaccination portion of footnote. This vaccine has been removed from the market, and all available doses have expired. Additionally, </a:t>
            </a:r>
            <a:r>
              <a:rPr lang="en-US" sz="1200" b="0" i="0" kern="1200" dirty="0" err="1">
                <a:solidFill>
                  <a:schemeClr val="tx1"/>
                </a:solidFill>
                <a:effectLst/>
                <a:latin typeface="+mn-lt"/>
                <a:ea typeface="+mn-ea"/>
                <a:cs typeface="+mn-cs"/>
              </a:rPr>
              <a:t>Hiberix</a:t>
            </a:r>
            <a:r>
              <a:rPr lang="en-US" sz="1200" b="0" i="0" kern="1200" dirty="0">
                <a:solidFill>
                  <a:schemeClr val="tx1"/>
                </a:solidFill>
                <a:effectLst/>
                <a:latin typeface="+mn-lt"/>
                <a:ea typeface="+mn-ea"/>
                <a:cs typeface="+mn-cs"/>
              </a:rPr>
              <a:t> has been added to the list of vaccines that may be used for the primary vaccination series. A blue bar was added to the schedule for </a:t>
            </a:r>
            <a:r>
              <a:rPr lang="en-US" sz="1200" b="1" i="0" kern="1200" dirty="0">
                <a:solidFill>
                  <a:schemeClr val="tx1"/>
                </a:solidFill>
                <a:effectLst/>
                <a:latin typeface="+mn-lt"/>
                <a:ea typeface="+mn-ea"/>
                <a:cs typeface="+mn-cs"/>
              </a:rPr>
              <a:t>human papillomavirus vaccine (HPV) </a:t>
            </a:r>
            <a:r>
              <a:rPr lang="en-US" sz="1200" b="0" i="0" kern="1200" dirty="0">
                <a:solidFill>
                  <a:schemeClr val="tx1"/>
                </a:solidFill>
                <a:effectLst/>
                <a:latin typeface="+mn-lt"/>
                <a:ea typeface="+mn-ea"/>
                <a:cs typeface="+mn-cs"/>
              </a:rPr>
              <a:t>for children aged 9–10 years, indicating that persons in this age group may be vaccinated (even in the absence of a high-risk condition).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footnote for HPV vaccine has been updated to include the new 2-dose schedule for persons initiating the HPV vaccination series before age 15 years. </a:t>
            </a:r>
            <a:r>
              <a:rPr lang="en-US" sz="1200" b="1" i="0" kern="1200" dirty="0">
                <a:solidFill>
                  <a:schemeClr val="tx1"/>
                </a:solidFill>
                <a:effectLst/>
                <a:latin typeface="+mn-lt"/>
                <a:ea typeface="+mn-ea"/>
                <a:cs typeface="+mn-cs"/>
              </a:rPr>
              <a:t>Live attenuated influenza vaccine (LAIV) </a:t>
            </a:r>
            <a:r>
              <a:rPr lang="en-US" sz="1200" b="0" i="0" kern="1200" dirty="0">
                <a:solidFill>
                  <a:schemeClr val="tx1"/>
                </a:solidFill>
                <a:effectLst/>
                <a:latin typeface="+mn-lt"/>
                <a:ea typeface="+mn-ea"/>
                <a:cs typeface="+mn-cs"/>
              </a:rPr>
              <a:t>has been removed from the influenza row of the schedule. </a:t>
            </a:r>
            <a:r>
              <a:rPr lang="en-US" sz="1200" b="1" i="0" kern="1200" dirty="0">
                <a:solidFill>
                  <a:schemeClr val="tx1"/>
                </a:solidFill>
                <a:effectLst/>
                <a:latin typeface="+mn-lt"/>
                <a:ea typeface="+mn-ea"/>
                <a:cs typeface="+mn-cs"/>
              </a:rPr>
              <a:t>Meningococcal:</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16-year age column of the schedule has been separated from the 17–18-year age column to highlight the need for a meningococcal conjugate vaccine booster dose at age 16 years.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meningococcal vaccines footnote has been updated to include recommendations for meningococcal vaccination of children with human immunodeficiency virus (HIV) infection and to reflect recommendations for the use of a 2-dose </a:t>
            </a:r>
            <a:r>
              <a:rPr lang="en-US" sz="1200" b="0" i="0" kern="1200" dirty="0" err="1">
                <a:solidFill>
                  <a:schemeClr val="tx1"/>
                </a:solidFill>
                <a:effectLst/>
                <a:latin typeface="+mn-lt"/>
                <a:ea typeface="+mn-ea"/>
                <a:cs typeface="+mn-cs"/>
              </a:rPr>
              <a:t>Trumenba</a:t>
            </a:r>
            <a:r>
              <a:rPr lang="en-US" sz="1200" b="0" i="0" kern="1200" dirty="0">
                <a:solidFill>
                  <a:schemeClr val="tx1"/>
                </a:solidFill>
                <a:effectLst/>
                <a:latin typeface="+mn-lt"/>
                <a:ea typeface="+mn-ea"/>
                <a:cs typeface="+mn-cs"/>
              </a:rPr>
              <a:t> (meningococcal B vaccine) schedule. The </a:t>
            </a:r>
            <a:r>
              <a:rPr lang="en-US" sz="1200" b="1" i="0" kern="1200" dirty="0">
                <a:solidFill>
                  <a:schemeClr val="tx1"/>
                </a:solidFill>
                <a:effectLst/>
                <a:latin typeface="+mn-lt"/>
                <a:ea typeface="+mn-ea"/>
                <a:cs typeface="+mn-cs"/>
              </a:rPr>
              <a:t>pneumococcal vaccine</a:t>
            </a:r>
            <a:r>
              <a:rPr lang="en-US" sz="1200" b="0" i="0" kern="1200" dirty="0">
                <a:solidFill>
                  <a:schemeClr val="tx1"/>
                </a:solidFill>
                <a:effectLst/>
                <a:latin typeface="+mn-lt"/>
                <a:ea typeface="+mn-ea"/>
                <a:cs typeface="+mn-cs"/>
              </a:rPr>
              <a:t> footnote, references to 7-valent pneumococcal conjugate vaccine (PCV7) have been removed. All healthy children who may have received PCV7 as part of a primary series have now aged out of the recommendation for pneumococcal vaccine.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a:solidFill>
                  <a:schemeClr val="tx1"/>
                </a:solidFill>
                <a:effectLst/>
                <a:latin typeface="+mn-lt"/>
                <a:ea typeface="+mn-ea"/>
                <a:cs typeface="+mn-cs"/>
              </a:rPr>
              <a:t>2017 Adult Immunization</a:t>
            </a:r>
            <a:r>
              <a:rPr lang="en-US" sz="1200" b="0" i="0" u="sng" kern="1200" baseline="0" dirty="0">
                <a:solidFill>
                  <a:schemeClr val="tx1"/>
                </a:solidFill>
                <a:effectLst/>
                <a:latin typeface="+mn-lt"/>
                <a:ea typeface="+mn-ea"/>
                <a:cs typeface="+mn-cs"/>
              </a:rPr>
              <a:t> Schedule changes</a:t>
            </a:r>
            <a:endParaRPr lang="en-US" sz="1200" b="0" i="0" u="sng"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Influenza:</a:t>
            </a:r>
            <a:r>
              <a:rPr lang="en-US" sz="1200" b="0" i="0" kern="1200" dirty="0">
                <a:solidFill>
                  <a:schemeClr val="tx1"/>
                </a:solidFill>
                <a:effectLst/>
                <a:latin typeface="+mn-lt"/>
                <a:ea typeface="+mn-ea"/>
                <a:cs typeface="+mn-cs"/>
              </a:rPr>
              <a:t> LAIV should not be used during the 2016–2017 influenza season.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Adults with a history of egg allergy info </a:t>
            </a:r>
            <a:r>
              <a:rPr lang="en-US" sz="1200" b="0" i="0" kern="1200" dirty="0" err="1">
                <a:solidFill>
                  <a:schemeClr val="tx1"/>
                </a:solidFill>
                <a:effectLst/>
                <a:latin typeface="+mn-lt"/>
                <a:ea typeface="+mn-ea"/>
                <a:cs typeface="+mn-cs"/>
              </a:rPr>
              <a:t>updated</a:t>
            </a:r>
            <a:r>
              <a:rPr lang="en-US" sz="1200" b="1" i="0" kern="1200" dirty="0" err="1">
                <a:solidFill>
                  <a:schemeClr val="tx1"/>
                </a:solidFill>
                <a:effectLst/>
                <a:latin typeface="+mn-lt"/>
                <a:ea typeface="+mn-ea"/>
                <a:cs typeface="+mn-cs"/>
              </a:rPr>
              <a:t>Hepatitis</a:t>
            </a:r>
            <a:r>
              <a:rPr lang="en-US" sz="1200" b="1" i="0" kern="1200" dirty="0">
                <a:solidFill>
                  <a:schemeClr val="tx1"/>
                </a:solidFill>
                <a:effectLst/>
                <a:latin typeface="+mn-lt"/>
                <a:ea typeface="+mn-ea"/>
                <a:cs typeface="+mn-cs"/>
              </a:rPr>
              <a:t> B:</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Adults with chronic liver disease, including, but not limited to, hepatitis C virus infection, cirrhosis, fatty liver disease, alcoholic liver disease, autoimmune hepatitis, and an alanine aminotransferase (ALT) or aspartate aminotransferase (AST) level greater than twice the upper limit of normal should receive a HepB series. </a:t>
            </a:r>
            <a:r>
              <a:rPr lang="en-US" sz="1200" b="1" i="0" kern="1200" dirty="0">
                <a:solidFill>
                  <a:schemeClr val="tx1"/>
                </a:solidFill>
                <a:effectLst/>
                <a:latin typeface="+mn-lt"/>
                <a:ea typeface="+mn-ea"/>
                <a:cs typeface="+mn-cs"/>
              </a:rPr>
              <a:t>HPV:</a:t>
            </a:r>
            <a:r>
              <a:rPr lang="en-US" sz="1200" b="0" i="0" kern="1200" dirty="0">
                <a:solidFill>
                  <a:schemeClr val="tx1"/>
                </a:solidFill>
                <a:effectLst/>
                <a:latin typeface="+mn-lt"/>
                <a:ea typeface="+mn-ea"/>
                <a:cs typeface="+mn-cs"/>
              </a:rPr>
              <a:t> Adult females through age 26 years and adult males through age 21 years who have not received any HPV vaccine should receive a 3-dose series of HPV vaccine at 0, 1–2, and 6 months. If an Adult received 1</a:t>
            </a:r>
            <a:r>
              <a:rPr lang="en-US" sz="1200" b="0" i="0" kern="1200" baseline="0" dirty="0">
                <a:solidFill>
                  <a:schemeClr val="tx1"/>
                </a:solidFill>
                <a:effectLst/>
                <a:latin typeface="+mn-lt"/>
                <a:ea typeface="+mn-ea"/>
                <a:cs typeface="+mn-cs"/>
              </a:rPr>
              <a:t> dose prior to their 15</a:t>
            </a:r>
            <a:r>
              <a:rPr lang="en-US" sz="1200" b="0" i="0" kern="1200" baseline="30000" dirty="0">
                <a:solidFill>
                  <a:schemeClr val="tx1"/>
                </a:solidFill>
                <a:effectLst/>
                <a:latin typeface="+mn-lt"/>
                <a:ea typeface="+mn-ea"/>
                <a:cs typeface="+mn-cs"/>
              </a:rPr>
              <a:t>th</a:t>
            </a:r>
            <a:r>
              <a:rPr lang="en-US" sz="1200" b="0" i="0" kern="1200" baseline="0" dirty="0">
                <a:solidFill>
                  <a:schemeClr val="tx1"/>
                </a:solidFill>
                <a:effectLst/>
                <a:latin typeface="+mn-lt"/>
                <a:ea typeface="+mn-ea"/>
                <a:cs typeface="+mn-cs"/>
              </a:rPr>
              <a:t> birthday they are eligible to complete the series with one additional dose. </a:t>
            </a:r>
            <a:r>
              <a:rPr lang="en-US" sz="1200" b="1" i="0" kern="1200" baseline="0" dirty="0">
                <a:solidFill>
                  <a:schemeClr val="tx1"/>
                </a:solidFill>
                <a:effectLst/>
                <a:latin typeface="+mn-lt"/>
                <a:ea typeface="+mn-ea"/>
                <a:cs typeface="+mn-cs"/>
              </a:rPr>
              <a:t>Meningococcal: </a:t>
            </a:r>
            <a:r>
              <a:rPr lang="en-US" sz="1200" b="0" i="0" kern="1200" baseline="0" dirty="0">
                <a:solidFill>
                  <a:schemeClr val="tx1"/>
                </a:solidFill>
                <a:effectLst/>
                <a:latin typeface="+mn-lt"/>
                <a:ea typeface="+mn-ea"/>
                <a:cs typeface="+mn-cs"/>
              </a:rPr>
              <a:t>Adults with asplenia receiving Men ACWY/Men B. HIV and Meningococcal for adults. HCP and Meningococcal administration. Men B for healthy young adults/2-dose admin.</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MMWR, February 7, 2017, Vol. 6</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6" name="Footer Placeholder 5"/>
          <p:cNvSpPr>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EPIC CHILDHOOD 2017</a:t>
            </a:r>
            <a:endParaRPr kumimoji="0" lang="en-US" sz="1800" b="0" i="0" u="none" strike="noStrike" kern="0" cap="none" spc="0" normalizeH="0" baseline="0" noProof="0" dirty="0">
              <a:ln>
                <a:noFill/>
              </a:ln>
              <a:solidFill>
                <a:prstClr val="black"/>
              </a:solidFill>
              <a:effectLst/>
              <a:uLnTx/>
              <a:uFillTx/>
            </a:endParaRPr>
          </a:p>
        </p:txBody>
      </p:sp>
      <p:sp>
        <p:nvSpPr>
          <p:cNvPr id="8" name="Slide Number Placeholder 7"/>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952AFA-8362-48FC-9C34-150C87379A95}"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7434543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txBox="1">
            <a:spLocks noGrp="1" noChangeArrowheads="1"/>
          </p:cNvSpPr>
          <p:nvPr/>
        </p:nvSpPr>
        <p:spPr bwMode="auto">
          <a:xfrm>
            <a:off x="3936768" y="8772378"/>
            <a:ext cx="3011699" cy="462120"/>
          </a:xfrm>
          <a:prstGeom prst="rect">
            <a:avLst/>
          </a:prstGeom>
          <a:noFill/>
          <a:ln w="9525">
            <a:noFill/>
            <a:miter lim="800000"/>
            <a:headEnd/>
            <a:tailEnd/>
          </a:ln>
        </p:spPr>
        <p:txBody>
          <a:bodyPr lIns="91432" tIns="45716" rIns="91432" bIns="45716" anchor="b"/>
          <a:lstStyle/>
          <a:p>
            <a:pPr algn="r"/>
            <a:endParaRPr lang="en-US" sz="1200">
              <a:solidFill>
                <a:srgbClr val="000000"/>
              </a:solidFill>
            </a:endParaRPr>
          </a:p>
        </p:txBody>
      </p:sp>
      <p:sp>
        <p:nvSpPr>
          <p:cNvPr id="272386" name="Rectangle 2"/>
          <p:cNvSpPr>
            <a:spLocks noGrp="1" noRot="1" noChangeAspect="1" noChangeArrowheads="1" noTextEdit="1"/>
          </p:cNvSpPr>
          <p:nvPr>
            <p:ph type="sldImg"/>
          </p:nvPr>
        </p:nvSpPr>
        <p:spPr>
          <a:xfrm>
            <a:off x="1204913" y="681038"/>
            <a:ext cx="4618037" cy="3463925"/>
          </a:xfrm>
          <a:ln/>
        </p:spPr>
      </p:sp>
      <p:sp>
        <p:nvSpPr>
          <p:cNvPr id="280579" name="Rectangle 3"/>
          <p:cNvSpPr>
            <a:spLocks noGrp="1" noChangeArrowheads="1"/>
          </p:cNvSpPr>
          <p:nvPr>
            <p:ph type="body" idx="1"/>
          </p:nvPr>
        </p:nvSpPr>
        <p:spPr>
          <a:ln/>
        </p:spPr>
        <p:txBody>
          <a:bodyPr lIns="91432" tIns="45716" rIns="91432" bIns="45716">
            <a:normAutofit/>
          </a:bodyPr>
          <a:lstStyle/>
          <a:p>
            <a:r>
              <a:rPr lang="en-US" sz="1000" b="1">
                <a:latin typeface="Calibri" pitchFamily="34" charset="0"/>
                <a:cs typeface="Arial" pitchFamily="34" charset="0"/>
              </a:rPr>
              <a:t>EXAMPLES OF AN </a:t>
            </a:r>
            <a:r>
              <a:rPr lang="en-US" sz="1000" b="1" u="sng">
                <a:latin typeface="Calibri" pitchFamily="34" charset="0"/>
                <a:cs typeface="Arial" pitchFamily="34" charset="0"/>
              </a:rPr>
              <a:t>INDICATION</a:t>
            </a:r>
          </a:p>
          <a:p>
            <a:r>
              <a:rPr lang="en-US" sz="1000" b="1" u="sng">
                <a:latin typeface="Calibri" pitchFamily="34" charset="0"/>
                <a:cs typeface="Arial" pitchFamily="34" charset="0"/>
              </a:rPr>
              <a:t>ADACEL</a:t>
            </a:r>
            <a:r>
              <a:rPr lang="en-US" sz="1000">
                <a:latin typeface="Calibri" pitchFamily="34" charset="0"/>
                <a:cs typeface="Arial" pitchFamily="34" charset="0"/>
              </a:rPr>
              <a:t> vaccine is indicated for active booster immunization for the prevention of tetanus, diphtheria and </a:t>
            </a:r>
            <a:r>
              <a:rPr lang="en-US" sz="1000" err="1">
                <a:latin typeface="Calibri" pitchFamily="34" charset="0"/>
                <a:cs typeface="Arial" pitchFamily="34" charset="0"/>
              </a:rPr>
              <a:t>pertussis</a:t>
            </a:r>
            <a:r>
              <a:rPr lang="en-US" sz="1000">
                <a:latin typeface="Calibri" pitchFamily="34" charset="0"/>
                <a:cs typeface="Arial" pitchFamily="34" charset="0"/>
              </a:rPr>
              <a:t> as a single dose in persons 11 through 64 years of age.</a:t>
            </a:r>
          </a:p>
          <a:p>
            <a:endParaRPr lang="en-US" sz="1000" b="1">
              <a:latin typeface="Calibri" pitchFamily="34" charset="0"/>
              <a:cs typeface="Arial" pitchFamily="34" charset="0"/>
            </a:endParaRPr>
          </a:p>
          <a:p>
            <a:r>
              <a:rPr lang="en-US" sz="1000" b="1">
                <a:latin typeface="Calibri" pitchFamily="34" charset="0"/>
                <a:cs typeface="Arial" pitchFamily="34" charset="0"/>
              </a:rPr>
              <a:t>EXAMPLE OF A </a:t>
            </a:r>
            <a:r>
              <a:rPr lang="en-US" sz="1000" b="1" u="sng">
                <a:latin typeface="Calibri" pitchFamily="34" charset="0"/>
                <a:cs typeface="Arial" pitchFamily="34" charset="0"/>
              </a:rPr>
              <a:t>RECOMMENDATION</a:t>
            </a:r>
          </a:p>
          <a:p>
            <a:r>
              <a:rPr lang="en-US" sz="1000">
                <a:latin typeface="Calibri" pitchFamily="34" charset="0"/>
                <a:cs typeface="Arial" pitchFamily="34" charset="0"/>
              </a:rPr>
              <a:t>Recommendations by ACIP for the routine administration of vaccines. May include other information and guidance on epidemiology of the disease, appropriate timing, dosage,  contraindications to the vaccine and guidance for use in special populations. </a:t>
            </a:r>
          </a:p>
          <a:p>
            <a:endParaRPr lang="en-US" b="1">
              <a:latin typeface="Calibri" pitchFamily="34" charset="0"/>
              <a:cs typeface="Arial" pitchFamily="34" charset="0"/>
            </a:endParaRPr>
          </a:p>
          <a:p>
            <a:r>
              <a:rPr lang="en-US" sz="1000" b="1">
                <a:latin typeface="Calibri" pitchFamily="34" charset="0"/>
                <a:cs typeface="Arial" pitchFamily="34" charset="0"/>
              </a:rPr>
              <a:t>EXAMPLE OF VACCINE </a:t>
            </a:r>
            <a:r>
              <a:rPr lang="en-US" sz="1000" b="1" u="sng">
                <a:latin typeface="Calibri" pitchFamily="34" charset="0"/>
                <a:cs typeface="Arial" pitchFamily="34" charset="0"/>
              </a:rPr>
              <a:t>REQUIREMENTS</a:t>
            </a:r>
            <a:r>
              <a:rPr lang="en-US" sz="1000" b="1">
                <a:latin typeface="Calibri" pitchFamily="34" charset="0"/>
                <a:cs typeface="Arial" pitchFamily="34" charset="0"/>
              </a:rPr>
              <a:t> FOR ENTRY INTO CHILD CARE FACILITIES IN GEORGIA </a:t>
            </a:r>
          </a:p>
          <a:p>
            <a:pPr eaLnBrk="1" hangingPunct="1"/>
            <a:r>
              <a:rPr lang="en-US" sz="1000">
                <a:latin typeface="Calibri" pitchFamily="34" charset="0"/>
                <a:cs typeface="Arial" pitchFamily="34" charset="0"/>
              </a:rPr>
              <a:t>Consistent with the Recommended Childhood and Adolescent Immunization Schedule</a:t>
            </a:r>
          </a:p>
          <a:p>
            <a:pPr eaLnBrk="1" hangingPunct="1"/>
            <a:r>
              <a:rPr lang="en-US" sz="1000">
                <a:latin typeface="Calibri" pitchFamily="34" charset="0"/>
                <a:cs typeface="Arial" pitchFamily="34" charset="0"/>
              </a:rPr>
              <a:t>Children are required to be age appropriately immunized against each of these diseases: Hepatitis B, Diphtheria, Tetanus, </a:t>
            </a:r>
            <a:r>
              <a:rPr lang="en-US" sz="1000" err="1">
                <a:latin typeface="Calibri" pitchFamily="34" charset="0"/>
                <a:cs typeface="Arial" pitchFamily="34" charset="0"/>
              </a:rPr>
              <a:t>Pertussis</a:t>
            </a:r>
            <a:r>
              <a:rPr lang="en-US" sz="1000">
                <a:latin typeface="Calibri" pitchFamily="34" charset="0"/>
                <a:cs typeface="Arial" pitchFamily="34" charset="0"/>
              </a:rPr>
              <a:t>, Polio, </a:t>
            </a:r>
            <a:r>
              <a:rPr lang="en-US" sz="1000" err="1">
                <a:latin typeface="Calibri" pitchFamily="34" charset="0"/>
                <a:cs typeface="Arial" pitchFamily="34" charset="0"/>
              </a:rPr>
              <a:t>Hib</a:t>
            </a:r>
            <a:r>
              <a:rPr lang="en-US" sz="1000">
                <a:latin typeface="Calibri" pitchFamily="34" charset="0"/>
                <a:cs typeface="Arial" pitchFamily="34" charset="0"/>
              </a:rPr>
              <a:t>, </a:t>
            </a:r>
            <a:r>
              <a:rPr lang="en-US" sz="1000" err="1">
                <a:latin typeface="Calibri" pitchFamily="34" charset="0"/>
                <a:cs typeface="Arial" pitchFamily="34" charset="0"/>
              </a:rPr>
              <a:t>Pneumococcus</a:t>
            </a:r>
            <a:r>
              <a:rPr lang="en-US" sz="1000">
                <a:latin typeface="Calibri" pitchFamily="34" charset="0"/>
                <a:cs typeface="Arial" pitchFamily="34" charset="0"/>
              </a:rPr>
              <a:t>, Measles, Mumps, Rubella, </a:t>
            </a:r>
            <a:r>
              <a:rPr lang="en-US" sz="1000" err="1">
                <a:latin typeface="Calibri" pitchFamily="34" charset="0"/>
                <a:cs typeface="Arial" pitchFamily="34" charset="0"/>
              </a:rPr>
              <a:t>Varicella</a:t>
            </a:r>
            <a:r>
              <a:rPr lang="en-US" sz="1000">
                <a:latin typeface="Calibri" pitchFamily="34" charset="0"/>
                <a:cs typeface="Arial" pitchFamily="34" charset="0"/>
              </a:rPr>
              <a:t>, Hepatitis A, and meningococcal disease.		</a:t>
            </a:r>
          </a:p>
          <a:p>
            <a:pPr eaLnBrk="1" hangingPunct="1"/>
            <a:endParaRPr lang="en-US" sz="1000" b="1">
              <a:latin typeface="Calibri" pitchFamily="34" charset="0"/>
              <a:cs typeface="Arial" pitchFamily="34" charset="0"/>
            </a:endParaRPr>
          </a:p>
        </p:txBody>
      </p:sp>
      <p:sp>
        <p:nvSpPr>
          <p:cNvPr id="5" name="Footer Placeholder 4"/>
          <p:cNvSpPr>
            <a:spLocks noGrp="1"/>
          </p:cNvSpPr>
          <p:nvPr>
            <p:ph type="ftr" sz="quarter" idx="4"/>
          </p:nvPr>
        </p:nvSpPr>
        <p:spPr/>
        <p:txBody>
          <a:bodyPr/>
          <a:lstStyle/>
          <a:p>
            <a:pPr>
              <a:defRPr/>
            </a:pPr>
            <a:r>
              <a:rPr lang="en-US">
                <a:solidFill>
                  <a:srgbClr val="000000"/>
                </a:solidFill>
              </a:rPr>
              <a:t>EPIC CHILDHOOD 2017</a:t>
            </a:r>
            <a:endParaRPr lang="en-US" dirty="0">
              <a:solidFill>
                <a:srgbClr val="000000"/>
              </a:solidFill>
            </a:endParaRPr>
          </a:p>
        </p:txBody>
      </p:sp>
      <p:sp>
        <p:nvSpPr>
          <p:cNvPr id="7" name="Slide Number Placeholder 6"/>
          <p:cNvSpPr>
            <a:spLocks noGrp="1"/>
          </p:cNvSpPr>
          <p:nvPr>
            <p:ph type="sldNum" sz="quarter" idx="10"/>
          </p:nvPr>
        </p:nvSpPr>
        <p:spPr/>
        <p:txBody>
          <a:bodyPr/>
          <a:lstStyle/>
          <a:p>
            <a:pPr>
              <a:defRPr/>
            </a:pPr>
            <a:fld id="{97952AFA-8362-48FC-9C34-150C87379A95}" type="slidenum">
              <a:rPr lang="en-US" smtClean="0">
                <a:solidFill>
                  <a:srgbClr val="000000"/>
                </a:solidFill>
              </a:rPr>
              <a:pPr>
                <a:defRPr/>
              </a:pPr>
              <a:t>47</a:t>
            </a:fld>
            <a:endParaRPr lang="en-US">
              <a:solidFill>
                <a:srgbClr val="000000"/>
              </a:solidFill>
            </a:endParaRPr>
          </a:p>
        </p:txBody>
      </p:sp>
    </p:spTree>
    <p:extLst>
      <p:ext uri="{BB962C8B-B14F-4D97-AF65-F5344CB8AC3E}">
        <p14:creationId xmlns:p14="http://schemas.microsoft.com/office/powerpoint/2010/main" val="29193335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6"/>
          <p:cNvSpPr txBox="1">
            <a:spLocks noGrp="1" noChangeArrowheads="1"/>
          </p:cNvSpPr>
          <p:nvPr/>
        </p:nvSpPr>
        <p:spPr bwMode="auto">
          <a:xfrm>
            <a:off x="0" y="8976836"/>
            <a:ext cx="2971800" cy="472890"/>
          </a:xfrm>
          <a:prstGeom prst="rect">
            <a:avLst/>
          </a:prstGeom>
          <a:noFill/>
          <a:ln w="9525">
            <a:noFill/>
            <a:miter lim="800000"/>
            <a:headEnd/>
            <a:tailEnd/>
          </a:ln>
        </p:spPr>
        <p:txBody>
          <a:bodyPr lIns="91428" tIns="45714" rIns="91428" bIns="45714" anchor="b"/>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74434" name="Rectangle 7"/>
          <p:cNvSpPr txBox="1">
            <a:spLocks noGrp="1" noChangeArrowheads="1"/>
          </p:cNvSpPr>
          <p:nvPr/>
        </p:nvSpPr>
        <p:spPr bwMode="auto">
          <a:xfrm>
            <a:off x="3884613" y="8976836"/>
            <a:ext cx="2971800" cy="472890"/>
          </a:xfrm>
          <a:prstGeom prst="rect">
            <a:avLst/>
          </a:prstGeom>
          <a:noFill/>
          <a:ln w="9525">
            <a:noFill/>
            <a:miter lim="800000"/>
            <a:headEnd/>
            <a:tailEnd/>
          </a:ln>
        </p:spPr>
        <p:txBody>
          <a:bodyPr lIns="91428" tIns="45714" rIns="91428" bIns="45714" anchor="b"/>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74435" name="Rectangle 6"/>
          <p:cNvSpPr txBox="1">
            <a:spLocks noGrp="1" noChangeArrowheads="1"/>
          </p:cNvSpPr>
          <p:nvPr/>
        </p:nvSpPr>
        <p:spPr bwMode="auto">
          <a:xfrm>
            <a:off x="0" y="8976836"/>
            <a:ext cx="2971800" cy="472890"/>
          </a:xfrm>
          <a:prstGeom prst="rect">
            <a:avLst/>
          </a:prstGeom>
          <a:noFill/>
          <a:ln w="9525">
            <a:noFill/>
            <a:miter lim="800000"/>
            <a:headEnd/>
            <a:tailEnd/>
          </a:ln>
        </p:spPr>
        <p:txBody>
          <a:bodyPr lIns="91428" tIns="45714" rIns="91428" bIns="45714" anchor="b"/>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74436" name="Rectangle 7"/>
          <p:cNvSpPr txBox="1">
            <a:spLocks noGrp="1" noChangeArrowheads="1"/>
          </p:cNvSpPr>
          <p:nvPr/>
        </p:nvSpPr>
        <p:spPr bwMode="auto">
          <a:xfrm>
            <a:off x="3884613" y="8976836"/>
            <a:ext cx="2971800" cy="472890"/>
          </a:xfrm>
          <a:prstGeom prst="rect">
            <a:avLst/>
          </a:prstGeom>
          <a:noFill/>
          <a:ln w="9525">
            <a:noFill/>
            <a:miter lim="800000"/>
            <a:headEnd/>
            <a:tailEnd/>
          </a:ln>
        </p:spPr>
        <p:txBody>
          <a:bodyPr lIns="91428" tIns="45714" rIns="91428" bIns="45714" anchor="b"/>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74437" name="Rectangle 2"/>
          <p:cNvSpPr>
            <a:spLocks noGrp="1" noRot="1" noChangeAspect="1" noChangeArrowheads="1" noTextEdit="1"/>
          </p:cNvSpPr>
          <p:nvPr>
            <p:ph type="sldImg"/>
          </p:nvPr>
        </p:nvSpPr>
        <p:spPr>
          <a:xfrm>
            <a:off x="1068388" y="709613"/>
            <a:ext cx="4724400" cy="3543300"/>
          </a:xfrm>
          <a:ln/>
        </p:spPr>
      </p:sp>
      <p:sp>
        <p:nvSpPr>
          <p:cNvPr id="274438" name="Rectangle 3"/>
          <p:cNvSpPr>
            <a:spLocks noGrp="1" noChangeArrowheads="1"/>
          </p:cNvSpPr>
          <p:nvPr>
            <p:ph type="body" idx="1"/>
          </p:nvPr>
        </p:nvSpPr>
        <p:spPr>
          <a:xfrm>
            <a:off x="381000" y="4490032"/>
            <a:ext cx="5943600" cy="4486804"/>
          </a:xfrm>
          <a:noFill/>
          <a:ln/>
        </p:spPr>
        <p:txBody>
          <a:bodyPr lIns="91428" tIns="45714" rIns="91428" bIns="45714"/>
          <a:lstStyle/>
          <a:p>
            <a:pPr eaLnBrk="1" hangingPunct="1">
              <a:lnSpc>
                <a:spcPct val="90000"/>
              </a:lnSpc>
            </a:pPr>
            <a:r>
              <a:rPr lang="en-US" sz="1000"/>
              <a:t>It is estimated that 17-37% of immunization providers expose vaccines to improper storage temperatures.  More commonly, refrigerators are kept too cold rather than too warm.  The potency of vaccines stored at incorrect temperatures may be irreversibly reduced.  A physical change in the vaccine may not be apparent.  </a:t>
            </a:r>
            <a:endParaRPr lang="en-US" sz="1000" b="1"/>
          </a:p>
          <a:p>
            <a:pPr eaLnBrk="1" hangingPunct="1">
              <a:lnSpc>
                <a:spcPct val="90000"/>
              </a:lnSpc>
            </a:pPr>
            <a:r>
              <a:rPr lang="en-US" sz="1000"/>
              <a:t>Visit http://www.cdc.gov/vaccines/recs/storage/default.htm  to view and print:</a:t>
            </a:r>
          </a:p>
          <a:p>
            <a:pPr eaLnBrk="1" hangingPunct="1">
              <a:lnSpc>
                <a:spcPct val="90000"/>
              </a:lnSpc>
            </a:pPr>
            <a:r>
              <a:rPr lang="en-US" sz="1000"/>
              <a:t>-Vaccine Storage and Handling Toolkit</a:t>
            </a:r>
          </a:p>
          <a:p>
            <a:pPr eaLnBrk="1" hangingPunct="1">
              <a:lnSpc>
                <a:spcPct val="90000"/>
              </a:lnSpc>
            </a:pPr>
            <a:r>
              <a:rPr lang="en-US" sz="1000"/>
              <a:t>-Vaccine Storage and Handling Guide</a:t>
            </a:r>
          </a:p>
          <a:p>
            <a:pPr eaLnBrk="1" hangingPunct="1">
              <a:lnSpc>
                <a:spcPct val="90000"/>
              </a:lnSpc>
            </a:pPr>
            <a:r>
              <a:rPr lang="en-US" sz="1000"/>
              <a:t>-Interim Storage and Handling Guidance</a:t>
            </a:r>
          </a:p>
          <a:p>
            <a:pPr eaLnBrk="1" hangingPunct="1">
              <a:lnSpc>
                <a:spcPct val="90000"/>
              </a:lnSpc>
              <a:buFontTx/>
              <a:buChar char="•"/>
            </a:pPr>
            <a:r>
              <a:rPr lang="en-US" sz="1000" b="1"/>
              <a:t>Remember: if you find temperatures out of range, TAKE ACTION, DO SOMETHING ABOUT IT! </a:t>
            </a:r>
          </a:p>
          <a:p>
            <a:pPr eaLnBrk="1" hangingPunct="1">
              <a:lnSpc>
                <a:spcPct val="90000"/>
              </a:lnSpc>
            </a:pPr>
            <a:endParaRPr lang="en-US" sz="1000"/>
          </a:p>
        </p:txBody>
      </p:sp>
      <p:sp>
        <p:nvSpPr>
          <p:cNvPr id="8" name="Footer Placeholder 7"/>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itchFamily="34" charset="0"/>
                <a:ea typeface="+mn-ea"/>
                <a:cs typeface="+mn-cs"/>
              </a:rPr>
              <a:t>EPIC CHILDHOOD 2017</a:t>
            </a:r>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0" name="Slide Number Placeholder 9"/>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7952AFA-8362-48FC-9C34-150C87379A95}"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272298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28" tIns="45714" rIns="91428" bIns="45714" anchor="b"/>
          <a:lstStyle/>
          <a:p>
            <a:pPr fontAlgn="auto">
              <a:spcBef>
                <a:spcPts val="0"/>
              </a:spcBef>
              <a:spcAft>
                <a:spcPts val="0"/>
              </a:spcAft>
            </a:pPr>
            <a:endParaRPr lang="en-US" sz="1200">
              <a:solidFill>
                <a:srgbClr val="000000"/>
              </a:solidFill>
              <a:latin typeface="Calibri"/>
            </a:endParaRPr>
          </a:p>
        </p:txBody>
      </p:sp>
      <p:sp>
        <p:nvSpPr>
          <p:cNvPr id="276482"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28" tIns="45714" rIns="91428" bIns="45714" anchor="b"/>
          <a:lstStyle/>
          <a:p>
            <a:pPr algn="r" fontAlgn="auto">
              <a:spcBef>
                <a:spcPts val="0"/>
              </a:spcBef>
              <a:spcAft>
                <a:spcPts val="0"/>
              </a:spcAft>
            </a:pPr>
            <a:endParaRPr lang="en-US" sz="1200">
              <a:solidFill>
                <a:srgbClr val="000000"/>
              </a:solidFill>
              <a:latin typeface="Calibri"/>
            </a:endParaRPr>
          </a:p>
        </p:txBody>
      </p:sp>
      <p:sp>
        <p:nvSpPr>
          <p:cNvPr id="276483"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28" tIns="45714" rIns="91428" bIns="45714" anchor="b"/>
          <a:lstStyle/>
          <a:p>
            <a:pPr fontAlgn="auto">
              <a:spcBef>
                <a:spcPts val="0"/>
              </a:spcBef>
              <a:spcAft>
                <a:spcPts val="0"/>
              </a:spcAft>
            </a:pPr>
            <a:endParaRPr lang="en-US" sz="1200">
              <a:solidFill>
                <a:srgbClr val="000000"/>
              </a:solidFill>
              <a:latin typeface="Calibri"/>
            </a:endParaRPr>
          </a:p>
        </p:txBody>
      </p:sp>
      <p:sp>
        <p:nvSpPr>
          <p:cNvPr id="276484"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28" tIns="45714" rIns="91428" bIns="45714" anchor="b"/>
          <a:lstStyle/>
          <a:p>
            <a:pPr algn="r" fontAlgn="auto">
              <a:spcBef>
                <a:spcPts val="0"/>
              </a:spcBef>
              <a:spcAft>
                <a:spcPts val="0"/>
              </a:spcAft>
            </a:pPr>
            <a:endParaRPr lang="en-US" sz="1200">
              <a:solidFill>
                <a:srgbClr val="000000"/>
              </a:solidFill>
              <a:latin typeface="Calibri"/>
            </a:endParaRPr>
          </a:p>
        </p:txBody>
      </p:sp>
      <p:sp>
        <p:nvSpPr>
          <p:cNvPr id="276485" name="Rectangle 2"/>
          <p:cNvSpPr>
            <a:spLocks noGrp="1" noRot="1" noChangeAspect="1" noChangeArrowheads="1" noTextEdit="1"/>
          </p:cNvSpPr>
          <p:nvPr>
            <p:ph type="sldImg"/>
          </p:nvPr>
        </p:nvSpPr>
        <p:spPr>
          <a:xfrm>
            <a:off x="1143000" y="685800"/>
            <a:ext cx="4645025" cy="3484563"/>
          </a:xfrm>
          <a:ln/>
        </p:spPr>
      </p:sp>
      <p:sp>
        <p:nvSpPr>
          <p:cNvPr id="276486" name="Rectangle 3"/>
          <p:cNvSpPr>
            <a:spLocks noGrp="1" noChangeArrowheads="1"/>
          </p:cNvSpPr>
          <p:nvPr>
            <p:ph type="body" idx="1"/>
          </p:nvPr>
        </p:nvSpPr>
        <p:spPr>
          <a:xfrm>
            <a:off x="381000" y="4416425"/>
            <a:ext cx="5943600" cy="4413250"/>
          </a:xfrm>
          <a:noFill/>
          <a:ln/>
        </p:spPr>
        <p:txBody>
          <a:bodyPr lIns="91428" tIns="45714" rIns="91428" bIns="45714"/>
          <a:lstStyle/>
          <a:p>
            <a:pPr eaLnBrk="1" hangingPunct="1">
              <a:lnSpc>
                <a:spcPct val="90000"/>
              </a:lnSpc>
            </a:pPr>
            <a:r>
              <a:rPr lang="en-US" sz="1000" b="1"/>
              <a:t>Remember: if you find temperatures out of range, TAKE ACTION, DO SOMETHING ABOUT IT! </a:t>
            </a:r>
          </a:p>
          <a:p>
            <a:pPr eaLnBrk="1" hangingPunct="1">
              <a:lnSpc>
                <a:spcPct val="90000"/>
              </a:lnSpc>
            </a:pPr>
            <a:endParaRPr lang="en-US" sz="1000" b="1"/>
          </a:p>
          <a:p>
            <a:pPr eaLnBrk="1" hangingPunct="1">
              <a:lnSpc>
                <a:spcPct val="90000"/>
              </a:lnSpc>
            </a:pPr>
            <a:r>
              <a:rPr lang="en-US" sz="1000" b="0"/>
              <a:t>The June</a:t>
            </a:r>
            <a:r>
              <a:rPr lang="en-US" sz="1000" b="0" baseline="0"/>
              <a:t> 2016 toolkit reflects an adjustment to the Fahrenheit temperature range for storing refrigerated vaccines.  The new recommended range is between 36 and 46 degrees F (previously between 35 and 46 degrees F).</a:t>
            </a:r>
            <a:endParaRPr lang="en-US" sz="1000" b="0"/>
          </a:p>
          <a:p>
            <a:pPr eaLnBrk="1" hangingPunct="1">
              <a:lnSpc>
                <a:spcPct val="90000"/>
              </a:lnSpc>
            </a:pPr>
            <a:endParaRPr lang="en-US" sz="1000" b="0"/>
          </a:p>
        </p:txBody>
      </p:sp>
      <p:sp>
        <p:nvSpPr>
          <p:cNvPr id="8" name="Footer Placeholder 7"/>
          <p:cNvSpPr>
            <a:spLocks noGrp="1"/>
          </p:cNvSpPr>
          <p:nvPr>
            <p:ph type="ftr" sz="quarter" idx="4"/>
          </p:nvPr>
        </p:nvSpPr>
        <p:spPr/>
        <p:txBody>
          <a:bodyPr/>
          <a:lstStyle/>
          <a:p>
            <a:pPr>
              <a:defRPr/>
            </a:pPr>
            <a:r>
              <a:rPr lang="en-US">
                <a:solidFill>
                  <a:prstClr val="black"/>
                </a:solidFill>
              </a:rPr>
              <a:t>EPIC CHILDHOOD 2017</a:t>
            </a:r>
            <a:endParaRPr lang="en-US" dirty="0">
              <a:solidFill>
                <a:prstClr val="black"/>
              </a:solidFill>
            </a:endParaRP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49</a:t>
            </a:fld>
            <a:endParaRPr lang="en-US">
              <a:solidFill>
                <a:prstClr val="black"/>
              </a:solidFill>
            </a:endParaRPr>
          </a:p>
        </p:txBody>
      </p:sp>
    </p:spTree>
    <p:extLst>
      <p:ext uri="{BB962C8B-B14F-4D97-AF65-F5344CB8AC3E}">
        <p14:creationId xmlns:p14="http://schemas.microsoft.com/office/powerpoint/2010/main" val="4079329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6"/>
          <p:cNvSpPr txBox="1">
            <a:spLocks noGrp="1" noChangeArrowheads="1"/>
          </p:cNvSpPr>
          <p:nvPr/>
        </p:nvSpPr>
        <p:spPr bwMode="auto">
          <a:xfrm>
            <a:off x="0" y="8829967"/>
            <a:ext cx="2971800" cy="464820"/>
          </a:xfrm>
          <a:prstGeom prst="rect">
            <a:avLst/>
          </a:prstGeom>
          <a:noFill/>
          <a:ln w="9525">
            <a:noFill/>
            <a:miter lim="800000"/>
            <a:headEnd/>
            <a:tailEnd/>
          </a:ln>
        </p:spPr>
        <p:txBody>
          <a:bodyPr lIns="91401" tIns="45701" rIns="91401" bIns="45701" anchor="b"/>
          <a:lstStyle/>
          <a:p>
            <a:pPr fontAlgn="base">
              <a:spcBef>
                <a:spcPct val="0"/>
              </a:spcBef>
              <a:spcAft>
                <a:spcPct val="0"/>
              </a:spcAft>
            </a:pPr>
            <a:endParaRPr lang="en-US" sz="1200" dirty="0">
              <a:solidFill>
                <a:srgbClr val="000000"/>
              </a:solidFill>
              <a:latin typeface="Arial" charset="0"/>
              <a:cs typeface="Arial" charset="0"/>
            </a:endParaRPr>
          </a:p>
        </p:txBody>
      </p:sp>
      <p:sp>
        <p:nvSpPr>
          <p:cNvPr id="113668"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lIns="91401" tIns="45701" rIns="91401" bIns="45701" anchor="b"/>
          <a:lstStyle/>
          <a:p>
            <a:pPr algn="r" fontAlgn="base">
              <a:spcBef>
                <a:spcPct val="0"/>
              </a:spcBef>
              <a:spcAft>
                <a:spcPct val="0"/>
              </a:spcAft>
            </a:pPr>
            <a:endParaRPr lang="en-US" sz="1200" dirty="0">
              <a:solidFill>
                <a:srgbClr val="000000"/>
              </a:solidFill>
              <a:latin typeface="Arial" charset="0"/>
              <a:cs typeface="Arial" charset="0"/>
            </a:endParaRPr>
          </a:p>
        </p:txBody>
      </p:sp>
      <p:sp>
        <p:nvSpPr>
          <p:cNvPr id="113669" name="Rectangle 2"/>
          <p:cNvSpPr>
            <a:spLocks noGrp="1" noRot="1" noChangeAspect="1" noChangeArrowheads="1" noTextEdit="1"/>
          </p:cNvSpPr>
          <p:nvPr>
            <p:ph type="sldImg"/>
          </p:nvPr>
        </p:nvSpPr>
        <p:spPr>
          <a:xfrm>
            <a:off x="1104900" y="698500"/>
            <a:ext cx="4649788" cy="3486150"/>
          </a:xfrm>
          <a:ln/>
        </p:spPr>
      </p:sp>
      <p:sp>
        <p:nvSpPr>
          <p:cNvPr id="113670" name="Rectangle 3"/>
          <p:cNvSpPr>
            <a:spLocks noGrp="1" noChangeArrowheads="1"/>
          </p:cNvSpPr>
          <p:nvPr>
            <p:ph type="body" idx="1"/>
          </p:nvPr>
        </p:nvSpPr>
        <p:spPr>
          <a:xfrm>
            <a:off x="914403" y="4415790"/>
            <a:ext cx="5029201" cy="4183380"/>
          </a:xfrm>
          <a:noFill/>
          <a:ln/>
        </p:spPr>
        <p:txBody>
          <a:bodyPr lIns="91409" tIns="45704" rIns="91409" bIns="45704"/>
          <a:lstStyle/>
          <a:p>
            <a:pPr>
              <a:spcBef>
                <a:spcPct val="0"/>
              </a:spcBef>
            </a:pPr>
            <a:r>
              <a:rPr lang="en-US" sz="1000" dirty="0">
                <a:latin typeface="Arial" charset="0"/>
              </a:rPr>
              <a:t>This table shows the impact of vaccines on the annual reported cases of some vaccine preventable diseases </a:t>
            </a:r>
            <a:r>
              <a:rPr lang="en-US" sz="1000" u="sng" dirty="0">
                <a:latin typeface="Arial" charset="0"/>
              </a:rPr>
              <a:t>in the United States</a:t>
            </a:r>
            <a:r>
              <a:rPr lang="en-US" sz="1000" dirty="0">
                <a:latin typeface="Arial" charset="0"/>
              </a:rPr>
              <a:t>.  </a:t>
            </a:r>
          </a:p>
          <a:p>
            <a:pPr>
              <a:spcBef>
                <a:spcPct val="0"/>
              </a:spcBef>
            </a:pPr>
            <a:r>
              <a:rPr lang="en-US" sz="1000" dirty="0">
                <a:latin typeface="Arial" charset="0"/>
              </a:rPr>
              <a:t>Column 2 shows the average number of reported cases of a specific disease prior to the licensure of the vaccine. </a:t>
            </a:r>
          </a:p>
          <a:p>
            <a:pPr>
              <a:spcBef>
                <a:spcPct val="0"/>
              </a:spcBef>
            </a:pPr>
            <a:r>
              <a:rPr lang="en-US" sz="1000" dirty="0">
                <a:latin typeface="Arial" charset="0"/>
              </a:rPr>
              <a:t>Column 3 shows the number of reported cases in the United States in 2015. </a:t>
            </a:r>
          </a:p>
          <a:p>
            <a:pPr>
              <a:spcBef>
                <a:spcPct val="0"/>
              </a:spcBef>
            </a:pPr>
            <a:r>
              <a:rPr lang="en-US" sz="1000" dirty="0">
                <a:latin typeface="Arial" charset="0"/>
              </a:rPr>
              <a:t>Column 4 shows the provisional number of reported cases in the U.S in 2016.</a:t>
            </a:r>
          </a:p>
          <a:p>
            <a:pPr>
              <a:spcBef>
                <a:spcPct val="0"/>
              </a:spcBef>
            </a:pPr>
            <a:r>
              <a:rPr lang="en-US" sz="1000" dirty="0">
                <a:latin typeface="Arial" charset="0"/>
              </a:rPr>
              <a:t>Column 5 shows the percentage decrease in reported cases in the United States based on the provisional number of  reported cases in 2016 compared with the pre-vaccine years.   </a:t>
            </a:r>
          </a:p>
          <a:p>
            <a:pPr>
              <a:spcBef>
                <a:spcPct val="0"/>
              </a:spcBef>
            </a:pPr>
            <a:endParaRPr lang="en-US" sz="1000" dirty="0">
              <a:latin typeface="Arial" charset="0"/>
            </a:endParaRPr>
          </a:p>
          <a:p>
            <a:pPr>
              <a:spcBef>
                <a:spcPct val="0"/>
              </a:spcBef>
            </a:pPr>
            <a:r>
              <a:rPr lang="en-US" sz="1000" b="1" dirty="0">
                <a:latin typeface="Arial" charset="0"/>
              </a:rPr>
              <a:t>Reference:</a:t>
            </a:r>
          </a:p>
          <a:p>
            <a:pPr marL="228600" indent="-228600">
              <a:spcBef>
                <a:spcPct val="0"/>
              </a:spcBef>
              <a:buAutoNum type="arabicPeriod"/>
            </a:pPr>
            <a:r>
              <a:rPr lang="en-US" sz="1000" dirty="0">
                <a:latin typeface="Arial" charset="0"/>
              </a:rPr>
              <a:t>Achievements in Public Health, 1900-1999 Impact of Vaccines Universally Recommended for Children - United States, 1990-1998 MMWR April 02, 1999 / 48(12);243-248</a:t>
            </a:r>
            <a:endParaRPr lang="en-US" sz="1000" b="0" kern="1200" dirty="0">
              <a:solidFill>
                <a:schemeClr val="tx1"/>
              </a:solidFill>
              <a:latin typeface="Arial" pitchFamily="34" charset="0"/>
              <a:ea typeface="+mn-ea"/>
              <a:cs typeface="+mn-cs"/>
            </a:endParaRPr>
          </a:p>
          <a:p>
            <a:pPr marL="228600" marR="0" indent="-228600" algn="l" defTabSz="914400" rtl="0" eaLnBrk="1" fontAlgn="auto" latinLnBrk="0" hangingPunct="1">
              <a:lnSpc>
                <a:spcPct val="100000"/>
              </a:lnSpc>
              <a:spcBef>
                <a:spcPct val="0"/>
              </a:spcBef>
              <a:spcAft>
                <a:spcPts val="0"/>
              </a:spcAft>
              <a:buClrTx/>
              <a:buSzTx/>
              <a:buFontTx/>
              <a:buAutoNum type="arabicPeriod"/>
              <a:tabLst/>
              <a:defRPr/>
            </a:pPr>
            <a:r>
              <a:rPr lang="en-US" sz="1000" b="0" kern="1200" dirty="0">
                <a:solidFill>
                  <a:schemeClr val="tx1"/>
                </a:solidFill>
                <a:latin typeface="Arial" pitchFamily="34" charset="0"/>
                <a:ea typeface="+mn-ea"/>
                <a:cs typeface="+mn-cs"/>
              </a:rPr>
              <a:t>MMWR</a:t>
            </a:r>
            <a:r>
              <a:rPr lang="en-US" sz="1000" b="0" kern="1200" baseline="0" dirty="0">
                <a:solidFill>
                  <a:schemeClr val="tx1"/>
                </a:solidFill>
                <a:latin typeface="Arial" pitchFamily="34" charset="0"/>
                <a:ea typeface="+mn-ea"/>
                <a:cs typeface="+mn-cs"/>
              </a:rPr>
              <a:t> 65(52);ND-924-ND-941, January 6, 2017</a:t>
            </a:r>
            <a:endParaRPr lang="en-US" sz="1000" b="0" dirty="0">
              <a:cs typeface="Arial" charset="0"/>
            </a:endParaRPr>
          </a:p>
          <a:p>
            <a:pPr marL="228600" indent="-228600">
              <a:spcBef>
                <a:spcPct val="0"/>
              </a:spcBef>
            </a:pPr>
            <a:endParaRPr lang="en-US" sz="1000" dirty="0">
              <a:latin typeface="Arial" charset="0"/>
            </a:endParaRPr>
          </a:p>
          <a:p>
            <a:pPr>
              <a:spcBef>
                <a:spcPct val="0"/>
              </a:spcBef>
            </a:pPr>
            <a:endParaRPr lang="en-US" sz="1000" dirty="0">
              <a:latin typeface="Arial" charset="0"/>
            </a:endParaRPr>
          </a:p>
        </p:txBody>
      </p:sp>
      <p:sp>
        <p:nvSpPr>
          <p:cNvPr id="7" name="Footer Placeholder 6"/>
          <p:cNvSpPr>
            <a:spLocks noGrp="1"/>
          </p:cNvSpPr>
          <p:nvPr>
            <p:ph type="ftr" sz="quarter" idx="10"/>
          </p:nvPr>
        </p:nvSpPr>
        <p:spPr/>
        <p:txBody>
          <a:bodyPr/>
          <a:lstStyle/>
          <a:p>
            <a:pPr>
              <a:defRPr/>
            </a:pPr>
            <a:r>
              <a:rPr lang="en-US">
                <a:solidFill>
                  <a:prstClr val="black"/>
                </a:solidFill>
              </a:rPr>
              <a:t>EPIC CHILDHOOD 2017</a:t>
            </a:r>
            <a:endParaRPr lang="en-US" dirty="0">
              <a:solidFill>
                <a:prstClr val="black"/>
              </a:solidFill>
            </a:endParaRPr>
          </a:p>
        </p:txBody>
      </p:sp>
      <p:sp>
        <p:nvSpPr>
          <p:cNvPr id="8" name="Slide Number Placeholder 7"/>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18269277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Slide Image Placeholder 1"/>
          <p:cNvSpPr>
            <a:spLocks noGrp="1" noRot="1" noChangeAspect="1" noTextEdit="1"/>
          </p:cNvSpPr>
          <p:nvPr>
            <p:ph type="sldImg"/>
          </p:nvPr>
        </p:nvSpPr>
        <p:spPr>
          <a:xfrm>
            <a:off x="1103313" y="696913"/>
            <a:ext cx="4724400" cy="3543300"/>
          </a:xfrm>
          <a:ln/>
        </p:spPr>
      </p:sp>
      <p:sp>
        <p:nvSpPr>
          <p:cNvPr id="278530" name="Notes Placeholder 2"/>
          <p:cNvSpPr>
            <a:spLocks noGrp="1"/>
          </p:cNvSpPr>
          <p:nvPr>
            <p:ph type="body" idx="1"/>
          </p:nvPr>
        </p:nvSpPr>
        <p:spPr>
          <a:noFill/>
          <a:ln/>
        </p:spPr>
        <p:txBody>
          <a:bodyPr lIns="91428" tIns="45714" rIns="91428" bIns="45714"/>
          <a:lstStyle/>
          <a:p>
            <a:r>
              <a:rPr lang="en-US" dirty="0"/>
              <a:t>Ref:  Vaccine Storage and Handling Toolkit</a:t>
            </a:r>
            <a:r>
              <a:rPr lang="en-US"/>
              <a:t>, June, 2016.</a:t>
            </a:r>
            <a:endParaRPr lang="en-US" dirty="0"/>
          </a:p>
        </p:txBody>
      </p:sp>
      <p:sp>
        <p:nvSpPr>
          <p:cNvPr id="278531" name="Slide Number Placeholder 3"/>
          <p:cNvSpPr txBox="1">
            <a:spLocks noGrp="1"/>
          </p:cNvSpPr>
          <p:nvPr/>
        </p:nvSpPr>
        <p:spPr bwMode="auto">
          <a:xfrm>
            <a:off x="3884613" y="8976836"/>
            <a:ext cx="2971800" cy="472890"/>
          </a:xfrm>
          <a:prstGeom prst="rect">
            <a:avLst/>
          </a:prstGeom>
          <a:noFill/>
          <a:ln w="9525">
            <a:noFill/>
            <a:miter lim="800000"/>
            <a:headEnd/>
            <a:tailEnd/>
          </a:ln>
        </p:spPr>
        <p:txBody>
          <a:bodyPr lIns="91428" tIns="45714" rIns="91428" bIns="45714" anchor="b"/>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charset="0"/>
              <a:cs typeface="Arial" charset="0"/>
            </a:endParaRPr>
          </a:p>
        </p:txBody>
      </p:sp>
      <p:sp>
        <p:nvSpPr>
          <p:cNvPr id="5" name="Footer Placeholder 4"/>
          <p:cNvSpPr>
            <a:spLocks noGrp="1"/>
          </p:cNvSpPr>
          <p:nvPr>
            <p:ph type="ftr" sz="quarter" idx="4"/>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rPr>
              <a:t>EPIC CHILDHOOD 2017</a:t>
            </a:r>
            <a:endParaRPr kumimoji="0" lang="en-US" sz="1800" b="0" i="0" u="none" strike="noStrike" kern="0" cap="none" spc="0" normalizeH="0" baseline="0" noProof="0" dirty="0">
              <a:ln>
                <a:noFill/>
              </a:ln>
              <a:solidFill>
                <a:srgbClr val="000000"/>
              </a:solidFill>
              <a:effectLst/>
              <a:uLnTx/>
              <a:uFillTx/>
            </a:endParaRPr>
          </a:p>
        </p:txBody>
      </p:sp>
      <p:sp>
        <p:nvSpPr>
          <p:cNvPr id="7" name="Slide Number Placeholder 6"/>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952AFA-8362-48FC-9C34-150C87379A95}"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50</a:t>
            </a:fld>
            <a:endParaRPr kumimoji="0" 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0942165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dirty="0">
                <a:solidFill>
                  <a:prstClr val="black"/>
                </a:solidFill>
                <a:latin typeface="Arial" charset="0"/>
              </a:rPr>
              <a:t>Specific administration guidelines have been established for each vaccine. Minimum age and intervals for vaccines are set by manufacturers during clinical trials; too young an age or too close together may alter effectiveness of a vaccine. </a:t>
            </a:r>
          </a:p>
          <a:p>
            <a:pPr lvl="0"/>
            <a:r>
              <a:rPr lang="en-US" sz="1000" dirty="0">
                <a:solidFill>
                  <a:prstClr val="black"/>
                </a:solidFill>
                <a:latin typeface="Arial" charset="0"/>
              </a:rPr>
              <a:t>There is a 4-day grace period – vaccines given during the 4-day window before the recommended age/interval may be counted as valid. It is suggested that MMR and Varicella, not be given before one year of age.  GRITS tables have been set up to calculate this correctly when a vaccine history is entered.</a:t>
            </a:r>
          </a:p>
          <a:p>
            <a:endParaRPr lang="en-US" dirty="0"/>
          </a:p>
          <a:p>
            <a:r>
              <a:rPr lang="en-US" dirty="0">
                <a:solidFill>
                  <a:srgbClr val="FF0000"/>
                </a:solidFill>
              </a:rPr>
              <a:t>The updated version is entitled General Best Practice Guidelines for Immunization.  It will not be available to order but can be accessed on the ACIP Recommendations pg. or downloaded.  The bullets list the chapters in the document.</a:t>
            </a:r>
          </a:p>
        </p:txBody>
      </p:sp>
      <p:sp>
        <p:nvSpPr>
          <p:cNvPr id="4" name="Slide Number Placeholder 3"/>
          <p:cNvSpPr>
            <a:spLocks noGrp="1"/>
          </p:cNvSpPr>
          <p:nvPr>
            <p:ph type="sldNum" sz="quarter" idx="10"/>
          </p:nvPr>
        </p:nvSpPr>
        <p:spPr/>
        <p:txBody>
          <a:bodyPr/>
          <a:lstStyle/>
          <a:p>
            <a:fld id="{53F3B727-D9A8-4745-A27D-83B9E9BCCD91}" type="slidenum">
              <a:rPr lang="en-US" smtClean="0"/>
              <a:t>51</a:t>
            </a:fld>
            <a:endParaRPr lang="en-US"/>
          </a:p>
        </p:txBody>
      </p:sp>
      <p:sp>
        <p:nvSpPr>
          <p:cNvPr id="5" name="TextBox 4"/>
          <p:cNvSpPr txBox="1"/>
          <p:nvPr/>
        </p:nvSpPr>
        <p:spPr>
          <a:xfrm>
            <a:off x="152400" y="8829675"/>
            <a:ext cx="1752600" cy="338554"/>
          </a:xfrm>
          <a:prstGeom prst="rect">
            <a:avLst/>
          </a:prstGeom>
          <a:noFill/>
        </p:spPr>
        <p:txBody>
          <a:bodyPr wrap="square" rtlCol="0">
            <a:spAutoFit/>
          </a:bodyPr>
          <a:lstStyle/>
          <a:p>
            <a:r>
              <a:rPr lang="en-US" sz="1600" dirty="0"/>
              <a:t>EPIC 2017</a:t>
            </a:r>
          </a:p>
        </p:txBody>
      </p:sp>
    </p:spTree>
    <p:extLst>
      <p:ext uri="{BB962C8B-B14F-4D97-AF65-F5344CB8AC3E}">
        <p14:creationId xmlns:p14="http://schemas.microsoft.com/office/powerpoint/2010/main" val="13753258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a:noFill/>
          <a:ln/>
        </p:spPr>
        <p:txBody>
          <a:bodyPr/>
          <a:lstStyle/>
          <a:p>
            <a:endParaRPr lang="en-US"/>
          </a:p>
        </p:txBody>
      </p:sp>
      <p:sp>
        <p:nvSpPr>
          <p:cNvPr id="4" name="Footer Placeholder 3"/>
          <p:cNvSpPr>
            <a:spLocks noGrp="1"/>
          </p:cNvSpPr>
          <p:nvPr>
            <p:ph type="ftr" sz="quarter" idx="10"/>
          </p:nvPr>
        </p:nvSpPr>
        <p:spPr/>
        <p:txBody>
          <a:bodyPr/>
          <a:lstStyle/>
          <a:p>
            <a:pPr>
              <a:defRPr/>
            </a:pPr>
            <a:r>
              <a:rPr lang="en-US"/>
              <a:t>EPIC CHILDHOOD 2017</a:t>
            </a:r>
            <a:endParaRPr lang="en-US" dirty="0"/>
          </a:p>
        </p:txBody>
      </p:sp>
      <p:sp>
        <p:nvSpPr>
          <p:cNvPr id="6" name="Slide Number Placeholder 5"/>
          <p:cNvSpPr>
            <a:spLocks noGrp="1"/>
          </p:cNvSpPr>
          <p:nvPr>
            <p:ph type="sldNum" sz="quarter" idx="11"/>
          </p:nvPr>
        </p:nvSpPr>
        <p:spPr/>
        <p:txBody>
          <a:bodyPr/>
          <a:lstStyle/>
          <a:p>
            <a:pPr>
              <a:defRPr/>
            </a:pPr>
            <a:fld id="{97952AFA-8362-48FC-9C34-150C87379A95}" type="slidenum">
              <a:rPr lang="en-US" smtClean="0"/>
              <a:pPr>
                <a:defRPr/>
              </a:pPr>
              <a:t>52</a:t>
            </a:fld>
            <a:endParaRPr lang="en-US"/>
          </a:p>
        </p:txBody>
      </p:sp>
    </p:spTree>
    <p:extLst>
      <p:ext uri="{BB962C8B-B14F-4D97-AF65-F5344CB8AC3E}">
        <p14:creationId xmlns:p14="http://schemas.microsoft.com/office/powerpoint/2010/main" val="34063565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p:cNvSpPr txBox="1">
            <a:spLocks noGrp="1" noChangeArrowheads="1"/>
          </p:cNvSpPr>
          <p:nvPr/>
        </p:nvSpPr>
        <p:spPr bwMode="auto">
          <a:xfrm>
            <a:off x="3936768" y="8772378"/>
            <a:ext cx="3011699" cy="462120"/>
          </a:xfrm>
          <a:prstGeom prst="rect">
            <a:avLst/>
          </a:prstGeom>
          <a:noFill/>
          <a:ln w="9525">
            <a:noFill/>
            <a:miter lim="800000"/>
            <a:headEnd/>
            <a:tailEnd/>
          </a:ln>
        </p:spPr>
        <p:txBody>
          <a:bodyPr lIns="91432" tIns="45716" rIns="91432" bIns="45716" anchor="b"/>
          <a:lstStyle/>
          <a:p>
            <a:pPr algn="r"/>
            <a:endParaRPr lang="en-US" sz="1200">
              <a:solidFill>
                <a:srgbClr val="000000"/>
              </a:solidFill>
              <a:latin typeface="Calibri" pitchFamily="34" charset="0"/>
            </a:endParaRPr>
          </a:p>
        </p:txBody>
      </p:sp>
      <p:sp>
        <p:nvSpPr>
          <p:cNvPr id="292866" name="Rectangle 2"/>
          <p:cNvSpPr>
            <a:spLocks noGrp="1" noRot="1" noChangeAspect="1" noChangeArrowheads="1" noTextEdit="1"/>
          </p:cNvSpPr>
          <p:nvPr>
            <p:ph type="sldImg"/>
          </p:nvPr>
        </p:nvSpPr>
        <p:spPr>
          <a:xfrm>
            <a:off x="1166813" y="692150"/>
            <a:ext cx="4619625" cy="3463925"/>
          </a:xfrm>
          <a:ln/>
        </p:spPr>
      </p:sp>
      <p:sp>
        <p:nvSpPr>
          <p:cNvPr id="292867" name="Rectangle 3"/>
          <p:cNvSpPr>
            <a:spLocks noGrp="1" noChangeArrowheads="1"/>
          </p:cNvSpPr>
          <p:nvPr>
            <p:ph type="body" idx="1"/>
          </p:nvPr>
        </p:nvSpPr>
        <p:spPr>
          <a:xfrm>
            <a:off x="912198" y="4463472"/>
            <a:ext cx="5096722" cy="4157496"/>
          </a:xfrm>
          <a:noFill/>
          <a:ln/>
        </p:spPr>
        <p:txBody>
          <a:bodyPr lIns="91432" tIns="45716" rIns="91432" bIns="45716"/>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charset="0"/>
                <a:ea typeface="+mn-ea"/>
                <a:cs typeface="+mn-cs"/>
              </a:rPr>
              <a:t>Be sure to check package insert for correct route, correct sites for the route and correct needle length.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charset="0"/>
                <a:ea typeface="+mn-ea"/>
                <a:cs typeface="+mn-cs"/>
              </a:rPr>
              <a:t>Much of this information is available in the ACIP General Recommendations document.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charset="0"/>
                <a:ea typeface="+mn-ea"/>
                <a:cs typeface="+mn-cs"/>
              </a:rPr>
              <a:t>*Make a chart of this information for use in your office*.  Or have a VACS FACS available in your office. </a:t>
            </a:r>
          </a:p>
          <a:p>
            <a:pPr>
              <a:spcBef>
                <a:spcPct val="0"/>
              </a:spcBef>
            </a:pPr>
            <a:r>
              <a:rPr lang="en-US" sz="1000">
                <a:solidFill>
                  <a:srgbClr val="000000"/>
                </a:solidFill>
                <a:latin typeface="Arial" charset="0"/>
              </a:rPr>
              <a:t>Ref: General Recommendations on Immunization MMWR 2011; 60 (No. RR-2) Jan 28, 2011</a:t>
            </a:r>
          </a:p>
          <a:p>
            <a:pPr>
              <a:spcBef>
                <a:spcPct val="0"/>
              </a:spcBef>
            </a:pPr>
            <a:r>
              <a:rPr lang="en-US" sz="1000">
                <a:latin typeface="Arial" charset="0"/>
              </a:rPr>
              <a:t> </a:t>
            </a:r>
          </a:p>
          <a:p>
            <a:pPr>
              <a:spcBef>
                <a:spcPct val="0"/>
              </a:spcBef>
            </a:pPr>
            <a:endParaRPr lang="en-US" sz="1000">
              <a:latin typeface="Arial" charset="0"/>
            </a:endParaRPr>
          </a:p>
          <a:p>
            <a:pPr>
              <a:spcBef>
                <a:spcPct val="0"/>
              </a:spcBef>
            </a:pPr>
            <a:endParaRPr lang="en-US" sz="1000">
              <a:solidFill>
                <a:srgbClr val="00B050"/>
              </a:solidFill>
              <a:latin typeface="Arial" charset="0"/>
            </a:endParaRPr>
          </a:p>
          <a:p>
            <a:pPr>
              <a:spcBef>
                <a:spcPct val="0"/>
              </a:spcBef>
            </a:pPr>
            <a:r>
              <a:rPr lang="en-US" sz="1000">
                <a:solidFill>
                  <a:srgbClr val="C00000"/>
                </a:solidFill>
                <a:latin typeface="Arial" charset="0"/>
              </a:rPr>
              <a:t>REMINDER:</a:t>
            </a:r>
          </a:p>
          <a:p>
            <a:pPr marL="171450" indent="-171450">
              <a:spcBef>
                <a:spcPct val="0"/>
              </a:spcBef>
              <a:buFont typeface="Arial" panose="020B0604020202020204" pitchFamily="34" charset="0"/>
              <a:buChar char="•"/>
            </a:pPr>
            <a:r>
              <a:rPr lang="en-US" sz="1000">
                <a:solidFill>
                  <a:srgbClr val="C00000"/>
                </a:solidFill>
                <a:latin typeface="Arial" charset="0"/>
              </a:rPr>
              <a:t>Vaccines should never be given in the gluteus muscle</a:t>
            </a:r>
          </a:p>
          <a:p>
            <a:pPr marL="171450" indent="-171450">
              <a:spcBef>
                <a:spcPct val="0"/>
              </a:spcBef>
              <a:buFont typeface="Arial" panose="020B0604020202020204" pitchFamily="34" charset="0"/>
              <a:buChar char="•"/>
            </a:pPr>
            <a:r>
              <a:rPr lang="en-US" sz="1000">
                <a:solidFill>
                  <a:srgbClr val="C00000"/>
                </a:solidFill>
                <a:latin typeface="Arial" charset="0"/>
              </a:rPr>
              <a:t>If it is discovered that Hepatitis B, rabies, or HPV vaccine has been given there, all such doses must be repeated at appropriate sites</a:t>
            </a:r>
            <a:r>
              <a:rPr lang="en-US" sz="1000">
                <a:solidFill>
                  <a:srgbClr val="00B050"/>
                </a:solidFill>
                <a:latin typeface="Arial" charset="0"/>
              </a:rPr>
              <a:t>.</a:t>
            </a:r>
          </a:p>
          <a:p>
            <a:pPr>
              <a:spcBef>
                <a:spcPct val="0"/>
              </a:spcBef>
            </a:pPr>
            <a:endParaRPr lang="en-US" sz="1000">
              <a:latin typeface="Arial" charset="0"/>
            </a:endParaRPr>
          </a:p>
        </p:txBody>
      </p:sp>
      <p:sp>
        <p:nvSpPr>
          <p:cNvPr id="6" name="Footer Placeholder 5"/>
          <p:cNvSpPr>
            <a:spLocks noGrp="1"/>
          </p:cNvSpPr>
          <p:nvPr>
            <p:ph type="ftr" sz="quarter" idx="4"/>
          </p:nvPr>
        </p:nvSpPr>
        <p:spPr/>
        <p:txBody>
          <a:bodyPr/>
          <a:lstStyle/>
          <a:p>
            <a:pPr>
              <a:defRPr/>
            </a:pPr>
            <a:r>
              <a:rPr lang="en-US">
                <a:solidFill>
                  <a:srgbClr val="000000"/>
                </a:solidFill>
              </a:rPr>
              <a:t>EPIC CHILDHOOD 2017</a:t>
            </a:r>
            <a:endParaRPr lang="en-US" dirty="0">
              <a:solidFill>
                <a:srgbClr val="000000"/>
              </a:solidFill>
            </a:endParaRPr>
          </a:p>
        </p:txBody>
      </p:sp>
      <p:sp>
        <p:nvSpPr>
          <p:cNvPr id="8" name="Slide Number Placeholder 7"/>
          <p:cNvSpPr>
            <a:spLocks noGrp="1"/>
          </p:cNvSpPr>
          <p:nvPr>
            <p:ph type="sldNum" sz="quarter" idx="10"/>
          </p:nvPr>
        </p:nvSpPr>
        <p:spPr/>
        <p:txBody>
          <a:bodyPr/>
          <a:lstStyle/>
          <a:p>
            <a:pPr>
              <a:defRPr/>
            </a:pPr>
            <a:fld id="{97952AFA-8362-48FC-9C34-150C87379A95}" type="slidenum">
              <a:rPr lang="en-US" smtClean="0">
                <a:solidFill>
                  <a:srgbClr val="000000"/>
                </a:solidFill>
              </a:rPr>
              <a:pPr>
                <a:defRPr/>
              </a:pPr>
              <a:t>53</a:t>
            </a:fld>
            <a:endParaRPr lang="en-US">
              <a:solidFill>
                <a:srgbClr val="000000"/>
              </a:solidFill>
            </a:endParaRPr>
          </a:p>
        </p:txBody>
      </p:sp>
    </p:spTree>
    <p:extLst>
      <p:ext uri="{BB962C8B-B14F-4D97-AF65-F5344CB8AC3E}">
        <p14:creationId xmlns:p14="http://schemas.microsoft.com/office/powerpoint/2010/main" val="3086620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7"/>
          <p:cNvSpPr txBox="1">
            <a:spLocks noGrp="1" noChangeArrowheads="1"/>
          </p:cNvSpPr>
          <p:nvPr/>
        </p:nvSpPr>
        <p:spPr bwMode="auto">
          <a:xfrm>
            <a:off x="3936768" y="8772378"/>
            <a:ext cx="3011699" cy="462120"/>
          </a:xfrm>
          <a:prstGeom prst="rect">
            <a:avLst/>
          </a:prstGeom>
          <a:noFill/>
          <a:ln w="9525">
            <a:noFill/>
            <a:miter lim="800000"/>
            <a:headEnd/>
            <a:tailEnd/>
          </a:ln>
        </p:spPr>
        <p:txBody>
          <a:bodyPr lIns="91424" tIns="45712" rIns="91424" bIns="45712" anchor="b"/>
          <a:lstStyle/>
          <a:p>
            <a:pPr algn="r"/>
            <a:endParaRPr lang="en-US" sz="1200">
              <a:solidFill>
                <a:srgbClr val="000000"/>
              </a:solidFill>
            </a:endParaRPr>
          </a:p>
        </p:txBody>
      </p:sp>
      <p:sp>
        <p:nvSpPr>
          <p:cNvPr id="294914" name="Rectangle 6"/>
          <p:cNvSpPr txBox="1">
            <a:spLocks noGrp="1" noChangeArrowheads="1"/>
          </p:cNvSpPr>
          <p:nvPr/>
        </p:nvSpPr>
        <p:spPr bwMode="auto">
          <a:xfrm>
            <a:off x="0" y="8772378"/>
            <a:ext cx="3011699" cy="462120"/>
          </a:xfrm>
          <a:prstGeom prst="rect">
            <a:avLst/>
          </a:prstGeom>
          <a:noFill/>
          <a:ln w="9525">
            <a:noFill/>
            <a:miter lim="800000"/>
            <a:headEnd/>
            <a:tailEnd/>
          </a:ln>
        </p:spPr>
        <p:txBody>
          <a:bodyPr lIns="91424" tIns="45712" rIns="91424" bIns="45712" anchor="b"/>
          <a:lstStyle/>
          <a:p>
            <a:endParaRPr lang="en-US" sz="1200">
              <a:solidFill>
                <a:srgbClr val="000000"/>
              </a:solidFill>
            </a:endParaRPr>
          </a:p>
        </p:txBody>
      </p:sp>
      <p:sp>
        <p:nvSpPr>
          <p:cNvPr id="294915" name="Rectangle 7"/>
          <p:cNvSpPr txBox="1">
            <a:spLocks noGrp="1" noChangeArrowheads="1"/>
          </p:cNvSpPr>
          <p:nvPr/>
        </p:nvSpPr>
        <p:spPr bwMode="auto">
          <a:xfrm>
            <a:off x="3936768" y="8772378"/>
            <a:ext cx="3011699" cy="462120"/>
          </a:xfrm>
          <a:prstGeom prst="rect">
            <a:avLst/>
          </a:prstGeom>
          <a:noFill/>
          <a:ln w="9525">
            <a:noFill/>
            <a:miter lim="800000"/>
            <a:headEnd/>
            <a:tailEnd/>
          </a:ln>
        </p:spPr>
        <p:txBody>
          <a:bodyPr lIns="91424" tIns="45712" rIns="91424" bIns="45712" anchor="b"/>
          <a:lstStyle/>
          <a:p>
            <a:pPr algn="r"/>
            <a:endParaRPr lang="en-US" sz="1200">
              <a:solidFill>
                <a:srgbClr val="000000"/>
              </a:solidFill>
            </a:endParaRPr>
          </a:p>
        </p:txBody>
      </p:sp>
      <p:sp>
        <p:nvSpPr>
          <p:cNvPr id="294916" name="Rectangle 2"/>
          <p:cNvSpPr>
            <a:spLocks noGrp="1" noRot="1" noChangeAspect="1" noChangeArrowheads="1" noTextEdit="1"/>
          </p:cNvSpPr>
          <p:nvPr>
            <p:ph type="sldImg"/>
          </p:nvPr>
        </p:nvSpPr>
        <p:spPr>
          <a:xfrm>
            <a:off x="1166813" y="692150"/>
            <a:ext cx="4619625" cy="3463925"/>
          </a:xfrm>
          <a:ln/>
        </p:spPr>
      </p:sp>
      <p:sp>
        <p:nvSpPr>
          <p:cNvPr id="294917" name="Rectangle 3"/>
          <p:cNvSpPr>
            <a:spLocks noGrp="1" noChangeArrowheads="1"/>
          </p:cNvSpPr>
          <p:nvPr>
            <p:ph type="body" idx="1"/>
          </p:nvPr>
        </p:nvSpPr>
        <p:spPr>
          <a:xfrm>
            <a:off x="926677" y="4386190"/>
            <a:ext cx="5096722" cy="4157496"/>
          </a:xfrm>
          <a:noFill/>
          <a:ln/>
        </p:spPr>
        <p:txBody>
          <a:bodyPr lIns="89925" tIns="44962" rIns="89925" bIns="44962"/>
          <a:lstStyle/>
          <a:p>
            <a:pPr eaLnBrk="1" hangingPunct="1"/>
            <a:r>
              <a:rPr lang="en-US" sz="1000">
                <a:latin typeface="Arial" charset="0"/>
              </a:rPr>
              <a:t>Be sure to check package insert for correct route and then make a chart for use in your office. </a:t>
            </a:r>
          </a:p>
        </p:txBody>
      </p:sp>
      <p:sp>
        <p:nvSpPr>
          <p:cNvPr id="7" name="Footer Placeholder 6"/>
          <p:cNvSpPr>
            <a:spLocks noGrp="1"/>
          </p:cNvSpPr>
          <p:nvPr>
            <p:ph type="ftr" sz="quarter" idx="4"/>
          </p:nvPr>
        </p:nvSpPr>
        <p:spPr/>
        <p:txBody>
          <a:bodyPr/>
          <a:lstStyle/>
          <a:p>
            <a:pPr>
              <a:defRPr/>
            </a:pPr>
            <a:r>
              <a:rPr lang="en-US"/>
              <a:t>EPIC CHILDHOOD 2017</a:t>
            </a:r>
            <a:endParaRPr lang="en-US" dirty="0"/>
          </a:p>
        </p:txBody>
      </p:sp>
      <p:sp>
        <p:nvSpPr>
          <p:cNvPr id="9" name="Slide Number Placeholder 8"/>
          <p:cNvSpPr>
            <a:spLocks noGrp="1"/>
          </p:cNvSpPr>
          <p:nvPr>
            <p:ph type="sldNum" sz="quarter" idx="10"/>
          </p:nvPr>
        </p:nvSpPr>
        <p:spPr/>
        <p:txBody>
          <a:bodyPr/>
          <a:lstStyle/>
          <a:p>
            <a:pPr>
              <a:defRPr/>
            </a:pPr>
            <a:fld id="{97952AFA-8362-48FC-9C34-150C87379A95}" type="slidenum">
              <a:rPr lang="en-US" smtClean="0"/>
              <a:pPr>
                <a:defRPr/>
              </a:pPr>
              <a:t>54</a:t>
            </a:fld>
            <a:endParaRPr lang="en-US"/>
          </a:p>
        </p:txBody>
      </p:sp>
    </p:spTree>
    <p:extLst>
      <p:ext uri="{BB962C8B-B14F-4D97-AF65-F5344CB8AC3E}">
        <p14:creationId xmlns:p14="http://schemas.microsoft.com/office/powerpoint/2010/main" val="17185283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0CDAA9-25F3-4740-8293-EBD7F7EF609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55</a:t>
            </a:fld>
            <a:endParaRPr kumimoji="0" lang="en-US" sz="1800" b="0" i="0" u="none" strike="noStrike" kern="0" cap="none" spc="0" normalizeH="0" baseline="0" noProof="0">
              <a:ln>
                <a:noFill/>
              </a:ln>
              <a:solidFill>
                <a:sysClr val="windowText" lastClr="000000"/>
              </a:solidFill>
              <a:effectLst/>
              <a:uLnTx/>
              <a:uFillTx/>
            </a:endParaRPr>
          </a:p>
        </p:txBody>
      </p:sp>
      <p:sp>
        <p:nvSpPr>
          <p:cNvPr id="5" name="TextBox 4"/>
          <p:cNvSpPr txBox="1"/>
          <p:nvPr/>
        </p:nvSpPr>
        <p:spPr>
          <a:xfrm>
            <a:off x="409433" y="8895944"/>
            <a:ext cx="1015021" cy="338554"/>
          </a:xfrm>
          <a:prstGeom prst="rect">
            <a:avLst/>
          </a:prstGeom>
          <a:noFill/>
        </p:spPr>
        <p:txBody>
          <a:bodyPr wrap="none" rtlCol="0">
            <a:spAutoFit/>
          </a:bodyPr>
          <a:lstStyle/>
          <a:p>
            <a:r>
              <a:rPr lang="en-US" sz="1600" dirty="0">
                <a:latin typeface="+mn-lt"/>
              </a:rPr>
              <a:t>EPIC 2017</a:t>
            </a:r>
          </a:p>
        </p:txBody>
      </p:sp>
    </p:spTree>
    <p:extLst>
      <p:ext uri="{BB962C8B-B14F-4D97-AF65-F5344CB8AC3E}">
        <p14:creationId xmlns:p14="http://schemas.microsoft.com/office/powerpoint/2010/main" val="26794928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7"/>
          <p:cNvSpPr txBox="1">
            <a:spLocks noGrp="1" noChangeArrowheads="1"/>
          </p:cNvSpPr>
          <p:nvPr/>
        </p:nvSpPr>
        <p:spPr bwMode="auto">
          <a:xfrm>
            <a:off x="3936768" y="8918585"/>
            <a:ext cx="3011699" cy="469821"/>
          </a:xfrm>
          <a:prstGeom prst="rect">
            <a:avLst/>
          </a:prstGeom>
          <a:noFill/>
          <a:ln w="9525">
            <a:noFill/>
            <a:miter lim="800000"/>
            <a:headEnd/>
            <a:tailEnd/>
          </a:ln>
        </p:spPr>
        <p:txBody>
          <a:bodyPr lIns="91432" tIns="45716" rIns="91432" bIns="45716" anchor="b"/>
          <a:lstStyle/>
          <a:p>
            <a:pPr algn="r"/>
            <a:endParaRPr lang="en-US" sz="1200">
              <a:solidFill>
                <a:srgbClr val="000000"/>
              </a:solidFill>
              <a:latin typeface="Calibri" panose="020F0502020204030204"/>
            </a:endParaRPr>
          </a:p>
        </p:txBody>
      </p:sp>
      <p:sp>
        <p:nvSpPr>
          <p:cNvPr id="296962" name="Rectangle 6"/>
          <p:cNvSpPr txBox="1">
            <a:spLocks noGrp="1" noChangeArrowheads="1"/>
          </p:cNvSpPr>
          <p:nvPr/>
        </p:nvSpPr>
        <p:spPr bwMode="auto">
          <a:xfrm>
            <a:off x="0" y="8918585"/>
            <a:ext cx="3011699" cy="469821"/>
          </a:xfrm>
          <a:prstGeom prst="rect">
            <a:avLst/>
          </a:prstGeom>
          <a:noFill/>
          <a:ln w="9525">
            <a:noFill/>
            <a:miter lim="800000"/>
            <a:headEnd/>
            <a:tailEnd/>
          </a:ln>
        </p:spPr>
        <p:txBody>
          <a:bodyPr lIns="91424" tIns="45712" rIns="91424" bIns="45712" anchor="b"/>
          <a:lstStyle/>
          <a:p>
            <a:endParaRPr lang="en-US" sz="1200">
              <a:solidFill>
                <a:srgbClr val="000000"/>
              </a:solidFill>
            </a:endParaRPr>
          </a:p>
        </p:txBody>
      </p:sp>
      <p:sp>
        <p:nvSpPr>
          <p:cNvPr id="296963" name="Rectangle 2"/>
          <p:cNvSpPr>
            <a:spLocks noGrp="1" noRot="1" noChangeAspect="1" noChangeArrowheads="1" noTextEdit="1"/>
          </p:cNvSpPr>
          <p:nvPr>
            <p:ph type="sldImg"/>
          </p:nvPr>
        </p:nvSpPr>
        <p:spPr>
          <a:xfrm>
            <a:off x="1165225" y="692150"/>
            <a:ext cx="4695825" cy="3522663"/>
          </a:xfrm>
          <a:ln/>
        </p:spPr>
      </p:sp>
      <p:sp>
        <p:nvSpPr>
          <p:cNvPr id="296964" name="Rectangle 3"/>
          <p:cNvSpPr>
            <a:spLocks noGrp="1" noChangeArrowheads="1"/>
          </p:cNvSpPr>
          <p:nvPr>
            <p:ph type="body" idx="1"/>
          </p:nvPr>
        </p:nvSpPr>
        <p:spPr>
          <a:xfrm>
            <a:off x="463338" y="4460897"/>
            <a:ext cx="5946175" cy="4225184"/>
          </a:xfrm>
          <a:noFill/>
          <a:ln/>
        </p:spPr>
        <p:txBody>
          <a:bodyPr lIns="91432" tIns="45716" rIns="91432" bIns="45716"/>
          <a:lstStyle/>
          <a:p>
            <a:pPr>
              <a:spcBef>
                <a:spcPct val="0"/>
              </a:spcBef>
            </a:pPr>
            <a:r>
              <a:rPr lang="en-US" sz="1000" b="1">
                <a:latin typeface="Arial" charset="0"/>
              </a:rPr>
              <a:t>Vaccine Information Sheets</a:t>
            </a:r>
          </a:p>
          <a:p>
            <a:pPr>
              <a:spcBef>
                <a:spcPct val="0"/>
              </a:spcBef>
              <a:buFontTx/>
              <a:buChar char="•"/>
            </a:pPr>
            <a:r>
              <a:rPr lang="en-US" sz="1000">
                <a:latin typeface="Arial" charset="0"/>
              </a:rPr>
              <a:t>VIS required by law for each vaccine given and each time that vaccine is given. The most current VIS must be used.  For VIS statements in English and many other languages: www.immunize.org; www.cdc.gov/vaccines/ or call the National Immunization Program Information Hotline at 800-CDC-INFO (800-232-2522).</a:t>
            </a:r>
          </a:p>
          <a:p>
            <a:pPr>
              <a:spcBef>
                <a:spcPct val="0"/>
              </a:spcBef>
              <a:buFontTx/>
              <a:buChar char="•"/>
            </a:pPr>
            <a:r>
              <a:rPr lang="en-US" sz="1000">
                <a:latin typeface="Arial" charset="0"/>
              </a:rPr>
              <a:t>VIS can be provided at the same time or prior to allow</a:t>
            </a:r>
            <a:r>
              <a:rPr lang="en-US" sz="1000" baseline="0">
                <a:latin typeface="Arial" charset="0"/>
              </a:rPr>
              <a:t> time for questions and educate the parent/client about the vaccine.</a:t>
            </a:r>
            <a:endParaRPr lang="en-US" sz="1000">
              <a:latin typeface="Arial" charset="0"/>
            </a:endParaRPr>
          </a:p>
          <a:p>
            <a:pPr>
              <a:spcBef>
                <a:spcPct val="0"/>
              </a:spcBef>
              <a:buFontTx/>
              <a:buChar char="•"/>
            </a:pPr>
            <a:r>
              <a:rPr lang="en-US" sz="1000">
                <a:latin typeface="Arial" charset="0"/>
              </a:rPr>
              <a:t>Document all information listed on slide. Information will also be helpful if a specific lot of vaccine is recalled in the future.  </a:t>
            </a:r>
          </a:p>
          <a:p>
            <a:pPr>
              <a:spcBef>
                <a:spcPct val="0"/>
              </a:spcBef>
              <a:buFontTx/>
              <a:buChar char="•"/>
            </a:pPr>
            <a:r>
              <a:rPr lang="en-US" sz="1000">
                <a:latin typeface="Arial" charset="0"/>
              </a:rPr>
              <a:t>Refusal to consent for an immunization should be documented for liability purposes and chart completeness. There is no way to document this in GRITS.</a:t>
            </a:r>
          </a:p>
          <a:p>
            <a:pPr>
              <a:spcBef>
                <a:spcPct val="0"/>
              </a:spcBef>
              <a:buFontTx/>
              <a:buChar char="•"/>
            </a:pPr>
            <a:r>
              <a:rPr lang="en-US" sz="1000">
                <a:latin typeface="Arial" charset="0"/>
              </a:rPr>
              <a:t>Georgia recognizes only medical and religious exemptions. </a:t>
            </a:r>
          </a:p>
          <a:p>
            <a:pPr>
              <a:spcBef>
                <a:spcPct val="0"/>
              </a:spcBef>
              <a:buFontTx/>
              <a:buChar char="•"/>
            </a:pPr>
            <a:r>
              <a:rPr lang="en-US" sz="1000">
                <a:latin typeface="Arial" charset="0"/>
              </a:rPr>
              <a:t>Medical exemptions must be documented in GRITS and be re-evaluated every year.</a:t>
            </a:r>
          </a:p>
          <a:p>
            <a:pPr>
              <a:spcBef>
                <a:spcPct val="0"/>
              </a:spcBef>
            </a:pPr>
            <a:r>
              <a:rPr lang="en-US" sz="1000">
                <a:latin typeface="Arial" charset="0"/>
              </a:rPr>
              <a:t> </a:t>
            </a:r>
          </a:p>
          <a:p>
            <a:pPr>
              <a:spcBef>
                <a:spcPct val="0"/>
              </a:spcBef>
            </a:pPr>
            <a:r>
              <a:rPr lang="en-US" sz="1000">
                <a:latin typeface="Arial" charset="0"/>
              </a:rPr>
              <a:t>Georgia law does not require signed consent for immunization.  Patients, parents or legal guardians may verbally consent to immunization. However, some practices may require written consent for all medical care. </a:t>
            </a:r>
          </a:p>
          <a:p>
            <a:pPr>
              <a:spcBef>
                <a:spcPct val="0"/>
              </a:spcBef>
            </a:pPr>
            <a:endParaRPr lang="en-US" sz="1000">
              <a:latin typeface="Arial" charset="0"/>
            </a:endParaRPr>
          </a:p>
          <a:p>
            <a:pPr>
              <a:spcBef>
                <a:spcPct val="0"/>
              </a:spcBef>
            </a:pPr>
            <a:endParaRPr lang="en-US" sz="900">
              <a:latin typeface="Arial" charset="0"/>
            </a:endParaRPr>
          </a:p>
        </p:txBody>
      </p:sp>
      <p:sp>
        <p:nvSpPr>
          <p:cNvPr id="7" name="Footer Placeholder 6"/>
          <p:cNvSpPr>
            <a:spLocks noGrp="1"/>
          </p:cNvSpPr>
          <p:nvPr>
            <p:ph type="ftr" sz="quarter" idx="4"/>
          </p:nvPr>
        </p:nvSpPr>
        <p:spPr/>
        <p:txBody>
          <a:bodyPr/>
          <a:lstStyle/>
          <a:p>
            <a:pPr>
              <a:defRPr/>
            </a:pPr>
            <a:r>
              <a:rPr lang="en-US">
                <a:solidFill>
                  <a:srgbClr val="000000"/>
                </a:solidFill>
              </a:rPr>
              <a:t>EPIC CHILDHOOD 2017</a:t>
            </a:r>
            <a:endParaRPr lang="en-US" dirty="0">
              <a:solidFill>
                <a:srgbClr val="000000"/>
              </a:solidFill>
            </a:endParaRPr>
          </a:p>
        </p:txBody>
      </p:sp>
      <p:sp>
        <p:nvSpPr>
          <p:cNvPr id="9" name="Slide Number Placeholder 8"/>
          <p:cNvSpPr>
            <a:spLocks noGrp="1"/>
          </p:cNvSpPr>
          <p:nvPr>
            <p:ph type="sldNum" sz="quarter" idx="10"/>
          </p:nvPr>
        </p:nvSpPr>
        <p:spPr/>
        <p:txBody>
          <a:bodyPr/>
          <a:lstStyle/>
          <a:p>
            <a:pPr>
              <a:defRPr/>
            </a:pPr>
            <a:fld id="{97952AFA-8362-48FC-9C34-150C87379A95}" type="slidenum">
              <a:rPr lang="en-US" smtClean="0">
                <a:solidFill>
                  <a:srgbClr val="000000"/>
                </a:solidFill>
              </a:rPr>
              <a:pPr>
                <a:defRPr/>
              </a:pPr>
              <a:t>56</a:t>
            </a:fld>
            <a:endParaRPr lang="en-US">
              <a:solidFill>
                <a:srgbClr val="000000"/>
              </a:solidFill>
            </a:endParaRPr>
          </a:p>
        </p:txBody>
      </p:sp>
    </p:spTree>
    <p:extLst>
      <p:ext uri="{BB962C8B-B14F-4D97-AF65-F5344CB8AC3E}">
        <p14:creationId xmlns:p14="http://schemas.microsoft.com/office/powerpoint/2010/main" val="30012202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6"/>
          <p:cNvSpPr txBox="1">
            <a:spLocks noGrp="1" noChangeArrowheads="1"/>
          </p:cNvSpPr>
          <p:nvPr/>
        </p:nvSpPr>
        <p:spPr bwMode="auto">
          <a:xfrm>
            <a:off x="0" y="8772378"/>
            <a:ext cx="3011699" cy="462120"/>
          </a:xfrm>
          <a:prstGeom prst="rect">
            <a:avLst/>
          </a:prstGeom>
          <a:noFill/>
          <a:ln w="9525">
            <a:noFill/>
            <a:miter lim="800000"/>
            <a:headEnd/>
            <a:tailEnd/>
          </a:ln>
        </p:spPr>
        <p:txBody>
          <a:bodyPr lIns="91424" tIns="45712" rIns="91424" bIns="45712" anchor="b"/>
          <a:lstStyle/>
          <a:p>
            <a:endParaRPr lang="en-US" sz="1200">
              <a:solidFill>
                <a:srgbClr val="000000"/>
              </a:solidFill>
            </a:endParaRPr>
          </a:p>
        </p:txBody>
      </p:sp>
      <p:sp>
        <p:nvSpPr>
          <p:cNvPr id="299010" name="Rectangle 7"/>
          <p:cNvSpPr txBox="1">
            <a:spLocks noGrp="1" noChangeArrowheads="1"/>
          </p:cNvSpPr>
          <p:nvPr/>
        </p:nvSpPr>
        <p:spPr bwMode="auto">
          <a:xfrm>
            <a:off x="3936768" y="8772378"/>
            <a:ext cx="3011699" cy="462120"/>
          </a:xfrm>
          <a:prstGeom prst="rect">
            <a:avLst/>
          </a:prstGeom>
          <a:noFill/>
          <a:ln w="9525">
            <a:noFill/>
            <a:miter lim="800000"/>
            <a:headEnd/>
            <a:tailEnd/>
          </a:ln>
        </p:spPr>
        <p:txBody>
          <a:bodyPr lIns="91424" tIns="45712" rIns="91424" bIns="45712" anchor="b"/>
          <a:lstStyle/>
          <a:p>
            <a:pPr algn="r"/>
            <a:endParaRPr lang="en-US" sz="1200">
              <a:solidFill>
                <a:srgbClr val="000000"/>
              </a:solidFill>
            </a:endParaRPr>
          </a:p>
        </p:txBody>
      </p:sp>
      <p:sp>
        <p:nvSpPr>
          <p:cNvPr id="299011" name="Rectangle 2"/>
          <p:cNvSpPr>
            <a:spLocks noGrp="1" noRot="1" noChangeAspect="1" noChangeArrowheads="1" noTextEdit="1"/>
          </p:cNvSpPr>
          <p:nvPr>
            <p:ph type="sldImg"/>
          </p:nvPr>
        </p:nvSpPr>
        <p:spPr>
          <a:xfrm>
            <a:off x="1393825" y="384175"/>
            <a:ext cx="3798888" cy="2847975"/>
          </a:xfrm>
          <a:ln/>
        </p:spPr>
      </p:sp>
      <p:sp>
        <p:nvSpPr>
          <p:cNvPr id="299012" name="Rectangle 3"/>
          <p:cNvSpPr>
            <a:spLocks noGrp="1" noChangeArrowheads="1"/>
          </p:cNvSpPr>
          <p:nvPr>
            <p:ph type="body" idx="1"/>
          </p:nvPr>
        </p:nvSpPr>
        <p:spPr>
          <a:xfrm>
            <a:off x="154447" y="3438293"/>
            <a:ext cx="6477084" cy="5797782"/>
          </a:xfrm>
          <a:noFill/>
          <a:ln/>
        </p:spPr>
        <p:txBody>
          <a:bodyPr lIns="89924" tIns="44962" rIns="89924" bIns="44962"/>
          <a:lstStyle/>
          <a:p>
            <a:pPr>
              <a:spcBef>
                <a:spcPct val="0"/>
              </a:spcBef>
            </a:pPr>
            <a:r>
              <a:rPr lang="en-US" sz="900">
                <a:latin typeface="Arial" charset="0"/>
              </a:rPr>
              <a:t>In 2004, House Bill 1526 was passed making the Georgia Immunization Registry a birth to death registry mandating that providers of immunizations in Georgia report those immunizations into the registry database.  Immunization data may now be shared by all providers of immunizations to Georgians of any age, and to schools, daycares, colleges and universities, and long term care facilities. The patient (age 18 or older) or parent or legal guardian may OPT-OUT of the registry.</a:t>
            </a:r>
            <a:endParaRPr lang="en-US" sz="900">
              <a:latin typeface="Arial" charset="0"/>
              <a:cs typeface="Times New Roman" pitchFamily="18" charset="0"/>
            </a:endParaRPr>
          </a:p>
          <a:p>
            <a:pPr>
              <a:spcBef>
                <a:spcPct val="0"/>
              </a:spcBef>
            </a:pPr>
            <a:r>
              <a:rPr lang="en-US" sz="900">
                <a:latin typeface="Arial" charset="0"/>
                <a:cs typeface="Times New Roman" pitchFamily="18" charset="0"/>
              </a:rPr>
              <a:t>Contact GRITS to enroll: 1-888-223-8644</a:t>
            </a:r>
            <a:r>
              <a:rPr lang="en-US" sz="900">
                <a:latin typeface="Arial" charset="0"/>
              </a:rPr>
              <a:t> </a:t>
            </a:r>
            <a:r>
              <a:rPr lang="en-US" sz="900">
                <a:solidFill>
                  <a:srgbClr val="FFFFFF"/>
                </a:solidFill>
                <a:latin typeface="Arial" charset="0"/>
              </a:rPr>
              <a:t> </a:t>
            </a:r>
            <a:endParaRPr lang="en-US" sz="900">
              <a:latin typeface="Arial" charset="0"/>
            </a:endParaRPr>
          </a:p>
          <a:p>
            <a:pPr>
              <a:spcBef>
                <a:spcPct val="0"/>
              </a:spcBef>
            </a:pPr>
            <a:endParaRPr lang="en-US" sz="900">
              <a:latin typeface="Arial" charset="0"/>
            </a:endParaRPr>
          </a:p>
          <a:p>
            <a:pPr>
              <a:spcBef>
                <a:spcPct val="0"/>
              </a:spcBef>
            </a:pPr>
            <a:r>
              <a:rPr lang="en-US" sz="900" b="1">
                <a:latin typeface="Arial" charset="0"/>
              </a:rPr>
              <a:t>Benefits of GRITS include:</a:t>
            </a:r>
            <a:r>
              <a:rPr lang="en-US" sz="900">
                <a:latin typeface="Arial" charset="0"/>
              </a:rPr>
              <a:t> accurate immunization records, inventory tracking, reduction in missed opportunities or over-immunization, generation of school entrance forms/college immunization forms, reminder/recall notices for parents, assistance in generating reporting of immunizations to HEDIS/COCASA, and elimination of phone calls to providers for immunization records. The GRITS program is web-based.  New users to the system will have to attend a training session and receive a password.  UNIFIED FONT SIZES OF WHOLE PAGE</a:t>
            </a:r>
          </a:p>
          <a:p>
            <a:pPr>
              <a:lnSpc>
                <a:spcPct val="80000"/>
              </a:lnSpc>
              <a:spcBef>
                <a:spcPct val="0"/>
              </a:spcBef>
            </a:pPr>
            <a:endParaRPr lang="en-US" sz="900" b="1">
              <a:latin typeface="Arial" charset="0"/>
            </a:endParaRPr>
          </a:p>
          <a:p>
            <a:pPr>
              <a:lnSpc>
                <a:spcPct val="80000"/>
              </a:lnSpc>
              <a:spcBef>
                <a:spcPct val="0"/>
              </a:spcBef>
            </a:pPr>
            <a:r>
              <a:rPr lang="en-US" sz="900" b="1">
                <a:latin typeface="Arial" charset="0"/>
              </a:rPr>
              <a:t>Advantages of a statewide registry are as follows:</a:t>
            </a:r>
          </a:p>
          <a:p>
            <a:pPr>
              <a:spcBef>
                <a:spcPct val="0"/>
              </a:spcBef>
            </a:pPr>
            <a:r>
              <a:rPr lang="en-US" sz="900" b="1" u="sng">
                <a:latin typeface="Arial" charset="0"/>
              </a:rPr>
              <a:t>Benefits to the Community</a:t>
            </a:r>
          </a:p>
          <a:p>
            <a:pPr>
              <a:spcBef>
                <a:spcPct val="0"/>
              </a:spcBef>
              <a:buFontTx/>
              <a:buChar char="•"/>
            </a:pPr>
            <a:r>
              <a:rPr lang="en-US" sz="900">
                <a:latin typeface="Arial" charset="0"/>
              </a:rPr>
              <a:t>Enhance the overall health status by facilitating identification of inadequately immunized segments of the population </a:t>
            </a:r>
          </a:p>
          <a:p>
            <a:pPr>
              <a:spcBef>
                <a:spcPct val="0"/>
              </a:spcBef>
              <a:buFontTx/>
              <a:buChar char="•"/>
            </a:pPr>
            <a:r>
              <a:rPr lang="en-US" sz="900">
                <a:latin typeface="Arial" charset="0"/>
              </a:rPr>
              <a:t>Decrease occurrence of over-immunization due to inability to locate past records</a:t>
            </a:r>
          </a:p>
          <a:p>
            <a:pPr>
              <a:spcBef>
                <a:spcPct val="0"/>
              </a:spcBef>
              <a:buFontTx/>
              <a:buChar char="•"/>
            </a:pPr>
            <a:r>
              <a:rPr lang="en-US" sz="900">
                <a:latin typeface="Arial" charset="0"/>
              </a:rPr>
              <a:t>Assist in issuing reminders to patients for pending and overdue immunizations</a:t>
            </a:r>
          </a:p>
          <a:p>
            <a:pPr>
              <a:spcBef>
                <a:spcPct val="0"/>
              </a:spcBef>
            </a:pPr>
            <a:r>
              <a:rPr lang="en-US" sz="900" b="1" u="sng">
                <a:latin typeface="Arial" charset="0"/>
              </a:rPr>
              <a:t>Benefits to Healthcare Providers</a:t>
            </a:r>
          </a:p>
          <a:p>
            <a:pPr>
              <a:spcBef>
                <a:spcPct val="0"/>
              </a:spcBef>
              <a:buFontTx/>
              <a:buChar char="•"/>
            </a:pPr>
            <a:r>
              <a:rPr lang="en-US" sz="900">
                <a:latin typeface="Arial" charset="0"/>
              </a:rPr>
              <a:t>Reduce staff time needed to obtain complete immunization history of patients</a:t>
            </a:r>
          </a:p>
          <a:p>
            <a:pPr>
              <a:spcBef>
                <a:spcPct val="0"/>
              </a:spcBef>
              <a:buFontTx/>
              <a:buChar char="•"/>
            </a:pPr>
            <a:r>
              <a:rPr lang="en-US" sz="900">
                <a:latin typeface="Arial" charset="0"/>
              </a:rPr>
              <a:t>Provide printouts of school certificates</a:t>
            </a:r>
          </a:p>
          <a:p>
            <a:pPr>
              <a:spcBef>
                <a:spcPct val="0"/>
              </a:spcBef>
              <a:buFontTx/>
              <a:buChar char="•"/>
            </a:pPr>
            <a:r>
              <a:rPr lang="en-US" sz="900">
                <a:latin typeface="Arial" charset="0"/>
              </a:rPr>
              <a:t>Provide vaccine information and simplify complex and dynamic immunization schedules</a:t>
            </a:r>
          </a:p>
          <a:p>
            <a:pPr>
              <a:spcBef>
                <a:spcPct val="0"/>
              </a:spcBef>
              <a:buFontTx/>
              <a:buChar char="•"/>
            </a:pPr>
            <a:r>
              <a:rPr lang="en-US" sz="900">
                <a:latin typeface="Arial" charset="0"/>
              </a:rPr>
              <a:t>Streamline vaccine inventory process</a:t>
            </a:r>
          </a:p>
          <a:p>
            <a:pPr>
              <a:spcBef>
                <a:spcPct val="0"/>
              </a:spcBef>
              <a:buFontTx/>
              <a:buChar char="•"/>
            </a:pPr>
            <a:r>
              <a:rPr lang="en-US" sz="900">
                <a:latin typeface="Arial" charset="0"/>
              </a:rPr>
              <a:t>Generate HEDIS and other reports</a:t>
            </a:r>
          </a:p>
          <a:p>
            <a:pPr>
              <a:spcBef>
                <a:spcPct val="0"/>
              </a:spcBef>
              <a:buFontTx/>
              <a:buChar char="•"/>
            </a:pPr>
            <a:r>
              <a:rPr lang="en-US" sz="900">
                <a:latin typeface="Arial" charset="0"/>
              </a:rPr>
              <a:t>Reinforce the concept of a medical home</a:t>
            </a:r>
          </a:p>
          <a:p>
            <a:pPr>
              <a:spcBef>
                <a:spcPct val="0"/>
              </a:spcBef>
            </a:pPr>
            <a:r>
              <a:rPr lang="en-US" sz="900" b="1" u="sng">
                <a:latin typeface="Arial" charset="0"/>
              </a:rPr>
              <a:t>Benefits to Public Health Officials</a:t>
            </a:r>
          </a:p>
          <a:p>
            <a:pPr>
              <a:spcBef>
                <a:spcPct val="0"/>
              </a:spcBef>
              <a:buFontTx/>
              <a:buChar char="•"/>
            </a:pPr>
            <a:r>
              <a:rPr lang="en-US" sz="900">
                <a:latin typeface="Arial" charset="0"/>
              </a:rPr>
              <a:t>Provide an accurate measure of immunization rates for districts, counties, and the state</a:t>
            </a:r>
          </a:p>
          <a:p>
            <a:pPr>
              <a:spcBef>
                <a:spcPct val="0"/>
              </a:spcBef>
              <a:buFontTx/>
              <a:buChar char="•"/>
            </a:pPr>
            <a:r>
              <a:rPr lang="en-US" sz="900">
                <a:latin typeface="Arial" charset="0"/>
              </a:rPr>
              <a:t>Allow Georgia healthcare providers to update and exchange immunization information about their patients in a confidential manner</a:t>
            </a:r>
          </a:p>
          <a:p>
            <a:pPr>
              <a:spcBef>
                <a:spcPct val="0"/>
              </a:spcBef>
              <a:buFontTx/>
              <a:buChar char="•"/>
            </a:pPr>
            <a:r>
              <a:rPr lang="en-US" sz="900">
                <a:latin typeface="Arial" charset="0"/>
              </a:rPr>
              <a:t>Facilitate community outreach programs</a:t>
            </a:r>
          </a:p>
          <a:p>
            <a:pPr>
              <a:spcBef>
                <a:spcPct val="0"/>
              </a:spcBef>
            </a:pPr>
            <a:r>
              <a:rPr lang="en-US" sz="900">
                <a:latin typeface="Arial" charset="0"/>
              </a:rPr>
              <a:t>The Georgia Code 31-12-3.1, which took affect July 1, 1996 and House Bill 1526, which took affect July 1, 2004 states: </a:t>
            </a:r>
          </a:p>
          <a:p>
            <a:pPr>
              <a:spcBef>
                <a:spcPct val="0"/>
              </a:spcBef>
            </a:pPr>
            <a:r>
              <a:rPr lang="en-US" sz="900">
                <a:latin typeface="Arial" charset="0"/>
              </a:rPr>
              <a:t>Any person who administers a vaccine or vaccines licensed for use by the United States Food and Drug Administration to a person shall, for each such vaccination, provide to the department such data as are deemed by the department to be necessary and appropriate for purposes of the vaccination registry established pursuant to subsection (a) of this Code section… </a:t>
            </a:r>
          </a:p>
          <a:p>
            <a:pPr>
              <a:spcBef>
                <a:spcPct val="0"/>
              </a:spcBef>
            </a:pPr>
            <a:r>
              <a:rPr lang="en-US" sz="900">
                <a:latin typeface="Arial" charset="0"/>
              </a:rPr>
              <a:t>At the present time the mandatory use of GRITS is not being strictly enforced but will be sometime in the future. </a:t>
            </a:r>
          </a:p>
          <a:p>
            <a:pPr>
              <a:lnSpc>
                <a:spcPct val="80000"/>
              </a:lnSpc>
              <a:spcBef>
                <a:spcPct val="0"/>
              </a:spcBef>
            </a:pPr>
            <a:endParaRPr lang="en-US" sz="900">
              <a:latin typeface="Arial" charset="0"/>
            </a:endParaRPr>
          </a:p>
        </p:txBody>
      </p:sp>
      <p:sp>
        <p:nvSpPr>
          <p:cNvPr id="6" name="Footer Placeholder 5"/>
          <p:cNvSpPr>
            <a:spLocks noGrp="1"/>
          </p:cNvSpPr>
          <p:nvPr>
            <p:ph type="ftr" sz="quarter" idx="4"/>
          </p:nvPr>
        </p:nvSpPr>
        <p:spPr/>
        <p:txBody>
          <a:bodyPr/>
          <a:lstStyle/>
          <a:p>
            <a:pPr>
              <a:defRPr/>
            </a:pPr>
            <a:r>
              <a:rPr lang="en-US"/>
              <a:t>EPIC CHILDHOOD 2017</a:t>
            </a:r>
            <a:endParaRPr lang="en-US" dirty="0"/>
          </a:p>
        </p:txBody>
      </p:sp>
      <p:sp>
        <p:nvSpPr>
          <p:cNvPr id="8" name="Slide Number Placeholder 7"/>
          <p:cNvSpPr>
            <a:spLocks noGrp="1"/>
          </p:cNvSpPr>
          <p:nvPr>
            <p:ph type="sldNum" sz="quarter" idx="10"/>
          </p:nvPr>
        </p:nvSpPr>
        <p:spPr/>
        <p:txBody>
          <a:bodyPr/>
          <a:lstStyle/>
          <a:p>
            <a:pPr>
              <a:defRPr/>
            </a:pPr>
            <a:fld id="{97952AFA-8362-48FC-9C34-150C87379A95}" type="slidenum">
              <a:rPr lang="en-US" smtClean="0"/>
              <a:pPr>
                <a:defRPr/>
              </a:pPr>
              <a:t>57</a:t>
            </a:fld>
            <a:endParaRPr lang="en-US" dirty="0"/>
          </a:p>
        </p:txBody>
      </p:sp>
    </p:spTree>
    <p:extLst>
      <p:ext uri="{BB962C8B-B14F-4D97-AF65-F5344CB8AC3E}">
        <p14:creationId xmlns:p14="http://schemas.microsoft.com/office/powerpoint/2010/main" val="28469523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xfrm>
            <a:off x="1166813" y="692150"/>
            <a:ext cx="4619625" cy="3463925"/>
          </a:xfrm>
          <a:ln/>
        </p:spPr>
      </p:sp>
      <p:sp>
        <p:nvSpPr>
          <p:cNvPr id="158723" name="Notes Placeholder 2"/>
          <p:cNvSpPr>
            <a:spLocks noGrp="1"/>
          </p:cNvSpPr>
          <p:nvPr>
            <p:ph type="body" idx="1"/>
          </p:nvPr>
        </p:nvSpPr>
        <p:spPr>
          <a:noFill/>
          <a:ln/>
        </p:spPr>
        <p:txBody>
          <a:bodyPr lIns="91432" tIns="45716" rIns="91432" bIns="45716"/>
          <a:lstStyle/>
          <a:p>
            <a:r>
              <a:rPr lang="en-US" sz="1000">
                <a:latin typeface="Arial" charset="0"/>
              </a:rPr>
              <a:t>Medical exemption</a:t>
            </a:r>
            <a:r>
              <a:rPr lang="en-US" sz="1000" baseline="0">
                <a:latin typeface="Arial" charset="0"/>
              </a:rPr>
              <a:t>s should be entered in GRITS and will be listed on the immunization certificate.  Medical exemptions must be reviewed on an annual basis.</a:t>
            </a:r>
          </a:p>
          <a:p>
            <a:endParaRPr lang="en-US" sz="1000" baseline="0">
              <a:latin typeface="Arial" charset="0"/>
            </a:endParaRPr>
          </a:p>
          <a:p>
            <a:r>
              <a:rPr lang="en-US" sz="1000" baseline="0">
                <a:latin typeface="Arial" charset="0"/>
              </a:rPr>
              <a:t>Georgia now has an </a:t>
            </a:r>
            <a:r>
              <a:rPr lang="en-US" sz="1000" u="sng" baseline="0">
                <a:latin typeface="Arial" charset="0"/>
              </a:rPr>
              <a:t>Affidavit of Religious Objection to Immunization</a:t>
            </a:r>
            <a:r>
              <a:rPr lang="en-US" sz="1000" baseline="0">
                <a:latin typeface="Arial" charset="0"/>
              </a:rPr>
              <a:t> form that must be filled out for if the parent is refusing immunizations due to a religious exemption.</a:t>
            </a:r>
          </a:p>
          <a:p>
            <a:r>
              <a:rPr lang="en-US" sz="1000" baseline="0">
                <a:latin typeface="Arial" charset="0"/>
              </a:rPr>
              <a:t>The form lists all vaccines that are required for admittance into childcare facilities or schools in Georgia. It confirms the safety of vaccines. The form also states that risks if a child is not vaccinated such as, contracting vaccine preventable diseases and spreading them to others.  Lastly the form mentions the exclusion of the child from childcare or school during an epidemic or outbreak of a vaccine preventable disease.</a:t>
            </a:r>
          </a:p>
          <a:p>
            <a:endParaRPr lang="en-US" sz="1000" baseline="0">
              <a:latin typeface="Arial" charset="0"/>
            </a:endParaRPr>
          </a:p>
          <a:p>
            <a:r>
              <a:rPr lang="en-US" sz="1000" baseline="0">
                <a:latin typeface="Arial" charset="0"/>
              </a:rPr>
              <a:t>The form must be signed and notarized. It does not expire and must be kept on file at the school or childcare facility.</a:t>
            </a:r>
          </a:p>
          <a:p>
            <a:endParaRPr lang="en-US" sz="1000" baseline="0">
              <a:latin typeface="Arial" charset="0"/>
            </a:endParaRPr>
          </a:p>
          <a:p>
            <a:endParaRPr lang="en-US" sz="1000">
              <a:latin typeface="Arial" charset="0"/>
            </a:endParaRPr>
          </a:p>
        </p:txBody>
      </p:sp>
      <p:sp>
        <p:nvSpPr>
          <p:cNvPr id="158724" name="Slide Number Placeholder 3"/>
          <p:cNvSpPr txBox="1">
            <a:spLocks noGrp="1"/>
          </p:cNvSpPr>
          <p:nvPr/>
        </p:nvSpPr>
        <p:spPr bwMode="auto">
          <a:xfrm>
            <a:off x="3936768" y="8772669"/>
            <a:ext cx="3011699" cy="461804"/>
          </a:xfrm>
          <a:prstGeom prst="rect">
            <a:avLst/>
          </a:prstGeom>
          <a:noFill/>
          <a:ln w="9525">
            <a:noFill/>
            <a:miter lim="800000"/>
            <a:headEnd/>
            <a:tailEnd/>
          </a:ln>
        </p:spPr>
        <p:txBody>
          <a:bodyPr lIns="91432" tIns="45716" rIns="91432" bIns="45716" anchor="b"/>
          <a:lstStyle/>
          <a:p>
            <a:pPr algn="r"/>
            <a:endParaRPr lang="en-US" sz="1200">
              <a:solidFill>
                <a:srgbClr val="000000"/>
              </a:solidFill>
            </a:endParaRPr>
          </a:p>
        </p:txBody>
      </p:sp>
      <p:sp>
        <p:nvSpPr>
          <p:cNvPr id="5" name="Footer Placeholder 4"/>
          <p:cNvSpPr>
            <a:spLocks noGrp="1"/>
          </p:cNvSpPr>
          <p:nvPr>
            <p:ph type="ftr" sz="quarter" idx="10"/>
          </p:nvPr>
        </p:nvSpPr>
        <p:spPr/>
        <p:txBody>
          <a:bodyPr/>
          <a:lstStyle/>
          <a:p>
            <a:pPr>
              <a:defRPr/>
            </a:pPr>
            <a:r>
              <a:rPr lang="en-US">
                <a:solidFill>
                  <a:srgbClr val="000000"/>
                </a:solidFill>
              </a:rPr>
              <a:t>EPIC CHILDHOOD 2017</a:t>
            </a:r>
            <a:endParaRPr lang="en-US" dirty="0">
              <a:solidFill>
                <a:srgbClr val="000000"/>
              </a:solidFill>
            </a:endParaRPr>
          </a:p>
        </p:txBody>
      </p:sp>
      <p:sp>
        <p:nvSpPr>
          <p:cNvPr id="7" name="Slide Number Placeholder 6"/>
          <p:cNvSpPr>
            <a:spLocks noGrp="1"/>
          </p:cNvSpPr>
          <p:nvPr>
            <p:ph type="sldNum" sz="quarter" idx="11"/>
          </p:nvPr>
        </p:nvSpPr>
        <p:spPr/>
        <p:txBody>
          <a:bodyPr/>
          <a:lstStyle/>
          <a:p>
            <a:pPr>
              <a:defRPr/>
            </a:pPr>
            <a:fld id="{97952AFA-8362-48FC-9C34-150C87379A95}" type="slidenum">
              <a:rPr lang="en-US" smtClean="0">
                <a:solidFill>
                  <a:srgbClr val="000000"/>
                </a:solidFill>
              </a:rPr>
              <a:pPr>
                <a:defRPr/>
              </a:pPr>
              <a:t>58</a:t>
            </a:fld>
            <a:endParaRPr lang="en-US" dirty="0">
              <a:solidFill>
                <a:srgbClr val="000000"/>
              </a:solidFill>
            </a:endParaRPr>
          </a:p>
        </p:txBody>
      </p:sp>
    </p:spTree>
    <p:extLst>
      <p:ext uri="{BB962C8B-B14F-4D97-AF65-F5344CB8AC3E}">
        <p14:creationId xmlns:p14="http://schemas.microsoft.com/office/powerpoint/2010/main" val="9324528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7"/>
          <p:cNvSpPr txBox="1">
            <a:spLocks noGrp="1" noChangeArrowheads="1"/>
          </p:cNvSpPr>
          <p:nvPr/>
        </p:nvSpPr>
        <p:spPr bwMode="auto">
          <a:xfrm>
            <a:off x="3936768" y="8628569"/>
            <a:ext cx="3011699" cy="454544"/>
          </a:xfrm>
          <a:prstGeom prst="rect">
            <a:avLst/>
          </a:prstGeom>
          <a:noFill/>
          <a:ln w="9525">
            <a:noFill/>
            <a:miter lim="800000"/>
            <a:headEnd/>
            <a:tailEnd/>
          </a:ln>
        </p:spPr>
        <p:txBody>
          <a:bodyPr lIns="91432" tIns="45716" rIns="91432" bIns="45716" anchor="b"/>
          <a:lstStyle/>
          <a:p>
            <a:pPr algn="r" fontAlgn="auto">
              <a:spcBef>
                <a:spcPts val="0"/>
              </a:spcBef>
              <a:spcAft>
                <a:spcPts val="0"/>
              </a:spcAft>
            </a:pPr>
            <a:endParaRPr lang="en-US" sz="1200">
              <a:solidFill>
                <a:srgbClr val="000000"/>
              </a:solidFill>
              <a:latin typeface="Calibri"/>
            </a:endParaRPr>
          </a:p>
        </p:txBody>
      </p:sp>
      <p:sp>
        <p:nvSpPr>
          <p:cNvPr id="303106" name="Rectangle 6"/>
          <p:cNvSpPr txBox="1">
            <a:spLocks noGrp="1" noChangeArrowheads="1"/>
          </p:cNvSpPr>
          <p:nvPr/>
        </p:nvSpPr>
        <p:spPr bwMode="auto">
          <a:xfrm>
            <a:off x="0" y="8628569"/>
            <a:ext cx="3011699" cy="454544"/>
          </a:xfrm>
          <a:prstGeom prst="rect">
            <a:avLst/>
          </a:prstGeom>
          <a:noFill/>
          <a:ln w="9525">
            <a:noFill/>
            <a:miter lim="800000"/>
            <a:headEnd/>
            <a:tailEnd/>
          </a:ln>
        </p:spPr>
        <p:txBody>
          <a:bodyPr lIns="91432" tIns="45716" rIns="91432" bIns="45716" anchor="b"/>
          <a:lstStyle/>
          <a:p>
            <a:pPr fontAlgn="auto">
              <a:spcBef>
                <a:spcPts val="0"/>
              </a:spcBef>
              <a:spcAft>
                <a:spcPts val="0"/>
              </a:spcAft>
            </a:pPr>
            <a:endParaRPr lang="en-US" sz="1200">
              <a:solidFill>
                <a:srgbClr val="000000"/>
              </a:solidFill>
              <a:latin typeface="Calibri"/>
            </a:endParaRPr>
          </a:p>
        </p:txBody>
      </p:sp>
      <p:sp>
        <p:nvSpPr>
          <p:cNvPr id="303107" name="Rectangle 7"/>
          <p:cNvSpPr txBox="1">
            <a:spLocks noGrp="1" noChangeArrowheads="1"/>
          </p:cNvSpPr>
          <p:nvPr/>
        </p:nvSpPr>
        <p:spPr bwMode="auto">
          <a:xfrm>
            <a:off x="3936768" y="8628569"/>
            <a:ext cx="3011699" cy="454544"/>
          </a:xfrm>
          <a:prstGeom prst="rect">
            <a:avLst/>
          </a:prstGeom>
          <a:noFill/>
          <a:ln w="9525">
            <a:noFill/>
            <a:miter lim="800000"/>
            <a:headEnd/>
            <a:tailEnd/>
          </a:ln>
        </p:spPr>
        <p:txBody>
          <a:bodyPr lIns="91432" tIns="45716" rIns="91432" bIns="45716" anchor="b"/>
          <a:lstStyle/>
          <a:p>
            <a:pPr algn="r" fontAlgn="auto">
              <a:spcBef>
                <a:spcPts val="0"/>
              </a:spcBef>
              <a:spcAft>
                <a:spcPts val="0"/>
              </a:spcAft>
            </a:pPr>
            <a:endParaRPr lang="en-US" sz="1200">
              <a:solidFill>
                <a:srgbClr val="000000"/>
              </a:solidFill>
              <a:latin typeface="Calibri"/>
            </a:endParaRPr>
          </a:p>
        </p:txBody>
      </p:sp>
      <p:sp>
        <p:nvSpPr>
          <p:cNvPr id="303108" name="Rectangle 2"/>
          <p:cNvSpPr>
            <a:spLocks noGrp="1" noRot="1" noChangeAspect="1" noChangeArrowheads="1" noTextEdit="1"/>
          </p:cNvSpPr>
          <p:nvPr>
            <p:ph type="sldImg"/>
          </p:nvPr>
        </p:nvSpPr>
        <p:spPr>
          <a:xfrm>
            <a:off x="1204913" y="681038"/>
            <a:ext cx="4543425" cy="3406775"/>
          </a:xfrm>
          <a:ln/>
        </p:spPr>
      </p:sp>
      <p:sp>
        <p:nvSpPr>
          <p:cNvPr id="303109" name="Rectangle 3"/>
          <p:cNvSpPr>
            <a:spLocks noGrp="1" noChangeArrowheads="1"/>
          </p:cNvSpPr>
          <p:nvPr>
            <p:ph type="body" idx="1"/>
          </p:nvPr>
        </p:nvSpPr>
        <p:spPr>
          <a:xfrm>
            <a:off x="289587" y="4180870"/>
            <a:ext cx="6370902" cy="4399608"/>
          </a:xfrm>
          <a:noFill/>
          <a:ln/>
        </p:spPr>
        <p:txBody>
          <a:bodyPr lIns="91432" tIns="45716" rIns="91432" bIns="45716"/>
          <a:lstStyle/>
          <a:p>
            <a:pPr eaLnBrk="1" hangingPunct="1"/>
            <a:r>
              <a:rPr lang="en-US" sz="1000" dirty="0">
                <a:latin typeface="Arial" charset="0"/>
              </a:rPr>
              <a:t>The most common type of adverse reactions are </a:t>
            </a:r>
            <a:r>
              <a:rPr lang="en-US" sz="1000" b="1" dirty="0">
                <a:latin typeface="Arial" charset="0"/>
              </a:rPr>
              <a:t>local reactions</a:t>
            </a:r>
            <a:r>
              <a:rPr lang="en-US" sz="1000" dirty="0">
                <a:latin typeface="Arial" charset="0"/>
              </a:rPr>
              <a:t>, such as pain, swelling, and redness at the site of injection, occurring within a few hours of the injection and are usually mild and self-limited. These may occur with up to 80% of vaccine doses, depending on the type of vaccine. They are most common with inactivated vaccines, particularly those that contain an adjuvant (DTaP). On rare occasions, local reactions may be very exaggerated or severe. These are often referred to as hypersensitivity reactions, although they are not allergic, as the term implies. These reactions are also known as </a:t>
            </a:r>
            <a:r>
              <a:rPr lang="en-US" sz="1000" dirty="0" err="1">
                <a:latin typeface="Arial" charset="0"/>
              </a:rPr>
              <a:t>Arthus</a:t>
            </a:r>
            <a:r>
              <a:rPr lang="en-US" sz="1000" dirty="0">
                <a:latin typeface="Arial" charset="0"/>
              </a:rPr>
              <a:t> reactions, and are most commonly seen with tetanus and diphtheria toxoids. </a:t>
            </a:r>
            <a:r>
              <a:rPr lang="en-US" sz="1000" dirty="0" err="1">
                <a:latin typeface="Arial" charset="0"/>
              </a:rPr>
              <a:t>Arthus</a:t>
            </a:r>
            <a:r>
              <a:rPr lang="en-US" sz="1000" dirty="0">
                <a:latin typeface="Arial" charset="0"/>
              </a:rPr>
              <a:t> reactions are believed to be due to very high titers of antibody, usually caused by too many doses of toxoid. </a:t>
            </a:r>
          </a:p>
          <a:p>
            <a:pPr eaLnBrk="1" hangingPunct="1"/>
            <a:r>
              <a:rPr lang="en-US" sz="1000" b="1" dirty="0">
                <a:latin typeface="Arial" charset="0"/>
              </a:rPr>
              <a:t>Systemic adverse reactions</a:t>
            </a:r>
            <a:r>
              <a:rPr lang="en-US" sz="1000" dirty="0">
                <a:latin typeface="Arial" charset="0"/>
              </a:rPr>
              <a:t> are more generalized events and include fever, malaise, myalgia (muscle pain), headache, loss of appetite, and others. These symptoms are common and nonspecific; they may occur because of the vaccine or may be caused by something unrelated to the vaccine, like a concurrent viral infection, stress, or excessive alcohol consumption. Systemic adverse reactions were relatively frequent with DTP vaccine, which contained a whole-cell pertussis component. However, comparison of the frequency of systemic adverse events among vaccine and placebo recipients shows they are less common with inactivated vaccines currently in use, including acellular pertussis vaccine. Systemic adverse reactions that follow live attenuated vaccines, such as fever or rash, represent symptoms produced from viral replication and are similar to a mild form of the natural disease. Systemic adverse reactions following live vaccines are usually mild, and occur 7–21 days after the vaccine was given (i.e., after an incubation period of the vaccine virus). LAIV replicates in the mucous membranes of the nose and throat, not in the lung. As a result, LAIV may cause upper respiratory symptoms (like a cold) but not influenza-like symptoms.</a:t>
            </a:r>
          </a:p>
          <a:p>
            <a:pPr eaLnBrk="1" hangingPunct="1"/>
            <a:r>
              <a:rPr lang="en-US" sz="1000" b="1" dirty="0">
                <a:latin typeface="Arial" charset="0"/>
              </a:rPr>
              <a:t>An anaphylactic (allergic) reaction</a:t>
            </a:r>
            <a:r>
              <a:rPr lang="en-US" sz="1000" dirty="0">
                <a:latin typeface="Arial" charset="0"/>
              </a:rPr>
              <a:t> may be caused by the vaccine antigen itself or some other component of the vaccine, such as cell culture material, stabilizer, preservative, or antibiotic used to inhibit bacterial growth. </a:t>
            </a:r>
            <a:r>
              <a:rPr lang="en-US" sz="1000" u="sng" dirty="0">
                <a:latin typeface="Arial" charset="0"/>
              </a:rPr>
              <a:t>Severe allergic reactions may be life-threatening.</a:t>
            </a:r>
            <a:r>
              <a:rPr lang="en-US" sz="1000" dirty="0">
                <a:latin typeface="Arial" charset="0"/>
              </a:rPr>
              <a:t> Fortunately, they are rare, occurring at a rate of less than one in half a million doses. The risk of an allergic reaction can be minimized by good screening prior to vaccination. </a:t>
            </a:r>
            <a:r>
              <a:rPr lang="en-US" sz="1000" b="1" dirty="0">
                <a:latin typeface="Arial" charset="0"/>
              </a:rPr>
              <a:t>All providers who administer vaccines must have an emergency protocol and supplies to treat anaphylaxis.</a:t>
            </a:r>
          </a:p>
          <a:p>
            <a:pPr eaLnBrk="1" hangingPunct="1"/>
            <a:r>
              <a:rPr lang="en-US" sz="1000" dirty="0">
                <a:latin typeface="Arial" charset="0"/>
              </a:rPr>
              <a:t>Reference: Epidemiology and Prevention of Vaccine-Preventable Diseases, 13th edition. May 2015  HHS, CDC. </a:t>
            </a:r>
          </a:p>
        </p:txBody>
      </p:sp>
      <p:sp>
        <p:nvSpPr>
          <p:cNvPr id="7" name="Footer Placeholder 6"/>
          <p:cNvSpPr>
            <a:spLocks noGrp="1"/>
          </p:cNvSpPr>
          <p:nvPr>
            <p:ph type="ftr" sz="quarter" idx="4"/>
          </p:nvPr>
        </p:nvSpPr>
        <p:spPr/>
        <p:txBody>
          <a:bodyPr/>
          <a:lstStyle/>
          <a:p>
            <a:pPr>
              <a:defRPr/>
            </a:pPr>
            <a:r>
              <a:rPr lang="en-US">
                <a:solidFill>
                  <a:prstClr val="black"/>
                </a:solidFill>
              </a:rPr>
              <a:t>EPIC CHILDHOOD 2017</a:t>
            </a:r>
            <a:endParaRPr lang="en-US" dirty="0">
              <a:solidFill>
                <a:prstClr val="black"/>
              </a:solidFill>
            </a:endParaRPr>
          </a:p>
        </p:txBody>
      </p:sp>
      <p:sp>
        <p:nvSpPr>
          <p:cNvPr id="9" name="Slide Number Placeholder 8"/>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59</a:t>
            </a:fld>
            <a:endParaRPr lang="en-US" dirty="0">
              <a:solidFill>
                <a:prstClr val="black"/>
              </a:solidFill>
            </a:endParaRPr>
          </a:p>
        </p:txBody>
      </p:sp>
    </p:spTree>
    <p:extLst>
      <p:ext uri="{BB962C8B-B14F-4D97-AF65-F5344CB8AC3E}">
        <p14:creationId xmlns:p14="http://schemas.microsoft.com/office/powerpoint/2010/main" val="4158565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txBox="1">
            <a:spLocks noGrp="1" noChangeArrowheads="1"/>
          </p:cNvSpPr>
          <p:nvPr/>
        </p:nvSpPr>
        <p:spPr bwMode="auto">
          <a:xfrm>
            <a:off x="3936768" y="8772378"/>
            <a:ext cx="3011699" cy="462120"/>
          </a:xfrm>
          <a:prstGeom prst="rect">
            <a:avLst/>
          </a:prstGeom>
          <a:noFill/>
          <a:ln w="9525">
            <a:noFill/>
            <a:miter lim="800000"/>
            <a:headEnd/>
            <a:tailEnd/>
          </a:ln>
        </p:spPr>
        <p:txBody>
          <a:bodyPr lIns="91429" tIns="45714" rIns="91429" bIns="45714" anchor="b"/>
          <a:lstStyle/>
          <a:p>
            <a:pPr algn="r"/>
            <a:endParaRPr lang="en-US" sz="1200" dirty="0">
              <a:solidFill>
                <a:srgbClr val="000000"/>
              </a:solidFill>
              <a:latin typeface="Calibri" pitchFamily="34" charset="0"/>
            </a:endParaRP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p:spPr>
        <p:txBody>
          <a:bodyPr/>
          <a:lstStyle/>
          <a:p>
            <a:pPr>
              <a:spcBef>
                <a:spcPct val="0"/>
              </a:spcBef>
            </a:pPr>
            <a:r>
              <a:rPr lang="en-US" sz="1000" dirty="0">
                <a:latin typeface="Arial" charset="0"/>
              </a:rPr>
              <a:t>The dramatic reduction of vaccine preventable diseases in the United States can be attributed to the availability of vaccines, as well as recommendations and an organized vaccine schedule developed by the Advisory Committee on Immunization Practices (ACIP). </a:t>
            </a:r>
          </a:p>
          <a:p>
            <a:pPr>
              <a:spcBef>
                <a:spcPct val="0"/>
              </a:spcBef>
            </a:pPr>
            <a:endParaRPr lang="en-US" sz="1000" dirty="0">
              <a:latin typeface="Arial" charset="0"/>
            </a:endParaRPr>
          </a:p>
          <a:p>
            <a:pPr>
              <a:spcBef>
                <a:spcPct val="0"/>
              </a:spcBef>
            </a:pPr>
            <a:r>
              <a:rPr lang="en-US" sz="1000" b="1" dirty="0">
                <a:latin typeface="Arial" charset="0"/>
              </a:rPr>
              <a:t>Ask the audience if they are familiar with the ACIP. </a:t>
            </a:r>
            <a:r>
              <a:rPr lang="en-US" sz="1000" dirty="0">
                <a:latin typeface="Arial" charset="0"/>
              </a:rPr>
              <a:t>If they are familiar with the ACIP  the presenter can spend a minimal amount of time on this slide.</a:t>
            </a:r>
          </a:p>
          <a:p>
            <a:pPr>
              <a:spcBef>
                <a:spcPct val="0"/>
              </a:spcBef>
            </a:pPr>
            <a:r>
              <a:rPr lang="en-US" sz="1000" dirty="0">
                <a:latin typeface="Arial" charset="0"/>
              </a:rPr>
              <a:t>The nurse/non-physician partner will discuss the schedules later in the presentation.    </a:t>
            </a:r>
          </a:p>
          <a:p>
            <a:pPr>
              <a:spcBef>
                <a:spcPct val="0"/>
              </a:spcBef>
            </a:pPr>
            <a:endParaRPr lang="en-US" sz="1000" dirty="0">
              <a:latin typeface="Arial" charset="0"/>
            </a:endParaRPr>
          </a:p>
          <a:p>
            <a:pPr>
              <a:spcBef>
                <a:spcPct val="0"/>
              </a:spcBef>
            </a:pPr>
            <a:r>
              <a:rPr lang="en-US" sz="1000" dirty="0">
                <a:latin typeface="Arial" charset="0"/>
              </a:rPr>
              <a:t>The Advisory Committee on Immunization Practices (ACIP) consists of 15 experts in fields associated with immunization who have been selected by the Secretary of the U. S. Department of Health and Human Services to provide advice and guidance to the Secretary, the Assistant Secretary for Health, and the Centers for Disease Control and Prevention (CDC) on the most effective means to prevent vaccine-preventable diseases.</a:t>
            </a:r>
          </a:p>
          <a:p>
            <a:pPr>
              <a:spcBef>
                <a:spcPct val="0"/>
              </a:spcBef>
            </a:pPr>
            <a:r>
              <a:rPr lang="en-US" sz="1000" dirty="0">
                <a:latin typeface="Arial" charset="0"/>
              </a:rPr>
              <a:t> </a:t>
            </a:r>
          </a:p>
          <a:p>
            <a:pPr>
              <a:spcBef>
                <a:spcPct val="0"/>
              </a:spcBef>
            </a:pPr>
            <a:r>
              <a:rPr lang="en-US" sz="1000" dirty="0">
                <a:latin typeface="Arial" charset="0"/>
              </a:rPr>
              <a:t>The Committee develops written recommendations for the routine administration of vaccines to the pediatric and adult populations, along with schedules regarding the appropriate periodicity, dosage, and contraindications applicable to the vaccines. ACIP is the only entity in the federal government which makes such recommendations.</a:t>
            </a:r>
          </a:p>
          <a:p>
            <a:pPr>
              <a:spcBef>
                <a:spcPct val="0"/>
              </a:spcBef>
            </a:pPr>
            <a:r>
              <a:rPr lang="en-US" sz="1000" dirty="0">
                <a:latin typeface="Arial" charset="0"/>
              </a:rPr>
              <a:t> </a:t>
            </a:r>
          </a:p>
          <a:p>
            <a:pPr>
              <a:spcBef>
                <a:spcPct val="0"/>
              </a:spcBef>
            </a:pPr>
            <a:r>
              <a:rPr lang="en-US" sz="1000" dirty="0">
                <a:latin typeface="Arial" charset="0"/>
              </a:rPr>
              <a:t>The overall goals of the ACIP are to provide advice which will assist the Department and the Nation in reducing the incidence of vaccine preventable diseases and to increase the safe usage of vaccines and related biological products.</a:t>
            </a:r>
          </a:p>
          <a:p>
            <a:pPr>
              <a:spcBef>
                <a:spcPct val="0"/>
              </a:spcBef>
            </a:pPr>
            <a:r>
              <a:rPr lang="en-US" sz="1000" dirty="0">
                <a:latin typeface="Arial" charset="0"/>
              </a:rPr>
              <a:t> </a:t>
            </a:r>
          </a:p>
          <a:p>
            <a:pPr>
              <a:spcBef>
                <a:spcPct val="0"/>
              </a:spcBef>
            </a:pPr>
            <a:r>
              <a:rPr lang="en-US" sz="1000" dirty="0">
                <a:latin typeface="Arial" charset="0"/>
              </a:rPr>
              <a:t>For more information:  http://www.cdc.gov/vaccines/acip/index.html </a:t>
            </a:r>
          </a:p>
          <a:p>
            <a:pPr>
              <a:spcBef>
                <a:spcPct val="0"/>
              </a:spcBef>
            </a:pPr>
            <a:endParaRPr lang="en-US" sz="1000" dirty="0">
              <a:latin typeface="Arial" charset="0"/>
            </a:endParaRPr>
          </a:p>
          <a:p>
            <a:pPr>
              <a:spcBef>
                <a:spcPct val="0"/>
              </a:spcBef>
            </a:pPr>
            <a:endParaRPr lang="en-US" sz="1000" dirty="0">
              <a:solidFill>
                <a:srgbClr val="FF0000"/>
              </a:solidFill>
              <a:latin typeface="Arial" charset="0"/>
            </a:endParaRPr>
          </a:p>
        </p:txBody>
      </p:sp>
      <p:sp>
        <p:nvSpPr>
          <p:cNvPr id="5" name="Footer Placeholder 4"/>
          <p:cNvSpPr>
            <a:spLocks noGrp="1"/>
          </p:cNvSpPr>
          <p:nvPr>
            <p:ph type="ftr" sz="quarter" idx="4"/>
          </p:nvPr>
        </p:nvSpPr>
        <p:spPr/>
        <p:txBody>
          <a:bodyPr/>
          <a:lstStyle/>
          <a:p>
            <a:pPr>
              <a:defRPr/>
            </a:pPr>
            <a:r>
              <a:rPr lang="en-US">
                <a:solidFill>
                  <a:prstClr val="black"/>
                </a:solidFill>
              </a:rPr>
              <a:t>EPIC CHILDHOOD 2017</a:t>
            </a:r>
            <a:endParaRPr lang="en-US" dirty="0">
              <a:solidFill>
                <a:prstClr val="black"/>
              </a:solidFill>
            </a:endParaRPr>
          </a:p>
        </p:txBody>
      </p:sp>
      <p:sp>
        <p:nvSpPr>
          <p:cNvPr id="7" name="Slide Number Placeholder 6"/>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20808538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lvl="0" indent="-176679" defTabSz="942289" eaLnBrk="0" fontAlgn="base" hangingPunct="0">
              <a:lnSpc>
                <a:spcPct val="90000"/>
              </a:lnSpc>
              <a:spcBef>
                <a:spcPct val="0"/>
              </a:spcBef>
              <a:spcAft>
                <a:spcPct val="0"/>
              </a:spcAft>
              <a:buFontTx/>
              <a:buChar char="•"/>
              <a:defRPr/>
            </a:pPr>
            <a:r>
              <a:rPr lang="en-US" sz="900" dirty="0">
                <a:solidFill>
                  <a:srgbClr val="000000"/>
                </a:solidFill>
                <a:latin typeface="Arial" pitchFamily="34" charset="0"/>
                <a:cs typeface="Arial" pitchFamily="34" charset="0"/>
              </a:rPr>
              <a:t>Nothing is 100% risk free.  Most reactions to vaccines are mild with very small risk of severe allergic reactions (anaphylaxis).</a:t>
            </a:r>
          </a:p>
          <a:p>
            <a:pPr marL="176679" lvl="0" indent="-176679" defTabSz="942289" eaLnBrk="0" fontAlgn="base" hangingPunct="0">
              <a:lnSpc>
                <a:spcPct val="90000"/>
              </a:lnSpc>
              <a:spcBef>
                <a:spcPct val="0"/>
              </a:spcBef>
              <a:spcAft>
                <a:spcPct val="0"/>
              </a:spcAft>
              <a:buFontTx/>
              <a:buChar char="•"/>
              <a:defRPr/>
            </a:pPr>
            <a:r>
              <a:rPr lang="en-US" sz="900" dirty="0">
                <a:solidFill>
                  <a:srgbClr val="000000"/>
                </a:solidFill>
                <a:latin typeface="Arial" pitchFamily="34" charset="0"/>
                <a:cs typeface="Arial" pitchFamily="34" charset="0"/>
              </a:rPr>
              <a:t>Systems in place to monitor safety include the FDA (pre and post licensure monitoring) and the Vaccine Safety Datalink (VSD) Project. This large project links 4 HMO's at 10 sites with the CDC to monitor adverse events possibly caused by vaccines.</a:t>
            </a:r>
          </a:p>
          <a:p>
            <a:pPr marL="176679" lvl="0" indent="-176679" defTabSz="942289" eaLnBrk="0" fontAlgn="base" hangingPunct="0">
              <a:lnSpc>
                <a:spcPct val="90000"/>
              </a:lnSpc>
              <a:spcBef>
                <a:spcPct val="0"/>
              </a:spcBef>
              <a:spcAft>
                <a:spcPct val="0"/>
              </a:spcAft>
              <a:buFontTx/>
              <a:buChar char="•"/>
              <a:defRPr/>
            </a:pPr>
            <a:r>
              <a:rPr lang="en-US" sz="900" dirty="0">
                <a:solidFill>
                  <a:srgbClr val="000000"/>
                </a:solidFill>
                <a:latin typeface="Arial" pitchFamily="34" charset="0"/>
                <a:cs typeface="Arial" pitchFamily="34" charset="0"/>
              </a:rPr>
              <a:t>FDA monitors vaccines for safety before issuing licenses - very stringent licensing involving laboratory and human testing; vaccine safety is also monitored after licensure to ensure each vaccine lot is effective and pure. Vaccine manufacturers also do post-licensure monitoring.</a:t>
            </a:r>
          </a:p>
          <a:p>
            <a:pPr marL="176679" lvl="0" indent="-176679" defTabSz="942289" eaLnBrk="0" fontAlgn="base" hangingPunct="0">
              <a:lnSpc>
                <a:spcPct val="90000"/>
              </a:lnSpc>
              <a:spcBef>
                <a:spcPct val="0"/>
              </a:spcBef>
              <a:spcAft>
                <a:spcPct val="0"/>
              </a:spcAft>
              <a:buFontTx/>
              <a:buChar char="•"/>
              <a:defRPr/>
            </a:pPr>
            <a:r>
              <a:rPr lang="en-US" sz="900" dirty="0">
                <a:solidFill>
                  <a:srgbClr val="000000"/>
                </a:solidFill>
                <a:latin typeface="Arial" pitchFamily="34" charset="0"/>
                <a:cs typeface="Arial" pitchFamily="34" charset="0"/>
              </a:rPr>
              <a:t>The Institute of Medicine reviews research related to vaccine safety and publishes a report periodically. </a:t>
            </a:r>
          </a:p>
          <a:p>
            <a:pPr marL="176679" lvl="0" indent="-176679">
              <a:lnSpc>
                <a:spcPct val="90000"/>
              </a:lnSpc>
              <a:spcBef>
                <a:spcPct val="0"/>
              </a:spcBef>
            </a:pPr>
            <a:endParaRPr lang="en-US" sz="900" dirty="0">
              <a:solidFill>
                <a:prstClr val="black"/>
              </a:solidFill>
            </a:endParaRPr>
          </a:p>
          <a:p>
            <a:pPr marL="176679" lvl="0" indent="-176679">
              <a:lnSpc>
                <a:spcPct val="90000"/>
              </a:lnSpc>
              <a:spcBef>
                <a:spcPct val="0"/>
              </a:spcBef>
            </a:pPr>
            <a:r>
              <a:rPr lang="en-US" sz="900" b="1" dirty="0">
                <a:solidFill>
                  <a:prstClr val="black"/>
                </a:solidFill>
              </a:rPr>
              <a:t>VAERS</a:t>
            </a:r>
            <a:r>
              <a:rPr lang="en-US" sz="900" dirty="0">
                <a:solidFill>
                  <a:prstClr val="black"/>
                </a:solidFill>
              </a:rPr>
              <a:t> </a:t>
            </a:r>
          </a:p>
          <a:p>
            <a:pPr marL="176679" lvl="0" indent="-176679">
              <a:lnSpc>
                <a:spcPct val="90000"/>
              </a:lnSpc>
              <a:spcBef>
                <a:spcPct val="0"/>
              </a:spcBef>
              <a:buFont typeface="Arial" panose="020B0604020202020204" pitchFamily="34" charset="0"/>
              <a:buChar char="•"/>
            </a:pPr>
            <a:r>
              <a:rPr lang="en-US" sz="900" dirty="0">
                <a:solidFill>
                  <a:srgbClr val="FF0000"/>
                </a:solidFill>
              </a:rPr>
              <a:t>Updated system.  Two options for reporting are outlined in the gray box</a:t>
            </a:r>
            <a:r>
              <a:rPr lang="en-US" sz="900" dirty="0">
                <a:solidFill>
                  <a:prstClr val="black"/>
                </a:solidFill>
              </a:rPr>
              <a:t>.</a:t>
            </a:r>
          </a:p>
          <a:p>
            <a:pPr marL="176679" lvl="0" indent="-176679">
              <a:lnSpc>
                <a:spcPct val="90000"/>
              </a:lnSpc>
              <a:spcBef>
                <a:spcPct val="0"/>
              </a:spcBef>
              <a:buFont typeface="Arial" panose="020B0604020202020204" pitchFamily="34" charset="0"/>
              <a:buChar char="•"/>
            </a:pPr>
            <a:r>
              <a:rPr lang="en-US" sz="900" dirty="0">
                <a:solidFill>
                  <a:prstClr val="black"/>
                </a:solidFill>
              </a:rPr>
              <a:t>Passive reporting system to monitor vaccine adverse events established by the National Childhood Vaccine Injury Act 1986</a:t>
            </a:r>
          </a:p>
          <a:p>
            <a:pPr marL="176679" lvl="0" indent="-176679">
              <a:lnSpc>
                <a:spcPct val="90000"/>
              </a:lnSpc>
              <a:spcBef>
                <a:spcPct val="0"/>
              </a:spcBef>
              <a:buFont typeface="Arial" panose="020B0604020202020204" pitchFamily="34" charset="0"/>
              <a:buChar char="•"/>
            </a:pPr>
            <a:r>
              <a:rPr lang="en-US" sz="900" dirty="0">
                <a:solidFill>
                  <a:prstClr val="black"/>
                </a:solidFill>
              </a:rPr>
              <a:t>Mandates patients/ parents are educated about risk of vaccines and compensated for any injury caused by vaccine.</a:t>
            </a:r>
          </a:p>
          <a:p>
            <a:pPr marL="176679" lvl="0" indent="-176679">
              <a:lnSpc>
                <a:spcPct val="90000"/>
              </a:lnSpc>
              <a:spcBef>
                <a:spcPct val="0"/>
              </a:spcBef>
              <a:buFont typeface="Arial" panose="020B0604020202020204" pitchFamily="34" charset="0"/>
              <a:buChar char="•"/>
            </a:pPr>
            <a:r>
              <a:rPr lang="en-US" sz="900" dirty="0">
                <a:solidFill>
                  <a:prstClr val="black"/>
                </a:solidFill>
              </a:rPr>
              <a:t>Emphasize there is no penalty for reporting an “adverse event”. The healthcare provider is only reporting that a specific event occurred after administration of a specific vaccine and is not claiming that the event was caused by the vaccine.</a:t>
            </a:r>
          </a:p>
          <a:p>
            <a:pPr marL="176679" lvl="0" indent="-176679">
              <a:lnSpc>
                <a:spcPct val="90000"/>
              </a:lnSpc>
              <a:spcBef>
                <a:spcPct val="0"/>
              </a:spcBef>
            </a:pPr>
            <a:endParaRPr lang="en-US" sz="900" dirty="0">
              <a:solidFill>
                <a:prstClr val="black"/>
              </a:solidFill>
              <a:cs typeface="Arial" pitchFamily="34" charset="0"/>
            </a:endParaRPr>
          </a:p>
          <a:p>
            <a:pPr marL="176679" lvl="0" indent="-176679">
              <a:lnSpc>
                <a:spcPct val="90000"/>
              </a:lnSpc>
              <a:spcBef>
                <a:spcPct val="0"/>
              </a:spcBef>
            </a:pPr>
            <a:endParaRPr lang="en-US" sz="900" dirty="0">
              <a:solidFill>
                <a:prstClr val="black"/>
              </a:solidFill>
              <a:cs typeface="Arial" pitchFamily="34" charset="0"/>
            </a:endParaRPr>
          </a:p>
          <a:p>
            <a:pPr marL="176679" lvl="0" indent="-176679">
              <a:lnSpc>
                <a:spcPct val="90000"/>
              </a:lnSpc>
              <a:spcBef>
                <a:spcPct val="0"/>
              </a:spcBef>
            </a:pPr>
            <a:r>
              <a:rPr lang="en-US" sz="900" b="1" dirty="0">
                <a:solidFill>
                  <a:prstClr val="black"/>
                </a:solidFill>
                <a:cs typeface="Arial" pitchFamily="34" charset="0"/>
              </a:rPr>
              <a:t>VERP – </a:t>
            </a:r>
            <a:r>
              <a:rPr lang="en-US" sz="900" dirty="0">
                <a:solidFill>
                  <a:prstClr val="black"/>
                </a:solidFill>
                <a:cs typeface="Arial" pitchFamily="34" charset="0"/>
              </a:rPr>
              <a:t>There is relatively little data available on why vaccine administration errors occur.  The Institute for Safe Medication Practice (ISMP) has launched a national patient safety reporting program to capture the unique causes and consequences of vaccine –related errors.  The ISMP National Vaccine Error Reporting Program (ISMP VERP) allows healthcare practitioners to report errors and near misses in confidence.  </a:t>
            </a:r>
          </a:p>
          <a:p>
            <a:pPr marL="176679" lvl="0" indent="-176679">
              <a:lnSpc>
                <a:spcPct val="90000"/>
              </a:lnSpc>
              <a:spcBef>
                <a:spcPct val="0"/>
              </a:spcBef>
            </a:pPr>
            <a:endParaRPr lang="en-US" sz="900" b="1" u="sng" dirty="0">
              <a:solidFill>
                <a:prstClr val="black"/>
              </a:solidFill>
              <a:cs typeface="Arial" pitchFamily="34" charset="0"/>
            </a:endParaRPr>
          </a:p>
          <a:p>
            <a:pPr marL="176679" lvl="0" indent="-176679">
              <a:lnSpc>
                <a:spcPct val="90000"/>
              </a:lnSpc>
              <a:spcBef>
                <a:spcPct val="0"/>
              </a:spcBef>
            </a:pPr>
            <a:r>
              <a:rPr lang="en-US" sz="900" b="1" u="sng" dirty="0">
                <a:solidFill>
                  <a:prstClr val="black"/>
                </a:solidFill>
                <a:cs typeface="Arial" pitchFamily="34" charset="0"/>
              </a:rPr>
              <a:t>So</a:t>
            </a:r>
            <a:r>
              <a:rPr lang="en-US" sz="1000" b="1" u="sng" dirty="0">
                <a:solidFill>
                  <a:prstClr val="black"/>
                </a:solidFill>
              </a:rPr>
              <a:t>urces of Vaccine Safety Information:</a:t>
            </a:r>
            <a:endParaRPr lang="en-US" sz="1000" b="1" dirty="0">
              <a:solidFill>
                <a:prstClr val="black"/>
              </a:solidFill>
            </a:endParaRPr>
          </a:p>
          <a:p>
            <a:pPr marL="176679" lvl="0" indent="-176679">
              <a:lnSpc>
                <a:spcPct val="90000"/>
              </a:lnSpc>
              <a:spcBef>
                <a:spcPct val="0"/>
              </a:spcBef>
            </a:pPr>
            <a:r>
              <a:rPr lang="en-US" sz="1000" b="1" dirty="0">
                <a:solidFill>
                  <a:prstClr val="black"/>
                </a:solidFill>
              </a:rPr>
              <a:t>www.cdc.gov/vaccines/pubs/vis/default.htm 	www.cdc.gov/vaccinesafety/ </a:t>
            </a:r>
          </a:p>
          <a:p>
            <a:pPr marL="176679" lvl="0" indent="-176679">
              <a:lnSpc>
                <a:spcPct val="90000"/>
              </a:lnSpc>
              <a:spcBef>
                <a:spcPct val="0"/>
              </a:spcBef>
            </a:pPr>
            <a:r>
              <a:rPr lang="en-US" sz="1000" b="1" dirty="0">
                <a:solidFill>
                  <a:prstClr val="black"/>
                </a:solidFill>
              </a:rPr>
              <a:t>www.idsociety.org 		www.vaccinesafety.edu</a:t>
            </a:r>
          </a:p>
          <a:p>
            <a:pPr marL="176679" lvl="0" indent="-176679">
              <a:lnSpc>
                <a:spcPct val="90000"/>
              </a:lnSpc>
              <a:spcBef>
                <a:spcPct val="0"/>
              </a:spcBef>
            </a:pPr>
            <a:r>
              <a:rPr lang="en-US" sz="1000" b="1" dirty="0">
                <a:solidFill>
                  <a:prstClr val="black"/>
                </a:solidFill>
              </a:rPr>
              <a:t>www.acponline.org    		www.aap.org</a:t>
            </a:r>
          </a:p>
          <a:p>
            <a:pPr marL="176679" lvl="0" indent="-176679">
              <a:lnSpc>
                <a:spcPct val="90000"/>
              </a:lnSpc>
              <a:spcBef>
                <a:spcPct val="0"/>
              </a:spcBef>
            </a:pPr>
            <a:r>
              <a:rPr lang="en-US" sz="1000" b="1" dirty="0">
                <a:solidFill>
                  <a:prstClr val="black"/>
                </a:solidFill>
              </a:rPr>
              <a:t>www.aafp.org   		www.immunize.org</a:t>
            </a:r>
          </a:p>
          <a:p>
            <a:pPr marL="176679" lvl="0" indent="-176679">
              <a:lnSpc>
                <a:spcPct val="90000"/>
              </a:lnSpc>
              <a:spcBef>
                <a:spcPct val="0"/>
              </a:spcBef>
            </a:pPr>
            <a:r>
              <a:rPr lang="en-US" sz="1000" b="1" dirty="0">
                <a:solidFill>
                  <a:prstClr val="black"/>
                </a:solidFill>
              </a:rPr>
              <a:t>www.vaccine.chop.edu  		www.vaers.hhs.gov  </a:t>
            </a:r>
          </a:p>
          <a:p>
            <a:pPr marL="176679" lvl="0" indent="-176679">
              <a:lnSpc>
                <a:spcPct val="90000"/>
              </a:lnSpc>
              <a:spcBef>
                <a:spcPct val="0"/>
              </a:spcBef>
            </a:pPr>
            <a:r>
              <a:rPr lang="en-US" sz="1000" b="1" dirty="0">
                <a:solidFill>
                  <a:prstClr val="black"/>
                </a:solidFill>
              </a:rPr>
              <a:t>www.immunizationinfo.org</a:t>
            </a:r>
          </a:p>
          <a:p>
            <a:pPr marL="176679" lvl="0" indent="-176679">
              <a:lnSpc>
                <a:spcPct val="90000"/>
              </a:lnSpc>
              <a:spcBef>
                <a:spcPct val="0"/>
              </a:spcBef>
            </a:pPr>
            <a:endParaRPr lang="en-US" sz="900" dirty="0">
              <a:solidFill>
                <a:prstClr val="black"/>
              </a:solidFill>
            </a:endParaRPr>
          </a:p>
          <a:p>
            <a:pPr marL="176679" lvl="0" indent="-176679">
              <a:lnSpc>
                <a:spcPct val="90000"/>
              </a:lnSpc>
              <a:spcBef>
                <a:spcPct val="0"/>
              </a:spcBef>
              <a:buFontTx/>
              <a:buChar char="•"/>
            </a:pPr>
            <a:endParaRPr lang="en-US" sz="9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53F3B727-D9A8-4745-A27D-83B9E9BCCD91}" type="slidenum">
              <a:rPr lang="en-US" smtClean="0"/>
              <a:t>60</a:t>
            </a:fld>
            <a:endParaRPr lang="en-US" dirty="0"/>
          </a:p>
        </p:txBody>
      </p:sp>
      <p:sp>
        <p:nvSpPr>
          <p:cNvPr id="5" name="TextBox 4"/>
          <p:cNvSpPr txBox="1"/>
          <p:nvPr/>
        </p:nvSpPr>
        <p:spPr>
          <a:xfrm>
            <a:off x="228600" y="8958461"/>
            <a:ext cx="1456267" cy="307777"/>
          </a:xfrm>
          <a:prstGeom prst="rect">
            <a:avLst/>
          </a:prstGeom>
          <a:noFill/>
        </p:spPr>
        <p:txBody>
          <a:bodyPr wrap="square" rtlCol="0">
            <a:spAutoFit/>
          </a:bodyPr>
          <a:lstStyle/>
          <a:p>
            <a:r>
              <a:rPr lang="en-US" sz="1400" dirty="0"/>
              <a:t>EPIC 2017</a:t>
            </a:r>
          </a:p>
        </p:txBody>
      </p:sp>
    </p:spTree>
    <p:extLst>
      <p:ext uri="{BB962C8B-B14F-4D97-AF65-F5344CB8AC3E}">
        <p14:creationId xmlns:p14="http://schemas.microsoft.com/office/powerpoint/2010/main" val="21195648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7"/>
          <p:cNvSpPr txBox="1">
            <a:spLocks noGrp="1" noChangeArrowheads="1"/>
          </p:cNvSpPr>
          <p:nvPr/>
        </p:nvSpPr>
        <p:spPr bwMode="auto">
          <a:xfrm>
            <a:off x="3936768" y="8628569"/>
            <a:ext cx="3011699" cy="454544"/>
          </a:xfrm>
          <a:prstGeom prst="rect">
            <a:avLst/>
          </a:prstGeom>
          <a:noFill/>
          <a:ln w="9525">
            <a:noFill/>
            <a:miter lim="800000"/>
            <a:headEnd/>
            <a:tailEnd/>
          </a:ln>
        </p:spPr>
        <p:txBody>
          <a:bodyPr lIns="91432" tIns="45716" rIns="91432" bIns="45716" anchor="b"/>
          <a:lstStyle/>
          <a:p>
            <a:pPr algn="r"/>
            <a:endParaRPr lang="en-US" sz="1200">
              <a:solidFill>
                <a:srgbClr val="000000"/>
              </a:solidFill>
            </a:endParaRPr>
          </a:p>
        </p:txBody>
      </p:sp>
      <p:sp>
        <p:nvSpPr>
          <p:cNvPr id="307202" name="Rectangle 6"/>
          <p:cNvSpPr txBox="1">
            <a:spLocks noGrp="1" noChangeArrowheads="1"/>
          </p:cNvSpPr>
          <p:nvPr/>
        </p:nvSpPr>
        <p:spPr bwMode="auto">
          <a:xfrm>
            <a:off x="0" y="8628569"/>
            <a:ext cx="3011699" cy="454544"/>
          </a:xfrm>
          <a:prstGeom prst="rect">
            <a:avLst/>
          </a:prstGeom>
          <a:noFill/>
          <a:ln w="9525">
            <a:noFill/>
            <a:miter lim="800000"/>
            <a:headEnd/>
            <a:tailEnd/>
          </a:ln>
        </p:spPr>
        <p:txBody>
          <a:bodyPr lIns="91432" tIns="45716" rIns="91432" bIns="45716" anchor="b"/>
          <a:lstStyle/>
          <a:p>
            <a:endParaRPr lang="en-US" sz="1200">
              <a:solidFill>
                <a:srgbClr val="000000"/>
              </a:solidFill>
            </a:endParaRPr>
          </a:p>
        </p:txBody>
      </p:sp>
      <p:sp>
        <p:nvSpPr>
          <p:cNvPr id="307203" name="Rectangle 7"/>
          <p:cNvSpPr txBox="1">
            <a:spLocks noGrp="1" noChangeArrowheads="1"/>
          </p:cNvSpPr>
          <p:nvPr/>
        </p:nvSpPr>
        <p:spPr bwMode="auto">
          <a:xfrm>
            <a:off x="3936768" y="8628569"/>
            <a:ext cx="3011699" cy="454544"/>
          </a:xfrm>
          <a:prstGeom prst="rect">
            <a:avLst/>
          </a:prstGeom>
          <a:noFill/>
          <a:ln w="9525">
            <a:noFill/>
            <a:miter lim="800000"/>
            <a:headEnd/>
            <a:tailEnd/>
          </a:ln>
        </p:spPr>
        <p:txBody>
          <a:bodyPr lIns="91432" tIns="45716" rIns="91432" bIns="45716" anchor="b"/>
          <a:lstStyle/>
          <a:p>
            <a:pPr algn="r"/>
            <a:endParaRPr lang="en-US" sz="1200">
              <a:solidFill>
                <a:srgbClr val="000000"/>
              </a:solidFill>
            </a:endParaRPr>
          </a:p>
        </p:txBody>
      </p:sp>
      <p:sp>
        <p:nvSpPr>
          <p:cNvPr id="307204" name="Rectangle 2"/>
          <p:cNvSpPr>
            <a:spLocks noGrp="1" noRot="1" noChangeAspect="1" noChangeArrowheads="1" noTextEdit="1"/>
          </p:cNvSpPr>
          <p:nvPr>
            <p:ph type="sldImg"/>
          </p:nvPr>
        </p:nvSpPr>
        <p:spPr>
          <a:xfrm>
            <a:off x="1204913" y="681038"/>
            <a:ext cx="4543425" cy="3406775"/>
          </a:xfrm>
          <a:ln/>
        </p:spPr>
      </p:sp>
      <p:sp>
        <p:nvSpPr>
          <p:cNvPr id="307205" name="Rectangle 3"/>
          <p:cNvSpPr>
            <a:spLocks noGrp="1" noChangeArrowheads="1"/>
          </p:cNvSpPr>
          <p:nvPr>
            <p:ph type="body" idx="1"/>
          </p:nvPr>
        </p:nvSpPr>
        <p:spPr>
          <a:xfrm>
            <a:off x="361984" y="4326696"/>
            <a:ext cx="6177844" cy="4469418"/>
          </a:xfrm>
          <a:noFill/>
          <a:ln/>
        </p:spPr>
        <p:txBody>
          <a:bodyPr lIns="91432" tIns="45716" rIns="91432" bIns="45716"/>
          <a:lstStyle/>
          <a:p>
            <a:pPr eaLnBrk="1" hangingPunct="1">
              <a:lnSpc>
                <a:spcPct val="80000"/>
              </a:lnSpc>
            </a:pPr>
            <a:r>
              <a:rPr lang="en-US" sz="900" b="1" dirty="0">
                <a:latin typeface="Arial" charset="0"/>
              </a:rPr>
              <a:t>The CDC definition of a missed opportunity is</a:t>
            </a:r>
            <a:r>
              <a:rPr lang="en-US" sz="900" dirty="0">
                <a:latin typeface="Arial" charset="0"/>
              </a:rPr>
              <a:t>,</a:t>
            </a:r>
            <a:r>
              <a:rPr lang="en-US" sz="900" b="1" dirty="0">
                <a:latin typeface="Arial" charset="0"/>
              </a:rPr>
              <a:t> “A health care encounter in which a person is eligible to receive vaccination but is not vaccinated completely.</a:t>
            </a:r>
            <a:r>
              <a:rPr lang="en-US" sz="900" b="1" dirty="0">
                <a:solidFill>
                  <a:srgbClr val="FF0000"/>
                </a:solidFill>
                <a:latin typeface="Arial" charset="0"/>
              </a:rPr>
              <a:t>”</a:t>
            </a:r>
            <a:r>
              <a:rPr lang="en-US" sz="900" b="1" dirty="0">
                <a:latin typeface="Arial" charset="0"/>
              </a:rPr>
              <a:t> (Epidemiology and Prevention of Vaccine-Preventable Diseases, 13th edition. 2015  HHS, CDC.</a:t>
            </a:r>
            <a:r>
              <a:rPr lang="en-US" sz="900" dirty="0">
                <a:latin typeface="Arial" charset="0"/>
              </a:rPr>
              <a:t> )</a:t>
            </a:r>
          </a:p>
          <a:p>
            <a:pPr eaLnBrk="1" hangingPunct="1">
              <a:lnSpc>
                <a:spcPct val="80000"/>
              </a:lnSpc>
            </a:pPr>
            <a:r>
              <a:rPr lang="en-US" sz="900" dirty="0">
                <a:latin typeface="Arial" charset="0"/>
              </a:rPr>
              <a:t>Missing an opportunity to immunize may leave you vulnerable to a lawsuit.  Patients who developed vaccine-preventable disease after failing to be immunized (missed opportunities) have filed lawsuits. [see </a:t>
            </a:r>
            <a:r>
              <a:rPr lang="en-US" sz="900" u="sng" dirty="0" err="1">
                <a:latin typeface="Arial" charset="0"/>
              </a:rPr>
              <a:t>Needletips</a:t>
            </a:r>
            <a:r>
              <a:rPr lang="en-US" sz="900" dirty="0">
                <a:latin typeface="Arial" charset="0"/>
              </a:rPr>
              <a:t> (1), 1,1994]</a:t>
            </a:r>
          </a:p>
          <a:p>
            <a:pPr eaLnBrk="1" hangingPunct="1">
              <a:lnSpc>
                <a:spcPct val="80000"/>
              </a:lnSpc>
            </a:pPr>
            <a:r>
              <a:rPr lang="en-US" sz="900" b="1" dirty="0">
                <a:latin typeface="Arial" charset="0"/>
              </a:rPr>
              <a:t>To avoid missed opportunities:</a:t>
            </a:r>
          </a:p>
          <a:p>
            <a:pPr eaLnBrk="1" hangingPunct="1">
              <a:lnSpc>
                <a:spcPct val="80000"/>
              </a:lnSpc>
            </a:pPr>
            <a:r>
              <a:rPr lang="en-US" sz="900" u="sng" dirty="0">
                <a:latin typeface="Arial" charset="0"/>
              </a:rPr>
              <a:t>Vaccination records</a:t>
            </a:r>
            <a:r>
              <a:rPr lang="en-US" sz="900" dirty="0">
                <a:latin typeface="Arial" charset="0"/>
              </a:rPr>
              <a:t>:  Keep accurate immunization records in a prominent location in the chart so immunization status can be easily checked at each visit.  </a:t>
            </a:r>
            <a:endParaRPr lang="en-US" sz="900" u="sng" dirty="0">
              <a:latin typeface="Arial" charset="0"/>
            </a:endParaRPr>
          </a:p>
          <a:p>
            <a:pPr eaLnBrk="1" hangingPunct="1">
              <a:lnSpc>
                <a:spcPct val="80000"/>
              </a:lnSpc>
            </a:pPr>
            <a:r>
              <a:rPr lang="en-US" sz="900" u="sng" dirty="0">
                <a:latin typeface="Arial" charset="0"/>
              </a:rPr>
              <a:t>Mild illness/injury visits/follow-up visits</a:t>
            </a:r>
            <a:r>
              <a:rPr lang="en-US" sz="900" dirty="0">
                <a:latin typeface="Arial" charset="0"/>
              </a:rPr>
              <a:t>:  The CDC recommends immunization with all vaccines for patients even those with low-grade fever, mild diarrhea, mild ear infections, mild acute illness, or upper respiratory infections. There is no evidence of increased risk of adverse events associated with immunizations during the course of a minor illness. The decision to defer immunizations results in a missed opportunity. The procedure for assessing immunization status and giving immunizations at follow-up and sick/injury visits may require more time, necessitating change in your office practice.</a:t>
            </a:r>
            <a:endParaRPr lang="en-US" sz="900" u="sng" dirty="0">
              <a:latin typeface="Arial" charset="0"/>
            </a:endParaRPr>
          </a:p>
          <a:p>
            <a:pPr eaLnBrk="1" hangingPunct="1">
              <a:lnSpc>
                <a:spcPct val="80000"/>
              </a:lnSpc>
            </a:pPr>
            <a:r>
              <a:rPr lang="en-US" sz="900" u="sng" dirty="0">
                <a:latin typeface="Arial" charset="0"/>
              </a:rPr>
              <a:t>Multiple vaccinations per visit</a:t>
            </a:r>
            <a:r>
              <a:rPr lang="en-US" sz="900" dirty="0">
                <a:latin typeface="Arial" charset="0"/>
              </a:rPr>
              <a:t>:  More than one vaccine can be administered at one time. There is no limit to the number of vaccines that can be given at one visit. </a:t>
            </a:r>
            <a:endParaRPr lang="en-US" sz="900" u="sng" dirty="0">
              <a:latin typeface="Arial" charset="0"/>
            </a:endParaRPr>
          </a:p>
          <a:p>
            <a:pPr eaLnBrk="1" hangingPunct="1">
              <a:lnSpc>
                <a:spcPct val="80000"/>
              </a:lnSpc>
            </a:pPr>
            <a:r>
              <a:rPr lang="en-US" sz="900" u="sng" dirty="0">
                <a:latin typeface="Arial" charset="0"/>
              </a:rPr>
              <a:t>Know the schedules</a:t>
            </a:r>
            <a:r>
              <a:rPr lang="en-US" sz="900" dirty="0">
                <a:latin typeface="Arial" charset="0"/>
              </a:rPr>
              <a:t>:  Post the current schedule and keep staff updated on any changes.</a:t>
            </a:r>
            <a:endParaRPr lang="en-US" sz="900" u="sng" dirty="0">
              <a:latin typeface="Arial" charset="0"/>
            </a:endParaRPr>
          </a:p>
          <a:p>
            <a:pPr eaLnBrk="1" hangingPunct="1">
              <a:lnSpc>
                <a:spcPct val="80000"/>
              </a:lnSpc>
            </a:pPr>
            <a:r>
              <a:rPr lang="en-US" sz="900" u="sng" dirty="0">
                <a:latin typeface="Arial" charset="0"/>
              </a:rPr>
              <a:t>Know Contraindications</a:t>
            </a:r>
            <a:r>
              <a:rPr lang="en-US" sz="900" dirty="0">
                <a:latin typeface="Arial" charset="0"/>
              </a:rPr>
              <a:t>:  Be aware of the true/valid contraindications, precautions and invalid contraindications. There are few truly valid contraindications to vaccine administration.  </a:t>
            </a:r>
            <a:endParaRPr lang="en-US" sz="900" u="sng" dirty="0">
              <a:latin typeface="Arial" charset="0"/>
            </a:endParaRPr>
          </a:p>
          <a:p>
            <a:pPr eaLnBrk="1" hangingPunct="1">
              <a:lnSpc>
                <a:spcPct val="80000"/>
              </a:lnSpc>
            </a:pPr>
            <a:r>
              <a:rPr lang="en-US" sz="900" u="sng" dirty="0">
                <a:latin typeface="Arial" charset="0"/>
              </a:rPr>
              <a:t>Adolescents: </a:t>
            </a:r>
            <a:r>
              <a:rPr lang="en-US" sz="900" dirty="0">
                <a:latin typeface="Arial" charset="0"/>
              </a:rPr>
              <a:t> Adolescents are a large and healthy part of our population who seek medical care infrequently. Immunization status needs to be assessed at each visit. </a:t>
            </a:r>
          </a:p>
          <a:p>
            <a:pPr eaLnBrk="1" hangingPunct="1">
              <a:lnSpc>
                <a:spcPct val="80000"/>
              </a:lnSpc>
            </a:pPr>
            <a:r>
              <a:rPr lang="en-US" sz="900" u="sng" dirty="0">
                <a:latin typeface="Arial" charset="0"/>
              </a:rPr>
              <a:t>Adults:</a:t>
            </a:r>
            <a:r>
              <a:rPr lang="en-US" sz="900" dirty="0">
                <a:latin typeface="Arial" charset="0"/>
              </a:rPr>
              <a:t> Some adults who are healthy may be seen infrequently. Other adults may have multiple medical problems. Immunization status of all adults needs to be assessed at each visit.  </a:t>
            </a:r>
          </a:p>
          <a:p>
            <a:pPr eaLnBrk="1" hangingPunct="1">
              <a:lnSpc>
                <a:spcPct val="80000"/>
              </a:lnSpc>
            </a:pPr>
            <a:endParaRPr lang="en-US" sz="900" dirty="0">
              <a:latin typeface="Arial" charset="0"/>
            </a:endParaRPr>
          </a:p>
          <a:p>
            <a:pPr eaLnBrk="1" hangingPunct="1">
              <a:lnSpc>
                <a:spcPct val="80000"/>
              </a:lnSpc>
            </a:pPr>
            <a:r>
              <a:rPr lang="en-US" sz="900" dirty="0">
                <a:latin typeface="Arial" charset="0"/>
              </a:rPr>
              <a:t>Some barriers to be overcome regarding adolescents include: </a:t>
            </a:r>
          </a:p>
          <a:p>
            <a:pPr eaLnBrk="1" hangingPunct="1">
              <a:lnSpc>
                <a:spcPct val="80000"/>
              </a:lnSpc>
              <a:buFontTx/>
              <a:buChar char="•"/>
            </a:pPr>
            <a:r>
              <a:rPr lang="en-US" sz="900" dirty="0">
                <a:latin typeface="Arial" charset="0"/>
              </a:rPr>
              <a:t>Parents may be unaware that there are now more vaccines recommended for adolescents</a:t>
            </a:r>
          </a:p>
          <a:p>
            <a:pPr eaLnBrk="1" hangingPunct="1">
              <a:lnSpc>
                <a:spcPct val="80000"/>
              </a:lnSpc>
              <a:buFontTx/>
              <a:buChar char="•"/>
            </a:pPr>
            <a:r>
              <a:rPr lang="en-US" sz="900" dirty="0">
                <a:latin typeface="Arial" charset="0"/>
              </a:rPr>
              <a:t>Infrequent medical encounters for adolescent preventive medical services leaves fewer opportunities to immunize </a:t>
            </a:r>
          </a:p>
          <a:p>
            <a:pPr eaLnBrk="1" hangingPunct="1">
              <a:lnSpc>
                <a:spcPct val="80000"/>
              </a:lnSpc>
              <a:buFontTx/>
              <a:buChar char="•"/>
            </a:pPr>
            <a:r>
              <a:rPr lang="en-US" sz="900" dirty="0">
                <a:latin typeface="Arial" charset="0"/>
              </a:rPr>
              <a:t>Lack of awareness by both physicians and parents that VFC provides recommended vaccines free for the uninsured and underinsured  (in Georgia) through age 18. SPACING ADJUSTED</a:t>
            </a:r>
          </a:p>
          <a:p>
            <a:pPr eaLnBrk="1" hangingPunct="1">
              <a:lnSpc>
                <a:spcPct val="80000"/>
              </a:lnSpc>
              <a:buFontTx/>
              <a:buChar char="•"/>
            </a:pPr>
            <a:r>
              <a:rPr lang="en-US" sz="900" dirty="0">
                <a:latin typeface="Arial" charset="0"/>
              </a:rPr>
              <a:t>Obtaining parental consent for vaccines is a challenge</a:t>
            </a:r>
          </a:p>
          <a:p>
            <a:pPr eaLnBrk="1" hangingPunct="1">
              <a:lnSpc>
                <a:spcPct val="80000"/>
              </a:lnSpc>
              <a:buFontTx/>
              <a:buChar char="•"/>
            </a:pPr>
            <a:r>
              <a:rPr lang="en-US" sz="900" dirty="0">
                <a:latin typeface="Arial" charset="0"/>
              </a:rPr>
              <a:t>Failure to vaccinate during sports physicals</a:t>
            </a:r>
          </a:p>
          <a:p>
            <a:pPr eaLnBrk="1" hangingPunct="1">
              <a:lnSpc>
                <a:spcPct val="80000"/>
              </a:lnSpc>
              <a:buFontTx/>
              <a:buChar char="•"/>
            </a:pPr>
            <a:r>
              <a:rPr lang="en-US" sz="900" dirty="0">
                <a:latin typeface="Arial" charset="0"/>
              </a:rPr>
              <a:t>Lack of reminder/recall systems for adolescents</a:t>
            </a:r>
          </a:p>
          <a:p>
            <a:pPr eaLnBrk="1" hangingPunct="1">
              <a:lnSpc>
                <a:spcPct val="80000"/>
              </a:lnSpc>
              <a:buFontTx/>
              <a:buChar char="•"/>
            </a:pPr>
            <a:endParaRPr lang="en-US" sz="900" dirty="0">
              <a:solidFill>
                <a:srgbClr val="FF0000"/>
              </a:solidFill>
              <a:latin typeface="Arial" charset="0"/>
            </a:endParaRPr>
          </a:p>
          <a:p>
            <a:pPr eaLnBrk="1" hangingPunct="1">
              <a:lnSpc>
                <a:spcPct val="80000"/>
              </a:lnSpc>
              <a:buFontTx/>
              <a:buNone/>
            </a:pPr>
            <a:r>
              <a:rPr lang="en-US" sz="900" dirty="0">
                <a:solidFill>
                  <a:srgbClr val="FF0000"/>
                </a:solidFill>
                <a:latin typeface="Arial" charset="0"/>
              </a:rPr>
              <a:t>Studies</a:t>
            </a:r>
            <a:r>
              <a:rPr lang="en-US" sz="900" baseline="0" dirty="0">
                <a:solidFill>
                  <a:srgbClr val="FF0000"/>
                </a:solidFill>
                <a:latin typeface="Arial" charset="0"/>
              </a:rPr>
              <a:t> have shown that eliminating missed opportunities can help to increase vaccination coverage by 20 percent.</a:t>
            </a:r>
            <a:endParaRPr lang="en-US" sz="900" dirty="0">
              <a:solidFill>
                <a:srgbClr val="FF0000"/>
              </a:solidFill>
              <a:latin typeface="Arial" charset="0"/>
            </a:endParaRPr>
          </a:p>
          <a:p>
            <a:pPr eaLnBrk="1" hangingPunct="1">
              <a:lnSpc>
                <a:spcPct val="80000"/>
              </a:lnSpc>
            </a:pPr>
            <a:endParaRPr lang="en-US" sz="900" dirty="0">
              <a:latin typeface="Arial" charset="0"/>
            </a:endParaRPr>
          </a:p>
          <a:p>
            <a:pPr eaLnBrk="1" hangingPunct="1">
              <a:lnSpc>
                <a:spcPct val="80000"/>
              </a:lnSpc>
            </a:pPr>
            <a:endParaRPr lang="en-US" sz="800" dirty="0">
              <a:latin typeface="Arial" charset="0"/>
            </a:endParaRPr>
          </a:p>
        </p:txBody>
      </p:sp>
      <p:sp>
        <p:nvSpPr>
          <p:cNvPr id="7" name="Footer Placeholder 6"/>
          <p:cNvSpPr>
            <a:spLocks noGrp="1"/>
          </p:cNvSpPr>
          <p:nvPr>
            <p:ph type="ftr" sz="quarter" idx="4"/>
          </p:nvPr>
        </p:nvSpPr>
        <p:spPr/>
        <p:txBody>
          <a:bodyPr/>
          <a:lstStyle/>
          <a:p>
            <a:pPr>
              <a:defRPr/>
            </a:pPr>
            <a:r>
              <a:rPr lang="en-US">
                <a:solidFill>
                  <a:prstClr val="black"/>
                </a:solidFill>
              </a:rPr>
              <a:t>EPIC CHILDHOOD 2017</a:t>
            </a:r>
            <a:endParaRPr lang="en-US" dirty="0">
              <a:solidFill>
                <a:prstClr val="black"/>
              </a:solidFill>
            </a:endParaRPr>
          </a:p>
        </p:txBody>
      </p:sp>
      <p:sp>
        <p:nvSpPr>
          <p:cNvPr id="9" name="Slide Number Placeholder 8"/>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61</a:t>
            </a:fld>
            <a:endParaRPr lang="en-US">
              <a:solidFill>
                <a:prstClr val="black"/>
              </a:solidFill>
            </a:endParaRPr>
          </a:p>
        </p:txBody>
      </p:sp>
    </p:spTree>
    <p:extLst>
      <p:ext uri="{BB962C8B-B14F-4D97-AF65-F5344CB8AC3E}">
        <p14:creationId xmlns:p14="http://schemas.microsoft.com/office/powerpoint/2010/main" val="25867578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6"/>
          <p:cNvSpPr txBox="1">
            <a:spLocks noGrp="1" noChangeArrowheads="1"/>
          </p:cNvSpPr>
          <p:nvPr/>
        </p:nvSpPr>
        <p:spPr bwMode="auto">
          <a:xfrm>
            <a:off x="0" y="8772378"/>
            <a:ext cx="3011699" cy="462120"/>
          </a:xfrm>
          <a:prstGeom prst="rect">
            <a:avLst/>
          </a:prstGeom>
          <a:noFill/>
          <a:ln w="9525">
            <a:noFill/>
            <a:miter lim="800000"/>
            <a:headEnd/>
            <a:tailEnd/>
          </a:ln>
        </p:spPr>
        <p:txBody>
          <a:bodyPr lIns="91432" tIns="45716" rIns="91432" bIns="45716" anchor="b"/>
          <a:lstStyle/>
          <a:p>
            <a:endParaRPr lang="en-US" sz="1200">
              <a:solidFill>
                <a:srgbClr val="000000"/>
              </a:solidFill>
            </a:endParaRPr>
          </a:p>
        </p:txBody>
      </p:sp>
      <p:sp>
        <p:nvSpPr>
          <p:cNvPr id="309250" name="Rectangle 7"/>
          <p:cNvSpPr txBox="1">
            <a:spLocks noGrp="1" noChangeArrowheads="1"/>
          </p:cNvSpPr>
          <p:nvPr/>
        </p:nvSpPr>
        <p:spPr bwMode="auto">
          <a:xfrm>
            <a:off x="3936768" y="8772378"/>
            <a:ext cx="3011699" cy="462120"/>
          </a:xfrm>
          <a:prstGeom prst="rect">
            <a:avLst/>
          </a:prstGeom>
          <a:noFill/>
          <a:ln w="9525">
            <a:noFill/>
            <a:miter lim="800000"/>
            <a:headEnd/>
            <a:tailEnd/>
          </a:ln>
        </p:spPr>
        <p:txBody>
          <a:bodyPr lIns="91432" tIns="45716" rIns="91432" bIns="45716" anchor="b"/>
          <a:lstStyle/>
          <a:p>
            <a:pPr algn="r"/>
            <a:endParaRPr lang="en-US" sz="1200">
              <a:solidFill>
                <a:srgbClr val="000000"/>
              </a:solidFill>
            </a:endParaRPr>
          </a:p>
        </p:txBody>
      </p:sp>
      <p:sp>
        <p:nvSpPr>
          <p:cNvPr id="309251" name="Rectangle 6"/>
          <p:cNvSpPr txBox="1">
            <a:spLocks noGrp="1" noChangeArrowheads="1"/>
          </p:cNvSpPr>
          <p:nvPr/>
        </p:nvSpPr>
        <p:spPr bwMode="auto">
          <a:xfrm>
            <a:off x="0" y="8772378"/>
            <a:ext cx="3011699" cy="462120"/>
          </a:xfrm>
          <a:prstGeom prst="rect">
            <a:avLst/>
          </a:prstGeom>
          <a:noFill/>
          <a:ln w="9525">
            <a:noFill/>
            <a:miter lim="800000"/>
            <a:headEnd/>
            <a:tailEnd/>
          </a:ln>
        </p:spPr>
        <p:txBody>
          <a:bodyPr lIns="91432" tIns="45716" rIns="91432" bIns="45716" anchor="b"/>
          <a:lstStyle/>
          <a:p>
            <a:endParaRPr lang="en-US" sz="1200">
              <a:solidFill>
                <a:srgbClr val="000000"/>
              </a:solidFill>
              <a:latin typeface="Calibri" pitchFamily="34" charset="0"/>
            </a:endParaRPr>
          </a:p>
        </p:txBody>
      </p:sp>
      <p:sp>
        <p:nvSpPr>
          <p:cNvPr id="309252" name="Rectangle 2"/>
          <p:cNvSpPr>
            <a:spLocks noGrp="1" noRot="1" noChangeAspect="1" noChangeArrowheads="1" noTextEdit="1"/>
          </p:cNvSpPr>
          <p:nvPr>
            <p:ph type="sldImg"/>
          </p:nvPr>
        </p:nvSpPr>
        <p:spPr>
          <a:ln/>
        </p:spPr>
      </p:sp>
      <p:sp>
        <p:nvSpPr>
          <p:cNvPr id="309253" name="Rectangle 3"/>
          <p:cNvSpPr>
            <a:spLocks noGrp="1" noChangeArrowheads="1"/>
          </p:cNvSpPr>
          <p:nvPr>
            <p:ph type="body" idx="1"/>
          </p:nvPr>
        </p:nvSpPr>
        <p:spPr>
          <a:xfrm>
            <a:off x="231669" y="4239509"/>
            <a:ext cx="6409514" cy="4532869"/>
          </a:xfrm>
          <a:noFill/>
          <a:ln/>
        </p:spPr>
        <p:txBody>
          <a:bodyPr lIns="91416" tIns="45708" rIns="91416" bIns="45708"/>
          <a:lstStyle/>
          <a:p>
            <a:pPr>
              <a:lnSpc>
                <a:spcPct val="50000"/>
              </a:lnSpc>
              <a:spcBef>
                <a:spcPct val="0"/>
              </a:spcBef>
            </a:pPr>
            <a:r>
              <a:rPr lang="en-US" sz="600">
                <a:solidFill>
                  <a:srgbClr val="000000"/>
                </a:solidFill>
                <a:latin typeface="Arial" charset="0"/>
              </a:rPr>
              <a:t> </a:t>
            </a:r>
            <a:endParaRPr lang="en-US" sz="600">
              <a:latin typeface="Arial" charset="0"/>
            </a:endParaRPr>
          </a:p>
          <a:p>
            <a:pPr>
              <a:lnSpc>
                <a:spcPct val="90000"/>
              </a:lnSpc>
              <a:spcBef>
                <a:spcPct val="0"/>
              </a:spcBef>
            </a:pPr>
            <a:r>
              <a:rPr lang="en-US" sz="900" b="1">
                <a:latin typeface="Arial" charset="0"/>
              </a:rPr>
              <a:t>ANTIBIOTIC THERAPY</a:t>
            </a:r>
          </a:p>
          <a:p>
            <a:pPr>
              <a:lnSpc>
                <a:spcPct val="90000"/>
              </a:lnSpc>
              <a:spcBef>
                <a:spcPct val="0"/>
              </a:spcBef>
            </a:pPr>
            <a:r>
              <a:rPr lang="en-US" sz="900">
                <a:latin typeface="Arial" charset="0"/>
              </a:rPr>
              <a:t>Antibiotics do not have an effect on the immune response to a vaccine.  [Exception: The growth of the live Ty21,  a strain of typhoid vaccine, is inhibited in vitro by various antibacterial agents. Some antibacterial agents may interfere with efficacy of Ty21 vaccine. CDC Yellow Book (Health Information for Travelers) recommends delaying vaccine &gt;72 hours after any antibacterial agent. The Typhoid VIS recommends a delay of &gt;24 hours.] </a:t>
            </a:r>
          </a:p>
          <a:p>
            <a:pPr>
              <a:lnSpc>
                <a:spcPct val="90000"/>
              </a:lnSpc>
              <a:spcBef>
                <a:spcPct val="0"/>
              </a:spcBef>
            </a:pPr>
            <a:r>
              <a:rPr lang="en-US" sz="900" b="1">
                <a:latin typeface="Arial" charset="0"/>
              </a:rPr>
              <a:t>DISEASE EXPOSURE OR CONVALESCENCE</a:t>
            </a:r>
          </a:p>
          <a:p>
            <a:pPr>
              <a:lnSpc>
                <a:spcPct val="90000"/>
              </a:lnSpc>
              <a:spcBef>
                <a:spcPct val="0"/>
              </a:spcBef>
            </a:pPr>
            <a:r>
              <a:rPr lang="en-US" sz="900">
                <a:latin typeface="Arial" charset="0"/>
              </a:rPr>
              <a:t>There is no evidence that either disease exposure or convalescence will affect the response to a vaccine or increase the likelihood of an adverse event.</a:t>
            </a:r>
          </a:p>
          <a:p>
            <a:pPr>
              <a:lnSpc>
                <a:spcPct val="90000"/>
              </a:lnSpc>
              <a:spcBef>
                <a:spcPct val="0"/>
              </a:spcBef>
            </a:pPr>
            <a:r>
              <a:rPr lang="en-US" sz="900" b="1">
                <a:latin typeface="Arial" charset="0"/>
              </a:rPr>
              <a:t>PREGNANCY OR IMMUNOSUPPRESSION IN THE HOUSEHOLD OR BREASTFEEDING</a:t>
            </a:r>
          </a:p>
          <a:p>
            <a:pPr>
              <a:lnSpc>
                <a:spcPct val="90000"/>
              </a:lnSpc>
              <a:spcBef>
                <a:spcPct val="0"/>
              </a:spcBef>
            </a:pPr>
            <a:r>
              <a:rPr lang="en-US" sz="900">
                <a:latin typeface="Arial" charset="0"/>
              </a:rPr>
              <a:t>Most vaccines, including live vaccines (MMR, varicella, and yellow fever) can be given to infants or children with pregnant or immunosuppressed household contacts, as well as to breast-feeding infants. Breastfeeding does not decrease the response to routine childhood vaccines and  does not extend or improve passive immunity to vaccine-preventable disease provided by maternal antibody.</a:t>
            </a:r>
          </a:p>
          <a:p>
            <a:pPr>
              <a:lnSpc>
                <a:spcPct val="90000"/>
              </a:lnSpc>
              <a:spcBef>
                <a:spcPct val="0"/>
              </a:spcBef>
            </a:pPr>
            <a:r>
              <a:rPr lang="en-US" sz="900">
                <a:latin typeface="Arial" charset="0"/>
              </a:rPr>
              <a:t> </a:t>
            </a:r>
            <a:r>
              <a:rPr lang="en-US" sz="900" b="1">
                <a:latin typeface="Arial" charset="0"/>
              </a:rPr>
              <a:t>PREMATURE BIRTH</a:t>
            </a:r>
          </a:p>
          <a:p>
            <a:pPr>
              <a:lnSpc>
                <a:spcPct val="90000"/>
              </a:lnSpc>
              <a:spcBef>
                <a:spcPct val="0"/>
              </a:spcBef>
            </a:pPr>
            <a:r>
              <a:rPr lang="en-US" sz="900">
                <a:latin typeface="Arial" charset="0"/>
              </a:rPr>
              <a:t>Vaccines should be started on schedule based on the child's chronological age.  Studies demonstrate that decreased seroconversion rates might occur among certain premature infants with low birth weights (i.e., &lt;2,000 grams) after administration of hepatitis B vaccine at birth. However, by one month chronological age, all premature infants, regardless of initial birthweight or gestational age are as likely to respond as adequately as older and larger infants. </a:t>
            </a:r>
          </a:p>
          <a:p>
            <a:pPr>
              <a:lnSpc>
                <a:spcPct val="90000"/>
              </a:lnSpc>
              <a:spcBef>
                <a:spcPct val="0"/>
              </a:spcBef>
            </a:pPr>
            <a:r>
              <a:rPr lang="en-US" sz="900">
                <a:latin typeface="Arial" charset="0"/>
              </a:rPr>
              <a:t> </a:t>
            </a:r>
            <a:r>
              <a:rPr lang="en-US" sz="900" b="1">
                <a:latin typeface="Arial" charset="0"/>
              </a:rPr>
              <a:t>NEED OR REQUIREMENT FOR TUBERCULOSIS SKIN TEST (PPD)</a:t>
            </a:r>
          </a:p>
          <a:p>
            <a:pPr>
              <a:lnSpc>
                <a:spcPct val="90000"/>
              </a:lnSpc>
              <a:spcBef>
                <a:spcPct val="0"/>
              </a:spcBef>
            </a:pPr>
            <a:r>
              <a:rPr lang="en-US" sz="900">
                <a:latin typeface="Arial" charset="0"/>
              </a:rPr>
              <a:t>All vaccines, including MMR, can be given on the same day as a TB skin test, or any time after a TB skin test is applied. MMR vaccine may decrease the response to a TB skin test, potentially causing a false negative response in someone who actually has an infection with tuberculosis. If MMR has been given and one or more days have elapsed, in most situations it is recommended to wait 4-6 weeks before giving a routine TB skin test. No information on the effect of varicella vaccine on a TB skin test is available. It is prudent to apply rules for spacing measles vaccine and TB skin testing to varicella vaccine."</a:t>
            </a:r>
          </a:p>
          <a:p>
            <a:pPr>
              <a:lnSpc>
                <a:spcPct val="90000"/>
              </a:lnSpc>
              <a:spcBef>
                <a:spcPct val="0"/>
              </a:spcBef>
            </a:pPr>
            <a:r>
              <a:rPr lang="en-US" sz="900">
                <a:solidFill>
                  <a:srgbClr val="C00000"/>
                </a:solidFill>
                <a:latin typeface="Arial" charset="0"/>
              </a:rPr>
              <a:t>ADMINISTERING VACCINES TO HOUSEHOLD MEMBERS OF IMMUNOCOMPROMISED PATIENTS</a:t>
            </a:r>
          </a:p>
          <a:p>
            <a:pPr>
              <a:lnSpc>
                <a:spcPct val="90000"/>
              </a:lnSpc>
              <a:spcBef>
                <a:spcPct val="0"/>
              </a:spcBef>
            </a:pPr>
            <a:r>
              <a:rPr lang="en-US" sz="900">
                <a:solidFill>
                  <a:srgbClr val="C00000"/>
                </a:solidFill>
              </a:rPr>
              <a:t>Immunocompetent individuals who live in a household with immunocompromised patients can safely receive inactivated vaccines.  They may also receive live virus vaccines such as MMR, varicella, rotavirus, zoster, yellow fever, and oral typhoid vaccines if indicated</a:t>
            </a:r>
            <a:r>
              <a:rPr lang="en-US" sz="900"/>
              <a:t>.  </a:t>
            </a:r>
            <a:r>
              <a:rPr lang="en-US" sz="900">
                <a:solidFill>
                  <a:srgbClr val="C00000"/>
                </a:solidFill>
              </a:rPr>
              <a:t>LAIV should be avoided in some instances. (See Footnote 3).</a:t>
            </a:r>
          </a:p>
          <a:p>
            <a:pPr>
              <a:lnSpc>
                <a:spcPct val="90000"/>
              </a:lnSpc>
              <a:spcBef>
                <a:spcPct val="0"/>
              </a:spcBef>
            </a:pPr>
            <a:endParaRPr lang="en-US" sz="900">
              <a:solidFill>
                <a:srgbClr val="C00000"/>
              </a:solidFill>
              <a:latin typeface="Arial" charset="0"/>
            </a:endParaRPr>
          </a:p>
          <a:p>
            <a:pPr>
              <a:lnSpc>
                <a:spcPct val="90000"/>
              </a:lnSpc>
              <a:spcBef>
                <a:spcPct val="0"/>
              </a:spcBef>
            </a:pPr>
            <a:r>
              <a:rPr lang="en-US" sz="800">
                <a:latin typeface="Arial" charset="0"/>
              </a:rPr>
              <a:t>1. General Recommendations on Immunization, Recommendations of the Advisory Committee on Immunization Practices (ACIP). MMWR 2011; 60 (No. RR-2) January 28, 2011</a:t>
            </a:r>
          </a:p>
          <a:p>
            <a:pPr>
              <a:lnSpc>
                <a:spcPct val="90000"/>
              </a:lnSpc>
              <a:spcBef>
                <a:spcPct val="0"/>
              </a:spcBef>
            </a:pPr>
            <a:r>
              <a:rPr lang="en-US" sz="800">
                <a:latin typeface="Arial" charset="0"/>
              </a:rPr>
              <a:t>2. Epidemiology and Prevention of Vaccine-Preventable Diseases, </a:t>
            </a:r>
            <a:r>
              <a:rPr lang="en-US" sz="800">
                <a:solidFill>
                  <a:srgbClr val="C00000"/>
                </a:solidFill>
                <a:latin typeface="Arial" charset="0"/>
              </a:rPr>
              <a:t>13th edition 2015</a:t>
            </a:r>
            <a:r>
              <a:rPr lang="en-US" sz="800">
                <a:latin typeface="Arial" charset="0"/>
              </a:rPr>
              <a:t>.  HHS, CDC. (Pink Book).</a:t>
            </a:r>
          </a:p>
          <a:p>
            <a:pPr>
              <a:lnSpc>
                <a:spcPct val="90000"/>
              </a:lnSpc>
              <a:spcBef>
                <a:spcPct val="0"/>
              </a:spcBef>
            </a:pPr>
            <a:r>
              <a:rPr lang="en-US" sz="800">
                <a:solidFill>
                  <a:srgbClr val="C00000"/>
                </a:solidFill>
                <a:latin typeface="Arial" charset="0"/>
              </a:rPr>
              <a:t>3.  IDSA Guidelines, “</a:t>
            </a:r>
            <a:r>
              <a:rPr lang="en-US" sz="800">
                <a:solidFill>
                  <a:srgbClr val="C00000"/>
                </a:solidFill>
              </a:rPr>
              <a:t>2013 IDSA Clinical Practice Guideline for Vaccination of the Immunocompromised Host,” Clinical Infectious Diseases Advance Access published December 4, 2013</a:t>
            </a:r>
            <a:endParaRPr lang="en-US" sz="800">
              <a:solidFill>
                <a:srgbClr val="C00000"/>
              </a:solidFill>
              <a:latin typeface="Arial" charset="0"/>
            </a:endParaRPr>
          </a:p>
          <a:p>
            <a:pPr>
              <a:lnSpc>
                <a:spcPct val="50000"/>
              </a:lnSpc>
              <a:spcBef>
                <a:spcPct val="0"/>
              </a:spcBef>
            </a:pPr>
            <a:endParaRPr lang="en-US" sz="600">
              <a:latin typeface="Arial" charset="0"/>
            </a:endParaRPr>
          </a:p>
          <a:p>
            <a:pPr>
              <a:lnSpc>
                <a:spcPct val="50000"/>
              </a:lnSpc>
              <a:spcBef>
                <a:spcPct val="0"/>
              </a:spcBef>
            </a:pPr>
            <a:r>
              <a:rPr lang="en-US" sz="600">
                <a:latin typeface="Arial" charset="0"/>
              </a:rPr>
              <a:t> </a:t>
            </a:r>
          </a:p>
        </p:txBody>
      </p:sp>
      <p:sp>
        <p:nvSpPr>
          <p:cNvPr id="9" name="Footer Placeholder 8"/>
          <p:cNvSpPr>
            <a:spLocks noGrp="1"/>
          </p:cNvSpPr>
          <p:nvPr>
            <p:ph type="ftr" sz="quarter" idx="4"/>
          </p:nvPr>
        </p:nvSpPr>
        <p:spPr/>
        <p:txBody>
          <a:bodyPr/>
          <a:lstStyle/>
          <a:p>
            <a:pPr>
              <a:defRPr/>
            </a:pPr>
            <a:r>
              <a:rPr lang="en-US">
                <a:solidFill>
                  <a:prstClr val="black"/>
                </a:solidFill>
              </a:rPr>
              <a:t>EPIC CHILDHOOD 2017</a:t>
            </a:r>
            <a:endParaRPr lang="en-US" dirty="0">
              <a:solidFill>
                <a:prstClr val="black"/>
              </a:solidFill>
            </a:endParaRP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62</a:t>
            </a:fld>
            <a:endParaRPr lang="en-US" dirty="0">
              <a:solidFill>
                <a:prstClr val="black"/>
              </a:solidFill>
            </a:endParaRPr>
          </a:p>
        </p:txBody>
      </p:sp>
    </p:spTree>
    <p:extLst>
      <p:ext uri="{BB962C8B-B14F-4D97-AF65-F5344CB8AC3E}">
        <p14:creationId xmlns:p14="http://schemas.microsoft.com/office/powerpoint/2010/main" val="409045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6"/>
          <p:cNvSpPr txBox="1">
            <a:spLocks noGrp="1" noChangeArrowheads="1"/>
          </p:cNvSpPr>
          <p:nvPr/>
        </p:nvSpPr>
        <p:spPr bwMode="auto">
          <a:xfrm>
            <a:off x="0" y="8772378"/>
            <a:ext cx="3011699" cy="462120"/>
          </a:xfrm>
          <a:prstGeom prst="rect">
            <a:avLst/>
          </a:prstGeom>
          <a:noFill/>
          <a:ln w="9525">
            <a:noFill/>
            <a:miter lim="800000"/>
            <a:headEnd/>
            <a:tailEnd/>
          </a:ln>
        </p:spPr>
        <p:txBody>
          <a:bodyPr lIns="91432" tIns="45716" rIns="91432" bIns="45716" anchor="b"/>
          <a:lstStyle/>
          <a:p>
            <a:endParaRPr lang="en-US" sz="1200">
              <a:solidFill>
                <a:srgbClr val="000000"/>
              </a:solidFill>
            </a:endParaRPr>
          </a:p>
        </p:txBody>
      </p:sp>
      <p:sp>
        <p:nvSpPr>
          <p:cNvPr id="311298" name="Rectangle 7"/>
          <p:cNvSpPr txBox="1">
            <a:spLocks noGrp="1" noChangeArrowheads="1"/>
          </p:cNvSpPr>
          <p:nvPr/>
        </p:nvSpPr>
        <p:spPr bwMode="auto">
          <a:xfrm>
            <a:off x="3936768" y="8772378"/>
            <a:ext cx="3011699" cy="462120"/>
          </a:xfrm>
          <a:prstGeom prst="rect">
            <a:avLst/>
          </a:prstGeom>
          <a:noFill/>
          <a:ln w="9525">
            <a:noFill/>
            <a:miter lim="800000"/>
            <a:headEnd/>
            <a:tailEnd/>
          </a:ln>
        </p:spPr>
        <p:txBody>
          <a:bodyPr lIns="91432" tIns="45716" rIns="91432" bIns="45716" anchor="b"/>
          <a:lstStyle/>
          <a:p>
            <a:pPr algn="r"/>
            <a:endParaRPr lang="en-US" sz="1200">
              <a:solidFill>
                <a:srgbClr val="000000"/>
              </a:solidFill>
            </a:endParaRPr>
          </a:p>
        </p:txBody>
      </p:sp>
      <p:sp>
        <p:nvSpPr>
          <p:cNvPr id="311299" name="Rectangle 6"/>
          <p:cNvSpPr txBox="1">
            <a:spLocks noGrp="1" noChangeArrowheads="1"/>
          </p:cNvSpPr>
          <p:nvPr/>
        </p:nvSpPr>
        <p:spPr bwMode="auto">
          <a:xfrm>
            <a:off x="0" y="8772378"/>
            <a:ext cx="3011699" cy="462120"/>
          </a:xfrm>
          <a:prstGeom prst="rect">
            <a:avLst/>
          </a:prstGeom>
          <a:noFill/>
          <a:ln w="9525">
            <a:noFill/>
            <a:miter lim="800000"/>
            <a:headEnd/>
            <a:tailEnd/>
          </a:ln>
        </p:spPr>
        <p:txBody>
          <a:bodyPr lIns="91424" tIns="45712" rIns="91424" bIns="45712" anchor="b"/>
          <a:lstStyle/>
          <a:p>
            <a:endParaRPr lang="en-US" sz="1200">
              <a:solidFill>
                <a:srgbClr val="000000"/>
              </a:solidFill>
            </a:endParaRPr>
          </a:p>
        </p:txBody>
      </p:sp>
      <p:sp>
        <p:nvSpPr>
          <p:cNvPr id="311300" name="Rectangle 7"/>
          <p:cNvSpPr txBox="1">
            <a:spLocks noGrp="1" noChangeArrowheads="1"/>
          </p:cNvSpPr>
          <p:nvPr/>
        </p:nvSpPr>
        <p:spPr bwMode="auto">
          <a:xfrm>
            <a:off x="3936768" y="8772378"/>
            <a:ext cx="3011699" cy="462120"/>
          </a:xfrm>
          <a:prstGeom prst="rect">
            <a:avLst/>
          </a:prstGeom>
          <a:noFill/>
          <a:ln w="9525">
            <a:noFill/>
            <a:miter lim="800000"/>
            <a:headEnd/>
            <a:tailEnd/>
          </a:ln>
        </p:spPr>
        <p:txBody>
          <a:bodyPr lIns="91424" tIns="45712" rIns="91424" bIns="45712" anchor="b"/>
          <a:lstStyle/>
          <a:p>
            <a:pPr algn="r"/>
            <a:endParaRPr lang="en-US" sz="1200">
              <a:solidFill>
                <a:srgbClr val="000000"/>
              </a:solidFill>
            </a:endParaRPr>
          </a:p>
        </p:txBody>
      </p:sp>
      <p:sp>
        <p:nvSpPr>
          <p:cNvPr id="311301" name="Rectangle 2"/>
          <p:cNvSpPr>
            <a:spLocks noGrp="1" noRot="1" noChangeAspect="1" noChangeArrowheads="1" noTextEdit="1"/>
          </p:cNvSpPr>
          <p:nvPr>
            <p:ph type="sldImg"/>
          </p:nvPr>
        </p:nvSpPr>
        <p:spPr>
          <a:xfrm>
            <a:off x="1166813" y="692150"/>
            <a:ext cx="4619625" cy="3463925"/>
          </a:xfrm>
          <a:ln/>
        </p:spPr>
      </p:sp>
      <p:sp>
        <p:nvSpPr>
          <p:cNvPr id="311302" name="Rectangle 3"/>
          <p:cNvSpPr>
            <a:spLocks noGrp="1" noChangeArrowheads="1"/>
          </p:cNvSpPr>
          <p:nvPr>
            <p:ph type="body" idx="1"/>
          </p:nvPr>
        </p:nvSpPr>
        <p:spPr>
          <a:xfrm>
            <a:off x="434380" y="4250551"/>
            <a:ext cx="6023398" cy="2859461"/>
          </a:xfrm>
          <a:noFill/>
          <a:ln/>
        </p:spPr>
        <p:txBody>
          <a:bodyPr lIns="91432" tIns="45716" rIns="91432" bIns="45716"/>
          <a:lstStyle/>
          <a:p>
            <a:pPr>
              <a:spcBef>
                <a:spcPct val="0"/>
              </a:spcBef>
            </a:pPr>
            <a:r>
              <a:rPr lang="en-US" sz="1000" b="1" dirty="0">
                <a:latin typeface="Arial" charset="0"/>
              </a:rPr>
              <a:t>Vaccine Concerns</a:t>
            </a:r>
          </a:p>
          <a:p>
            <a:pPr>
              <a:spcBef>
                <a:spcPct val="0"/>
              </a:spcBef>
            </a:pPr>
            <a:r>
              <a:rPr lang="en-US" sz="1000" dirty="0">
                <a:latin typeface="Arial" charset="0"/>
              </a:rPr>
              <a:t>-One quarter of parents mistakenly believe that vaccines weaken the immune system.</a:t>
            </a:r>
          </a:p>
          <a:p>
            <a:pPr>
              <a:spcBef>
                <a:spcPct val="0"/>
              </a:spcBef>
            </a:pPr>
            <a:r>
              <a:rPr lang="en-US" sz="1000" dirty="0">
                <a:latin typeface="Arial" charset="0"/>
              </a:rPr>
              <a:t>-One quarter of parents believe that children get more immunizations than are good for them. </a:t>
            </a:r>
          </a:p>
          <a:p>
            <a:pPr>
              <a:spcBef>
                <a:spcPct val="0"/>
              </a:spcBef>
            </a:pPr>
            <a:r>
              <a:rPr lang="en-US" sz="1000" dirty="0">
                <a:latin typeface="Arial" charset="0"/>
              </a:rPr>
              <a:t>-On the plus side, the child's health care provider is seen as the most important source for immunization information. (</a:t>
            </a:r>
            <a:r>
              <a:rPr lang="en-US" sz="1000" dirty="0" err="1">
                <a:latin typeface="Arial" charset="0"/>
              </a:rPr>
              <a:t>Gellin</a:t>
            </a:r>
            <a:r>
              <a:rPr lang="en-US" sz="1000" dirty="0">
                <a:latin typeface="Arial" charset="0"/>
              </a:rPr>
              <a:t>, B.,</a:t>
            </a:r>
            <a:r>
              <a:rPr lang="en-US" sz="1000" dirty="0">
                <a:solidFill>
                  <a:srgbClr val="FF0000"/>
                </a:solidFill>
                <a:latin typeface="Arial" charset="0"/>
              </a:rPr>
              <a:t> </a:t>
            </a:r>
            <a:r>
              <a:rPr lang="en-US" sz="1000" dirty="0">
                <a:latin typeface="Arial" charset="0"/>
              </a:rPr>
              <a:t>et.al.  "Do parents understand immunizations?  A national telephone survey."  Pediatrics, 106(5); 1097-1102).  </a:t>
            </a:r>
          </a:p>
          <a:p>
            <a:pPr>
              <a:spcBef>
                <a:spcPct val="0"/>
              </a:spcBef>
            </a:pPr>
            <a:endParaRPr lang="en-US" sz="1000" b="1" dirty="0">
              <a:latin typeface="Arial" charset="0"/>
            </a:endParaRPr>
          </a:p>
          <a:p>
            <a:pPr>
              <a:spcBef>
                <a:spcPct val="0"/>
              </a:spcBef>
            </a:pPr>
            <a:r>
              <a:rPr lang="en-US" sz="1000" b="1" dirty="0">
                <a:latin typeface="Arial" charset="0"/>
              </a:rPr>
              <a:t>Answers to common concerns about vaccines</a:t>
            </a:r>
          </a:p>
          <a:p>
            <a:pPr>
              <a:spcBef>
                <a:spcPct val="0"/>
              </a:spcBef>
              <a:buFontTx/>
              <a:buChar char="•"/>
            </a:pPr>
            <a:r>
              <a:rPr lang="en-US" sz="1000" dirty="0">
                <a:latin typeface="Arial" charset="0"/>
              </a:rPr>
              <a:t>Vaccines do not weaken the immune system (we give a small antigen load even at peak times/ages in the vaccine schedule)</a:t>
            </a:r>
          </a:p>
          <a:p>
            <a:pPr>
              <a:spcBef>
                <a:spcPct val="0"/>
              </a:spcBef>
              <a:buFontTx/>
              <a:buChar char="•"/>
            </a:pPr>
            <a:r>
              <a:rPr lang="en-US" sz="1000" dirty="0">
                <a:latin typeface="Arial" charset="0"/>
              </a:rPr>
              <a:t>Natural immunity is not better than vaccines (ex: shingles in those who have had chicken pox natural illness)</a:t>
            </a:r>
          </a:p>
          <a:p>
            <a:pPr>
              <a:spcBef>
                <a:spcPct val="0"/>
              </a:spcBef>
              <a:buFontTx/>
              <a:buChar char="•"/>
            </a:pPr>
            <a:r>
              <a:rPr lang="en-US" sz="1000" dirty="0">
                <a:latin typeface="Arial" charset="0"/>
              </a:rPr>
              <a:t>Vaccine-preventable diseases are serious illnesses with the possibility of complications and even death</a:t>
            </a:r>
          </a:p>
          <a:p>
            <a:pPr>
              <a:spcBef>
                <a:spcPct val="0"/>
              </a:spcBef>
            </a:pPr>
            <a:endParaRPr lang="en-US" sz="1000" b="1" dirty="0">
              <a:latin typeface="Arial" charset="0"/>
            </a:endParaRPr>
          </a:p>
          <a:p>
            <a:pPr>
              <a:spcBef>
                <a:spcPct val="0"/>
              </a:spcBef>
            </a:pPr>
            <a:r>
              <a:rPr lang="en-US" sz="1000" b="1" dirty="0">
                <a:latin typeface="Arial" charset="0"/>
              </a:rPr>
              <a:t>Well controlled studies during the past 10 years have failed to show any association between MMR vaccine or thimerosal and autism. However, many anti-vaccine groups continue to promote the association of autism and MMR vaccine and the dangers of thimer</a:t>
            </a:r>
            <a:r>
              <a:rPr lang="en-US" sz="1000" b="1" dirty="0">
                <a:solidFill>
                  <a:srgbClr val="FF0000"/>
                </a:solidFill>
                <a:latin typeface="Arial" charset="0"/>
              </a:rPr>
              <a:t>osa</a:t>
            </a:r>
            <a:r>
              <a:rPr lang="en-US" sz="1000" b="1" dirty="0">
                <a:latin typeface="Arial" charset="0"/>
              </a:rPr>
              <a:t>l. </a:t>
            </a:r>
          </a:p>
          <a:p>
            <a:pPr>
              <a:spcBef>
                <a:spcPct val="0"/>
              </a:spcBef>
            </a:pPr>
            <a:endParaRPr lang="en-US" sz="1000" b="1" dirty="0">
              <a:latin typeface="Arial" charset="0"/>
            </a:endParaRPr>
          </a:p>
          <a:p>
            <a:pPr>
              <a:spcBef>
                <a:spcPct val="0"/>
              </a:spcBef>
            </a:pPr>
            <a:r>
              <a:rPr lang="en-US" sz="1000" dirty="0">
                <a:latin typeface="Arial" charset="0"/>
              </a:rPr>
              <a:t>For more information about these topics (and others of concern to parents/patients) visit http://www.cdc.gov/vaccinesafety/</a:t>
            </a:r>
          </a:p>
          <a:p>
            <a:pPr>
              <a:lnSpc>
                <a:spcPct val="80000"/>
              </a:lnSpc>
              <a:spcBef>
                <a:spcPct val="0"/>
              </a:spcBef>
            </a:pPr>
            <a:endParaRPr lang="en-US" sz="900" dirty="0">
              <a:latin typeface="Arial" charset="0"/>
            </a:endParaRPr>
          </a:p>
          <a:p>
            <a:pPr>
              <a:lnSpc>
                <a:spcPct val="80000"/>
              </a:lnSpc>
              <a:spcBef>
                <a:spcPct val="0"/>
              </a:spcBef>
            </a:pPr>
            <a:r>
              <a:rPr lang="en-US" sz="1300" dirty="0">
                <a:latin typeface="Arial Unicode MS"/>
              </a:rPr>
              <a:t> </a:t>
            </a:r>
          </a:p>
          <a:p>
            <a:pPr>
              <a:lnSpc>
                <a:spcPct val="80000"/>
              </a:lnSpc>
              <a:spcBef>
                <a:spcPct val="0"/>
              </a:spcBef>
            </a:pPr>
            <a:endParaRPr lang="en-US" dirty="0">
              <a:latin typeface="Arial" charset="0"/>
            </a:endParaRPr>
          </a:p>
        </p:txBody>
      </p:sp>
      <p:sp>
        <p:nvSpPr>
          <p:cNvPr id="8" name="Footer Placeholder 7"/>
          <p:cNvSpPr>
            <a:spLocks noGrp="1"/>
          </p:cNvSpPr>
          <p:nvPr>
            <p:ph type="ftr" sz="quarter" idx="4"/>
          </p:nvPr>
        </p:nvSpPr>
        <p:spPr/>
        <p:txBody>
          <a:bodyPr/>
          <a:lstStyle/>
          <a:p>
            <a:pPr>
              <a:defRPr/>
            </a:pPr>
            <a:r>
              <a:rPr lang="en-US"/>
              <a:t>EPIC CHILDHOOD 2017</a:t>
            </a:r>
            <a:endParaRPr lang="en-US" dirty="0"/>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63</a:t>
            </a:fld>
            <a:endParaRPr lang="en-US"/>
          </a:p>
        </p:txBody>
      </p:sp>
    </p:spTree>
    <p:extLst>
      <p:ext uri="{BB962C8B-B14F-4D97-AF65-F5344CB8AC3E}">
        <p14:creationId xmlns:p14="http://schemas.microsoft.com/office/powerpoint/2010/main" val="10059807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6"/>
          <p:cNvSpPr txBox="1">
            <a:spLocks noGrp="1" noChangeArrowheads="1"/>
          </p:cNvSpPr>
          <p:nvPr/>
        </p:nvSpPr>
        <p:spPr bwMode="auto">
          <a:xfrm>
            <a:off x="0" y="8772378"/>
            <a:ext cx="3011699" cy="462120"/>
          </a:xfrm>
          <a:prstGeom prst="rect">
            <a:avLst/>
          </a:prstGeom>
          <a:noFill/>
          <a:ln w="9525">
            <a:noFill/>
            <a:miter lim="800000"/>
            <a:headEnd/>
            <a:tailEnd/>
          </a:ln>
        </p:spPr>
        <p:txBody>
          <a:bodyPr lIns="91432" tIns="45716" rIns="91432" bIns="45716" anchor="b"/>
          <a:lstStyle/>
          <a:p>
            <a:endParaRPr lang="en-US" sz="1200">
              <a:solidFill>
                <a:srgbClr val="000000"/>
              </a:solidFill>
            </a:endParaRPr>
          </a:p>
        </p:txBody>
      </p:sp>
      <p:sp>
        <p:nvSpPr>
          <p:cNvPr id="313346" name="Rectangle 7"/>
          <p:cNvSpPr txBox="1">
            <a:spLocks noGrp="1" noChangeArrowheads="1"/>
          </p:cNvSpPr>
          <p:nvPr/>
        </p:nvSpPr>
        <p:spPr bwMode="auto">
          <a:xfrm>
            <a:off x="3936768" y="8772378"/>
            <a:ext cx="3011699" cy="462120"/>
          </a:xfrm>
          <a:prstGeom prst="rect">
            <a:avLst/>
          </a:prstGeom>
          <a:noFill/>
          <a:ln w="9525">
            <a:noFill/>
            <a:miter lim="800000"/>
            <a:headEnd/>
            <a:tailEnd/>
          </a:ln>
        </p:spPr>
        <p:txBody>
          <a:bodyPr lIns="91432" tIns="45716" rIns="91432" bIns="45716" anchor="b"/>
          <a:lstStyle/>
          <a:p>
            <a:pPr algn="r"/>
            <a:endParaRPr lang="en-US" sz="1200">
              <a:solidFill>
                <a:srgbClr val="000000"/>
              </a:solidFill>
            </a:endParaRPr>
          </a:p>
        </p:txBody>
      </p:sp>
      <p:sp>
        <p:nvSpPr>
          <p:cNvPr id="313347" name="Rectangle 2"/>
          <p:cNvSpPr>
            <a:spLocks noGrp="1" noRot="1" noChangeAspect="1" noChangeArrowheads="1" noTextEdit="1"/>
          </p:cNvSpPr>
          <p:nvPr>
            <p:ph type="sldImg"/>
          </p:nvPr>
        </p:nvSpPr>
        <p:spPr>
          <a:xfrm>
            <a:off x="1166813" y="692150"/>
            <a:ext cx="4619625" cy="3463925"/>
          </a:xfrm>
          <a:ln/>
        </p:spPr>
      </p:sp>
      <p:sp>
        <p:nvSpPr>
          <p:cNvPr id="1017861" name="Rectangle 3"/>
          <p:cNvSpPr>
            <a:spLocks noGrp="1" noChangeArrowheads="1"/>
          </p:cNvSpPr>
          <p:nvPr>
            <p:ph type="body" idx="1"/>
          </p:nvPr>
        </p:nvSpPr>
        <p:spPr>
          <a:xfrm>
            <a:off x="695008" y="4387766"/>
            <a:ext cx="5560060" cy="2428886"/>
          </a:xfrm>
          <a:ln/>
          <a:extLst/>
        </p:spPr>
        <p:txBody>
          <a:bodyPr lIns="91432" tIns="45716" rIns="91432" bIns="45716"/>
          <a:lstStyle/>
          <a:p>
            <a:pPr>
              <a:spcBef>
                <a:spcPct val="0"/>
              </a:spcBef>
              <a:defRPr/>
            </a:pPr>
            <a:r>
              <a:rPr lang="en-US" sz="1000">
                <a:latin typeface="Arial" charset="0"/>
              </a:rPr>
              <a:t>Studies have found no link between autism and MMR vaccine.</a:t>
            </a:r>
          </a:p>
          <a:p>
            <a:pPr>
              <a:spcBef>
                <a:spcPct val="0"/>
              </a:spcBef>
              <a:defRPr/>
            </a:pPr>
            <a:endParaRPr lang="en-US">
              <a:latin typeface="Arial" charset="0"/>
            </a:endParaRPr>
          </a:p>
          <a:p>
            <a:pPr marL="339725" indent="-339725" eaLnBrk="1" hangingPunct="1">
              <a:spcBef>
                <a:spcPct val="0"/>
              </a:spcBef>
              <a:defRPr/>
            </a:pPr>
            <a:r>
              <a:rPr lang="en-US" sz="1000" b="1">
                <a:solidFill>
                  <a:srgbClr val="000000"/>
                </a:solidFill>
                <a:cs typeface="Arial" pitchFamily="34" charset="0"/>
              </a:rPr>
              <a:t>The Story of Dr. Andrew Wakefield and MMR – Autism Link</a:t>
            </a:r>
          </a:p>
          <a:p>
            <a:pPr marL="174625" indent="-174625" eaLnBrk="1" hangingPunct="1">
              <a:spcBef>
                <a:spcPct val="0"/>
              </a:spcBef>
              <a:buFontTx/>
              <a:buChar char="•"/>
              <a:defRPr/>
            </a:pPr>
            <a:r>
              <a:rPr lang="en-US" sz="1000">
                <a:solidFill>
                  <a:srgbClr val="000000"/>
                </a:solidFill>
                <a:cs typeface="Arial" pitchFamily="34" charset="0"/>
              </a:rPr>
              <a:t>Original “study”, published in UK medical journal, Lancet, in 1998, proposing MMR - autism link was based on 12 children.</a:t>
            </a:r>
          </a:p>
          <a:p>
            <a:pPr marL="174625" indent="-174625" eaLnBrk="1" hangingPunct="1">
              <a:spcBef>
                <a:spcPct val="0"/>
              </a:spcBef>
              <a:buFontTx/>
              <a:buChar char="•"/>
              <a:defRPr/>
            </a:pPr>
            <a:r>
              <a:rPr lang="en-US" sz="1000">
                <a:solidFill>
                  <a:srgbClr val="000000"/>
                </a:solidFill>
                <a:cs typeface="Arial" pitchFamily="34" charset="0"/>
              </a:rPr>
              <a:t>This resulted in decreased use of MMR vaccine and outbreaks of measles in the United Kingdom.</a:t>
            </a:r>
          </a:p>
          <a:p>
            <a:pPr marL="174625" indent="-174625" eaLnBrk="1" hangingPunct="1">
              <a:spcBef>
                <a:spcPct val="0"/>
              </a:spcBef>
              <a:buFontTx/>
              <a:buChar char="•"/>
              <a:defRPr/>
            </a:pPr>
            <a:r>
              <a:rPr lang="en-US" sz="1000">
                <a:latin typeface="Arial" charset="0"/>
              </a:rPr>
              <a:t>A press investigation revealed that Dr. Wakefield had falsified patient data and relied on laboratory reports that he had been warned were incorrect.</a:t>
            </a:r>
            <a:endParaRPr lang="en-US" sz="1000">
              <a:solidFill>
                <a:srgbClr val="000000"/>
              </a:solidFill>
              <a:cs typeface="Arial" pitchFamily="34" charset="0"/>
            </a:endParaRPr>
          </a:p>
          <a:p>
            <a:pPr marL="174625" indent="-174625" eaLnBrk="1" hangingPunct="1">
              <a:spcBef>
                <a:spcPct val="0"/>
              </a:spcBef>
              <a:buFontTx/>
              <a:buChar char="•"/>
              <a:defRPr/>
            </a:pPr>
            <a:r>
              <a:rPr lang="en-US" sz="1000">
                <a:solidFill>
                  <a:srgbClr val="000000"/>
                </a:solidFill>
                <a:cs typeface="Arial" pitchFamily="34" charset="0"/>
              </a:rPr>
              <a:t>Larger studies, done later by other researchers, failed to establish any link between MMR and autism.</a:t>
            </a:r>
          </a:p>
          <a:p>
            <a:pPr marL="174625" indent="-174625" eaLnBrk="1" hangingPunct="1">
              <a:spcBef>
                <a:spcPct val="20000"/>
              </a:spcBef>
              <a:buFontTx/>
              <a:buChar char="•"/>
              <a:defRPr/>
            </a:pPr>
            <a:r>
              <a:rPr lang="en-US" sz="1000">
                <a:solidFill>
                  <a:srgbClr val="000000"/>
                </a:solidFill>
                <a:cs typeface="Arial" pitchFamily="34" charset="0"/>
              </a:rPr>
              <a:t>In 2010 Dr. Wakefield was found guilty of “serious professional misconduct” and his medical license was revoked.</a:t>
            </a:r>
          </a:p>
          <a:p>
            <a:pPr marL="174625" indent="-174625" eaLnBrk="1" hangingPunct="1">
              <a:spcBef>
                <a:spcPct val="20000"/>
              </a:spcBef>
              <a:buFontTx/>
              <a:buChar char="•"/>
              <a:defRPr/>
            </a:pPr>
            <a:r>
              <a:rPr lang="en-US" sz="1000">
                <a:solidFill>
                  <a:srgbClr val="000000"/>
                </a:solidFill>
                <a:cs typeface="Arial" pitchFamily="34" charset="0"/>
              </a:rPr>
              <a:t>The editors of Lancet </a:t>
            </a:r>
            <a:r>
              <a:rPr lang="en-US" sz="1000">
                <a:latin typeface="Arial" charset="0"/>
              </a:rPr>
              <a:t>took the unusual step of retracting his article from the scientific literature on the grounds that it was the product of dishonest and irresponsible research. </a:t>
            </a:r>
            <a:r>
              <a:rPr lang="en-US" sz="1000">
                <a:solidFill>
                  <a:srgbClr val="000000"/>
                </a:solidFill>
                <a:cs typeface="Arial" pitchFamily="34" charset="0"/>
              </a:rPr>
              <a:t> </a:t>
            </a:r>
          </a:p>
          <a:p>
            <a:pPr marL="339725" indent="-339725" eaLnBrk="1" hangingPunct="1">
              <a:spcBef>
                <a:spcPct val="0"/>
              </a:spcBef>
              <a:buFontTx/>
              <a:buChar char="•"/>
              <a:defRPr/>
            </a:pPr>
            <a:endParaRPr lang="en-US" sz="1000">
              <a:solidFill>
                <a:srgbClr val="000000"/>
              </a:solidFill>
              <a:cs typeface="Arial" pitchFamily="34" charset="0"/>
            </a:endParaRPr>
          </a:p>
          <a:p>
            <a:pPr>
              <a:spcBef>
                <a:spcPct val="0"/>
              </a:spcBef>
              <a:defRPr/>
            </a:pPr>
            <a:endParaRPr lang="en-US">
              <a:latin typeface="Arial" charset="0"/>
            </a:endParaRPr>
          </a:p>
          <a:p>
            <a:pPr>
              <a:spcBef>
                <a:spcPct val="0"/>
              </a:spcBef>
              <a:defRPr/>
            </a:pPr>
            <a:endParaRPr lang="en-US">
              <a:latin typeface="Arial" charset="0"/>
            </a:endParaRPr>
          </a:p>
        </p:txBody>
      </p:sp>
      <p:sp>
        <p:nvSpPr>
          <p:cNvPr id="6" name="Footer Placeholder 5"/>
          <p:cNvSpPr>
            <a:spLocks noGrp="1"/>
          </p:cNvSpPr>
          <p:nvPr>
            <p:ph type="ftr" sz="quarter" idx="4"/>
          </p:nvPr>
        </p:nvSpPr>
        <p:spPr/>
        <p:txBody>
          <a:bodyPr/>
          <a:lstStyle/>
          <a:p>
            <a:pPr>
              <a:defRPr/>
            </a:pPr>
            <a:r>
              <a:rPr lang="en-US"/>
              <a:t>EPIC CHILDHOOD 2017</a:t>
            </a:r>
            <a:endParaRPr lang="en-US" dirty="0"/>
          </a:p>
        </p:txBody>
      </p:sp>
      <p:sp>
        <p:nvSpPr>
          <p:cNvPr id="8" name="Slide Number Placeholder 7"/>
          <p:cNvSpPr>
            <a:spLocks noGrp="1"/>
          </p:cNvSpPr>
          <p:nvPr>
            <p:ph type="sldNum" sz="quarter" idx="10"/>
          </p:nvPr>
        </p:nvSpPr>
        <p:spPr/>
        <p:txBody>
          <a:bodyPr/>
          <a:lstStyle/>
          <a:p>
            <a:pPr>
              <a:defRPr/>
            </a:pPr>
            <a:fld id="{97952AFA-8362-48FC-9C34-150C87379A95}" type="slidenum">
              <a:rPr lang="en-US" smtClean="0"/>
              <a:pPr>
                <a:defRPr/>
              </a:pPr>
              <a:t>64</a:t>
            </a:fld>
            <a:endParaRPr lang="en-US"/>
          </a:p>
        </p:txBody>
      </p:sp>
    </p:spTree>
    <p:extLst>
      <p:ext uri="{BB962C8B-B14F-4D97-AF65-F5344CB8AC3E}">
        <p14:creationId xmlns:p14="http://schemas.microsoft.com/office/powerpoint/2010/main" val="9650721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Slide Image Placeholder 1"/>
          <p:cNvSpPr>
            <a:spLocks noGrp="1" noRot="1" noChangeAspect="1" noTextEdit="1"/>
          </p:cNvSpPr>
          <p:nvPr>
            <p:ph type="sldImg"/>
          </p:nvPr>
        </p:nvSpPr>
        <p:spPr>
          <a:xfrm>
            <a:off x="1166813" y="690563"/>
            <a:ext cx="4619625" cy="3463925"/>
          </a:xfrm>
          <a:ln/>
        </p:spPr>
      </p:sp>
      <p:sp>
        <p:nvSpPr>
          <p:cNvPr id="315394" name="Notes Placeholder 2"/>
          <p:cNvSpPr>
            <a:spLocks noGrp="1"/>
          </p:cNvSpPr>
          <p:nvPr>
            <p:ph type="body" idx="1"/>
          </p:nvPr>
        </p:nvSpPr>
        <p:spPr>
          <a:xfrm>
            <a:off x="695008" y="4387766"/>
            <a:ext cx="5560060" cy="4157496"/>
          </a:xfrm>
          <a:noFill/>
          <a:ln/>
        </p:spPr>
        <p:txBody>
          <a:bodyPr lIns="91416" tIns="45709" rIns="91416" bIns="45709"/>
          <a:lstStyle/>
          <a:p>
            <a:pPr>
              <a:spcBef>
                <a:spcPct val="0"/>
              </a:spcBef>
            </a:pPr>
            <a:endParaRPr lang="en-US" dirty="0">
              <a:latin typeface="Arial" charset="0"/>
            </a:endParaRPr>
          </a:p>
        </p:txBody>
      </p:sp>
      <p:sp>
        <p:nvSpPr>
          <p:cNvPr id="315395" name="Slide Number Placeholder 3"/>
          <p:cNvSpPr txBox="1">
            <a:spLocks noGrp="1"/>
          </p:cNvSpPr>
          <p:nvPr/>
        </p:nvSpPr>
        <p:spPr bwMode="auto">
          <a:xfrm>
            <a:off x="3936768" y="8770803"/>
            <a:ext cx="3011699" cy="463696"/>
          </a:xfrm>
          <a:prstGeom prst="rect">
            <a:avLst/>
          </a:prstGeom>
          <a:noFill/>
          <a:ln w="9525">
            <a:noFill/>
            <a:miter lim="800000"/>
            <a:headEnd/>
            <a:tailEnd/>
          </a:ln>
        </p:spPr>
        <p:txBody>
          <a:bodyPr lIns="91416" tIns="45709" rIns="91416" bIns="45709" anchor="b"/>
          <a:lstStyle/>
          <a:p>
            <a:pPr algn="r" defTabSz="895350"/>
            <a:endParaRPr lang="en-US" sz="1100">
              <a:solidFill>
                <a:srgbClr val="000000"/>
              </a:solidFill>
            </a:endParaRPr>
          </a:p>
        </p:txBody>
      </p:sp>
      <p:sp>
        <p:nvSpPr>
          <p:cNvPr id="5" name="Footer Placeholder 4"/>
          <p:cNvSpPr>
            <a:spLocks noGrp="1"/>
          </p:cNvSpPr>
          <p:nvPr>
            <p:ph type="ftr" sz="quarter" idx="4"/>
          </p:nvPr>
        </p:nvSpPr>
        <p:spPr/>
        <p:txBody>
          <a:bodyPr/>
          <a:lstStyle/>
          <a:p>
            <a:pPr>
              <a:defRPr/>
            </a:pPr>
            <a:r>
              <a:rPr lang="en-US"/>
              <a:t>EPIC CHILDHOOD 2017</a:t>
            </a:r>
            <a:endParaRPr lang="en-US" dirty="0"/>
          </a:p>
        </p:txBody>
      </p:sp>
      <p:sp>
        <p:nvSpPr>
          <p:cNvPr id="7" name="Slide Number Placeholder 6"/>
          <p:cNvSpPr>
            <a:spLocks noGrp="1"/>
          </p:cNvSpPr>
          <p:nvPr>
            <p:ph type="sldNum" sz="quarter" idx="10"/>
          </p:nvPr>
        </p:nvSpPr>
        <p:spPr/>
        <p:txBody>
          <a:bodyPr/>
          <a:lstStyle/>
          <a:p>
            <a:pPr>
              <a:defRPr/>
            </a:pPr>
            <a:fld id="{97952AFA-8362-48FC-9C34-150C87379A95}" type="slidenum">
              <a:rPr lang="en-US" smtClean="0"/>
              <a:pPr>
                <a:defRPr/>
              </a:pPr>
              <a:t>65</a:t>
            </a:fld>
            <a:endParaRPr lang="en-US"/>
          </a:p>
        </p:txBody>
      </p:sp>
    </p:spTree>
    <p:extLst>
      <p:ext uri="{BB962C8B-B14F-4D97-AF65-F5344CB8AC3E}">
        <p14:creationId xmlns:p14="http://schemas.microsoft.com/office/powerpoint/2010/main" val="13269309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7"/>
          <p:cNvSpPr txBox="1">
            <a:spLocks noGrp="1" noChangeArrowheads="1"/>
          </p:cNvSpPr>
          <p:nvPr/>
        </p:nvSpPr>
        <p:spPr bwMode="auto">
          <a:xfrm>
            <a:off x="3936768" y="8487118"/>
            <a:ext cx="3011699" cy="447093"/>
          </a:xfrm>
          <a:prstGeom prst="rect">
            <a:avLst/>
          </a:prstGeom>
          <a:noFill/>
          <a:ln w="9525">
            <a:noFill/>
            <a:miter lim="800000"/>
            <a:headEnd/>
            <a:tailEnd/>
          </a:ln>
        </p:spPr>
        <p:txBody>
          <a:bodyPr lIns="91432" tIns="45716" rIns="91432" bIns="45716" anchor="b"/>
          <a:lstStyle/>
          <a:p>
            <a:pPr algn="r"/>
            <a:endParaRPr lang="en-US" sz="1200">
              <a:solidFill>
                <a:srgbClr val="000000"/>
              </a:solidFill>
            </a:endParaRPr>
          </a:p>
        </p:txBody>
      </p:sp>
      <p:sp>
        <p:nvSpPr>
          <p:cNvPr id="317442" name="Rectangle 7"/>
          <p:cNvSpPr txBox="1">
            <a:spLocks noGrp="1" noChangeArrowheads="1"/>
          </p:cNvSpPr>
          <p:nvPr/>
        </p:nvSpPr>
        <p:spPr bwMode="auto">
          <a:xfrm>
            <a:off x="3936768" y="8487118"/>
            <a:ext cx="3011699" cy="447093"/>
          </a:xfrm>
          <a:prstGeom prst="rect">
            <a:avLst/>
          </a:prstGeom>
          <a:noFill/>
          <a:ln w="9525">
            <a:noFill/>
            <a:miter lim="800000"/>
            <a:headEnd/>
            <a:tailEnd/>
          </a:ln>
        </p:spPr>
        <p:txBody>
          <a:bodyPr lIns="91432" tIns="45716" rIns="91432" bIns="45716" anchor="b"/>
          <a:lstStyle/>
          <a:p>
            <a:pPr algn="r"/>
            <a:endParaRPr lang="en-US" sz="1200">
              <a:solidFill>
                <a:srgbClr val="000000"/>
              </a:solidFill>
            </a:endParaRPr>
          </a:p>
        </p:txBody>
      </p:sp>
      <p:sp>
        <p:nvSpPr>
          <p:cNvPr id="317443" name="Rectangle 2"/>
          <p:cNvSpPr>
            <a:spLocks noGrp="1" noRot="1" noChangeAspect="1" noChangeArrowheads="1" noTextEdit="1"/>
          </p:cNvSpPr>
          <p:nvPr>
            <p:ph type="sldImg"/>
          </p:nvPr>
        </p:nvSpPr>
        <p:spPr>
          <a:xfrm>
            <a:off x="1243013" y="669925"/>
            <a:ext cx="4467225" cy="3351213"/>
          </a:xfrm>
          <a:ln/>
        </p:spPr>
      </p:sp>
      <p:sp>
        <p:nvSpPr>
          <p:cNvPr id="317444" name="Rectangle 3"/>
          <p:cNvSpPr>
            <a:spLocks noGrp="1" noChangeArrowheads="1"/>
          </p:cNvSpPr>
          <p:nvPr>
            <p:ph type="body" idx="1"/>
          </p:nvPr>
        </p:nvSpPr>
        <p:spPr>
          <a:xfrm>
            <a:off x="434380" y="4184048"/>
            <a:ext cx="6153713" cy="4379364"/>
          </a:xfrm>
          <a:noFill/>
          <a:ln/>
        </p:spPr>
        <p:txBody>
          <a:bodyPr lIns="91432" tIns="45716" rIns="91432" bIns="45716"/>
          <a:lstStyle/>
          <a:p>
            <a:pPr eaLnBrk="1" hangingPunct="1">
              <a:lnSpc>
                <a:spcPct val="80000"/>
              </a:lnSpc>
            </a:pPr>
            <a:r>
              <a:rPr lang="en-US" sz="1000" b="1" dirty="0"/>
              <a:t>Quote from:</a:t>
            </a:r>
          </a:p>
          <a:p>
            <a:pPr eaLnBrk="1" hangingPunct="1">
              <a:lnSpc>
                <a:spcPct val="80000"/>
              </a:lnSpc>
            </a:pPr>
            <a:r>
              <a:rPr lang="en-US" sz="1000" b="1" dirty="0"/>
              <a:t>The Problem With </a:t>
            </a:r>
            <a:r>
              <a:rPr lang="en-US" sz="1000" b="1" dirty="0" err="1"/>
              <a:t>Dr</a:t>
            </a:r>
            <a:r>
              <a:rPr lang="en-US" sz="1000" b="1" dirty="0"/>
              <a:t> Bob's Alternative Vaccine Schedule*</a:t>
            </a:r>
          </a:p>
          <a:p>
            <a:pPr eaLnBrk="1" hangingPunct="1"/>
            <a:r>
              <a:rPr lang="en-US" sz="1000" dirty="0"/>
              <a:t>“For parents who are worried about vaccines, Sears offers 2 alternative schedules. One, titled </a:t>
            </a:r>
            <a:r>
              <a:rPr lang="en-US" sz="1000" b="1" u="sng" dirty="0"/>
              <a:t>“</a:t>
            </a:r>
            <a:r>
              <a:rPr lang="en-US" sz="1000" b="1" u="sng" dirty="0" err="1"/>
              <a:t>Dr</a:t>
            </a:r>
            <a:r>
              <a:rPr lang="en-US" sz="1000" b="1" u="sng" dirty="0"/>
              <a:t> Bob’s Selective Vaccine Schedule,”</a:t>
            </a:r>
            <a:r>
              <a:rPr lang="en-US" sz="1000" dirty="0"/>
              <a:t> is for parents who want to decline or to delay vaccines. Children whose parents choose this schedule might not be receiving the measles, mumps, rubella, varicella, and hepatitis A vaccines and will not be receiving the polio and influenza vaccines or a booster dose of pertussis vaccine. The other schedule, titled </a:t>
            </a:r>
            <a:r>
              <a:rPr lang="en-US" sz="1000" b="1" u="sng" dirty="0"/>
              <a:t>“</a:t>
            </a:r>
            <a:r>
              <a:rPr lang="en-US" sz="1000" b="1" u="sng" dirty="0" err="1"/>
              <a:t>Dr</a:t>
            </a:r>
            <a:r>
              <a:rPr lang="en-US" sz="1000" b="1" u="sng" dirty="0"/>
              <a:t> Bob’s Alternative Vaccine Schedule,”</a:t>
            </a:r>
            <a:r>
              <a:rPr lang="en-US" sz="1000" dirty="0"/>
              <a:t> is written for parents who worry that children are receiving too many vaccines too early. Children whose parents choose this schedule will not be receiving the influenza vaccine until 5 years of age (which is unfortunate, given that tens of thousands of children 4 years of age are hospitalized with complications resulting from influenza every year),(</a:t>
            </a:r>
            <a:r>
              <a:rPr lang="en-US" sz="1000" b="1" baseline="20000" dirty="0"/>
              <a:t>34</a:t>
            </a:r>
            <a:r>
              <a:rPr lang="en-US" sz="1000" dirty="0"/>
              <a:t>) will not be receiving the hepatitis B vaccine until 2.5 years of age, will not be receiving measles vaccine until 3 years of age, and, to space out vaccines so that children do not receive 2 shots at 1 visit, will be visiting the doctor for vaccines at 2, 3, 4, 5, 6, 7, 9, 12, 15, 18, 21, and 24 months and 2, 2.5, 3, 3.5, 4, 5, and 6 years of age. Increasing the number of vaccines, the number of office visits, and the ages at which vaccines are administered will likely decrease immunization rates. In addition to the logistic problem of requiring so many office visits, Sears’ recommendation might have another negative consequence; recent outbreaks of measles showed that several children acquired the disease while waiting in their pediatricians’ offices</a:t>
            </a:r>
            <a:r>
              <a:rPr lang="en-US" sz="800" dirty="0"/>
              <a:t>.</a:t>
            </a:r>
            <a:r>
              <a:rPr lang="en-US" sz="800" baseline="20000" dirty="0"/>
              <a:t>(</a:t>
            </a:r>
            <a:r>
              <a:rPr lang="en-US" sz="1000" b="1" baseline="20000" dirty="0"/>
              <a:t>7) </a:t>
            </a:r>
            <a:r>
              <a:rPr lang="en-US" sz="1000" dirty="0"/>
              <a:t> </a:t>
            </a:r>
          </a:p>
          <a:p>
            <a:pPr eaLnBrk="1" hangingPunct="1"/>
            <a:r>
              <a:rPr lang="en-US" sz="1000" dirty="0"/>
              <a:t>At the heart of the problem with Sears’ schedules is the fact that, at the very least, they will increase the time during which children are susceptible to vaccine-preventable diseases. If more parents insist on Sears’ vaccine schedules, then fewer children will be protected, with the inevitable consequence of continued or worsening outbreaks of vaccine-preventable diseases. In an effort to protect children from harm, Sears’ book will likely put more in harm’s way.”</a:t>
            </a:r>
          </a:p>
          <a:p>
            <a:pPr eaLnBrk="1" hangingPunct="1">
              <a:lnSpc>
                <a:spcPct val="80000"/>
              </a:lnSpc>
            </a:pPr>
            <a:r>
              <a:rPr lang="en-US" sz="1000" b="1" dirty="0"/>
              <a:t>*Paul A. </a:t>
            </a:r>
            <a:r>
              <a:rPr lang="en-US" sz="1000" b="1" dirty="0" err="1"/>
              <a:t>Offit</a:t>
            </a:r>
            <a:r>
              <a:rPr lang="en-US" sz="1000" b="1" dirty="0"/>
              <a:t> and Charlotte A. Moser </a:t>
            </a:r>
            <a:r>
              <a:rPr lang="en-US" sz="1000" b="1" i="1" dirty="0"/>
              <a:t>Pediatrics </a:t>
            </a:r>
            <a:r>
              <a:rPr lang="en-US" sz="1000" b="1" dirty="0"/>
              <a:t>2009;123;e164-e169</a:t>
            </a:r>
          </a:p>
          <a:p>
            <a:pPr eaLnBrk="1" hangingPunct="1">
              <a:lnSpc>
                <a:spcPct val="80000"/>
              </a:lnSpc>
            </a:pPr>
            <a:r>
              <a:rPr lang="en-US" sz="1000" b="1" dirty="0"/>
              <a:t> http://www.pediatrics.org/cgi/content/full/123/1/e164</a:t>
            </a:r>
          </a:p>
          <a:p>
            <a:pPr eaLnBrk="1" hangingPunct="1"/>
            <a:r>
              <a:rPr lang="en-US" sz="900" b="1" dirty="0"/>
              <a:t>Ref. 7. Centers for Disease Control and Prevention. Measles: United States, January-July 2008. </a:t>
            </a:r>
            <a:r>
              <a:rPr lang="en-US" sz="900" b="1" i="1" dirty="0"/>
              <a:t>MMWR </a:t>
            </a:r>
            <a:r>
              <a:rPr lang="en-US" sz="900" b="1" i="1" dirty="0" err="1"/>
              <a:t>Morb</a:t>
            </a:r>
            <a:r>
              <a:rPr lang="en-US" sz="900" b="1" i="1" dirty="0"/>
              <a:t> Mortal </a:t>
            </a:r>
            <a:r>
              <a:rPr lang="en-US" sz="900" b="1" i="1" dirty="0" err="1"/>
              <a:t>Wkly</a:t>
            </a:r>
            <a:r>
              <a:rPr lang="en-US" sz="900" b="1" i="1" dirty="0"/>
              <a:t> Rep. </a:t>
            </a:r>
            <a:r>
              <a:rPr lang="en-US" sz="900" b="1" dirty="0"/>
              <a:t>2008; 57(33):893–896</a:t>
            </a:r>
          </a:p>
          <a:p>
            <a:pPr eaLnBrk="1" hangingPunct="1"/>
            <a:r>
              <a:rPr lang="en-US" sz="900" b="1" dirty="0"/>
              <a:t>Ref. 34. </a:t>
            </a:r>
            <a:r>
              <a:rPr lang="en-US" sz="900" b="1" dirty="0" err="1"/>
              <a:t>Poehling</a:t>
            </a:r>
            <a:r>
              <a:rPr lang="en-US" sz="900" b="1" dirty="0"/>
              <a:t> KA, Edwards KM, Weinberg GA, et al. The underrecognized burden of influenza in young children.           </a:t>
            </a:r>
            <a:r>
              <a:rPr lang="en-US" sz="900" b="1" i="1" dirty="0"/>
              <a:t> </a:t>
            </a:r>
            <a:r>
              <a:rPr lang="en-US" sz="900" b="1" i="1" dirty="0" err="1"/>
              <a:t>NEngl</a:t>
            </a:r>
            <a:r>
              <a:rPr lang="en-US" sz="900" b="1" i="1" dirty="0"/>
              <a:t> J Med. </a:t>
            </a:r>
            <a:r>
              <a:rPr lang="en-US" sz="900" b="1" dirty="0"/>
              <a:t>2006;355(1):31–40; PEDIATRICS</a:t>
            </a:r>
          </a:p>
          <a:p>
            <a:pPr eaLnBrk="1" hangingPunct="1">
              <a:lnSpc>
                <a:spcPct val="80000"/>
              </a:lnSpc>
            </a:pPr>
            <a:endParaRPr lang="en-US" sz="1000" dirty="0"/>
          </a:p>
        </p:txBody>
      </p:sp>
      <p:sp>
        <p:nvSpPr>
          <p:cNvPr id="6" name="Footer Placeholder 5"/>
          <p:cNvSpPr>
            <a:spLocks noGrp="1"/>
          </p:cNvSpPr>
          <p:nvPr>
            <p:ph type="ftr" sz="quarter" idx="4"/>
          </p:nvPr>
        </p:nvSpPr>
        <p:spPr/>
        <p:txBody>
          <a:bodyPr/>
          <a:lstStyle/>
          <a:p>
            <a:pPr>
              <a:defRPr/>
            </a:pPr>
            <a:r>
              <a:rPr lang="en-US">
                <a:solidFill>
                  <a:prstClr val="black"/>
                </a:solidFill>
              </a:rPr>
              <a:t>EPIC CHILDHOOD 2017</a:t>
            </a:r>
            <a:endParaRPr lang="en-US" dirty="0">
              <a:solidFill>
                <a:prstClr val="black"/>
              </a:solidFill>
            </a:endParaRPr>
          </a:p>
        </p:txBody>
      </p:sp>
      <p:sp>
        <p:nvSpPr>
          <p:cNvPr id="8" name="Slide Number Placeholder 7"/>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66</a:t>
            </a:fld>
            <a:endParaRPr lang="en-US">
              <a:solidFill>
                <a:prstClr val="black"/>
              </a:solidFill>
            </a:endParaRPr>
          </a:p>
        </p:txBody>
      </p:sp>
    </p:spTree>
    <p:extLst>
      <p:ext uri="{BB962C8B-B14F-4D97-AF65-F5344CB8AC3E}">
        <p14:creationId xmlns:p14="http://schemas.microsoft.com/office/powerpoint/2010/main" val="13997994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6"/>
          <p:cNvSpPr txBox="1">
            <a:spLocks noGrp="1" noChangeArrowheads="1"/>
          </p:cNvSpPr>
          <p:nvPr/>
        </p:nvSpPr>
        <p:spPr bwMode="auto">
          <a:xfrm>
            <a:off x="0" y="8772378"/>
            <a:ext cx="3011699" cy="462120"/>
          </a:xfrm>
          <a:prstGeom prst="rect">
            <a:avLst/>
          </a:prstGeom>
          <a:noFill/>
          <a:ln w="9525">
            <a:noFill/>
            <a:miter lim="800000"/>
            <a:headEnd/>
            <a:tailEnd/>
          </a:ln>
        </p:spPr>
        <p:txBody>
          <a:bodyPr lIns="91424" tIns="45712" rIns="91424" bIns="45712" anchor="b"/>
          <a:lstStyle/>
          <a:p>
            <a:endParaRPr lang="en-US" sz="1200">
              <a:solidFill>
                <a:srgbClr val="000000"/>
              </a:solidFill>
            </a:endParaRPr>
          </a:p>
        </p:txBody>
      </p:sp>
      <p:sp>
        <p:nvSpPr>
          <p:cNvPr id="319490" name="Rectangle 7"/>
          <p:cNvSpPr txBox="1">
            <a:spLocks noGrp="1" noChangeArrowheads="1"/>
          </p:cNvSpPr>
          <p:nvPr/>
        </p:nvSpPr>
        <p:spPr bwMode="auto">
          <a:xfrm>
            <a:off x="3936768" y="8772378"/>
            <a:ext cx="3011699" cy="462120"/>
          </a:xfrm>
          <a:prstGeom prst="rect">
            <a:avLst/>
          </a:prstGeom>
          <a:noFill/>
          <a:ln w="9525">
            <a:noFill/>
            <a:miter lim="800000"/>
            <a:headEnd/>
            <a:tailEnd/>
          </a:ln>
        </p:spPr>
        <p:txBody>
          <a:bodyPr lIns="91424" tIns="45712" rIns="91424" bIns="45712" anchor="b"/>
          <a:lstStyle/>
          <a:p>
            <a:pPr algn="r"/>
            <a:endParaRPr lang="en-US" sz="1200">
              <a:solidFill>
                <a:srgbClr val="000000"/>
              </a:solidFill>
            </a:endParaRPr>
          </a:p>
        </p:txBody>
      </p:sp>
      <p:sp>
        <p:nvSpPr>
          <p:cNvPr id="319491" name="Rectangle 6"/>
          <p:cNvSpPr txBox="1">
            <a:spLocks noGrp="1" noChangeArrowheads="1"/>
          </p:cNvSpPr>
          <p:nvPr/>
        </p:nvSpPr>
        <p:spPr bwMode="auto">
          <a:xfrm>
            <a:off x="0" y="8772378"/>
            <a:ext cx="3011699" cy="462120"/>
          </a:xfrm>
          <a:prstGeom prst="rect">
            <a:avLst/>
          </a:prstGeom>
          <a:noFill/>
          <a:ln w="9525">
            <a:noFill/>
            <a:miter lim="800000"/>
            <a:headEnd/>
            <a:tailEnd/>
          </a:ln>
        </p:spPr>
        <p:txBody>
          <a:bodyPr lIns="91416" tIns="45708" rIns="91416" bIns="45708" anchor="b"/>
          <a:lstStyle/>
          <a:p>
            <a:endParaRPr lang="en-US" sz="1200">
              <a:solidFill>
                <a:srgbClr val="000000"/>
              </a:solidFill>
            </a:endParaRPr>
          </a:p>
        </p:txBody>
      </p:sp>
      <p:sp>
        <p:nvSpPr>
          <p:cNvPr id="319492" name="Rectangle 7"/>
          <p:cNvSpPr txBox="1">
            <a:spLocks noGrp="1" noChangeArrowheads="1"/>
          </p:cNvSpPr>
          <p:nvPr/>
        </p:nvSpPr>
        <p:spPr bwMode="auto">
          <a:xfrm>
            <a:off x="3936768" y="8772378"/>
            <a:ext cx="3011699" cy="462120"/>
          </a:xfrm>
          <a:prstGeom prst="rect">
            <a:avLst/>
          </a:prstGeom>
          <a:noFill/>
          <a:ln w="9525">
            <a:noFill/>
            <a:miter lim="800000"/>
            <a:headEnd/>
            <a:tailEnd/>
          </a:ln>
        </p:spPr>
        <p:txBody>
          <a:bodyPr lIns="91416" tIns="45708" rIns="91416" bIns="45708" anchor="b"/>
          <a:lstStyle/>
          <a:p>
            <a:pPr algn="r"/>
            <a:endParaRPr lang="en-US" sz="1200">
              <a:solidFill>
                <a:srgbClr val="000000"/>
              </a:solidFill>
            </a:endParaRPr>
          </a:p>
        </p:txBody>
      </p:sp>
      <p:sp>
        <p:nvSpPr>
          <p:cNvPr id="319493" name="Rectangle 2"/>
          <p:cNvSpPr>
            <a:spLocks noGrp="1" noRot="1" noChangeAspect="1" noChangeArrowheads="1" noTextEdit="1"/>
          </p:cNvSpPr>
          <p:nvPr>
            <p:ph type="sldImg"/>
          </p:nvPr>
        </p:nvSpPr>
        <p:spPr>
          <a:xfrm>
            <a:off x="1166813" y="692150"/>
            <a:ext cx="4619625" cy="3463925"/>
          </a:xfrm>
          <a:ln/>
        </p:spPr>
      </p:sp>
      <p:sp>
        <p:nvSpPr>
          <p:cNvPr id="319494" name="Rectangle 3"/>
          <p:cNvSpPr>
            <a:spLocks noGrp="1" noChangeArrowheads="1"/>
          </p:cNvSpPr>
          <p:nvPr>
            <p:ph type="body" idx="1"/>
          </p:nvPr>
        </p:nvSpPr>
        <p:spPr>
          <a:xfrm>
            <a:off x="463339" y="4387767"/>
            <a:ext cx="6100621" cy="4463472"/>
          </a:xfrm>
          <a:noFill/>
          <a:ln/>
        </p:spPr>
        <p:txBody>
          <a:bodyPr lIns="91416" tIns="45708" rIns="91416" bIns="45708"/>
          <a:lstStyle/>
          <a:p>
            <a:pPr marL="215900" indent="-215900">
              <a:lnSpc>
                <a:spcPct val="90000"/>
              </a:lnSpc>
              <a:spcBef>
                <a:spcPct val="0"/>
              </a:spcBef>
              <a:buFontTx/>
              <a:buChar char="•"/>
            </a:pPr>
            <a:r>
              <a:rPr lang="en-US" sz="1000" dirty="0">
                <a:latin typeface="Arial" charset="0"/>
                <a:cs typeface="Times New Roman" pitchFamily="18" charset="0"/>
              </a:rPr>
              <a:t>Anti-vaccine issues have been around since the early 1800's.  </a:t>
            </a:r>
          </a:p>
          <a:p>
            <a:pPr marL="215900" indent="-215900">
              <a:lnSpc>
                <a:spcPct val="90000"/>
              </a:lnSpc>
              <a:spcBef>
                <a:spcPct val="0"/>
              </a:spcBef>
              <a:buFontTx/>
              <a:buChar char="•"/>
            </a:pPr>
            <a:r>
              <a:rPr lang="en-US" sz="1000" dirty="0">
                <a:latin typeface="Arial" charset="0"/>
                <a:cs typeface="Times New Roman" pitchFamily="18" charset="0"/>
              </a:rPr>
              <a:t>Most patients/parents haven't seen the diseases so are more concerned about vaccine risk</a:t>
            </a:r>
          </a:p>
          <a:p>
            <a:pPr marL="215900" indent="-215900">
              <a:lnSpc>
                <a:spcPct val="90000"/>
              </a:lnSpc>
              <a:spcBef>
                <a:spcPct val="0"/>
              </a:spcBef>
              <a:buFontTx/>
              <a:buChar char="•"/>
            </a:pPr>
            <a:r>
              <a:rPr lang="en-US" sz="1000" dirty="0">
                <a:latin typeface="Arial" charset="0"/>
                <a:cs typeface="Times New Roman" pitchFamily="18" charset="0"/>
              </a:rPr>
              <a:t>Media portrays tragedies with emotional appeal</a:t>
            </a:r>
          </a:p>
          <a:p>
            <a:pPr marL="215900" indent="-215900">
              <a:lnSpc>
                <a:spcPct val="90000"/>
              </a:lnSpc>
              <a:spcBef>
                <a:spcPct val="0"/>
              </a:spcBef>
              <a:buFontTx/>
              <a:buChar char="•"/>
            </a:pPr>
            <a:r>
              <a:rPr lang="en-US" sz="1000" dirty="0">
                <a:latin typeface="Arial" charset="0"/>
                <a:cs typeface="Times New Roman" pitchFamily="18" charset="0"/>
              </a:rPr>
              <a:t>Web sites with anti-immunization information are plentiful with little scientifically-based vaccine information</a:t>
            </a:r>
          </a:p>
          <a:p>
            <a:pPr marL="215900" indent="-215900">
              <a:lnSpc>
                <a:spcPct val="90000"/>
              </a:lnSpc>
              <a:spcBef>
                <a:spcPct val="0"/>
              </a:spcBef>
              <a:buFontTx/>
              <a:buChar char="•"/>
            </a:pPr>
            <a:r>
              <a:rPr lang="en-US" sz="1000" dirty="0">
                <a:latin typeface="Arial" charset="0"/>
                <a:cs typeface="Times New Roman" pitchFamily="18" charset="0"/>
              </a:rPr>
              <a:t>Address any concerns and questions your patients may</a:t>
            </a:r>
            <a:r>
              <a:rPr lang="en-US" sz="1000" dirty="0">
                <a:latin typeface="Arial" charset="0"/>
              </a:rPr>
              <a:t> have</a:t>
            </a:r>
          </a:p>
          <a:p>
            <a:pPr marL="215900" indent="-215900">
              <a:lnSpc>
                <a:spcPct val="90000"/>
              </a:lnSpc>
              <a:spcBef>
                <a:spcPct val="0"/>
              </a:spcBef>
            </a:pPr>
            <a:endParaRPr lang="en-US" sz="1000" dirty="0">
              <a:latin typeface="Arial" charset="0"/>
            </a:endParaRPr>
          </a:p>
          <a:p>
            <a:pPr marL="215900" indent="-215900">
              <a:spcBef>
                <a:spcPct val="0"/>
              </a:spcBef>
            </a:pPr>
            <a:r>
              <a:rPr lang="en-US" sz="1000" dirty="0">
                <a:latin typeface="Arial" charset="0"/>
              </a:rPr>
              <a:t>We are living in a “world of information”, however, more information does not always mean a better informed consumer. The “anti” groups often report on personal stories of “tragedy”, with pain and suffering instead of using available information based on sound research. As health care providers we must be aware of the anti-immunization information in order to answer the questions presented by parents/patients.  We need to provide information about immunizations in terms understandable by a non-medical person in order to educate the public about the reduction of vaccine preventable diseases due to the currently available vaccines.  </a:t>
            </a:r>
          </a:p>
          <a:p>
            <a:pPr marL="215900" indent="-215900">
              <a:lnSpc>
                <a:spcPct val="90000"/>
              </a:lnSpc>
              <a:spcBef>
                <a:spcPct val="0"/>
              </a:spcBef>
            </a:pPr>
            <a:r>
              <a:rPr lang="en-US" sz="1000" dirty="0">
                <a:latin typeface="Arial" charset="0"/>
              </a:rPr>
              <a:t> </a:t>
            </a:r>
          </a:p>
          <a:p>
            <a:pPr marL="215900" indent="-215900">
              <a:lnSpc>
                <a:spcPct val="90000"/>
              </a:lnSpc>
              <a:spcBef>
                <a:spcPct val="0"/>
              </a:spcBef>
            </a:pPr>
            <a:r>
              <a:rPr lang="en-US" sz="1000" b="1" dirty="0">
                <a:latin typeface="Arial" charset="0"/>
              </a:rPr>
              <a:t>Anti-Vaccine web sites:</a:t>
            </a:r>
          </a:p>
          <a:p>
            <a:pPr marL="215900" indent="-215900">
              <a:lnSpc>
                <a:spcPct val="90000"/>
              </a:lnSpc>
              <a:spcBef>
                <a:spcPct val="0"/>
              </a:spcBef>
            </a:pPr>
            <a:r>
              <a:rPr lang="en-US" sz="1000" dirty="0">
                <a:latin typeface="Arial" charset="0"/>
              </a:rPr>
              <a:t>This is just a small list of the many sites available on the internet for anti-vaccine promotion. Please be sure to check some of these locations so that you are aware of the type on information that can be obtained from these sites.</a:t>
            </a:r>
          </a:p>
          <a:p>
            <a:pPr marL="215900" indent="-215900">
              <a:lnSpc>
                <a:spcPct val="90000"/>
              </a:lnSpc>
              <a:spcBef>
                <a:spcPct val="0"/>
              </a:spcBef>
            </a:pPr>
            <a:r>
              <a:rPr lang="en-US" sz="1000" dirty="0">
                <a:latin typeface="Arial" charset="0"/>
              </a:rPr>
              <a:t> </a:t>
            </a:r>
          </a:p>
          <a:p>
            <a:pPr marL="215900" indent="-215900">
              <a:lnSpc>
                <a:spcPct val="90000"/>
              </a:lnSpc>
              <a:spcBef>
                <a:spcPct val="0"/>
              </a:spcBef>
            </a:pPr>
            <a:r>
              <a:rPr lang="en-US" sz="1000" dirty="0">
                <a:latin typeface="Arial" charset="0"/>
              </a:rPr>
              <a:t>http://www.thinktwice.com/global.htm </a:t>
            </a:r>
          </a:p>
          <a:p>
            <a:pPr marL="215900" indent="-215900">
              <a:lnSpc>
                <a:spcPct val="90000"/>
              </a:lnSpc>
              <a:spcBef>
                <a:spcPct val="0"/>
              </a:spcBef>
            </a:pPr>
            <a:r>
              <a:rPr lang="en-US" sz="1000" dirty="0">
                <a:latin typeface="Arial" charset="0"/>
              </a:rPr>
              <a:t>http://www.gval.com/ </a:t>
            </a:r>
          </a:p>
          <a:p>
            <a:pPr marL="215900" indent="-215900">
              <a:lnSpc>
                <a:spcPct val="90000"/>
              </a:lnSpc>
              <a:spcBef>
                <a:spcPct val="0"/>
              </a:spcBef>
            </a:pPr>
            <a:r>
              <a:rPr lang="en-US" sz="1000" dirty="0">
                <a:latin typeface="Arial" charset="0"/>
              </a:rPr>
              <a:t>http://www.nvic.org</a:t>
            </a:r>
          </a:p>
          <a:p>
            <a:pPr marL="215900" indent="-215900">
              <a:lnSpc>
                <a:spcPct val="90000"/>
              </a:lnSpc>
              <a:spcBef>
                <a:spcPct val="0"/>
              </a:spcBef>
            </a:pPr>
            <a:r>
              <a:rPr lang="en-US" sz="1000" dirty="0">
                <a:latin typeface="Arial" charset="0"/>
              </a:rPr>
              <a:t> </a:t>
            </a:r>
          </a:p>
          <a:p>
            <a:pPr marL="215900" indent="-215900">
              <a:lnSpc>
                <a:spcPct val="90000"/>
              </a:lnSpc>
              <a:spcBef>
                <a:spcPct val="0"/>
              </a:spcBef>
            </a:pPr>
            <a:r>
              <a:rPr lang="en-US" sz="1000" b="1" dirty="0">
                <a:latin typeface="Arial" charset="0"/>
              </a:rPr>
              <a:t>For “Evaluating Information on the Web” </a:t>
            </a:r>
          </a:p>
          <a:p>
            <a:pPr marL="215900" indent="-215900">
              <a:lnSpc>
                <a:spcPct val="90000"/>
              </a:lnSpc>
              <a:spcBef>
                <a:spcPct val="0"/>
              </a:spcBef>
            </a:pPr>
            <a:r>
              <a:rPr lang="en-US" sz="1000" dirty="0">
                <a:latin typeface="Arial" charset="0"/>
              </a:rPr>
              <a:t>go to </a:t>
            </a:r>
            <a:r>
              <a:rPr lang="en-US" sz="1000" dirty="0">
                <a:solidFill>
                  <a:srgbClr val="FF0000"/>
                </a:solidFill>
                <a:latin typeface="Arial" charset="0"/>
                <a:hlinkClick r:id="rId3"/>
              </a:rPr>
              <a:t>http://www.immunizationinfo.org/parents/evaluating-information-web</a:t>
            </a:r>
            <a:r>
              <a:rPr lang="en-US" sz="1000" dirty="0">
                <a:solidFill>
                  <a:srgbClr val="FF0000"/>
                </a:solidFill>
                <a:latin typeface="Arial" charset="0"/>
              </a:rPr>
              <a:t> </a:t>
            </a:r>
          </a:p>
          <a:p>
            <a:pPr marL="215900" indent="-215900">
              <a:lnSpc>
                <a:spcPct val="90000"/>
              </a:lnSpc>
              <a:spcBef>
                <a:spcPct val="0"/>
              </a:spcBef>
            </a:pPr>
            <a:endParaRPr lang="en-US" sz="1000" dirty="0">
              <a:solidFill>
                <a:srgbClr val="FF0000"/>
              </a:solidFill>
              <a:latin typeface="Arial" charset="0"/>
            </a:endParaRPr>
          </a:p>
          <a:p>
            <a:pPr marL="215900" indent="-215900">
              <a:lnSpc>
                <a:spcPct val="90000"/>
              </a:lnSpc>
              <a:spcBef>
                <a:spcPct val="0"/>
              </a:spcBef>
            </a:pPr>
            <a:endParaRPr lang="en-US" sz="1000" dirty="0">
              <a:solidFill>
                <a:srgbClr val="FF0000"/>
              </a:solidFill>
              <a:latin typeface="Arial" charset="0"/>
            </a:endParaRPr>
          </a:p>
        </p:txBody>
      </p:sp>
      <p:sp>
        <p:nvSpPr>
          <p:cNvPr id="8" name="Footer Placeholder 7"/>
          <p:cNvSpPr>
            <a:spLocks noGrp="1"/>
          </p:cNvSpPr>
          <p:nvPr>
            <p:ph type="ftr" sz="quarter" idx="4"/>
          </p:nvPr>
        </p:nvSpPr>
        <p:spPr/>
        <p:txBody>
          <a:bodyPr/>
          <a:lstStyle/>
          <a:p>
            <a:pPr>
              <a:defRPr/>
            </a:pPr>
            <a:r>
              <a:rPr lang="en-US"/>
              <a:t>EPIC CHILDHOOD 2017</a:t>
            </a:r>
            <a:endParaRPr lang="en-US" dirty="0"/>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67</a:t>
            </a:fld>
            <a:endParaRPr lang="en-US"/>
          </a:p>
        </p:txBody>
      </p:sp>
    </p:spTree>
    <p:extLst>
      <p:ext uri="{BB962C8B-B14F-4D97-AF65-F5344CB8AC3E}">
        <p14:creationId xmlns:p14="http://schemas.microsoft.com/office/powerpoint/2010/main" val="13551428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6"/>
          <p:cNvSpPr txBox="1">
            <a:spLocks noGrp="1" noChangeArrowheads="1"/>
          </p:cNvSpPr>
          <p:nvPr/>
        </p:nvSpPr>
        <p:spPr bwMode="auto">
          <a:xfrm>
            <a:off x="0" y="8772378"/>
            <a:ext cx="3011699" cy="462120"/>
          </a:xfrm>
          <a:prstGeom prst="rect">
            <a:avLst/>
          </a:prstGeom>
          <a:noFill/>
          <a:ln w="9525">
            <a:noFill/>
            <a:miter lim="800000"/>
            <a:headEnd/>
            <a:tailEnd/>
          </a:ln>
        </p:spPr>
        <p:txBody>
          <a:bodyPr lIns="91432" tIns="45716" rIns="91432" bIns="45716" anchor="b"/>
          <a:lstStyle/>
          <a:p>
            <a:endParaRPr lang="en-US" sz="1200">
              <a:solidFill>
                <a:srgbClr val="000000"/>
              </a:solidFill>
            </a:endParaRPr>
          </a:p>
        </p:txBody>
      </p:sp>
      <p:sp>
        <p:nvSpPr>
          <p:cNvPr id="321538" name="Rectangle 7"/>
          <p:cNvSpPr txBox="1">
            <a:spLocks noGrp="1" noChangeArrowheads="1"/>
          </p:cNvSpPr>
          <p:nvPr/>
        </p:nvSpPr>
        <p:spPr bwMode="auto">
          <a:xfrm>
            <a:off x="3936768" y="8772378"/>
            <a:ext cx="3011699" cy="462120"/>
          </a:xfrm>
          <a:prstGeom prst="rect">
            <a:avLst/>
          </a:prstGeom>
          <a:noFill/>
          <a:ln w="9525">
            <a:noFill/>
            <a:miter lim="800000"/>
            <a:headEnd/>
            <a:tailEnd/>
          </a:ln>
        </p:spPr>
        <p:txBody>
          <a:bodyPr lIns="91432" tIns="45716" rIns="91432" bIns="45716" anchor="b"/>
          <a:lstStyle/>
          <a:p>
            <a:pPr algn="r"/>
            <a:endParaRPr lang="en-US" sz="1200">
              <a:solidFill>
                <a:srgbClr val="000000"/>
              </a:solidFill>
            </a:endParaRPr>
          </a:p>
        </p:txBody>
      </p:sp>
      <p:sp>
        <p:nvSpPr>
          <p:cNvPr id="321539" name="Rectangle 6"/>
          <p:cNvSpPr txBox="1">
            <a:spLocks noGrp="1" noChangeArrowheads="1"/>
          </p:cNvSpPr>
          <p:nvPr/>
        </p:nvSpPr>
        <p:spPr bwMode="auto">
          <a:xfrm>
            <a:off x="0" y="8772378"/>
            <a:ext cx="3011699" cy="462120"/>
          </a:xfrm>
          <a:prstGeom prst="rect">
            <a:avLst/>
          </a:prstGeom>
          <a:noFill/>
          <a:ln w="9525">
            <a:noFill/>
            <a:miter lim="800000"/>
            <a:headEnd/>
            <a:tailEnd/>
          </a:ln>
        </p:spPr>
        <p:txBody>
          <a:bodyPr lIns="91432" tIns="45716" rIns="91432" bIns="45716" anchor="b"/>
          <a:lstStyle/>
          <a:p>
            <a:endParaRPr lang="en-US" sz="1200">
              <a:solidFill>
                <a:srgbClr val="000000"/>
              </a:solidFill>
            </a:endParaRPr>
          </a:p>
        </p:txBody>
      </p:sp>
      <p:sp>
        <p:nvSpPr>
          <p:cNvPr id="321540" name="Rectangle 7"/>
          <p:cNvSpPr txBox="1">
            <a:spLocks noGrp="1" noChangeArrowheads="1"/>
          </p:cNvSpPr>
          <p:nvPr/>
        </p:nvSpPr>
        <p:spPr bwMode="auto">
          <a:xfrm>
            <a:off x="3936768" y="8772378"/>
            <a:ext cx="3011699" cy="462120"/>
          </a:xfrm>
          <a:prstGeom prst="rect">
            <a:avLst/>
          </a:prstGeom>
          <a:noFill/>
          <a:ln w="9525">
            <a:noFill/>
            <a:miter lim="800000"/>
            <a:headEnd/>
            <a:tailEnd/>
          </a:ln>
        </p:spPr>
        <p:txBody>
          <a:bodyPr lIns="91432" tIns="45716" rIns="91432" bIns="45716" anchor="b"/>
          <a:lstStyle/>
          <a:p>
            <a:pPr algn="r"/>
            <a:endParaRPr lang="en-US" sz="1200">
              <a:solidFill>
                <a:srgbClr val="000000"/>
              </a:solidFill>
            </a:endParaRPr>
          </a:p>
        </p:txBody>
      </p:sp>
      <p:sp>
        <p:nvSpPr>
          <p:cNvPr id="321541" name="Rectangle 2"/>
          <p:cNvSpPr>
            <a:spLocks noGrp="1" noRot="1" noChangeAspect="1" noChangeArrowheads="1" noTextEdit="1"/>
          </p:cNvSpPr>
          <p:nvPr>
            <p:ph type="sldImg"/>
          </p:nvPr>
        </p:nvSpPr>
        <p:spPr>
          <a:xfrm>
            <a:off x="1166813" y="692150"/>
            <a:ext cx="4619625" cy="3463925"/>
          </a:xfrm>
          <a:ln/>
        </p:spPr>
      </p:sp>
      <p:sp>
        <p:nvSpPr>
          <p:cNvPr id="321542" name="Rectangle 3"/>
          <p:cNvSpPr>
            <a:spLocks noGrp="1" noChangeArrowheads="1"/>
          </p:cNvSpPr>
          <p:nvPr>
            <p:ph type="body" idx="1"/>
          </p:nvPr>
        </p:nvSpPr>
        <p:spPr>
          <a:xfrm>
            <a:off x="849453" y="4315216"/>
            <a:ext cx="5096722" cy="4155919"/>
          </a:xfrm>
          <a:noFill/>
          <a:ln/>
        </p:spPr>
        <p:txBody>
          <a:bodyPr lIns="91432" tIns="45716" rIns="91432" bIns="45716"/>
          <a:lstStyle/>
          <a:p>
            <a:pPr eaLnBrk="1" hangingPunct="1"/>
            <a:r>
              <a:rPr lang="en-US" sz="1000">
                <a:latin typeface="Arial" charset="0"/>
              </a:rPr>
              <a:t>These are sources for scientific and credible information</a:t>
            </a:r>
          </a:p>
          <a:p>
            <a:pPr eaLnBrk="1" hangingPunct="1"/>
            <a:r>
              <a:rPr lang="en-US" sz="1000">
                <a:latin typeface="Arial" charset="0"/>
              </a:rPr>
              <a:t>See information sheet in participant packet</a:t>
            </a:r>
          </a:p>
          <a:p>
            <a:pPr eaLnBrk="1" hangingPunct="1"/>
            <a:endParaRPr lang="en-US" sz="1000" u="sng">
              <a:solidFill>
                <a:srgbClr val="0000FF"/>
              </a:solidFill>
              <a:latin typeface="Arial" charset="0"/>
            </a:endParaRPr>
          </a:p>
          <a:p>
            <a:pPr eaLnBrk="1" hangingPunct="1"/>
            <a:r>
              <a:rPr lang="en-US" sz="1000">
                <a:latin typeface="Arial" charset="0"/>
              </a:rPr>
              <a:t>http://www.cdc.gov/vaccines/vac-gen/safety/default.htm </a:t>
            </a:r>
          </a:p>
          <a:p>
            <a:pPr eaLnBrk="1" hangingPunct="1"/>
            <a:r>
              <a:rPr lang="en-US" sz="1000" u="sng" err="1">
                <a:latin typeface="Arial" charset="0"/>
              </a:rPr>
              <a:t>www.idsociety.org</a:t>
            </a:r>
            <a:r>
              <a:rPr lang="en-US" sz="1000" u="sng">
                <a:latin typeface="Arial" charset="0"/>
              </a:rPr>
              <a:t>/</a:t>
            </a:r>
            <a:r>
              <a:rPr lang="en-US" sz="1000" u="sng">
                <a:solidFill>
                  <a:srgbClr val="FF0000"/>
                </a:solidFill>
                <a:latin typeface="Arial" charset="0"/>
              </a:rPr>
              <a:t>Immunization/</a:t>
            </a:r>
            <a:endParaRPr lang="en-US" sz="1000">
              <a:latin typeface="Arial" charset="0"/>
            </a:endParaRPr>
          </a:p>
          <a:p>
            <a:pPr eaLnBrk="1" hangingPunct="1"/>
            <a:r>
              <a:rPr lang="en-US" sz="1000" u="sng" err="1">
                <a:latin typeface="Arial" charset="0"/>
              </a:rPr>
              <a:t>www.who.int</a:t>
            </a:r>
            <a:endParaRPr lang="en-US" sz="1000">
              <a:latin typeface="Arial" charset="0"/>
            </a:endParaRPr>
          </a:p>
          <a:p>
            <a:pPr eaLnBrk="1" hangingPunct="1"/>
            <a:r>
              <a:rPr lang="en-US" sz="1000" u="sng" err="1">
                <a:latin typeface="Arial" charset="0"/>
              </a:rPr>
              <a:t>www.gaaap.org</a:t>
            </a:r>
            <a:r>
              <a:rPr lang="en-US" sz="1000" u="sng">
                <a:latin typeface="Arial" charset="0"/>
              </a:rPr>
              <a:t> </a:t>
            </a:r>
            <a:endParaRPr lang="en-US" sz="1000">
              <a:latin typeface="Arial" charset="0"/>
            </a:endParaRPr>
          </a:p>
          <a:p>
            <a:pPr eaLnBrk="1" hangingPunct="1"/>
            <a:r>
              <a:rPr lang="en-US" sz="1000" u="sng" err="1">
                <a:latin typeface="Arial" charset="0"/>
              </a:rPr>
              <a:t>www.aap.org</a:t>
            </a:r>
            <a:r>
              <a:rPr lang="en-US" sz="1000" u="sng">
                <a:latin typeface="Arial" charset="0"/>
              </a:rPr>
              <a:t>     </a:t>
            </a:r>
            <a:endParaRPr lang="en-US" sz="1000">
              <a:latin typeface="Arial" charset="0"/>
            </a:endParaRPr>
          </a:p>
          <a:p>
            <a:pPr eaLnBrk="1" hangingPunct="1"/>
            <a:r>
              <a:rPr lang="en-US" sz="1000" u="sng" err="1">
                <a:latin typeface="Arial" charset="0"/>
              </a:rPr>
              <a:t>www.cispimmunize.org</a:t>
            </a:r>
            <a:endParaRPr lang="en-US" sz="1000">
              <a:latin typeface="Arial" charset="0"/>
            </a:endParaRPr>
          </a:p>
          <a:p>
            <a:pPr eaLnBrk="1" hangingPunct="1"/>
            <a:r>
              <a:rPr lang="en-US" sz="1000" u="sng" err="1">
                <a:latin typeface="Arial" charset="0"/>
              </a:rPr>
              <a:t>www.aafp.org</a:t>
            </a:r>
            <a:endParaRPr lang="en-US" sz="1000">
              <a:latin typeface="Arial" charset="0"/>
            </a:endParaRPr>
          </a:p>
          <a:p>
            <a:pPr eaLnBrk="1" hangingPunct="1"/>
            <a:r>
              <a:rPr lang="en-US" sz="1000" u="sng" err="1">
                <a:latin typeface="Arial" charset="0"/>
              </a:rPr>
              <a:t>www.acponline.org</a:t>
            </a:r>
            <a:endParaRPr lang="en-US" sz="1000">
              <a:latin typeface="Arial" charset="0"/>
            </a:endParaRPr>
          </a:p>
          <a:p>
            <a:pPr eaLnBrk="1" hangingPunct="1"/>
            <a:r>
              <a:rPr lang="en-US" sz="1000" u="sng" err="1">
                <a:latin typeface="Arial" charset="0"/>
              </a:rPr>
              <a:t>www.immunize.org</a:t>
            </a:r>
            <a:r>
              <a:rPr lang="en-US" sz="1000" u="sng">
                <a:latin typeface="Arial" charset="0"/>
              </a:rPr>
              <a:t>/resources </a:t>
            </a:r>
            <a:r>
              <a:rPr lang="en-US" sz="1000">
                <a:latin typeface="Arial" charset="0"/>
              </a:rPr>
              <a:t>This site is a good resource for healthcare providers and for information written specifically for patient and parents.</a:t>
            </a:r>
            <a:r>
              <a:rPr lang="en-US" sz="1000" u="sng">
                <a:latin typeface="Arial" charset="0"/>
              </a:rPr>
              <a:t>  </a:t>
            </a:r>
          </a:p>
          <a:p>
            <a:pPr eaLnBrk="1" hangingPunct="1"/>
            <a:r>
              <a:rPr lang="en-US" sz="1000" u="sng">
                <a:latin typeface="Arial" charset="0"/>
              </a:rPr>
              <a:t>www.immunizationinfo.org</a:t>
            </a:r>
            <a:r>
              <a:rPr lang="en-US" sz="1000">
                <a:latin typeface="Arial" charset="0"/>
              </a:rPr>
              <a:t> </a:t>
            </a:r>
          </a:p>
          <a:p>
            <a:pPr eaLnBrk="1" hangingPunct="1"/>
            <a:r>
              <a:rPr lang="en-US" sz="1000">
                <a:latin typeface="Arial" charset="0"/>
              </a:rPr>
              <a:t>www.nfid.org</a:t>
            </a:r>
            <a:r>
              <a:rPr lang="en-US" sz="1000" baseline="0">
                <a:latin typeface="Arial" charset="0"/>
              </a:rPr>
              <a:t> Great resources for immunization for healthcare professionals; Webinars</a:t>
            </a:r>
            <a:endParaRPr lang="en-US" sz="1000">
              <a:latin typeface="Arial" charset="0"/>
            </a:endParaRPr>
          </a:p>
          <a:p>
            <a:pPr eaLnBrk="1" hangingPunct="1"/>
            <a:r>
              <a:rPr lang="en-US" sz="1000" u="sng" err="1">
                <a:latin typeface="Arial" charset="0"/>
              </a:rPr>
              <a:t>www.pkids.org</a:t>
            </a:r>
            <a:r>
              <a:rPr lang="en-US" sz="1000">
                <a:latin typeface="Arial" charset="0"/>
              </a:rPr>
              <a:t> (support and counseling for children with infectious diseases)</a:t>
            </a:r>
          </a:p>
          <a:p>
            <a:pPr eaLnBrk="1" hangingPunct="1"/>
            <a:r>
              <a:rPr lang="en-US" sz="1000" u="sng" err="1">
                <a:latin typeface="Arial" charset="0"/>
              </a:rPr>
              <a:t>www.vaccine.org</a:t>
            </a:r>
            <a:r>
              <a:rPr lang="en-US" sz="1000">
                <a:solidFill>
                  <a:srgbClr val="0000FF"/>
                </a:solidFill>
                <a:latin typeface="Arial" charset="0"/>
              </a:rPr>
              <a:t>  </a:t>
            </a:r>
            <a:endParaRPr lang="en-US" sz="1000">
              <a:latin typeface="Arial" charset="0"/>
            </a:endParaRPr>
          </a:p>
          <a:p>
            <a:pPr eaLnBrk="1" hangingPunct="1"/>
            <a:r>
              <a:rPr lang="en-US" sz="1000">
                <a:latin typeface="Arial" charset="0"/>
              </a:rPr>
              <a:t> </a:t>
            </a:r>
          </a:p>
        </p:txBody>
      </p:sp>
      <p:sp>
        <p:nvSpPr>
          <p:cNvPr id="8" name="Footer Placeholder 7"/>
          <p:cNvSpPr>
            <a:spLocks noGrp="1"/>
          </p:cNvSpPr>
          <p:nvPr>
            <p:ph type="ftr" sz="quarter" idx="4"/>
          </p:nvPr>
        </p:nvSpPr>
        <p:spPr/>
        <p:txBody>
          <a:bodyPr/>
          <a:lstStyle/>
          <a:p>
            <a:pPr>
              <a:defRPr/>
            </a:pPr>
            <a:r>
              <a:rPr lang="en-US">
                <a:solidFill>
                  <a:srgbClr val="000000"/>
                </a:solidFill>
              </a:rPr>
              <a:t>EPIC CHILDHOOD 2017</a:t>
            </a:r>
            <a:endParaRPr lang="en-US" dirty="0">
              <a:solidFill>
                <a:srgbClr val="000000"/>
              </a:solidFill>
            </a:endParaRP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solidFill>
                  <a:srgbClr val="000000"/>
                </a:solidFill>
              </a:rPr>
              <a:pPr>
                <a:defRPr/>
              </a:pPr>
              <a:t>68</a:t>
            </a:fld>
            <a:endParaRPr lang="en-US">
              <a:solidFill>
                <a:srgbClr val="000000"/>
              </a:solidFill>
            </a:endParaRPr>
          </a:p>
        </p:txBody>
      </p:sp>
    </p:spTree>
    <p:extLst>
      <p:ext uri="{BB962C8B-B14F-4D97-AF65-F5344CB8AC3E}">
        <p14:creationId xmlns:p14="http://schemas.microsoft.com/office/powerpoint/2010/main" val="18777459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Slide Image Placeholder 1"/>
          <p:cNvSpPr>
            <a:spLocks noGrp="1" noRot="1" noChangeAspect="1" noTextEdit="1"/>
          </p:cNvSpPr>
          <p:nvPr>
            <p:ph type="sldImg"/>
          </p:nvPr>
        </p:nvSpPr>
        <p:spPr>
          <a:xfrm>
            <a:off x="1166813" y="692150"/>
            <a:ext cx="4619625" cy="3463925"/>
          </a:xfrm>
          <a:ln/>
        </p:spPr>
      </p:sp>
      <p:sp>
        <p:nvSpPr>
          <p:cNvPr id="323586" name="Notes Placeholder 2"/>
          <p:cNvSpPr>
            <a:spLocks noGrp="1"/>
          </p:cNvSpPr>
          <p:nvPr>
            <p:ph type="body" idx="1"/>
          </p:nvPr>
        </p:nvSpPr>
        <p:spPr>
          <a:noFill/>
          <a:ln/>
        </p:spPr>
        <p:txBody>
          <a:bodyPr lIns="91432" tIns="45716" rIns="91432" bIns="45716"/>
          <a:lstStyle/>
          <a:p>
            <a:r>
              <a:rPr lang="en-US" sz="1000" b="1">
                <a:latin typeface="Arial" charset="0"/>
              </a:rPr>
              <a:t>Reminders and Recall</a:t>
            </a:r>
          </a:p>
          <a:p>
            <a:r>
              <a:rPr lang="en-US" sz="1000">
                <a:latin typeface="Arial" charset="0"/>
              </a:rPr>
              <a:t>For providers: A reminder communicating to the health care provider that a patient needs an immunization can be as simple as a chart clip, “sticky note” on the immunization record/  patient record, or a flag on the electronic medical record</a:t>
            </a:r>
          </a:p>
          <a:p>
            <a:r>
              <a:rPr lang="en-US" sz="1000">
                <a:latin typeface="Arial" charset="0"/>
              </a:rPr>
              <a:t>For patients: A reminder is a message notifying a patient/parent of an upcoming appointment and/or a need for an immunization</a:t>
            </a:r>
          </a:p>
          <a:p>
            <a:r>
              <a:rPr lang="en-US" sz="1000">
                <a:latin typeface="Arial" charset="0"/>
              </a:rPr>
              <a:t>A recall is a message notifying a patient that they are past due for an appointment and/or immunization</a:t>
            </a:r>
          </a:p>
          <a:p>
            <a:r>
              <a:rPr lang="en-US" sz="1000">
                <a:latin typeface="Arial" charset="0"/>
              </a:rPr>
              <a:t>These can be automated or manual, computerized, telephonic, or written</a:t>
            </a:r>
          </a:p>
          <a:p>
            <a:r>
              <a:rPr lang="en-US" sz="1000">
                <a:latin typeface="Arial" charset="0"/>
              </a:rPr>
              <a:t>If one member of a family is scheduled for an appointment, be sure and check all family member records for up to date immunizations and send reminder home at that time!</a:t>
            </a:r>
          </a:p>
          <a:p>
            <a:r>
              <a:rPr lang="en-US" sz="1000" b="1">
                <a:latin typeface="Arial" charset="0"/>
              </a:rPr>
              <a:t>Reference:</a:t>
            </a:r>
            <a:r>
              <a:rPr lang="en-US" sz="1000">
                <a:latin typeface="Arial" charset="0"/>
              </a:rPr>
              <a:t> General Recommendations on Immunization, Recommendations of the Advisory Committee on Immunization Practices (ACIP). MMWR 60(RR-2); January 28, 2011  </a:t>
            </a:r>
          </a:p>
          <a:p>
            <a:endParaRPr lang="en-US" sz="1000">
              <a:latin typeface="Arial" charset="0"/>
            </a:endParaRPr>
          </a:p>
          <a:p>
            <a:r>
              <a:rPr lang="en-US" sz="1000" b="1">
                <a:solidFill>
                  <a:srgbClr val="00B050"/>
                </a:solidFill>
                <a:latin typeface="Arial" charset="0"/>
              </a:rPr>
              <a:t>Dentists and veterinarians do a much better job with reminders and recalls than physicians </a:t>
            </a:r>
          </a:p>
          <a:p>
            <a:endParaRPr lang="en-US" sz="1000">
              <a:latin typeface="Arial" charset="0"/>
            </a:endParaRPr>
          </a:p>
        </p:txBody>
      </p:sp>
      <p:sp>
        <p:nvSpPr>
          <p:cNvPr id="323587" name="Slide Number Placeholder 3"/>
          <p:cNvSpPr txBox="1">
            <a:spLocks noGrp="1"/>
          </p:cNvSpPr>
          <p:nvPr/>
        </p:nvSpPr>
        <p:spPr bwMode="auto">
          <a:xfrm>
            <a:off x="3936768" y="8772378"/>
            <a:ext cx="3011699" cy="462120"/>
          </a:xfrm>
          <a:prstGeom prst="rect">
            <a:avLst/>
          </a:prstGeom>
          <a:noFill/>
          <a:ln w="9525">
            <a:noFill/>
            <a:miter lim="800000"/>
            <a:headEnd/>
            <a:tailEnd/>
          </a:ln>
        </p:spPr>
        <p:txBody>
          <a:bodyPr lIns="91432" tIns="45716" rIns="91432" bIns="45716" anchor="b"/>
          <a:lstStyle/>
          <a:p>
            <a:pPr algn="r"/>
            <a:endParaRPr lang="en-US" sz="1200">
              <a:solidFill>
                <a:srgbClr val="000000"/>
              </a:solidFill>
            </a:endParaRPr>
          </a:p>
        </p:txBody>
      </p:sp>
      <p:sp>
        <p:nvSpPr>
          <p:cNvPr id="5" name="Footer Placeholder 4"/>
          <p:cNvSpPr>
            <a:spLocks noGrp="1"/>
          </p:cNvSpPr>
          <p:nvPr>
            <p:ph type="ftr" sz="quarter" idx="4"/>
          </p:nvPr>
        </p:nvSpPr>
        <p:spPr/>
        <p:txBody>
          <a:bodyPr/>
          <a:lstStyle/>
          <a:p>
            <a:pPr>
              <a:defRPr/>
            </a:pPr>
            <a:r>
              <a:rPr lang="en-US">
                <a:solidFill>
                  <a:srgbClr val="000000"/>
                </a:solidFill>
              </a:rPr>
              <a:t>EPIC CHILDHOOD 2017</a:t>
            </a:r>
            <a:endParaRPr lang="en-US" dirty="0">
              <a:solidFill>
                <a:srgbClr val="000000"/>
              </a:solidFill>
            </a:endParaRPr>
          </a:p>
        </p:txBody>
      </p:sp>
      <p:sp>
        <p:nvSpPr>
          <p:cNvPr id="7" name="Slide Number Placeholder 6"/>
          <p:cNvSpPr>
            <a:spLocks noGrp="1"/>
          </p:cNvSpPr>
          <p:nvPr>
            <p:ph type="sldNum" sz="quarter" idx="10"/>
          </p:nvPr>
        </p:nvSpPr>
        <p:spPr/>
        <p:txBody>
          <a:bodyPr/>
          <a:lstStyle/>
          <a:p>
            <a:pPr>
              <a:defRPr/>
            </a:pPr>
            <a:fld id="{97952AFA-8362-48FC-9C34-150C87379A95}" type="slidenum">
              <a:rPr lang="en-US" smtClean="0">
                <a:solidFill>
                  <a:srgbClr val="000000"/>
                </a:solidFill>
              </a:rPr>
              <a:pPr>
                <a:defRPr/>
              </a:pPr>
              <a:t>69</a:t>
            </a:fld>
            <a:endParaRPr lang="en-US" dirty="0">
              <a:solidFill>
                <a:srgbClr val="000000"/>
              </a:solidFill>
            </a:endParaRPr>
          </a:p>
        </p:txBody>
      </p:sp>
    </p:spTree>
    <p:extLst>
      <p:ext uri="{BB962C8B-B14F-4D97-AF65-F5344CB8AC3E}">
        <p14:creationId xmlns:p14="http://schemas.microsoft.com/office/powerpoint/2010/main" val="3376621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0CDAA9-25F3-4740-8293-EBD7F7EF6091}" type="slidenum">
              <a:rPr lang="en-US" smtClean="0">
                <a:solidFill>
                  <a:srgbClr val="000000"/>
                </a:solidFill>
              </a:rPr>
              <a:pPr/>
              <a:t>7</a:t>
            </a:fld>
            <a:endParaRPr lang="en-US" dirty="0">
              <a:solidFill>
                <a:srgbClr val="000000"/>
              </a:solidFill>
            </a:endParaRPr>
          </a:p>
        </p:txBody>
      </p:sp>
      <p:sp>
        <p:nvSpPr>
          <p:cNvPr id="5" name="TextBox 4"/>
          <p:cNvSpPr txBox="1"/>
          <p:nvPr/>
        </p:nvSpPr>
        <p:spPr>
          <a:xfrm>
            <a:off x="498763" y="9063183"/>
            <a:ext cx="809837" cy="276999"/>
          </a:xfrm>
          <a:prstGeom prst="rect">
            <a:avLst/>
          </a:prstGeom>
          <a:noFill/>
        </p:spPr>
        <p:txBody>
          <a:bodyPr wrap="none" rtlCol="0">
            <a:spAutoFit/>
          </a:bodyPr>
          <a:lstStyle/>
          <a:p>
            <a:pPr>
              <a:defRPr/>
            </a:pPr>
            <a:r>
              <a:rPr lang="en-US" sz="1200" dirty="0">
                <a:solidFill>
                  <a:prstClr val="black"/>
                </a:solidFill>
              </a:rPr>
              <a:t>EPIC 2017</a:t>
            </a:r>
          </a:p>
        </p:txBody>
      </p:sp>
    </p:spTree>
    <p:extLst>
      <p:ext uri="{BB962C8B-B14F-4D97-AF65-F5344CB8AC3E}">
        <p14:creationId xmlns:p14="http://schemas.microsoft.com/office/powerpoint/2010/main" val="28865281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7"/>
          <p:cNvSpPr txBox="1">
            <a:spLocks noGrp="1" noChangeArrowheads="1"/>
          </p:cNvSpPr>
          <p:nvPr/>
        </p:nvSpPr>
        <p:spPr bwMode="auto">
          <a:xfrm>
            <a:off x="3936768" y="8772378"/>
            <a:ext cx="3011699" cy="462120"/>
          </a:xfrm>
          <a:prstGeom prst="rect">
            <a:avLst/>
          </a:prstGeom>
          <a:noFill/>
          <a:ln w="9525">
            <a:noFill/>
            <a:miter lim="800000"/>
            <a:headEnd/>
            <a:tailEnd/>
          </a:ln>
        </p:spPr>
        <p:txBody>
          <a:bodyPr lIns="91432" tIns="45716" rIns="91432" bIns="45716" anchor="b"/>
          <a:lstStyle/>
          <a:p>
            <a:pPr algn="r"/>
            <a:endParaRPr lang="en-US" sz="1200">
              <a:solidFill>
                <a:srgbClr val="000000"/>
              </a:solidFill>
            </a:endParaRPr>
          </a:p>
        </p:txBody>
      </p:sp>
      <p:sp>
        <p:nvSpPr>
          <p:cNvPr id="325634" name="Rectangle 2"/>
          <p:cNvSpPr>
            <a:spLocks noGrp="1" noRot="1" noChangeAspect="1" noChangeArrowheads="1" noTextEdit="1"/>
          </p:cNvSpPr>
          <p:nvPr>
            <p:ph type="sldImg"/>
          </p:nvPr>
        </p:nvSpPr>
        <p:spPr>
          <a:xfrm>
            <a:off x="1166813" y="692150"/>
            <a:ext cx="4619625" cy="3463925"/>
          </a:xfrm>
          <a:ln/>
        </p:spPr>
      </p:sp>
      <p:sp>
        <p:nvSpPr>
          <p:cNvPr id="325635" name="Rectangle 3"/>
          <p:cNvSpPr>
            <a:spLocks noGrp="1" noChangeArrowheads="1"/>
          </p:cNvSpPr>
          <p:nvPr>
            <p:ph type="body" idx="1"/>
          </p:nvPr>
        </p:nvSpPr>
        <p:spPr>
          <a:noFill/>
          <a:ln/>
        </p:spPr>
        <p:txBody>
          <a:bodyPr lIns="91432" tIns="45716" rIns="91432" bIns="45716"/>
          <a:lstStyle/>
          <a:p>
            <a:endParaRPr lang="en-US">
              <a:latin typeface="Arial" charset="0"/>
            </a:endParaRPr>
          </a:p>
        </p:txBody>
      </p:sp>
      <p:sp>
        <p:nvSpPr>
          <p:cNvPr id="5" name="Footer Placeholder 4"/>
          <p:cNvSpPr>
            <a:spLocks noGrp="1"/>
          </p:cNvSpPr>
          <p:nvPr>
            <p:ph type="ftr" sz="quarter" idx="4"/>
          </p:nvPr>
        </p:nvSpPr>
        <p:spPr/>
        <p:txBody>
          <a:bodyPr/>
          <a:lstStyle/>
          <a:p>
            <a:pPr>
              <a:defRPr/>
            </a:pPr>
            <a:r>
              <a:rPr lang="en-US"/>
              <a:t>EPIC CHILDHOOD 2017</a:t>
            </a:r>
            <a:endParaRPr lang="en-US" dirty="0"/>
          </a:p>
        </p:txBody>
      </p:sp>
      <p:sp>
        <p:nvSpPr>
          <p:cNvPr id="7" name="Slide Number Placeholder 6"/>
          <p:cNvSpPr>
            <a:spLocks noGrp="1"/>
          </p:cNvSpPr>
          <p:nvPr>
            <p:ph type="sldNum" sz="quarter" idx="10"/>
          </p:nvPr>
        </p:nvSpPr>
        <p:spPr/>
        <p:txBody>
          <a:bodyPr/>
          <a:lstStyle/>
          <a:p>
            <a:pPr>
              <a:defRPr/>
            </a:pPr>
            <a:fld id="{97952AFA-8362-48FC-9C34-150C87379A95}" type="slidenum">
              <a:rPr lang="en-US" smtClean="0"/>
              <a:pPr>
                <a:defRPr/>
              </a:pPr>
              <a:t>70</a:t>
            </a:fld>
            <a:endParaRPr lang="en-US"/>
          </a:p>
        </p:txBody>
      </p:sp>
    </p:spTree>
    <p:extLst>
      <p:ext uri="{BB962C8B-B14F-4D97-AF65-F5344CB8AC3E}">
        <p14:creationId xmlns:p14="http://schemas.microsoft.com/office/powerpoint/2010/main" val="19563763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EPIC COMBO 2017</a:t>
            </a:r>
            <a:endParaRPr lang="en-US" dirty="0"/>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pPr>
                <a:defRPr/>
              </a:pPr>
              <a:t>71</a:t>
            </a:fld>
            <a:endParaRPr lang="en-US" dirty="0"/>
          </a:p>
        </p:txBody>
      </p:sp>
    </p:spTree>
    <p:extLst>
      <p:ext uri="{BB962C8B-B14F-4D97-AF65-F5344CB8AC3E}">
        <p14:creationId xmlns:p14="http://schemas.microsoft.com/office/powerpoint/2010/main" val="12748644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7"/>
          <p:cNvSpPr txBox="1">
            <a:spLocks noGrp="1" noChangeArrowheads="1"/>
          </p:cNvSpPr>
          <p:nvPr/>
        </p:nvSpPr>
        <p:spPr bwMode="auto">
          <a:xfrm>
            <a:off x="3936768" y="8772378"/>
            <a:ext cx="3011699" cy="462120"/>
          </a:xfrm>
          <a:prstGeom prst="rect">
            <a:avLst/>
          </a:prstGeom>
          <a:noFill/>
          <a:ln w="9525">
            <a:noFill/>
            <a:miter lim="800000"/>
            <a:headEnd/>
            <a:tailEnd/>
          </a:ln>
        </p:spPr>
        <p:txBody>
          <a:bodyPr lIns="91432" tIns="45716" rIns="91432" bIns="45716" anchor="b"/>
          <a:lstStyle/>
          <a:p>
            <a:pPr algn="r"/>
            <a:endParaRPr lang="en-US" sz="1200">
              <a:solidFill>
                <a:srgbClr val="000000"/>
              </a:solidFill>
              <a:latin typeface="Calibri" pitchFamily="34" charset="0"/>
            </a:endParaRPr>
          </a:p>
        </p:txBody>
      </p:sp>
      <p:sp>
        <p:nvSpPr>
          <p:cNvPr id="329730" name="Rectangle 6"/>
          <p:cNvSpPr txBox="1">
            <a:spLocks noGrp="1" noChangeArrowheads="1"/>
          </p:cNvSpPr>
          <p:nvPr/>
        </p:nvSpPr>
        <p:spPr bwMode="auto">
          <a:xfrm>
            <a:off x="0" y="8772378"/>
            <a:ext cx="3011699" cy="462120"/>
          </a:xfrm>
          <a:prstGeom prst="rect">
            <a:avLst/>
          </a:prstGeom>
          <a:noFill/>
          <a:ln w="9525">
            <a:noFill/>
            <a:miter lim="800000"/>
            <a:headEnd/>
            <a:tailEnd/>
          </a:ln>
        </p:spPr>
        <p:txBody>
          <a:bodyPr lIns="91424" tIns="45712" rIns="91424" bIns="45712" anchor="b"/>
          <a:lstStyle/>
          <a:p>
            <a:endParaRPr lang="en-US" sz="1200">
              <a:solidFill>
                <a:srgbClr val="000000"/>
              </a:solidFill>
            </a:endParaRPr>
          </a:p>
        </p:txBody>
      </p:sp>
      <p:sp>
        <p:nvSpPr>
          <p:cNvPr id="329731" name="Rectangle 2"/>
          <p:cNvSpPr>
            <a:spLocks noGrp="1" noRot="1" noChangeAspect="1" noChangeArrowheads="1" noTextEdit="1"/>
          </p:cNvSpPr>
          <p:nvPr>
            <p:ph type="sldImg"/>
          </p:nvPr>
        </p:nvSpPr>
        <p:spPr>
          <a:xfrm>
            <a:off x="1166813" y="692150"/>
            <a:ext cx="4619625" cy="3463925"/>
          </a:xfrm>
          <a:ln/>
        </p:spPr>
      </p:sp>
      <p:sp>
        <p:nvSpPr>
          <p:cNvPr id="329732" name="Rectangle 3"/>
          <p:cNvSpPr>
            <a:spLocks noGrp="1" noChangeArrowheads="1"/>
          </p:cNvSpPr>
          <p:nvPr>
            <p:ph type="body" idx="1"/>
          </p:nvPr>
        </p:nvSpPr>
        <p:spPr>
          <a:xfrm>
            <a:off x="926677" y="4387767"/>
            <a:ext cx="5096722" cy="4155919"/>
          </a:xfrm>
          <a:noFill/>
          <a:ln/>
        </p:spPr>
        <p:txBody>
          <a:bodyPr lIns="89924" tIns="44962" rIns="89924" bIns="44962"/>
          <a:lstStyle/>
          <a:p>
            <a:pPr>
              <a:spcBef>
                <a:spcPct val="0"/>
              </a:spcBef>
            </a:pPr>
            <a:r>
              <a:rPr lang="en-US" sz="1000" dirty="0">
                <a:latin typeface="Arial" charset="0"/>
              </a:rPr>
              <a:t> With a second click of the mouse presenters can highlight </a:t>
            </a:r>
            <a:r>
              <a:rPr lang="en-US" sz="1000" dirty="0">
                <a:latin typeface="Arial" charset="0"/>
                <a:hlinkClick r:id="rId3"/>
              </a:rPr>
              <a:t>NIPInfo@cdc.gov</a:t>
            </a:r>
            <a:r>
              <a:rPr lang="en-US" sz="1000" dirty="0">
                <a:latin typeface="Arial" charset="0"/>
              </a:rPr>
              <a:t>, an Email site that can provide answers to specific questions about immunizations. Experts from the CDC will respond to questions Monday through Fridays in 24 to 48 hours or sooner. It is not a practical source of information if the practitioner has a patient in an exam room waiting for an immunization. However, it a great source for information you can not find in the Pink Book or on the CDC web site.  </a:t>
            </a:r>
          </a:p>
        </p:txBody>
      </p:sp>
      <p:sp>
        <p:nvSpPr>
          <p:cNvPr id="7" name="Footer Placeholder 6"/>
          <p:cNvSpPr>
            <a:spLocks noGrp="1"/>
          </p:cNvSpPr>
          <p:nvPr>
            <p:ph type="ftr" sz="quarter" idx="4"/>
          </p:nvPr>
        </p:nvSpPr>
        <p:spPr/>
        <p:txBody>
          <a:bodyPr/>
          <a:lstStyle/>
          <a:p>
            <a:pPr>
              <a:defRPr/>
            </a:pPr>
            <a:r>
              <a:rPr lang="en-US"/>
              <a:t>EPIC CHILDHOOD 2017</a:t>
            </a:r>
            <a:endParaRPr lang="en-US" dirty="0"/>
          </a:p>
        </p:txBody>
      </p:sp>
      <p:sp>
        <p:nvSpPr>
          <p:cNvPr id="9" name="Slide Number Placeholder 8"/>
          <p:cNvSpPr>
            <a:spLocks noGrp="1"/>
          </p:cNvSpPr>
          <p:nvPr>
            <p:ph type="sldNum" sz="quarter" idx="10"/>
          </p:nvPr>
        </p:nvSpPr>
        <p:spPr/>
        <p:txBody>
          <a:bodyPr/>
          <a:lstStyle/>
          <a:p>
            <a:pPr>
              <a:defRPr/>
            </a:pPr>
            <a:fld id="{97952AFA-8362-48FC-9C34-150C87379A95}" type="slidenum">
              <a:rPr lang="en-US" smtClean="0"/>
              <a:pPr>
                <a:defRPr/>
              </a:pPr>
              <a:t>72</a:t>
            </a:fld>
            <a:endParaRPr lang="en-US"/>
          </a:p>
        </p:txBody>
      </p:sp>
    </p:spTree>
    <p:extLst>
      <p:ext uri="{BB962C8B-B14F-4D97-AF65-F5344CB8AC3E}">
        <p14:creationId xmlns:p14="http://schemas.microsoft.com/office/powerpoint/2010/main" val="5217010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6"/>
          <p:cNvSpPr txBox="1">
            <a:spLocks noGrp="1" noChangeArrowheads="1"/>
          </p:cNvSpPr>
          <p:nvPr/>
        </p:nvSpPr>
        <p:spPr bwMode="auto">
          <a:xfrm>
            <a:off x="0" y="8772378"/>
            <a:ext cx="3011699" cy="462120"/>
          </a:xfrm>
          <a:prstGeom prst="rect">
            <a:avLst/>
          </a:prstGeom>
          <a:noFill/>
          <a:ln w="9525">
            <a:noFill/>
            <a:miter lim="800000"/>
            <a:headEnd/>
            <a:tailEnd/>
          </a:ln>
        </p:spPr>
        <p:txBody>
          <a:bodyPr lIns="91424" tIns="45712" rIns="91424" bIns="45712" anchor="b"/>
          <a:lstStyle/>
          <a:p>
            <a:endParaRPr lang="en-US" sz="1200">
              <a:solidFill>
                <a:srgbClr val="000000"/>
              </a:solidFill>
            </a:endParaRPr>
          </a:p>
        </p:txBody>
      </p:sp>
      <p:sp>
        <p:nvSpPr>
          <p:cNvPr id="331778" name="Rectangle 7"/>
          <p:cNvSpPr txBox="1">
            <a:spLocks noGrp="1" noChangeArrowheads="1"/>
          </p:cNvSpPr>
          <p:nvPr/>
        </p:nvSpPr>
        <p:spPr bwMode="auto">
          <a:xfrm>
            <a:off x="3936768" y="8772378"/>
            <a:ext cx="3011699" cy="462120"/>
          </a:xfrm>
          <a:prstGeom prst="rect">
            <a:avLst/>
          </a:prstGeom>
          <a:noFill/>
          <a:ln w="9525">
            <a:noFill/>
            <a:miter lim="800000"/>
            <a:headEnd/>
            <a:tailEnd/>
          </a:ln>
        </p:spPr>
        <p:txBody>
          <a:bodyPr lIns="91424" tIns="45712" rIns="91424" bIns="45712" anchor="b"/>
          <a:lstStyle/>
          <a:p>
            <a:pPr algn="r"/>
            <a:endParaRPr lang="en-US" sz="1200">
              <a:solidFill>
                <a:srgbClr val="000000"/>
              </a:solidFill>
            </a:endParaRPr>
          </a:p>
        </p:txBody>
      </p:sp>
      <p:sp>
        <p:nvSpPr>
          <p:cNvPr id="331779" name="Rectangle 2"/>
          <p:cNvSpPr>
            <a:spLocks noGrp="1" noRot="1" noChangeAspect="1" noChangeArrowheads="1" noTextEdit="1"/>
          </p:cNvSpPr>
          <p:nvPr>
            <p:ph type="sldImg"/>
          </p:nvPr>
        </p:nvSpPr>
        <p:spPr>
          <a:xfrm>
            <a:off x="1166813" y="692150"/>
            <a:ext cx="4618037" cy="3463925"/>
          </a:xfrm>
          <a:ln/>
        </p:spPr>
      </p:sp>
      <p:sp>
        <p:nvSpPr>
          <p:cNvPr id="331780" name="Rectangle 3"/>
          <p:cNvSpPr>
            <a:spLocks noGrp="1" noChangeArrowheads="1"/>
          </p:cNvSpPr>
          <p:nvPr>
            <p:ph type="body" idx="1"/>
          </p:nvPr>
        </p:nvSpPr>
        <p:spPr>
          <a:noFill/>
          <a:ln/>
        </p:spPr>
        <p:txBody>
          <a:bodyPr lIns="91424" tIns="45712" rIns="91424" bIns="45712"/>
          <a:lstStyle/>
          <a:p>
            <a:pPr eaLnBrk="1" hangingPunct="1">
              <a:spcBef>
                <a:spcPct val="0"/>
              </a:spcBef>
            </a:pPr>
            <a:endParaRPr lang="en-US" dirty="0">
              <a:latin typeface="Arial" charset="0"/>
            </a:endParaRPr>
          </a:p>
        </p:txBody>
      </p:sp>
      <p:sp>
        <p:nvSpPr>
          <p:cNvPr id="6" name="Footer Placeholder 5"/>
          <p:cNvSpPr>
            <a:spLocks noGrp="1"/>
          </p:cNvSpPr>
          <p:nvPr>
            <p:ph type="ftr" sz="quarter" idx="4"/>
          </p:nvPr>
        </p:nvSpPr>
        <p:spPr/>
        <p:txBody>
          <a:bodyPr/>
          <a:lstStyle/>
          <a:p>
            <a:pPr>
              <a:defRPr/>
            </a:pPr>
            <a:r>
              <a:rPr lang="en-US"/>
              <a:t>EPIC CHILDHOOD 2017</a:t>
            </a:r>
            <a:endParaRPr lang="en-US" dirty="0"/>
          </a:p>
        </p:txBody>
      </p:sp>
      <p:sp>
        <p:nvSpPr>
          <p:cNvPr id="8" name="Slide Number Placeholder 7"/>
          <p:cNvSpPr>
            <a:spLocks noGrp="1"/>
          </p:cNvSpPr>
          <p:nvPr>
            <p:ph type="sldNum" sz="quarter" idx="10"/>
          </p:nvPr>
        </p:nvSpPr>
        <p:spPr/>
        <p:txBody>
          <a:bodyPr/>
          <a:lstStyle/>
          <a:p>
            <a:pPr>
              <a:defRPr/>
            </a:pPr>
            <a:fld id="{97952AFA-8362-48FC-9C34-150C87379A95}" type="slidenum">
              <a:rPr lang="en-US" smtClean="0"/>
              <a:pPr>
                <a:defRPr/>
              </a:pPr>
              <a:t>73</a:t>
            </a:fld>
            <a:endParaRPr lang="en-US"/>
          </a:p>
        </p:txBody>
      </p:sp>
    </p:spTree>
    <p:extLst>
      <p:ext uri="{BB962C8B-B14F-4D97-AF65-F5344CB8AC3E}">
        <p14:creationId xmlns:p14="http://schemas.microsoft.com/office/powerpoint/2010/main" val="42318663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1166813" y="692150"/>
            <a:ext cx="4618037" cy="3463925"/>
          </a:xfrm>
          <a:ln/>
        </p:spPr>
      </p:sp>
      <p:sp>
        <p:nvSpPr>
          <p:cNvPr id="333826" name="Rectangle 3"/>
          <p:cNvSpPr>
            <a:spLocks noGrp="1" noChangeArrowheads="1"/>
          </p:cNvSpPr>
          <p:nvPr>
            <p:ph type="body" idx="1"/>
          </p:nvPr>
        </p:nvSpPr>
        <p:spPr>
          <a:xfrm>
            <a:off x="926677" y="4387767"/>
            <a:ext cx="5096722" cy="1924182"/>
          </a:xfrm>
          <a:noFill/>
          <a:ln/>
        </p:spPr>
        <p:txBody>
          <a:bodyPr lIns="91416" tIns="45708" rIns="91416" bIns="45708"/>
          <a:lstStyle/>
          <a:p>
            <a:pPr eaLnBrk="1" hangingPunct="1">
              <a:spcBef>
                <a:spcPct val="0"/>
              </a:spcBef>
            </a:pPr>
            <a:endParaRPr lang="en-US" sz="1000">
              <a:latin typeface="Arial" charset="0"/>
              <a:cs typeface="Arial" charset="0"/>
            </a:endParaRPr>
          </a:p>
        </p:txBody>
      </p:sp>
      <p:pic>
        <p:nvPicPr>
          <p:cNvPr id="333827" name="Picture 13" descr="Description: http://www.immunize.org/images/space1.gif"/>
          <p:cNvPicPr>
            <a:picLocks noChangeAspect="1" noChangeArrowheads="1"/>
          </p:cNvPicPr>
          <p:nvPr/>
        </p:nvPicPr>
        <p:blipFill>
          <a:blip r:embed="rId3"/>
          <a:srcRect/>
          <a:stretch>
            <a:fillRect/>
          </a:stretch>
        </p:blipFill>
        <p:spPr bwMode="auto">
          <a:xfrm>
            <a:off x="0" y="1"/>
            <a:ext cx="96529" cy="28390"/>
          </a:xfrm>
          <a:prstGeom prst="rect">
            <a:avLst/>
          </a:prstGeom>
          <a:noFill/>
          <a:ln w="9525">
            <a:noFill/>
            <a:miter lim="800000"/>
            <a:headEnd/>
            <a:tailEnd/>
          </a:ln>
        </p:spPr>
      </p:pic>
      <p:sp>
        <p:nvSpPr>
          <p:cNvPr id="5" name="Footer Placeholder 4"/>
          <p:cNvSpPr>
            <a:spLocks noGrp="1"/>
          </p:cNvSpPr>
          <p:nvPr>
            <p:ph type="ftr" sz="quarter" idx="4"/>
          </p:nvPr>
        </p:nvSpPr>
        <p:spPr/>
        <p:txBody>
          <a:bodyPr/>
          <a:lstStyle/>
          <a:p>
            <a:pPr>
              <a:defRPr/>
            </a:pPr>
            <a:r>
              <a:rPr lang="en-US">
                <a:solidFill>
                  <a:prstClr val="black"/>
                </a:solidFill>
              </a:rPr>
              <a:t>EPIC CHILDHOOD 2017</a:t>
            </a:r>
            <a:endParaRPr lang="en-US" dirty="0">
              <a:solidFill>
                <a:prstClr val="black"/>
              </a:solidFill>
            </a:endParaRPr>
          </a:p>
        </p:txBody>
      </p:sp>
    </p:spTree>
    <p:extLst>
      <p:ext uri="{BB962C8B-B14F-4D97-AF65-F5344CB8AC3E}">
        <p14:creationId xmlns:p14="http://schemas.microsoft.com/office/powerpoint/2010/main" val="39589987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1166813" y="692150"/>
            <a:ext cx="4618037" cy="3463925"/>
          </a:xfrm>
          <a:ln/>
        </p:spPr>
      </p:sp>
      <p:sp>
        <p:nvSpPr>
          <p:cNvPr id="333826" name="Rectangle 3"/>
          <p:cNvSpPr>
            <a:spLocks noGrp="1" noChangeArrowheads="1"/>
          </p:cNvSpPr>
          <p:nvPr>
            <p:ph type="body" idx="1"/>
          </p:nvPr>
        </p:nvSpPr>
        <p:spPr>
          <a:xfrm>
            <a:off x="926677" y="4387767"/>
            <a:ext cx="5096722" cy="1924182"/>
          </a:xfrm>
          <a:noFill/>
          <a:ln/>
        </p:spPr>
        <p:txBody>
          <a:bodyPr lIns="91416" tIns="45708" rIns="91416" bIns="45708"/>
          <a:lstStyle/>
          <a:p>
            <a:pPr eaLnBrk="1" hangingPunct="1">
              <a:spcBef>
                <a:spcPct val="0"/>
              </a:spcBef>
            </a:pPr>
            <a:endParaRPr lang="en-US" sz="1000">
              <a:latin typeface="Arial" charset="0"/>
              <a:cs typeface="Arial" charset="0"/>
            </a:endParaRPr>
          </a:p>
        </p:txBody>
      </p:sp>
      <p:pic>
        <p:nvPicPr>
          <p:cNvPr id="333827" name="Picture 13" descr="Description: http://www.immunize.org/images/space1.gif"/>
          <p:cNvPicPr>
            <a:picLocks noChangeAspect="1" noChangeArrowheads="1"/>
          </p:cNvPicPr>
          <p:nvPr/>
        </p:nvPicPr>
        <p:blipFill>
          <a:blip r:embed="rId3"/>
          <a:srcRect/>
          <a:stretch>
            <a:fillRect/>
          </a:stretch>
        </p:blipFill>
        <p:spPr bwMode="auto">
          <a:xfrm>
            <a:off x="0" y="1"/>
            <a:ext cx="96529" cy="28390"/>
          </a:xfrm>
          <a:prstGeom prst="rect">
            <a:avLst/>
          </a:prstGeom>
          <a:noFill/>
          <a:ln w="9525">
            <a:noFill/>
            <a:miter lim="800000"/>
            <a:headEnd/>
            <a:tailEnd/>
          </a:ln>
        </p:spPr>
      </p:pic>
      <p:sp>
        <p:nvSpPr>
          <p:cNvPr id="5" name="Footer Placeholder 4"/>
          <p:cNvSpPr>
            <a:spLocks noGrp="1"/>
          </p:cNvSpPr>
          <p:nvPr>
            <p:ph type="ftr" sz="quarter" idx="4"/>
          </p:nvPr>
        </p:nvSpPr>
        <p:spPr/>
        <p:txBody>
          <a:bodyPr/>
          <a:lstStyle/>
          <a:p>
            <a:pPr>
              <a:defRPr/>
            </a:pPr>
            <a:r>
              <a:rPr lang="en-US">
                <a:solidFill>
                  <a:prstClr val="black"/>
                </a:solidFill>
              </a:rPr>
              <a:t>EPIC CHILDHOOD 2017</a:t>
            </a:r>
            <a:endParaRPr lang="en-US" dirty="0">
              <a:solidFill>
                <a:prstClr val="black"/>
              </a:solidFill>
            </a:endParaRPr>
          </a:p>
        </p:txBody>
      </p:sp>
    </p:spTree>
    <p:extLst>
      <p:ext uri="{BB962C8B-B14F-4D97-AF65-F5344CB8AC3E}">
        <p14:creationId xmlns:p14="http://schemas.microsoft.com/office/powerpoint/2010/main" val="39589987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xfrm>
            <a:off x="1166813" y="692150"/>
            <a:ext cx="4619625" cy="3463925"/>
          </a:xfrm>
          <a:ln/>
        </p:spPr>
      </p:sp>
      <p:sp>
        <p:nvSpPr>
          <p:cNvPr id="376834" name="Rectangle 3"/>
          <p:cNvSpPr>
            <a:spLocks noGrp="1" noChangeArrowheads="1"/>
          </p:cNvSpPr>
          <p:nvPr>
            <p:ph type="body" idx="1"/>
          </p:nvPr>
        </p:nvSpPr>
        <p:spPr>
          <a:noFill/>
          <a:ln/>
        </p:spPr>
        <p:txBody>
          <a:bodyPr lIns="91416" tIns="45708" rIns="91416" bIns="45708"/>
          <a:lstStyle/>
          <a:p>
            <a:endParaRPr lang="en-US" sz="1000" b="1" dirty="0">
              <a:latin typeface="Arial" charset="0"/>
            </a:endParaRPr>
          </a:p>
          <a:p>
            <a:endParaRPr lang="en-US" sz="1000" b="1" dirty="0">
              <a:latin typeface="Arial" charset="0"/>
            </a:endParaRPr>
          </a:p>
          <a:p>
            <a:endParaRPr lang="en-US" sz="1000" b="1" dirty="0">
              <a:latin typeface="Arial" charset="0"/>
            </a:endParaRPr>
          </a:p>
          <a:p>
            <a:endParaRPr lang="en-US" sz="900" b="1" dirty="0">
              <a:latin typeface="Arial" charset="0"/>
            </a:endParaRPr>
          </a:p>
          <a:p>
            <a:endParaRPr lang="en-US" sz="900" b="1" dirty="0">
              <a:solidFill>
                <a:srgbClr val="FFFFCC"/>
              </a:solidFill>
              <a:latin typeface="Arial" charset="0"/>
            </a:endParaRPr>
          </a:p>
          <a:p>
            <a:endParaRPr lang="en-US" sz="900" b="1" dirty="0">
              <a:solidFill>
                <a:srgbClr val="FFFFCC"/>
              </a:solidFill>
              <a:latin typeface="Arial" charset="0"/>
            </a:endParaRPr>
          </a:p>
        </p:txBody>
      </p:sp>
      <p:sp>
        <p:nvSpPr>
          <p:cNvPr id="10" name="Footer Placeholder 9"/>
          <p:cNvSpPr>
            <a:spLocks noGrp="1"/>
          </p:cNvSpPr>
          <p:nvPr>
            <p:ph type="ftr" sz="quarter" idx="4"/>
          </p:nvPr>
        </p:nvSpPr>
        <p:spPr>
          <a:xfrm>
            <a:off x="0" y="8773958"/>
            <a:ext cx="3011699" cy="462119"/>
          </a:xfrm>
        </p:spPr>
        <p:txBody>
          <a:bodyPr/>
          <a:lstStyle/>
          <a:p>
            <a:pPr>
              <a:defRPr/>
            </a:pPr>
            <a:r>
              <a:rPr lang="en-US">
                <a:solidFill>
                  <a:prstClr val="black"/>
                </a:solidFill>
              </a:rPr>
              <a:t>EPIC CHILDHOOD 2017</a:t>
            </a:r>
            <a:endParaRPr lang="en-US" dirty="0">
              <a:solidFill>
                <a:prstClr val="black"/>
              </a:solidFill>
            </a:endParaRPr>
          </a:p>
        </p:txBody>
      </p:sp>
    </p:spTree>
    <p:extLst>
      <p:ext uri="{BB962C8B-B14F-4D97-AF65-F5344CB8AC3E}">
        <p14:creationId xmlns:p14="http://schemas.microsoft.com/office/powerpoint/2010/main" val="370142546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xfrm>
            <a:off x="1166813" y="692150"/>
            <a:ext cx="4619625" cy="3463925"/>
          </a:xfrm>
          <a:ln/>
        </p:spPr>
      </p:sp>
      <p:sp>
        <p:nvSpPr>
          <p:cNvPr id="376834" name="Rectangle 3"/>
          <p:cNvSpPr>
            <a:spLocks noGrp="1" noChangeArrowheads="1"/>
          </p:cNvSpPr>
          <p:nvPr>
            <p:ph type="body" idx="1"/>
          </p:nvPr>
        </p:nvSpPr>
        <p:spPr>
          <a:xfrm>
            <a:off x="695008" y="4310168"/>
            <a:ext cx="5560060" cy="4156234"/>
          </a:xfrm>
          <a:noFill/>
          <a:ln/>
        </p:spPr>
        <p:txBody>
          <a:bodyPr lIns="91416" tIns="45708" rIns="91416" bIns="45708"/>
          <a:lstStyle/>
          <a:p>
            <a:endParaRPr lang="en-US" sz="1000" b="1">
              <a:latin typeface="Arial" charset="0"/>
            </a:endParaRPr>
          </a:p>
          <a:p>
            <a:endParaRPr lang="en-US" sz="1000" b="1">
              <a:latin typeface="Arial" charset="0"/>
            </a:endParaRPr>
          </a:p>
          <a:p>
            <a:endParaRPr lang="en-US" sz="900" b="1">
              <a:latin typeface="Arial" charset="0"/>
            </a:endParaRPr>
          </a:p>
          <a:p>
            <a:endParaRPr lang="en-US" sz="900" b="1">
              <a:solidFill>
                <a:srgbClr val="FFFFCC"/>
              </a:solidFill>
              <a:latin typeface="Arial" charset="0"/>
            </a:endParaRPr>
          </a:p>
          <a:p>
            <a:endParaRPr lang="en-US" sz="900" b="1">
              <a:solidFill>
                <a:srgbClr val="FFFFCC"/>
              </a:solidFill>
              <a:latin typeface="Arial" charset="0"/>
            </a:endParaRPr>
          </a:p>
        </p:txBody>
      </p:sp>
      <p:sp>
        <p:nvSpPr>
          <p:cNvPr id="10" name="Footer Placeholder 9"/>
          <p:cNvSpPr>
            <a:spLocks noGrp="1"/>
          </p:cNvSpPr>
          <p:nvPr>
            <p:ph type="ftr" sz="quarter" idx="4"/>
          </p:nvPr>
        </p:nvSpPr>
        <p:spPr>
          <a:xfrm>
            <a:off x="0" y="8773958"/>
            <a:ext cx="3011699" cy="462119"/>
          </a:xfrm>
        </p:spPr>
        <p:txBody>
          <a:bodyPr/>
          <a:lstStyle/>
          <a:p>
            <a:pPr>
              <a:defRPr/>
            </a:pPr>
            <a:r>
              <a:rPr lang="en-US">
                <a:solidFill>
                  <a:prstClr val="black"/>
                </a:solidFill>
              </a:rPr>
              <a:t>EPIC CHILDHOOD 2017</a:t>
            </a:r>
            <a:endParaRPr lang="en-US" dirty="0">
              <a:solidFill>
                <a:prstClr val="black"/>
              </a:solidFill>
            </a:endParaRPr>
          </a:p>
        </p:txBody>
      </p:sp>
    </p:spTree>
    <p:extLst>
      <p:ext uri="{BB962C8B-B14F-4D97-AF65-F5344CB8AC3E}">
        <p14:creationId xmlns:p14="http://schemas.microsoft.com/office/powerpoint/2010/main" val="37014254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Grp="1" noRot="1" noChangeAspect="1" noChangeArrowheads="1" noTextEdit="1"/>
          </p:cNvSpPr>
          <p:nvPr>
            <p:ph type="sldImg"/>
          </p:nvPr>
        </p:nvSpPr>
        <p:spPr>
          <a:xfrm>
            <a:off x="1166813" y="692150"/>
            <a:ext cx="4618037" cy="3463925"/>
          </a:xfrm>
          <a:ln/>
        </p:spPr>
      </p:sp>
      <p:sp>
        <p:nvSpPr>
          <p:cNvPr id="346114" name="Rectangle 3"/>
          <p:cNvSpPr>
            <a:spLocks noGrp="1" noChangeArrowheads="1"/>
          </p:cNvSpPr>
          <p:nvPr>
            <p:ph type="body" idx="1"/>
          </p:nvPr>
        </p:nvSpPr>
        <p:spPr>
          <a:xfrm>
            <a:off x="926677" y="4387767"/>
            <a:ext cx="5096722" cy="3386246"/>
          </a:xfrm>
          <a:noFill/>
          <a:ln/>
        </p:spPr>
        <p:txBody>
          <a:bodyPr lIns="91424" tIns="45712" rIns="91424" bIns="45712"/>
          <a:lstStyle/>
          <a:p>
            <a:pPr eaLnBrk="1" hangingPunct="1">
              <a:spcBef>
                <a:spcPct val="0"/>
              </a:spcBef>
            </a:pPr>
            <a:r>
              <a:rPr lang="en-US" sz="1000">
                <a:latin typeface="Arial" charset="0"/>
              </a:rPr>
              <a:t> </a:t>
            </a:r>
            <a:endParaRPr lang="en-US" b="1">
              <a:latin typeface="Arial" charset="0"/>
            </a:endParaRPr>
          </a:p>
          <a:p>
            <a:pPr eaLnBrk="1" hangingPunct="1">
              <a:spcBef>
                <a:spcPct val="0"/>
              </a:spcBef>
            </a:pPr>
            <a:endParaRPr lang="en-US">
              <a:latin typeface="Arial" charset="0"/>
            </a:endParaRPr>
          </a:p>
        </p:txBody>
      </p:sp>
      <p:sp>
        <p:nvSpPr>
          <p:cNvPr id="4" name="Footer Placeholder 3"/>
          <p:cNvSpPr>
            <a:spLocks noGrp="1"/>
          </p:cNvSpPr>
          <p:nvPr>
            <p:ph type="ftr" sz="quarter" idx="4"/>
          </p:nvPr>
        </p:nvSpPr>
        <p:spPr/>
        <p:txBody>
          <a:bodyPr/>
          <a:lstStyle/>
          <a:p>
            <a:pPr>
              <a:defRPr/>
            </a:pPr>
            <a:r>
              <a:rPr lang="en-US">
                <a:solidFill>
                  <a:prstClr val="black"/>
                </a:solidFill>
              </a:rPr>
              <a:t>EPIC CHILDHOOD 2017</a:t>
            </a:r>
            <a:endParaRPr lang="en-US" dirty="0">
              <a:solidFill>
                <a:prstClr val="black"/>
              </a:solidFill>
            </a:endParaRPr>
          </a:p>
        </p:txBody>
      </p:sp>
    </p:spTree>
    <p:extLst>
      <p:ext uri="{BB962C8B-B14F-4D97-AF65-F5344CB8AC3E}">
        <p14:creationId xmlns:p14="http://schemas.microsoft.com/office/powerpoint/2010/main" val="2345423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2"/>
          <p:cNvSpPr>
            <a:spLocks noGrp="1" noRot="1" noChangeAspect="1" noChangeArrowheads="1" noTextEdit="1"/>
          </p:cNvSpPr>
          <p:nvPr>
            <p:ph type="sldImg"/>
          </p:nvPr>
        </p:nvSpPr>
        <p:spPr>
          <a:xfrm>
            <a:off x="1166813" y="692150"/>
            <a:ext cx="4618037" cy="3463925"/>
          </a:xfrm>
          <a:ln/>
        </p:spPr>
      </p:sp>
      <p:sp>
        <p:nvSpPr>
          <p:cNvPr id="348162" name="Rectangle 3"/>
          <p:cNvSpPr>
            <a:spLocks noGrp="1" noChangeArrowheads="1"/>
          </p:cNvSpPr>
          <p:nvPr>
            <p:ph type="body" idx="1"/>
          </p:nvPr>
        </p:nvSpPr>
        <p:spPr>
          <a:xfrm>
            <a:off x="926677" y="4387767"/>
            <a:ext cx="5096722" cy="3386246"/>
          </a:xfrm>
          <a:noFill/>
          <a:ln/>
        </p:spPr>
        <p:txBody>
          <a:bodyPr lIns="91424" tIns="45712" rIns="91424" bIns="45712"/>
          <a:lstStyle/>
          <a:p>
            <a:pPr eaLnBrk="1" hangingPunct="1">
              <a:spcBef>
                <a:spcPct val="0"/>
              </a:spcBef>
            </a:pPr>
            <a:r>
              <a:rPr lang="en-US" sz="1000">
                <a:latin typeface="Arial" charset="0"/>
              </a:rPr>
              <a:t> </a:t>
            </a:r>
            <a:endParaRPr lang="en-US" b="1">
              <a:latin typeface="Arial" charset="0"/>
            </a:endParaRPr>
          </a:p>
          <a:p>
            <a:pPr eaLnBrk="1" hangingPunct="1">
              <a:spcBef>
                <a:spcPct val="0"/>
              </a:spcBef>
            </a:pPr>
            <a:endParaRPr lang="en-US">
              <a:latin typeface="Arial" charset="0"/>
            </a:endParaRPr>
          </a:p>
        </p:txBody>
      </p:sp>
      <p:sp>
        <p:nvSpPr>
          <p:cNvPr id="4" name="Footer Placeholder 3"/>
          <p:cNvSpPr>
            <a:spLocks noGrp="1"/>
          </p:cNvSpPr>
          <p:nvPr>
            <p:ph type="ftr" sz="quarter" idx="4"/>
          </p:nvPr>
        </p:nvSpPr>
        <p:spPr/>
        <p:txBody>
          <a:bodyPr/>
          <a:lstStyle/>
          <a:p>
            <a:pPr>
              <a:defRPr/>
            </a:pPr>
            <a:r>
              <a:rPr lang="en-US">
                <a:solidFill>
                  <a:prstClr val="black"/>
                </a:solidFill>
              </a:rPr>
              <a:t>EPIC CHILDHOOD 2017</a:t>
            </a:r>
            <a:endParaRPr lang="en-US" dirty="0">
              <a:solidFill>
                <a:prstClr val="black"/>
              </a:solidFill>
            </a:endParaRPr>
          </a:p>
        </p:txBody>
      </p:sp>
    </p:spTree>
    <p:extLst>
      <p:ext uri="{BB962C8B-B14F-4D97-AF65-F5344CB8AC3E}">
        <p14:creationId xmlns:p14="http://schemas.microsoft.com/office/powerpoint/2010/main" val="2688434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6"/>
          <p:cNvSpPr txBox="1">
            <a:spLocks noGrp="1" noChangeArrowheads="1"/>
          </p:cNvSpPr>
          <p:nvPr/>
        </p:nvSpPr>
        <p:spPr bwMode="auto">
          <a:xfrm>
            <a:off x="0" y="8628569"/>
            <a:ext cx="3011699" cy="454544"/>
          </a:xfrm>
          <a:prstGeom prst="rect">
            <a:avLst/>
          </a:prstGeom>
          <a:noFill/>
          <a:ln w="9525">
            <a:noFill/>
            <a:miter lim="800000"/>
            <a:headEnd/>
            <a:tailEnd/>
          </a:ln>
        </p:spPr>
        <p:txBody>
          <a:bodyPr lIns="91432" tIns="45716" rIns="91432" bIns="45716" anchor="b"/>
          <a:lstStyle/>
          <a:p>
            <a:endParaRPr lang="en-US" sz="1200" dirty="0">
              <a:solidFill>
                <a:srgbClr val="000000"/>
              </a:solidFill>
            </a:endParaRPr>
          </a:p>
        </p:txBody>
      </p:sp>
      <p:sp>
        <p:nvSpPr>
          <p:cNvPr id="207875" name="Rectangle 7"/>
          <p:cNvSpPr txBox="1">
            <a:spLocks noGrp="1" noChangeArrowheads="1"/>
          </p:cNvSpPr>
          <p:nvPr/>
        </p:nvSpPr>
        <p:spPr bwMode="auto">
          <a:xfrm>
            <a:off x="3936768" y="8628569"/>
            <a:ext cx="3011699" cy="454544"/>
          </a:xfrm>
          <a:prstGeom prst="rect">
            <a:avLst/>
          </a:prstGeom>
          <a:noFill/>
          <a:ln w="9525">
            <a:noFill/>
            <a:miter lim="800000"/>
            <a:headEnd/>
            <a:tailEnd/>
          </a:ln>
        </p:spPr>
        <p:txBody>
          <a:bodyPr lIns="91432" tIns="45716" rIns="91432" bIns="45716" anchor="b"/>
          <a:lstStyle/>
          <a:p>
            <a:pPr algn="r"/>
            <a:endParaRPr lang="en-US" sz="1200" dirty="0">
              <a:solidFill>
                <a:srgbClr val="000000"/>
              </a:solidFill>
            </a:endParaRPr>
          </a:p>
        </p:txBody>
      </p:sp>
      <p:sp>
        <p:nvSpPr>
          <p:cNvPr id="207876" name="Rectangle 6"/>
          <p:cNvSpPr txBox="1">
            <a:spLocks noGrp="1" noChangeArrowheads="1"/>
          </p:cNvSpPr>
          <p:nvPr/>
        </p:nvSpPr>
        <p:spPr bwMode="auto">
          <a:xfrm>
            <a:off x="0" y="8628569"/>
            <a:ext cx="3011699" cy="454544"/>
          </a:xfrm>
          <a:prstGeom prst="rect">
            <a:avLst/>
          </a:prstGeom>
          <a:noFill/>
          <a:ln w="9525">
            <a:noFill/>
            <a:miter lim="800000"/>
            <a:headEnd/>
            <a:tailEnd/>
          </a:ln>
        </p:spPr>
        <p:txBody>
          <a:bodyPr lIns="91432" tIns="45716" rIns="91432" bIns="45716" anchor="b"/>
          <a:lstStyle/>
          <a:p>
            <a:endParaRPr lang="en-US" sz="1200" dirty="0">
              <a:solidFill>
                <a:srgbClr val="000000"/>
              </a:solidFill>
            </a:endParaRPr>
          </a:p>
        </p:txBody>
      </p:sp>
      <p:sp>
        <p:nvSpPr>
          <p:cNvPr id="207877" name="Rectangle 7"/>
          <p:cNvSpPr txBox="1">
            <a:spLocks noGrp="1" noChangeArrowheads="1"/>
          </p:cNvSpPr>
          <p:nvPr/>
        </p:nvSpPr>
        <p:spPr bwMode="auto">
          <a:xfrm>
            <a:off x="3936768" y="8628569"/>
            <a:ext cx="3011699" cy="454544"/>
          </a:xfrm>
          <a:prstGeom prst="rect">
            <a:avLst/>
          </a:prstGeom>
          <a:noFill/>
          <a:ln w="9525">
            <a:noFill/>
            <a:miter lim="800000"/>
            <a:headEnd/>
            <a:tailEnd/>
          </a:ln>
        </p:spPr>
        <p:txBody>
          <a:bodyPr lIns="91432" tIns="45716" rIns="91432" bIns="45716" anchor="b"/>
          <a:lstStyle/>
          <a:p>
            <a:pPr algn="r"/>
            <a:endParaRPr lang="en-US" sz="1200" dirty="0">
              <a:solidFill>
                <a:srgbClr val="000000"/>
              </a:solidFill>
            </a:endParaRPr>
          </a:p>
        </p:txBody>
      </p:sp>
      <p:sp>
        <p:nvSpPr>
          <p:cNvPr id="207878" name="Rectangle 2"/>
          <p:cNvSpPr>
            <a:spLocks noGrp="1" noRot="1" noChangeAspect="1" noChangeArrowheads="1" noTextEdit="1"/>
          </p:cNvSpPr>
          <p:nvPr>
            <p:ph type="sldImg"/>
          </p:nvPr>
        </p:nvSpPr>
        <p:spPr>
          <a:xfrm>
            <a:off x="1243013" y="669925"/>
            <a:ext cx="4541837" cy="3406775"/>
          </a:xfrm>
          <a:ln/>
        </p:spPr>
      </p:sp>
      <p:sp>
        <p:nvSpPr>
          <p:cNvPr id="207879" name="Rectangle 3"/>
          <p:cNvSpPr>
            <a:spLocks noGrp="1" noChangeArrowheads="1"/>
          </p:cNvSpPr>
          <p:nvPr>
            <p:ph type="body" idx="1"/>
          </p:nvPr>
        </p:nvSpPr>
        <p:spPr>
          <a:xfrm>
            <a:off x="463339" y="4318939"/>
            <a:ext cx="6047531" cy="3279539"/>
          </a:xfrm>
          <a:noFill/>
          <a:ln/>
        </p:spPr>
        <p:txBody>
          <a:bodyPr lIns="89680" tIns="44839" rIns="89680" bIns="44839"/>
          <a:lstStyle/>
          <a:p>
            <a:pPr eaLnBrk="1" hangingPunct="1">
              <a:lnSpc>
                <a:spcPct val="80000"/>
              </a:lnSpc>
              <a:spcBef>
                <a:spcPct val="0"/>
              </a:spcBef>
            </a:pPr>
            <a:r>
              <a:rPr lang="en-US" sz="1000" dirty="0">
                <a:latin typeface="Arial" charset="0"/>
              </a:rPr>
              <a:t>Diphtheria, Tetanus and Pertussis (Whooping Cough) are all toxin mediated diseases. This means that the toxin or toxins produced by the bacteria are responsible for the symptoms of the disease. </a:t>
            </a:r>
          </a:p>
          <a:p>
            <a:pPr eaLnBrk="1" hangingPunct="1">
              <a:lnSpc>
                <a:spcPct val="80000"/>
              </a:lnSpc>
              <a:spcBef>
                <a:spcPct val="0"/>
              </a:spcBef>
            </a:pPr>
            <a:r>
              <a:rPr lang="en-US" sz="1000" b="1" u="sng" dirty="0">
                <a:latin typeface="Arial" charset="0"/>
              </a:rPr>
              <a:t>DIPHTHERIA</a:t>
            </a:r>
            <a:r>
              <a:rPr lang="en-US" sz="1000" u="sng" dirty="0">
                <a:latin typeface="Arial" charset="0"/>
              </a:rPr>
              <a:t> </a:t>
            </a:r>
          </a:p>
          <a:p>
            <a:pPr eaLnBrk="1" hangingPunct="1">
              <a:lnSpc>
                <a:spcPct val="80000"/>
              </a:lnSpc>
              <a:spcBef>
                <a:spcPct val="0"/>
              </a:spcBef>
            </a:pPr>
            <a:r>
              <a:rPr lang="en-US" sz="1000" dirty="0">
                <a:latin typeface="Arial" charset="0"/>
              </a:rPr>
              <a:t>Slide shows a child with </a:t>
            </a:r>
            <a:r>
              <a:rPr lang="en-US" sz="1000" u="sng" dirty="0">
                <a:latin typeface="Arial" charset="0"/>
              </a:rPr>
              <a:t>diphtherial</a:t>
            </a:r>
            <a:r>
              <a:rPr lang="en-US" sz="1000" dirty="0">
                <a:latin typeface="Arial" charset="0"/>
              </a:rPr>
              <a:t> membrane in nasopharynx </a:t>
            </a:r>
          </a:p>
          <a:p>
            <a:pPr eaLnBrk="1" hangingPunct="1">
              <a:lnSpc>
                <a:spcPct val="80000"/>
              </a:lnSpc>
              <a:spcBef>
                <a:spcPct val="0"/>
              </a:spcBef>
            </a:pPr>
            <a:r>
              <a:rPr lang="en-US" sz="1000" dirty="0">
                <a:latin typeface="Arial" charset="0"/>
              </a:rPr>
              <a:t>Diphtheria is caused by a bacteria (</a:t>
            </a:r>
            <a:r>
              <a:rPr lang="en-US" sz="1000" i="1" dirty="0">
                <a:latin typeface="Arial" charset="0"/>
              </a:rPr>
              <a:t>Corynebacterium diphtheriae</a:t>
            </a:r>
            <a:r>
              <a:rPr lang="en-US" sz="1000" dirty="0">
                <a:latin typeface="Arial" charset="0"/>
              </a:rPr>
              <a:t>) that produces a toxin</a:t>
            </a:r>
            <a:r>
              <a:rPr lang="en-US" sz="1000" b="1" dirty="0">
                <a:solidFill>
                  <a:srgbClr val="FF0000"/>
                </a:solidFill>
                <a:latin typeface="Arial" charset="0"/>
              </a:rPr>
              <a:t>.</a:t>
            </a:r>
            <a:endParaRPr lang="en-US" sz="1000" dirty="0">
              <a:latin typeface="Arial" charset="0"/>
            </a:endParaRPr>
          </a:p>
          <a:p>
            <a:pPr eaLnBrk="1" hangingPunct="1">
              <a:lnSpc>
                <a:spcPct val="80000"/>
              </a:lnSpc>
              <a:spcBef>
                <a:spcPct val="0"/>
              </a:spcBef>
            </a:pPr>
            <a:r>
              <a:rPr lang="en-US" sz="1000" dirty="0">
                <a:latin typeface="Arial" charset="0"/>
              </a:rPr>
              <a:t>The bacterial growth and toxin cause local tissue destruction &amp; membrane formation in nasopharynx &amp; larynx &amp; possible obstruction of respiratory tract</a:t>
            </a:r>
            <a:r>
              <a:rPr lang="en-US" sz="1000" b="1" dirty="0">
                <a:solidFill>
                  <a:srgbClr val="FF0000"/>
                </a:solidFill>
                <a:latin typeface="Arial" charset="0"/>
              </a:rPr>
              <a:t>.</a:t>
            </a:r>
            <a:endParaRPr lang="en-US" sz="1000" dirty="0">
              <a:latin typeface="Arial" charset="0"/>
            </a:endParaRPr>
          </a:p>
          <a:p>
            <a:pPr eaLnBrk="1" hangingPunct="1">
              <a:lnSpc>
                <a:spcPct val="80000"/>
              </a:lnSpc>
              <a:spcBef>
                <a:spcPct val="0"/>
              </a:spcBef>
            </a:pPr>
            <a:r>
              <a:rPr lang="en-US" sz="1000" dirty="0">
                <a:latin typeface="Arial" charset="0"/>
              </a:rPr>
              <a:t>Most common complications are myocarditis &amp; neuritis (motor nerves)</a:t>
            </a:r>
            <a:r>
              <a:rPr lang="en-US" sz="1000" b="1" dirty="0">
                <a:solidFill>
                  <a:srgbClr val="FF0000"/>
                </a:solidFill>
                <a:latin typeface="Arial" charset="0"/>
              </a:rPr>
              <a:t>.</a:t>
            </a:r>
            <a:endParaRPr lang="en-US" sz="1000" dirty="0">
              <a:latin typeface="Arial" charset="0"/>
            </a:endParaRPr>
          </a:p>
          <a:p>
            <a:pPr eaLnBrk="1" hangingPunct="1">
              <a:lnSpc>
                <a:spcPct val="80000"/>
              </a:lnSpc>
              <a:spcBef>
                <a:spcPct val="0"/>
              </a:spcBef>
            </a:pPr>
            <a:r>
              <a:rPr lang="en-US" sz="1000" b="1" u="sng" dirty="0">
                <a:latin typeface="Arial" charset="0"/>
              </a:rPr>
              <a:t>TETANUS </a:t>
            </a:r>
          </a:p>
          <a:p>
            <a:pPr eaLnBrk="1" hangingPunct="1">
              <a:lnSpc>
                <a:spcPct val="80000"/>
              </a:lnSpc>
              <a:spcBef>
                <a:spcPct val="0"/>
              </a:spcBef>
            </a:pPr>
            <a:r>
              <a:rPr lang="en-US" sz="1000" dirty="0">
                <a:latin typeface="Arial" charset="0"/>
              </a:rPr>
              <a:t>Slide shows a child with muscle rigidity from tetanus.  </a:t>
            </a:r>
          </a:p>
          <a:p>
            <a:pPr eaLnBrk="1" hangingPunct="1">
              <a:lnSpc>
                <a:spcPct val="80000"/>
              </a:lnSpc>
              <a:spcBef>
                <a:spcPct val="0"/>
              </a:spcBef>
            </a:pPr>
            <a:r>
              <a:rPr lang="en-US" sz="1000" dirty="0">
                <a:latin typeface="Arial" charset="0"/>
              </a:rPr>
              <a:t>Tetanus spores that are found everywhere in soil usually enter body through contaminated puncture wounds, lacerations or abrasions. Spores germinate and bacteria (Clostridium tetani) begin to multiply and produce an exotoxin. Toxin affects the neuromuscular junction and produces generalized rigidity and convulsive spasms of skeletal muscles, starting with the jaw and muscles of swallowing (lockjaw). </a:t>
            </a:r>
          </a:p>
          <a:p>
            <a:pPr eaLnBrk="1" hangingPunct="1">
              <a:lnSpc>
                <a:spcPct val="80000"/>
              </a:lnSpc>
              <a:spcBef>
                <a:spcPct val="0"/>
              </a:spcBef>
            </a:pPr>
            <a:r>
              <a:rPr lang="en-US" sz="1000" b="1" u="sng" dirty="0">
                <a:latin typeface="Arial" charset="0"/>
              </a:rPr>
              <a:t>PERTUSSIS</a:t>
            </a:r>
            <a:endParaRPr lang="en-US" sz="1000" b="1" dirty="0">
              <a:latin typeface="Arial" charset="0"/>
            </a:endParaRPr>
          </a:p>
          <a:p>
            <a:pPr eaLnBrk="1" hangingPunct="1">
              <a:lnSpc>
                <a:spcPct val="80000"/>
              </a:lnSpc>
              <a:spcBef>
                <a:spcPct val="0"/>
              </a:spcBef>
            </a:pPr>
            <a:r>
              <a:rPr lang="en-US" sz="1000" dirty="0">
                <a:latin typeface="Arial" charset="0"/>
              </a:rPr>
              <a:t>Slide shows two children with pertussis (whooping cough) with paroxysmal coughing. (Sound is the typical pertussis cough and whoop</a:t>
            </a:r>
            <a:r>
              <a:rPr lang="en-US" sz="1000" b="1" dirty="0">
                <a:solidFill>
                  <a:srgbClr val="FF0000"/>
                </a:solidFill>
                <a:latin typeface="Arial" charset="0"/>
              </a:rPr>
              <a:t>.</a:t>
            </a:r>
            <a:r>
              <a:rPr lang="en-US" sz="1000" dirty="0">
                <a:latin typeface="Arial" charset="0"/>
              </a:rPr>
              <a:t>  Pertussis, caused by a bacterium (</a:t>
            </a:r>
            <a:r>
              <a:rPr lang="en-US" sz="1000" i="1" dirty="0">
                <a:latin typeface="Arial" charset="0"/>
              </a:rPr>
              <a:t>Bordetella pertussis</a:t>
            </a:r>
            <a:r>
              <a:rPr lang="en-US" sz="1000" dirty="0">
                <a:latin typeface="Arial" charset="0"/>
              </a:rPr>
              <a:t>), produces multiple antigens and biologically active components that cause inflammation of the respiratory tract, paralysis of the cilia of the respiratory tract and lung damage resulting in pooling of secretions and characteristic cough lasting up to 12 weeks. Humans are the only reservoir. Transmission is by direct contact with respiratory droplets</a:t>
            </a:r>
            <a:r>
              <a:rPr lang="en-US" sz="1000" b="1" dirty="0">
                <a:solidFill>
                  <a:srgbClr val="FF0000"/>
                </a:solidFill>
                <a:latin typeface="Arial" charset="0"/>
              </a:rPr>
              <a:t>.</a:t>
            </a:r>
            <a:endParaRPr lang="en-US" sz="1000" dirty="0">
              <a:latin typeface="Arial" charset="0"/>
            </a:endParaRPr>
          </a:p>
          <a:p>
            <a:pPr eaLnBrk="1" hangingPunct="1">
              <a:lnSpc>
                <a:spcPct val="80000"/>
              </a:lnSpc>
              <a:spcBef>
                <a:spcPct val="0"/>
              </a:spcBef>
            </a:pPr>
            <a:endParaRPr lang="en-US" dirty="0">
              <a:latin typeface="Arial" charset="0"/>
            </a:endParaRPr>
          </a:p>
          <a:p>
            <a:pPr eaLnBrk="1" hangingPunct="1">
              <a:lnSpc>
                <a:spcPct val="80000"/>
              </a:lnSpc>
              <a:spcBef>
                <a:spcPct val="0"/>
              </a:spcBef>
            </a:pPr>
            <a:r>
              <a:rPr lang="en-US" sz="1000" b="1" dirty="0">
                <a:latin typeface="Arial" charset="0"/>
              </a:rPr>
              <a:t>For more details about these 3 diseases refer to: Epidemiology and Prevention of Vaccine-Preventable Diseases, 13th edition. 2015  HHS, CDC.</a:t>
            </a:r>
            <a:r>
              <a:rPr lang="en-US" sz="1400" dirty="0">
                <a:latin typeface="Arial" charset="0"/>
              </a:rPr>
              <a:t> </a:t>
            </a:r>
            <a:r>
              <a:rPr lang="en-US" sz="1000" dirty="0">
                <a:latin typeface="Arial" charset="0"/>
              </a:rPr>
              <a:t> </a:t>
            </a:r>
          </a:p>
          <a:p>
            <a:pPr eaLnBrk="1" hangingPunct="1">
              <a:lnSpc>
                <a:spcPct val="80000"/>
              </a:lnSpc>
              <a:spcBef>
                <a:spcPct val="0"/>
              </a:spcBef>
            </a:pPr>
            <a:endParaRPr lang="en-US" sz="1000" dirty="0">
              <a:latin typeface="Arial" charset="0"/>
            </a:endParaRPr>
          </a:p>
          <a:p>
            <a:pPr eaLnBrk="1" hangingPunct="1">
              <a:lnSpc>
                <a:spcPct val="80000"/>
              </a:lnSpc>
              <a:spcBef>
                <a:spcPct val="0"/>
              </a:spcBef>
            </a:pPr>
            <a:endParaRPr lang="en-US" sz="1400" dirty="0">
              <a:solidFill>
                <a:srgbClr val="FF0000"/>
              </a:solidFill>
              <a:latin typeface="Arial" charset="0"/>
            </a:endParaRPr>
          </a:p>
          <a:p>
            <a:pPr eaLnBrk="1" hangingPunct="1">
              <a:lnSpc>
                <a:spcPct val="80000"/>
              </a:lnSpc>
              <a:spcBef>
                <a:spcPct val="0"/>
              </a:spcBef>
            </a:pPr>
            <a:endParaRPr lang="en-US" sz="1400" dirty="0">
              <a:latin typeface="Arial" charset="0"/>
            </a:endParaRPr>
          </a:p>
          <a:p>
            <a:pPr eaLnBrk="1" hangingPunct="1">
              <a:lnSpc>
                <a:spcPct val="80000"/>
              </a:lnSpc>
              <a:spcBef>
                <a:spcPct val="0"/>
              </a:spcBef>
            </a:pPr>
            <a:endParaRPr lang="en-US" sz="1400" dirty="0">
              <a:latin typeface="Arial" charset="0"/>
            </a:endParaRPr>
          </a:p>
          <a:p>
            <a:pPr eaLnBrk="1" hangingPunct="1">
              <a:lnSpc>
                <a:spcPct val="80000"/>
              </a:lnSpc>
              <a:spcBef>
                <a:spcPct val="0"/>
              </a:spcBef>
            </a:pPr>
            <a:endParaRPr lang="en-US" sz="1400" dirty="0">
              <a:latin typeface="Arial" charset="0"/>
            </a:endParaRPr>
          </a:p>
          <a:p>
            <a:pPr eaLnBrk="1" hangingPunct="1">
              <a:lnSpc>
                <a:spcPct val="80000"/>
              </a:lnSpc>
              <a:spcBef>
                <a:spcPct val="0"/>
              </a:spcBef>
            </a:pPr>
            <a:endParaRPr lang="en-US" sz="1400" dirty="0">
              <a:latin typeface="Arial" charset="0"/>
            </a:endParaRPr>
          </a:p>
          <a:p>
            <a:pPr eaLnBrk="1" hangingPunct="1">
              <a:lnSpc>
                <a:spcPct val="80000"/>
              </a:lnSpc>
              <a:spcBef>
                <a:spcPct val="0"/>
              </a:spcBef>
            </a:pPr>
            <a:endParaRPr lang="en-US" sz="1400" dirty="0">
              <a:latin typeface="Arial" charset="0"/>
            </a:endParaRPr>
          </a:p>
          <a:p>
            <a:pPr eaLnBrk="1" hangingPunct="1">
              <a:lnSpc>
                <a:spcPct val="80000"/>
              </a:lnSpc>
              <a:spcBef>
                <a:spcPct val="0"/>
              </a:spcBef>
            </a:pPr>
            <a:endParaRPr lang="en-US" sz="1400" dirty="0">
              <a:latin typeface="Arial" charset="0"/>
            </a:endParaRPr>
          </a:p>
          <a:p>
            <a:pPr eaLnBrk="1" hangingPunct="1">
              <a:lnSpc>
                <a:spcPct val="80000"/>
              </a:lnSpc>
              <a:spcBef>
                <a:spcPct val="0"/>
              </a:spcBef>
            </a:pPr>
            <a:endParaRPr lang="en-US" sz="1400" dirty="0">
              <a:latin typeface="Arial" charset="0"/>
            </a:endParaRPr>
          </a:p>
        </p:txBody>
      </p:sp>
      <p:sp>
        <p:nvSpPr>
          <p:cNvPr id="9" name="Footer Placeholder 8"/>
          <p:cNvSpPr>
            <a:spLocks noGrp="1"/>
          </p:cNvSpPr>
          <p:nvPr>
            <p:ph type="ftr" sz="quarter" idx="4"/>
          </p:nvPr>
        </p:nvSpPr>
        <p:spPr/>
        <p:txBody>
          <a:bodyPr/>
          <a:lstStyle/>
          <a:p>
            <a:pPr>
              <a:defRPr/>
            </a:pPr>
            <a:r>
              <a:rPr lang="en-US">
                <a:solidFill>
                  <a:prstClr val="black"/>
                </a:solidFill>
              </a:rPr>
              <a:t>EPIC CHILDHOOD 2017</a:t>
            </a:r>
            <a:endParaRPr lang="en-US" dirty="0">
              <a:solidFill>
                <a:prstClr val="black"/>
              </a:solidFill>
            </a:endParaRP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278496049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7"/>
          <p:cNvSpPr txBox="1">
            <a:spLocks noGrp="1" noChangeArrowheads="1"/>
          </p:cNvSpPr>
          <p:nvPr/>
        </p:nvSpPr>
        <p:spPr bwMode="auto">
          <a:xfrm>
            <a:off x="3936768" y="8772378"/>
            <a:ext cx="3011699" cy="462120"/>
          </a:xfrm>
          <a:prstGeom prst="rect">
            <a:avLst/>
          </a:prstGeom>
          <a:noFill/>
          <a:ln w="9525">
            <a:noFill/>
            <a:miter lim="800000"/>
            <a:headEnd/>
            <a:tailEnd/>
          </a:ln>
        </p:spPr>
        <p:txBody>
          <a:bodyPr lIns="91424" tIns="45712" rIns="91424" bIns="45712" anchor="b"/>
          <a:lstStyle/>
          <a:p>
            <a:pPr algn="r"/>
            <a:endParaRPr lang="en-US" sz="1200">
              <a:solidFill>
                <a:srgbClr val="000000"/>
              </a:solidFill>
            </a:endParaRPr>
          </a:p>
        </p:txBody>
      </p:sp>
      <p:sp>
        <p:nvSpPr>
          <p:cNvPr id="350210" name="Rectangle 2"/>
          <p:cNvSpPr>
            <a:spLocks noGrp="1" noRot="1" noChangeAspect="1" noChangeArrowheads="1" noTextEdit="1"/>
          </p:cNvSpPr>
          <p:nvPr>
            <p:ph type="sldImg"/>
          </p:nvPr>
        </p:nvSpPr>
        <p:spPr>
          <a:xfrm>
            <a:off x="1166813" y="692150"/>
            <a:ext cx="4618037" cy="3463925"/>
          </a:xfrm>
          <a:ln/>
        </p:spPr>
      </p:sp>
      <p:sp>
        <p:nvSpPr>
          <p:cNvPr id="350211" name="Rectangle 3"/>
          <p:cNvSpPr>
            <a:spLocks noGrp="1" noChangeArrowheads="1"/>
          </p:cNvSpPr>
          <p:nvPr>
            <p:ph type="body" idx="1"/>
          </p:nvPr>
        </p:nvSpPr>
        <p:spPr>
          <a:noFill/>
          <a:ln/>
        </p:spPr>
        <p:txBody>
          <a:bodyPr lIns="91424" tIns="45712" rIns="91424" bIns="45712"/>
          <a:lstStyle/>
          <a:p>
            <a:pPr eaLnBrk="1" hangingPunct="1">
              <a:spcBef>
                <a:spcPct val="0"/>
              </a:spcBef>
            </a:pPr>
            <a:endParaRPr lang="en-US" b="1" dirty="0">
              <a:latin typeface="Arial" charset="0"/>
            </a:endParaRPr>
          </a:p>
        </p:txBody>
      </p:sp>
      <p:sp>
        <p:nvSpPr>
          <p:cNvPr id="6" name="Footer Placeholder 5"/>
          <p:cNvSpPr>
            <a:spLocks noGrp="1"/>
          </p:cNvSpPr>
          <p:nvPr>
            <p:ph type="ftr" sz="quarter" idx="4"/>
          </p:nvPr>
        </p:nvSpPr>
        <p:spPr>
          <a:xfrm>
            <a:off x="0" y="8773958"/>
            <a:ext cx="3011699" cy="462119"/>
          </a:xfrm>
        </p:spPr>
        <p:txBody>
          <a:bodyPr/>
          <a:lstStyle/>
          <a:p>
            <a:pPr>
              <a:defRPr/>
            </a:pPr>
            <a:r>
              <a:rPr lang="en-US">
                <a:solidFill>
                  <a:prstClr val="black"/>
                </a:solidFill>
              </a:rPr>
              <a:t>EPIC CHILDHOOD 2017</a:t>
            </a:r>
            <a:endParaRPr lang="en-US" dirty="0">
              <a:solidFill>
                <a:prstClr val="black"/>
              </a:solidFill>
            </a:endParaRPr>
          </a:p>
        </p:txBody>
      </p:sp>
    </p:spTree>
    <p:extLst>
      <p:ext uri="{BB962C8B-B14F-4D97-AF65-F5344CB8AC3E}">
        <p14:creationId xmlns:p14="http://schemas.microsoft.com/office/powerpoint/2010/main" val="162244632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2"/>
          <p:cNvSpPr>
            <a:spLocks noGrp="1" noRot="1" noChangeAspect="1" noChangeArrowheads="1" noTextEdit="1"/>
          </p:cNvSpPr>
          <p:nvPr>
            <p:ph type="sldImg"/>
          </p:nvPr>
        </p:nvSpPr>
        <p:spPr>
          <a:xfrm>
            <a:off x="1203325" y="681038"/>
            <a:ext cx="4619625" cy="3463925"/>
          </a:xfrm>
          <a:ln/>
        </p:spPr>
      </p:sp>
      <p:sp>
        <p:nvSpPr>
          <p:cNvPr id="352258" name="Rectangle 3"/>
          <p:cNvSpPr>
            <a:spLocks noGrp="1" noChangeArrowheads="1"/>
          </p:cNvSpPr>
          <p:nvPr>
            <p:ph type="body" idx="1"/>
          </p:nvPr>
        </p:nvSpPr>
        <p:spPr>
          <a:noFill/>
          <a:ln/>
        </p:spPr>
        <p:txBody>
          <a:bodyPr lIns="91424" tIns="45712" rIns="91424" bIns="45712"/>
          <a:lstStyle/>
          <a:p>
            <a:pPr eaLnBrk="1" hangingPunct="1">
              <a:spcBef>
                <a:spcPct val="0"/>
              </a:spcBef>
            </a:pPr>
            <a:endParaRPr lang="en-US" sz="900" dirty="0">
              <a:latin typeface="Arial" charset="0"/>
            </a:endParaRPr>
          </a:p>
          <a:p>
            <a:pPr eaLnBrk="1" hangingPunct="1">
              <a:spcBef>
                <a:spcPct val="0"/>
              </a:spcBef>
            </a:pPr>
            <a:r>
              <a:rPr lang="en-US" sz="900" dirty="0">
                <a:latin typeface="Arial" charset="0"/>
              </a:rPr>
              <a:t>.</a:t>
            </a:r>
          </a:p>
        </p:txBody>
      </p:sp>
      <p:sp>
        <p:nvSpPr>
          <p:cNvPr id="4" name="Footer Placeholder 3"/>
          <p:cNvSpPr>
            <a:spLocks noGrp="1"/>
          </p:cNvSpPr>
          <p:nvPr>
            <p:ph type="ftr" sz="quarter" idx="4"/>
          </p:nvPr>
        </p:nvSpPr>
        <p:spPr/>
        <p:txBody>
          <a:bodyPr/>
          <a:lstStyle/>
          <a:p>
            <a:pPr>
              <a:defRPr/>
            </a:pPr>
            <a:r>
              <a:rPr lang="en-US">
                <a:solidFill>
                  <a:prstClr val="black"/>
                </a:solidFill>
              </a:rPr>
              <a:t>EPIC CHILDHOOD 2017</a:t>
            </a:r>
            <a:endParaRPr lang="en-US" dirty="0">
              <a:solidFill>
                <a:prstClr val="black"/>
              </a:solidFill>
            </a:endParaRPr>
          </a:p>
        </p:txBody>
      </p:sp>
    </p:spTree>
    <p:extLst>
      <p:ext uri="{BB962C8B-B14F-4D97-AF65-F5344CB8AC3E}">
        <p14:creationId xmlns:p14="http://schemas.microsoft.com/office/powerpoint/2010/main" val="39723206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xfrm>
            <a:off x="1166813" y="692150"/>
            <a:ext cx="4619625" cy="3463925"/>
          </a:xfrm>
          <a:ln/>
        </p:spPr>
      </p:sp>
      <p:sp>
        <p:nvSpPr>
          <p:cNvPr id="376834" name="Rectangle 3"/>
          <p:cNvSpPr>
            <a:spLocks noGrp="1" noChangeArrowheads="1"/>
          </p:cNvSpPr>
          <p:nvPr>
            <p:ph type="body" idx="1"/>
          </p:nvPr>
        </p:nvSpPr>
        <p:spPr>
          <a:noFill/>
          <a:ln/>
        </p:spPr>
        <p:txBody>
          <a:bodyPr lIns="91416" tIns="45708" rIns="91416" bIns="45708"/>
          <a:lstStyle/>
          <a:p>
            <a:endParaRPr lang="en-US" sz="1000" b="1" dirty="0">
              <a:latin typeface="Arial" charset="0"/>
            </a:endParaRPr>
          </a:p>
          <a:p>
            <a:endParaRPr lang="en-US" sz="1000" b="1" dirty="0">
              <a:latin typeface="Arial" charset="0"/>
            </a:endParaRPr>
          </a:p>
          <a:p>
            <a:endParaRPr lang="en-US" sz="1000" b="1" dirty="0">
              <a:latin typeface="Arial" charset="0"/>
            </a:endParaRPr>
          </a:p>
          <a:p>
            <a:endParaRPr lang="en-US" sz="900" b="1" dirty="0">
              <a:latin typeface="Arial" charset="0"/>
            </a:endParaRPr>
          </a:p>
          <a:p>
            <a:endParaRPr lang="en-US" sz="900" b="1" dirty="0">
              <a:solidFill>
                <a:srgbClr val="FFFFCC"/>
              </a:solidFill>
              <a:latin typeface="Arial" charset="0"/>
            </a:endParaRPr>
          </a:p>
          <a:p>
            <a:endParaRPr lang="en-US" sz="900" b="1" dirty="0">
              <a:solidFill>
                <a:srgbClr val="FFFFCC"/>
              </a:solidFill>
              <a:latin typeface="Arial" charset="0"/>
            </a:endParaRPr>
          </a:p>
        </p:txBody>
      </p:sp>
      <p:sp>
        <p:nvSpPr>
          <p:cNvPr id="10" name="Footer Placeholder 9"/>
          <p:cNvSpPr>
            <a:spLocks noGrp="1"/>
          </p:cNvSpPr>
          <p:nvPr>
            <p:ph type="ftr" sz="quarter" idx="4"/>
          </p:nvPr>
        </p:nvSpPr>
        <p:spPr>
          <a:xfrm>
            <a:off x="0" y="8773958"/>
            <a:ext cx="3011699" cy="462119"/>
          </a:xfrm>
        </p:spPr>
        <p:txBody>
          <a:bodyPr/>
          <a:lstStyle/>
          <a:p>
            <a:pPr>
              <a:defRPr/>
            </a:pPr>
            <a:r>
              <a:rPr lang="en-US">
                <a:solidFill>
                  <a:prstClr val="black"/>
                </a:solidFill>
              </a:rPr>
              <a:t>EPIC CHILDHOOD 2017</a:t>
            </a:r>
            <a:endParaRPr lang="en-US" dirty="0">
              <a:solidFill>
                <a:prstClr val="black"/>
              </a:solidFill>
            </a:endParaRPr>
          </a:p>
        </p:txBody>
      </p:sp>
    </p:spTree>
    <p:extLst>
      <p:ext uri="{BB962C8B-B14F-4D97-AF65-F5344CB8AC3E}">
        <p14:creationId xmlns:p14="http://schemas.microsoft.com/office/powerpoint/2010/main" val="37014254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xfrm>
            <a:off x="1166813" y="692150"/>
            <a:ext cx="4619625" cy="3463925"/>
          </a:xfrm>
          <a:ln/>
        </p:spPr>
      </p:sp>
      <p:sp>
        <p:nvSpPr>
          <p:cNvPr id="376834" name="Rectangle 3"/>
          <p:cNvSpPr>
            <a:spLocks noGrp="1" noChangeArrowheads="1"/>
          </p:cNvSpPr>
          <p:nvPr>
            <p:ph type="body" idx="1"/>
          </p:nvPr>
        </p:nvSpPr>
        <p:spPr>
          <a:noFill/>
          <a:ln/>
        </p:spPr>
        <p:txBody>
          <a:bodyPr lIns="91416" tIns="45708" rIns="91416" bIns="45708"/>
          <a:lstStyle/>
          <a:p>
            <a:endParaRPr lang="en-US" sz="1000" b="1" dirty="0">
              <a:latin typeface="Arial" charset="0"/>
            </a:endParaRPr>
          </a:p>
          <a:p>
            <a:endParaRPr lang="en-US" sz="1000" b="1" dirty="0">
              <a:latin typeface="Arial" charset="0"/>
            </a:endParaRPr>
          </a:p>
          <a:p>
            <a:endParaRPr lang="en-US" sz="1000" b="1" dirty="0">
              <a:latin typeface="Arial" charset="0"/>
            </a:endParaRPr>
          </a:p>
          <a:p>
            <a:endParaRPr lang="en-US" sz="900" b="1" dirty="0">
              <a:latin typeface="Arial" charset="0"/>
            </a:endParaRPr>
          </a:p>
          <a:p>
            <a:endParaRPr lang="en-US" sz="900" b="1" dirty="0">
              <a:solidFill>
                <a:srgbClr val="FFFFCC"/>
              </a:solidFill>
              <a:latin typeface="Arial" charset="0"/>
            </a:endParaRPr>
          </a:p>
          <a:p>
            <a:endParaRPr lang="en-US" sz="900" b="1" dirty="0">
              <a:solidFill>
                <a:srgbClr val="FFFFCC"/>
              </a:solidFill>
              <a:latin typeface="Arial" charset="0"/>
            </a:endParaRPr>
          </a:p>
        </p:txBody>
      </p:sp>
      <p:sp>
        <p:nvSpPr>
          <p:cNvPr id="10" name="Footer Placeholder 9"/>
          <p:cNvSpPr>
            <a:spLocks noGrp="1"/>
          </p:cNvSpPr>
          <p:nvPr>
            <p:ph type="ftr" sz="quarter" idx="4"/>
          </p:nvPr>
        </p:nvSpPr>
        <p:spPr>
          <a:xfrm>
            <a:off x="0" y="8773958"/>
            <a:ext cx="3011699" cy="462119"/>
          </a:xfrm>
        </p:spPr>
        <p:txBody>
          <a:bodyPr/>
          <a:lstStyle/>
          <a:p>
            <a:pPr>
              <a:defRPr/>
            </a:pPr>
            <a:r>
              <a:rPr lang="en-US">
                <a:solidFill>
                  <a:prstClr val="black"/>
                </a:solidFill>
              </a:rPr>
              <a:t>EPIC CHILDHOOD 2017</a:t>
            </a:r>
            <a:endParaRPr lang="en-US" dirty="0">
              <a:solidFill>
                <a:prstClr val="black"/>
              </a:solidFill>
            </a:endParaRPr>
          </a:p>
        </p:txBody>
      </p:sp>
    </p:spTree>
    <p:extLst>
      <p:ext uri="{BB962C8B-B14F-4D97-AF65-F5344CB8AC3E}">
        <p14:creationId xmlns:p14="http://schemas.microsoft.com/office/powerpoint/2010/main" val="370142546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6"/>
          <p:cNvSpPr txBox="1">
            <a:spLocks noGrp="1" noChangeArrowheads="1"/>
          </p:cNvSpPr>
          <p:nvPr/>
        </p:nvSpPr>
        <p:spPr bwMode="auto">
          <a:xfrm>
            <a:off x="0" y="8772378"/>
            <a:ext cx="3011699" cy="462120"/>
          </a:xfrm>
          <a:prstGeom prst="rect">
            <a:avLst/>
          </a:prstGeom>
          <a:noFill/>
          <a:ln w="9525">
            <a:noFill/>
            <a:miter lim="800000"/>
            <a:headEnd/>
            <a:tailEnd/>
          </a:ln>
        </p:spPr>
        <p:txBody>
          <a:bodyPr lIns="91424" tIns="45712" rIns="91424" bIns="45712" anchor="b"/>
          <a:lstStyle/>
          <a:p>
            <a:endParaRPr lang="en-US" sz="1200">
              <a:solidFill>
                <a:srgbClr val="000000"/>
              </a:solidFill>
            </a:endParaRPr>
          </a:p>
        </p:txBody>
      </p:sp>
      <p:sp>
        <p:nvSpPr>
          <p:cNvPr id="354306" name="Rectangle 2"/>
          <p:cNvSpPr>
            <a:spLocks noGrp="1" noRot="1" noChangeAspect="1" noChangeArrowheads="1" noTextEdit="1"/>
          </p:cNvSpPr>
          <p:nvPr>
            <p:ph type="sldImg"/>
          </p:nvPr>
        </p:nvSpPr>
        <p:spPr>
          <a:xfrm>
            <a:off x="1166813" y="692150"/>
            <a:ext cx="4618037" cy="3463925"/>
          </a:xfrm>
          <a:ln/>
        </p:spPr>
      </p:sp>
      <p:sp>
        <p:nvSpPr>
          <p:cNvPr id="354307" name="Rectangle 3"/>
          <p:cNvSpPr>
            <a:spLocks noGrp="1" noChangeArrowheads="1"/>
          </p:cNvSpPr>
          <p:nvPr>
            <p:ph type="body" idx="1"/>
          </p:nvPr>
        </p:nvSpPr>
        <p:spPr>
          <a:noFill/>
          <a:ln/>
        </p:spPr>
        <p:txBody>
          <a:bodyPr lIns="91424" tIns="45712" rIns="91424" bIns="45712"/>
          <a:lstStyle/>
          <a:p>
            <a:pPr eaLnBrk="1" hangingPunct="1">
              <a:spcBef>
                <a:spcPct val="0"/>
              </a:spcBef>
            </a:pPr>
            <a:endParaRPr lang="en-US" sz="1000" b="1" dirty="0">
              <a:latin typeface="Arial" charset="0"/>
            </a:endParaRPr>
          </a:p>
        </p:txBody>
      </p:sp>
      <p:sp>
        <p:nvSpPr>
          <p:cNvPr id="5" name="Footer Placeholder 4"/>
          <p:cNvSpPr>
            <a:spLocks noGrp="1"/>
          </p:cNvSpPr>
          <p:nvPr>
            <p:ph type="ftr" sz="quarter" idx="4"/>
          </p:nvPr>
        </p:nvSpPr>
        <p:spPr/>
        <p:txBody>
          <a:bodyPr/>
          <a:lstStyle/>
          <a:p>
            <a:pPr>
              <a:defRPr/>
            </a:pPr>
            <a:r>
              <a:rPr lang="en-US">
                <a:solidFill>
                  <a:prstClr val="black"/>
                </a:solidFill>
              </a:rPr>
              <a:t>EPIC CHILDHOOD 2017</a:t>
            </a:r>
            <a:endParaRPr lang="en-US" dirty="0">
              <a:solidFill>
                <a:prstClr val="black"/>
              </a:solidFill>
            </a:endParaRPr>
          </a:p>
        </p:txBody>
      </p:sp>
    </p:spTree>
    <p:extLst>
      <p:ext uri="{BB962C8B-B14F-4D97-AF65-F5344CB8AC3E}">
        <p14:creationId xmlns:p14="http://schemas.microsoft.com/office/powerpoint/2010/main" val="9273023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6"/>
          <p:cNvSpPr txBox="1">
            <a:spLocks noGrp="1" noChangeArrowheads="1"/>
          </p:cNvSpPr>
          <p:nvPr/>
        </p:nvSpPr>
        <p:spPr bwMode="auto">
          <a:xfrm>
            <a:off x="0" y="8772378"/>
            <a:ext cx="3011699" cy="462120"/>
          </a:xfrm>
          <a:prstGeom prst="rect">
            <a:avLst/>
          </a:prstGeom>
          <a:noFill/>
          <a:ln w="9525">
            <a:noFill/>
            <a:miter lim="800000"/>
            <a:headEnd/>
            <a:tailEnd/>
          </a:ln>
        </p:spPr>
        <p:txBody>
          <a:bodyPr lIns="91424" tIns="45712" rIns="91424" bIns="45712" anchor="b"/>
          <a:lstStyle/>
          <a:p>
            <a:endParaRPr lang="en-US" sz="1200">
              <a:solidFill>
                <a:srgbClr val="000000"/>
              </a:solidFill>
            </a:endParaRPr>
          </a:p>
        </p:txBody>
      </p:sp>
      <p:sp>
        <p:nvSpPr>
          <p:cNvPr id="356354" name="Rectangle 2"/>
          <p:cNvSpPr>
            <a:spLocks noGrp="1" noRot="1" noChangeAspect="1" noChangeArrowheads="1" noTextEdit="1"/>
          </p:cNvSpPr>
          <p:nvPr>
            <p:ph type="sldImg"/>
          </p:nvPr>
        </p:nvSpPr>
        <p:spPr>
          <a:xfrm>
            <a:off x="1166813" y="692150"/>
            <a:ext cx="4618037" cy="3463925"/>
          </a:xfrm>
          <a:ln/>
        </p:spPr>
      </p:sp>
      <p:sp>
        <p:nvSpPr>
          <p:cNvPr id="356355" name="Rectangle 3"/>
          <p:cNvSpPr>
            <a:spLocks noGrp="1" noChangeArrowheads="1"/>
          </p:cNvSpPr>
          <p:nvPr>
            <p:ph type="body" idx="1"/>
          </p:nvPr>
        </p:nvSpPr>
        <p:spPr>
          <a:noFill/>
          <a:ln/>
        </p:spPr>
        <p:txBody>
          <a:bodyPr lIns="91424" tIns="45712" rIns="91424" bIns="45712"/>
          <a:lstStyle/>
          <a:p>
            <a:pPr eaLnBrk="1" hangingPunct="1">
              <a:spcBef>
                <a:spcPct val="0"/>
              </a:spcBef>
            </a:pPr>
            <a:endParaRPr lang="en-US" sz="1000" b="1">
              <a:latin typeface="Arial" charset="0"/>
            </a:endParaRPr>
          </a:p>
        </p:txBody>
      </p:sp>
      <p:sp>
        <p:nvSpPr>
          <p:cNvPr id="5" name="Footer Placeholder 4"/>
          <p:cNvSpPr>
            <a:spLocks noGrp="1"/>
          </p:cNvSpPr>
          <p:nvPr>
            <p:ph type="ftr" sz="quarter" idx="4"/>
          </p:nvPr>
        </p:nvSpPr>
        <p:spPr/>
        <p:txBody>
          <a:bodyPr/>
          <a:lstStyle/>
          <a:p>
            <a:pPr>
              <a:defRPr/>
            </a:pPr>
            <a:r>
              <a:rPr lang="en-US">
                <a:solidFill>
                  <a:prstClr val="black"/>
                </a:solidFill>
              </a:rPr>
              <a:t>EPIC CHILDHOOD 2017</a:t>
            </a:r>
            <a:endParaRPr lang="en-US" dirty="0">
              <a:solidFill>
                <a:prstClr val="black"/>
              </a:solidFill>
            </a:endParaRPr>
          </a:p>
        </p:txBody>
      </p:sp>
    </p:spTree>
    <p:extLst>
      <p:ext uri="{BB962C8B-B14F-4D97-AF65-F5344CB8AC3E}">
        <p14:creationId xmlns:p14="http://schemas.microsoft.com/office/powerpoint/2010/main" val="11006394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2"/>
          <p:cNvSpPr>
            <a:spLocks noGrp="1" noRot="1" noChangeAspect="1" noChangeArrowheads="1" noTextEdit="1"/>
          </p:cNvSpPr>
          <p:nvPr>
            <p:ph type="sldImg"/>
          </p:nvPr>
        </p:nvSpPr>
        <p:spPr>
          <a:ln/>
        </p:spPr>
      </p:sp>
      <p:sp>
        <p:nvSpPr>
          <p:cNvPr id="358402" name="Rectangle 3"/>
          <p:cNvSpPr>
            <a:spLocks noGrp="1" noChangeArrowheads="1"/>
          </p:cNvSpPr>
          <p:nvPr>
            <p:ph type="body" idx="1"/>
          </p:nvPr>
        </p:nvSpPr>
        <p:spPr>
          <a:xfrm>
            <a:off x="651572" y="4387766"/>
            <a:ext cx="5646936" cy="4480822"/>
          </a:xfrm>
          <a:noFill/>
          <a:ln/>
        </p:spPr>
        <p:txBody>
          <a:bodyPr lIns="91408" tIns="45704" rIns="91408" bIns="45704"/>
          <a:lstStyle/>
          <a:p>
            <a:pPr eaLnBrk="1" hangingPunct="1">
              <a:lnSpc>
                <a:spcPct val="90000"/>
              </a:lnSpc>
              <a:spcBef>
                <a:spcPct val="0"/>
              </a:spcBef>
            </a:pPr>
            <a:endParaRPr lang="en-US" sz="900" b="1">
              <a:latin typeface="Arial" charset="0"/>
            </a:endParaRPr>
          </a:p>
        </p:txBody>
      </p:sp>
      <p:sp>
        <p:nvSpPr>
          <p:cNvPr id="4" name="Footer Placeholder 3"/>
          <p:cNvSpPr>
            <a:spLocks noGrp="1"/>
          </p:cNvSpPr>
          <p:nvPr>
            <p:ph type="ftr" sz="quarter" idx="4"/>
          </p:nvPr>
        </p:nvSpPr>
        <p:spPr/>
        <p:txBody>
          <a:bodyPr/>
          <a:lstStyle/>
          <a:p>
            <a:pPr>
              <a:defRPr/>
            </a:pPr>
            <a:r>
              <a:rPr lang="en-US">
                <a:solidFill>
                  <a:prstClr val="black"/>
                </a:solidFill>
              </a:rPr>
              <a:t>EPIC CHILDHOOD 2017</a:t>
            </a:r>
            <a:endParaRPr lang="en-US" dirty="0">
              <a:solidFill>
                <a:prstClr val="black"/>
              </a:solidFill>
            </a:endParaRPr>
          </a:p>
        </p:txBody>
      </p:sp>
    </p:spTree>
    <p:extLst>
      <p:ext uri="{BB962C8B-B14F-4D97-AF65-F5344CB8AC3E}">
        <p14:creationId xmlns:p14="http://schemas.microsoft.com/office/powerpoint/2010/main" val="19487329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2"/>
          <p:cNvSpPr>
            <a:spLocks noGrp="1" noRot="1" noChangeAspect="1" noChangeArrowheads="1" noTextEdit="1"/>
          </p:cNvSpPr>
          <p:nvPr>
            <p:ph type="sldImg"/>
          </p:nvPr>
        </p:nvSpPr>
        <p:spPr>
          <a:ln/>
        </p:spPr>
      </p:sp>
      <p:sp>
        <p:nvSpPr>
          <p:cNvPr id="360450" name="Rectangle 3"/>
          <p:cNvSpPr>
            <a:spLocks noGrp="1" noChangeArrowheads="1"/>
          </p:cNvSpPr>
          <p:nvPr>
            <p:ph type="body" idx="1"/>
          </p:nvPr>
        </p:nvSpPr>
        <p:spPr>
          <a:xfrm>
            <a:off x="651572" y="4387766"/>
            <a:ext cx="5646936" cy="4480822"/>
          </a:xfrm>
          <a:noFill/>
          <a:ln/>
        </p:spPr>
        <p:txBody>
          <a:bodyPr lIns="91408" tIns="45704" rIns="91408" bIns="45704"/>
          <a:lstStyle/>
          <a:p>
            <a:pPr eaLnBrk="1" hangingPunct="1">
              <a:lnSpc>
                <a:spcPct val="90000"/>
              </a:lnSpc>
              <a:spcBef>
                <a:spcPct val="0"/>
              </a:spcBef>
            </a:pPr>
            <a:endParaRPr lang="en-US" sz="900" b="1">
              <a:latin typeface="Arial" charset="0"/>
            </a:endParaRPr>
          </a:p>
        </p:txBody>
      </p:sp>
      <p:sp>
        <p:nvSpPr>
          <p:cNvPr id="4" name="Footer Placeholder 3"/>
          <p:cNvSpPr>
            <a:spLocks noGrp="1"/>
          </p:cNvSpPr>
          <p:nvPr>
            <p:ph type="ftr" sz="quarter" idx="4"/>
          </p:nvPr>
        </p:nvSpPr>
        <p:spPr/>
        <p:txBody>
          <a:bodyPr/>
          <a:lstStyle/>
          <a:p>
            <a:pPr>
              <a:defRPr/>
            </a:pPr>
            <a:r>
              <a:rPr lang="en-US">
                <a:solidFill>
                  <a:prstClr val="black"/>
                </a:solidFill>
              </a:rPr>
              <a:t>EPIC CHILDHOOD 2017</a:t>
            </a:r>
            <a:endParaRPr lang="en-US" dirty="0">
              <a:solidFill>
                <a:prstClr val="black"/>
              </a:solidFill>
            </a:endParaRPr>
          </a:p>
        </p:txBody>
      </p:sp>
    </p:spTree>
    <p:extLst>
      <p:ext uri="{BB962C8B-B14F-4D97-AF65-F5344CB8AC3E}">
        <p14:creationId xmlns:p14="http://schemas.microsoft.com/office/powerpoint/2010/main" val="169154821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Rectangle 2"/>
          <p:cNvSpPr>
            <a:spLocks noGrp="1" noRot="1" noChangeAspect="1" noChangeArrowheads="1" noTextEdit="1"/>
          </p:cNvSpPr>
          <p:nvPr>
            <p:ph type="sldImg"/>
          </p:nvPr>
        </p:nvSpPr>
        <p:spPr>
          <a:xfrm>
            <a:off x="1166813" y="692150"/>
            <a:ext cx="4618037" cy="3463925"/>
          </a:xfrm>
          <a:ln/>
        </p:spPr>
      </p:sp>
      <p:sp>
        <p:nvSpPr>
          <p:cNvPr id="399362" name="Rectangle 3"/>
          <p:cNvSpPr>
            <a:spLocks noGrp="1" noChangeArrowheads="1"/>
          </p:cNvSpPr>
          <p:nvPr>
            <p:ph type="body" idx="1"/>
          </p:nvPr>
        </p:nvSpPr>
        <p:spPr>
          <a:noFill/>
          <a:ln/>
        </p:spPr>
        <p:txBody>
          <a:bodyPr lIns="91416" tIns="45708" rIns="91416" bIns="45708"/>
          <a:lstStyle/>
          <a:p>
            <a:pPr eaLnBrk="1" hangingPunct="1">
              <a:spcBef>
                <a:spcPct val="0"/>
              </a:spcBef>
            </a:pPr>
            <a:endParaRPr lang="en-US" sz="900" b="1">
              <a:latin typeface="Arial" charset="0"/>
            </a:endParaRPr>
          </a:p>
        </p:txBody>
      </p:sp>
      <p:sp>
        <p:nvSpPr>
          <p:cNvPr id="4" name="Footer Placeholder 3"/>
          <p:cNvSpPr>
            <a:spLocks noGrp="1"/>
          </p:cNvSpPr>
          <p:nvPr>
            <p:ph type="ftr" sz="quarter" idx="4"/>
          </p:nvPr>
        </p:nvSpPr>
        <p:spPr/>
        <p:txBody>
          <a:bodyPr/>
          <a:lstStyle/>
          <a:p>
            <a:pPr>
              <a:defRPr/>
            </a:pPr>
            <a:r>
              <a:rPr lang="en-US">
                <a:solidFill>
                  <a:prstClr val="black"/>
                </a:solidFill>
              </a:rPr>
              <a:t>EPIC CHILDHOOD 2017</a:t>
            </a:r>
            <a:endParaRPr lang="en-US" dirty="0">
              <a:solidFill>
                <a:prstClr val="black"/>
              </a:solidFill>
            </a:endParaRPr>
          </a:p>
        </p:txBody>
      </p:sp>
    </p:spTree>
    <p:extLst>
      <p:ext uri="{BB962C8B-B14F-4D97-AF65-F5344CB8AC3E}">
        <p14:creationId xmlns:p14="http://schemas.microsoft.com/office/powerpoint/2010/main" val="27787808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Rectangle 2"/>
          <p:cNvSpPr>
            <a:spLocks noGrp="1" noRot="1" noChangeAspect="1" noChangeArrowheads="1" noTextEdit="1"/>
          </p:cNvSpPr>
          <p:nvPr>
            <p:ph type="sldImg"/>
          </p:nvPr>
        </p:nvSpPr>
        <p:spPr>
          <a:xfrm>
            <a:off x="1166813" y="692150"/>
            <a:ext cx="4618037" cy="3463925"/>
          </a:xfrm>
          <a:ln/>
        </p:spPr>
      </p:sp>
      <p:sp>
        <p:nvSpPr>
          <p:cNvPr id="401410" name="Rectangle 3"/>
          <p:cNvSpPr>
            <a:spLocks noGrp="1" noChangeArrowheads="1"/>
          </p:cNvSpPr>
          <p:nvPr>
            <p:ph type="body" idx="1"/>
          </p:nvPr>
        </p:nvSpPr>
        <p:spPr>
          <a:noFill/>
          <a:ln/>
        </p:spPr>
        <p:txBody>
          <a:bodyPr lIns="91424" tIns="45712" rIns="91424" bIns="45712"/>
          <a:lstStyle/>
          <a:p>
            <a:pPr eaLnBrk="1" hangingPunct="1">
              <a:spcBef>
                <a:spcPct val="0"/>
              </a:spcBef>
            </a:pPr>
            <a:endParaRPr lang="en-US" sz="900" b="1">
              <a:latin typeface="Arial" charset="0"/>
            </a:endParaRPr>
          </a:p>
        </p:txBody>
      </p:sp>
      <p:sp>
        <p:nvSpPr>
          <p:cNvPr id="4" name="Footer Placeholder 3"/>
          <p:cNvSpPr>
            <a:spLocks noGrp="1"/>
          </p:cNvSpPr>
          <p:nvPr>
            <p:ph type="ftr" sz="quarter" idx="4"/>
          </p:nvPr>
        </p:nvSpPr>
        <p:spPr/>
        <p:txBody>
          <a:bodyPr/>
          <a:lstStyle/>
          <a:p>
            <a:pPr>
              <a:defRPr/>
            </a:pPr>
            <a:r>
              <a:rPr lang="en-US">
                <a:solidFill>
                  <a:prstClr val="black"/>
                </a:solidFill>
              </a:rPr>
              <a:t>EPIC CHILDHOOD 2017</a:t>
            </a:r>
            <a:endParaRPr lang="en-US" dirty="0">
              <a:solidFill>
                <a:prstClr val="black"/>
              </a:solidFill>
            </a:endParaRPr>
          </a:p>
        </p:txBody>
      </p:sp>
    </p:spTree>
    <p:extLst>
      <p:ext uri="{BB962C8B-B14F-4D97-AF65-F5344CB8AC3E}">
        <p14:creationId xmlns:p14="http://schemas.microsoft.com/office/powerpoint/2010/main" val="1210114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32" tIns="45716" rIns="91432" bIns="45716" anchor="b"/>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p:txBody>
      </p:sp>
      <p:sp>
        <p:nvSpPr>
          <p:cNvPr id="197635"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2" tIns="45716" rIns="91432" bIns="45716" anchor="b"/>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p:txBody>
      </p:sp>
      <p:sp>
        <p:nvSpPr>
          <p:cNvPr id="197636"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24" tIns="45712" rIns="91424" bIns="45712" anchor="b"/>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p:txBody>
      </p:sp>
      <p:sp>
        <p:nvSpPr>
          <p:cNvPr id="19763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24" tIns="45712" rIns="91424" bIns="45712" anchor="b"/>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p:txBody>
      </p:sp>
      <p:sp>
        <p:nvSpPr>
          <p:cNvPr id="197638" name="Rectangle 2"/>
          <p:cNvSpPr>
            <a:spLocks noGrp="1" noRot="1" noChangeAspect="1" noChangeArrowheads="1" noTextEdit="1"/>
          </p:cNvSpPr>
          <p:nvPr>
            <p:ph type="sldImg"/>
          </p:nvPr>
        </p:nvSpPr>
        <p:spPr>
          <a:xfrm>
            <a:off x="1143000" y="685800"/>
            <a:ext cx="4648200" cy="3486150"/>
          </a:xfrm>
          <a:ln/>
        </p:spPr>
      </p:sp>
      <p:sp>
        <p:nvSpPr>
          <p:cNvPr id="209927" name="Rectangle 3"/>
          <p:cNvSpPr>
            <a:spLocks noGrp="1" noChangeArrowheads="1"/>
          </p:cNvSpPr>
          <p:nvPr>
            <p:ph type="body" idx="1"/>
          </p:nvPr>
        </p:nvSpPr>
        <p:spPr>
          <a:xfrm>
            <a:off x="914400" y="4416425"/>
            <a:ext cx="5029200" cy="4183063"/>
          </a:xfrm>
          <a:ln/>
        </p:spPr>
        <p:txBody>
          <a:bodyPr lIns="91424" tIns="45712" rIns="91424" bIns="45712"/>
          <a:lstStyle/>
          <a:p>
            <a:r>
              <a:rPr lang="en-US" sz="1200" kern="1200" dirty="0">
                <a:solidFill>
                  <a:schemeClr val="tx1"/>
                </a:solidFill>
                <a:effectLst/>
                <a:latin typeface="Arial" pitchFamily="34" charset="0"/>
                <a:ea typeface="+mn-ea"/>
                <a:cs typeface="+mn-cs"/>
              </a:rPr>
              <a:t>Note:</a:t>
            </a:r>
            <a:r>
              <a:rPr lang="en-US" sz="1200" kern="1200" baseline="0" dirty="0">
                <a:solidFill>
                  <a:schemeClr val="tx1"/>
                </a:solidFill>
                <a:effectLst/>
                <a:latin typeface="Arial" pitchFamily="34" charset="0"/>
                <a:ea typeface="+mn-ea"/>
                <a:cs typeface="+mn-cs"/>
              </a:rPr>
              <a:t> </a:t>
            </a:r>
            <a:r>
              <a:rPr lang="en-US" sz="1200" kern="1200" dirty="0">
                <a:solidFill>
                  <a:schemeClr val="tx1"/>
                </a:solidFill>
                <a:effectLst/>
                <a:latin typeface="Arial" pitchFamily="34" charset="0"/>
                <a:ea typeface="+mn-ea"/>
                <a:cs typeface="+mn-cs"/>
              </a:rPr>
              <a:t>Children age 7 through 10 years who receive Tdap as part of a catch-up series may be</a:t>
            </a:r>
            <a:r>
              <a:rPr lang="en-US" sz="1200" kern="1200" baseline="0" dirty="0">
                <a:solidFill>
                  <a:schemeClr val="tx1"/>
                </a:solidFill>
                <a:effectLst/>
                <a:latin typeface="Arial" pitchFamily="34" charset="0"/>
                <a:ea typeface="+mn-ea"/>
                <a:cs typeface="+mn-cs"/>
              </a:rPr>
              <a:t> </a:t>
            </a:r>
            <a:r>
              <a:rPr lang="en-US" sz="1200" kern="1200" dirty="0">
                <a:solidFill>
                  <a:schemeClr val="tx1"/>
                </a:solidFill>
                <a:effectLst/>
                <a:latin typeface="Arial" pitchFamily="34" charset="0"/>
                <a:ea typeface="+mn-ea"/>
                <a:cs typeface="+mn-cs"/>
              </a:rPr>
              <a:t>given an additional Tdap for the routinely recommended adolescent dose at 11–12 years of age.</a:t>
            </a:r>
            <a:endParaRPr lang="en-US" sz="1000" dirty="0"/>
          </a:p>
        </p:txBody>
      </p:sp>
      <p:sp>
        <p:nvSpPr>
          <p:cNvPr id="9" name="Footer Placeholder 8"/>
          <p:cNvSpPr>
            <a:spLocks noGrp="1"/>
          </p:cNvSpPr>
          <p:nvPr>
            <p:ph type="ftr" sz="quarter" idx="4"/>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cs typeface="+mn-cs"/>
              </a:rPr>
              <a:t>EPIC CHILDHOOD 2017</a:t>
            </a:r>
            <a:endParaRPr kumimoji="0" lang="en-US" sz="1800" b="0" i="0" u="none" strike="noStrike" kern="0" cap="none" spc="0" normalizeH="0" baseline="0" noProof="0" dirty="0">
              <a:ln>
                <a:noFill/>
              </a:ln>
              <a:solidFill>
                <a:prstClr val="black"/>
              </a:solidFill>
              <a:effectLst/>
              <a:uLnTx/>
              <a:uFillTx/>
              <a:cs typeface="+mn-cs"/>
            </a:endParaRPr>
          </a:p>
        </p:txBody>
      </p:sp>
      <p:sp>
        <p:nvSpPr>
          <p:cNvPr id="10" name="Slide Number Placeholder 9"/>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952AFA-8362-48FC-9C34-150C87379A9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6794578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Rectangle 2"/>
          <p:cNvSpPr>
            <a:spLocks noGrp="1" noRot="1" noChangeAspect="1" noChangeArrowheads="1" noTextEdit="1"/>
          </p:cNvSpPr>
          <p:nvPr>
            <p:ph type="sldImg"/>
          </p:nvPr>
        </p:nvSpPr>
        <p:spPr>
          <a:xfrm>
            <a:off x="1166813" y="692150"/>
            <a:ext cx="4618037" cy="3463925"/>
          </a:xfrm>
          <a:ln/>
        </p:spPr>
      </p:sp>
      <p:sp>
        <p:nvSpPr>
          <p:cNvPr id="403458" name="Rectangle 3"/>
          <p:cNvSpPr>
            <a:spLocks noGrp="1" noChangeArrowheads="1"/>
          </p:cNvSpPr>
          <p:nvPr>
            <p:ph type="body" idx="1"/>
          </p:nvPr>
        </p:nvSpPr>
        <p:spPr>
          <a:noFill/>
          <a:ln/>
        </p:spPr>
        <p:txBody>
          <a:bodyPr lIns="91416" tIns="45708" rIns="91416" bIns="45708"/>
          <a:lstStyle/>
          <a:p>
            <a:pPr eaLnBrk="1" hangingPunct="1">
              <a:spcBef>
                <a:spcPct val="0"/>
              </a:spcBef>
            </a:pPr>
            <a:endParaRPr lang="en-US" sz="900">
              <a:latin typeface="Arial" charset="0"/>
            </a:endParaRPr>
          </a:p>
        </p:txBody>
      </p:sp>
      <p:sp>
        <p:nvSpPr>
          <p:cNvPr id="4" name="Footer Placeholder 3"/>
          <p:cNvSpPr>
            <a:spLocks noGrp="1"/>
          </p:cNvSpPr>
          <p:nvPr>
            <p:ph type="ftr" sz="quarter" idx="4"/>
          </p:nvPr>
        </p:nvSpPr>
        <p:spPr/>
        <p:txBody>
          <a:bodyPr/>
          <a:lstStyle/>
          <a:p>
            <a:pPr>
              <a:defRPr/>
            </a:pPr>
            <a:r>
              <a:rPr lang="en-US">
                <a:solidFill>
                  <a:prstClr val="black"/>
                </a:solidFill>
              </a:rPr>
              <a:t>EPIC CHILDHOOD 2017</a:t>
            </a:r>
            <a:endParaRPr lang="en-US" dirty="0">
              <a:solidFill>
                <a:prstClr val="black"/>
              </a:solidFill>
            </a:endParaRPr>
          </a:p>
        </p:txBody>
      </p:sp>
    </p:spTree>
    <p:extLst>
      <p:ext uri="{BB962C8B-B14F-4D97-AF65-F5344CB8AC3E}">
        <p14:creationId xmlns:p14="http://schemas.microsoft.com/office/powerpoint/2010/main" val="4614187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Rectangle 2"/>
          <p:cNvSpPr>
            <a:spLocks noGrp="1" noRot="1" noChangeAspect="1" noChangeArrowheads="1" noTextEdit="1"/>
          </p:cNvSpPr>
          <p:nvPr>
            <p:ph type="sldImg"/>
          </p:nvPr>
        </p:nvSpPr>
        <p:spPr>
          <a:xfrm>
            <a:off x="1166813" y="692150"/>
            <a:ext cx="4619625" cy="3463925"/>
          </a:xfrm>
          <a:ln/>
        </p:spPr>
      </p:sp>
      <p:sp>
        <p:nvSpPr>
          <p:cNvPr id="405506" name="Rectangle 3"/>
          <p:cNvSpPr>
            <a:spLocks noGrp="1" noChangeArrowheads="1"/>
          </p:cNvSpPr>
          <p:nvPr>
            <p:ph type="body" idx="1"/>
          </p:nvPr>
        </p:nvSpPr>
        <p:spPr>
          <a:noFill/>
          <a:ln/>
        </p:spPr>
        <p:txBody>
          <a:bodyPr lIns="91424" tIns="45712" rIns="91424" bIns="45712"/>
          <a:lstStyle/>
          <a:p>
            <a:r>
              <a:rPr lang="en-US" sz="1000" dirty="0">
                <a:latin typeface="Arial" charset="0"/>
              </a:rPr>
              <a:t>Vaccines should not be stored in vegetable bins or the space occupied by vegetable bins because this area is commonly closer to the motor of the unit and temperatures may be less stable. The experts recommend that you remove the vegetable bins and put bottles of water in that space to help maintain a constant temperature in your refrigerator. Vaccines should be placed in the center of the refrigerator, away from the walls and floor of the unit in open containers so air can circulate around the vaccines. You also do not want the top shelf in the refrigerator too close to the vents that come from the freezer because this can expose your vaccines to freezing temperatures.</a:t>
            </a:r>
          </a:p>
          <a:p>
            <a:endParaRPr lang="en-US" sz="1000" dirty="0">
              <a:latin typeface="Arial" charset="0"/>
            </a:endParaRPr>
          </a:p>
          <a:p>
            <a:r>
              <a:rPr lang="en-US" sz="1000" dirty="0">
                <a:latin typeface="Arial" charset="0"/>
              </a:rPr>
              <a:t>Reference: Ask the Experts (Immunization Action Coalition)</a:t>
            </a:r>
          </a:p>
        </p:txBody>
      </p:sp>
      <p:sp>
        <p:nvSpPr>
          <p:cNvPr id="8" name="Footer Placeholder 7"/>
          <p:cNvSpPr>
            <a:spLocks noGrp="1"/>
          </p:cNvSpPr>
          <p:nvPr>
            <p:ph type="ftr" sz="quarter" idx="4"/>
          </p:nvPr>
        </p:nvSpPr>
        <p:spPr>
          <a:xfrm>
            <a:off x="0" y="8773958"/>
            <a:ext cx="3011699" cy="462119"/>
          </a:xfrm>
        </p:spPr>
        <p:txBody>
          <a:bodyPr/>
          <a:lstStyle/>
          <a:p>
            <a:pPr>
              <a:defRPr/>
            </a:pPr>
            <a:r>
              <a:rPr lang="en-US">
                <a:solidFill>
                  <a:prstClr val="black"/>
                </a:solidFill>
              </a:rPr>
              <a:t>EPIC CHILDHOOD 2017</a:t>
            </a:r>
            <a:endParaRPr lang="en-US" dirty="0">
              <a:solidFill>
                <a:prstClr val="black"/>
              </a:solidFill>
            </a:endParaRPr>
          </a:p>
        </p:txBody>
      </p:sp>
    </p:spTree>
    <p:extLst>
      <p:ext uri="{BB962C8B-B14F-4D97-AF65-F5344CB8AC3E}">
        <p14:creationId xmlns:p14="http://schemas.microsoft.com/office/powerpoint/2010/main" val="1549318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533400" y="19050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64534D6E-0ACF-4A1E-840C-B1285DBDFC01}"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7F1F1D71-F7B4-4224-9DC8-80DB1CE1F3FE}"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cs typeface="Arial" charset="0"/>
              </a:defRPr>
            </a:lvl1pPr>
          </a:lstStyle>
          <a:p>
            <a:pPr>
              <a:defRPr/>
            </a:pPr>
            <a:fld id="{DCDC8ACD-A9EF-4829-9E89-76E0432139C9}" type="datetime1">
              <a:rPr lang="en-US"/>
              <a:pPr>
                <a:defRPr/>
              </a:pPr>
              <a:t>10/6/2017</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r>
              <a:rPr lang="en-US"/>
              <a:t>Educating Physicians In Their Communities ®</a:t>
            </a:r>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8BA2C2BB-CBF6-419D-94C3-A760BDE3E953}"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cs typeface="Arial" charset="0"/>
              </a:defRPr>
            </a:lvl1pPr>
          </a:lstStyle>
          <a:p>
            <a:pPr>
              <a:defRPr/>
            </a:pPr>
            <a:fld id="{AAE3D7AF-3179-45F1-B121-E541A8F4F6FB}" type="datetime1">
              <a:rPr lang="en-US"/>
              <a:pPr>
                <a:defRPr/>
              </a:pPr>
              <a:t>10/6/2017</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r>
              <a:rPr lang="en-US"/>
              <a:t>Educating Physicians In Their Communities ®</a:t>
            </a:r>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7BB497F5-1E52-4FEF-8E1C-2D13752D0EA6}"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cs typeface="Arial" charset="0"/>
              </a:defRPr>
            </a:lvl1pPr>
          </a:lstStyle>
          <a:p>
            <a:pPr>
              <a:defRPr/>
            </a:pPr>
            <a:fld id="{62BAAA98-5832-4603-BB85-E077C5C504C3}" type="datetime1">
              <a:rPr lang="en-US"/>
              <a:pPr>
                <a:defRPr/>
              </a:pPr>
              <a:t>10/6/2017</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r>
              <a:rPr lang="en-US"/>
              <a:t>Educating Physicians In Their Communities ®</a:t>
            </a:r>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C7BAEFBA-AE7B-4089-906C-F6750B47F401}"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cs typeface="Arial" charset="0"/>
              </a:defRPr>
            </a:lvl1pPr>
          </a:lstStyle>
          <a:p>
            <a:pPr>
              <a:defRPr/>
            </a:pPr>
            <a:fld id="{64D95021-9C16-46D8-984C-A417A076A2F5}" type="datetime1">
              <a:rPr lang="en-US"/>
              <a:pPr>
                <a:defRPr/>
              </a:pPr>
              <a:t>10/6/2017</a:t>
            </a:fld>
            <a:endParaRPr lang="en-US"/>
          </a:p>
        </p:txBody>
      </p:sp>
      <p:sp>
        <p:nvSpPr>
          <p:cNvPr id="6" name="Footer Placeholder 5"/>
          <p:cNvSpPr>
            <a:spLocks noGrp="1"/>
          </p:cNvSpPr>
          <p:nvPr>
            <p:ph type="ftr" sz="quarter" idx="11"/>
          </p:nvPr>
        </p:nvSpPr>
        <p:spPr/>
        <p:txBody>
          <a:bodyPr/>
          <a:lstStyle>
            <a:lvl1pPr>
              <a:defRPr>
                <a:cs typeface="Arial" charset="0"/>
              </a:defRPr>
            </a:lvl1pPr>
          </a:lstStyle>
          <a:p>
            <a:pPr>
              <a:defRPr/>
            </a:pPr>
            <a:r>
              <a:rPr lang="en-US"/>
              <a:t>Educating Physicians In Their Communities ®</a:t>
            </a:r>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ACDDA961-D75E-403A-9139-3E8DF28839DB}"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cs typeface="Arial" charset="0"/>
              </a:defRPr>
            </a:lvl1pPr>
          </a:lstStyle>
          <a:p>
            <a:pPr>
              <a:defRPr/>
            </a:pPr>
            <a:fld id="{DB90C4E6-E5AD-4CB0-9AFE-25689464BB82}" type="datetime1">
              <a:rPr lang="en-US"/>
              <a:pPr>
                <a:defRPr/>
              </a:pPr>
              <a:t>10/6/2017</a:t>
            </a:fld>
            <a:endParaRPr lang="en-US"/>
          </a:p>
        </p:txBody>
      </p:sp>
      <p:sp>
        <p:nvSpPr>
          <p:cNvPr id="8" name="Footer Placeholder 7"/>
          <p:cNvSpPr>
            <a:spLocks noGrp="1"/>
          </p:cNvSpPr>
          <p:nvPr>
            <p:ph type="ftr" sz="quarter" idx="11"/>
          </p:nvPr>
        </p:nvSpPr>
        <p:spPr/>
        <p:txBody>
          <a:bodyPr/>
          <a:lstStyle>
            <a:lvl1pPr>
              <a:defRPr>
                <a:cs typeface="Arial" charset="0"/>
              </a:defRPr>
            </a:lvl1pPr>
          </a:lstStyle>
          <a:p>
            <a:pPr>
              <a:defRPr/>
            </a:pPr>
            <a:r>
              <a:rPr lang="en-US"/>
              <a:t>Educating Physicians In Their Communities ®</a:t>
            </a:r>
          </a:p>
        </p:txBody>
      </p:sp>
      <p:sp>
        <p:nvSpPr>
          <p:cNvPr id="9" name="Slide Number Placeholder 8"/>
          <p:cNvSpPr>
            <a:spLocks noGrp="1"/>
          </p:cNvSpPr>
          <p:nvPr>
            <p:ph type="sldNum" sz="quarter" idx="12"/>
          </p:nvPr>
        </p:nvSpPr>
        <p:spPr/>
        <p:txBody>
          <a:bodyPr/>
          <a:lstStyle>
            <a:lvl1pPr>
              <a:defRPr>
                <a:cs typeface="Arial" charset="0"/>
              </a:defRPr>
            </a:lvl1pPr>
          </a:lstStyle>
          <a:p>
            <a:pPr>
              <a:defRPr/>
            </a:pPr>
            <a:fld id="{E7BC454F-80FB-445C-8FDD-8876BD0035A1}"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cs typeface="Arial" charset="0"/>
              </a:defRPr>
            </a:lvl1pPr>
          </a:lstStyle>
          <a:p>
            <a:pPr>
              <a:defRPr/>
            </a:pPr>
            <a:fld id="{AA250485-E96D-4F5E-8A8C-7092163CED2D}" type="datetime1">
              <a:rPr lang="en-US"/>
              <a:pPr>
                <a:defRPr/>
              </a:pPr>
              <a:t>10/6/2017</a:t>
            </a:fld>
            <a:endParaRPr lang="en-US"/>
          </a:p>
        </p:txBody>
      </p:sp>
      <p:sp>
        <p:nvSpPr>
          <p:cNvPr id="4" name="Footer Placeholder 3"/>
          <p:cNvSpPr>
            <a:spLocks noGrp="1"/>
          </p:cNvSpPr>
          <p:nvPr>
            <p:ph type="ftr" sz="quarter" idx="11"/>
          </p:nvPr>
        </p:nvSpPr>
        <p:spPr/>
        <p:txBody>
          <a:bodyPr/>
          <a:lstStyle>
            <a:lvl1pPr>
              <a:defRPr>
                <a:cs typeface="Arial" charset="0"/>
              </a:defRPr>
            </a:lvl1pPr>
          </a:lstStyle>
          <a:p>
            <a:pPr>
              <a:defRPr/>
            </a:pPr>
            <a:r>
              <a:rPr lang="en-US"/>
              <a:t>Educating Physicians In Their Communities ®</a:t>
            </a:r>
          </a:p>
        </p:txBody>
      </p:sp>
      <p:sp>
        <p:nvSpPr>
          <p:cNvPr id="5" name="Slide Number Placeholder 4"/>
          <p:cNvSpPr>
            <a:spLocks noGrp="1"/>
          </p:cNvSpPr>
          <p:nvPr>
            <p:ph type="sldNum" sz="quarter" idx="12"/>
          </p:nvPr>
        </p:nvSpPr>
        <p:spPr/>
        <p:txBody>
          <a:bodyPr/>
          <a:lstStyle>
            <a:lvl1pPr>
              <a:defRPr>
                <a:cs typeface="Arial" charset="0"/>
              </a:defRPr>
            </a:lvl1pPr>
          </a:lstStyle>
          <a:p>
            <a:pPr>
              <a:defRPr/>
            </a:pPr>
            <a:fld id="{9B3EBE92-D32A-4578-A3B8-4ACBB6C54E42}"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cs typeface="Arial" charset="0"/>
              </a:defRPr>
            </a:lvl1pPr>
          </a:lstStyle>
          <a:p>
            <a:pPr>
              <a:defRPr/>
            </a:pPr>
            <a:fld id="{9880524F-52D1-4374-B0EF-08CE7701C5CF}" type="datetime1">
              <a:rPr lang="en-US"/>
              <a:pPr>
                <a:defRPr/>
              </a:pPr>
              <a:t>10/6/2017</a:t>
            </a:fld>
            <a:endParaRPr lang="en-US"/>
          </a:p>
        </p:txBody>
      </p:sp>
      <p:sp>
        <p:nvSpPr>
          <p:cNvPr id="3" name="Footer Placeholder 2"/>
          <p:cNvSpPr>
            <a:spLocks noGrp="1"/>
          </p:cNvSpPr>
          <p:nvPr>
            <p:ph type="ftr" sz="quarter" idx="11"/>
          </p:nvPr>
        </p:nvSpPr>
        <p:spPr/>
        <p:txBody>
          <a:bodyPr/>
          <a:lstStyle>
            <a:lvl1pPr>
              <a:defRPr>
                <a:cs typeface="Arial" charset="0"/>
              </a:defRPr>
            </a:lvl1pPr>
          </a:lstStyle>
          <a:p>
            <a:pPr>
              <a:defRPr/>
            </a:pPr>
            <a:r>
              <a:rPr lang="en-US"/>
              <a:t>Educating Physicians In Their Communities ®</a:t>
            </a:r>
          </a:p>
        </p:txBody>
      </p:sp>
      <p:sp>
        <p:nvSpPr>
          <p:cNvPr id="4" name="Slide Number Placeholder 3"/>
          <p:cNvSpPr>
            <a:spLocks noGrp="1"/>
          </p:cNvSpPr>
          <p:nvPr>
            <p:ph type="sldNum" sz="quarter" idx="12"/>
          </p:nvPr>
        </p:nvSpPr>
        <p:spPr/>
        <p:txBody>
          <a:bodyPr/>
          <a:lstStyle>
            <a:lvl1pPr>
              <a:defRPr>
                <a:cs typeface="Arial" charset="0"/>
              </a:defRPr>
            </a:lvl1pPr>
          </a:lstStyle>
          <a:p>
            <a:pPr>
              <a:defRPr/>
            </a:pPr>
            <a:fld id="{E1EC11EF-2B0D-4F4A-9478-78594CE0F4C4}"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cs typeface="Arial" charset="0"/>
              </a:defRPr>
            </a:lvl1pPr>
          </a:lstStyle>
          <a:p>
            <a:pPr>
              <a:defRPr/>
            </a:pPr>
            <a:fld id="{F8F7CD64-D079-44E6-8250-3E8AB0952572}" type="datetime1">
              <a:rPr lang="en-US"/>
              <a:pPr>
                <a:defRPr/>
              </a:pPr>
              <a:t>10/6/2017</a:t>
            </a:fld>
            <a:endParaRPr lang="en-US"/>
          </a:p>
        </p:txBody>
      </p:sp>
      <p:sp>
        <p:nvSpPr>
          <p:cNvPr id="6" name="Footer Placeholder 5"/>
          <p:cNvSpPr>
            <a:spLocks noGrp="1"/>
          </p:cNvSpPr>
          <p:nvPr>
            <p:ph type="ftr" sz="quarter" idx="11"/>
          </p:nvPr>
        </p:nvSpPr>
        <p:spPr/>
        <p:txBody>
          <a:bodyPr/>
          <a:lstStyle>
            <a:lvl1pPr>
              <a:defRPr>
                <a:cs typeface="Arial" charset="0"/>
              </a:defRPr>
            </a:lvl1pPr>
          </a:lstStyle>
          <a:p>
            <a:pPr>
              <a:defRPr/>
            </a:pPr>
            <a:r>
              <a:rPr lang="en-US"/>
              <a:t>Educating Physicians In Their Communities ®</a:t>
            </a:r>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7C7D3457-43DE-41F7-9121-838BAF1CB0E3}" type="slidenum">
              <a:rPr lang="en-US"/>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cs typeface="Arial" charset="0"/>
              </a:defRPr>
            </a:lvl1pPr>
          </a:lstStyle>
          <a:p>
            <a:pPr>
              <a:defRPr/>
            </a:pPr>
            <a:fld id="{211CFD14-7F1F-480E-8178-818CBA34C43C}" type="datetime1">
              <a:rPr lang="en-US"/>
              <a:pPr>
                <a:defRPr/>
              </a:pPr>
              <a:t>10/6/2017</a:t>
            </a:fld>
            <a:endParaRPr lang="en-US"/>
          </a:p>
        </p:txBody>
      </p:sp>
      <p:sp>
        <p:nvSpPr>
          <p:cNvPr id="6" name="Footer Placeholder 5"/>
          <p:cNvSpPr>
            <a:spLocks noGrp="1"/>
          </p:cNvSpPr>
          <p:nvPr>
            <p:ph type="ftr" sz="quarter" idx="11"/>
          </p:nvPr>
        </p:nvSpPr>
        <p:spPr/>
        <p:txBody>
          <a:bodyPr/>
          <a:lstStyle>
            <a:lvl1pPr>
              <a:defRPr>
                <a:cs typeface="Arial" charset="0"/>
              </a:defRPr>
            </a:lvl1pPr>
          </a:lstStyle>
          <a:p>
            <a:pPr>
              <a:defRPr/>
            </a:pPr>
            <a:r>
              <a:rPr lang="en-US"/>
              <a:t>Educating Physicians In Their Communities ®</a:t>
            </a:r>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8E295461-EDC2-4FAF-ACAA-1E787B4F671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cs typeface="Arial" charset="0"/>
              </a:defRPr>
            </a:lvl1pPr>
          </a:lstStyle>
          <a:p>
            <a:pPr>
              <a:defRPr/>
            </a:pPr>
            <a:fld id="{BCDA0402-C738-4722-A9A6-4528510028B6}" type="datetime1">
              <a:rPr lang="en-US"/>
              <a:pPr>
                <a:defRPr/>
              </a:pPr>
              <a:t>10/6/2017</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r>
              <a:rPr lang="en-US"/>
              <a:t>Educating Physicians In Their Communities ®</a:t>
            </a:r>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280BEDFF-D83B-4CF6-AC7A-AA9BF383087C}" type="slidenum">
              <a:rPr lang="en-US"/>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cs typeface="Arial" charset="0"/>
              </a:defRPr>
            </a:lvl1pPr>
          </a:lstStyle>
          <a:p>
            <a:pPr>
              <a:defRPr/>
            </a:pPr>
            <a:fld id="{C2E37569-8861-438B-A008-3BCA6804E916}" type="datetime1">
              <a:rPr lang="en-US"/>
              <a:pPr>
                <a:defRPr/>
              </a:pPr>
              <a:t>10/6/2017</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r>
              <a:rPr lang="en-US"/>
              <a:t>Educating Physicians In Their Communities ®</a:t>
            </a:r>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62BA1A9C-4662-4113-8B6E-FC83ACE047B4}" type="slidenum">
              <a:rPr lang="en-US"/>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cs typeface="Arial" charset="0"/>
              </a:defRPr>
            </a:lvl1pPr>
          </a:lstStyle>
          <a:p>
            <a:pPr>
              <a:defRPr/>
            </a:pPr>
            <a:fld id="{A24C5C8F-47B2-419C-8F82-13A300AD3825}" type="datetime1">
              <a:rPr lang="en-US"/>
              <a:pPr>
                <a:defRPr/>
              </a:pPr>
              <a:t>10/6/2017</a:t>
            </a:fld>
            <a:endParaRPr lang="en-US"/>
          </a:p>
        </p:txBody>
      </p:sp>
      <p:sp>
        <p:nvSpPr>
          <p:cNvPr id="6" name="Footer Placeholder 5"/>
          <p:cNvSpPr>
            <a:spLocks noGrp="1"/>
          </p:cNvSpPr>
          <p:nvPr>
            <p:ph type="ftr" sz="quarter" idx="11"/>
          </p:nvPr>
        </p:nvSpPr>
        <p:spPr/>
        <p:txBody>
          <a:bodyPr/>
          <a:lstStyle>
            <a:lvl1pPr>
              <a:defRPr>
                <a:cs typeface="Arial" charset="0"/>
              </a:defRPr>
            </a:lvl1pPr>
          </a:lstStyle>
          <a:p>
            <a:pPr>
              <a:defRPr/>
            </a:pPr>
            <a:r>
              <a:rPr lang="en-US"/>
              <a:t>Educating Physicians In Their Communities ®</a:t>
            </a:r>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FD30A350-A05D-4923-825F-4231F1E44A31}" type="slidenum">
              <a:rPr lang="en-US"/>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533400" y="1905000"/>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cs typeface="Arial" charset="0"/>
              </a:defRPr>
            </a:lvl1pPr>
          </a:lstStyle>
          <a:p>
            <a:pPr>
              <a:defRPr/>
            </a:pPr>
            <a:fld id="{1679D26D-11F0-4A24-B445-40AC9C71447A}" type="datetime1">
              <a:rPr lang="en-US"/>
              <a:pPr>
                <a:defRPr/>
              </a:pPr>
              <a:t>10/6/2017</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r>
              <a:rPr lang="en-US"/>
              <a:t>Educating Physicians In Their Communities ®</a:t>
            </a:r>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CAEED49F-642C-4FDA-BE8A-3F5DEAF70C87}" type="slidenum">
              <a:rPr lang="en-US"/>
              <a:pPr>
                <a:defRPr/>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495800" y="1905000"/>
            <a:ext cx="3810000" cy="4114800"/>
          </a:xfrm>
        </p:spPr>
        <p:txBody>
          <a:bodyPr/>
          <a:lstStyle/>
          <a:p>
            <a:pPr lvl="0"/>
            <a:endParaRPr lang="en-US" noProof="0"/>
          </a:p>
        </p:txBody>
      </p:sp>
      <p:sp>
        <p:nvSpPr>
          <p:cNvPr id="5" name="Date Placeholder 4"/>
          <p:cNvSpPr>
            <a:spLocks noGrp="1"/>
          </p:cNvSpPr>
          <p:nvPr>
            <p:ph type="dt" sz="half" idx="10"/>
          </p:nvPr>
        </p:nvSpPr>
        <p:spPr/>
        <p:txBody>
          <a:bodyPr/>
          <a:lstStyle>
            <a:lvl1pPr>
              <a:defRPr>
                <a:cs typeface="Arial" charset="0"/>
              </a:defRPr>
            </a:lvl1pPr>
          </a:lstStyle>
          <a:p>
            <a:pPr>
              <a:defRPr/>
            </a:pPr>
            <a:fld id="{18B7E578-6B50-4F63-8E61-37F824FB34E6}" type="datetime1">
              <a:rPr lang="en-US"/>
              <a:pPr>
                <a:defRPr/>
              </a:pPr>
              <a:t>10/6/2017</a:t>
            </a:fld>
            <a:endParaRPr lang="en-US"/>
          </a:p>
        </p:txBody>
      </p:sp>
      <p:sp>
        <p:nvSpPr>
          <p:cNvPr id="6" name="Footer Placeholder 5"/>
          <p:cNvSpPr>
            <a:spLocks noGrp="1"/>
          </p:cNvSpPr>
          <p:nvPr>
            <p:ph type="ftr" sz="quarter" idx="11"/>
          </p:nvPr>
        </p:nvSpPr>
        <p:spPr/>
        <p:txBody>
          <a:bodyPr/>
          <a:lstStyle>
            <a:lvl1pPr>
              <a:defRPr>
                <a:cs typeface="Arial" charset="0"/>
              </a:defRPr>
            </a:lvl1pPr>
          </a:lstStyle>
          <a:p>
            <a:pPr>
              <a:defRPr/>
            </a:pPr>
            <a:r>
              <a:rPr lang="en-US"/>
              <a:t>Educating Physicians In Their Communities ®</a:t>
            </a:r>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2A714058-89FD-472A-BB58-C203B41CA9F2}" type="slidenum">
              <a:rPr lang="en-US"/>
              <a:pPr>
                <a:defRPr/>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20C5B7-84F7-46DD-9F41-69A198F96544}"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467272-04B0-4DF6-AF87-571B8AD16AF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99C3CF-3538-4B92-91E8-74FAC94CFA2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5DE257-D2B1-44C6-A4F8-45CB63B794F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0B9EEB0-8A23-4D26-9271-279BA04AABC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5D9B4665-AE4B-4391-95A5-6154D1070AE8}"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64249ECF-28CC-4BE3-B727-50D5CF88AB58}"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70C6B99-C895-418E-A853-E957B72291C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E82255B-772C-4189-8F02-7071ED8B44BA}"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2887D6-7FF7-4371-B7E6-E3917463735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942FC0-87D4-4978-88D9-C1E796F535A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DCCBFB-3D6F-467B-8D72-9B4F28F94AB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9FED96-C798-4B15-8940-FB853E228C7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7ECCBD-08F2-411D-80A8-BAC269CCE45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7BF3CF-D366-4FBC-A21B-A9AB184C15D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E1487F40-57D1-4CA9-9654-B88D3B71D105}"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76EFE026-976C-4E24-9A23-B612B66F0763}" type="slidenum">
              <a:rPr lang="en-US"/>
              <a:pPr>
                <a:defRPr/>
              </a:pPr>
              <a:t>‹#›</a:t>
            </a:fld>
            <a:endParaRPr lang="en-US"/>
          </a:p>
        </p:txBody>
      </p:sp>
    </p:spTree>
    <p:extLst>
      <p:ext uri="{BB962C8B-B14F-4D97-AF65-F5344CB8AC3E}">
        <p14:creationId xmlns:p14="http://schemas.microsoft.com/office/powerpoint/2010/main" val="344120191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3DB430C-6394-42A8-9B13-E2963DFE220C}"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A2F9C13-4C61-4BDE-AF55-17A29D5CD7BA}" type="slidenum">
              <a:rPr lang="en-US"/>
              <a:pPr>
                <a:defRPr/>
              </a:pPr>
              <a:t>‹#›</a:t>
            </a:fld>
            <a:endParaRPr lang="en-US"/>
          </a:p>
        </p:txBody>
      </p:sp>
    </p:spTree>
    <p:extLst>
      <p:ext uri="{BB962C8B-B14F-4D97-AF65-F5344CB8AC3E}">
        <p14:creationId xmlns:p14="http://schemas.microsoft.com/office/powerpoint/2010/main" val="2290345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FF11952-991D-45BF-A599-A0E38AD50A3A}"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DD96BEE0-7E02-4C16-A34C-1F063C74F4D3}"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D27F19C-424A-47FE-8FFF-66C19606E3FF}"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742F863-5A02-4A8F-8119-503166DBA1AF}" type="slidenum">
              <a:rPr lang="en-US"/>
              <a:pPr>
                <a:defRPr/>
              </a:pPr>
              <a:t>‹#›</a:t>
            </a:fld>
            <a:endParaRPr lang="en-US"/>
          </a:p>
        </p:txBody>
      </p:sp>
    </p:spTree>
    <p:extLst>
      <p:ext uri="{BB962C8B-B14F-4D97-AF65-F5344CB8AC3E}">
        <p14:creationId xmlns:p14="http://schemas.microsoft.com/office/powerpoint/2010/main" val="340428643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0D56003-556A-4531-9423-2AC53A0F6913}"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BF87A0A0-14A3-424C-8502-F670BB61D607}" type="slidenum">
              <a:rPr lang="en-US"/>
              <a:pPr>
                <a:defRPr/>
              </a:pPr>
              <a:t>‹#›</a:t>
            </a:fld>
            <a:endParaRPr lang="en-US"/>
          </a:p>
        </p:txBody>
      </p:sp>
    </p:spTree>
    <p:extLst>
      <p:ext uri="{BB962C8B-B14F-4D97-AF65-F5344CB8AC3E}">
        <p14:creationId xmlns:p14="http://schemas.microsoft.com/office/powerpoint/2010/main" val="60666964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FB2D7E7-A153-4457-B463-8554F72577F2}" type="datetime1">
              <a:rPr lang="en-US"/>
              <a:pPr>
                <a:defRPr/>
              </a:pPr>
              <a:t>10/6/2017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943A82AF-B4F3-4F27-99A7-A87E543C1044}" type="slidenum">
              <a:rPr lang="en-US"/>
              <a:pPr>
                <a:defRPr/>
              </a:pPr>
              <a:t>‹#›</a:t>
            </a:fld>
            <a:endParaRPr lang="en-US"/>
          </a:p>
        </p:txBody>
      </p:sp>
    </p:spTree>
    <p:extLst>
      <p:ext uri="{BB962C8B-B14F-4D97-AF65-F5344CB8AC3E}">
        <p14:creationId xmlns:p14="http://schemas.microsoft.com/office/powerpoint/2010/main" val="399764083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EE959027-A53F-4758-8871-03E7997F9C53}" type="datetime1">
              <a:rPr lang="en-US"/>
              <a:pPr>
                <a:defRPr/>
              </a:pPr>
              <a:t>10/6/2017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31486ABE-D1AE-468A-B4B5-AE9B89B16F1A}" type="slidenum">
              <a:rPr lang="en-US"/>
              <a:pPr>
                <a:defRPr/>
              </a:pPr>
              <a:t>‹#›</a:t>
            </a:fld>
            <a:endParaRPr lang="en-US"/>
          </a:p>
        </p:txBody>
      </p:sp>
    </p:spTree>
    <p:extLst>
      <p:ext uri="{BB962C8B-B14F-4D97-AF65-F5344CB8AC3E}">
        <p14:creationId xmlns:p14="http://schemas.microsoft.com/office/powerpoint/2010/main" val="394017639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ACB809B-43BD-4D53-8D71-707C16CE1EB4}" type="datetime1">
              <a:rPr lang="en-US"/>
              <a:pPr>
                <a:defRPr/>
              </a:pPr>
              <a:t>10/6/2017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2C03DEF9-945E-459B-995F-F4A1958F40CE}" type="slidenum">
              <a:rPr lang="en-US"/>
              <a:pPr>
                <a:defRPr/>
              </a:pPr>
              <a:t>‹#›</a:t>
            </a:fld>
            <a:endParaRPr lang="en-US"/>
          </a:p>
        </p:txBody>
      </p:sp>
    </p:spTree>
    <p:extLst>
      <p:ext uri="{BB962C8B-B14F-4D97-AF65-F5344CB8AC3E}">
        <p14:creationId xmlns:p14="http://schemas.microsoft.com/office/powerpoint/2010/main" val="7778048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D4F2679-16D6-4EE0-8E43-8B27D7B7DF0F}"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E4F01701-BF80-48BC-91E7-73FC0145F577}" type="slidenum">
              <a:rPr lang="en-US"/>
              <a:pPr>
                <a:defRPr/>
              </a:pPr>
              <a:t>‹#›</a:t>
            </a:fld>
            <a:endParaRPr lang="en-US"/>
          </a:p>
        </p:txBody>
      </p:sp>
    </p:spTree>
    <p:extLst>
      <p:ext uri="{BB962C8B-B14F-4D97-AF65-F5344CB8AC3E}">
        <p14:creationId xmlns:p14="http://schemas.microsoft.com/office/powerpoint/2010/main" val="60940919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5D23F6E-FD82-4E45-90A5-2458CA08736B}"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FEE839DF-3EB8-4337-B409-06E8753CD96C}" type="slidenum">
              <a:rPr lang="en-US"/>
              <a:pPr>
                <a:defRPr/>
              </a:pPr>
              <a:t>‹#›</a:t>
            </a:fld>
            <a:endParaRPr lang="en-US"/>
          </a:p>
        </p:txBody>
      </p:sp>
    </p:spTree>
    <p:extLst>
      <p:ext uri="{BB962C8B-B14F-4D97-AF65-F5344CB8AC3E}">
        <p14:creationId xmlns:p14="http://schemas.microsoft.com/office/powerpoint/2010/main" val="106881024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6713A02-CB49-43E0-9328-2BD5246D01C3}"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5A476B8B-ECDE-43E0-AC77-7CFA66AF5754}" type="slidenum">
              <a:rPr lang="en-US"/>
              <a:pPr>
                <a:defRPr/>
              </a:pPr>
              <a:t>‹#›</a:t>
            </a:fld>
            <a:endParaRPr lang="en-US"/>
          </a:p>
        </p:txBody>
      </p:sp>
    </p:spTree>
    <p:extLst>
      <p:ext uri="{BB962C8B-B14F-4D97-AF65-F5344CB8AC3E}">
        <p14:creationId xmlns:p14="http://schemas.microsoft.com/office/powerpoint/2010/main" val="321023269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6C94EAA-6A88-4F25-B0F7-DE83996B619F}"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0E7AFAD6-9E47-452B-9186-43FA146AC1E1}" type="slidenum">
              <a:rPr lang="en-US"/>
              <a:pPr>
                <a:defRPr/>
              </a:pPr>
              <a:t>‹#›</a:t>
            </a:fld>
            <a:endParaRPr lang="en-US"/>
          </a:p>
        </p:txBody>
      </p:sp>
    </p:spTree>
    <p:extLst>
      <p:ext uri="{BB962C8B-B14F-4D97-AF65-F5344CB8AC3E}">
        <p14:creationId xmlns:p14="http://schemas.microsoft.com/office/powerpoint/2010/main" val="349893057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67383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0E8CBE4-784F-4AAE-A0C7-ADC0C5ED7E40}"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4976378-5CE1-4DAD-BAEB-FD83E1EA8DC7}"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3025544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1844276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0931319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10/6/2017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9463366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10/6/2017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7997450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10/6/2017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8621670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74013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0707004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1095251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58775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6AE5D275-EB02-4669-AA7F-4ACC08659F23}"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6155A67A-7C56-4322-A709-9A4864625F5C}"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a:t>Click to edit Master title style</a:t>
            </a:r>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7764372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7297184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8981891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384594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4460108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10/6/2017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0552959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10/6/2017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2768142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10/6/2017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1245031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482626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33702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D0486FD-F57F-4700-96E2-DD93A4BEB346}" type="datetime1">
              <a:rPr lang="en-US"/>
              <a:pPr>
                <a:defRPr/>
              </a:pPr>
              <a:t>10/6/2017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B6232608-E1E1-4995-A59B-1153EB2A3382}"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8132979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6835349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a:t>Click to edit Master title style</a:t>
            </a:r>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9837609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0823B6F0-F401-4651-A6BA-21750D5B3314}"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9E108A0E-4890-4464-98F5-DD5910C7DF60}" type="slidenum">
              <a:rPr lang="en-US"/>
              <a:pPr>
                <a:defRPr/>
              </a:pPr>
              <a:t>‹#›</a:t>
            </a:fld>
            <a:endParaRPr lang="en-US"/>
          </a:p>
        </p:txBody>
      </p:sp>
    </p:spTree>
    <p:extLst>
      <p:ext uri="{BB962C8B-B14F-4D97-AF65-F5344CB8AC3E}">
        <p14:creationId xmlns:p14="http://schemas.microsoft.com/office/powerpoint/2010/main" val="104586158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156639B-1AAF-4CEA-9F09-E2E48D458A20}"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65D85716-1854-4039-9576-1015D9F6D66D}" type="slidenum">
              <a:rPr lang="en-US"/>
              <a:pPr>
                <a:defRPr/>
              </a:pPr>
              <a:t>‹#›</a:t>
            </a:fld>
            <a:endParaRPr lang="en-US"/>
          </a:p>
        </p:txBody>
      </p:sp>
    </p:spTree>
    <p:extLst>
      <p:ext uri="{BB962C8B-B14F-4D97-AF65-F5344CB8AC3E}">
        <p14:creationId xmlns:p14="http://schemas.microsoft.com/office/powerpoint/2010/main" val="41450321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F73D65F-E8DF-41B5-A095-AF7629544FFD}"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744A1D7B-2541-4339-BC75-9464B703ED46}" type="slidenum">
              <a:rPr lang="en-US"/>
              <a:pPr>
                <a:defRPr/>
              </a:pPr>
              <a:t>‹#›</a:t>
            </a:fld>
            <a:endParaRPr lang="en-US"/>
          </a:p>
        </p:txBody>
      </p:sp>
    </p:spTree>
    <p:extLst>
      <p:ext uri="{BB962C8B-B14F-4D97-AF65-F5344CB8AC3E}">
        <p14:creationId xmlns:p14="http://schemas.microsoft.com/office/powerpoint/2010/main" val="102280251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02E59E6-DC78-48C0-BD22-9337693BC14E}"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26126230-F63F-4B46-AC86-6D5B6AD2CA14}" type="slidenum">
              <a:rPr lang="en-US"/>
              <a:pPr>
                <a:defRPr/>
              </a:pPr>
              <a:t>‹#›</a:t>
            </a:fld>
            <a:endParaRPr lang="en-US"/>
          </a:p>
        </p:txBody>
      </p:sp>
    </p:spTree>
    <p:extLst>
      <p:ext uri="{BB962C8B-B14F-4D97-AF65-F5344CB8AC3E}">
        <p14:creationId xmlns:p14="http://schemas.microsoft.com/office/powerpoint/2010/main" val="135592097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A3223F53-11F1-4E6E-B69D-276AF39D2188}" type="datetime1">
              <a:rPr lang="en-US"/>
              <a:pPr>
                <a:defRPr/>
              </a:pPr>
              <a:t>10/6/2017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CF630626-D4BA-49F5-9E23-C228C2E89554}" type="slidenum">
              <a:rPr lang="en-US"/>
              <a:pPr>
                <a:defRPr/>
              </a:pPr>
              <a:t>‹#›</a:t>
            </a:fld>
            <a:endParaRPr lang="en-US"/>
          </a:p>
        </p:txBody>
      </p:sp>
    </p:spTree>
    <p:extLst>
      <p:ext uri="{BB962C8B-B14F-4D97-AF65-F5344CB8AC3E}">
        <p14:creationId xmlns:p14="http://schemas.microsoft.com/office/powerpoint/2010/main" val="310778207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8264C1E-00C2-4803-BFF7-9BF126060669}" type="datetime1">
              <a:rPr lang="en-US"/>
              <a:pPr>
                <a:defRPr/>
              </a:pPr>
              <a:t>10/6/2017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FBC3FF94-BF3D-445E-B25C-FD74840EFFF6}" type="slidenum">
              <a:rPr lang="en-US"/>
              <a:pPr>
                <a:defRPr/>
              </a:pPr>
              <a:t>‹#›</a:t>
            </a:fld>
            <a:endParaRPr lang="en-US"/>
          </a:p>
        </p:txBody>
      </p:sp>
    </p:spTree>
    <p:extLst>
      <p:ext uri="{BB962C8B-B14F-4D97-AF65-F5344CB8AC3E}">
        <p14:creationId xmlns:p14="http://schemas.microsoft.com/office/powerpoint/2010/main" val="49242793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1D00AF-2247-40DA-AE28-0672448210A6}" type="datetime1">
              <a:rPr lang="en-US"/>
              <a:pPr>
                <a:defRPr/>
              </a:pPr>
              <a:t>10/6/2017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D7D6987A-ABE5-4A42-96AD-237855C51ABF}" type="slidenum">
              <a:rPr lang="en-US"/>
              <a:pPr>
                <a:defRPr/>
              </a:pPr>
              <a:t>‹#›</a:t>
            </a:fld>
            <a:endParaRPr lang="en-US"/>
          </a:p>
        </p:txBody>
      </p:sp>
    </p:spTree>
    <p:extLst>
      <p:ext uri="{BB962C8B-B14F-4D97-AF65-F5344CB8AC3E}">
        <p14:creationId xmlns:p14="http://schemas.microsoft.com/office/powerpoint/2010/main" val="1066455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F85BC051-0380-4DCE-B5D1-7F0A76E803B5}" type="datetime1">
              <a:rPr lang="en-US"/>
              <a:pPr>
                <a:defRPr/>
              </a:pPr>
              <a:t>10/6/2017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BECDD713-E82B-462D-B683-E8DA1CD56F91}" type="slidenum">
              <a:rPr lang="en-US"/>
              <a:pPr>
                <a:defRPr/>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ADFB906-7FE4-41A8-B408-9759C3CDDD58}"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F00AB782-D064-4EBC-BF55-C39EC308CF67}" type="slidenum">
              <a:rPr lang="en-US"/>
              <a:pPr>
                <a:defRPr/>
              </a:pPr>
              <a:t>‹#›</a:t>
            </a:fld>
            <a:endParaRPr lang="en-US"/>
          </a:p>
        </p:txBody>
      </p:sp>
    </p:spTree>
    <p:extLst>
      <p:ext uri="{BB962C8B-B14F-4D97-AF65-F5344CB8AC3E}">
        <p14:creationId xmlns:p14="http://schemas.microsoft.com/office/powerpoint/2010/main" val="161012035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2B569A4-DD6A-436A-A390-26835B3DF68B}"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B4752926-BE98-4521-B422-DFD3A6051825}" type="slidenum">
              <a:rPr lang="en-US"/>
              <a:pPr>
                <a:defRPr/>
              </a:pPr>
              <a:t>‹#›</a:t>
            </a:fld>
            <a:endParaRPr lang="en-US"/>
          </a:p>
        </p:txBody>
      </p:sp>
    </p:spTree>
    <p:extLst>
      <p:ext uri="{BB962C8B-B14F-4D97-AF65-F5344CB8AC3E}">
        <p14:creationId xmlns:p14="http://schemas.microsoft.com/office/powerpoint/2010/main" val="72660916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0526146-F74E-4EBC-8401-E0A0266A5965}"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D1E6D52E-405C-43DF-8DDF-9AF134080D41}" type="slidenum">
              <a:rPr lang="en-US"/>
              <a:pPr>
                <a:defRPr/>
              </a:pPr>
              <a:t>‹#›</a:t>
            </a:fld>
            <a:endParaRPr lang="en-US"/>
          </a:p>
        </p:txBody>
      </p:sp>
    </p:spTree>
    <p:extLst>
      <p:ext uri="{BB962C8B-B14F-4D97-AF65-F5344CB8AC3E}">
        <p14:creationId xmlns:p14="http://schemas.microsoft.com/office/powerpoint/2010/main" val="427440289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D2ECC0-1338-413C-AB17-41A1A70301F9}"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120DBB6-FF53-43A7-8747-3ACC1D917579}" type="slidenum">
              <a:rPr lang="en-US"/>
              <a:pPr>
                <a:defRPr/>
              </a:pPr>
              <a:t>‹#›</a:t>
            </a:fld>
            <a:endParaRPr lang="en-US"/>
          </a:p>
        </p:txBody>
      </p:sp>
    </p:spTree>
    <p:extLst>
      <p:ext uri="{BB962C8B-B14F-4D97-AF65-F5344CB8AC3E}">
        <p14:creationId xmlns:p14="http://schemas.microsoft.com/office/powerpoint/2010/main" val="335324623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a:t>Click to edit Master title style</a:t>
            </a:r>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0742381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2512814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6672288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7572319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3385911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10/6/2017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227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2A3DC07-D097-4C12-83FD-9ADDFDBB8219}" type="datetime1">
              <a:rPr lang="en-US"/>
              <a:pPr>
                <a:defRPr/>
              </a:pPr>
              <a:t>10/6/2017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46826838-8B95-4727-9967-E481D76D0881}" type="slidenum">
              <a:rPr lang="en-US"/>
              <a:pPr>
                <a:defRPr/>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10/6/2017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9486831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10/6/2017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7948921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4330724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0974298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5977605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2353666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a:t>Click to edit Master title style</a:t>
            </a:r>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1612878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85CE6B16-07FD-4221-82F9-70E4D7B20155}"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DDD2DCB-FA08-46F7-A7C1-7E7C8704EA60}" type="slidenum">
              <a:rPr lang="en-US"/>
              <a:pPr>
                <a:defRPr/>
              </a:pPr>
              <a:t>‹#›</a:t>
            </a:fld>
            <a:endParaRPr lang="en-US"/>
          </a:p>
        </p:txBody>
      </p:sp>
    </p:spTree>
    <p:extLst>
      <p:ext uri="{BB962C8B-B14F-4D97-AF65-F5344CB8AC3E}">
        <p14:creationId xmlns:p14="http://schemas.microsoft.com/office/powerpoint/2010/main" val="160153676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169007C-3393-4349-B7A6-B5F0EA518BAA}"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7844CAE2-AFF5-4525-80C1-6C01F9342239}" type="slidenum">
              <a:rPr lang="en-US"/>
              <a:pPr>
                <a:defRPr/>
              </a:pPr>
              <a:t>‹#›</a:t>
            </a:fld>
            <a:endParaRPr lang="en-US"/>
          </a:p>
        </p:txBody>
      </p:sp>
    </p:spTree>
    <p:extLst>
      <p:ext uri="{BB962C8B-B14F-4D97-AF65-F5344CB8AC3E}">
        <p14:creationId xmlns:p14="http://schemas.microsoft.com/office/powerpoint/2010/main" val="286991057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E018E2E-7C8A-4587-A35D-43C00CE40D74}"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0C1FBB01-E800-4E6A-BBE8-518BC9B5F77B}" type="slidenum">
              <a:rPr lang="en-US"/>
              <a:pPr>
                <a:defRPr/>
              </a:pPr>
              <a:t>‹#›</a:t>
            </a:fld>
            <a:endParaRPr lang="en-US"/>
          </a:p>
        </p:txBody>
      </p:sp>
    </p:spTree>
    <p:extLst>
      <p:ext uri="{BB962C8B-B14F-4D97-AF65-F5344CB8AC3E}">
        <p14:creationId xmlns:p14="http://schemas.microsoft.com/office/powerpoint/2010/main" val="3322044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E2EE959-384D-466E-A260-2932AD471D95}"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4A568C76-14DE-4016-9482-795798D1C947}" type="slidenum">
              <a:rPr lang="en-US"/>
              <a:pPr>
                <a:defRPr/>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6B675FC-30EF-4419-9612-874BEBCC3B43}"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9F6D50A-AB17-4A22-9577-7DD49A38259A}" type="slidenum">
              <a:rPr lang="en-US"/>
              <a:pPr>
                <a:defRPr/>
              </a:pPr>
              <a:t>‹#›</a:t>
            </a:fld>
            <a:endParaRPr lang="en-US"/>
          </a:p>
        </p:txBody>
      </p:sp>
    </p:spTree>
    <p:extLst>
      <p:ext uri="{BB962C8B-B14F-4D97-AF65-F5344CB8AC3E}">
        <p14:creationId xmlns:p14="http://schemas.microsoft.com/office/powerpoint/2010/main" val="163764880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38BBAE81-CA7D-4E69-A43B-E296D18C6A1B}" type="datetime1">
              <a:rPr lang="en-US"/>
              <a:pPr>
                <a:defRPr/>
              </a:pPr>
              <a:t>10/6/2017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E27C07A-BD7B-49CB-8FB6-1493C208402C}" type="slidenum">
              <a:rPr lang="en-US"/>
              <a:pPr>
                <a:defRPr/>
              </a:pPr>
              <a:t>‹#›</a:t>
            </a:fld>
            <a:endParaRPr lang="en-US"/>
          </a:p>
        </p:txBody>
      </p:sp>
    </p:spTree>
    <p:extLst>
      <p:ext uri="{BB962C8B-B14F-4D97-AF65-F5344CB8AC3E}">
        <p14:creationId xmlns:p14="http://schemas.microsoft.com/office/powerpoint/2010/main" val="348296677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CF766590-2C74-406A-AFC5-0756F4C205F4}" type="datetime1">
              <a:rPr lang="en-US"/>
              <a:pPr>
                <a:defRPr/>
              </a:pPr>
              <a:t>10/6/2017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0F5659F1-C7D6-40E9-924E-0FFA96B443E9}" type="slidenum">
              <a:rPr lang="en-US"/>
              <a:pPr>
                <a:defRPr/>
              </a:pPr>
              <a:t>‹#›</a:t>
            </a:fld>
            <a:endParaRPr lang="en-US"/>
          </a:p>
        </p:txBody>
      </p:sp>
    </p:spTree>
    <p:extLst>
      <p:ext uri="{BB962C8B-B14F-4D97-AF65-F5344CB8AC3E}">
        <p14:creationId xmlns:p14="http://schemas.microsoft.com/office/powerpoint/2010/main" val="138135801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13AA278-3510-4DEB-99B6-FBCD102D0F4B}" type="datetime1">
              <a:rPr lang="en-US"/>
              <a:pPr>
                <a:defRPr/>
              </a:pPr>
              <a:t>10/6/2017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08E4B5B4-D4AA-4DBB-9491-DBA8E1525D3F}" type="slidenum">
              <a:rPr lang="en-US"/>
              <a:pPr>
                <a:defRPr/>
              </a:pPr>
              <a:t>‹#›</a:t>
            </a:fld>
            <a:endParaRPr lang="en-US"/>
          </a:p>
        </p:txBody>
      </p:sp>
    </p:spTree>
    <p:extLst>
      <p:ext uri="{BB962C8B-B14F-4D97-AF65-F5344CB8AC3E}">
        <p14:creationId xmlns:p14="http://schemas.microsoft.com/office/powerpoint/2010/main" val="87267871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E08B172-AEF3-44B3-BD91-3B9957AD6719}"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B8ECB591-F8E5-4A22-BF11-759C7F06F61B}" type="slidenum">
              <a:rPr lang="en-US"/>
              <a:pPr>
                <a:defRPr/>
              </a:pPr>
              <a:t>‹#›</a:t>
            </a:fld>
            <a:endParaRPr lang="en-US"/>
          </a:p>
        </p:txBody>
      </p:sp>
    </p:spTree>
    <p:extLst>
      <p:ext uri="{BB962C8B-B14F-4D97-AF65-F5344CB8AC3E}">
        <p14:creationId xmlns:p14="http://schemas.microsoft.com/office/powerpoint/2010/main" val="271447322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88199D0-4A51-4341-A656-8099F15C6014}"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B631FFA7-3A43-4B1D-92AD-9F56D96A82DE}" type="slidenum">
              <a:rPr lang="en-US"/>
              <a:pPr>
                <a:defRPr/>
              </a:pPr>
              <a:t>‹#›</a:t>
            </a:fld>
            <a:endParaRPr lang="en-US"/>
          </a:p>
        </p:txBody>
      </p:sp>
    </p:spTree>
    <p:extLst>
      <p:ext uri="{BB962C8B-B14F-4D97-AF65-F5344CB8AC3E}">
        <p14:creationId xmlns:p14="http://schemas.microsoft.com/office/powerpoint/2010/main" val="310209141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AB77F-E760-40B7-A895-4CAD6DFF59EA}"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ED9FCCA-411C-4322-AC6F-83EAD386F548}" type="slidenum">
              <a:rPr lang="en-US"/>
              <a:pPr>
                <a:defRPr/>
              </a:pPr>
              <a:t>‹#›</a:t>
            </a:fld>
            <a:endParaRPr lang="en-US"/>
          </a:p>
        </p:txBody>
      </p:sp>
    </p:spTree>
    <p:extLst>
      <p:ext uri="{BB962C8B-B14F-4D97-AF65-F5344CB8AC3E}">
        <p14:creationId xmlns:p14="http://schemas.microsoft.com/office/powerpoint/2010/main" val="321412797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0AC2452-05F1-444A-864D-21EAC644E9E7}"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2D6012B2-02B5-4AC6-BCF4-175FCD2E88E1}" type="slidenum">
              <a:rPr lang="en-US"/>
              <a:pPr>
                <a:defRPr/>
              </a:pPr>
              <a:t>‹#›</a:t>
            </a:fld>
            <a:endParaRPr lang="en-US"/>
          </a:p>
        </p:txBody>
      </p:sp>
    </p:spTree>
    <p:extLst>
      <p:ext uri="{BB962C8B-B14F-4D97-AF65-F5344CB8AC3E}">
        <p14:creationId xmlns:p14="http://schemas.microsoft.com/office/powerpoint/2010/main" val="357754339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533400" y="19050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A2CF04AB-7572-424E-8EB1-959BA466EF6D}"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86EC3CD8-7343-4784-9B24-FAFE64367FDD}" type="slidenum">
              <a:rPr lang="en-US"/>
              <a:pPr>
                <a:defRPr/>
              </a:pPr>
              <a:t>‹#›</a:t>
            </a:fld>
            <a:endParaRPr lang="en-US"/>
          </a:p>
        </p:txBody>
      </p:sp>
    </p:spTree>
    <p:extLst>
      <p:ext uri="{BB962C8B-B14F-4D97-AF65-F5344CB8AC3E}">
        <p14:creationId xmlns:p14="http://schemas.microsoft.com/office/powerpoint/2010/main" val="33275010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pPr>
                <a:defRPr/>
              </a:pPr>
              <a:t>‹#›</a:t>
            </a:fld>
            <a:endParaRPr lang="en-US"/>
          </a:p>
        </p:txBody>
      </p:sp>
    </p:spTree>
    <p:extLst>
      <p:ext uri="{BB962C8B-B14F-4D97-AF65-F5344CB8AC3E}">
        <p14:creationId xmlns:p14="http://schemas.microsoft.com/office/powerpoint/2010/main" val="2004071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6C7C994-5A72-4A01-8C65-7339094A84B4}"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3182CD7-D768-4A83-AC4B-7268292A5A2A}" type="slidenum">
              <a:rPr lang="en-US"/>
              <a:pPr>
                <a:defRPr/>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495800" y="19050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fld id="{A5AAE4D8-0585-4F48-ADC6-D07E495A60E4}"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411F4994-F907-4B0F-8C34-2C8A8751E4A5}" type="slidenum">
              <a:rPr lang="en-US"/>
              <a:pPr>
                <a:defRPr/>
              </a:pPr>
              <a:t>‹#›</a:t>
            </a:fld>
            <a:endParaRPr lang="en-US"/>
          </a:p>
        </p:txBody>
      </p:sp>
    </p:spTree>
    <p:extLst>
      <p:ext uri="{BB962C8B-B14F-4D97-AF65-F5344CB8AC3E}">
        <p14:creationId xmlns:p14="http://schemas.microsoft.com/office/powerpoint/2010/main" val="161857170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533400" y="19050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4364218B-19DE-4907-8268-233CE955E49A}"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120ED9C0-3D84-48D9-9681-8169A227360F}" type="slidenum">
              <a:rPr lang="en-US"/>
              <a:pPr>
                <a:defRPr/>
              </a:pPr>
              <a:t>‹#›</a:t>
            </a:fld>
            <a:endParaRPr lang="en-US"/>
          </a:p>
        </p:txBody>
      </p:sp>
    </p:spTree>
    <p:extLst>
      <p:ext uri="{BB962C8B-B14F-4D97-AF65-F5344CB8AC3E}">
        <p14:creationId xmlns:p14="http://schemas.microsoft.com/office/powerpoint/2010/main" val="65121854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2403519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0029750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1071127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376722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10/6/2017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1120596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10/6/2017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4828352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10/6/2017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5033431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0602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4034474-D42A-43C8-8DFD-01AE859D5706}"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5ACD8FEF-C050-4FE8-9F2A-E4557C2FAF57}" type="slidenum">
              <a:rPr lang="en-US"/>
              <a:pPr>
                <a:defRPr/>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7366147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3347086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9998923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1308988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0229949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3406177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1707921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10/6/2017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5228858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10/6/2017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1448177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10/6/2017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29147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9436D34-6C64-4555-989E-443EAA153E0F}"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E5F7D7F-67E2-4371-A1B2-0EEA6A13BB6B}" type="slidenum">
              <a:rPr lang="en-US"/>
              <a:pPr>
                <a:defRPr/>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4892109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2619933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4028112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9659402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0401947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0762100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7866365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1541128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10/6/2017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6571370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10/6/2017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8684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A1470703-A963-4468-ACF2-87E0501A5681}"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65F900E7-2EF4-4B1B-9AFE-3BFA49DD4DC6}" type="slidenum">
              <a:rPr lang="en-US"/>
              <a:pPr>
                <a:defRPr/>
              </a:pPr>
              <a:t>‹#›</a:t>
            </a:fld>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10/6/2017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2987520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3348879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3181610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4107063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4945369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192881" indent="0" algn="ctr">
              <a:buNone/>
              <a:defRPr/>
            </a:lvl2pPr>
            <a:lvl3pPr marL="385763" indent="0" algn="ctr">
              <a:buNone/>
              <a:defRPr/>
            </a:lvl3pPr>
            <a:lvl4pPr marL="578644" indent="0" algn="ctr">
              <a:buNone/>
              <a:defRPr/>
            </a:lvl4pPr>
            <a:lvl5pPr marL="771525" indent="0" algn="ctr">
              <a:buNone/>
              <a:defRPr/>
            </a:lvl5pPr>
            <a:lvl6pPr marL="964406" indent="0" algn="ctr">
              <a:buNone/>
              <a:defRPr/>
            </a:lvl6pPr>
            <a:lvl7pPr marL="1157288" indent="0" algn="ctr">
              <a:buNone/>
              <a:defRPr/>
            </a:lvl7pPr>
            <a:lvl8pPr marL="1350169" indent="0" algn="ctr">
              <a:buNone/>
              <a:defRPr/>
            </a:lvl8pPr>
            <a:lvl9pPr marL="154305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85CE6B16-07FD-4221-82F9-70E4D7B20155}"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DDD2DCB-FA08-46F7-A7C1-7E7C8704EA60}" type="slidenum">
              <a:rPr lang="en-US"/>
              <a:pPr>
                <a:defRPr/>
              </a:pPr>
              <a:t>‹#›</a:t>
            </a:fld>
            <a:endParaRPr lang="en-US"/>
          </a:p>
        </p:txBody>
      </p:sp>
    </p:spTree>
    <p:extLst>
      <p:ext uri="{BB962C8B-B14F-4D97-AF65-F5344CB8AC3E}">
        <p14:creationId xmlns:p14="http://schemas.microsoft.com/office/powerpoint/2010/main" val="230318056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169007C-3393-4349-B7A6-B5F0EA518BAA}"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7844CAE2-AFF5-4525-80C1-6C01F9342239}" type="slidenum">
              <a:rPr lang="en-US"/>
              <a:pPr>
                <a:defRPr/>
              </a:pPr>
              <a:t>‹#›</a:t>
            </a:fld>
            <a:endParaRPr lang="en-US"/>
          </a:p>
        </p:txBody>
      </p:sp>
    </p:spTree>
    <p:extLst>
      <p:ext uri="{BB962C8B-B14F-4D97-AF65-F5344CB8AC3E}">
        <p14:creationId xmlns:p14="http://schemas.microsoft.com/office/powerpoint/2010/main" val="36106696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1688"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844"/>
            </a:lvl1pPr>
            <a:lvl2pPr marL="192881" indent="0">
              <a:buNone/>
              <a:defRPr sz="760"/>
            </a:lvl2pPr>
            <a:lvl3pPr marL="385763" indent="0">
              <a:buNone/>
              <a:defRPr sz="675"/>
            </a:lvl3pPr>
            <a:lvl4pPr marL="578644" indent="0">
              <a:buNone/>
              <a:defRPr sz="591"/>
            </a:lvl4pPr>
            <a:lvl5pPr marL="771525" indent="0">
              <a:buNone/>
              <a:defRPr sz="591"/>
            </a:lvl5pPr>
            <a:lvl6pPr marL="964406" indent="0">
              <a:buNone/>
              <a:defRPr sz="591"/>
            </a:lvl6pPr>
            <a:lvl7pPr marL="1157288" indent="0">
              <a:buNone/>
              <a:defRPr sz="591"/>
            </a:lvl7pPr>
            <a:lvl8pPr marL="1350169" indent="0">
              <a:buNone/>
              <a:defRPr sz="591"/>
            </a:lvl8pPr>
            <a:lvl9pPr marL="1543050" indent="0">
              <a:buNone/>
              <a:defRPr sz="591"/>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E018E2E-7C8A-4587-A35D-43C00CE40D74}"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0C1FBB01-E800-4E6A-BBE8-518BC9B5F77B}" type="slidenum">
              <a:rPr lang="en-US"/>
              <a:pPr>
                <a:defRPr/>
              </a:pPr>
              <a:t>‹#›</a:t>
            </a:fld>
            <a:endParaRPr lang="en-US"/>
          </a:p>
        </p:txBody>
      </p:sp>
    </p:spTree>
    <p:extLst>
      <p:ext uri="{BB962C8B-B14F-4D97-AF65-F5344CB8AC3E}">
        <p14:creationId xmlns:p14="http://schemas.microsoft.com/office/powerpoint/2010/main" val="231174853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6B675FC-30EF-4419-9612-874BEBCC3B43}"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9F6D50A-AB17-4A22-9577-7DD49A38259A}" type="slidenum">
              <a:rPr lang="en-US"/>
              <a:pPr>
                <a:defRPr/>
              </a:pPr>
              <a:t>‹#›</a:t>
            </a:fld>
            <a:endParaRPr lang="en-US"/>
          </a:p>
        </p:txBody>
      </p:sp>
    </p:spTree>
    <p:extLst>
      <p:ext uri="{BB962C8B-B14F-4D97-AF65-F5344CB8AC3E}">
        <p14:creationId xmlns:p14="http://schemas.microsoft.com/office/powerpoint/2010/main" val="20228896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38BBAE81-CA7D-4E69-A43B-E296D18C6A1B}" type="datetime1">
              <a:rPr lang="en-US"/>
              <a:pPr>
                <a:defRPr/>
              </a:pPr>
              <a:t>10/6/2017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E27C07A-BD7B-49CB-8FB6-1493C208402C}" type="slidenum">
              <a:rPr lang="en-US"/>
              <a:pPr>
                <a:defRPr/>
              </a:pPr>
              <a:t>‹#›</a:t>
            </a:fld>
            <a:endParaRPr lang="en-US"/>
          </a:p>
        </p:txBody>
      </p:sp>
    </p:spTree>
    <p:extLst>
      <p:ext uri="{BB962C8B-B14F-4D97-AF65-F5344CB8AC3E}">
        <p14:creationId xmlns:p14="http://schemas.microsoft.com/office/powerpoint/2010/main" val="4041790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A733900-7CF3-45C3-8B55-E56F28D1352D}"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070619FA-B05D-47B2-B88B-B56DA8EA8A1B}" type="slidenum">
              <a:rPr lang="en-US"/>
              <a:pPr>
                <a:defRPr/>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CF766590-2C74-406A-AFC5-0756F4C205F4}" type="datetime1">
              <a:rPr lang="en-US"/>
              <a:pPr>
                <a:defRPr/>
              </a:pPr>
              <a:t>10/6/2017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0F5659F1-C7D6-40E9-924E-0FFA96B443E9}" type="slidenum">
              <a:rPr lang="en-US"/>
              <a:pPr>
                <a:defRPr/>
              </a:pPr>
              <a:t>‹#›</a:t>
            </a:fld>
            <a:endParaRPr lang="en-US"/>
          </a:p>
        </p:txBody>
      </p:sp>
    </p:spTree>
    <p:extLst>
      <p:ext uri="{BB962C8B-B14F-4D97-AF65-F5344CB8AC3E}">
        <p14:creationId xmlns:p14="http://schemas.microsoft.com/office/powerpoint/2010/main" val="61380013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13AA278-3510-4DEB-99B6-FBCD102D0F4B}" type="datetime1">
              <a:rPr lang="en-US"/>
              <a:pPr>
                <a:defRPr/>
              </a:pPr>
              <a:t>10/6/2017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08E4B5B4-D4AA-4DBB-9491-DBA8E1525D3F}" type="slidenum">
              <a:rPr lang="en-US"/>
              <a:pPr>
                <a:defRPr/>
              </a:pPr>
              <a:t>‹#›</a:t>
            </a:fld>
            <a:endParaRPr lang="en-US"/>
          </a:p>
        </p:txBody>
      </p:sp>
    </p:spTree>
    <p:extLst>
      <p:ext uri="{BB962C8B-B14F-4D97-AF65-F5344CB8AC3E}">
        <p14:creationId xmlns:p14="http://schemas.microsoft.com/office/powerpoint/2010/main" val="245543175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844"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591"/>
            </a:lvl1pPr>
            <a:lvl2pPr marL="192881" indent="0">
              <a:buNone/>
              <a:defRPr sz="506"/>
            </a:lvl2pPr>
            <a:lvl3pPr marL="385763" indent="0">
              <a:buNone/>
              <a:defRPr sz="422"/>
            </a:lvl3pPr>
            <a:lvl4pPr marL="578644" indent="0">
              <a:buNone/>
              <a:defRPr sz="380"/>
            </a:lvl4pPr>
            <a:lvl5pPr marL="771525" indent="0">
              <a:buNone/>
              <a:defRPr sz="380"/>
            </a:lvl5pPr>
            <a:lvl6pPr marL="964406" indent="0">
              <a:buNone/>
              <a:defRPr sz="380"/>
            </a:lvl6pPr>
            <a:lvl7pPr marL="1157288" indent="0">
              <a:buNone/>
              <a:defRPr sz="380"/>
            </a:lvl7pPr>
            <a:lvl8pPr marL="1350169" indent="0">
              <a:buNone/>
              <a:defRPr sz="380"/>
            </a:lvl8pPr>
            <a:lvl9pPr marL="1543050" indent="0">
              <a:buNone/>
              <a:defRPr sz="38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E08B172-AEF3-44B3-BD91-3B9957AD6719}"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B8ECB591-F8E5-4A22-BF11-759C7F06F61B}" type="slidenum">
              <a:rPr lang="en-US"/>
              <a:pPr>
                <a:defRPr/>
              </a:pPr>
              <a:t>‹#›</a:t>
            </a:fld>
            <a:endParaRPr lang="en-US"/>
          </a:p>
        </p:txBody>
      </p:sp>
    </p:spTree>
    <p:extLst>
      <p:ext uri="{BB962C8B-B14F-4D97-AF65-F5344CB8AC3E}">
        <p14:creationId xmlns:p14="http://schemas.microsoft.com/office/powerpoint/2010/main" val="326893653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844"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591"/>
            </a:lvl1pPr>
            <a:lvl2pPr marL="192881" indent="0">
              <a:buNone/>
              <a:defRPr sz="506"/>
            </a:lvl2pPr>
            <a:lvl3pPr marL="385763" indent="0">
              <a:buNone/>
              <a:defRPr sz="422"/>
            </a:lvl3pPr>
            <a:lvl4pPr marL="578644" indent="0">
              <a:buNone/>
              <a:defRPr sz="380"/>
            </a:lvl4pPr>
            <a:lvl5pPr marL="771525" indent="0">
              <a:buNone/>
              <a:defRPr sz="380"/>
            </a:lvl5pPr>
            <a:lvl6pPr marL="964406" indent="0">
              <a:buNone/>
              <a:defRPr sz="380"/>
            </a:lvl6pPr>
            <a:lvl7pPr marL="1157288" indent="0">
              <a:buNone/>
              <a:defRPr sz="380"/>
            </a:lvl7pPr>
            <a:lvl8pPr marL="1350169" indent="0">
              <a:buNone/>
              <a:defRPr sz="380"/>
            </a:lvl8pPr>
            <a:lvl9pPr marL="1543050" indent="0">
              <a:buNone/>
              <a:defRPr sz="38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88199D0-4A51-4341-A656-8099F15C6014}"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B631FFA7-3A43-4B1D-92AD-9F56D96A82DE}" type="slidenum">
              <a:rPr lang="en-US"/>
              <a:pPr>
                <a:defRPr/>
              </a:pPr>
              <a:t>‹#›</a:t>
            </a:fld>
            <a:endParaRPr lang="en-US"/>
          </a:p>
        </p:txBody>
      </p:sp>
    </p:spTree>
    <p:extLst>
      <p:ext uri="{BB962C8B-B14F-4D97-AF65-F5344CB8AC3E}">
        <p14:creationId xmlns:p14="http://schemas.microsoft.com/office/powerpoint/2010/main" val="211498124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AB77F-E760-40B7-A895-4CAD6DFF59EA}"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ED9FCCA-411C-4322-AC6F-83EAD386F548}" type="slidenum">
              <a:rPr lang="en-US"/>
              <a:pPr>
                <a:defRPr/>
              </a:pPr>
              <a:t>‹#›</a:t>
            </a:fld>
            <a:endParaRPr lang="en-US"/>
          </a:p>
        </p:txBody>
      </p:sp>
    </p:spTree>
    <p:extLst>
      <p:ext uri="{BB962C8B-B14F-4D97-AF65-F5344CB8AC3E}">
        <p14:creationId xmlns:p14="http://schemas.microsoft.com/office/powerpoint/2010/main" val="261962634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0AC2452-05F1-444A-864D-21EAC644E9E7}"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2D6012B2-02B5-4AC6-BCF4-175FCD2E88E1}" type="slidenum">
              <a:rPr lang="en-US"/>
              <a:pPr>
                <a:defRPr/>
              </a:pPr>
              <a:t>‹#›</a:t>
            </a:fld>
            <a:endParaRPr lang="en-US"/>
          </a:p>
        </p:txBody>
      </p:sp>
    </p:spTree>
    <p:extLst>
      <p:ext uri="{BB962C8B-B14F-4D97-AF65-F5344CB8AC3E}">
        <p14:creationId xmlns:p14="http://schemas.microsoft.com/office/powerpoint/2010/main" val="417097366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533400" y="19050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A2CF04AB-7572-424E-8EB1-959BA466EF6D}"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86EC3CD8-7343-4784-9B24-FAFE64367FDD}" type="slidenum">
              <a:rPr lang="en-US"/>
              <a:pPr>
                <a:defRPr/>
              </a:pPr>
              <a:t>‹#›</a:t>
            </a:fld>
            <a:endParaRPr lang="en-US"/>
          </a:p>
        </p:txBody>
      </p:sp>
    </p:spTree>
    <p:extLst>
      <p:ext uri="{BB962C8B-B14F-4D97-AF65-F5344CB8AC3E}">
        <p14:creationId xmlns:p14="http://schemas.microsoft.com/office/powerpoint/2010/main" val="29524973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pPr>
                <a:defRPr/>
              </a:pPr>
              <a:t>‹#›</a:t>
            </a:fld>
            <a:endParaRPr lang="en-US"/>
          </a:p>
        </p:txBody>
      </p:sp>
    </p:spTree>
    <p:extLst>
      <p:ext uri="{BB962C8B-B14F-4D97-AF65-F5344CB8AC3E}">
        <p14:creationId xmlns:p14="http://schemas.microsoft.com/office/powerpoint/2010/main" val="64658925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495800" y="19050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fld id="{A5AAE4D8-0585-4F48-ADC6-D07E495A60E4}"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411F4994-F907-4B0F-8C34-2C8A8751E4A5}" type="slidenum">
              <a:rPr lang="en-US"/>
              <a:pPr>
                <a:defRPr/>
              </a:pPr>
              <a:t>‹#›</a:t>
            </a:fld>
            <a:endParaRPr lang="en-US"/>
          </a:p>
        </p:txBody>
      </p:sp>
    </p:spTree>
    <p:extLst>
      <p:ext uri="{BB962C8B-B14F-4D97-AF65-F5344CB8AC3E}">
        <p14:creationId xmlns:p14="http://schemas.microsoft.com/office/powerpoint/2010/main" val="288910881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533400" y="19050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4364218B-19DE-4907-8268-233CE955E49A}"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120ED9C0-3D84-48D9-9681-8169A227360F}" type="slidenum">
              <a:rPr lang="en-US"/>
              <a:pPr>
                <a:defRPr/>
              </a:pPr>
              <a:t>‹#›</a:t>
            </a:fld>
            <a:endParaRPr lang="en-US"/>
          </a:p>
        </p:txBody>
      </p:sp>
    </p:spTree>
    <p:extLst>
      <p:ext uri="{BB962C8B-B14F-4D97-AF65-F5344CB8AC3E}">
        <p14:creationId xmlns:p14="http://schemas.microsoft.com/office/powerpoint/2010/main" val="1829108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84CA56E-5A43-426C-B4AE-6B25648887BF}"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5FAA20B6-E481-44F0-B647-01235750CBF7}" type="slidenum">
              <a:rPr lang="en-US"/>
              <a:pPr>
                <a:defRPr/>
              </a:pPr>
              <a:t>‹#›</a:t>
            </a:fld>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AEB4B5D-FC65-4AA6-A818-15944483BECD}" type="datetimeFigureOut">
              <a:rPr lang="en-US">
                <a:solidFill>
                  <a:prstClr val="black">
                    <a:tint val="75000"/>
                  </a:prstClr>
                </a:solidFill>
              </a:rPr>
              <a:pPr/>
              <a:t>10/6/2017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6C4AC2-1D79-43A3-8ECA-1801B15939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09325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EB4B5D-FC65-4AA6-A818-15944483BECD}" type="datetimeFigureOut">
              <a:rPr lang="en-US">
                <a:solidFill>
                  <a:prstClr val="black">
                    <a:tint val="75000"/>
                  </a:prstClr>
                </a:solidFill>
              </a:rPr>
              <a:pPr/>
              <a:t>10/6/2017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6C4AC2-1D79-43A3-8ECA-1801B15939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89180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EB4B5D-FC65-4AA6-A818-15944483BECD}" type="datetimeFigureOut">
              <a:rPr lang="en-US">
                <a:solidFill>
                  <a:prstClr val="black">
                    <a:tint val="75000"/>
                  </a:prstClr>
                </a:solidFill>
              </a:rPr>
              <a:pPr/>
              <a:t>10/6/2017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6C4AC2-1D79-43A3-8ECA-1801B15939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51589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EB4B5D-FC65-4AA6-A818-15944483BECD}" type="datetimeFigureOut">
              <a:rPr lang="en-US">
                <a:solidFill>
                  <a:prstClr val="black">
                    <a:tint val="75000"/>
                  </a:prstClr>
                </a:solidFill>
              </a:rPr>
              <a:pPr/>
              <a:t>10/6/2017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6C4AC2-1D79-43A3-8ECA-1801B15939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41547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EB4B5D-FC65-4AA6-A818-15944483BECD}" type="datetimeFigureOut">
              <a:rPr lang="en-US">
                <a:solidFill>
                  <a:prstClr val="black">
                    <a:tint val="75000"/>
                  </a:prstClr>
                </a:solidFill>
              </a:rPr>
              <a:pPr/>
              <a:t>10/6/2017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26C4AC2-1D79-43A3-8ECA-1801B15939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26208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EB4B5D-FC65-4AA6-A818-15944483BECD}" type="datetimeFigureOut">
              <a:rPr lang="en-US">
                <a:solidFill>
                  <a:prstClr val="black">
                    <a:tint val="75000"/>
                  </a:prstClr>
                </a:solidFill>
              </a:rPr>
              <a:pPr/>
              <a:t>10/6/2017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26C4AC2-1D79-43A3-8ECA-1801B15939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2616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EB4B5D-FC65-4AA6-A818-15944483BECD}" type="datetimeFigureOut">
              <a:rPr lang="en-US">
                <a:solidFill>
                  <a:prstClr val="black">
                    <a:tint val="75000"/>
                  </a:prstClr>
                </a:solidFill>
              </a:rPr>
              <a:pPr/>
              <a:t>10/6/2017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26C4AC2-1D79-43A3-8ECA-1801B15939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64257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AEB4B5D-FC65-4AA6-A818-15944483BECD}" type="datetimeFigureOut">
              <a:rPr lang="en-US">
                <a:solidFill>
                  <a:prstClr val="black">
                    <a:tint val="75000"/>
                  </a:prstClr>
                </a:solidFill>
              </a:rPr>
              <a:pPr/>
              <a:t>10/6/2017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6C4AC2-1D79-43A3-8ECA-1801B15939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5875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AEB4B5D-FC65-4AA6-A818-15944483BECD}" type="datetimeFigureOut">
              <a:rPr lang="en-US">
                <a:solidFill>
                  <a:prstClr val="black">
                    <a:tint val="75000"/>
                  </a:prstClr>
                </a:solidFill>
              </a:rPr>
              <a:pPr/>
              <a:t>10/6/2017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6C4AC2-1D79-43A3-8ECA-1801B15939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227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EB4B5D-FC65-4AA6-A818-15944483BECD}" type="datetimeFigureOut">
              <a:rPr lang="en-US">
                <a:solidFill>
                  <a:prstClr val="black">
                    <a:tint val="75000"/>
                  </a:prstClr>
                </a:solidFill>
              </a:rPr>
              <a:pPr/>
              <a:t>10/6/2017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6C4AC2-1D79-43A3-8ECA-1801B15939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714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C907791-2569-47F0-AA15-DD7A04BEF920}"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0CC8EAE4-42C2-45F7-9C79-BF074058E399}" type="slidenum">
              <a:rPr lang="en-US"/>
              <a:pPr>
                <a:defRPr/>
              </a:pPr>
              <a:t>‹#›</a:t>
            </a:fld>
            <a:endParaRPr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EB4B5D-FC65-4AA6-A818-15944483BECD}" type="datetimeFigureOut">
              <a:rPr lang="en-US">
                <a:solidFill>
                  <a:prstClr val="black">
                    <a:tint val="75000"/>
                  </a:prstClr>
                </a:solidFill>
              </a:rPr>
              <a:pPr/>
              <a:t>10/6/2017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6C4AC2-1D79-43A3-8ECA-1801B15939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93881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85CE6B16-07FD-4221-82F9-70E4D7B20155}"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DDD2DCB-FA08-46F7-A7C1-7E7C8704EA60}" type="slidenum">
              <a:rPr lang="en-US"/>
              <a:pPr>
                <a:defRPr/>
              </a:pPr>
              <a:t>‹#›</a:t>
            </a:fld>
            <a:endParaRPr lang="en-US"/>
          </a:p>
        </p:txBody>
      </p:sp>
    </p:spTree>
    <p:extLst>
      <p:ext uri="{BB962C8B-B14F-4D97-AF65-F5344CB8AC3E}">
        <p14:creationId xmlns:p14="http://schemas.microsoft.com/office/powerpoint/2010/main" val="207522833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169007C-3393-4349-B7A6-B5F0EA518BAA}"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7844CAE2-AFF5-4525-80C1-6C01F9342239}" type="slidenum">
              <a:rPr lang="en-US"/>
              <a:pPr>
                <a:defRPr/>
              </a:pPr>
              <a:t>‹#›</a:t>
            </a:fld>
            <a:endParaRPr lang="en-US"/>
          </a:p>
        </p:txBody>
      </p:sp>
    </p:spTree>
    <p:extLst>
      <p:ext uri="{BB962C8B-B14F-4D97-AF65-F5344CB8AC3E}">
        <p14:creationId xmlns:p14="http://schemas.microsoft.com/office/powerpoint/2010/main" val="407234904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E018E2E-7C8A-4587-A35D-43C00CE40D74}"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0C1FBB01-E800-4E6A-BBE8-518BC9B5F77B}" type="slidenum">
              <a:rPr lang="en-US"/>
              <a:pPr>
                <a:defRPr/>
              </a:pPr>
              <a:t>‹#›</a:t>
            </a:fld>
            <a:endParaRPr lang="en-US"/>
          </a:p>
        </p:txBody>
      </p:sp>
    </p:spTree>
    <p:extLst>
      <p:ext uri="{BB962C8B-B14F-4D97-AF65-F5344CB8AC3E}">
        <p14:creationId xmlns:p14="http://schemas.microsoft.com/office/powerpoint/2010/main" val="355657259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6B675FC-30EF-4419-9612-874BEBCC3B43}"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9F6D50A-AB17-4A22-9577-7DD49A38259A}" type="slidenum">
              <a:rPr lang="en-US"/>
              <a:pPr>
                <a:defRPr/>
              </a:pPr>
              <a:t>‹#›</a:t>
            </a:fld>
            <a:endParaRPr lang="en-US"/>
          </a:p>
        </p:txBody>
      </p:sp>
    </p:spTree>
    <p:extLst>
      <p:ext uri="{BB962C8B-B14F-4D97-AF65-F5344CB8AC3E}">
        <p14:creationId xmlns:p14="http://schemas.microsoft.com/office/powerpoint/2010/main" val="226195662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38BBAE81-CA7D-4E69-A43B-E296D18C6A1B}" type="datetime1">
              <a:rPr lang="en-US"/>
              <a:pPr>
                <a:defRPr/>
              </a:pPr>
              <a:t>10/6/2017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E27C07A-BD7B-49CB-8FB6-1493C208402C}" type="slidenum">
              <a:rPr lang="en-US"/>
              <a:pPr>
                <a:defRPr/>
              </a:pPr>
              <a:t>‹#›</a:t>
            </a:fld>
            <a:endParaRPr lang="en-US"/>
          </a:p>
        </p:txBody>
      </p:sp>
    </p:spTree>
    <p:extLst>
      <p:ext uri="{BB962C8B-B14F-4D97-AF65-F5344CB8AC3E}">
        <p14:creationId xmlns:p14="http://schemas.microsoft.com/office/powerpoint/2010/main" val="49211633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CF766590-2C74-406A-AFC5-0756F4C205F4}" type="datetime1">
              <a:rPr lang="en-US"/>
              <a:pPr>
                <a:defRPr/>
              </a:pPr>
              <a:t>10/6/2017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0F5659F1-C7D6-40E9-924E-0FFA96B443E9}" type="slidenum">
              <a:rPr lang="en-US"/>
              <a:pPr>
                <a:defRPr/>
              </a:pPr>
              <a:t>‹#›</a:t>
            </a:fld>
            <a:endParaRPr lang="en-US"/>
          </a:p>
        </p:txBody>
      </p:sp>
    </p:spTree>
    <p:extLst>
      <p:ext uri="{BB962C8B-B14F-4D97-AF65-F5344CB8AC3E}">
        <p14:creationId xmlns:p14="http://schemas.microsoft.com/office/powerpoint/2010/main" val="366093958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13AA278-3510-4DEB-99B6-FBCD102D0F4B}" type="datetime1">
              <a:rPr lang="en-US"/>
              <a:pPr>
                <a:defRPr/>
              </a:pPr>
              <a:t>10/6/2017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08E4B5B4-D4AA-4DBB-9491-DBA8E1525D3F}" type="slidenum">
              <a:rPr lang="en-US"/>
              <a:pPr>
                <a:defRPr/>
              </a:pPr>
              <a:t>‹#›</a:t>
            </a:fld>
            <a:endParaRPr lang="en-US"/>
          </a:p>
        </p:txBody>
      </p:sp>
    </p:spTree>
    <p:extLst>
      <p:ext uri="{BB962C8B-B14F-4D97-AF65-F5344CB8AC3E}">
        <p14:creationId xmlns:p14="http://schemas.microsoft.com/office/powerpoint/2010/main" val="82740619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E08B172-AEF3-44B3-BD91-3B9957AD6719}"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B8ECB591-F8E5-4A22-BF11-759C7F06F61B}" type="slidenum">
              <a:rPr lang="en-US"/>
              <a:pPr>
                <a:defRPr/>
              </a:pPr>
              <a:t>‹#›</a:t>
            </a:fld>
            <a:endParaRPr lang="en-US"/>
          </a:p>
        </p:txBody>
      </p:sp>
    </p:spTree>
    <p:extLst>
      <p:ext uri="{BB962C8B-B14F-4D97-AF65-F5344CB8AC3E}">
        <p14:creationId xmlns:p14="http://schemas.microsoft.com/office/powerpoint/2010/main" val="167617440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88199D0-4A51-4341-A656-8099F15C6014}"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B631FFA7-3A43-4B1D-92AD-9F56D96A82DE}" type="slidenum">
              <a:rPr lang="en-US"/>
              <a:pPr>
                <a:defRPr/>
              </a:pPr>
              <a:t>‹#›</a:t>
            </a:fld>
            <a:endParaRPr lang="en-US"/>
          </a:p>
        </p:txBody>
      </p:sp>
    </p:spTree>
    <p:extLst>
      <p:ext uri="{BB962C8B-B14F-4D97-AF65-F5344CB8AC3E}">
        <p14:creationId xmlns:p14="http://schemas.microsoft.com/office/powerpoint/2010/main" val="35013138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2C7975EE-EB21-42FB-B273-3EEAE5B3D89D}" type="datetime1">
              <a:rPr lang="en-US"/>
              <a:pPr>
                <a:defRPr/>
              </a:pPr>
              <a:t>10/6/2017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68C9AA7A-6590-40D9-916B-734CBFD2E2A4}" type="slidenum">
              <a:rPr lang="en-US"/>
              <a:pPr>
                <a:defRPr/>
              </a:pPr>
              <a:t>‹#›</a:t>
            </a:fld>
            <a:endParaRPr 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AB77F-E760-40B7-A895-4CAD6DFF59EA}"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ED9FCCA-411C-4322-AC6F-83EAD386F548}" type="slidenum">
              <a:rPr lang="en-US"/>
              <a:pPr>
                <a:defRPr/>
              </a:pPr>
              <a:t>‹#›</a:t>
            </a:fld>
            <a:endParaRPr lang="en-US"/>
          </a:p>
        </p:txBody>
      </p:sp>
    </p:spTree>
    <p:extLst>
      <p:ext uri="{BB962C8B-B14F-4D97-AF65-F5344CB8AC3E}">
        <p14:creationId xmlns:p14="http://schemas.microsoft.com/office/powerpoint/2010/main" val="374420820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0AC2452-05F1-444A-864D-21EAC644E9E7}"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2D6012B2-02B5-4AC6-BCF4-175FCD2E88E1}" type="slidenum">
              <a:rPr lang="en-US"/>
              <a:pPr>
                <a:defRPr/>
              </a:pPr>
              <a:t>‹#›</a:t>
            </a:fld>
            <a:endParaRPr lang="en-US"/>
          </a:p>
        </p:txBody>
      </p:sp>
    </p:spTree>
    <p:extLst>
      <p:ext uri="{BB962C8B-B14F-4D97-AF65-F5344CB8AC3E}">
        <p14:creationId xmlns:p14="http://schemas.microsoft.com/office/powerpoint/2010/main" val="300749745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533400" y="19050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A2CF04AB-7572-424E-8EB1-959BA466EF6D}"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86EC3CD8-7343-4784-9B24-FAFE64367FDD}" type="slidenum">
              <a:rPr lang="en-US"/>
              <a:pPr>
                <a:defRPr/>
              </a:pPr>
              <a:t>‹#›</a:t>
            </a:fld>
            <a:endParaRPr lang="en-US"/>
          </a:p>
        </p:txBody>
      </p:sp>
    </p:spTree>
    <p:extLst>
      <p:ext uri="{BB962C8B-B14F-4D97-AF65-F5344CB8AC3E}">
        <p14:creationId xmlns:p14="http://schemas.microsoft.com/office/powerpoint/2010/main" val="357960294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pPr>
                <a:defRPr/>
              </a:pPr>
              <a:t>‹#›</a:t>
            </a:fld>
            <a:endParaRPr lang="en-US"/>
          </a:p>
        </p:txBody>
      </p:sp>
    </p:spTree>
    <p:extLst>
      <p:ext uri="{BB962C8B-B14F-4D97-AF65-F5344CB8AC3E}">
        <p14:creationId xmlns:p14="http://schemas.microsoft.com/office/powerpoint/2010/main" val="197301859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495800" y="19050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fld id="{A5AAE4D8-0585-4F48-ADC6-D07E495A60E4}"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411F4994-F907-4B0F-8C34-2C8A8751E4A5}" type="slidenum">
              <a:rPr lang="en-US"/>
              <a:pPr>
                <a:defRPr/>
              </a:pPr>
              <a:t>‹#›</a:t>
            </a:fld>
            <a:endParaRPr lang="en-US"/>
          </a:p>
        </p:txBody>
      </p:sp>
    </p:spTree>
    <p:extLst>
      <p:ext uri="{BB962C8B-B14F-4D97-AF65-F5344CB8AC3E}">
        <p14:creationId xmlns:p14="http://schemas.microsoft.com/office/powerpoint/2010/main" val="129213746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533400" y="19050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4364218B-19DE-4907-8268-233CE955E49A}"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120ED9C0-3D84-48D9-9681-8169A227360F}" type="slidenum">
              <a:rPr lang="en-US"/>
              <a:pPr>
                <a:defRPr/>
              </a:pPr>
              <a:t>‹#›</a:t>
            </a:fld>
            <a:endParaRPr lang="en-US"/>
          </a:p>
        </p:txBody>
      </p:sp>
    </p:spTree>
    <p:extLst>
      <p:ext uri="{BB962C8B-B14F-4D97-AF65-F5344CB8AC3E}">
        <p14:creationId xmlns:p14="http://schemas.microsoft.com/office/powerpoint/2010/main" val="360476016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256652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1469481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7199048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09692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C789BA3-C031-4EA6-8969-A38CE1FD6958}" type="datetime1">
              <a:rPr lang="en-US"/>
              <a:pPr>
                <a:defRPr/>
              </a:pPr>
              <a:t>10/6/2017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9F6100AE-FF4D-4B4E-9E73-428C025BE789}" type="slidenum">
              <a:rPr lang="en-US"/>
              <a:pPr>
                <a:defRPr/>
              </a:pPr>
              <a:t>‹#›</a:t>
            </a:fld>
            <a:endParaRPr lang="en-US"/>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10/6/2017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7166555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10/6/2017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4970429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10/6/2017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3485212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513146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0887381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4873604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348243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pPr>
                <a:defRPr/>
              </a:pPr>
              <a:t>‹#›</a:t>
            </a:fld>
            <a:endParaRPr lang="en-US"/>
          </a:p>
        </p:txBody>
      </p:sp>
    </p:spTree>
    <p:extLst>
      <p:ext uri="{BB962C8B-B14F-4D97-AF65-F5344CB8AC3E}">
        <p14:creationId xmlns:p14="http://schemas.microsoft.com/office/powerpoint/2010/main" val="391629473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pPr>
                <a:defRPr/>
              </a:pPr>
              <a:t>‹#›</a:t>
            </a:fld>
            <a:endParaRPr lang="en-US"/>
          </a:p>
        </p:txBody>
      </p:sp>
    </p:spTree>
    <p:extLst>
      <p:ext uri="{BB962C8B-B14F-4D97-AF65-F5344CB8AC3E}">
        <p14:creationId xmlns:p14="http://schemas.microsoft.com/office/powerpoint/2010/main" val="194223875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pPr>
                <a:defRPr/>
              </a:pPr>
              <a:t>‹#›</a:t>
            </a:fld>
            <a:endParaRPr lang="en-US"/>
          </a:p>
        </p:txBody>
      </p:sp>
    </p:spTree>
    <p:extLst>
      <p:ext uri="{BB962C8B-B14F-4D97-AF65-F5344CB8AC3E}">
        <p14:creationId xmlns:p14="http://schemas.microsoft.com/office/powerpoint/2010/main" val="35500896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12515FC-A2F4-4CD8-86A1-EC744E1D8D66}" type="datetime1">
              <a:rPr lang="en-US"/>
              <a:pPr>
                <a:defRPr/>
              </a:pPr>
              <a:t>10/6/2017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D37B9EFA-5498-4C7F-8EBA-7D5670495036}" type="slidenum">
              <a:rPr lang="en-US"/>
              <a:pPr>
                <a:defRPr/>
              </a:pPr>
              <a:t>‹#›</a:t>
            </a:fld>
            <a:endParaRPr lang="en-US"/>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pPr>
                <a:defRPr/>
              </a:pPr>
              <a:t>‹#›</a:t>
            </a:fld>
            <a:endParaRPr lang="en-US"/>
          </a:p>
        </p:txBody>
      </p:sp>
    </p:spTree>
    <p:extLst>
      <p:ext uri="{BB962C8B-B14F-4D97-AF65-F5344CB8AC3E}">
        <p14:creationId xmlns:p14="http://schemas.microsoft.com/office/powerpoint/2010/main" val="323725256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pPr>
                <a:defRPr/>
              </a:pPr>
              <a:t>10/6/2017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pPr>
                <a:defRPr/>
              </a:pPr>
              <a:t>‹#›</a:t>
            </a:fld>
            <a:endParaRPr lang="en-US"/>
          </a:p>
        </p:txBody>
      </p:sp>
    </p:spTree>
    <p:extLst>
      <p:ext uri="{BB962C8B-B14F-4D97-AF65-F5344CB8AC3E}">
        <p14:creationId xmlns:p14="http://schemas.microsoft.com/office/powerpoint/2010/main" val="215634602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pPr>
                <a:defRPr/>
              </a:pPr>
              <a:t>10/6/2017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pPr>
                <a:defRPr/>
              </a:pPr>
              <a:t>‹#›</a:t>
            </a:fld>
            <a:endParaRPr lang="en-US"/>
          </a:p>
        </p:txBody>
      </p:sp>
    </p:spTree>
    <p:extLst>
      <p:ext uri="{BB962C8B-B14F-4D97-AF65-F5344CB8AC3E}">
        <p14:creationId xmlns:p14="http://schemas.microsoft.com/office/powerpoint/2010/main" val="237511656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pPr>
                <a:defRPr/>
              </a:pPr>
              <a:t>10/6/2017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pPr>
                <a:defRPr/>
              </a:pPr>
              <a:t>‹#›</a:t>
            </a:fld>
            <a:endParaRPr lang="en-US"/>
          </a:p>
        </p:txBody>
      </p:sp>
    </p:spTree>
    <p:extLst>
      <p:ext uri="{BB962C8B-B14F-4D97-AF65-F5344CB8AC3E}">
        <p14:creationId xmlns:p14="http://schemas.microsoft.com/office/powerpoint/2010/main" val="109594189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pPr>
                <a:defRPr/>
              </a:pPr>
              <a:t>‹#›</a:t>
            </a:fld>
            <a:endParaRPr lang="en-US"/>
          </a:p>
        </p:txBody>
      </p:sp>
    </p:spTree>
    <p:extLst>
      <p:ext uri="{BB962C8B-B14F-4D97-AF65-F5344CB8AC3E}">
        <p14:creationId xmlns:p14="http://schemas.microsoft.com/office/powerpoint/2010/main" val="410604186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pPr>
                <a:defRPr/>
              </a:pPr>
              <a:t>‹#›</a:t>
            </a:fld>
            <a:endParaRPr lang="en-US"/>
          </a:p>
        </p:txBody>
      </p:sp>
    </p:spTree>
    <p:extLst>
      <p:ext uri="{BB962C8B-B14F-4D97-AF65-F5344CB8AC3E}">
        <p14:creationId xmlns:p14="http://schemas.microsoft.com/office/powerpoint/2010/main" val="140614595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pPr>
                <a:defRPr/>
              </a:pPr>
              <a:t>‹#›</a:t>
            </a:fld>
            <a:endParaRPr lang="en-US"/>
          </a:p>
        </p:txBody>
      </p:sp>
    </p:spTree>
    <p:extLst>
      <p:ext uri="{BB962C8B-B14F-4D97-AF65-F5344CB8AC3E}">
        <p14:creationId xmlns:p14="http://schemas.microsoft.com/office/powerpoint/2010/main" val="349535556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pPr>
                <a:defRPr/>
              </a:pPr>
              <a:t>‹#›</a:t>
            </a:fld>
            <a:endParaRPr lang="en-US"/>
          </a:p>
        </p:txBody>
      </p:sp>
    </p:spTree>
    <p:extLst>
      <p:ext uri="{BB962C8B-B14F-4D97-AF65-F5344CB8AC3E}">
        <p14:creationId xmlns:p14="http://schemas.microsoft.com/office/powerpoint/2010/main" val="3037262354"/>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5D9B4665-AE4B-4391-95A5-6154D1070AE8}"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64249ECF-28CC-4BE3-B727-50D5CF88AB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77585455"/>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FF11952-991D-45BF-A599-A0E38AD50A3A}"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DD96BEE0-7E02-4C16-A34C-1F063C74F4D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57296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51240B4-7BE0-418F-96DA-324ADCF59F29}"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02304EF-7FDE-4B60-9AA0-61AE7797DDF4}" type="slidenum">
              <a:rPr lang="en-US"/>
              <a:pPr>
                <a:defRPr/>
              </a:pPr>
              <a:t>‹#›</a:t>
            </a:fld>
            <a:endParaRPr lang="en-US"/>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0E8CBE4-784F-4AAE-A0C7-ADC0C5ED7E40}"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4976378-5CE1-4DAD-BAEB-FD83E1EA8DC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7709985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6AE5D275-EB02-4669-AA7F-4ACC08659F23}"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6155A67A-7C56-4322-A709-9A4864625F5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4943678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D0486FD-F57F-4700-96E2-DD93A4BEB346}" type="datetime1">
              <a:rPr lang="en-US">
                <a:solidFill>
                  <a:srgbClr val="FFFFFF"/>
                </a:solidFill>
              </a:rPr>
              <a:pPr>
                <a:defRPr/>
              </a:pPr>
              <a:t>10/6/2017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B6232608-E1E1-4995-A59B-1153EB2A338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1863322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F85BC051-0380-4DCE-B5D1-7F0A76E803B5}" type="datetime1">
              <a:rPr lang="en-US">
                <a:solidFill>
                  <a:srgbClr val="FFFFFF"/>
                </a:solidFill>
              </a:rPr>
              <a:pPr>
                <a:defRPr/>
              </a:pPr>
              <a:t>10/6/2017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BECDD713-E82B-462D-B683-E8DA1CD56F9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1323670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2A3DC07-D097-4C12-83FD-9ADDFDBB8219}" type="datetime1">
              <a:rPr lang="en-US">
                <a:solidFill>
                  <a:srgbClr val="FFFFFF"/>
                </a:solidFill>
              </a:rPr>
              <a:pPr>
                <a:defRPr/>
              </a:pPr>
              <a:t>10/6/2017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46826838-8B95-4727-9967-E481D76D088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5650256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E2EE959-384D-466E-A260-2932AD471D95}"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4A568C76-14DE-4016-9482-795798D1C94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9204611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6C7C994-5A72-4A01-8C65-7339094A84B4}"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3182CD7-D768-4A83-AC4B-7268292A5A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7777915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4034474-D42A-43C8-8DFD-01AE859D5706}"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5ACD8FEF-C050-4FE8-9F2A-E4557C2FAF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33081659"/>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9436D34-6C64-4555-989E-443EAA153E0F}"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E5F7D7F-67E2-4371-A1B2-0EEA6A13BB6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75272143"/>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192881" indent="0" algn="ctr">
              <a:buNone/>
              <a:defRPr/>
            </a:lvl2pPr>
            <a:lvl3pPr marL="385763" indent="0" algn="ctr">
              <a:buNone/>
              <a:defRPr/>
            </a:lvl3pPr>
            <a:lvl4pPr marL="578644" indent="0" algn="ctr">
              <a:buNone/>
              <a:defRPr/>
            </a:lvl4pPr>
            <a:lvl5pPr marL="771525" indent="0" algn="ctr">
              <a:buNone/>
              <a:defRPr/>
            </a:lvl5pPr>
            <a:lvl6pPr marL="964406" indent="0" algn="ctr">
              <a:buNone/>
              <a:defRPr/>
            </a:lvl6pPr>
            <a:lvl7pPr marL="1157288" indent="0" algn="ctr">
              <a:buNone/>
              <a:defRPr/>
            </a:lvl7pPr>
            <a:lvl8pPr marL="1350169" indent="0" algn="ctr">
              <a:buNone/>
              <a:defRPr/>
            </a:lvl8pPr>
            <a:lvl9pPr marL="154305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85CE6B16-07FD-4221-82F9-70E4D7B20155}" type="datetime1">
              <a:rPr lang="en-US"/>
              <a:pPr>
                <a:defRPr/>
              </a:pPr>
              <a:t>10/6/2017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DDD2DCB-FA08-46F7-A7C1-7E7C8704EA60}" type="slidenum">
              <a:rPr lang="en-US"/>
              <a:pPr>
                <a:defRPr/>
              </a:pPr>
              <a:t>‹#›</a:t>
            </a:fld>
            <a:endParaRPr lang="en-US" dirty="0"/>
          </a:p>
        </p:txBody>
      </p:sp>
    </p:spTree>
    <p:extLst>
      <p:ext uri="{BB962C8B-B14F-4D97-AF65-F5344CB8AC3E}">
        <p14:creationId xmlns:p14="http://schemas.microsoft.com/office/powerpoint/2010/main" val="40047686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8F4ABE1-E787-4F0C-BB04-7F8EF94E2782}"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3915C0-F4E5-47CC-B2C7-25F37A24B23D}" type="slidenum">
              <a:rPr lang="en-US"/>
              <a:pPr>
                <a:defRPr/>
              </a:pPr>
              <a:t>‹#›</a:t>
            </a:fld>
            <a:endParaRPr lang="en-US"/>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169007C-3393-4349-B7A6-B5F0EA518BAA}" type="datetime1">
              <a:rPr lang="en-US"/>
              <a:pPr>
                <a:defRPr/>
              </a:pPr>
              <a:t>10/6/2017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7844CAE2-AFF5-4525-80C1-6C01F9342239}" type="slidenum">
              <a:rPr lang="en-US"/>
              <a:pPr>
                <a:defRPr/>
              </a:pPr>
              <a:t>‹#›</a:t>
            </a:fld>
            <a:endParaRPr lang="en-US" dirty="0"/>
          </a:p>
        </p:txBody>
      </p:sp>
    </p:spTree>
    <p:extLst>
      <p:ext uri="{BB962C8B-B14F-4D97-AF65-F5344CB8AC3E}">
        <p14:creationId xmlns:p14="http://schemas.microsoft.com/office/powerpoint/2010/main" val="280653590"/>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1688"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844"/>
            </a:lvl1pPr>
            <a:lvl2pPr marL="192881" indent="0">
              <a:buNone/>
              <a:defRPr sz="760"/>
            </a:lvl2pPr>
            <a:lvl3pPr marL="385763" indent="0">
              <a:buNone/>
              <a:defRPr sz="675"/>
            </a:lvl3pPr>
            <a:lvl4pPr marL="578644" indent="0">
              <a:buNone/>
              <a:defRPr sz="591"/>
            </a:lvl4pPr>
            <a:lvl5pPr marL="771525" indent="0">
              <a:buNone/>
              <a:defRPr sz="591"/>
            </a:lvl5pPr>
            <a:lvl6pPr marL="964406" indent="0">
              <a:buNone/>
              <a:defRPr sz="591"/>
            </a:lvl6pPr>
            <a:lvl7pPr marL="1157288" indent="0">
              <a:buNone/>
              <a:defRPr sz="591"/>
            </a:lvl7pPr>
            <a:lvl8pPr marL="1350169" indent="0">
              <a:buNone/>
              <a:defRPr sz="591"/>
            </a:lvl8pPr>
            <a:lvl9pPr marL="1543050" indent="0">
              <a:buNone/>
              <a:defRPr sz="591"/>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E018E2E-7C8A-4587-A35D-43C00CE40D74}" type="datetime1">
              <a:rPr lang="en-US"/>
              <a:pPr>
                <a:defRPr/>
              </a:pPr>
              <a:t>10/6/2017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0C1FBB01-E800-4E6A-BBE8-518BC9B5F77B}" type="slidenum">
              <a:rPr lang="en-US"/>
              <a:pPr>
                <a:defRPr/>
              </a:pPr>
              <a:t>‹#›</a:t>
            </a:fld>
            <a:endParaRPr lang="en-US" dirty="0"/>
          </a:p>
        </p:txBody>
      </p:sp>
    </p:spTree>
    <p:extLst>
      <p:ext uri="{BB962C8B-B14F-4D97-AF65-F5344CB8AC3E}">
        <p14:creationId xmlns:p14="http://schemas.microsoft.com/office/powerpoint/2010/main" val="154713370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6B675FC-30EF-4419-9612-874BEBCC3B43}" type="datetime1">
              <a:rPr lang="en-US"/>
              <a:pPr>
                <a:defRPr/>
              </a:pPr>
              <a:t>10/6/2017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9F6D50A-AB17-4A22-9577-7DD49A38259A}" type="slidenum">
              <a:rPr lang="en-US"/>
              <a:pPr>
                <a:defRPr/>
              </a:pPr>
              <a:t>‹#›</a:t>
            </a:fld>
            <a:endParaRPr lang="en-US" dirty="0"/>
          </a:p>
        </p:txBody>
      </p:sp>
    </p:spTree>
    <p:extLst>
      <p:ext uri="{BB962C8B-B14F-4D97-AF65-F5344CB8AC3E}">
        <p14:creationId xmlns:p14="http://schemas.microsoft.com/office/powerpoint/2010/main" val="132814900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38BBAE81-CA7D-4E69-A43B-E296D18C6A1B}" type="datetime1">
              <a:rPr lang="en-US"/>
              <a:pPr>
                <a:defRPr/>
              </a:pPr>
              <a:t>10/6/2017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E27C07A-BD7B-49CB-8FB6-1493C208402C}" type="slidenum">
              <a:rPr lang="en-US"/>
              <a:pPr>
                <a:defRPr/>
              </a:pPr>
              <a:t>‹#›</a:t>
            </a:fld>
            <a:endParaRPr lang="en-US" dirty="0"/>
          </a:p>
        </p:txBody>
      </p:sp>
    </p:spTree>
    <p:extLst>
      <p:ext uri="{BB962C8B-B14F-4D97-AF65-F5344CB8AC3E}">
        <p14:creationId xmlns:p14="http://schemas.microsoft.com/office/powerpoint/2010/main" val="348581952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CF766590-2C74-406A-AFC5-0756F4C205F4}" type="datetime1">
              <a:rPr lang="en-US"/>
              <a:pPr>
                <a:defRPr/>
              </a:pPr>
              <a:t>10/6/2017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0F5659F1-C7D6-40E9-924E-0FFA96B443E9}" type="slidenum">
              <a:rPr lang="en-US"/>
              <a:pPr>
                <a:defRPr/>
              </a:pPr>
              <a:t>‹#›</a:t>
            </a:fld>
            <a:endParaRPr lang="en-US" dirty="0"/>
          </a:p>
        </p:txBody>
      </p:sp>
    </p:spTree>
    <p:extLst>
      <p:ext uri="{BB962C8B-B14F-4D97-AF65-F5344CB8AC3E}">
        <p14:creationId xmlns:p14="http://schemas.microsoft.com/office/powerpoint/2010/main" val="202869364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13AA278-3510-4DEB-99B6-FBCD102D0F4B}" type="datetime1">
              <a:rPr lang="en-US"/>
              <a:pPr>
                <a:defRPr/>
              </a:pPr>
              <a:t>10/6/2017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08E4B5B4-D4AA-4DBB-9491-DBA8E1525D3F}" type="slidenum">
              <a:rPr lang="en-US"/>
              <a:pPr>
                <a:defRPr/>
              </a:pPr>
              <a:t>‹#›</a:t>
            </a:fld>
            <a:endParaRPr lang="en-US" dirty="0"/>
          </a:p>
        </p:txBody>
      </p:sp>
    </p:spTree>
    <p:extLst>
      <p:ext uri="{BB962C8B-B14F-4D97-AF65-F5344CB8AC3E}">
        <p14:creationId xmlns:p14="http://schemas.microsoft.com/office/powerpoint/2010/main" val="63810457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844"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591"/>
            </a:lvl1pPr>
            <a:lvl2pPr marL="192881" indent="0">
              <a:buNone/>
              <a:defRPr sz="506"/>
            </a:lvl2pPr>
            <a:lvl3pPr marL="385763" indent="0">
              <a:buNone/>
              <a:defRPr sz="422"/>
            </a:lvl3pPr>
            <a:lvl4pPr marL="578644" indent="0">
              <a:buNone/>
              <a:defRPr sz="380"/>
            </a:lvl4pPr>
            <a:lvl5pPr marL="771525" indent="0">
              <a:buNone/>
              <a:defRPr sz="380"/>
            </a:lvl5pPr>
            <a:lvl6pPr marL="964406" indent="0">
              <a:buNone/>
              <a:defRPr sz="380"/>
            </a:lvl6pPr>
            <a:lvl7pPr marL="1157288" indent="0">
              <a:buNone/>
              <a:defRPr sz="380"/>
            </a:lvl7pPr>
            <a:lvl8pPr marL="1350169" indent="0">
              <a:buNone/>
              <a:defRPr sz="380"/>
            </a:lvl8pPr>
            <a:lvl9pPr marL="1543050" indent="0">
              <a:buNone/>
              <a:defRPr sz="38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E08B172-AEF3-44B3-BD91-3B9957AD6719}" type="datetime1">
              <a:rPr lang="en-US"/>
              <a:pPr>
                <a:defRPr/>
              </a:pPr>
              <a:t>10/6/2017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B8ECB591-F8E5-4A22-BF11-759C7F06F61B}" type="slidenum">
              <a:rPr lang="en-US"/>
              <a:pPr>
                <a:defRPr/>
              </a:pPr>
              <a:t>‹#›</a:t>
            </a:fld>
            <a:endParaRPr lang="en-US" dirty="0"/>
          </a:p>
        </p:txBody>
      </p:sp>
    </p:spTree>
    <p:extLst>
      <p:ext uri="{BB962C8B-B14F-4D97-AF65-F5344CB8AC3E}">
        <p14:creationId xmlns:p14="http://schemas.microsoft.com/office/powerpoint/2010/main" val="60167696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844"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591"/>
            </a:lvl1pPr>
            <a:lvl2pPr marL="192881" indent="0">
              <a:buNone/>
              <a:defRPr sz="506"/>
            </a:lvl2pPr>
            <a:lvl3pPr marL="385763" indent="0">
              <a:buNone/>
              <a:defRPr sz="422"/>
            </a:lvl3pPr>
            <a:lvl4pPr marL="578644" indent="0">
              <a:buNone/>
              <a:defRPr sz="380"/>
            </a:lvl4pPr>
            <a:lvl5pPr marL="771525" indent="0">
              <a:buNone/>
              <a:defRPr sz="380"/>
            </a:lvl5pPr>
            <a:lvl6pPr marL="964406" indent="0">
              <a:buNone/>
              <a:defRPr sz="380"/>
            </a:lvl6pPr>
            <a:lvl7pPr marL="1157288" indent="0">
              <a:buNone/>
              <a:defRPr sz="380"/>
            </a:lvl7pPr>
            <a:lvl8pPr marL="1350169" indent="0">
              <a:buNone/>
              <a:defRPr sz="380"/>
            </a:lvl8pPr>
            <a:lvl9pPr marL="1543050" indent="0">
              <a:buNone/>
              <a:defRPr sz="38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88199D0-4A51-4341-A656-8099F15C6014}" type="datetime1">
              <a:rPr lang="en-US"/>
              <a:pPr>
                <a:defRPr/>
              </a:pPr>
              <a:t>10/6/2017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B631FFA7-3A43-4B1D-92AD-9F56D96A82DE}" type="slidenum">
              <a:rPr lang="en-US"/>
              <a:pPr>
                <a:defRPr/>
              </a:pPr>
              <a:t>‹#›</a:t>
            </a:fld>
            <a:endParaRPr lang="en-US" dirty="0"/>
          </a:p>
        </p:txBody>
      </p:sp>
    </p:spTree>
    <p:extLst>
      <p:ext uri="{BB962C8B-B14F-4D97-AF65-F5344CB8AC3E}">
        <p14:creationId xmlns:p14="http://schemas.microsoft.com/office/powerpoint/2010/main" val="189005384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AB77F-E760-40B7-A895-4CAD6DFF59EA}" type="datetime1">
              <a:rPr lang="en-US"/>
              <a:pPr>
                <a:defRPr/>
              </a:pPr>
              <a:t>10/6/2017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ED9FCCA-411C-4322-AC6F-83EAD386F548}" type="slidenum">
              <a:rPr lang="en-US"/>
              <a:pPr>
                <a:defRPr/>
              </a:pPr>
              <a:t>‹#›</a:t>
            </a:fld>
            <a:endParaRPr lang="en-US" dirty="0"/>
          </a:p>
        </p:txBody>
      </p:sp>
    </p:spTree>
    <p:extLst>
      <p:ext uri="{BB962C8B-B14F-4D97-AF65-F5344CB8AC3E}">
        <p14:creationId xmlns:p14="http://schemas.microsoft.com/office/powerpoint/2010/main" val="428498283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0AC2452-05F1-444A-864D-21EAC644E9E7}" type="datetime1">
              <a:rPr lang="en-US"/>
              <a:pPr>
                <a:defRPr/>
              </a:pPr>
              <a:t>10/6/2017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2D6012B2-02B5-4AC6-BCF4-175FCD2E88E1}" type="slidenum">
              <a:rPr lang="en-US"/>
              <a:pPr>
                <a:defRPr/>
              </a:pPr>
              <a:t>‹#›</a:t>
            </a:fld>
            <a:endParaRPr lang="en-US" dirty="0"/>
          </a:p>
        </p:txBody>
      </p:sp>
    </p:spTree>
    <p:extLst>
      <p:ext uri="{BB962C8B-B14F-4D97-AF65-F5344CB8AC3E}">
        <p14:creationId xmlns:p14="http://schemas.microsoft.com/office/powerpoint/2010/main" val="10129819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C305A49-2632-4DD5-B9E8-96EA98534879}"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9F151B78-C162-4A86-B82A-B47D4C066C59}" type="slidenum">
              <a:rPr lang="en-US"/>
              <a:pPr>
                <a:defRPr/>
              </a:pPr>
              <a:t>‹#›</a:t>
            </a:fld>
            <a:endParaRPr lang="en-US"/>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533400" y="19050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A2CF04AB-7572-424E-8EB1-959BA466EF6D}" type="datetime1">
              <a:rPr lang="en-US"/>
              <a:pPr>
                <a:defRPr/>
              </a:pPr>
              <a:t>10/6/2017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86EC3CD8-7343-4784-9B24-FAFE64367FDD}" type="slidenum">
              <a:rPr lang="en-US"/>
              <a:pPr>
                <a:defRPr/>
              </a:pPr>
              <a:t>‹#›</a:t>
            </a:fld>
            <a:endParaRPr lang="en-US" dirty="0"/>
          </a:p>
        </p:txBody>
      </p:sp>
    </p:spTree>
    <p:extLst>
      <p:ext uri="{BB962C8B-B14F-4D97-AF65-F5344CB8AC3E}">
        <p14:creationId xmlns:p14="http://schemas.microsoft.com/office/powerpoint/2010/main" val="193324033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pPr>
                <a:defRPr/>
              </a:pPr>
              <a:t>10/6/2017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pPr>
                <a:defRPr/>
              </a:pPr>
              <a:t>‹#›</a:t>
            </a:fld>
            <a:endParaRPr lang="en-US" dirty="0"/>
          </a:p>
        </p:txBody>
      </p:sp>
    </p:spTree>
    <p:extLst>
      <p:ext uri="{BB962C8B-B14F-4D97-AF65-F5344CB8AC3E}">
        <p14:creationId xmlns:p14="http://schemas.microsoft.com/office/powerpoint/2010/main" val="25172744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495800" y="1905000"/>
            <a:ext cx="381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fld id="{A5AAE4D8-0585-4F48-ADC6-D07E495A60E4}" type="datetime1">
              <a:rPr lang="en-US"/>
              <a:pPr>
                <a:defRPr/>
              </a:pPr>
              <a:t>10/6/2017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411F4994-F907-4B0F-8C34-2C8A8751E4A5}" type="slidenum">
              <a:rPr lang="en-US"/>
              <a:pPr>
                <a:defRPr/>
              </a:pPr>
              <a:t>‹#›</a:t>
            </a:fld>
            <a:endParaRPr lang="en-US" dirty="0"/>
          </a:p>
        </p:txBody>
      </p:sp>
    </p:spTree>
    <p:extLst>
      <p:ext uri="{BB962C8B-B14F-4D97-AF65-F5344CB8AC3E}">
        <p14:creationId xmlns:p14="http://schemas.microsoft.com/office/powerpoint/2010/main" val="426879428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533400" y="19050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4364218B-19DE-4907-8268-233CE955E49A}" type="datetime1">
              <a:rPr lang="en-US"/>
              <a:pPr>
                <a:defRPr/>
              </a:pPr>
              <a:t>10/6/2017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120ED9C0-3D84-48D9-9681-8169A227360F}" type="slidenum">
              <a:rPr lang="en-US"/>
              <a:pPr>
                <a:defRPr/>
              </a:pPr>
              <a:t>‹#›</a:t>
            </a:fld>
            <a:endParaRPr lang="en-US" dirty="0"/>
          </a:p>
        </p:txBody>
      </p:sp>
    </p:spTree>
    <p:extLst>
      <p:ext uri="{BB962C8B-B14F-4D97-AF65-F5344CB8AC3E}">
        <p14:creationId xmlns:p14="http://schemas.microsoft.com/office/powerpoint/2010/main" val="318651020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D636C220-49E7-48B5-9ED0-32B2B7E56437}" type="datetimeFigureOut">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02775C13-90DB-46B9-B9FD-FA493C04B203}" type="slidenum">
              <a:rPr lang="en-US"/>
              <a:pPr>
                <a:defRPr/>
              </a:pPr>
              <a:t>‹#›</a:t>
            </a:fld>
            <a:endParaRPr lang="en-US"/>
          </a:p>
        </p:txBody>
      </p:sp>
    </p:spTree>
    <p:extLst>
      <p:ext uri="{BB962C8B-B14F-4D97-AF65-F5344CB8AC3E}">
        <p14:creationId xmlns:p14="http://schemas.microsoft.com/office/powerpoint/2010/main" val="177368280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7F7CA9D-EF7E-47F7-96DD-F16E388D9E96}" type="datetimeFigureOut">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7FD62146-4C4E-41AC-B86E-07A7FB1EACD2}" type="slidenum">
              <a:rPr lang="en-US"/>
              <a:pPr>
                <a:defRPr/>
              </a:pPr>
              <a:t>‹#›</a:t>
            </a:fld>
            <a:endParaRPr lang="en-US"/>
          </a:p>
        </p:txBody>
      </p:sp>
    </p:spTree>
    <p:extLst>
      <p:ext uri="{BB962C8B-B14F-4D97-AF65-F5344CB8AC3E}">
        <p14:creationId xmlns:p14="http://schemas.microsoft.com/office/powerpoint/2010/main" val="194316022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21AB193-865D-4FD0-A6F3-DD39C37C8F22}" type="datetimeFigureOut">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A1C4C19-7474-4E45-86DE-3FDDCEFC2059}" type="slidenum">
              <a:rPr lang="en-US"/>
              <a:pPr>
                <a:defRPr/>
              </a:pPr>
              <a:t>‹#›</a:t>
            </a:fld>
            <a:endParaRPr lang="en-US"/>
          </a:p>
        </p:txBody>
      </p:sp>
    </p:spTree>
    <p:extLst>
      <p:ext uri="{BB962C8B-B14F-4D97-AF65-F5344CB8AC3E}">
        <p14:creationId xmlns:p14="http://schemas.microsoft.com/office/powerpoint/2010/main" val="23520961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A168504-6F77-425C-AD91-D48F0F3FB5E9}" type="datetimeFigureOut">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F4E4D27F-986A-4877-B0AA-92521BC75DC7}" type="slidenum">
              <a:rPr lang="en-US"/>
              <a:pPr>
                <a:defRPr/>
              </a:pPr>
              <a:t>‹#›</a:t>
            </a:fld>
            <a:endParaRPr lang="en-US"/>
          </a:p>
        </p:txBody>
      </p:sp>
    </p:spTree>
    <p:extLst>
      <p:ext uri="{BB962C8B-B14F-4D97-AF65-F5344CB8AC3E}">
        <p14:creationId xmlns:p14="http://schemas.microsoft.com/office/powerpoint/2010/main" val="3267571096"/>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E73A290D-B96D-43D0-B1D1-768A6041D626}" type="datetimeFigureOut">
              <a:rPr lang="en-US"/>
              <a:pPr>
                <a:defRPr/>
              </a:pPr>
              <a:t>10/6/2017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C37CCF51-72FB-42D4-AA55-DDA2F158EC37}" type="slidenum">
              <a:rPr lang="en-US"/>
              <a:pPr>
                <a:defRPr/>
              </a:pPr>
              <a:t>‹#›</a:t>
            </a:fld>
            <a:endParaRPr lang="en-US"/>
          </a:p>
        </p:txBody>
      </p:sp>
    </p:spTree>
    <p:extLst>
      <p:ext uri="{BB962C8B-B14F-4D97-AF65-F5344CB8AC3E}">
        <p14:creationId xmlns:p14="http://schemas.microsoft.com/office/powerpoint/2010/main" val="2635940765"/>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8C351B38-7852-42F8-92C3-98D588A718A4}" type="datetimeFigureOut">
              <a:rPr lang="en-US"/>
              <a:pPr>
                <a:defRPr/>
              </a:pPr>
              <a:t>10/6/2017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417892A3-048C-4405-A310-D181BEC316E4}" type="slidenum">
              <a:rPr lang="en-US"/>
              <a:pPr>
                <a:defRPr/>
              </a:pPr>
              <a:t>‹#›</a:t>
            </a:fld>
            <a:endParaRPr lang="en-US"/>
          </a:p>
        </p:txBody>
      </p:sp>
    </p:spTree>
    <p:extLst>
      <p:ext uri="{BB962C8B-B14F-4D97-AF65-F5344CB8AC3E}">
        <p14:creationId xmlns:p14="http://schemas.microsoft.com/office/powerpoint/2010/main" val="2094601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11D12D0-656B-4F6F-9092-90D9930ECECD}"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118724D-41FF-465B-B43C-003582874768}" type="slidenum">
              <a:rPr lang="en-US"/>
              <a:pPr>
                <a:defRPr/>
              </a:pPr>
              <a:t>‹#›</a:t>
            </a:fld>
            <a:endParaRPr lang="en-US"/>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BD77553-76FF-4191-BBCB-4ACF58BC0890}" type="datetimeFigureOut">
              <a:rPr lang="en-US"/>
              <a:pPr>
                <a:defRPr/>
              </a:pPr>
              <a:t>10/6/2017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65D93D8-A8E8-4EED-92C0-F85D6330A99E}" type="slidenum">
              <a:rPr lang="en-US"/>
              <a:pPr>
                <a:defRPr/>
              </a:pPr>
              <a:t>‹#›</a:t>
            </a:fld>
            <a:endParaRPr lang="en-US"/>
          </a:p>
        </p:txBody>
      </p:sp>
    </p:spTree>
    <p:extLst>
      <p:ext uri="{BB962C8B-B14F-4D97-AF65-F5344CB8AC3E}">
        <p14:creationId xmlns:p14="http://schemas.microsoft.com/office/powerpoint/2010/main" val="409045025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7EBCEDA-D898-4E71-9089-6616A8533460}" type="datetimeFigureOut">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C881873D-1C5C-4B53-8A4C-D639EECE0ADD}" type="slidenum">
              <a:rPr lang="en-US"/>
              <a:pPr>
                <a:defRPr/>
              </a:pPr>
              <a:t>‹#›</a:t>
            </a:fld>
            <a:endParaRPr lang="en-US"/>
          </a:p>
        </p:txBody>
      </p:sp>
    </p:spTree>
    <p:extLst>
      <p:ext uri="{BB962C8B-B14F-4D97-AF65-F5344CB8AC3E}">
        <p14:creationId xmlns:p14="http://schemas.microsoft.com/office/powerpoint/2010/main" val="138731119"/>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AB276BA-DCAD-409C-BC30-81923D5B8CCD}" type="datetimeFigureOut">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F12133D6-92A7-430F-A88D-E8E2809878A5}" type="slidenum">
              <a:rPr lang="en-US"/>
              <a:pPr>
                <a:defRPr/>
              </a:pPr>
              <a:t>‹#›</a:t>
            </a:fld>
            <a:endParaRPr lang="en-US"/>
          </a:p>
        </p:txBody>
      </p:sp>
    </p:spTree>
    <p:extLst>
      <p:ext uri="{BB962C8B-B14F-4D97-AF65-F5344CB8AC3E}">
        <p14:creationId xmlns:p14="http://schemas.microsoft.com/office/powerpoint/2010/main" val="357807616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4059258-6D26-47D3-940A-2F24E9D596E2}" type="datetimeFigureOut">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92EB10F0-96A3-44B6-9DEB-AE8B15501565}" type="slidenum">
              <a:rPr lang="en-US"/>
              <a:pPr>
                <a:defRPr/>
              </a:pPr>
              <a:t>‹#›</a:t>
            </a:fld>
            <a:endParaRPr lang="en-US"/>
          </a:p>
        </p:txBody>
      </p:sp>
    </p:spTree>
    <p:extLst>
      <p:ext uri="{BB962C8B-B14F-4D97-AF65-F5344CB8AC3E}">
        <p14:creationId xmlns:p14="http://schemas.microsoft.com/office/powerpoint/2010/main" val="3090684000"/>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0FCDC77-AD16-462A-A3CC-A125D8F2BCCF}" type="datetimeFigureOut">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8419822E-27F3-4498-AD43-DFD681562B13}" type="slidenum">
              <a:rPr lang="en-US"/>
              <a:pPr>
                <a:defRPr/>
              </a:pPr>
              <a:t>‹#›</a:t>
            </a:fld>
            <a:endParaRPr lang="en-US"/>
          </a:p>
        </p:txBody>
      </p:sp>
    </p:spTree>
    <p:extLst>
      <p:ext uri="{BB962C8B-B14F-4D97-AF65-F5344CB8AC3E}">
        <p14:creationId xmlns:p14="http://schemas.microsoft.com/office/powerpoint/2010/main" val="1817399114"/>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0823B6F0-F401-4651-A6BA-21750D5B3314}" type="datetime1">
              <a:rPr lang="en-US"/>
              <a:pPr>
                <a:defRPr/>
              </a:pPr>
              <a:t>10/6/2017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9E108A0E-4890-4464-98F5-DD5910C7DF60}" type="slidenum">
              <a:rPr lang="en-US"/>
              <a:pPr>
                <a:defRPr/>
              </a:pPr>
              <a:t>‹#›</a:t>
            </a:fld>
            <a:endParaRPr lang="en-US" dirty="0"/>
          </a:p>
        </p:txBody>
      </p:sp>
    </p:spTree>
    <p:extLst>
      <p:ext uri="{BB962C8B-B14F-4D97-AF65-F5344CB8AC3E}">
        <p14:creationId xmlns:p14="http://schemas.microsoft.com/office/powerpoint/2010/main" val="302506921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156639B-1AAF-4CEA-9F09-E2E48D458A20}" type="datetime1">
              <a:rPr lang="en-US"/>
              <a:pPr>
                <a:defRPr/>
              </a:pPr>
              <a:t>10/6/2017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65D85716-1854-4039-9576-1015D9F6D66D}" type="slidenum">
              <a:rPr lang="en-US"/>
              <a:pPr>
                <a:defRPr/>
              </a:pPr>
              <a:t>‹#›</a:t>
            </a:fld>
            <a:endParaRPr lang="en-US" dirty="0"/>
          </a:p>
        </p:txBody>
      </p:sp>
    </p:spTree>
    <p:extLst>
      <p:ext uri="{BB962C8B-B14F-4D97-AF65-F5344CB8AC3E}">
        <p14:creationId xmlns:p14="http://schemas.microsoft.com/office/powerpoint/2010/main" val="175933958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F73D65F-E8DF-41B5-A095-AF7629544FFD}" type="datetime1">
              <a:rPr lang="en-US"/>
              <a:pPr>
                <a:defRPr/>
              </a:pPr>
              <a:t>10/6/2017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744A1D7B-2541-4339-BC75-9464B703ED46}" type="slidenum">
              <a:rPr lang="en-US"/>
              <a:pPr>
                <a:defRPr/>
              </a:pPr>
              <a:t>‹#›</a:t>
            </a:fld>
            <a:endParaRPr lang="en-US" dirty="0"/>
          </a:p>
        </p:txBody>
      </p:sp>
    </p:spTree>
    <p:extLst>
      <p:ext uri="{BB962C8B-B14F-4D97-AF65-F5344CB8AC3E}">
        <p14:creationId xmlns:p14="http://schemas.microsoft.com/office/powerpoint/2010/main" val="405879978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02E59E6-DC78-48C0-BD22-9337693BC14E}" type="datetime1">
              <a:rPr lang="en-US"/>
              <a:pPr>
                <a:defRPr/>
              </a:pPr>
              <a:t>10/6/2017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26126230-F63F-4B46-AC86-6D5B6AD2CA14}" type="slidenum">
              <a:rPr lang="en-US"/>
              <a:pPr>
                <a:defRPr/>
              </a:pPr>
              <a:t>‹#›</a:t>
            </a:fld>
            <a:endParaRPr lang="en-US" dirty="0"/>
          </a:p>
        </p:txBody>
      </p:sp>
    </p:spTree>
    <p:extLst>
      <p:ext uri="{BB962C8B-B14F-4D97-AF65-F5344CB8AC3E}">
        <p14:creationId xmlns:p14="http://schemas.microsoft.com/office/powerpoint/2010/main" val="208967985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A3223F53-11F1-4E6E-B69D-276AF39D2188}" type="datetime1">
              <a:rPr lang="en-US"/>
              <a:pPr>
                <a:defRPr/>
              </a:pPr>
              <a:t>10/6/2017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CF630626-D4BA-49F5-9E23-C228C2E89554}" type="slidenum">
              <a:rPr lang="en-US"/>
              <a:pPr>
                <a:defRPr/>
              </a:pPr>
              <a:t>‹#›</a:t>
            </a:fld>
            <a:endParaRPr lang="en-US" dirty="0"/>
          </a:p>
        </p:txBody>
      </p:sp>
    </p:spTree>
    <p:extLst>
      <p:ext uri="{BB962C8B-B14F-4D97-AF65-F5344CB8AC3E}">
        <p14:creationId xmlns:p14="http://schemas.microsoft.com/office/powerpoint/2010/main" val="5275628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fade/>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8264C1E-00C2-4803-BFF7-9BF126060669}" type="datetime1">
              <a:rPr lang="en-US"/>
              <a:pPr>
                <a:defRPr/>
              </a:pPr>
              <a:t>10/6/2017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FBC3FF94-BF3D-445E-B25C-FD74840EFFF6}" type="slidenum">
              <a:rPr lang="en-US"/>
              <a:pPr>
                <a:defRPr/>
              </a:pPr>
              <a:t>‹#›</a:t>
            </a:fld>
            <a:endParaRPr lang="en-US" dirty="0"/>
          </a:p>
        </p:txBody>
      </p:sp>
    </p:spTree>
    <p:extLst>
      <p:ext uri="{BB962C8B-B14F-4D97-AF65-F5344CB8AC3E}">
        <p14:creationId xmlns:p14="http://schemas.microsoft.com/office/powerpoint/2010/main" val="282161754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1D00AF-2247-40DA-AE28-0672448210A6}" type="datetime1">
              <a:rPr lang="en-US"/>
              <a:pPr>
                <a:defRPr/>
              </a:pPr>
              <a:t>10/6/2017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D7D6987A-ABE5-4A42-96AD-237855C51ABF}" type="slidenum">
              <a:rPr lang="en-US"/>
              <a:pPr>
                <a:defRPr/>
              </a:pPr>
              <a:t>‹#›</a:t>
            </a:fld>
            <a:endParaRPr lang="en-US" dirty="0"/>
          </a:p>
        </p:txBody>
      </p:sp>
    </p:spTree>
    <p:extLst>
      <p:ext uri="{BB962C8B-B14F-4D97-AF65-F5344CB8AC3E}">
        <p14:creationId xmlns:p14="http://schemas.microsoft.com/office/powerpoint/2010/main" val="410835489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ADFB906-7FE4-41A8-B408-9759C3CDDD58}" type="datetime1">
              <a:rPr lang="en-US"/>
              <a:pPr>
                <a:defRPr/>
              </a:pPr>
              <a:t>10/6/2017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F00AB782-D064-4EBC-BF55-C39EC308CF67}" type="slidenum">
              <a:rPr lang="en-US"/>
              <a:pPr>
                <a:defRPr/>
              </a:pPr>
              <a:t>‹#›</a:t>
            </a:fld>
            <a:endParaRPr lang="en-US" dirty="0"/>
          </a:p>
        </p:txBody>
      </p:sp>
    </p:spTree>
    <p:extLst>
      <p:ext uri="{BB962C8B-B14F-4D97-AF65-F5344CB8AC3E}">
        <p14:creationId xmlns:p14="http://schemas.microsoft.com/office/powerpoint/2010/main" val="1595385918"/>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2B569A4-DD6A-436A-A390-26835B3DF68B}" type="datetime1">
              <a:rPr lang="en-US"/>
              <a:pPr>
                <a:defRPr/>
              </a:pPr>
              <a:t>10/6/2017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B4752926-BE98-4521-B422-DFD3A6051825}" type="slidenum">
              <a:rPr lang="en-US"/>
              <a:pPr>
                <a:defRPr/>
              </a:pPr>
              <a:t>‹#›</a:t>
            </a:fld>
            <a:endParaRPr lang="en-US" dirty="0"/>
          </a:p>
        </p:txBody>
      </p:sp>
    </p:spTree>
    <p:extLst>
      <p:ext uri="{BB962C8B-B14F-4D97-AF65-F5344CB8AC3E}">
        <p14:creationId xmlns:p14="http://schemas.microsoft.com/office/powerpoint/2010/main" val="936967461"/>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0526146-F74E-4EBC-8401-E0A0266A5965}" type="datetime1">
              <a:rPr lang="en-US"/>
              <a:pPr>
                <a:defRPr/>
              </a:pPr>
              <a:t>10/6/2017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D1E6D52E-405C-43DF-8DDF-9AF134080D41}" type="slidenum">
              <a:rPr lang="en-US"/>
              <a:pPr>
                <a:defRPr/>
              </a:pPr>
              <a:t>‹#›</a:t>
            </a:fld>
            <a:endParaRPr lang="en-US" dirty="0"/>
          </a:p>
        </p:txBody>
      </p:sp>
    </p:spTree>
    <p:extLst>
      <p:ext uri="{BB962C8B-B14F-4D97-AF65-F5344CB8AC3E}">
        <p14:creationId xmlns:p14="http://schemas.microsoft.com/office/powerpoint/2010/main" val="3311862708"/>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D2ECC0-1338-413C-AB17-41A1A70301F9}" type="datetime1">
              <a:rPr lang="en-US"/>
              <a:pPr>
                <a:defRPr/>
              </a:pPr>
              <a:t>10/6/2017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120DBB6-FF53-43A7-8747-3ACC1D917579}" type="slidenum">
              <a:rPr lang="en-US"/>
              <a:pPr>
                <a:defRPr/>
              </a:pPr>
              <a:t>‹#›</a:t>
            </a:fld>
            <a:endParaRPr lang="en-US" dirty="0"/>
          </a:p>
        </p:txBody>
      </p:sp>
    </p:spTree>
    <p:extLst>
      <p:ext uri="{BB962C8B-B14F-4D97-AF65-F5344CB8AC3E}">
        <p14:creationId xmlns:p14="http://schemas.microsoft.com/office/powerpoint/2010/main" val="1128307381"/>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a:t>Click to edit Master title style</a:t>
            </a:r>
          </a:p>
        </p:txBody>
      </p:sp>
      <p:sp>
        <p:nvSpPr>
          <p:cNvPr id="3" name="Chart Placeholder 2"/>
          <p:cNvSpPr>
            <a:spLocks noGrp="1"/>
          </p:cNvSpPr>
          <p:nvPr>
            <p:ph type="chart" idx="1"/>
          </p:nvPr>
        </p:nvSpPr>
        <p:spPr>
          <a:xfrm>
            <a:off x="457200" y="1600202"/>
            <a:ext cx="8229600" cy="4525963"/>
          </a:xfrm>
          <a:prstGeom prst="rect">
            <a:avLst/>
          </a:prstGeom>
        </p:spPr>
        <p:txBody>
          <a:bodyPr/>
          <a:lstStyle/>
          <a:p>
            <a:pPr lvl="0"/>
            <a:endParaRPr lang="en-US" noProof="0" dirty="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825"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825"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9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1226127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8359835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37843772"/>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569540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97194258"/>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10/6/2017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78936493"/>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10/6/2017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93031413"/>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10/6/2017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34458037"/>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1317522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15464608"/>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8595964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656032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2875"/>
            <a:ext cx="4114800" cy="2135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12875"/>
            <a:ext cx="4114800" cy="2135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30188"/>
            <a:ext cx="2095500" cy="3317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30188"/>
            <a:ext cx="6134100" cy="3317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pic>
        <p:nvPicPr>
          <p:cNvPr id="4" name="Picture 11" descr="321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6"/>
          <p:cNvSpPr>
            <a:spLocks noChangeArrowheads="1"/>
          </p:cNvSpPr>
          <p:nvPr/>
        </p:nvSpPr>
        <p:spPr bwMode="gray">
          <a:xfrm>
            <a:off x="7696200" y="6096000"/>
            <a:ext cx="1187450" cy="474663"/>
          </a:xfrm>
          <a:prstGeom prst="rect">
            <a:avLst/>
          </a:prstGeom>
          <a:noFill/>
          <a:ln w="9525">
            <a:solidFill>
              <a:srgbClr val="000000"/>
            </a:solidFill>
            <a:miter lim="800000"/>
            <a:headEnd/>
            <a:tailEnd/>
          </a:ln>
        </p:spPr>
        <p:txBody>
          <a:bodyPr wrap="none" anchor="ctr"/>
          <a:lstStyle/>
          <a:p>
            <a:pPr algn="ctr" eaLnBrk="0" hangingPunct="0">
              <a:defRPr/>
            </a:pPr>
            <a:r>
              <a:rPr lang="de-DE" sz="1600" b="1">
                <a:solidFill>
                  <a:srgbClr val="000000"/>
                </a:solidFill>
              </a:rPr>
              <a:t>LOGO</a:t>
            </a:r>
          </a:p>
        </p:txBody>
      </p:sp>
      <p:sp>
        <p:nvSpPr>
          <p:cNvPr id="8" name="Title 1"/>
          <p:cNvSpPr>
            <a:spLocks noGrp="1"/>
          </p:cNvSpPr>
          <p:nvPr>
            <p:ph type="ctrTitle"/>
          </p:nvPr>
        </p:nvSpPr>
        <p:spPr>
          <a:xfrm>
            <a:off x="2514600" y="228600"/>
            <a:ext cx="6553200" cy="609600"/>
          </a:xfrm>
          <a:prstGeom prst="rect">
            <a:avLst/>
          </a:prstGeom>
        </p:spPr>
        <p:txBody>
          <a:bodyPr/>
          <a:lstStyle>
            <a:lvl1pPr algn="r">
              <a:defRPr sz="2400" b="1">
                <a:solidFill>
                  <a:srgbClr val="000000"/>
                </a:solidFill>
              </a:defRPr>
            </a:lvl1pPr>
          </a:lstStyle>
          <a:p>
            <a:r>
              <a:rPr lang="en-US"/>
              <a:t>Click to edit Master title style</a:t>
            </a:r>
          </a:p>
        </p:txBody>
      </p:sp>
      <p:sp>
        <p:nvSpPr>
          <p:cNvPr id="9" name="Subtitle 2"/>
          <p:cNvSpPr>
            <a:spLocks noGrp="1"/>
          </p:cNvSpPr>
          <p:nvPr>
            <p:ph type="subTitle" idx="1"/>
          </p:nvPr>
        </p:nvSpPr>
        <p:spPr>
          <a:xfrm>
            <a:off x="2362200" y="838200"/>
            <a:ext cx="6705600" cy="457200"/>
          </a:xfrm>
          <a:prstGeom prst="rect">
            <a:avLst/>
          </a:prstGeom>
        </p:spPr>
        <p:txBody>
          <a:bodyPr/>
          <a:lstStyle>
            <a:lvl1pPr marL="0" indent="0" algn="r">
              <a:buNone/>
              <a:defRPr sz="1800">
                <a:solidFill>
                  <a:srgbClr val="00000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71868" y="1774091"/>
            <a:ext cx="8159750" cy="43910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itle 3"/>
          <p:cNvSpPr>
            <a:spLocks noGrp="1"/>
          </p:cNvSpPr>
          <p:nvPr>
            <p:ph type="title"/>
          </p:nvPr>
        </p:nvSpPr>
        <p:spPr>
          <a:xfrm>
            <a:off x="2222635" y="465588"/>
            <a:ext cx="6285287" cy="552479"/>
          </a:xfrm>
          <a:prstGeom prst="rect">
            <a:avLst/>
          </a:prstGeom>
        </p:spPr>
        <p:txBody>
          <a:bodyPr/>
          <a:lstStyle>
            <a:lvl1pPr>
              <a:defRPr b="1">
                <a:solidFill>
                  <a:schemeClr val="bg1"/>
                </a:solidFill>
              </a:defRPr>
            </a:lvl1pPr>
          </a:lstStyle>
          <a:p>
            <a:r>
              <a:rPr lang="en-US"/>
              <a:t>Click to edit Master title style</a:t>
            </a:r>
          </a:p>
        </p:txBody>
      </p:sp>
    </p:spTree>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3" name="Tekstin paikkamerkki 2"/>
          <p:cNvSpPr>
            <a:spLocks noGrp="1"/>
          </p:cNvSpPr>
          <p:nvPr>
            <p:ph type="body" idx="1"/>
          </p:nvPr>
        </p:nvSpPr>
        <p:spPr>
          <a:xfrm>
            <a:off x="722313" y="2906713"/>
            <a:ext cx="7772400" cy="1500187"/>
          </a:xfrm>
          <a:prstGeom prst="rect">
            <a:avLst/>
          </a:prstGeom>
        </p:spPr>
        <p:txBody>
          <a:bodyPr anchor="b"/>
          <a:lstStyle>
            <a:lvl1pPr marL="0" indent="0">
              <a:buNone/>
              <a:defRPr sz="2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Title 3"/>
          <p:cNvSpPr>
            <a:spLocks noGrp="1"/>
          </p:cNvSpPr>
          <p:nvPr>
            <p:ph type="title"/>
          </p:nvPr>
        </p:nvSpPr>
        <p:spPr>
          <a:xfrm>
            <a:off x="2279785" y="522738"/>
            <a:ext cx="6285287" cy="552479"/>
          </a:xfrm>
          <a:prstGeom prst="rect">
            <a:avLst/>
          </a:prstGeom>
        </p:spPr>
        <p:txBody>
          <a:bodyPr/>
          <a:lstStyle>
            <a:lvl1pPr>
              <a:defRPr b="1">
                <a:solidFill>
                  <a:schemeClr val="bg1"/>
                </a:solidFill>
              </a:defRPr>
            </a:lvl1pPr>
          </a:lstStyle>
          <a:p>
            <a:r>
              <a:rPr lang="en-US"/>
              <a:t>Click to edit Master title style</a:t>
            </a:r>
          </a:p>
        </p:txBody>
      </p:sp>
    </p:spTree>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314325" y="1614488"/>
            <a:ext cx="4186238" cy="43910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isällön paikkamerkki 3"/>
          <p:cNvSpPr>
            <a:spLocks noGrp="1"/>
          </p:cNvSpPr>
          <p:nvPr>
            <p:ph sz="half" idx="2"/>
          </p:nvPr>
        </p:nvSpPr>
        <p:spPr>
          <a:xfrm>
            <a:off x="4652963" y="1614488"/>
            <a:ext cx="4186237" cy="43910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3"/>
          <p:cNvSpPr>
            <a:spLocks noGrp="1"/>
          </p:cNvSpPr>
          <p:nvPr>
            <p:ph type="title"/>
          </p:nvPr>
        </p:nvSpPr>
        <p:spPr>
          <a:xfrm>
            <a:off x="2146435" y="522738"/>
            <a:ext cx="6285287" cy="552479"/>
          </a:xfrm>
          <a:prstGeom prst="rect">
            <a:avLst/>
          </a:prstGeom>
        </p:spPr>
        <p:txBody>
          <a:bodyPr/>
          <a:lstStyle>
            <a:lvl1pPr>
              <a:defRPr b="1">
                <a:solidFill>
                  <a:schemeClr val="bg1"/>
                </a:solidFill>
              </a:defRPr>
            </a:lvl1pPr>
          </a:lstStyle>
          <a:p>
            <a:r>
              <a:rPr lang="en-US"/>
              <a:t>Click to edit Master title style</a:t>
            </a:r>
          </a:p>
        </p:txBody>
      </p:sp>
    </p:spTree>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3" name="Tekstin paikkamerkki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Sisällön paikkamerkki 3"/>
          <p:cNvSpPr>
            <a:spLocks noGrp="1"/>
          </p:cNvSpPr>
          <p:nvPr>
            <p:ph sz="half" idx="2"/>
          </p:nvPr>
        </p:nvSpPr>
        <p:spPr>
          <a:xfrm>
            <a:off x="457200" y="2174875"/>
            <a:ext cx="4040188" cy="3717925"/>
          </a:xfrm>
          <a:prstGeom prst="rect">
            <a:avLst/>
          </a:prstGeo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kstin paikkamerkki 4"/>
          <p:cNvSpPr>
            <a:spLocks noGrp="1"/>
          </p:cNvSpPr>
          <p:nvPr>
            <p:ph type="body" sz="quarter" idx="3"/>
          </p:nvPr>
        </p:nvSpPr>
        <p:spPr>
          <a:xfrm>
            <a:off x="4645025" y="1535113"/>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isällön paikkamerkki 5"/>
          <p:cNvSpPr>
            <a:spLocks noGrp="1"/>
          </p:cNvSpPr>
          <p:nvPr>
            <p:ph sz="quarter" idx="4"/>
          </p:nvPr>
        </p:nvSpPr>
        <p:spPr>
          <a:xfrm>
            <a:off x="4645025" y="2174875"/>
            <a:ext cx="4041775" cy="3717925"/>
          </a:xfrm>
          <a:prstGeom prst="rect">
            <a:avLst/>
          </a:prstGeom>
        </p:spPr>
        <p:txBody>
          <a:bodyPr/>
          <a:lstStyle>
            <a:lvl1pPr>
              <a:buFont typeface="Arial" pitchFamily="34" charset="0"/>
              <a:buChar cha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Title 3"/>
          <p:cNvSpPr>
            <a:spLocks noGrp="1"/>
          </p:cNvSpPr>
          <p:nvPr>
            <p:ph type="title"/>
          </p:nvPr>
        </p:nvSpPr>
        <p:spPr>
          <a:xfrm>
            <a:off x="2365510" y="541788"/>
            <a:ext cx="6285287" cy="552479"/>
          </a:xfrm>
          <a:prstGeom prst="rect">
            <a:avLst/>
          </a:prstGeom>
        </p:spPr>
        <p:txBody>
          <a:bodyPr/>
          <a:lstStyle>
            <a:lvl1pPr>
              <a:defRPr b="1">
                <a:solidFill>
                  <a:schemeClr val="bg1"/>
                </a:solidFill>
              </a:defRPr>
            </a:lvl1pPr>
          </a:lstStyle>
          <a:p>
            <a:r>
              <a:rPr lang="en-US"/>
              <a:t>Click to edit Master title style</a:t>
            </a: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pPr>
                <a:defRPr/>
              </a:pPr>
              <a:t>10/6/2017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5" name="Title 3"/>
          <p:cNvSpPr txBox="1">
            <a:spLocks/>
          </p:cNvSpPr>
          <p:nvPr/>
        </p:nvSpPr>
        <p:spPr bwMode="auto">
          <a:xfrm>
            <a:off x="2365375" y="484188"/>
            <a:ext cx="6284913" cy="552450"/>
          </a:xfrm>
          <a:prstGeom prst="rect">
            <a:avLst/>
          </a:prstGeom>
          <a:no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5000"/>
              </a:lnSpc>
              <a:defRPr/>
            </a:pPr>
            <a:r>
              <a:rPr lang="en-US" sz="2400" b="1">
                <a:solidFill>
                  <a:srgbClr val="000066"/>
                </a:solidFill>
              </a:rPr>
              <a:t>Click to edit Master title style</a:t>
            </a:r>
          </a:p>
        </p:txBody>
      </p:sp>
      <p:sp>
        <p:nvSpPr>
          <p:cNvPr id="2" name="Otsikko 1"/>
          <p:cNvSpPr>
            <a:spLocks noGrp="1"/>
          </p:cNvSpPr>
          <p:nvPr>
            <p:ph type="title"/>
          </p:nvPr>
        </p:nvSpPr>
        <p:spPr>
          <a:xfrm>
            <a:off x="457200" y="1215190"/>
            <a:ext cx="3008313" cy="1162050"/>
          </a:xfrm>
        </p:spPr>
        <p:txBody>
          <a:bodyPr anchor="b"/>
          <a:lstStyle>
            <a:lvl1pPr algn="l">
              <a:defRPr sz="2000" b="1">
                <a:solidFill>
                  <a:schemeClr val="tx1"/>
                </a:solidFill>
              </a:defRPr>
            </a:lvl1pPr>
          </a:lstStyle>
          <a:p>
            <a:pPr lvl="0"/>
            <a:r>
              <a:rPr lang="en-US"/>
              <a:t>Click to edit Master title style</a:t>
            </a:r>
            <a:endParaRPr lang="fi-FI"/>
          </a:p>
        </p:txBody>
      </p:sp>
      <p:sp>
        <p:nvSpPr>
          <p:cNvPr id="3" name="Sisällön paikkamerkki 2"/>
          <p:cNvSpPr>
            <a:spLocks noGrp="1"/>
          </p:cNvSpPr>
          <p:nvPr>
            <p:ph idx="1"/>
          </p:nvPr>
        </p:nvSpPr>
        <p:spPr>
          <a:xfrm>
            <a:off x="3575050" y="1573311"/>
            <a:ext cx="5111750" cy="4693612"/>
          </a:xfrm>
          <a:prstGeom prst="rect">
            <a:avLst/>
          </a:prstGeom>
        </p:spPr>
        <p:txBody>
          <a:bodyPr/>
          <a:lstStyle>
            <a:lvl1pPr>
              <a:defRPr sz="3200"/>
            </a:lvl1pPr>
            <a:lvl2pPr>
              <a:defRPr sz="2800"/>
            </a:lvl2pPr>
            <a:lvl3pPr>
              <a:defRPr sz="2400"/>
            </a:lvl3pPr>
            <a:lvl4pPr>
              <a:defRPr sz="2000"/>
            </a:lvl4pPr>
            <a:lvl5pPr rtl="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kstin paikkamerkki 3"/>
          <p:cNvSpPr>
            <a:spLocks noGrp="1"/>
          </p:cNvSpPr>
          <p:nvPr>
            <p:ph type="body" sz="half" idx="2"/>
          </p:nvPr>
        </p:nvSpPr>
        <p:spPr>
          <a:xfrm>
            <a:off x="457200" y="2410691"/>
            <a:ext cx="3008313" cy="351255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5" name="Title 3"/>
          <p:cNvSpPr txBox="1">
            <a:spLocks/>
          </p:cNvSpPr>
          <p:nvPr/>
        </p:nvSpPr>
        <p:spPr bwMode="auto">
          <a:xfrm>
            <a:off x="2479675" y="474663"/>
            <a:ext cx="6284913" cy="552450"/>
          </a:xfrm>
          <a:prstGeom prst="rect">
            <a:avLst/>
          </a:prstGeom>
          <a:no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5000"/>
              </a:lnSpc>
              <a:defRPr/>
            </a:pPr>
            <a:r>
              <a:rPr lang="en-US" sz="2400" b="1">
                <a:solidFill>
                  <a:srgbClr val="000066"/>
                </a:solidFill>
              </a:rPr>
              <a:t>Click to edit Master title style</a:t>
            </a:r>
          </a:p>
        </p:txBody>
      </p:sp>
      <p:sp>
        <p:nvSpPr>
          <p:cNvPr id="2" name="Otsikko 1"/>
          <p:cNvSpPr>
            <a:spLocks noGrp="1"/>
          </p:cNvSpPr>
          <p:nvPr>
            <p:ph type="title"/>
          </p:nvPr>
        </p:nvSpPr>
        <p:spPr>
          <a:xfrm>
            <a:off x="1792288" y="4529672"/>
            <a:ext cx="5486400" cy="566738"/>
          </a:xfrm>
        </p:spPr>
        <p:txBody>
          <a:bodyPr anchor="b"/>
          <a:lstStyle>
            <a:lvl1pPr algn="l">
              <a:defRPr sz="2000" b="1"/>
            </a:lvl1pPr>
          </a:lstStyle>
          <a:p>
            <a:pPr lvl="0"/>
            <a:r>
              <a:rPr lang="en-US"/>
              <a:t>Click to edit Master title style</a:t>
            </a:r>
            <a:endParaRPr lang="fi-FI"/>
          </a:p>
        </p:txBody>
      </p:sp>
      <p:sp>
        <p:nvSpPr>
          <p:cNvPr id="3" name="Kuvan paikkamerkki 2"/>
          <p:cNvSpPr>
            <a:spLocks noGrp="1"/>
          </p:cNvSpPr>
          <p:nvPr>
            <p:ph type="pic" idx="1"/>
          </p:nvPr>
        </p:nvSpPr>
        <p:spPr>
          <a:xfrm>
            <a:off x="1792288" y="1205345"/>
            <a:ext cx="5486400" cy="32819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i-FI" noProof="0"/>
          </a:p>
        </p:txBody>
      </p:sp>
      <p:sp>
        <p:nvSpPr>
          <p:cNvPr id="4" name="Tekstin paikkamerkki 3"/>
          <p:cNvSpPr>
            <a:spLocks noGrp="1"/>
          </p:cNvSpPr>
          <p:nvPr>
            <p:ph type="body" sz="half" idx="2"/>
          </p:nvPr>
        </p:nvSpPr>
        <p:spPr>
          <a:xfrm>
            <a:off x="1792288" y="5096410"/>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tsikko ja pystysuora teksti">
    <p:spTree>
      <p:nvGrpSpPr>
        <p:cNvPr id="1" name=""/>
        <p:cNvGrpSpPr/>
        <p:nvPr/>
      </p:nvGrpSpPr>
      <p:grpSpPr>
        <a:xfrm>
          <a:off x="0" y="0"/>
          <a:ext cx="0" cy="0"/>
          <a:chOff x="0" y="0"/>
          <a:chExt cx="0" cy="0"/>
        </a:xfrm>
      </p:grpSpPr>
      <p:sp>
        <p:nvSpPr>
          <p:cNvPr id="3" name="Pystysuoran tekstin paikkamerkki 2"/>
          <p:cNvSpPr>
            <a:spLocks noGrp="1"/>
          </p:cNvSpPr>
          <p:nvPr>
            <p:ph type="body" orient="vert" idx="1"/>
          </p:nvPr>
        </p:nvSpPr>
        <p:spPr>
          <a:xfrm>
            <a:off x="271868" y="1774091"/>
            <a:ext cx="8159750" cy="43910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Title 3"/>
          <p:cNvSpPr>
            <a:spLocks noGrp="1"/>
          </p:cNvSpPr>
          <p:nvPr>
            <p:ph type="title"/>
          </p:nvPr>
        </p:nvSpPr>
        <p:spPr>
          <a:xfrm>
            <a:off x="2375035" y="541788"/>
            <a:ext cx="6285287" cy="552479"/>
          </a:xfrm>
          <a:prstGeom prst="rect">
            <a:avLst/>
          </a:prstGeom>
        </p:spPr>
        <p:txBody>
          <a:bodyPr/>
          <a:lstStyle>
            <a:lvl1pPr>
              <a:defRPr b="1">
                <a:solidFill>
                  <a:schemeClr val="bg1"/>
                </a:solidFill>
              </a:defRPr>
            </a:lvl1pPr>
          </a:lstStyle>
          <a:p>
            <a:r>
              <a:rPr lang="en-US"/>
              <a:t>Click to edit Master title style</a:t>
            </a:r>
          </a:p>
        </p:txBody>
      </p:sp>
    </p:spTree>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4" name="Title 3"/>
          <p:cNvSpPr txBox="1">
            <a:spLocks/>
          </p:cNvSpPr>
          <p:nvPr/>
        </p:nvSpPr>
        <p:spPr bwMode="auto">
          <a:xfrm>
            <a:off x="2327275" y="569913"/>
            <a:ext cx="6284913" cy="552450"/>
          </a:xfrm>
          <a:prstGeom prst="rect">
            <a:avLst/>
          </a:prstGeom>
          <a:no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5000"/>
              </a:lnSpc>
              <a:defRPr/>
            </a:pPr>
            <a:r>
              <a:rPr lang="en-US" sz="2400" b="1">
                <a:solidFill>
                  <a:srgbClr val="000066"/>
                </a:solidFill>
              </a:rPr>
              <a:t>Click to edit Master title style</a:t>
            </a:r>
          </a:p>
        </p:txBody>
      </p:sp>
      <p:sp>
        <p:nvSpPr>
          <p:cNvPr id="2" name="Pystysuora otsikko 1"/>
          <p:cNvSpPr>
            <a:spLocks noGrp="1"/>
          </p:cNvSpPr>
          <p:nvPr>
            <p:ph type="title" orient="vert"/>
          </p:nvPr>
        </p:nvSpPr>
        <p:spPr>
          <a:xfrm>
            <a:off x="6708775" y="1343891"/>
            <a:ext cx="2130425" cy="4661622"/>
          </a:xfrm>
        </p:spPr>
        <p:txBody>
          <a:bodyPr vert="eaVert"/>
          <a:lstStyle/>
          <a:p>
            <a:pPr lvl="0"/>
            <a:r>
              <a:rPr lang="en-US"/>
              <a:t>Click to edit Master title style</a:t>
            </a:r>
            <a:endParaRPr lang="fi-FI"/>
          </a:p>
        </p:txBody>
      </p:sp>
      <p:sp>
        <p:nvSpPr>
          <p:cNvPr id="3" name="Pystysuoran tekstin paikkamerkki 2"/>
          <p:cNvSpPr>
            <a:spLocks noGrp="1"/>
          </p:cNvSpPr>
          <p:nvPr>
            <p:ph type="body" orient="vert" idx="1"/>
          </p:nvPr>
        </p:nvSpPr>
        <p:spPr>
          <a:xfrm>
            <a:off x="314325" y="1343891"/>
            <a:ext cx="6242050" cy="466162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pPr>
                <a:defRPr/>
              </a:pPr>
              <a:t>10/6/2017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E1487F40-57D1-4CA9-9654-B88D3B71D105}"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76EFE026-976C-4E24-9A23-B612B66F0763}"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3DB430C-6394-42A8-9B13-E2963DFE220C}"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A2F9C13-4C61-4BDE-AF55-17A29D5CD7BA}"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D27F19C-424A-47FE-8FFF-66C19606E3FF}"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742F863-5A02-4A8F-8119-503166DBA1AF}"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0D56003-556A-4531-9423-2AC53A0F6913}"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BF87A0A0-14A3-424C-8502-F670BB61D607}"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FB2D7E7-A153-4457-B463-8554F72577F2}" type="datetime1">
              <a:rPr lang="en-US"/>
              <a:pPr>
                <a:defRPr/>
              </a:pPr>
              <a:t>10/6/2017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943A82AF-B4F3-4F27-99A7-A87E543C1044}"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EE959027-A53F-4758-8871-03E7997F9C53}" type="datetime1">
              <a:rPr lang="en-US"/>
              <a:pPr>
                <a:defRPr/>
              </a:pPr>
              <a:t>10/6/2017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31486ABE-D1AE-468A-B4B5-AE9B89B16F1A}"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ACB809B-43BD-4D53-8D71-707C16CE1EB4}" type="datetime1">
              <a:rPr lang="en-US"/>
              <a:pPr>
                <a:defRPr/>
              </a:pPr>
              <a:t>10/6/2017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2C03DEF9-945E-459B-995F-F4A1958F40CE}"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D4F2679-16D6-4EE0-8E43-8B27D7B7DF0F}"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E4F01701-BF80-48BC-91E7-73FC0145F577}"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5D23F6E-FD82-4E45-90A5-2458CA08736B}"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FEE839DF-3EB8-4337-B409-06E8753CD96C}"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6713A02-CB49-43E0-9328-2BD5246D01C3}"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5A476B8B-ECDE-43E0-AC77-7CFA66AF575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pPr>
                <a:defRPr/>
              </a:pPr>
              <a:t>10/6/2017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6C94EAA-6A88-4F25-B0F7-DE83996B619F}"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0E7AFAD6-9E47-452B-9186-43FA146AC1E1}"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85CE6B16-07FD-4221-82F9-70E4D7B20155}"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DDD2DCB-FA08-46F7-A7C1-7E7C8704EA60}"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169007C-3393-4349-B7A6-B5F0EA518BAA}"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7844CAE2-AFF5-4525-80C1-6C01F9342239}"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E018E2E-7C8A-4587-A35D-43C00CE40D74}"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0C1FBB01-E800-4E6A-BBE8-518BC9B5F77B}"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6B675FC-30EF-4419-9612-874BEBCC3B43}"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9F6D50A-AB17-4A22-9577-7DD49A38259A}"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38BBAE81-CA7D-4E69-A43B-E296D18C6A1B}" type="datetime1">
              <a:rPr lang="en-US"/>
              <a:pPr>
                <a:defRPr/>
              </a:pPr>
              <a:t>10/6/2017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E27C07A-BD7B-49CB-8FB6-1493C208402C}"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CF766590-2C74-406A-AFC5-0756F4C205F4}" type="datetime1">
              <a:rPr lang="en-US"/>
              <a:pPr>
                <a:defRPr/>
              </a:pPr>
              <a:t>10/6/2017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0F5659F1-C7D6-40E9-924E-0FFA96B443E9}"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13AA278-3510-4DEB-99B6-FBCD102D0F4B}" type="datetime1">
              <a:rPr lang="en-US"/>
              <a:pPr>
                <a:defRPr/>
              </a:pPr>
              <a:t>10/6/2017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08E4B5B4-D4AA-4DBB-9491-DBA8E1525D3F}"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E08B172-AEF3-44B3-BD91-3B9957AD6719}"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B8ECB591-F8E5-4A22-BF11-759C7F06F61B}"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88199D0-4A51-4341-A656-8099F15C6014}"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B631FFA7-3A43-4B1D-92AD-9F56D96A82D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AB77F-E760-40B7-A895-4CAD6DFF59EA}"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ED9FCCA-411C-4322-AC6F-83EAD386F548}"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0AC2452-05F1-444A-864D-21EAC644E9E7}"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2D6012B2-02B5-4AC6-BCF4-175FCD2E88E1}"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533400" y="19050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A2CF04AB-7572-424E-8EB1-959BA466EF6D}"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86EC3CD8-7343-4784-9B24-FAFE64367FDD}"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495800" y="19050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fld id="{A5AAE4D8-0585-4F48-ADC6-D07E495A60E4}"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411F4994-F907-4B0F-8C34-2C8A8751E4A5}"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533400" y="19050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4364218B-19DE-4907-8268-233CE955E49A}"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120ED9C0-3D84-48D9-9681-8169A227360F}"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E1E041F8-0749-4CCC-86DF-502234EACC23}"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0A2567D7-4530-415A-B9F9-2054C4EA554D}"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B2007E7-373F-41FE-823F-EE9686C6E42A}"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E98871A-ECF1-44D5-9F2E-188EBF23E58D}"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AEC4A32-45D5-4957-BD37-C4059874A9D9}"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CEF0C65-7C62-4D97-99F5-635C4811F718}"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ABB1F2C-179C-4F7B-9515-EF86AE8C53B8}"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3E25545C-F307-454F-BC71-58C43F9CE63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4485D876-7C4F-45B8-B1D6-EA361B2CA743}" type="datetime1">
              <a:rPr lang="en-US"/>
              <a:pPr>
                <a:defRPr/>
              </a:pPr>
              <a:t>10/6/2017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7D04255-D800-4E18-94CE-EE35387B5C98}"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7DB96E07-78CA-4034-9C3E-6DABBCAD25FE}" type="datetime1">
              <a:rPr lang="en-US"/>
              <a:pPr>
                <a:defRPr/>
              </a:pPr>
              <a:t>10/6/2017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B344AC10-C6DE-49B4-936D-F56DF36DE25B}"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449CEB8-F4E8-48B7-AC30-FCF719962250}" type="datetime1">
              <a:rPr lang="en-US"/>
              <a:pPr>
                <a:defRPr/>
              </a:pPr>
              <a:t>10/6/2017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5A45BAEA-FD0B-4FD0-B965-6DF0280FDBE8}"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2AF0E00-31E7-463E-916A-D17F2C940833}"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E0CEBD2-0383-40F9-B8DC-4258E0E2355B}"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A87BFAB-0BC1-46B0-B6D0-737696F31801}"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DCCA75B-8F89-49C4-B2D3-C6574F3C1183}"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4599971-6B87-47EB-91BF-46DBD8B4F1EA}"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8A711B9B-81FB-46D5-9021-C4BC0629AF2E}"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5DFFF56-31B6-4EDE-B3BC-A021BC978E47}"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D640932C-BF37-42A0-BE3A-3FCE62D958CF}"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533400" y="19050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801528B2-7E3F-411A-9BC7-4B56B57A45E5}"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2BA8A6F9-10D7-47A6-86FF-B07123CAC90B}"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A995F6A-4F12-48F6-8243-6C7A450E339B}"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E09CC0E4-7EBE-4B50-B2E1-828C86490378}"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495800" y="19050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fld id="{73D9B69C-A9C0-45F3-BC60-2397EA610092}"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37BA29FE-7777-47A4-8C6F-CBAE9321E52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1.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theme" Target="../theme/theme12.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theme" Target="../theme/theme1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theme" Target="../theme/theme14.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theme" Target="../theme/theme15.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2" Type="http://schemas.openxmlformats.org/officeDocument/2006/relationships/slideLayout" Target="../slideLayouts/slideLayout188.xml"/><Relationship Id="rId16" Type="http://schemas.openxmlformats.org/officeDocument/2006/relationships/theme" Target="../theme/theme16.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5" Type="http://schemas.openxmlformats.org/officeDocument/2006/relationships/slideLayout" Target="../slideLayouts/slideLayout20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17.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18.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19.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slideLayout" Target="../slideLayouts/slideLayout247.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2" Type="http://schemas.openxmlformats.org/officeDocument/2006/relationships/slideLayout" Target="../slideLayouts/slideLayout236.xml"/><Relationship Id="rId16" Type="http://schemas.openxmlformats.org/officeDocument/2006/relationships/theme" Target="../theme/theme20.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5" Type="http://schemas.openxmlformats.org/officeDocument/2006/relationships/slideLayout" Target="../slideLayouts/slideLayout24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 Id="rId14" Type="http://schemas.openxmlformats.org/officeDocument/2006/relationships/slideLayout" Target="../slideLayouts/slideLayout24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57.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theme" Target="../theme/theme21.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slideLayout" Target="../slideLayouts/slideLayout273.xml"/><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slideLayout" Target="../slideLayouts/slideLayout272.xml"/><Relationship Id="rId2" Type="http://schemas.openxmlformats.org/officeDocument/2006/relationships/slideLayout" Target="../slideLayouts/slideLayout262.xml"/><Relationship Id="rId16" Type="http://schemas.openxmlformats.org/officeDocument/2006/relationships/theme" Target="../theme/theme22.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5" Type="http://schemas.openxmlformats.org/officeDocument/2006/relationships/slideLayout" Target="../slideLayouts/slideLayout275.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 Id="rId14" Type="http://schemas.openxmlformats.org/officeDocument/2006/relationships/slideLayout" Target="../slideLayouts/slideLayout27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3.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4.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5.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slideLayout" Target="../slideLayouts/slideLayout321.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slideLayout" Target="../slideLayouts/slideLayout320.xml"/><Relationship Id="rId2" Type="http://schemas.openxmlformats.org/officeDocument/2006/relationships/slideLayout" Target="../slideLayouts/slideLayout310.xml"/><Relationship Id="rId16" Type="http://schemas.openxmlformats.org/officeDocument/2006/relationships/theme" Target="../theme/theme26.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5" Type="http://schemas.openxmlformats.org/officeDocument/2006/relationships/slideLayout" Target="../slideLayouts/slideLayout32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 Id="rId14" Type="http://schemas.openxmlformats.org/officeDocument/2006/relationships/slideLayout" Target="../slideLayouts/slideLayout322.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31.xml"/><Relationship Id="rId3" Type="http://schemas.openxmlformats.org/officeDocument/2006/relationships/slideLayout" Target="../slideLayouts/slideLayout326.xml"/><Relationship Id="rId7" Type="http://schemas.openxmlformats.org/officeDocument/2006/relationships/slideLayout" Target="../slideLayouts/slideLayout330.xml"/><Relationship Id="rId12" Type="http://schemas.openxmlformats.org/officeDocument/2006/relationships/theme" Target="../theme/theme27.xml"/><Relationship Id="rId2" Type="http://schemas.openxmlformats.org/officeDocument/2006/relationships/slideLayout" Target="../slideLayouts/slideLayout325.xml"/><Relationship Id="rId1" Type="http://schemas.openxmlformats.org/officeDocument/2006/relationships/slideLayout" Target="../slideLayouts/slideLayout324.xml"/><Relationship Id="rId6" Type="http://schemas.openxmlformats.org/officeDocument/2006/relationships/slideLayout" Target="../slideLayouts/slideLayout329.xml"/><Relationship Id="rId11" Type="http://schemas.openxmlformats.org/officeDocument/2006/relationships/slideLayout" Target="../slideLayouts/slideLayout334.xml"/><Relationship Id="rId5" Type="http://schemas.openxmlformats.org/officeDocument/2006/relationships/slideLayout" Target="../slideLayouts/slideLayout328.xml"/><Relationship Id="rId10" Type="http://schemas.openxmlformats.org/officeDocument/2006/relationships/slideLayout" Target="../slideLayouts/slideLayout333.xml"/><Relationship Id="rId4" Type="http://schemas.openxmlformats.org/officeDocument/2006/relationships/slideLayout" Target="../slideLayouts/slideLayout327.xml"/><Relationship Id="rId9" Type="http://schemas.openxmlformats.org/officeDocument/2006/relationships/slideLayout" Target="../slideLayouts/slideLayout332.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42.xml"/><Relationship Id="rId13" Type="http://schemas.openxmlformats.org/officeDocument/2006/relationships/theme" Target="../theme/theme28.xml"/><Relationship Id="rId3" Type="http://schemas.openxmlformats.org/officeDocument/2006/relationships/slideLayout" Target="../slideLayouts/slideLayout337.xml"/><Relationship Id="rId7" Type="http://schemas.openxmlformats.org/officeDocument/2006/relationships/slideLayout" Target="../slideLayouts/slideLayout341.xml"/><Relationship Id="rId12" Type="http://schemas.openxmlformats.org/officeDocument/2006/relationships/slideLayout" Target="../slideLayouts/slideLayout346.xml"/><Relationship Id="rId2" Type="http://schemas.openxmlformats.org/officeDocument/2006/relationships/slideLayout" Target="../slideLayouts/slideLayout336.xml"/><Relationship Id="rId1" Type="http://schemas.openxmlformats.org/officeDocument/2006/relationships/slideLayout" Target="../slideLayouts/slideLayout335.xml"/><Relationship Id="rId6" Type="http://schemas.openxmlformats.org/officeDocument/2006/relationships/slideLayout" Target="../slideLayouts/slideLayout340.xml"/><Relationship Id="rId11" Type="http://schemas.openxmlformats.org/officeDocument/2006/relationships/slideLayout" Target="../slideLayouts/slideLayout345.xml"/><Relationship Id="rId5" Type="http://schemas.openxmlformats.org/officeDocument/2006/relationships/slideLayout" Target="../slideLayouts/slideLayout339.xml"/><Relationship Id="rId10" Type="http://schemas.openxmlformats.org/officeDocument/2006/relationships/slideLayout" Target="../slideLayouts/slideLayout344.xml"/><Relationship Id="rId4" Type="http://schemas.openxmlformats.org/officeDocument/2006/relationships/slideLayout" Target="../slideLayouts/slideLayout338.xml"/><Relationship Id="rId9" Type="http://schemas.openxmlformats.org/officeDocument/2006/relationships/slideLayout" Target="../slideLayouts/slideLayout343.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54.xml"/><Relationship Id="rId3" Type="http://schemas.openxmlformats.org/officeDocument/2006/relationships/slideLayout" Target="../slideLayouts/slideLayout349.xml"/><Relationship Id="rId7" Type="http://schemas.openxmlformats.org/officeDocument/2006/relationships/slideLayout" Target="../slideLayouts/slideLayout353.xml"/><Relationship Id="rId12" Type="http://schemas.openxmlformats.org/officeDocument/2006/relationships/theme" Target="../theme/theme29.xml"/><Relationship Id="rId2" Type="http://schemas.openxmlformats.org/officeDocument/2006/relationships/slideLayout" Target="../slideLayouts/slideLayout348.xml"/><Relationship Id="rId1" Type="http://schemas.openxmlformats.org/officeDocument/2006/relationships/slideLayout" Target="../slideLayouts/slideLayout347.xml"/><Relationship Id="rId6" Type="http://schemas.openxmlformats.org/officeDocument/2006/relationships/slideLayout" Target="../slideLayouts/slideLayout352.xml"/><Relationship Id="rId11" Type="http://schemas.openxmlformats.org/officeDocument/2006/relationships/slideLayout" Target="../slideLayouts/slideLayout357.xml"/><Relationship Id="rId5" Type="http://schemas.openxmlformats.org/officeDocument/2006/relationships/slideLayout" Target="../slideLayouts/slideLayout351.xml"/><Relationship Id="rId10" Type="http://schemas.openxmlformats.org/officeDocument/2006/relationships/slideLayout" Target="../slideLayouts/slideLayout356.xml"/><Relationship Id="rId4" Type="http://schemas.openxmlformats.org/officeDocument/2006/relationships/slideLayout" Target="../slideLayouts/slideLayout350.xml"/><Relationship Id="rId9" Type="http://schemas.openxmlformats.org/officeDocument/2006/relationships/slideLayout" Target="../slideLayouts/slideLayout3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3.jpeg"/><Relationship Id="rId2" Type="http://schemas.openxmlformats.org/officeDocument/2006/relationships/slideLayout" Target="../slideLayouts/slideLayout46.xml"/><Relationship Id="rId16" Type="http://schemas.openxmlformats.org/officeDocument/2006/relationships/theme" Target="../theme/theme5.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6" Type="http://schemas.openxmlformats.org/officeDocument/2006/relationships/theme" Target="../theme/theme7.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6" Type="http://schemas.openxmlformats.org/officeDocument/2006/relationships/theme" Target="../theme/theme8.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theme" Target="../theme/theme9.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pPr>
                <a:defRPr/>
              </a:pPr>
              <a:t>10/6/2017</a:t>
            </a:fld>
            <a:endParaRPr lang="en-US"/>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445" r:id="rId1"/>
    <p:sldLayoutId id="2147485446" r:id="rId2"/>
    <p:sldLayoutId id="2147485447" r:id="rId3"/>
    <p:sldLayoutId id="2147485448" r:id="rId4"/>
    <p:sldLayoutId id="2147485449" r:id="rId5"/>
    <p:sldLayoutId id="2147485450" r:id="rId6"/>
    <p:sldLayoutId id="2147485451" r:id="rId7"/>
    <p:sldLayoutId id="2147485452" r:id="rId8"/>
    <p:sldLayoutId id="2147485453" r:id="rId9"/>
    <p:sldLayoutId id="2147485454" r:id="rId10"/>
    <p:sldLayoutId id="2147485455" r:id="rId11"/>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09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a:solidFill>
                <a:srgbClr val="FFFFFF"/>
              </a:solidFill>
            </a:endParaRP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DF292C28-D83E-4F4E-95B2-3B17AF3CED64}" type="slidenum">
              <a:rPr lang="en-US">
                <a:solidFill>
                  <a:srgbClr val="FFFFFF"/>
                </a:solidFill>
              </a:rPr>
              <a:pPr>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5618" r:id="rId1"/>
    <p:sldLayoutId id="2147485619" r:id="rId2"/>
    <p:sldLayoutId id="2147485620" r:id="rId3"/>
    <p:sldLayoutId id="2147485621" r:id="rId4"/>
    <p:sldLayoutId id="2147485622" r:id="rId5"/>
    <p:sldLayoutId id="2147485623" r:id="rId6"/>
    <p:sldLayoutId id="2147485624" r:id="rId7"/>
    <p:sldLayoutId id="2147485625" r:id="rId8"/>
    <p:sldLayoutId id="2147485626" r:id="rId9"/>
    <p:sldLayoutId id="2147485627" r:id="rId10"/>
    <p:sldLayoutId id="2147485628" r:id="rId11"/>
    <p:sldLayoutId id="2147485629" r:id="rId12"/>
    <p:sldLayoutId id="2147485630" r:id="rId13"/>
  </p:sldLayoutIdLst>
  <p:txStyles>
    <p:titleStyle>
      <a:lvl1pPr algn="ctr" rtl="0" eaLnBrk="0" fontAlgn="base" hangingPunct="0">
        <a:spcBef>
          <a:spcPct val="0"/>
        </a:spcBef>
        <a:spcAft>
          <a:spcPct val="0"/>
        </a:spcAft>
        <a:defRPr sz="4400">
          <a:solidFill>
            <a:srgbClr val="FFFF99"/>
          </a:solidFill>
          <a:latin typeface="+mj-lt"/>
          <a:ea typeface="+mj-ea"/>
          <a:cs typeface="+mj-cs"/>
        </a:defRPr>
      </a:lvl1pPr>
      <a:lvl2pPr algn="ctr" rtl="0" eaLnBrk="0" fontAlgn="base" hangingPunct="0">
        <a:spcBef>
          <a:spcPct val="0"/>
        </a:spcBef>
        <a:spcAft>
          <a:spcPct val="0"/>
        </a:spcAft>
        <a:defRPr sz="4400">
          <a:solidFill>
            <a:srgbClr val="FFFF99"/>
          </a:solidFill>
          <a:latin typeface="Calibri" pitchFamily="34" charset="0"/>
        </a:defRPr>
      </a:lvl2pPr>
      <a:lvl3pPr algn="ctr" rtl="0" eaLnBrk="0" fontAlgn="base" hangingPunct="0">
        <a:spcBef>
          <a:spcPct val="0"/>
        </a:spcBef>
        <a:spcAft>
          <a:spcPct val="0"/>
        </a:spcAft>
        <a:defRPr sz="4400">
          <a:solidFill>
            <a:srgbClr val="FFFF99"/>
          </a:solidFill>
          <a:latin typeface="Calibri" pitchFamily="34" charset="0"/>
        </a:defRPr>
      </a:lvl3pPr>
      <a:lvl4pPr algn="ctr" rtl="0" eaLnBrk="0" fontAlgn="base" hangingPunct="0">
        <a:spcBef>
          <a:spcPct val="0"/>
        </a:spcBef>
        <a:spcAft>
          <a:spcPct val="0"/>
        </a:spcAft>
        <a:defRPr sz="4400">
          <a:solidFill>
            <a:srgbClr val="FFFF99"/>
          </a:solidFill>
          <a:latin typeface="Calibri" pitchFamily="34" charset="0"/>
        </a:defRPr>
      </a:lvl4pPr>
      <a:lvl5pPr algn="ctr" rtl="0" eaLnBrk="0" fontAlgn="base" hangingPunct="0">
        <a:spcBef>
          <a:spcPct val="0"/>
        </a:spcBef>
        <a:spcAft>
          <a:spcPct val="0"/>
        </a:spcAft>
        <a:defRPr sz="4400">
          <a:solidFill>
            <a:srgbClr val="FFFF99"/>
          </a:solidFill>
          <a:latin typeface="Calibri" pitchFamily="34" charset="0"/>
        </a:defRPr>
      </a:lvl5pPr>
      <a:lvl6pPr marL="457200" algn="ctr" rtl="0" fontAlgn="base">
        <a:spcBef>
          <a:spcPct val="0"/>
        </a:spcBef>
        <a:spcAft>
          <a:spcPct val="0"/>
        </a:spcAft>
        <a:defRPr sz="4400">
          <a:solidFill>
            <a:srgbClr val="FFFF99"/>
          </a:solidFill>
          <a:latin typeface="Calibri" pitchFamily="34" charset="0"/>
        </a:defRPr>
      </a:lvl6pPr>
      <a:lvl7pPr marL="914400" algn="ctr" rtl="0" fontAlgn="base">
        <a:spcBef>
          <a:spcPct val="0"/>
        </a:spcBef>
        <a:spcAft>
          <a:spcPct val="0"/>
        </a:spcAft>
        <a:defRPr sz="4400">
          <a:solidFill>
            <a:srgbClr val="FFFF99"/>
          </a:solidFill>
          <a:latin typeface="Calibri" pitchFamily="34" charset="0"/>
        </a:defRPr>
      </a:lvl7pPr>
      <a:lvl8pPr marL="1371600" algn="ctr" rtl="0" fontAlgn="base">
        <a:spcBef>
          <a:spcPct val="0"/>
        </a:spcBef>
        <a:spcAft>
          <a:spcPct val="0"/>
        </a:spcAft>
        <a:defRPr sz="4400">
          <a:solidFill>
            <a:srgbClr val="FFFF99"/>
          </a:solidFill>
          <a:latin typeface="Calibri" pitchFamily="34" charset="0"/>
        </a:defRPr>
      </a:lvl8pPr>
      <a:lvl9pPr marL="1828800" algn="ctr" rtl="0" fontAlgn="base">
        <a:spcBef>
          <a:spcPct val="0"/>
        </a:spcBef>
        <a:spcAft>
          <a:spcPct val="0"/>
        </a:spcAft>
        <a:defRPr sz="4400">
          <a:solidFill>
            <a:srgbClr val="FFFF99"/>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FFFFFF"/>
                </a:solidFill>
                <a:latin typeface="Arial" pitchFamily="34" charset="0"/>
                <a:cs typeface="+mn-cs"/>
              </a:defRPr>
            </a:lvl1pPr>
          </a:lstStyle>
          <a:p>
            <a:pPr>
              <a:defRPr/>
            </a:pPr>
            <a:fld id="{EB50C333-E817-41AA-AF41-28807C559A57}" type="datetime1">
              <a:rPr lang="en-US"/>
              <a:pPr>
                <a:defRPr/>
              </a:pPr>
              <a:t>10/6/2017</a:t>
            </a:fld>
            <a:endParaRPr lang="en-US"/>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FFFFFF"/>
                </a:solidFill>
                <a:latin typeface="Arial" pitchFamily="34" charset="0"/>
                <a:cs typeface="+mn-cs"/>
              </a:defRPr>
            </a:lvl1pPr>
          </a:lstStyle>
          <a:p>
            <a:pPr>
              <a:defRPr/>
            </a:pPr>
            <a:r>
              <a:rPr lang="en-US"/>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FFFFFF"/>
                </a:solidFill>
                <a:latin typeface="Arial" charset="0"/>
                <a:cs typeface="+mn-cs"/>
              </a:defRPr>
            </a:lvl1pPr>
          </a:lstStyle>
          <a:p>
            <a:pPr>
              <a:defRPr/>
            </a:pPr>
            <a:fld id="{A077707F-AEB7-46DA-BD21-595DDAAEDF06}" type="slidenum">
              <a:rPr lang="en-US"/>
              <a:pPr>
                <a:defRPr/>
              </a:pPr>
              <a:t>‹#›</a:t>
            </a:fld>
            <a:endParaRPr lang="en-US"/>
          </a:p>
        </p:txBody>
      </p:sp>
    </p:spTree>
    <p:extLst>
      <p:ext uri="{BB962C8B-B14F-4D97-AF65-F5344CB8AC3E}">
        <p14:creationId xmlns:p14="http://schemas.microsoft.com/office/powerpoint/2010/main" val="155839348"/>
      </p:ext>
    </p:extLst>
  </p:cSld>
  <p:clrMap bg1="dk2" tx1="lt1" bg2="dk1" tx2="lt2" accent1="accent1" accent2="accent2" accent3="accent3" accent4="accent4" accent5="accent5" accent6="accent6" hlink="hlink" folHlink="folHlink"/>
  <p:sldLayoutIdLst>
    <p:sldLayoutId id="2147485657" r:id="rId1"/>
    <p:sldLayoutId id="2147485658" r:id="rId2"/>
    <p:sldLayoutId id="2147485659" r:id="rId3"/>
    <p:sldLayoutId id="2147485660" r:id="rId4"/>
    <p:sldLayoutId id="2147485661" r:id="rId5"/>
    <p:sldLayoutId id="2147485662" r:id="rId6"/>
    <p:sldLayoutId id="2147485663" r:id="rId7"/>
    <p:sldLayoutId id="2147485664" r:id="rId8"/>
    <p:sldLayoutId id="2147485665" r:id="rId9"/>
    <p:sldLayoutId id="2147485666" r:id="rId10"/>
    <p:sldLayoutId id="2147485667" r:id="rId11"/>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10/6/2017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8587708"/>
      </p:ext>
    </p:extLst>
  </p:cSld>
  <p:clrMap bg1="dk2" tx1="lt1" bg2="dk1" tx2="lt2" accent1="accent1" accent2="accent2" accent3="accent3" accent4="accent4" accent5="accent5" accent6="accent6" hlink="hlink" folHlink="folHlink"/>
  <p:sldLayoutIdLst>
    <p:sldLayoutId id="2147485708" r:id="rId1"/>
    <p:sldLayoutId id="2147485709" r:id="rId2"/>
    <p:sldLayoutId id="2147485710" r:id="rId3"/>
    <p:sldLayoutId id="2147485711" r:id="rId4"/>
    <p:sldLayoutId id="2147485712" r:id="rId5"/>
    <p:sldLayoutId id="2147485713" r:id="rId6"/>
    <p:sldLayoutId id="2147485714" r:id="rId7"/>
    <p:sldLayoutId id="2147485715" r:id="rId8"/>
    <p:sldLayoutId id="2147485716" r:id="rId9"/>
    <p:sldLayoutId id="2147485717" r:id="rId10"/>
    <p:sldLayoutId id="2147485718" r:id="rId11"/>
    <p:sldLayoutId id="2147485719" r:id="rId12"/>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10/6/2017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53390880"/>
      </p:ext>
    </p:extLst>
  </p:cSld>
  <p:clrMap bg1="dk2" tx1="lt1" bg2="dk1" tx2="lt2" accent1="accent1" accent2="accent2" accent3="accent3" accent4="accent4" accent5="accent5" accent6="accent6" hlink="hlink" folHlink="folHlink"/>
  <p:sldLayoutIdLst>
    <p:sldLayoutId id="2147485748" r:id="rId1"/>
    <p:sldLayoutId id="2147485749" r:id="rId2"/>
    <p:sldLayoutId id="2147485750" r:id="rId3"/>
    <p:sldLayoutId id="2147485751" r:id="rId4"/>
    <p:sldLayoutId id="2147485752" r:id="rId5"/>
    <p:sldLayoutId id="2147485753" r:id="rId6"/>
    <p:sldLayoutId id="2147485754" r:id="rId7"/>
    <p:sldLayoutId id="2147485755" r:id="rId8"/>
    <p:sldLayoutId id="2147485756" r:id="rId9"/>
    <p:sldLayoutId id="2147485757" r:id="rId10"/>
    <p:sldLayoutId id="2147485758" r:id="rId11"/>
    <p:sldLayoutId id="2147485759" r:id="rId12"/>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696969"/>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6195"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FFFFFF"/>
                </a:solidFill>
                <a:latin typeface="Arial" pitchFamily="34" charset="0"/>
                <a:cs typeface="+mn-cs"/>
              </a:defRPr>
            </a:lvl1pPr>
          </a:lstStyle>
          <a:p>
            <a:pPr>
              <a:defRPr/>
            </a:pPr>
            <a:fld id="{9B05F90F-B9F5-4346-AD82-4AB39C91147F}" type="datetime1">
              <a:rPr lang="en-US"/>
              <a:pPr>
                <a:defRPr/>
              </a:pPr>
              <a:t>10/6/2017</a:t>
            </a:fld>
            <a:endParaRPr lang="en-US"/>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pitchFamily="34" charset="0"/>
                <a:cs typeface="+mn-cs"/>
              </a:defRPr>
            </a:lvl1pPr>
          </a:lstStyle>
          <a:p>
            <a:pPr>
              <a:defRPr/>
            </a:pPr>
            <a:r>
              <a:rPr lang="en-US"/>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FFFFFF"/>
                </a:solidFill>
                <a:latin typeface="Arial" charset="0"/>
                <a:cs typeface="+mn-cs"/>
              </a:defRPr>
            </a:lvl1pPr>
          </a:lstStyle>
          <a:p>
            <a:pPr>
              <a:defRPr/>
            </a:pPr>
            <a:fld id="{C45C5E6C-97C1-4260-9EBE-A2FB9298A355}" type="slidenum">
              <a:rPr lang="en-US"/>
              <a:pPr>
                <a:defRPr/>
              </a:pPr>
              <a:t>‹#›</a:t>
            </a:fld>
            <a:endParaRPr lang="en-US"/>
          </a:p>
        </p:txBody>
      </p:sp>
    </p:spTree>
    <p:extLst>
      <p:ext uri="{BB962C8B-B14F-4D97-AF65-F5344CB8AC3E}">
        <p14:creationId xmlns:p14="http://schemas.microsoft.com/office/powerpoint/2010/main" val="3780604090"/>
      </p:ext>
    </p:extLst>
  </p:cSld>
  <p:clrMap bg1="dk2" tx1="lt1" bg2="dk1" tx2="lt2" accent1="accent1" accent2="accent2" accent3="accent3" accent4="accent4" accent5="accent5" accent6="accent6" hlink="hlink" folHlink="folHlink"/>
  <p:sldLayoutIdLst>
    <p:sldLayoutId id="2147485774" r:id="rId1"/>
    <p:sldLayoutId id="2147485775" r:id="rId2"/>
    <p:sldLayoutId id="2147485776" r:id="rId3"/>
    <p:sldLayoutId id="2147485777" r:id="rId4"/>
    <p:sldLayoutId id="2147485778" r:id="rId5"/>
    <p:sldLayoutId id="2147485779" r:id="rId6"/>
    <p:sldLayoutId id="2147485780" r:id="rId7"/>
    <p:sldLayoutId id="2147485781" r:id="rId8"/>
    <p:sldLayoutId id="2147485782" r:id="rId9"/>
    <p:sldLayoutId id="2147485783" r:id="rId10"/>
    <p:sldLayoutId id="2147485784" r:id="rId11"/>
    <p:sldLayoutId id="2147485785" r:id="rId12"/>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eaLnBrk="0" fontAlgn="base" hangingPunct="0">
        <a:spcBef>
          <a:spcPct val="0"/>
        </a:spcBef>
        <a:spcAft>
          <a:spcPct val="0"/>
        </a:spcAft>
        <a:defRPr sz="4400">
          <a:solidFill>
            <a:srgbClr val="FFFFCC"/>
          </a:solidFill>
          <a:latin typeface="Calibri" pitchFamily="34" charset="0"/>
        </a:defRPr>
      </a:lvl6pPr>
      <a:lvl7pPr marL="914400" algn="ctr" rtl="0" eaLnBrk="0" fontAlgn="base" hangingPunct="0">
        <a:spcBef>
          <a:spcPct val="0"/>
        </a:spcBef>
        <a:spcAft>
          <a:spcPct val="0"/>
        </a:spcAft>
        <a:defRPr sz="4400">
          <a:solidFill>
            <a:srgbClr val="FFFFCC"/>
          </a:solidFill>
          <a:latin typeface="Calibri" pitchFamily="34" charset="0"/>
        </a:defRPr>
      </a:lvl7pPr>
      <a:lvl8pPr marL="1371600" algn="ctr" rtl="0" eaLnBrk="0" fontAlgn="base" hangingPunct="0">
        <a:spcBef>
          <a:spcPct val="0"/>
        </a:spcBef>
        <a:spcAft>
          <a:spcPct val="0"/>
        </a:spcAft>
        <a:defRPr sz="4400">
          <a:solidFill>
            <a:srgbClr val="FFFFCC"/>
          </a:solidFill>
          <a:latin typeface="Calibri" pitchFamily="34" charset="0"/>
        </a:defRPr>
      </a:lvl8pPr>
      <a:lvl9pPr marL="1828800" algn="ctr" rtl="0" eaLnBrk="0" fontAlgn="base" hangingPunct="0">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10/6/2017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83484087"/>
      </p:ext>
    </p:extLst>
  </p:cSld>
  <p:clrMap bg1="dk2" tx1="lt1" bg2="dk1" tx2="lt2" accent1="accent1" accent2="accent2" accent3="accent3" accent4="accent4" accent5="accent5" accent6="accent6" hlink="hlink" folHlink="folHlink"/>
  <p:sldLayoutIdLst>
    <p:sldLayoutId id="2147485830" r:id="rId1"/>
    <p:sldLayoutId id="2147485831" r:id="rId2"/>
    <p:sldLayoutId id="2147485832" r:id="rId3"/>
    <p:sldLayoutId id="2147485833" r:id="rId4"/>
    <p:sldLayoutId id="2147485834" r:id="rId5"/>
    <p:sldLayoutId id="2147485835" r:id="rId6"/>
    <p:sldLayoutId id="2147485836" r:id="rId7"/>
    <p:sldLayoutId id="2147485837" r:id="rId8"/>
    <p:sldLayoutId id="2147485838" r:id="rId9"/>
    <p:sldLayoutId id="2147485839" r:id="rId10"/>
    <p:sldLayoutId id="2147485840" r:id="rId11"/>
    <p:sldLayoutId id="2147485841" r:id="rId12"/>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1139"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FFFFFF"/>
                </a:solidFill>
                <a:latin typeface="Arial" pitchFamily="34" charset="0"/>
                <a:cs typeface="+mn-cs"/>
              </a:defRPr>
            </a:lvl1pPr>
          </a:lstStyle>
          <a:p>
            <a:pPr>
              <a:defRPr/>
            </a:pPr>
            <a:fld id="{CDDEFA2C-0EE9-40DA-B43F-B3649BC70616}" type="datetime1">
              <a:rPr lang="en-US"/>
              <a:pPr>
                <a:defRPr/>
              </a:pPr>
              <a:t>10/6/2017</a:t>
            </a:fld>
            <a:endParaRPr lang="en-US"/>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FFFFFF"/>
                </a:solidFill>
                <a:latin typeface="Arial" pitchFamily="34" charset="0"/>
                <a:cs typeface="+mn-cs"/>
              </a:defRPr>
            </a:lvl1pPr>
          </a:lstStyle>
          <a:p>
            <a:pPr>
              <a:defRPr/>
            </a:pPr>
            <a:r>
              <a:rPr lang="en-US"/>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FFFFFF"/>
                </a:solidFill>
                <a:latin typeface="Arial" charset="0"/>
                <a:cs typeface="+mn-cs"/>
              </a:defRPr>
            </a:lvl1pPr>
          </a:lstStyle>
          <a:p>
            <a:pPr>
              <a:defRPr/>
            </a:pPr>
            <a:fld id="{DA079144-1404-49A1-B70A-BED54323F5BB}" type="slidenum">
              <a:rPr lang="en-US"/>
              <a:pPr>
                <a:defRPr/>
              </a:pPr>
              <a:t>‹#›</a:t>
            </a:fld>
            <a:endParaRPr lang="en-US"/>
          </a:p>
        </p:txBody>
      </p:sp>
    </p:spTree>
    <p:extLst>
      <p:ext uri="{BB962C8B-B14F-4D97-AF65-F5344CB8AC3E}">
        <p14:creationId xmlns:p14="http://schemas.microsoft.com/office/powerpoint/2010/main" val="3407722734"/>
      </p:ext>
    </p:extLst>
  </p:cSld>
  <p:clrMap bg1="dk2" tx1="lt1" bg2="dk1" tx2="lt2" accent1="accent1" accent2="accent2" accent3="accent3" accent4="accent4" accent5="accent5" accent6="accent6" hlink="hlink" folHlink="folHlink"/>
  <p:sldLayoutIdLst>
    <p:sldLayoutId id="2147485843" r:id="rId1"/>
    <p:sldLayoutId id="2147485844" r:id="rId2"/>
    <p:sldLayoutId id="2147485845" r:id="rId3"/>
    <p:sldLayoutId id="2147485846" r:id="rId4"/>
    <p:sldLayoutId id="2147485847" r:id="rId5"/>
    <p:sldLayoutId id="2147485848" r:id="rId6"/>
    <p:sldLayoutId id="2147485849" r:id="rId7"/>
    <p:sldLayoutId id="2147485850" r:id="rId8"/>
    <p:sldLayoutId id="2147485851" r:id="rId9"/>
    <p:sldLayoutId id="2147485852" r:id="rId10"/>
    <p:sldLayoutId id="2147485853" r:id="rId11"/>
    <p:sldLayoutId id="2147485854" r:id="rId12"/>
    <p:sldLayoutId id="2147485855" r:id="rId13"/>
    <p:sldLayoutId id="2147485856" r:id="rId14"/>
    <p:sldLayoutId id="2147485857" r:id="rId15"/>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a:latin typeface="Arial" pitchFamily="34" charset="0"/>
                <a:cs typeface="+mn-cs"/>
              </a:defRPr>
            </a:lvl1pPr>
          </a:lstStyle>
          <a:p>
            <a:pPr>
              <a:defRPr/>
            </a:pPr>
            <a:fld id="{7D418D12-7EF3-4A28-A603-6BDCFB60FF7A}" type="datetime1">
              <a:rPr lang="en-US">
                <a:solidFill>
                  <a:srgbClr val="FFFFFF"/>
                </a:solidFill>
              </a:rPr>
              <a:pPr>
                <a:defRPr/>
              </a:pPr>
              <a:t>10/6/2017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90102686"/>
      </p:ext>
    </p:extLst>
  </p:cSld>
  <p:clrMap bg1="dk2" tx1="lt1" bg2="dk1" tx2="lt2" accent1="accent1" accent2="accent2" accent3="accent3" accent4="accent4" accent5="accent5" accent6="accent6" hlink="hlink" folHlink="folHlink"/>
  <p:sldLayoutIdLst>
    <p:sldLayoutId id="2147485871" r:id="rId1"/>
    <p:sldLayoutId id="2147485872" r:id="rId2"/>
    <p:sldLayoutId id="2147485873" r:id="rId3"/>
    <p:sldLayoutId id="2147485874" r:id="rId4"/>
    <p:sldLayoutId id="2147485875" r:id="rId5"/>
    <p:sldLayoutId id="2147485876" r:id="rId6"/>
    <p:sldLayoutId id="2147485877" r:id="rId7"/>
    <p:sldLayoutId id="2147485878" r:id="rId8"/>
    <p:sldLayoutId id="2147485879" r:id="rId9"/>
    <p:sldLayoutId id="2147485880" r:id="rId10"/>
    <p:sldLayoutId id="2147485881" r:id="rId11"/>
  </p:sldLayoutIdLst>
  <p:hf sldNum="0" hdr="0" ftr="0" dt="0"/>
  <p:txStyles>
    <p:titleStyle>
      <a:lvl1pPr algn="ctr" rtl="0" eaLnBrk="0" fontAlgn="base" hangingPunct="0">
        <a:spcBef>
          <a:spcPct val="0"/>
        </a:spcBef>
        <a:spcAft>
          <a:spcPct val="0"/>
        </a:spcAft>
        <a:defRPr sz="3300">
          <a:solidFill>
            <a:srgbClr val="FFFFCC"/>
          </a:solidFill>
          <a:latin typeface="+mj-lt"/>
          <a:ea typeface="+mj-ea"/>
          <a:cs typeface="+mj-cs"/>
        </a:defRPr>
      </a:lvl1pPr>
      <a:lvl2pPr algn="ctr" rtl="0" eaLnBrk="0" fontAlgn="base" hangingPunct="0">
        <a:spcBef>
          <a:spcPct val="0"/>
        </a:spcBef>
        <a:spcAft>
          <a:spcPct val="0"/>
        </a:spcAft>
        <a:defRPr sz="3300">
          <a:solidFill>
            <a:srgbClr val="FFFFCC"/>
          </a:solidFill>
          <a:latin typeface="Calibri" pitchFamily="34" charset="0"/>
        </a:defRPr>
      </a:lvl2pPr>
      <a:lvl3pPr algn="ctr" rtl="0" eaLnBrk="0" fontAlgn="base" hangingPunct="0">
        <a:spcBef>
          <a:spcPct val="0"/>
        </a:spcBef>
        <a:spcAft>
          <a:spcPct val="0"/>
        </a:spcAft>
        <a:defRPr sz="3300">
          <a:solidFill>
            <a:srgbClr val="FFFFCC"/>
          </a:solidFill>
          <a:latin typeface="Calibri" pitchFamily="34" charset="0"/>
        </a:defRPr>
      </a:lvl3pPr>
      <a:lvl4pPr algn="ctr" rtl="0" eaLnBrk="0" fontAlgn="base" hangingPunct="0">
        <a:spcBef>
          <a:spcPct val="0"/>
        </a:spcBef>
        <a:spcAft>
          <a:spcPct val="0"/>
        </a:spcAft>
        <a:defRPr sz="3300">
          <a:solidFill>
            <a:srgbClr val="FFFFCC"/>
          </a:solidFill>
          <a:latin typeface="Calibri" pitchFamily="34" charset="0"/>
        </a:defRPr>
      </a:lvl4pPr>
      <a:lvl5pPr algn="ctr" rtl="0" eaLnBrk="0" fontAlgn="base" hangingPunct="0">
        <a:spcBef>
          <a:spcPct val="0"/>
        </a:spcBef>
        <a:spcAft>
          <a:spcPct val="0"/>
        </a:spcAft>
        <a:defRPr sz="3300">
          <a:solidFill>
            <a:srgbClr val="FFFFCC"/>
          </a:solidFill>
          <a:latin typeface="Calibri" pitchFamily="34" charset="0"/>
        </a:defRPr>
      </a:lvl5pPr>
      <a:lvl6pPr marL="342900" algn="ctr" rtl="0" fontAlgn="base">
        <a:spcBef>
          <a:spcPct val="0"/>
        </a:spcBef>
        <a:spcAft>
          <a:spcPct val="0"/>
        </a:spcAft>
        <a:defRPr sz="3300">
          <a:solidFill>
            <a:srgbClr val="FFFFCC"/>
          </a:solidFill>
          <a:latin typeface="Calibri" pitchFamily="34" charset="0"/>
        </a:defRPr>
      </a:lvl6pPr>
      <a:lvl7pPr marL="685800" algn="ctr" rtl="0" fontAlgn="base">
        <a:spcBef>
          <a:spcPct val="0"/>
        </a:spcBef>
        <a:spcAft>
          <a:spcPct val="0"/>
        </a:spcAft>
        <a:defRPr sz="3300">
          <a:solidFill>
            <a:srgbClr val="FFFFCC"/>
          </a:solidFill>
          <a:latin typeface="Calibri" pitchFamily="34" charset="0"/>
        </a:defRPr>
      </a:lvl7pPr>
      <a:lvl8pPr marL="1028700" algn="ctr" rtl="0" fontAlgn="base">
        <a:spcBef>
          <a:spcPct val="0"/>
        </a:spcBef>
        <a:spcAft>
          <a:spcPct val="0"/>
        </a:spcAft>
        <a:defRPr sz="3300">
          <a:solidFill>
            <a:srgbClr val="FFFFCC"/>
          </a:solidFill>
          <a:latin typeface="Calibri" pitchFamily="34" charset="0"/>
        </a:defRPr>
      </a:lvl8pPr>
      <a:lvl9pPr marL="1371600" algn="ctr" rtl="0" fontAlgn="base">
        <a:spcBef>
          <a:spcPct val="0"/>
        </a:spcBef>
        <a:spcAft>
          <a:spcPct val="0"/>
        </a:spcAft>
        <a:defRPr sz="3300">
          <a:solidFill>
            <a:srgbClr val="FFFFCC"/>
          </a:solidFill>
          <a:latin typeface="Calibri"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a:latin typeface="Arial" pitchFamily="34" charset="0"/>
                <a:cs typeface="+mn-cs"/>
              </a:defRPr>
            </a:lvl1pPr>
          </a:lstStyle>
          <a:p>
            <a:pPr>
              <a:defRPr/>
            </a:pPr>
            <a:fld id="{7D418D12-7EF3-4A28-A603-6BDCFB60FF7A}" type="datetime1">
              <a:rPr lang="en-US">
                <a:solidFill>
                  <a:srgbClr val="FFFFFF"/>
                </a:solidFill>
              </a:rPr>
              <a:pPr>
                <a:defRPr/>
              </a:pPr>
              <a:t>10/6/2017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00086338"/>
      </p:ext>
    </p:extLst>
  </p:cSld>
  <p:clrMap bg1="dk2" tx1="lt1" bg2="dk1" tx2="lt2" accent1="accent1" accent2="accent2" accent3="accent3" accent4="accent4" accent5="accent5" accent6="accent6" hlink="hlink" folHlink="folHlink"/>
  <p:sldLayoutIdLst>
    <p:sldLayoutId id="2147485908" r:id="rId1"/>
    <p:sldLayoutId id="2147485909" r:id="rId2"/>
    <p:sldLayoutId id="2147485910" r:id="rId3"/>
    <p:sldLayoutId id="2147485911" r:id="rId4"/>
    <p:sldLayoutId id="2147485912" r:id="rId5"/>
    <p:sldLayoutId id="2147485913" r:id="rId6"/>
    <p:sldLayoutId id="2147485914" r:id="rId7"/>
    <p:sldLayoutId id="2147485915" r:id="rId8"/>
    <p:sldLayoutId id="2147485916" r:id="rId9"/>
    <p:sldLayoutId id="2147485917" r:id="rId10"/>
    <p:sldLayoutId id="2147485918" r:id="rId11"/>
  </p:sldLayoutIdLst>
  <p:hf sldNum="0" hdr="0" ftr="0" dt="0"/>
  <p:txStyles>
    <p:titleStyle>
      <a:lvl1pPr algn="ctr" rtl="0" eaLnBrk="0" fontAlgn="base" hangingPunct="0">
        <a:spcBef>
          <a:spcPct val="0"/>
        </a:spcBef>
        <a:spcAft>
          <a:spcPct val="0"/>
        </a:spcAft>
        <a:defRPr sz="3300">
          <a:solidFill>
            <a:srgbClr val="FFFFCC"/>
          </a:solidFill>
          <a:latin typeface="+mj-lt"/>
          <a:ea typeface="+mj-ea"/>
          <a:cs typeface="+mj-cs"/>
        </a:defRPr>
      </a:lvl1pPr>
      <a:lvl2pPr algn="ctr" rtl="0" eaLnBrk="0" fontAlgn="base" hangingPunct="0">
        <a:spcBef>
          <a:spcPct val="0"/>
        </a:spcBef>
        <a:spcAft>
          <a:spcPct val="0"/>
        </a:spcAft>
        <a:defRPr sz="3300">
          <a:solidFill>
            <a:srgbClr val="FFFFCC"/>
          </a:solidFill>
          <a:latin typeface="Calibri" pitchFamily="34" charset="0"/>
        </a:defRPr>
      </a:lvl2pPr>
      <a:lvl3pPr algn="ctr" rtl="0" eaLnBrk="0" fontAlgn="base" hangingPunct="0">
        <a:spcBef>
          <a:spcPct val="0"/>
        </a:spcBef>
        <a:spcAft>
          <a:spcPct val="0"/>
        </a:spcAft>
        <a:defRPr sz="3300">
          <a:solidFill>
            <a:srgbClr val="FFFFCC"/>
          </a:solidFill>
          <a:latin typeface="Calibri" pitchFamily="34" charset="0"/>
        </a:defRPr>
      </a:lvl3pPr>
      <a:lvl4pPr algn="ctr" rtl="0" eaLnBrk="0" fontAlgn="base" hangingPunct="0">
        <a:spcBef>
          <a:spcPct val="0"/>
        </a:spcBef>
        <a:spcAft>
          <a:spcPct val="0"/>
        </a:spcAft>
        <a:defRPr sz="3300">
          <a:solidFill>
            <a:srgbClr val="FFFFCC"/>
          </a:solidFill>
          <a:latin typeface="Calibri" pitchFamily="34" charset="0"/>
        </a:defRPr>
      </a:lvl4pPr>
      <a:lvl5pPr algn="ctr" rtl="0" eaLnBrk="0" fontAlgn="base" hangingPunct="0">
        <a:spcBef>
          <a:spcPct val="0"/>
        </a:spcBef>
        <a:spcAft>
          <a:spcPct val="0"/>
        </a:spcAft>
        <a:defRPr sz="3300">
          <a:solidFill>
            <a:srgbClr val="FFFFCC"/>
          </a:solidFill>
          <a:latin typeface="Calibri" pitchFamily="34" charset="0"/>
        </a:defRPr>
      </a:lvl5pPr>
      <a:lvl6pPr marL="342900" algn="ctr" rtl="0" fontAlgn="base">
        <a:spcBef>
          <a:spcPct val="0"/>
        </a:spcBef>
        <a:spcAft>
          <a:spcPct val="0"/>
        </a:spcAft>
        <a:defRPr sz="3300">
          <a:solidFill>
            <a:srgbClr val="FFFFCC"/>
          </a:solidFill>
          <a:latin typeface="Calibri" pitchFamily="34" charset="0"/>
        </a:defRPr>
      </a:lvl6pPr>
      <a:lvl7pPr marL="685800" algn="ctr" rtl="0" fontAlgn="base">
        <a:spcBef>
          <a:spcPct val="0"/>
        </a:spcBef>
        <a:spcAft>
          <a:spcPct val="0"/>
        </a:spcAft>
        <a:defRPr sz="3300">
          <a:solidFill>
            <a:srgbClr val="FFFFCC"/>
          </a:solidFill>
          <a:latin typeface="Calibri" pitchFamily="34" charset="0"/>
        </a:defRPr>
      </a:lvl7pPr>
      <a:lvl8pPr marL="1028700" algn="ctr" rtl="0" fontAlgn="base">
        <a:spcBef>
          <a:spcPct val="0"/>
        </a:spcBef>
        <a:spcAft>
          <a:spcPct val="0"/>
        </a:spcAft>
        <a:defRPr sz="3300">
          <a:solidFill>
            <a:srgbClr val="FFFFCC"/>
          </a:solidFill>
          <a:latin typeface="Calibri" pitchFamily="34" charset="0"/>
        </a:defRPr>
      </a:lvl8pPr>
      <a:lvl9pPr marL="1371600" algn="ctr" rtl="0" fontAlgn="base">
        <a:spcBef>
          <a:spcPct val="0"/>
        </a:spcBef>
        <a:spcAft>
          <a:spcPct val="0"/>
        </a:spcAft>
        <a:defRPr sz="3300">
          <a:solidFill>
            <a:srgbClr val="FFFFCC"/>
          </a:solidFill>
          <a:latin typeface="Calibri"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a:latin typeface="Arial" pitchFamily="34" charset="0"/>
                <a:cs typeface="+mn-cs"/>
              </a:defRPr>
            </a:lvl1pPr>
          </a:lstStyle>
          <a:p>
            <a:pPr>
              <a:defRPr/>
            </a:pPr>
            <a:fld id="{7D418D12-7EF3-4A28-A603-6BDCFB60FF7A}" type="datetime1">
              <a:rPr lang="en-US">
                <a:solidFill>
                  <a:srgbClr val="FFFFFF"/>
                </a:solidFill>
              </a:rPr>
              <a:pPr>
                <a:defRPr/>
              </a:pPr>
              <a:t>10/6/2017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26175195"/>
      </p:ext>
    </p:extLst>
  </p:cSld>
  <p:clrMap bg1="dk2" tx1="lt1" bg2="dk1" tx2="lt2" accent1="accent1" accent2="accent2" accent3="accent3" accent4="accent4" accent5="accent5" accent6="accent6" hlink="hlink" folHlink="folHlink"/>
  <p:sldLayoutIdLst>
    <p:sldLayoutId id="2147485920" r:id="rId1"/>
    <p:sldLayoutId id="2147485921" r:id="rId2"/>
    <p:sldLayoutId id="2147485922" r:id="rId3"/>
    <p:sldLayoutId id="2147485923" r:id="rId4"/>
    <p:sldLayoutId id="2147485924" r:id="rId5"/>
    <p:sldLayoutId id="2147485925" r:id="rId6"/>
    <p:sldLayoutId id="2147485926" r:id="rId7"/>
    <p:sldLayoutId id="2147485927" r:id="rId8"/>
    <p:sldLayoutId id="2147485928" r:id="rId9"/>
    <p:sldLayoutId id="2147485929" r:id="rId10"/>
    <p:sldLayoutId id="2147485930" r:id="rId11"/>
  </p:sldLayoutIdLst>
  <p:hf sldNum="0" hdr="0" ftr="0" dt="0"/>
  <p:txStyles>
    <p:titleStyle>
      <a:lvl1pPr algn="ctr" rtl="0" eaLnBrk="0" fontAlgn="base" hangingPunct="0">
        <a:spcBef>
          <a:spcPct val="0"/>
        </a:spcBef>
        <a:spcAft>
          <a:spcPct val="0"/>
        </a:spcAft>
        <a:defRPr sz="3300">
          <a:solidFill>
            <a:srgbClr val="FFFFCC"/>
          </a:solidFill>
          <a:latin typeface="+mj-lt"/>
          <a:ea typeface="+mj-ea"/>
          <a:cs typeface="+mj-cs"/>
        </a:defRPr>
      </a:lvl1pPr>
      <a:lvl2pPr algn="ctr" rtl="0" eaLnBrk="0" fontAlgn="base" hangingPunct="0">
        <a:spcBef>
          <a:spcPct val="0"/>
        </a:spcBef>
        <a:spcAft>
          <a:spcPct val="0"/>
        </a:spcAft>
        <a:defRPr sz="3300">
          <a:solidFill>
            <a:srgbClr val="FFFFCC"/>
          </a:solidFill>
          <a:latin typeface="Calibri" pitchFamily="34" charset="0"/>
        </a:defRPr>
      </a:lvl2pPr>
      <a:lvl3pPr algn="ctr" rtl="0" eaLnBrk="0" fontAlgn="base" hangingPunct="0">
        <a:spcBef>
          <a:spcPct val="0"/>
        </a:spcBef>
        <a:spcAft>
          <a:spcPct val="0"/>
        </a:spcAft>
        <a:defRPr sz="3300">
          <a:solidFill>
            <a:srgbClr val="FFFFCC"/>
          </a:solidFill>
          <a:latin typeface="Calibri" pitchFamily="34" charset="0"/>
        </a:defRPr>
      </a:lvl3pPr>
      <a:lvl4pPr algn="ctr" rtl="0" eaLnBrk="0" fontAlgn="base" hangingPunct="0">
        <a:spcBef>
          <a:spcPct val="0"/>
        </a:spcBef>
        <a:spcAft>
          <a:spcPct val="0"/>
        </a:spcAft>
        <a:defRPr sz="3300">
          <a:solidFill>
            <a:srgbClr val="FFFFCC"/>
          </a:solidFill>
          <a:latin typeface="Calibri" pitchFamily="34" charset="0"/>
        </a:defRPr>
      </a:lvl4pPr>
      <a:lvl5pPr algn="ctr" rtl="0" eaLnBrk="0" fontAlgn="base" hangingPunct="0">
        <a:spcBef>
          <a:spcPct val="0"/>
        </a:spcBef>
        <a:spcAft>
          <a:spcPct val="0"/>
        </a:spcAft>
        <a:defRPr sz="3300">
          <a:solidFill>
            <a:srgbClr val="FFFFCC"/>
          </a:solidFill>
          <a:latin typeface="Calibri" pitchFamily="34" charset="0"/>
        </a:defRPr>
      </a:lvl5pPr>
      <a:lvl6pPr marL="342900" algn="ctr" rtl="0" fontAlgn="base">
        <a:spcBef>
          <a:spcPct val="0"/>
        </a:spcBef>
        <a:spcAft>
          <a:spcPct val="0"/>
        </a:spcAft>
        <a:defRPr sz="3300">
          <a:solidFill>
            <a:srgbClr val="FFFFCC"/>
          </a:solidFill>
          <a:latin typeface="Calibri" pitchFamily="34" charset="0"/>
        </a:defRPr>
      </a:lvl6pPr>
      <a:lvl7pPr marL="685800" algn="ctr" rtl="0" fontAlgn="base">
        <a:spcBef>
          <a:spcPct val="0"/>
        </a:spcBef>
        <a:spcAft>
          <a:spcPct val="0"/>
        </a:spcAft>
        <a:defRPr sz="3300">
          <a:solidFill>
            <a:srgbClr val="FFFFCC"/>
          </a:solidFill>
          <a:latin typeface="Calibri" pitchFamily="34" charset="0"/>
        </a:defRPr>
      </a:lvl7pPr>
      <a:lvl8pPr marL="1028700" algn="ctr" rtl="0" fontAlgn="base">
        <a:spcBef>
          <a:spcPct val="0"/>
        </a:spcBef>
        <a:spcAft>
          <a:spcPct val="0"/>
        </a:spcAft>
        <a:defRPr sz="3300">
          <a:solidFill>
            <a:srgbClr val="FFFFCC"/>
          </a:solidFill>
          <a:latin typeface="Calibri" pitchFamily="34" charset="0"/>
        </a:defRPr>
      </a:lvl8pPr>
      <a:lvl9pPr marL="1371600" algn="ctr" rtl="0" fontAlgn="base">
        <a:spcBef>
          <a:spcPct val="0"/>
        </a:spcBef>
        <a:spcAft>
          <a:spcPct val="0"/>
        </a:spcAft>
        <a:defRPr sz="3300">
          <a:solidFill>
            <a:srgbClr val="FFFFCC"/>
          </a:solidFill>
          <a:latin typeface="Calibri"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93E2DA5-F89C-4A40-9643-8290911661BA}" type="datetime1">
              <a:rPr lang="en-US"/>
              <a:pPr>
                <a:defRPr/>
              </a:pPr>
              <a:t>10/6/2017</a:t>
            </a:fld>
            <a:endParaRPr lang="en-US"/>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D4B2F6E5-16A0-40AB-97F2-8F0E9BD3897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456" r:id="rId1"/>
    <p:sldLayoutId id="2147485457" r:id="rId2"/>
    <p:sldLayoutId id="2147485458" r:id="rId3"/>
    <p:sldLayoutId id="2147485459" r:id="rId4"/>
    <p:sldLayoutId id="2147485460" r:id="rId5"/>
    <p:sldLayoutId id="2147485461" r:id="rId6"/>
    <p:sldLayoutId id="2147485462" r:id="rId7"/>
    <p:sldLayoutId id="2147485463" r:id="rId8"/>
    <p:sldLayoutId id="2147485464" r:id="rId9"/>
    <p:sldLayoutId id="2147485465" r:id="rId10"/>
    <p:sldLayoutId id="2147485466" r:id="rId11"/>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eaLnBrk="0" fontAlgn="base" hangingPunct="0">
        <a:spcBef>
          <a:spcPct val="0"/>
        </a:spcBef>
        <a:spcAft>
          <a:spcPct val="0"/>
        </a:spcAft>
        <a:defRPr sz="4400">
          <a:solidFill>
            <a:srgbClr val="FFFFCC"/>
          </a:solidFill>
          <a:latin typeface="Calibri" pitchFamily="34" charset="0"/>
        </a:defRPr>
      </a:lvl6pPr>
      <a:lvl7pPr marL="914400" algn="ctr" rtl="0" eaLnBrk="0" fontAlgn="base" hangingPunct="0">
        <a:spcBef>
          <a:spcPct val="0"/>
        </a:spcBef>
        <a:spcAft>
          <a:spcPct val="0"/>
        </a:spcAft>
        <a:defRPr sz="4400">
          <a:solidFill>
            <a:srgbClr val="FFFFCC"/>
          </a:solidFill>
          <a:latin typeface="Calibri" pitchFamily="34" charset="0"/>
        </a:defRPr>
      </a:lvl7pPr>
      <a:lvl8pPr marL="1371600" algn="ctr" rtl="0" eaLnBrk="0" fontAlgn="base" hangingPunct="0">
        <a:spcBef>
          <a:spcPct val="0"/>
        </a:spcBef>
        <a:spcAft>
          <a:spcPct val="0"/>
        </a:spcAft>
        <a:defRPr sz="4400">
          <a:solidFill>
            <a:srgbClr val="FFFFCC"/>
          </a:solidFill>
          <a:latin typeface="Calibri" pitchFamily="34" charset="0"/>
        </a:defRPr>
      </a:lvl8pPr>
      <a:lvl9pPr marL="1828800" algn="ctr" rtl="0" eaLnBrk="0" fontAlgn="base" hangingPunct="0">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1139"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591" b="0">
                <a:solidFill>
                  <a:srgbClr val="FFFFFF"/>
                </a:solidFill>
                <a:latin typeface="Arial" pitchFamily="34" charset="0"/>
                <a:cs typeface="+mn-cs"/>
              </a:defRPr>
            </a:lvl1pPr>
          </a:lstStyle>
          <a:p>
            <a:pPr>
              <a:defRPr/>
            </a:pPr>
            <a:fld id="{CDDEFA2C-0EE9-40DA-B43F-B3649BC70616}" type="datetime1">
              <a:rPr lang="en-US"/>
              <a:pPr>
                <a:defRPr/>
              </a:pPr>
              <a:t>10/6/2017</a:t>
            </a:fld>
            <a:endParaRPr lang="en-US"/>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591" b="0">
                <a:solidFill>
                  <a:srgbClr val="FFFFFF"/>
                </a:solidFill>
                <a:latin typeface="Arial" pitchFamily="34" charset="0"/>
                <a:cs typeface="+mn-cs"/>
              </a:defRPr>
            </a:lvl1pPr>
          </a:lstStyle>
          <a:p>
            <a:pPr>
              <a:defRPr/>
            </a:pPr>
            <a:r>
              <a:rPr lang="en-US"/>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591" b="0">
                <a:solidFill>
                  <a:srgbClr val="FFFFFF"/>
                </a:solidFill>
                <a:latin typeface="Arial" charset="0"/>
                <a:cs typeface="+mn-cs"/>
              </a:defRPr>
            </a:lvl1pPr>
          </a:lstStyle>
          <a:p>
            <a:pPr>
              <a:defRPr/>
            </a:pPr>
            <a:fld id="{DA079144-1404-49A1-B70A-BED54323F5BB}" type="slidenum">
              <a:rPr lang="en-US"/>
              <a:pPr>
                <a:defRPr/>
              </a:pPr>
              <a:t>‹#›</a:t>
            </a:fld>
            <a:endParaRPr lang="en-US"/>
          </a:p>
        </p:txBody>
      </p:sp>
    </p:spTree>
    <p:extLst>
      <p:ext uri="{BB962C8B-B14F-4D97-AF65-F5344CB8AC3E}">
        <p14:creationId xmlns:p14="http://schemas.microsoft.com/office/powerpoint/2010/main" val="3878473346"/>
      </p:ext>
    </p:extLst>
  </p:cSld>
  <p:clrMap bg1="dk2" tx1="lt1" bg2="dk1" tx2="lt2" accent1="accent1" accent2="accent2" accent3="accent3" accent4="accent4" accent5="accent5" accent6="accent6" hlink="hlink" folHlink="folHlink"/>
  <p:sldLayoutIdLst>
    <p:sldLayoutId id="2147485987" r:id="rId1"/>
    <p:sldLayoutId id="2147485988" r:id="rId2"/>
    <p:sldLayoutId id="2147485989" r:id="rId3"/>
    <p:sldLayoutId id="2147485990" r:id="rId4"/>
    <p:sldLayoutId id="2147485991" r:id="rId5"/>
    <p:sldLayoutId id="2147485992" r:id="rId6"/>
    <p:sldLayoutId id="2147485993" r:id="rId7"/>
    <p:sldLayoutId id="2147485994" r:id="rId8"/>
    <p:sldLayoutId id="2147485995" r:id="rId9"/>
    <p:sldLayoutId id="2147485996" r:id="rId10"/>
    <p:sldLayoutId id="2147485997" r:id="rId11"/>
    <p:sldLayoutId id="2147485998" r:id="rId12"/>
    <p:sldLayoutId id="2147485999" r:id="rId13"/>
    <p:sldLayoutId id="2147486000" r:id="rId14"/>
    <p:sldLayoutId id="2147486001" r:id="rId15"/>
  </p:sldLayoutIdLst>
  <p:hf sldNum="0" hdr="0" ftr="0" dt="0"/>
  <p:txStyles>
    <p:titleStyle>
      <a:lvl1pPr algn="ctr" rtl="0" eaLnBrk="0" fontAlgn="base" hangingPunct="0">
        <a:spcBef>
          <a:spcPct val="0"/>
        </a:spcBef>
        <a:spcAft>
          <a:spcPct val="0"/>
        </a:spcAft>
        <a:defRPr sz="1856">
          <a:solidFill>
            <a:srgbClr val="FFFFCC"/>
          </a:solidFill>
          <a:latin typeface="+mj-lt"/>
          <a:ea typeface="+mj-ea"/>
          <a:cs typeface="+mj-cs"/>
        </a:defRPr>
      </a:lvl1pPr>
      <a:lvl2pPr algn="ctr" rtl="0" eaLnBrk="0" fontAlgn="base" hangingPunct="0">
        <a:spcBef>
          <a:spcPct val="0"/>
        </a:spcBef>
        <a:spcAft>
          <a:spcPct val="0"/>
        </a:spcAft>
        <a:defRPr sz="1856">
          <a:solidFill>
            <a:srgbClr val="FFFFCC"/>
          </a:solidFill>
          <a:latin typeface="Calibri" pitchFamily="34" charset="0"/>
        </a:defRPr>
      </a:lvl2pPr>
      <a:lvl3pPr algn="ctr" rtl="0" eaLnBrk="0" fontAlgn="base" hangingPunct="0">
        <a:spcBef>
          <a:spcPct val="0"/>
        </a:spcBef>
        <a:spcAft>
          <a:spcPct val="0"/>
        </a:spcAft>
        <a:defRPr sz="1856">
          <a:solidFill>
            <a:srgbClr val="FFFFCC"/>
          </a:solidFill>
          <a:latin typeface="Calibri" pitchFamily="34" charset="0"/>
        </a:defRPr>
      </a:lvl3pPr>
      <a:lvl4pPr algn="ctr" rtl="0" eaLnBrk="0" fontAlgn="base" hangingPunct="0">
        <a:spcBef>
          <a:spcPct val="0"/>
        </a:spcBef>
        <a:spcAft>
          <a:spcPct val="0"/>
        </a:spcAft>
        <a:defRPr sz="1856">
          <a:solidFill>
            <a:srgbClr val="FFFFCC"/>
          </a:solidFill>
          <a:latin typeface="Calibri" pitchFamily="34" charset="0"/>
        </a:defRPr>
      </a:lvl4pPr>
      <a:lvl5pPr algn="ctr" rtl="0" eaLnBrk="0" fontAlgn="base" hangingPunct="0">
        <a:spcBef>
          <a:spcPct val="0"/>
        </a:spcBef>
        <a:spcAft>
          <a:spcPct val="0"/>
        </a:spcAft>
        <a:defRPr sz="1856">
          <a:solidFill>
            <a:srgbClr val="FFFFCC"/>
          </a:solidFill>
          <a:latin typeface="Calibri" pitchFamily="34" charset="0"/>
        </a:defRPr>
      </a:lvl5pPr>
      <a:lvl6pPr marL="192881" algn="ctr" rtl="0" fontAlgn="base">
        <a:spcBef>
          <a:spcPct val="0"/>
        </a:spcBef>
        <a:spcAft>
          <a:spcPct val="0"/>
        </a:spcAft>
        <a:defRPr sz="1856">
          <a:solidFill>
            <a:srgbClr val="FFFFCC"/>
          </a:solidFill>
          <a:latin typeface="Calibri" pitchFamily="34" charset="0"/>
        </a:defRPr>
      </a:lvl6pPr>
      <a:lvl7pPr marL="385763" algn="ctr" rtl="0" fontAlgn="base">
        <a:spcBef>
          <a:spcPct val="0"/>
        </a:spcBef>
        <a:spcAft>
          <a:spcPct val="0"/>
        </a:spcAft>
        <a:defRPr sz="1856">
          <a:solidFill>
            <a:srgbClr val="FFFFCC"/>
          </a:solidFill>
          <a:latin typeface="Calibri" pitchFamily="34" charset="0"/>
        </a:defRPr>
      </a:lvl7pPr>
      <a:lvl8pPr marL="578644" algn="ctr" rtl="0" fontAlgn="base">
        <a:spcBef>
          <a:spcPct val="0"/>
        </a:spcBef>
        <a:spcAft>
          <a:spcPct val="0"/>
        </a:spcAft>
        <a:defRPr sz="1856">
          <a:solidFill>
            <a:srgbClr val="FFFFCC"/>
          </a:solidFill>
          <a:latin typeface="Calibri" pitchFamily="34" charset="0"/>
        </a:defRPr>
      </a:lvl8pPr>
      <a:lvl9pPr marL="771525" algn="ctr" rtl="0" fontAlgn="base">
        <a:spcBef>
          <a:spcPct val="0"/>
        </a:spcBef>
        <a:spcAft>
          <a:spcPct val="0"/>
        </a:spcAft>
        <a:defRPr sz="1856">
          <a:solidFill>
            <a:srgbClr val="FFFFCC"/>
          </a:solidFill>
          <a:latin typeface="Calibri" pitchFamily="34" charset="0"/>
        </a:defRPr>
      </a:lvl9pPr>
    </p:titleStyle>
    <p:bodyStyle>
      <a:lvl1pPr marL="144661" indent="-144661" algn="l" rtl="0" eaLnBrk="0" fontAlgn="base" hangingPunct="0">
        <a:spcBef>
          <a:spcPct val="20000"/>
        </a:spcBef>
        <a:spcAft>
          <a:spcPct val="0"/>
        </a:spcAft>
        <a:buChar char="•"/>
        <a:defRPr sz="1350">
          <a:solidFill>
            <a:schemeClr val="tx1"/>
          </a:solidFill>
          <a:latin typeface="+mn-lt"/>
          <a:ea typeface="+mn-ea"/>
          <a:cs typeface="+mn-cs"/>
        </a:defRPr>
      </a:lvl1pPr>
      <a:lvl2pPr marL="313433" indent="-120551" algn="l" rtl="0" eaLnBrk="0" fontAlgn="base" hangingPunct="0">
        <a:spcBef>
          <a:spcPct val="20000"/>
        </a:spcBef>
        <a:spcAft>
          <a:spcPct val="0"/>
        </a:spcAft>
        <a:buChar char="–"/>
        <a:defRPr sz="1181">
          <a:solidFill>
            <a:schemeClr val="tx1"/>
          </a:solidFill>
          <a:latin typeface="+mn-lt"/>
        </a:defRPr>
      </a:lvl2pPr>
      <a:lvl3pPr marL="482204" indent="-96441" algn="l" rtl="0" eaLnBrk="0" fontAlgn="base" hangingPunct="0">
        <a:spcBef>
          <a:spcPct val="20000"/>
        </a:spcBef>
        <a:spcAft>
          <a:spcPct val="0"/>
        </a:spcAft>
        <a:buChar char="•"/>
        <a:defRPr sz="1013">
          <a:solidFill>
            <a:schemeClr val="tx1"/>
          </a:solidFill>
          <a:latin typeface="+mn-lt"/>
        </a:defRPr>
      </a:lvl3pPr>
      <a:lvl4pPr marL="675085" indent="-96441" algn="l" rtl="0" eaLnBrk="0" fontAlgn="base" hangingPunct="0">
        <a:spcBef>
          <a:spcPct val="20000"/>
        </a:spcBef>
        <a:spcAft>
          <a:spcPct val="0"/>
        </a:spcAft>
        <a:buChar char="–"/>
        <a:defRPr sz="844">
          <a:solidFill>
            <a:schemeClr val="tx1"/>
          </a:solidFill>
          <a:latin typeface="+mn-lt"/>
        </a:defRPr>
      </a:lvl4pPr>
      <a:lvl5pPr marL="867966" indent="-96441" algn="l" rtl="0" eaLnBrk="0" fontAlgn="base" hangingPunct="0">
        <a:spcBef>
          <a:spcPct val="20000"/>
        </a:spcBef>
        <a:spcAft>
          <a:spcPct val="0"/>
        </a:spcAft>
        <a:buChar char="»"/>
        <a:defRPr sz="844">
          <a:solidFill>
            <a:schemeClr val="tx1"/>
          </a:solidFill>
          <a:latin typeface="+mn-lt"/>
        </a:defRPr>
      </a:lvl5pPr>
      <a:lvl6pPr marL="1060847" indent="-96441" algn="l" rtl="0" fontAlgn="base">
        <a:spcBef>
          <a:spcPct val="20000"/>
        </a:spcBef>
        <a:spcAft>
          <a:spcPct val="0"/>
        </a:spcAft>
        <a:buChar char="»"/>
        <a:defRPr sz="844">
          <a:solidFill>
            <a:schemeClr val="tx1"/>
          </a:solidFill>
          <a:latin typeface="+mn-lt"/>
        </a:defRPr>
      </a:lvl6pPr>
      <a:lvl7pPr marL="1253729" indent="-96441" algn="l" rtl="0" fontAlgn="base">
        <a:spcBef>
          <a:spcPct val="20000"/>
        </a:spcBef>
        <a:spcAft>
          <a:spcPct val="0"/>
        </a:spcAft>
        <a:buChar char="»"/>
        <a:defRPr sz="844">
          <a:solidFill>
            <a:schemeClr val="tx1"/>
          </a:solidFill>
          <a:latin typeface="+mn-lt"/>
        </a:defRPr>
      </a:lvl7pPr>
      <a:lvl8pPr marL="1446610" indent="-96441" algn="l" rtl="0" fontAlgn="base">
        <a:spcBef>
          <a:spcPct val="20000"/>
        </a:spcBef>
        <a:spcAft>
          <a:spcPct val="0"/>
        </a:spcAft>
        <a:buChar char="»"/>
        <a:defRPr sz="844">
          <a:solidFill>
            <a:schemeClr val="tx1"/>
          </a:solidFill>
          <a:latin typeface="+mn-lt"/>
        </a:defRPr>
      </a:lvl8pPr>
      <a:lvl9pPr marL="1639491" indent="-96441" algn="l" rtl="0" fontAlgn="base">
        <a:spcBef>
          <a:spcPct val="20000"/>
        </a:spcBef>
        <a:spcAft>
          <a:spcPct val="0"/>
        </a:spcAft>
        <a:buChar char="»"/>
        <a:defRPr sz="844">
          <a:solidFill>
            <a:schemeClr val="tx1"/>
          </a:solidFill>
          <a:latin typeface="+mn-lt"/>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EAEB4B5D-FC65-4AA6-A818-15944483BECD}" type="datetimeFigureOut">
              <a:rPr lang="en-US" smtClean="0">
                <a:solidFill>
                  <a:prstClr val="black">
                    <a:tint val="75000"/>
                  </a:prstClr>
                </a:solidFill>
                <a:latin typeface="Calibri"/>
                <a:cs typeface="+mn-cs"/>
              </a:rPr>
              <a:pPr fontAlgn="auto">
                <a:spcBef>
                  <a:spcPts val="0"/>
                </a:spcBef>
                <a:spcAft>
                  <a:spcPts val="0"/>
                </a:spcAft>
              </a:pPr>
              <a:t>10/6/2017</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B26C4AC2-1D79-43A3-8ECA-1801B1593969}"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713123639"/>
      </p:ext>
    </p:extLst>
  </p:cSld>
  <p:clrMap bg1="lt1" tx1="dk1" bg2="lt2" tx2="dk2" accent1="accent1" accent2="accent2" accent3="accent3" accent4="accent4" accent5="accent5" accent6="accent6" hlink="hlink" folHlink="folHlink"/>
  <p:sldLayoutIdLst>
    <p:sldLayoutId id="2147486003" r:id="rId1"/>
    <p:sldLayoutId id="2147486004" r:id="rId2"/>
    <p:sldLayoutId id="2147486005" r:id="rId3"/>
    <p:sldLayoutId id="2147486006" r:id="rId4"/>
    <p:sldLayoutId id="2147486007" r:id="rId5"/>
    <p:sldLayoutId id="2147486008" r:id="rId6"/>
    <p:sldLayoutId id="2147486009" r:id="rId7"/>
    <p:sldLayoutId id="2147486010" r:id="rId8"/>
    <p:sldLayoutId id="2147486011" r:id="rId9"/>
    <p:sldLayoutId id="2147486012" r:id="rId10"/>
    <p:sldLayoutId id="214748601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1139"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a:solidFill>
                  <a:srgbClr val="FFFFFF"/>
                </a:solidFill>
                <a:latin typeface="Arial" pitchFamily="34" charset="0"/>
                <a:cs typeface="+mn-cs"/>
              </a:defRPr>
            </a:lvl1pPr>
          </a:lstStyle>
          <a:p>
            <a:pPr>
              <a:defRPr/>
            </a:pPr>
            <a:fld id="{CDDEFA2C-0EE9-40DA-B43F-B3649BC70616}" type="datetime1">
              <a:rPr lang="en-US"/>
              <a:pPr>
                <a:defRPr/>
              </a:pPr>
              <a:t>10/6/2017</a:t>
            </a:fld>
            <a:endParaRPr lang="en-US"/>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b="0">
                <a:solidFill>
                  <a:srgbClr val="FFFFFF"/>
                </a:solidFill>
                <a:latin typeface="Arial" pitchFamily="34" charset="0"/>
                <a:cs typeface="+mn-cs"/>
              </a:defRPr>
            </a:lvl1pPr>
          </a:lstStyle>
          <a:p>
            <a:pPr>
              <a:defRPr/>
            </a:pPr>
            <a:r>
              <a:rPr lang="en-US"/>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solidFill>
                  <a:srgbClr val="FFFFFF"/>
                </a:solidFill>
                <a:latin typeface="Arial" charset="0"/>
                <a:cs typeface="+mn-cs"/>
              </a:defRPr>
            </a:lvl1pPr>
          </a:lstStyle>
          <a:p>
            <a:pPr>
              <a:defRPr/>
            </a:pPr>
            <a:fld id="{DA079144-1404-49A1-B70A-BED54323F5BB}" type="slidenum">
              <a:rPr lang="en-US"/>
              <a:pPr>
                <a:defRPr/>
              </a:pPr>
              <a:t>‹#›</a:t>
            </a:fld>
            <a:endParaRPr lang="en-US"/>
          </a:p>
        </p:txBody>
      </p:sp>
    </p:spTree>
    <p:extLst>
      <p:ext uri="{BB962C8B-B14F-4D97-AF65-F5344CB8AC3E}">
        <p14:creationId xmlns:p14="http://schemas.microsoft.com/office/powerpoint/2010/main" val="541726867"/>
      </p:ext>
    </p:extLst>
  </p:cSld>
  <p:clrMap bg1="dk2" tx1="lt1" bg2="dk1" tx2="lt2" accent1="accent1" accent2="accent2" accent3="accent3" accent4="accent4" accent5="accent5" accent6="accent6" hlink="hlink" folHlink="folHlink"/>
  <p:sldLayoutIdLst>
    <p:sldLayoutId id="2147486015" r:id="rId1"/>
    <p:sldLayoutId id="2147486016" r:id="rId2"/>
    <p:sldLayoutId id="2147486017" r:id="rId3"/>
    <p:sldLayoutId id="2147486018" r:id="rId4"/>
    <p:sldLayoutId id="2147486019" r:id="rId5"/>
    <p:sldLayoutId id="2147486020" r:id="rId6"/>
    <p:sldLayoutId id="2147486021" r:id="rId7"/>
    <p:sldLayoutId id="2147486022" r:id="rId8"/>
    <p:sldLayoutId id="2147486023" r:id="rId9"/>
    <p:sldLayoutId id="2147486024" r:id="rId10"/>
    <p:sldLayoutId id="2147486025" r:id="rId11"/>
    <p:sldLayoutId id="2147486026" r:id="rId12"/>
    <p:sldLayoutId id="2147486027" r:id="rId13"/>
    <p:sldLayoutId id="2147486028" r:id="rId14"/>
    <p:sldLayoutId id="2147486029" r:id="rId15"/>
  </p:sldLayoutIdLst>
  <p:hf sldNum="0" hdr="0" ftr="0" dt="0"/>
  <p:txStyles>
    <p:titleStyle>
      <a:lvl1pPr algn="ctr" rtl="0" eaLnBrk="0" fontAlgn="base" hangingPunct="0">
        <a:spcBef>
          <a:spcPct val="0"/>
        </a:spcBef>
        <a:spcAft>
          <a:spcPct val="0"/>
        </a:spcAft>
        <a:defRPr sz="3300">
          <a:solidFill>
            <a:srgbClr val="FFFFCC"/>
          </a:solidFill>
          <a:latin typeface="+mj-lt"/>
          <a:ea typeface="+mj-ea"/>
          <a:cs typeface="+mj-cs"/>
        </a:defRPr>
      </a:lvl1pPr>
      <a:lvl2pPr algn="ctr" rtl="0" eaLnBrk="0" fontAlgn="base" hangingPunct="0">
        <a:spcBef>
          <a:spcPct val="0"/>
        </a:spcBef>
        <a:spcAft>
          <a:spcPct val="0"/>
        </a:spcAft>
        <a:defRPr sz="3300">
          <a:solidFill>
            <a:srgbClr val="FFFFCC"/>
          </a:solidFill>
          <a:latin typeface="Calibri" pitchFamily="34" charset="0"/>
        </a:defRPr>
      </a:lvl2pPr>
      <a:lvl3pPr algn="ctr" rtl="0" eaLnBrk="0" fontAlgn="base" hangingPunct="0">
        <a:spcBef>
          <a:spcPct val="0"/>
        </a:spcBef>
        <a:spcAft>
          <a:spcPct val="0"/>
        </a:spcAft>
        <a:defRPr sz="3300">
          <a:solidFill>
            <a:srgbClr val="FFFFCC"/>
          </a:solidFill>
          <a:latin typeface="Calibri" pitchFamily="34" charset="0"/>
        </a:defRPr>
      </a:lvl3pPr>
      <a:lvl4pPr algn="ctr" rtl="0" eaLnBrk="0" fontAlgn="base" hangingPunct="0">
        <a:spcBef>
          <a:spcPct val="0"/>
        </a:spcBef>
        <a:spcAft>
          <a:spcPct val="0"/>
        </a:spcAft>
        <a:defRPr sz="3300">
          <a:solidFill>
            <a:srgbClr val="FFFFCC"/>
          </a:solidFill>
          <a:latin typeface="Calibri" pitchFamily="34" charset="0"/>
        </a:defRPr>
      </a:lvl4pPr>
      <a:lvl5pPr algn="ctr" rtl="0" eaLnBrk="0" fontAlgn="base" hangingPunct="0">
        <a:spcBef>
          <a:spcPct val="0"/>
        </a:spcBef>
        <a:spcAft>
          <a:spcPct val="0"/>
        </a:spcAft>
        <a:defRPr sz="3300">
          <a:solidFill>
            <a:srgbClr val="FFFFCC"/>
          </a:solidFill>
          <a:latin typeface="Calibri" pitchFamily="34" charset="0"/>
        </a:defRPr>
      </a:lvl5pPr>
      <a:lvl6pPr marL="342900" algn="ctr" rtl="0" fontAlgn="base">
        <a:spcBef>
          <a:spcPct val="0"/>
        </a:spcBef>
        <a:spcAft>
          <a:spcPct val="0"/>
        </a:spcAft>
        <a:defRPr sz="3300">
          <a:solidFill>
            <a:srgbClr val="FFFFCC"/>
          </a:solidFill>
          <a:latin typeface="Calibri" pitchFamily="34" charset="0"/>
        </a:defRPr>
      </a:lvl6pPr>
      <a:lvl7pPr marL="685800" algn="ctr" rtl="0" fontAlgn="base">
        <a:spcBef>
          <a:spcPct val="0"/>
        </a:spcBef>
        <a:spcAft>
          <a:spcPct val="0"/>
        </a:spcAft>
        <a:defRPr sz="3300">
          <a:solidFill>
            <a:srgbClr val="FFFFCC"/>
          </a:solidFill>
          <a:latin typeface="Calibri" pitchFamily="34" charset="0"/>
        </a:defRPr>
      </a:lvl7pPr>
      <a:lvl8pPr marL="1028700" algn="ctr" rtl="0" fontAlgn="base">
        <a:spcBef>
          <a:spcPct val="0"/>
        </a:spcBef>
        <a:spcAft>
          <a:spcPct val="0"/>
        </a:spcAft>
        <a:defRPr sz="3300">
          <a:solidFill>
            <a:srgbClr val="FFFFCC"/>
          </a:solidFill>
          <a:latin typeface="Calibri" pitchFamily="34" charset="0"/>
        </a:defRPr>
      </a:lvl8pPr>
      <a:lvl9pPr marL="1371600" algn="ctr" rtl="0" fontAlgn="base">
        <a:spcBef>
          <a:spcPct val="0"/>
        </a:spcBef>
        <a:spcAft>
          <a:spcPct val="0"/>
        </a:spcAft>
        <a:defRPr sz="3300">
          <a:solidFill>
            <a:srgbClr val="FFFFCC"/>
          </a:solidFill>
          <a:latin typeface="Calibri"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a:latin typeface="Arial" pitchFamily="34" charset="0"/>
                <a:cs typeface="+mn-cs"/>
              </a:defRPr>
            </a:lvl1pPr>
          </a:lstStyle>
          <a:p>
            <a:pPr fontAlgn="base">
              <a:spcBef>
                <a:spcPct val="0"/>
              </a:spcBef>
              <a:spcAft>
                <a:spcPct val="0"/>
              </a:spcAft>
              <a:defRPr/>
            </a:pPr>
            <a:fld id="{7D418D12-7EF3-4A28-A603-6BDCFB60FF7A}" type="datetime1">
              <a:rPr lang="en-US">
                <a:solidFill>
                  <a:srgbClr val="FFFFFF"/>
                </a:solidFill>
              </a:rPr>
              <a:pPr fontAlgn="base">
                <a:spcBef>
                  <a:spcPct val="0"/>
                </a:spcBef>
                <a:spcAft>
                  <a:spcPct val="0"/>
                </a:spcAft>
                <a:defRPr/>
              </a:pPr>
              <a:t>10/6/2017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pitchFamily="34" charset="0"/>
                <a:cs typeface="+mn-cs"/>
              </a:defRPr>
            </a:lvl1pPr>
          </a:lstStyle>
          <a:p>
            <a:pPr fontAlgn="base">
              <a:spcBef>
                <a:spcPct val="0"/>
              </a:spcBef>
              <a:spcAft>
                <a:spcPct val="0"/>
              </a:spcAft>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latin typeface="Arial" charset="0"/>
                <a:cs typeface="+mn-cs"/>
              </a:defRPr>
            </a:lvl1pPr>
          </a:lstStyle>
          <a:p>
            <a:pPr fontAlgn="base">
              <a:spcBef>
                <a:spcPct val="0"/>
              </a:spcBef>
              <a:spcAft>
                <a:spcPct val="0"/>
              </a:spcAft>
              <a:defRPr/>
            </a:pPr>
            <a:fld id="{1615E576-9084-4A88-9263-21BC75F74E6F}"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922603945"/>
      </p:ext>
    </p:extLst>
  </p:cSld>
  <p:clrMap bg1="dk2" tx1="lt1" bg2="dk1" tx2="lt2" accent1="accent1" accent2="accent2" accent3="accent3" accent4="accent4" accent5="accent5" accent6="accent6" hlink="hlink" folHlink="folHlink"/>
  <p:sldLayoutIdLst>
    <p:sldLayoutId id="2147486031" r:id="rId1"/>
    <p:sldLayoutId id="2147486032" r:id="rId2"/>
    <p:sldLayoutId id="2147486033" r:id="rId3"/>
    <p:sldLayoutId id="2147486034" r:id="rId4"/>
    <p:sldLayoutId id="2147486035" r:id="rId5"/>
    <p:sldLayoutId id="2147486036" r:id="rId6"/>
    <p:sldLayoutId id="2147486037" r:id="rId7"/>
    <p:sldLayoutId id="2147486038" r:id="rId8"/>
    <p:sldLayoutId id="2147486039" r:id="rId9"/>
    <p:sldLayoutId id="2147486040" r:id="rId10"/>
    <p:sldLayoutId id="2147486041" r:id="rId11"/>
  </p:sldLayoutIdLst>
  <p:hf sldNum="0" hdr="0" ftr="0" dt="0"/>
  <p:txStyles>
    <p:titleStyle>
      <a:lvl1pPr algn="ctr" rtl="0" eaLnBrk="0" fontAlgn="base" hangingPunct="0">
        <a:spcBef>
          <a:spcPct val="0"/>
        </a:spcBef>
        <a:spcAft>
          <a:spcPct val="0"/>
        </a:spcAft>
        <a:defRPr sz="3300">
          <a:solidFill>
            <a:srgbClr val="FFFFCC"/>
          </a:solidFill>
          <a:latin typeface="+mj-lt"/>
          <a:ea typeface="+mj-ea"/>
          <a:cs typeface="+mj-cs"/>
        </a:defRPr>
      </a:lvl1pPr>
      <a:lvl2pPr algn="ctr" rtl="0" eaLnBrk="0" fontAlgn="base" hangingPunct="0">
        <a:spcBef>
          <a:spcPct val="0"/>
        </a:spcBef>
        <a:spcAft>
          <a:spcPct val="0"/>
        </a:spcAft>
        <a:defRPr sz="3300">
          <a:solidFill>
            <a:srgbClr val="FFFFCC"/>
          </a:solidFill>
          <a:latin typeface="Calibri" pitchFamily="34" charset="0"/>
        </a:defRPr>
      </a:lvl2pPr>
      <a:lvl3pPr algn="ctr" rtl="0" eaLnBrk="0" fontAlgn="base" hangingPunct="0">
        <a:spcBef>
          <a:spcPct val="0"/>
        </a:spcBef>
        <a:spcAft>
          <a:spcPct val="0"/>
        </a:spcAft>
        <a:defRPr sz="3300">
          <a:solidFill>
            <a:srgbClr val="FFFFCC"/>
          </a:solidFill>
          <a:latin typeface="Calibri" pitchFamily="34" charset="0"/>
        </a:defRPr>
      </a:lvl3pPr>
      <a:lvl4pPr algn="ctr" rtl="0" eaLnBrk="0" fontAlgn="base" hangingPunct="0">
        <a:spcBef>
          <a:spcPct val="0"/>
        </a:spcBef>
        <a:spcAft>
          <a:spcPct val="0"/>
        </a:spcAft>
        <a:defRPr sz="3300">
          <a:solidFill>
            <a:srgbClr val="FFFFCC"/>
          </a:solidFill>
          <a:latin typeface="Calibri" pitchFamily="34" charset="0"/>
        </a:defRPr>
      </a:lvl4pPr>
      <a:lvl5pPr algn="ctr" rtl="0" eaLnBrk="0" fontAlgn="base" hangingPunct="0">
        <a:spcBef>
          <a:spcPct val="0"/>
        </a:spcBef>
        <a:spcAft>
          <a:spcPct val="0"/>
        </a:spcAft>
        <a:defRPr sz="3300">
          <a:solidFill>
            <a:srgbClr val="FFFFCC"/>
          </a:solidFill>
          <a:latin typeface="Calibri" pitchFamily="34" charset="0"/>
        </a:defRPr>
      </a:lvl5pPr>
      <a:lvl6pPr marL="342900" algn="ctr" rtl="0" fontAlgn="base">
        <a:spcBef>
          <a:spcPct val="0"/>
        </a:spcBef>
        <a:spcAft>
          <a:spcPct val="0"/>
        </a:spcAft>
        <a:defRPr sz="3300">
          <a:solidFill>
            <a:srgbClr val="FFFFCC"/>
          </a:solidFill>
          <a:latin typeface="Calibri" pitchFamily="34" charset="0"/>
        </a:defRPr>
      </a:lvl6pPr>
      <a:lvl7pPr marL="685800" algn="ctr" rtl="0" fontAlgn="base">
        <a:spcBef>
          <a:spcPct val="0"/>
        </a:spcBef>
        <a:spcAft>
          <a:spcPct val="0"/>
        </a:spcAft>
        <a:defRPr sz="3300">
          <a:solidFill>
            <a:srgbClr val="FFFFCC"/>
          </a:solidFill>
          <a:latin typeface="Calibri" pitchFamily="34" charset="0"/>
        </a:defRPr>
      </a:lvl7pPr>
      <a:lvl8pPr marL="1028700" algn="ctr" rtl="0" fontAlgn="base">
        <a:spcBef>
          <a:spcPct val="0"/>
        </a:spcBef>
        <a:spcAft>
          <a:spcPct val="0"/>
        </a:spcAft>
        <a:defRPr sz="3300">
          <a:solidFill>
            <a:srgbClr val="FFFFCC"/>
          </a:solidFill>
          <a:latin typeface="Calibri" pitchFamily="34" charset="0"/>
        </a:defRPr>
      </a:lvl8pPr>
      <a:lvl9pPr marL="1371600" algn="ctr" rtl="0" fontAlgn="base">
        <a:spcBef>
          <a:spcPct val="0"/>
        </a:spcBef>
        <a:spcAft>
          <a:spcPct val="0"/>
        </a:spcAft>
        <a:defRPr sz="3300">
          <a:solidFill>
            <a:srgbClr val="FFFFCC"/>
          </a:solidFill>
          <a:latin typeface="Calibri"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a:latin typeface="Arial" pitchFamily="34" charset="0"/>
                <a:cs typeface="+mn-cs"/>
              </a:defRPr>
            </a:lvl1pPr>
          </a:lstStyle>
          <a:p>
            <a:pPr>
              <a:defRPr/>
            </a:pPr>
            <a:fld id="{7D418D12-7EF3-4A28-A603-6BDCFB60FF7A}" type="datetime1">
              <a:rPr lang="en-US"/>
              <a:pPr>
                <a:defRPr/>
              </a:pPr>
              <a:t>10/6/2017</a:t>
            </a:fld>
            <a:endParaRPr lang="en-US"/>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pitchFamily="34" charset="0"/>
                <a:cs typeface="+mn-cs"/>
              </a:defRPr>
            </a:lvl1pPr>
          </a:lstStyle>
          <a:p>
            <a:pPr>
              <a:defRPr/>
            </a:pPr>
            <a:r>
              <a:rPr lang="en-US"/>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latin typeface="Arial" charset="0"/>
                <a:cs typeface="+mn-cs"/>
              </a:defRPr>
            </a:lvl1pPr>
          </a:lstStyle>
          <a:p>
            <a:pPr>
              <a:defRPr/>
            </a:pPr>
            <a:fld id="{1615E576-9084-4A88-9263-21BC75F74E6F}" type="slidenum">
              <a:rPr lang="en-US"/>
              <a:pPr>
                <a:defRPr/>
              </a:pPr>
              <a:t>‹#›</a:t>
            </a:fld>
            <a:endParaRPr lang="en-US"/>
          </a:p>
        </p:txBody>
      </p:sp>
    </p:spTree>
    <p:extLst>
      <p:ext uri="{BB962C8B-B14F-4D97-AF65-F5344CB8AC3E}">
        <p14:creationId xmlns:p14="http://schemas.microsoft.com/office/powerpoint/2010/main" val="3010505007"/>
      </p:ext>
    </p:extLst>
  </p:cSld>
  <p:clrMap bg1="dk2" tx1="lt1" bg2="dk1" tx2="lt2" accent1="accent1" accent2="accent2" accent3="accent3" accent4="accent4" accent5="accent5" accent6="accent6" hlink="hlink" folHlink="folHlink"/>
  <p:sldLayoutIdLst>
    <p:sldLayoutId id="2147486043" r:id="rId1"/>
    <p:sldLayoutId id="2147486044" r:id="rId2"/>
    <p:sldLayoutId id="2147486045" r:id="rId3"/>
    <p:sldLayoutId id="2147486046" r:id="rId4"/>
    <p:sldLayoutId id="2147486047" r:id="rId5"/>
    <p:sldLayoutId id="2147486048" r:id="rId6"/>
    <p:sldLayoutId id="2147486049" r:id="rId7"/>
    <p:sldLayoutId id="2147486050" r:id="rId8"/>
    <p:sldLayoutId id="2147486051" r:id="rId9"/>
    <p:sldLayoutId id="2147486052" r:id="rId10"/>
    <p:sldLayoutId id="2147486053" r:id="rId11"/>
  </p:sldLayoutIdLst>
  <p:hf sldNum="0" hdr="0" ftr="0" dt="0"/>
  <p:txStyles>
    <p:titleStyle>
      <a:lvl1pPr algn="ctr" rtl="0" eaLnBrk="0" fontAlgn="base" hangingPunct="0">
        <a:spcBef>
          <a:spcPct val="0"/>
        </a:spcBef>
        <a:spcAft>
          <a:spcPct val="0"/>
        </a:spcAft>
        <a:defRPr sz="3300">
          <a:solidFill>
            <a:srgbClr val="FFFFCC"/>
          </a:solidFill>
          <a:latin typeface="+mj-lt"/>
          <a:ea typeface="+mj-ea"/>
          <a:cs typeface="+mj-cs"/>
        </a:defRPr>
      </a:lvl1pPr>
      <a:lvl2pPr algn="ctr" rtl="0" eaLnBrk="0" fontAlgn="base" hangingPunct="0">
        <a:spcBef>
          <a:spcPct val="0"/>
        </a:spcBef>
        <a:spcAft>
          <a:spcPct val="0"/>
        </a:spcAft>
        <a:defRPr sz="3300">
          <a:solidFill>
            <a:srgbClr val="FFFFCC"/>
          </a:solidFill>
          <a:latin typeface="Calibri" pitchFamily="34" charset="0"/>
        </a:defRPr>
      </a:lvl2pPr>
      <a:lvl3pPr algn="ctr" rtl="0" eaLnBrk="0" fontAlgn="base" hangingPunct="0">
        <a:spcBef>
          <a:spcPct val="0"/>
        </a:spcBef>
        <a:spcAft>
          <a:spcPct val="0"/>
        </a:spcAft>
        <a:defRPr sz="3300">
          <a:solidFill>
            <a:srgbClr val="FFFFCC"/>
          </a:solidFill>
          <a:latin typeface="Calibri" pitchFamily="34" charset="0"/>
        </a:defRPr>
      </a:lvl3pPr>
      <a:lvl4pPr algn="ctr" rtl="0" eaLnBrk="0" fontAlgn="base" hangingPunct="0">
        <a:spcBef>
          <a:spcPct val="0"/>
        </a:spcBef>
        <a:spcAft>
          <a:spcPct val="0"/>
        </a:spcAft>
        <a:defRPr sz="3300">
          <a:solidFill>
            <a:srgbClr val="FFFFCC"/>
          </a:solidFill>
          <a:latin typeface="Calibri" pitchFamily="34" charset="0"/>
        </a:defRPr>
      </a:lvl4pPr>
      <a:lvl5pPr algn="ctr" rtl="0" eaLnBrk="0" fontAlgn="base" hangingPunct="0">
        <a:spcBef>
          <a:spcPct val="0"/>
        </a:spcBef>
        <a:spcAft>
          <a:spcPct val="0"/>
        </a:spcAft>
        <a:defRPr sz="3300">
          <a:solidFill>
            <a:srgbClr val="FFFFCC"/>
          </a:solidFill>
          <a:latin typeface="Calibri" pitchFamily="34" charset="0"/>
        </a:defRPr>
      </a:lvl5pPr>
      <a:lvl6pPr marL="342900" algn="ctr" rtl="0" fontAlgn="base">
        <a:spcBef>
          <a:spcPct val="0"/>
        </a:spcBef>
        <a:spcAft>
          <a:spcPct val="0"/>
        </a:spcAft>
        <a:defRPr sz="3300">
          <a:solidFill>
            <a:srgbClr val="FFFFCC"/>
          </a:solidFill>
          <a:latin typeface="Calibri" pitchFamily="34" charset="0"/>
        </a:defRPr>
      </a:lvl6pPr>
      <a:lvl7pPr marL="685800" algn="ctr" rtl="0" fontAlgn="base">
        <a:spcBef>
          <a:spcPct val="0"/>
        </a:spcBef>
        <a:spcAft>
          <a:spcPct val="0"/>
        </a:spcAft>
        <a:defRPr sz="3300">
          <a:solidFill>
            <a:srgbClr val="FFFFCC"/>
          </a:solidFill>
          <a:latin typeface="Calibri" pitchFamily="34" charset="0"/>
        </a:defRPr>
      </a:lvl7pPr>
      <a:lvl8pPr marL="1028700" algn="ctr" rtl="0" fontAlgn="base">
        <a:spcBef>
          <a:spcPct val="0"/>
        </a:spcBef>
        <a:spcAft>
          <a:spcPct val="0"/>
        </a:spcAft>
        <a:defRPr sz="3300">
          <a:solidFill>
            <a:srgbClr val="FFFFCC"/>
          </a:solidFill>
          <a:latin typeface="Calibri" pitchFamily="34" charset="0"/>
        </a:defRPr>
      </a:lvl8pPr>
      <a:lvl9pPr marL="1371600" algn="ctr" rtl="0" fontAlgn="base">
        <a:spcBef>
          <a:spcPct val="0"/>
        </a:spcBef>
        <a:spcAft>
          <a:spcPct val="0"/>
        </a:spcAft>
        <a:defRPr sz="3300">
          <a:solidFill>
            <a:srgbClr val="FFFFCC"/>
          </a:solidFill>
          <a:latin typeface="Calibri"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a:latin typeface="Arial" pitchFamily="34" charset="0"/>
                <a:cs typeface="+mn-cs"/>
              </a:defRPr>
            </a:lvl1pPr>
          </a:lstStyle>
          <a:p>
            <a:pPr fontAlgn="base">
              <a:spcBef>
                <a:spcPct val="0"/>
              </a:spcBef>
              <a:spcAft>
                <a:spcPct val="0"/>
              </a:spcAft>
              <a:defRPr/>
            </a:pPr>
            <a:fld id="{793E2DA5-F89C-4A40-9643-8290911661BA}" type="datetime1">
              <a:rPr lang="en-US">
                <a:solidFill>
                  <a:srgbClr val="FFFFFF"/>
                </a:solidFill>
              </a:rPr>
              <a:pPr fontAlgn="base">
                <a:spcBef>
                  <a:spcPct val="0"/>
                </a:spcBef>
                <a:spcAft>
                  <a:spcPct val="0"/>
                </a:spcAft>
                <a:defRPr/>
              </a:pPr>
              <a:t>10/6/2017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pitchFamily="34" charset="0"/>
                <a:cs typeface="+mn-cs"/>
              </a:defRPr>
            </a:lvl1pPr>
          </a:lstStyle>
          <a:p>
            <a:pPr fontAlgn="base">
              <a:spcBef>
                <a:spcPct val="0"/>
              </a:spcBef>
              <a:spcAft>
                <a:spcPct val="0"/>
              </a:spcAft>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latin typeface="Arial" charset="0"/>
                <a:cs typeface="+mn-cs"/>
              </a:defRPr>
            </a:lvl1pPr>
          </a:lstStyle>
          <a:p>
            <a:pPr fontAlgn="base">
              <a:spcBef>
                <a:spcPct val="0"/>
              </a:spcBef>
              <a:spcAft>
                <a:spcPct val="0"/>
              </a:spcAft>
              <a:defRPr/>
            </a:pPr>
            <a:fld id="{D4B2F6E5-16A0-40AB-97F2-8F0E9BD38974}"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486181174"/>
      </p:ext>
    </p:extLst>
  </p:cSld>
  <p:clrMap bg1="dk2" tx1="lt1" bg2="dk1" tx2="lt2" accent1="accent1" accent2="accent2" accent3="accent3" accent4="accent4" accent5="accent5" accent6="accent6" hlink="hlink" folHlink="folHlink"/>
  <p:sldLayoutIdLst>
    <p:sldLayoutId id="2147486055" r:id="rId1"/>
    <p:sldLayoutId id="2147486056" r:id="rId2"/>
    <p:sldLayoutId id="2147486057" r:id="rId3"/>
    <p:sldLayoutId id="2147486058" r:id="rId4"/>
    <p:sldLayoutId id="2147486059" r:id="rId5"/>
    <p:sldLayoutId id="2147486060" r:id="rId6"/>
    <p:sldLayoutId id="2147486061" r:id="rId7"/>
    <p:sldLayoutId id="2147486062" r:id="rId8"/>
    <p:sldLayoutId id="2147486063" r:id="rId9"/>
    <p:sldLayoutId id="2147486064" r:id="rId10"/>
    <p:sldLayoutId id="2147486065" r:id="rId11"/>
  </p:sldLayoutIdLst>
  <p:hf sldNum="0" hdr="0" ftr="0" dt="0"/>
  <p:txStyles>
    <p:titleStyle>
      <a:lvl1pPr algn="ctr" rtl="0" eaLnBrk="0" fontAlgn="base" hangingPunct="0">
        <a:spcBef>
          <a:spcPct val="0"/>
        </a:spcBef>
        <a:spcAft>
          <a:spcPct val="0"/>
        </a:spcAft>
        <a:defRPr sz="3300">
          <a:solidFill>
            <a:srgbClr val="FFFFCC"/>
          </a:solidFill>
          <a:latin typeface="+mj-lt"/>
          <a:ea typeface="+mj-ea"/>
          <a:cs typeface="+mj-cs"/>
        </a:defRPr>
      </a:lvl1pPr>
      <a:lvl2pPr algn="ctr" rtl="0" eaLnBrk="0" fontAlgn="base" hangingPunct="0">
        <a:spcBef>
          <a:spcPct val="0"/>
        </a:spcBef>
        <a:spcAft>
          <a:spcPct val="0"/>
        </a:spcAft>
        <a:defRPr sz="3300">
          <a:solidFill>
            <a:srgbClr val="FFFFCC"/>
          </a:solidFill>
          <a:latin typeface="Calibri" pitchFamily="34" charset="0"/>
        </a:defRPr>
      </a:lvl2pPr>
      <a:lvl3pPr algn="ctr" rtl="0" eaLnBrk="0" fontAlgn="base" hangingPunct="0">
        <a:spcBef>
          <a:spcPct val="0"/>
        </a:spcBef>
        <a:spcAft>
          <a:spcPct val="0"/>
        </a:spcAft>
        <a:defRPr sz="3300">
          <a:solidFill>
            <a:srgbClr val="FFFFCC"/>
          </a:solidFill>
          <a:latin typeface="Calibri" pitchFamily="34" charset="0"/>
        </a:defRPr>
      </a:lvl3pPr>
      <a:lvl4pPr algn="ctr" rtl="0" eaLnBrk="0" fontAlgn="base" hangingPunct="0">
        <a:spcBef>
          <a:spcPct val="0"/>
        </a:spcBef>
        <a:spcAft>
          <a:spcPct val="0"/>
        </a:spcAft>
        <a:defRPr sz="3300">
          <a:solidFill>
            <a:srgbClr val="FFFFCC"/>
          </a:solidFill>
          <a:latin typeface="Calibri" pitchFamily="34" charset="0"/>
        </a:defRPr>
      </a:lvl4pPr>
      <a:lvl5pPr algn="ctr" rtl="0" eaLnBrk="0" fontAlgn="base" hangingPunct="0">
        <a:spcBef>
          <a:spcPct val="0"/>
        </a:spcBef>
        <a:spcAft>
          <a:spcPct val="0"/>
        </a:spcAft>
        <a:defRPr sz="3300">
          <a:solidFill>
            <a:srgbClr val="FFFFCC"/>
          </a:solidFill>
          <a:latin typeface="Calibri" pitchFamily="34" charset="0"/>
        </a:defRPr>
      </a:lvl5pPr>
      <a:lvl6pPr marL="342900" algn="ctr" rtl="0" eaLnBrk="0" fontAlgn="base" hangingPunct="0">
        <a:spcBef>
          <a:spcPct val="0"/>
        </a:spcBef>
        <a:spcAft>
          <a:spcPct val="0"/>
        </a:spcAft>
        <a:defRPr sz="3300">
          <a:solidFill>
            <a:srgbClr val="FFFFCC"/>
          </a:solidFill>
          <a:latin typeface="Calibri" pitchFamily="34" charset="0"/>
        </a:defRPr>
      </a:lvl6pPr>
      <a:lvl7pPr marL="685800" algn="ctr" rtl="0" eaLnBrk="0" fontAlgn="base" hangingPunct="0">
        <a:spcBef>
          <a:spcPct val="0"/>
        </a:spcBef>
        <a:spcAft>
          <a:spcPct val="0"/>
        </a:spcAft>
        <a:defRPr sz="3300">
          <a:solidFill>
            <a:srgbClr val="FFFFCC"/>
          </a:solidFill>
          <a:latin typeface="Calibri" pitchFamily="34" charset="0"/>
        </a:defRPr>
      </a:lvl7pPr>
      <a:lvl8pPr marL="1028700" algn="ctr" rtl="0" eaLnBrk="0" fontAlgn="base" hangingPunct="0">
        <a:spcBef>
          <a:spcPct val="0"/>
        </a:spcBef>
        <a:spcAft>
          <a:spcPct val="0"/>
        </a:spcAft>
        <a:defRPr sz="3300">
          <a:solidFill>
            <a:srgbClr val="FFFFCC"/>
          </a:solidFill>
          <a:latin typeface="Calibri" pitchFamily="34" charset="0"/>
        </a:defRPr>
      </a:lvl8pPr>
      <a:lvl9pPr marL="1371600" algn="ctr" rtl="0" eaLnBrk="0" fontAlgn="base" hangingPunct="0">
        <a:spcBef>
          <a:spcPct val="0"/>
        </a:spcBef>
        <a:spcAft>
          <a:spcPct val="0"/>
        </a:spcAft>
        <a:defRPr sz="3300">
          <a:solidFill>
            <a:srgbClr val="FFFFCC"/>
          </a:solidFill>
          <a:latin typeface="Calibri"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eaLnBrk="0" fontAlgn="base" hangingPunct="0">
        <a:spcBef>
          <a:spcPct val="20000"/>
        </a:spcBef>
        <a:spcAft>
          <a:spcPct val="0"/>
        </a:spcAft>
        <a:buChar char="»"/>
        <a:defRPr sz="1500">
          <a:solidFill>
            <a:schemeClr val="tx1"/>
          </a:solidFill>
          <a:latin typeface="+mn-lt"/>
        </a:defRPr>
      </a:lvl6pPr>
      <a:lvl7pPr marL="2228850" indent="-171450" algn="l" rtl="0" eaLnBrk="0" fontAlgn="base" hangingPunct="0">
        <a:spcBef>
          <a:spcPct val="20000"/>
        </a:spcBef>
        <a:spcAft>
          <a:spcPct val="0"/>
        </a:spcAft>
        <a:buChar char="»"/>
        <a:defRPr sz="1500">
          <a:solidFill>
            <a:schemeClr val="tx1"/>
          </a:solidFill>
          <a:latin typeface="+mn-lt"/>
        </a:defRPr>
      </a:lvl7pPr>
      <a:lvl8pPr marL="2571750" indent="-171450" algn="l" rtl="0" eaLnBrk="0" fontAlgn="base" hangingPunct="0">
        <a:spcBef>
          <a:spcPct val="20000"/>
        </a:spcBef>
        <a:spcAft>
          <a:spcPct val="0"/>
        </a:spcAft>
        <a:buChar char="»"/>
        <a:defRPr sz="1500">
          <a:solidFill>
            <a:schemeClr val="tx1"/>
          </a:solidFill>
          <a:latin typeface="+mn-lt"/>
        </a:defRPr>
      </a:lvl8pPr>
      <a:lvl9pPr marL="2914650" indent="-171450" algn="l" rtl="0" eaLnBrk="0" fontAlgn="base" hangingPunct="0">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1139"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591" b="0">
                <a:solidFill>
                  <a:srgbClr val="FFFFFF"/>
                </a:solidFill>
                <a:latin typeface="Arial" pitchFamily="34" charset="0"/>
                <a:cs typeface="+mn-cs"/>
              </a:defRPr>
            </a:lvl1pPr>
          </a:lstStyle>
          <a:p>
            <a:pPr fontAlgn="base">
              <a:spcBef>
                <a:spcPct val="0"/>
              </a:spcBef>
              <a:spcAft>
                <a:spcPct val="0"/>
              </a:spcAft>
              <a:defRPr/>
            </a:pPr>
            <a:fld id="{CDDEFA2C-0EE9-40DA-B43F-B3649BC70616}" type="datetime1">
              <a:rPr lang="en-US"/>
              <a:pPr fontAlgn="base">
                <a:spcBef>
                  <a:spcPct val="0"/>
                </a:spcBef>
                <a:spcAft>
                  <a:spcPct val="0"/>
                </a:spcAft>
                <a:defRPr/>
              </a:pPr>
              <a:t>10/6/2017</a:t>
            </a:fld>
            <a:endParaRPr lang="en-US" dirty="0"/>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591" b="0">
                <a:solidFill>
                  <a:srgbClr val="FFFFFF"/>
                </a:solidFill>
                <a:latin typeface="Arial" pitchFamily="34" charset="0"/>
                <a:cs typeface="+mn-cs"/>
              </a:defRPr>
            </a:lvl1pPr>
          </a:lstStyle>
          <a:p>
            <a:pPr fontAlgn="base">
              <a:spcBef>
                <a:spcPct val="0"/>
              </a:spcBef>
              <a:spcAft>
                <a:spcPct val="0"/>
              </a:spcAft>
              <a:defRPr/>
            </a:pPr>
            <a:r>
              <a:rPr lang="en-US" dirty="0"/>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591" b="0">
                <a:solidFill>
                  <a:srgbClr val="FFFFFF"/>
                </a:solidFill>
                <a:latin typeface="Arial" charset="0"/>
                <a:cs typeface="+mn-cs"/>
              </a:defRPr>
            </a:lvl1pPr>
          </a:lstStyle>
          <a:p>
            <a:pPr fontAlgn="base">
              <a:spcBef>
                <a:spcPct val="0"/>
              </a:spcBef>
              <a:spcAft>
                <a:spcPct val="0"/>
              </a:spcAft>
              <a:defRPr/>
            </a:pPr>
            <a:fld id="{DA079144-1404-49A1-B70A-BED54323F5BB}"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1150809344"/>
      </p:ext>
    </p:extLst>
  </p:cSld>
  <p:clrMap bg1="dk2" tx1="lt1" bg2="dk1" tx2="lt2" accent1="accent1" accent2="accent2" accent3="accent3" accent4="accent4" accent5="accent5" accent6="accent6" hlink="hlink" folHlink="folHlink"/>
  <p:sldLayoutIdLst>
    <p:sldLayoutId id="2147486067" r:id="rId1"/>
    <p:sldLayoutId id="2147486068" r:id="rId2"/>
    <p:sldLayoutId id="2147486069" r:id="rId3"/>
    <p:sldLayoutId id="2147486070" r:id="rId4"/>
    <p:sldLayoutId id="2147486071" r:id="rId5"/>
    <p:sldLayoutId id="2147486072" r:id="rId6"/>
    <p:sldLayoutId id="2147486073" r:id="rId7"/>
    <p:sldLayoutId id="2147486074" r:id="rId8"/>
    <p:sldLayoutId id="2147486075" r:id="rId9"/>
    <p:sldLayoutId id="2147486076" r:id="rId10"/>
    <p:sldLayoutId id="2147486077" r:id="rId11"/>
    <p:sldLayoutId id="2147486078" r:id="rId12"/>
    <p:sldLayoutId id="2147486079" r:id="rId13"/>
    <p:sldLayoutId id="2147486080" r:id="rId14"/>
    <p:sldLayoutId id="2147486081" r:id="rId15"/>
  </p:sldLayoutIdLst>
  <p:hf sldNum="0" hdr="0" ftr="0" dt="0"/>
  <p:txStyles>
    <p:titleStyle>
      <a:lvl1pPr algn="ctr" rtl="0" eaLnBrk="0" fontAlgn="base" hangingPunct="0">
        <a:spcBef>
          <a:spcPct val="0"/>
        </a:spcBef>
        <a:spcAft>
          <a:spcPct val="0"/>
        </a:spcAft>
        <a:defRPr sz="1856">
          <a:solidFill>
            <a:srgbClr val="FFFFCC"/>
          </a:solidFill>
          <a:latin typeface="+mj-lt"/>
          <a:ea typeface="+mj-ea"/>
          <a:cs typeface="+mj-cs"/>
        </a:defRPr>
      </a:lvl1pPr>
      <a:lvl2pPr algn="ctr" rtl="0" eaLnBrk="0" fontAlgn="base" hangingPunct="0">
        <a:spcBef>
          <a:spcPct val="0"/>
        </a:spcBef>
        <a:spcAft>
          <a:spcPct val="0"/>
        </a:spcAft>
        <a:defRPr sz="1856">
          <a:solidFill>
            <a:srgbClr val="FFFFCC"/>
          </a:solidFill>
          <a:latin typeface="Calibri" pitchFamily="34" charset="0"/>
        </a:defRPr>
      </a:lvl2pPr>
      <a:lvl3pPr algn="ctr" rtl="0" eaLnBrk="0" fontAlgn="base" hangingPunct="0">
        <a:spcBef>
          <a:spcPct val="0"/>
        </a:spcBef>
        <a:spcAft>
          <a:spcPct val="0"/>
        </a:spcAft>
        <a:defRPr sz="1856">
          <a:solidFill>
            <a:srgbClr val="FFFFCC"/>
          </a:solidFill>
          <a:latin typeface="Calibri" pitchFamily="34" charset="0"/>
        </a:defRPr>
      </a:lvl3pPr>
      <a:lvl4pPr algn="ctr" rtl="0" eaLnBrk="0" fontAlgn="base" hangingPunct="0">
        <a:spcBef>
          <a:spcPct val="0"/>
        </a:spcBef>
        <a:spcAft>
          <a:spcPct val="0"/>
        </a:spcAft>
        <a:defRPr sz="1856">
          <a:solidFill>
            <a:srgbClr val="FFFFCC"/>
          </a:solidFill>
          <a:latin typeface="Calibri" pitchFamily="34" charset="0"/>
        </a:defRPr>
      </a:lvl4pPr>
      <a:lvl5pPr algn="ctr" rtl="0" eaLnBrk="0" fontAlgn="base" hangingPunct="0">
        <a:spcBef>
          <a:spcPct val="0"/>
        </a:spcBef>
        <a:spcAft>
          <a:spcPct val="0"/>
        </a:spcAft>
        <a:defRPr sz="1856">
          <a:solidFill>
            <a:srgbClr val="FFFFCC"/>
          </a:solidFill>
          <a:latin typeface="Calibri" pitchFamily="34" charset="0"/>
        </a:defRPr>
      </a:lvl5pPr>
      <a:lvl6pPr marL="192881" algn="ctr" rtl="0" fontAlgn="base">
        <a:spcBef>
          <a:spcPct val="0"/>
        </a:spcBef>
        <a:spcAft>
          <a:spcPct val="0"/>
        </a:spcAft>
        <a:defRPr sz="1856">
          <a:solidFill>
            <a:srgbClr val="FFFFCC"/>
          </a:solidFill>
          <a:latin typeface="Calibri" pitchFamily="34" charset="0"/>
        </a:defRPr>
      </a:lvl6pPr>
      <a:lvl7pPr marL="385763" algn="ctr" rtl="0" fontAlgn="base">
        <a:spcBef>
          <a:spcPct val="0"/>
        </a:spcBef>
        <a:spcAft>
          <a:spcPct val="0"/>
        </a:spcAft>
        <a:defRPr sz="1856">
          <a:solidFill>
            <a:srgbClr val="FFFFCC"/>
          </a:solidFill>
          <a:latin typeface="Calibri" pitchFamily="34" charset="0"/>
        </a:defRPr>
      </a:lvl7pPr>
      <a:lvl8pPr marL="578644" algn="ctr" rtl="0" fontAlgn="base">
        <a:spcBef>
          <a:spcPct val="0"/>
        </a:spcBef>
        <a:spcAft>
          <a:spcPct val="0"/>
        </a:spcAft>
        <a:defRPr sz="1856">
          <a:solidFill>
            <a:srgbClr val="FFFFCC"/>
          </a:solidFill>
          <a:latin typeface="Calibri" pitchFamily="34" charset="0"/>
        </a:defRPr>
      </a:lvl8pPr>
      <a:lvl9pPr marL="771525" algn="ctr" rtl="0" fontAlgn="base">
        <a:spcBef>
          <a:spcPct val="0"/>
        </a:spcBef>
        <a:spcAft>
          <a:spcPct val="0"/>
        </a:spcAft>
        <a:defRPr sz="1856">
          <a:solidFill>
            <a:srgbClr val="FFFFCC"/>
          </a:solidFill>
          <a:latin typeface="Calibri" pitchFamily="34" charset="0"/>
        </a:defRPr>
      </a:lvl9pPr>
    </p:titleStyle>
    <p:bodyStyle>
      <a:lvl1pPr marL="144661" indent="-144661" algn="l" rtl="0" eaLnBrk="0" fontAlgn="base" hangingPunct="0">
        <a:spcBef>
          <a:spcPct val="20000"/>
        </a:spcBef>
        <a:spcAft>
          <a:spcPct val="0"/>
        </a:spcAft>
        <a:buChar char="•"/>
        <a:defRPr sz="1350">
          <a:solidFill>
            <a:schemeClr val="tx1"/>
          </a:solidFill>
          <a:latin typeface="+mn-lt"/>
          <a:ea typeface="+mn-ea"/>
          <a:cs typeface="+mn-cs"/>
        </a:defRPr>
      </a:lvl1pPr>
      <a:lvl2pPr marL="313433" indent="-120551" algn="l" rtl="0" eaLnBrk="0" fontAlgn="base" hangingPunct="0">
        <a:spcBef>
          <a:spcPct val="20000"/>
        </a:spcBef>
        <a:spcAft>
          <a:spcPct val="0"/>
        </a:spcAft>
        <a:buChar char="–"/>
        <a:defRPr sz="1181">
          <a:solidFill>
            <a:schemeClr val="tx1"/>
          </a:solidFill>
          <a:latin typeface="+mn-lt"/>
        </a:defRPr>
      </a:lvl2pPr>
      <a:lvl3pPr marL="482204" indent="-96441" algn="l" rtl="0" eaLnBrk="0" fontAlgn="base" hangingPunct="0">
        <a:spcBef>
          <a:spcPct val="20000"/>
        </a:spcBef>
        <a:spcAft>
          <a:spcPct val="0"/>
        </a:spcAft>
        <a:buChar char="•"/>
        <a:defRPr sz="1013">
          <a:solidFill>
            <a:schemeClr val="tx1"/>
          </a:solidFill>
          <a:latin typeface="+mn-lt"/>
        </a:defRPr>
      </a:lvl3pPr>
      <a:lvl4pPr marL="675085" indent="-96441" algn="l" rtl="0" eaLnBrk="0" fontAlgn="base" hangingPunct="0">
        <a:spcBef>
          <a:spcPct val="20000"/>
        </a:spcBef>
        <a:spcAft>
          <a:spcPct val="0"/>
        </a:spcAft>
        <a:buChar char="–"/>
        <a:defRPr sz="844">
          <a:solidFill>
            <a:schemeClr val="tx1"/>
          </a:solidFill>
          <a:latin typeface="+mn-lt"/>
        </a:defRPr>
      </a:lvl4pPr>
      <a:lvl5pPr marL="867966" indent="-96441" algn="l" rtl="0" eaLnBrk="0" fontAlgn="base" hangingPunct="0">
        <a:spcBef>
          <a:spcPct val="20000"/>
        </a:spcBef>
        <a:spcAft>
          <a:spcPct val="0"/>
        </a:spcAft>
        <a:buChar char="»"/>
        <a:defRPr sz="844">
          <a:solidFill>
            <a:schemeClr val="tx1"/>
          </a:solidFill>
          <a:latin typeface="+mn-lt"/>
        </a:defRPr>
      </a:lvl5pPr>
      <a:lvl6pPr marL="1060847" indent="-96441" algn="l" rtl="0" fontAlgn="base">
        <a:spcBef>
          <a:spcPct val="20000"/>
        </a:spcBef>
        <a:spcAft>
          <a:spcPct val="0"/>
        </a:spcAft>
        <a:buChar char="»"/>
        <a:defRPr sz="844">
          <a:solidFill>
            <a:schemeClr val="tx1"/>
          </a:solidFill>
          <a:latin typeface="+mn-lt"/>
        </a:defRPr>
      </a:lvl6pPr>
      <a:lvl7pPr marL="1253729" indent="-96441" algn="l" rtl="0" fontAlgn="base">
        <a:spcBef>
          <a:spcPct val="20000"/>
        </a:spcBef>
        <a:spcAft>
          <a:spcPct val="0"/>
        </a:spcAft>
        <a:buChar char="»"/>
        <a:defRPr sz="844">
          <a:solidFill>
            <a:schemeClr val="tx1"/>
          </a:solidFill>
          <a:latin typeface="+mn-lt"/>
        </a:defRPr>
      </a:lvl7pPr>
      <a:lvl8pPr marL="1446610" indent="-96441" algn="l" rtl="0" fontAlgn="base">
        <a:spcBef>
          <a:spcPct val="20000"/>
        </a:spcBef>
        <a:spcAft>
          <a:spcPct val="0"/>
        </a:spcAft>
        <a:buChar char="»"/>
        <a:defRPr sz="844">
          <a:solidFill>
            <a:schemeClr val="tx1"/>
          </a:solidFill>
          <a:latin typeface="+mn-lt"/>
        </a:defRPr>
      </a:lvl8pPr>
      <a:lvl9pPr marL="1639491" indent="-96441" algn="l" rtl="0" fontAlgn="base">
        <a:spcBef>
          <a:spcPct val="20000"/>
        </a:spcBef>
        <a:spcAft>
          <a:spcPct val="0"/>
        </a:spcAft>
        <a:buChar char="»"/>
        <a:defRPr sz="844">
          <a:solidFill>
            <a:schemeClr val="tx1"/>
          </a:solidFill>
          <a:latin typeface="+mn-lt"/>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3971"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a:solidFill>
                  <a:srgbClr val="FFFFFF"/>
                </a:solidFill>
                <a:latin typeface="Arial" pitchFamily="34" charset="0"/>
                <a:cs typeface="+mn-cs"/>
              </a:defRPr>
            </a:lvl1pPr>
          </a:lstStyle>
          <a:p>
            <a:pPr fontAlgn="base">
              <a:spcBef>
                <a:spcPct val="0"/>
              </a:spcBef>
              <a:spcAft>
                <a:spcPct val="0"/>
              </a:spcAft>
              <a:defRPr/>
            </a:pPr>
            <a:fld id="{F6919AC5-008E-4C1A-806A-F829AD8E9D06}" type="datetimeFigureOut">
              <a:rPr lang="en-US"/>
              <a:pPr fontAlgn="base">
                <a:spcBef>
                  <a:spcPct val="0"/>
                </a:spcBef>
                <a:spcAft>
                  <a:spcPct val="0"/>
                </a:spcAft>
                <a:defRPr/>
              </a:pPr>
              <a:t>10/6/2017</a:t>
            </a:fld>
            <a:endParaRPr lang="en-US"/>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b="0">
                <a:solidFill>
                  <a:srgbClr val="FFFFFF"/>
                </a:solidFill>
                <a:latin typeface="Arial" pitchFamily="34" charset="0"/>
                <a:cs typeface="+mn-cs"/>
              </a:defRPr>
            </a:lvl1pPr>
          </a:lstStyle>
          <a:p>
            <a:pPr fontAlgn="base">
              <a:spcBef>
                <a:spcPct val="0"/>
              </a:spcBef>
              <a:spcAft>
                <a:spcPct val="0"/>
              </a:spcAft>
              <a:defRPr/>
            </a:pPr>
            <a:r>
              <a:rPr lang="en-US"/>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solidFill>
                  <a:srgbClr val="FFFFFF"/>
                </a:solidFill>
                <a:latin typeface="Arial" charset="0"/>
                <a:cs typeface="+mn-cs"/>
              </a:defRPr>
            </a:lvl1pPr>
          </a:lstStyle>
          <a:p>
            <a:pPr fontAlgn="base">
              <a:spcBef>
                <a:spcPct val="0"/>
              </a:spcBef>
              <a:spcAft>
                <a:spcPct val="0"/>
              </a:spcAft>
              <a:defRPr/>
            </a:pPr>
            <a:fld id="{F70D3B9E-F12E-45F6-9EE6-7415D2DE939D}"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744045947"/>
      </p:ext>
    </p:extLst>
  </p:cSld>
  <p:clrMap bg1="dk2" tx1="lt1" bg2="dk1" tx2="lt2" accent1="accent1" accent2="accent2" accent3="accent3" accent4="accent4" accent5="accent5" accent6="accent6" hlink="hlink" folHlink="folHlink"/>
  <p:sldLayoutIdLst>
    <p:sldLayoutId id="2147486083" r:id="rId1"/>
    <p:sldLayoutId id="2147486084" r:id="rId2"/>
    <p:sldLayoutId id="2147486085" r:id="rId3"/>
    <p:sldLayoutId id="2147486086" r:id="rId4"/>
    <p:sldLayoutId id="2147486087" r:id="rId5"/>
    <p:sldLayoutId id="2147486088" r:id="rId6"/>
    <p:sldLayoutId id="2147486089" r:id="rId7"/>
    <p:sldLayoutId id="2147486090" r:id="rId8"/>
    <p:sldLayoutId id="2147486091" r:id="rId9"/>
    <p:sldLayoutId id="2147486092" r:id="rId10"/>
    <p:sldLayoutId id="2147486093" r:id="rId11"/>
  </p:sldLayoutIdLst>
  <p:txStyles>
    <p:titleStyle>
      <a:lvl1pPr algn="ctr" rtl="0" eaLnBrk="0" fontAlgn="base" hangingPunct="0">
        <a:spcBef>
          <a:spcPct val="0"/>
        </a:spcBef>
        <a:spcAft>
          <a:spcPct val="0"/>
        </a:spcAft>
        <a:defRPr sz="3300">
          <a:solidFill>
            <a:srgbClr val="FFFFCC"/>
          </a:solidFill>
          <a:latin typeface="+mj-lt"/>
          <a:ea typeface="+mj-ea"/>
          <a:cs typeface="+mj-cs"/>
        </a:defRPr>
      </a:lvl1pPr>
      <a:lvl2pPr algn="ctr" rtl="0" eaLnBrk="0" fontAlgn="base" hangingPunct="0">
        <a:spcBef>
          <a:spcPct val="0"/>
        </a:spcBef>
        <a:spcAft>
          <a:spcPct val="0"/>
        </a:spcAft>
        <a:defRPr sz="3300">
          <a:solidFill>
            <a:srgbClr val="FFFFCC"/>
          </a:solidFill>
          <a:latin typeface="Calibri" pitchFamily="34" charset="0"/>
        </a:defRPr>
      </a:lvl2pPr>
      <a:lvl3pPr algn="ctr" rtl="0" eaLnBrk="0" fontAlgn="base" hangingPunct="0">
        <a:spcBef>
          <a:spcPct val="0"/>
        </a:spcBef>
        <a:spcAft>
          <a:spcPct val="0"/>
        </a:spcAft>
        <a:defRPr sz="3300">
          <a:solidFill>
            <a:srgbClr val="FFFFCC"/>
          </a:solidFill>
          <a:latin typeface="Calibri" pitchFamily="34" charset="0"/>
        </a:defRPr>
      </a:lvl3pPr>
      <a:lvl4pPr algn="ctr" rtl="0" eaLnBrk="0" fontAlgn="base" hangingPunct="0">
        <a:spcBef>
          <a:spcPct val="0"/>
        </a:spcBef>
        <a:spcAft>
          <a:spcPct val="0"/>
        </a:spcAft>
        <a:defRPr sz="3300">
          <a:solidFill>
            <a:srgbClr val="FFFFCC"/>
          </a:solidFill>
          <a:latin typeface="Calibri" pitchFamily="34" charset="0"/>
        </a:defRPr>
      </a:lvl4pPr>
      <a:lvl5pPr algn="ctr" rtl="0" eaLnBrk="0" fontAlgn="base" hangingPunct="0">
        <a:spcBef>
          <a:spcPct val="0"/>
        </a:spcBef>
        <a:spcAft>
          <a:spcPct val="0"/>
        </a:spcAft>
        <a:defRPr sz="3300">
          <a:solidFill>
            <a:srgbClr val="FFFFCC"/>
          </a:solidFill>
          <a:latin typeface="Calibri" pitchFamily="34" charset="0"/>
        </a:defRPr>
      </a:lvl5pPr>
      <a:lvl6pPr marL="342900" algn="ctr" rtl="0" fontAlgn="base">
        <a:spcBef>
          <a:spcPct val="0"/>
        </a:spcBef>
        <a:spcAft>
          <a:spcPct val="0"/>
        </a:spcAft>
        <a:defRPr sz="3300">
          <a:solidFill>
            <a:srgbClr val="FFFFCC"/>
          </a:solidFill>
          <a:latin typeface="Calibri" pitchFamily="34" charset="0"/>
        </a:defRPr>
      </a:lvl6pPr>
      <a:lvl7pPr marL="685800" algn="ctr" rtl="0" fontAlgn="base">
        <a:spcBef>
          <a:spcPct val="0"/>
        </a:spcBef>
        <a:spcAft>
          <a:spcPct val="0"/>
        </a:spcAft>
        <a:defRPr sz="3300">
          <a:solidFill>
            <a:srgbClr val="FFFFCC"/>
          </a:solidFill>
          <a:latin typeface="Calibri" pitchFamily="34" charset="0"/>
        </a:defRPr>
      </a:lvl7pPr>
      <a:lvl8pPr marL="1028700" algn="ctr" rtl="0" fontAlgn="base">
        <a:spcBef>
          <a:spcPct val="0"/>
        </a:spcBef>
        <a:spcAft>
          <a:spcPct val="0"/>
        </a:spcAft>
        <a:defRPr sz="3300">
          <a:solidFill>
            <a:srgbClr val="FFFFCC"/>
          </a:solidFill>
          <a:latin typeface="Calibri" pitchFamily="34" charset="0"/>
        </a:defRPr>
      </a:lvl8pPr>
      <a:lvl9pPr marL="1371600" algn="ctr" rtl="0" fontAlgn="base">
        <a:spcBef>
          <a:spcPct val="0"/>
        </a:spcBef>
        <a:spcAft>
          <a:spcPct val="0"/>
        </a:spcAft>
        <a:defRPr sz="3300">
          <a:solidFill>
            <a:srgbClr val="FFFFCC"/>
          </a:solidFill>
          <a:latin typeface="Calibri"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rgbClr val="696969"/>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6195"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a:solidFill>
                  <a:srgbClr val="FFFFFF"/>
                </a:solidFill>
                <a:latin typeface="Arial" pitchFamily="34" charset="0"/>
                <a:cs typeface="+mn-cs"/>
              </a:defRPr>
            </a:lvl1pPr>
          </a:lstStyle>
          <a:p>
            <a:pPr>
              <a:defRPr/>
            </a:pPr>
            <a:fld id="{9B05F90F-B9F5-4346-AD82-4AB39C91147F}" type="datetime1">
              <a:rPr lang="en-US"/>
              <a:pPr>
                <a:defRPr/>
              </a:pPr>
              <a:t>10/6/2017</a:t>
            </a:fld>
            <a:endParaRPr lang="en-US" dirty="0"/>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solidFill>
                  <a:srgbClr val="FFFFFF"/>
                </a:solidFill>
                <a:latin typeface="Arial" pitchFamily="34" charset="0"/>
                <a:cs typeface="+mn-cs"/>
              </a:defRPr>
            </a:lvl1pPr>
          </a:lstStyle>
          <a:p>
            <a:pPr>
              <a:defRPr/>
            </a:pPr>
            <a:r>
              <a:rPr lang="en-US" dirty="0"/>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solidFill>
                  <a:srgbClr val="FFFFFF"/>
                </a:solidFill>
                <a:latin typeface="Arial" charset="0"/>
                <a:cs typeface="+mn-cs"/>
              </a:defRPr>
            </a:lvl1pPr>
          </a:lstStyle>
          <a:p>
            <a:pPr>
              <a:defRPr/>
            </a:pPr>
            <a:fld id="{C45C5E6C-97C1-4260-9EBE-A2FB9298A355}" type="slidenum">
              <a:rPr lang="en-US"/>
              <a:pPr>
                <a:defRPr/>
              </a:pPr>
              <a:t>‹#›</a:t>
            </a:fld>
            <a:endParaRPr lang="en-US" dirty="0"/>
          </a:p>
        </p:txBody>
      </p:sp>
    </p:spTree>
    <p:extLst>
      <p:ext uri="{BB962C8B-B14F-4D97-AF65-F5344CB8AC3E}">
        <p14:creationId xmlns:p14="http://schemas.microsoft.com/office/powerpoint/2010/main" val="1220553706"/>
      </p:ext>
    </p:extLst>
  </p:cSld>
  <p:clrMap bg1="dk2" tx1="lt1" bg2="dk1" tx2="lt2" accent1="accent1" accent2="accent2" accent3="accent3" accent4="accent4" accent5="accent5" accent6="accent6" hlink="hlink" folHlink="folHlink"/>
  <p:sldLayoutIdLst>
    <p:sldLayoutId id="2147486095" r:id="rId1"/>
    <p:sldLayoutId id="2147486096" r:id="rId2"/>
    <p:sldLayoutId id="2147486097" r:id="rId3"/>
    <p:sldLayoutId id="2147486098" r:id="rId4"/>
    <p:sldLayoutId id="2147486099" r:id="rId5"/>
    <p:sldLayoutId id="2147486100" r:id="rId6"/>
    <p:sldLayoutId id="2147486101" r:id="rId7"/>
    <p:sldLayoutId id="2147486102" r:id="rId8"/>
    <p:sldLayoutId id="2147486103" r:id="rId9"/>
    <p:sldLayoutId id="2147486104" r:id="rId10"/>
    <p:sldLayoutId id="2147486105" r:id="rId11"/>
    <p:sldLayoutId id="2147486106" r:id="rId12"/>
  </p:sldLayoutIdLst>
  <p:hf sldNum="0" hdr="0" ftr="0" dt="0"/>
  <p:txStyles>
    <p:titleStyle>
      <a:lvl1pPr algn="ctr" rtl="0" eaLnBrk="0" fontAlgn="base" hangingPunct="0">
        <a:spcBef>
          <a:spcPct val="0"/>
        </a:spcBef>
        <a:spcAft>
          <a:spcPct val="0"/>
        </a:spcAft>
        <a:defRPr sz="3300">
          <a:solidFill>
            <a:srgbClr val="FFFFCC"/>
          </a:solidFill>
          <a:latin typeface="+mj-lt"/>
          <a:ea typeface="+mj-ea"/>
          <a:cs typeface="+mj-cs"/>
        </a:defRPr>
      </a:lvl1pPr>
      <a:lvl2pPr algn="ctr" rtl="0" eaLnBrk="0" fontAlgn="base" hangingPunct="0">
        <a:spcBef>
          <a:spcPct val="0"/>
        </a:spcBef>
        <a:spcAft>
          <a:spcPct val="0"/>
        </a:spcAft>
        <a:defRPr sz="3300">
          <a:solidFill>
            <a:srgbClr val="FFFFCC"/>
          </a:solidFill>
          <a:latin typeface="Calibri" pitchFamily="34" charset="0"/>
        </a:defRPr>
      </a:lvl2pPr>
      <a:lvl3pPr algn="ctr" rtl="0" eaLnBrk="0" fontAlgn="base" hangingPunct="0">
        <a:spcBef>
          <a:spcPct val="0"/>
        </a:spcBef>
        <a:spcAft>
          <a:spcPct val="0"/>
        </a:spcAft>
        <a:defRPr sz="3300">
          <a:solidFill>
            <a:srgbClr val="FFFFCC"/>
          </a:solidFill>
          <a:latin typeface="Calibri" pitchFamily="34" charset="0"/>
        </a:defRPr>
      </a:lvl3pPr>
      <a:lvl4pPr algn="ctr" rtl="0" eaLnBrk="0" fontAlgn="base" hangingPunct="0">
        <a:spcBef>
          <a:spcPct val="0"/>
        </a:spcBef>
        <a:spcAft>
          <a:spcPct val="0"/>
        </a:spcAft>
        <a:defRPr sz="3300">
          <a:solidFill>
            <a:srgbClr val="FFFFCC"/>
          </a:solidFill>
          <a:latin typeface="Calibri" pitchFamily="34" charset="0"/>
        </a:defRPr>
      </a:lvl4pPr>
      <a:lvl5pPr algn="ctr" rtl="0" eaLnBrk="0" fontAlgn="base" hangingPunct="0">
        <a:spcBef>
          <a:spcPct val="0"/>
        </a:spcBef>
        <a:spcAft>
          <a:spcPct val="0"/>
        </a:spcAft>
        <a:defRPr sz="3300">
          <a:solidFill>
            <a:srgbClr val="FFFFCC"/>
          </a:solidFill>
          <a:latin typeface="Calibri" pitchFamily="34" charset="0"/>
        </a:defRPr>
      </a:lvl5pPr>
      <a:lvl6pPr marL="342900" algn="ctr" rtl="0" eaLnBrk="0" fontAlgn="base" hangingPunct="0">
        <a:spcBef>
          <a:spcPct val="0"/>
        </a:spcBef>
        <a:spcAft>
          <a:spcPct val="0"/>
        </a:spcAft>
        <a:defRPr sz="3300">
          <a:solidFill>
            <a:srgbClr val="FFFFCC"/>
          </a:solidFill>
          <a:latin typeface="Calibri" pitchFamily="34" charset="0"/>
        </a:defRPr>
      </a:lvl6pPr>
      <a:lvl7pPr marL="685800" algn="ctr" rtl="0" eaLnBrk="0" fontAlgn="base" hangingPunct="0">
        <a:spcBef>
          <a:spcPct val="0"/>
        </a:spcBef>
        <a:spcAft>
          <a:spcPct val="0"/>
        </a:spcAft>
        <a:defRPr sz="3300">
          <a:solidFill>
            <a:srgbClr val="FFFFCC"/>
          </a:solidFill>
          <a:latin typeface="Calibri" pitchFamily="34" charset="0"/>
        </a:defRPr>
      </a:lvl7pPr>
      <a:lvl8pPr marL="1028700" algn="ctr" rtl="0" eaLnBrk="0" fontAlgn="base" hangingPunct="0">
        <a:spcBef>
          <a:spcPct val="0"/>
        </a:spcBef>
        <a:spcAft>
          <a:spcPct val="0"/>
        </a:spcAft>
        <a:defRPr sz="3300">
          <a:solidFill>
            <a:srgbClr val="FFFFCC"/>
          </a:solidFill>
          <a:latin typeface="Calibri" pitchFamily="34" charset="0"/>
        </a:defRPr>
      </a:lvl8pPr>
      <a:lvl9pPr marL="1371600" algn="ctr" rtl="0" eaLnBrk="0" fontAlgn="base" hangingPunct="0">
        <a:spcBef>
          <a:spcPct val="0"/>
        </a:spcBef>
        <a:spcAft>
          <a:spcPct val="0"/>
        </a:spcAft>
        <a:defRPr sz="3300">
          <a:solidFill>
            <a:srgbClr val="FFFFCC"/>
          </a:solidFill>
          <a:latin typeface="Calibri"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eaLnBrk="0" fontAlgn="base" hangingPunct="0">
        <a:spcBef>
          <a:spcPct val="20000"/>
        </a:spcBef>
        <a:spcAft>
          <a:spcPct val="0"/>
        </a:spcAft>
        <a:buChar char="»"/>
        <a:defRPr sz="1500">
          <a:solidFill>
            <a:schemeClr val="tx1"/>
          </a:solidFill>
          <a:latin typeface="+mn-lt"/>
        </a:defRPr>
      </a:lvl6pPr>
      <a:lvl7pPr marL="2228850" indent="-171450" algn="l" rtl="0" eaLnBrk="0" fontAlgn="base" hangingPunct="0">
        <a:spcBef>
          <a:spcPct val="20000"/>
        </a:spcBef>
        <a:spcAft>
          <a:spcPct val="0"/>
        </a:spcAft>
        <a:buChar char="»"/>
        <a:defRPr sz="1500">
          <a:solidFill>
            <a:schemeClr val="tx1"/>
          </a:solidFill>
          <a:latin typeface="+mn-lt"/>
        </a:defRPr>
      </a:lvl7pPr>
      <a:lvl8pPr marL="2571750" indent="-171450" algn="l" rtl="0" eaLnBrk="0" fontAlgn="base" hangingPunct="0">
        <a:spcBef>
          <a:spcPct val="20000"/>
        </a:spcBef>
        <a:spcAft>
          <a:spcPct val="0"/>
        </a:spcAft>
        <a:buChar char="»"/>
        <a:defRPr sz="1500">
          <a:solidFill>
            <a:schemeClr val="tx1"/>
          </a:solidFill>
          <a:latin typeface="+mn-lt"/>
        </a:defRPr>
      </a:lvl8pPr>
      <a:lvl9pPr marL="2914650" indent="-171450" algn="l" rtl="0" eaLnBrk="0" fontAlgn="base" hangingPunct="0">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788" b="0">
                <a:latin typeface="Arial" pitchFamily="34" charset="0"/>
                <a:cs typeface="+mn-cs"/>
              </a:defRPr>
            </a:lvl1pPr>
          </a:lstStyle>
          <a:p>
            <a:pPr>
              <a:defRPr/>
            </a:pPr>
            <a:fld id="{7D418D12-7EF3-4A28-A603-6BDCFB60FF7A}" type="datetime1">
              <a:rPr lang="en-US">
                <a:solidFill>
                  <a:srgbClr val="FFFFFF"/>
                </a:solidFill>
              </a:rPr>
              <a:pPr>
                <a:defRPr/>
              </a:pPr>
              <a:t>10/6/2017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88">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88"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62896628"/>
      </p:ext>
    </p:extLst>
  </p:cSld>
  <p:clrMap bg1="dk2" tx1="lt1" bg2="dk1" tx2="lt2" accent1="accent1" accent2="accent2" accent3="accent3" accent4="accent4" accent5="accent5" accent6="accent6" hlink="hlink" folHlink="folHlink"/>
  <p:sldLayoutIdLst>
    <p:sldLayoutId id="2147486108" r:id="rId1"/>
    <p:sldLayoutId id="2147486109" r:id="rId2"/>
    <p:sldLayoutId id="2147486110" r:id="rId3"/>
    <p:sldLayoutId id="2147486111" r:id="rId4"/>
    <p:sldLayoutId id="2147486112" r:id="rId5"/>
    <p:sldLayoutId id="2147486113" r:id="rId6"/>
    <p:sldLayoutId id="2147486114" r:id="rId7"/>
    <p:sldLayoutId id="2147486115" r:id="rId8"/>
    <p:sldLayoutId id="2147486116" r:id="rId9"/>
    <p:sldLayoutId id="2147486117" r:id="rId10"/>
    <p:sldLayoutId id="2147486118" r:id="rId11"/>
  </p:sldLayoutIdLst>
  <p:hf sldNum="0" hdr="0" ftr="0" dt="0"/>
  <p:txStyles>
    <p:titleStyle>
      <a:lvl1pPr algn="ctr" rtl="0" eaLnBrk="0" fontAlgn="base" hangingPunct="0">
        <a:spcBef>
          <a:spcPct val="0"/>
        </a:spcBef>
        <a:spcAft>
          <a:spcPct val="0"/>
        </a:spcAft>
        <a:defRPr sz="2475">
          <a:solidFill>
            <a:srgbClr val="FFFFCC"/>
          </a:solidFill>
          <a:latin typeface="+mj-lt"/>
          <a:ea typeface="+mj-ea"/>
          <a:cs typeface="+mj-cs"/>
        </a:defRPr>
      </a:lvl1pPr>
      <a:lvl2pPr algn="ctr" rtl="0" eaLnBrk="0" fontAlgn="base" hangingPunct="0">
        <a:spcBef>
          <a:spcPct val="0"/>
        </a:spcBef>
        <a:spcAft>
          <a:spcPct val="0"/>
        </a:spcAft>
        <a:defRPr sz="2475">
          <a:solidFill>
            <a:srgbClr val="FFFFCC"/>
          </a:solidFill>
          <a:latin typeface="Calibri" pitchFamily="34" charset="0"/>
        </a:defRPr>
      </a:lvl2pPr>
      <a:lvl3pPr algn="ctr" rtl="0" eaLnBrk="0" fontAlgn="base" hangingPunct="0">
        <a:spcBef>
          <a:spcPct val="0"/>
        </a:spcBef>
        <a:spcAft>
          <a:spcPct val="0"/>
        </a:spcAft>
        <a:defRPr sz="2475">
          <a:solidFill>
            <a:srgbClr val="FFFFCC"/>
          </a:solidFill>
          <a:latin typeface="Calibri" pitchFamily="34" charset="0"/>
        </a:defRPr>
      </a:lvl3pPr>
      <a:lvl4pPr algn="ctr" rtl="0" eaLnBrk="0" fontAlgn="base" hangingPunct="0">
        <a:spcBef>
          <a:spcPct val="0"/>
        </a:spcBef>
        <a:spcAft>
          <a:spcPct val="0"/>
        </a:spcAft>
        <a:defRPr sz="2475">
          <a:solidFill>
            <a:srgbClr val="FFFFCC"/>
          </a:solidFill>
          <a:latin typeface="Calibri" pitchFamily="34" charset="0"/>
        </a:defRPr>
      </a:lvl4pPr>
      <a:lvl5pPr algn="ctr" rtl="0" eaLnBrk="0" fontAlgn="base" hangingPunct="0">
        <a:spcBef>
          <a:spcPct val="0"/>
        </a:spcBef>
        <a:spcAft>
          <a:spcPct val="0"/>
        </a:spcAft>
        <a:defRPr sz="2475">
          <a:solidFill>
            <a:srgbClr val="FFFFCC"/>
          </a:solidFill>
          <a:latin typeface="Calibri" pitchFamily="34" charset="0"/>
        </a:defRPr>
      </a:lvl5pPr>
      <a:lvl6pPr marL="257175" algn="ctr" rtl="0" fontAlgn="base">
        <a:spcBef>
          <a:spcPct val="0"/>
        </a:spcBef>
        <a:spcAft>
          <a:spcPct val="0"/>
        </a:spcAft>
        <a:defRPr sz="2475">
          <a:solidFill>
            <a:srgbClr val="FFFFCC"/>
          </a:solidFill>
          <a:latin typeface="Calibri" pitchFamily="34" charset="0"/>
        </a:defRPr>
      </a:lvl6pPr>
      <a:lvl7pPr marL="514350" algn="ctr" rtl="0" fontAlgn="base">
        <a:spcBef>
          <a:spcPct val="0"/>
        </a:spcBef>
        <a:spcAft>
          <a:spcPct val="0"/>
        </a:spcAft>
        <a:defRPr sz="2475">
          <a:solidFill>
            <a:srgbClr val="FFFFCC"/>
          </a:solidFill>
          <a:latin typeface="Calibri" pitchFamily="34" charset="0"/>
        </a:defRPr>
      </a:lvl7pPr>
      <a:lvl8pPr marL="771525" algn="ctr" rtl="0" fontAlgn="base">
        <a:spcBef>
          <a:spcPct val="0"/>
        </a:spcBef>
        <a:spcAft>
          <a:spcPct val="0"/>
        </a:spcAft>
        <a:defRPr sz="2475">
          <a:solidFill>
            <a:srgbClr val="FFFFCC"/>
          </a:solidFill>
          <a:latin typeface="Calibri" pitchFamily="34" charset="0"/>
        </a:defRPr>
      </a:lvl8pPr>
      <a:lvl9pPr marL="1028700" algn="ctr" rtl="0" fontAlgn="base">
        <a:spcBef>
          <a:spcPct val="0"/>
        </a:spcBef>
        <a:spcAft>
          <a:spcPct val="0"/>
        </a:spcAft>
        <a:defRPr sz="2475">
          <a:solidFill>
            <a:srgbClr val="FFFFCC"/>
          </a:solidFill>
          <a:latin typeface="Calibri" pitchFamily="34" charset="0"/>
        </a:defRPr>
      </a:lvl9pPr>
    </p:titleStyle>
    <p:bodyStyle>
      <a:lvl1pPr marL="192881" indent="-192881" algn="l" rtl="0" eaLnBrk="0" fontAlgn="base" hangingPunct="0">
        <a:spcBef>
          <a:spcPct val="20000"/>
        </a:spcBef>
        <a:spcAft>
          <a:spcPct val="0"/>
        </a:spcAft>
        <a:buChar char="•"/>
        <a:defRPr sz="1800">
          <a:solidFill>
            <a:schemeClr val="tx1"/>
          </a:solidFill>
          <a:latin typeface="+mn-lt"/>
          <a:ea typeface="+mn-ea"/>
          <a:cs typeface="+mn-cs"/>
        </a:defRPr>
      </a:lvl1pPr>
      <a:lvl2pPr marL="417910" indent="-160735" algn="l" rtl="0" eaLnBrk="0" fontAlgn="base" hangingPunct="0">
        <a:spcBef>
          <a:spcPct val="20000"/>
        </a:spcBef>
        <a:spcAft>
          <a:spcPct val="0"/>
        </a:spcAft>
        <a:buChar char="–"/>
        <a:defRPr sz="1575">
          <a:solidFill>
            <a:schemeClr val="tx1"/>
          </a:solidFill>
          <a:latin typeface="+mn-lt"/>
        </a:defRPr>
      </a:lvl2pPr>
      <a:lvl3pPr marL="642938" indent="-128588" algn="l" rtl="0" eaLnBrk="0" fontAlgn="base" hangingPunct="0">
        <a:spcBef>
          <a:spcPct val="20000"/>
        </a:spcBef>
        <a:spcAft>
          <a:spcPct val="0"/>
        </a:spcAft>
        <a:buChar char="•"/>
        <a:defRPr sz="1350">
          <a:solidFill>
            <a:schemeClr val="tx1"/>
          </a:solidFill>
          <a:latin typeface="+mn-lt"/>
        </a:defRPr>
      </a:lvl3pPr>
      <a:lvl4pPr marL="900113" indent="-128588" algn="l" rtl="0" eaLnBrk="0" fontAlgn="base" hangingPunct="0">
        <a:spcBef>
          <a:spcPct val="20000"/>
        </a:spcBef>
        <a:spcAft>
          <a:spcPct val="0"/>
        </a:spcAft>
        <a:buChar char="–"/>
        <a:defRPr sz="1125">
          <a:solidFill>
            <a:schemeClr val="tx1"/>
          </a:solidFill>
          <a:latin typeface="+mn-lt"/>
        </a:defRPr>
      </a:lvl4pPr>
      <a:lvl5pPr marL="1157288" indent="-128588" algn="l" rtl="0" eaLnBrk="0" fontAlgn="base" hangingPunct="0">
        <a:spcBef>
          <a:spcPct val="20000"/>
        </a:spcBef>
        <a:spcAft>
          <a:spcPct val="0"/>
        </a:spcAft>
        <a:buChar char="»"/>
        <a:defRPr sz="1125">
          <a:solidFill>
            <a:schemeClr val="tx1"/>
          </a:solidFill>
          <a:latin typeface="+mn-lt"/>
        </a:defRPr>
      </a:lvl5pPr>
      <a:lvl6pPr marL="1414463" indent="-128588" algn="l" rtl="0" fontAlgn="base">
        <a:spcBef>
          <a:spcPct val="20000"/>
        </a:spcBef>
        <a:spcAft>
          <a:spcPct val="0"/>
        </a:spcAft>
        <a:buChar char="»"/>
        <a:defRPr sz="1125">
          <a:solidFill>
            <a:schemeClr val="tx1"/>
          </a:solidFill>
          <a:latin typeface="+mn-lt"/>
        </a:defRPr>
      </a:lvl6pPr>
      <a:lvl7pPr marL="1671638" indent="-128588" algn="l" rtl="0" fontAlgn="base">
        <a:spcBef>
          <a:spcPct val="20000"/>
        </a:spcBef>
        <a:spcAft>
          <a:spcPct val="0"/>
        </a:spcAft>
        <a:buChar char="»"/>
        <a:defRPr sz="1125">
          <a:solidFill>
            <a:schemeClr val="tx1"/>
          </a:solidFill>
          <a:latin typeface="+mn-lt"/>
        </a:defRPr>
      </a:lvl7pPr>
      <a:lvl8pPr marL="1928813" indent="-128588" algn="l" rtl="0" fontAlgn="base">
        <a:spcBef>
          <a:spcPct val="20000"/>
        </a:spcBef>
        <a:spcAft>
          <a:spcPct val="0"/>
        </a:spcAft>
        <a:buChar char="»"/>
        <a:defRPr sz="1125">
          <a:solidFill>
            <a:schemeClr val="tx1"/>
          </a:solidFill>
          <a:latin typeface="+mn-lt"/>
        </a:defRPr>
      </a:lvl8pPr>
      <a:lvl9pPr marL="2185988" indent="-128588" algn="l" rtl="0" fontAlgn="base">
        <a:spcBef>
          <a:spcPct val="20000"/>
        </a:spcBef>
        <a:spcAft>
          <a:spcPct val="0"/>
        </a:spcAft>
        <a:buChar char="»"/>
        <a:defRPr sz="1125">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0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B35C5E45-0BA6-4AF0-96EC-814A87E98965}" type="datetime1">
              <a:rPr lang="en-US"/>
              <a:pPr>
                <a:defRPr/>
              </a:pPr>
              <a:t>10/6/2017</a:t>
            </a:fld>
            <a:endParaRPr lang="en-US"/>
          </a:p>
        </p:txBody>
      </p:sp>
      <p:sp>
        <p:nvSpPr>
          <p:cNvPr id="112640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t>Educating Physicians In Their Communities ®</a:t>
            </a:r>
          </a:p>
        </p:txBody>
      </p:sp>
      <p:sp>
        <p:nvSpPr>
          <p:cNvPr id="112640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3682B390-DB29-4073-B423-4CFF9F06599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467" r:id="rId1"/>
    <p:sldLayoutId id="2147485468" r:id="rId2"/>
    <p:sldLayoutId id="2147485469" r:id="rId3"/>
    <p:sldLayoutId id="2147485470" r:id="rId4"/>
    <p:sldLayoutId id="2147485471" r:id="rId5"/>
    <p:sldLayoutId id="2147485472" r:id="rId6"/>
    <p:sldLayoutId id="2147485473" r:id="rId7"/>
    <p:sldLayoutId id="2147485474" r:id="rId8"/>
    <p:sldLayoutId id="2147485475" r:id="rId9"/>
    <p:sldLayoutId id="2147485476" r:id="rId10"/>
    <p:sldLayoutId id="2147485477" r:id="rId11"/>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eaLnBrk="0" fontAlgn="base" hangingPunct="0">
        <a:spcBef>
          <a:spcPct val="0"/>
        </a:spcBef>
        <a:spcAft>
          <a:spcPct val="0"/>
        </a:spcAft>
        <a:defRPr sz="4400">
          <a:solidFill>
            <a:srgbClr val="FFFFCC"/>
          </a:solidFill>
          <a:latin typeface="Calibri" pitchFamily="34" charset="0"/>
        </a:defRPr>
      </a:lvl6pPr>
      <a:lvl7pPr marL="914400" algn="ctr" rtl="0" eaLnBrk="0" fontAlgn="base" hangingPunct="0">
        <a:spcBef>
          <a:spcPct val="0"/>
        </a:spcBef>
        <a:spcAft>
          <a:spcPct val="0"/>
        </a:spcAft>
        <a:defRPr sz="4400">
          <a:solidFill>
            <a:srgbClr val="FFFFCC"/>
          </a:solidFill>
          <a:latin typeface="Calibri" pitchFamily="34" charset="0"/>
        </a:defRPr>
      </a:lvl7pPr>
      <a:lvl8pPr marL="1371600" algn="ctr" rtl="0" eaLnBrk="0" fontAlgn="base" hangingPunct="0">
        <a:spcBef>
          <a:spcPct val="0"/>
        </a:spcBef>
        <a:spcAft>
          <a:spcPct val="0"/>
        </a:spcAft>
        <a:defRPr sz="4400">
          <a:solidFill>
            <a:srgbClr val="FFFFCC"/>
          </a:solidFill>
          <a:latin typeface="Calibri" pitchFamily="34" charset="0"/>
        </a:defRPr>
      </a:lvl8pPr>
      <a:lvl9pPr marL="1828800" algn="ctr" rtl="0" eaLnBrk="0" fontAlgn="base" hangingPunct="0">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auto">
          <a:xfrm>
            <a:off x="381000" y="230188"/>
            <a:ext cx="8382000" cy="66516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50179"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489" r:id="rId1"/>
    <p:sldLayoutId id="2147485490" r:id="rId2"/>
    <p:sldLayoutId id="2147485491" r:id="rId3"/>
    <p:sldLayoutId id="2147485492" r:id="rId4"/>
    <p:sldLayoutId id="2147485493" r:id="rId5"/>
    <p:sldLayoutId id="2147485494" r:id="rId6"/>
    <p:sldLayoutId id="2147485495" r:id="rId7"/>
    <p:sldLayoutId id="2147485496" r:id="rId8"/>
    <p:sldLayoutId id="2147485497" r:id="rId9"/>
    <p:sldLayoutId id="2147485498" r:id="rId10"/>
    <p:sldLayoutId id="2147485499" r:id="rId11"/>
  </p:sldLayoutIdLst>
  <p:transition>
    <p:fade/>
  </p:transition>
  <p:hf sldNum="0" hdr="0" ftr="0" dt="0"/>
  <p:txStyles>
    <p:titleStyle>
      <a:lvl1pPr algn="l" defTabSz="912813" rtl="0" eaLnBrk="0" fontAlgn="base" hangingPunct="0">
        <a:lnSpc>
          <a:spcPct val="90000"/>
        </a:lnSpc>
        <a:spcBef>
          <a:spcPct val="0"/>
        </a:spcBef>
        <a:spcAft>
          <a:spcPct val="0"/>
        </a:spcAft>
        <a:defRPr sz="48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96875" indent="-396875" algn="l" defTabSz="912813" rtl="0" eaLnBrk="0" fontAlgn="base" hangingPunct="0">
        <a:lnSpc>
          <a:spcPct val="90000"/>
        </a:lnSpc>
        <a:spcBef>
          <a:spcPct val="20000"/>
        </a:spcBef>
        <a:spcAft>
          <a:spcPct val="0"/>
        </a:spcAft>
        <a:buBlip>
          <a:blip r:embed="rId13"/>
        </a:buBlip>
        <a:defRPr sz="3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4"/>
        </a:buBlip>
        <a:defRPr sz="2800">
          <a:solidFill>
            <a:schemeClr val="tx1"/>
          </a:solidFill>
          <a:latin typeface="+mn-lt"/>
        </a:defRPr>
      </a:lvl2pPr>
      <a:lvl3pPr marL="1258888" indent="-344488" algn="l" defTabSz="912813" rtl="0" eaLnBrk="0" fontAlgn="base" hangingPunct="0">
        <a:lnSpc>
          <a:spcPct val="90000"/>
        </a:lnSpc>
        <a:spcBef>
          <a:spcPct val="20000"/>
        </a:spcBef>
        <a:spcAft>
          <a:spcPct val="0"/>
        </a:spcAft>
        <a:buBlip>
          <a:blip r:embed="rId14"/>
        </a:buBlip>
        <a:defRPr sz="2400">
          <a:solidFill>
            <a:schemeClr val="tx1"/>
          </a:solidFill>
          <a:latin typeface="+mn-lt"/>
        </a:defRPr>
      </a:lvl3pPr>
      <a:lvl4pPr marL="1604963" indent="-346075" algn="l" defTabSz="912813" rtl="0" eaLnBrk="0" fontAlgn="base" hangingPunct="0">
        <a:lnSpc>
          <a:spcPct val="90000"/>
        </a:lnSpc>
        <a:spcBef>
          <a:spcPct val="20000"/>
        </a:spcBef>
        <a:spcAft>
          <a:spcPct val="0"/>
        </a:spcAft>
        <a:buBlip>
          <a:blip r:embed="rId14"/>
        </a:buBlip>
        <a:defRPr sz="2400">
          <a:solidFill>
            <a:schemeClr val="tx1"/>
          </a:solidFill>
          <a:latin typeface="+mn-lt"/>
        </a:defRPr>
      </a:lvl4pPr>
      <a:lvl5pPr marL="1941513" indent="-336550" algn="l" defTabSz="912813" rtl="0" eaLnBrk="0" fontAlgn="base" hangingPunct="0">
        <a:lnSpc>
          <a:spcPct val="90000"/>
        </a:lnSpc>
        <a:spcBef>
          <a:spcPct val="20000"/>
        </a:spcBef>
        <a:spcAft>
          <a:spcPct val="0"/>
        </a:spcAft>
        <a:buBlip>
          <a:blip r:embed="rId14"/>
        </a:buBlip>
        <a:defRPr sz="2400">
          <a:solidFill>
            <a:schemeClr val="tx1"/>
          </a:solidFill>
          <a:latin typeface="+mn-lt"/>
        </a:defRPr>
      </a:lvl5pPr>
      <a:lvl6pPr marL="2398713" indent="-336550" algn="l" defTabSz="912813" rtl="0" fontAlgn="base">
        <a:lnSpc>
          <a:spcPct val="90000"/>
        </a:lnSpc>
        <a:spcBef>
          <a:spcPct val="20000"/>
        </a:spcBef>
        <a:spcAft>
          <a:spcPct val="0"/>
        </a:spcAft>
        <a:buBlip>
          <a:blip r:embed="rId14"/>
        </a:buBlip>
        <a:defRPr sz="2400">
          <a:solidFill>
            <a:schemeClr val="tx1"/>
          </a:solidFill>
          <a:latin typeface="+mn-lt"/>
        </a:defRPr>
      </a:lvl6pPr>
      <a:lvl7pPr marL="2855913" indent="-336550" algn="l" defTabSz="912813" rtl="0" fontAlgn="base">
        <a:lnSpc>
          <a:spcPct val="90000"/>
        </a:lnSpc>
        <a:spcBef>
          <a:spcPct val="20000"/>
        </a:spcBef>
        <a:spcAft>
          <a:spcPct val="0"/>
        </a:spcAft>
        <a:buBlip>
          <a:blip r:embed="rId14"/>
        </a:buBlip>
        <a:defRPr sz="2400">
          <a:solidFill>
            <a:schemeClr val="tx1"/>
          </a:solidFill>
          <a:latin typeface="+mn-lt"/>
        </a:defRPr>
      </a:lvl7pPr>
      <a:lvl8pPr marL="3313113" indent="-336550" algn="l" defTabSz="912813" rtl="0" fontAlgn="base">
        <a:lnSpc>
          <a:spcPct val="90000"/>
        </a:lnSpc>
        <a:spcBef>
          <a:spcPct val="20000"/>
        </a:spcBef>
        <a:spcAft>
          <a:spcPct val="0"/>
        </a:spcAft>
        <a:buBlip>
          <a:blip r:embed="rId14"/>
        </a:buBlip>
        <a:defRPr sz="2400">
          <a:solidFill>
            <a:schemeClr val="tx1"/>
          </a:solidFill>
          <a:latin typeface="+mn-lt"/>
        </a:defRPr>
      </a:lvl8pPr>
      <a:lvl9pPr marL="3770313" indent="-336550" algn="l" defTabSz="912813" rtl="0" fontAlgn="base">
        <a:lnSpc>
          <a:spcPct val="90000"/>
        </a:lnSpc>
        <a:spcBef>
          <a:spcPct val="20000"/>
        </a:spcBef>
        <a:spcAft>
          <a:spcPct val="0"/>
        </a:spcAft>
        <a:buBlip>
          <a:blip r:embed="rId14"/>
        </a:buBlip>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rgbClr val="000066"/>
        </a:solidFill>
        <a:effectLst/>
      </p:bgPr>
    </p:bg>
    <p:spTree>
      <p:nvGrpSpPr>
        <p:cNvPr id="1" name=""/>
        <p:cNvGrpSpPr/>
        <p:nvPr/>
      </p:nvGrpSpPr>
      <p:grpSpPr>
        <a:xfrm>
          <a:off x="0" y="0"/>
          <a:ext cx="0" cy="0"/>
          <a:chOff x="0" y="0"/>
          <a:chExt cx="0" cy="0"/>
        </a:xfrm>
      </p:grpSpPr>
      <p:pic>
        <p:nvPicPr>
          <p:cNvPr id="62466" name="Picture 7" descr="3212.jpg"/>
          <p:cNvPicPr>
            <a:picLocks noChangeAspect="1"/>
          </p:cNvPicPr>
          <p:nvPr/>
        </p:nvPicPr>
        <p:blipFill>
          <a:blip r:embed="rId17" cstate="print"/>
          <a:srcRect/>
          <a:stretch>
            <a:fillRect/>
          </a:stretch>
        </p:blipFill>
        <p:spPr bwMode="auto">
          <a:xfrm>
            <a:off x="0" y="0"/>
            <a:ext cx="9144000" cy="6858000"/>
          </a:xfrm>
          <a:prstGeom prst="rect">
            <a:avLst/>
          </a:prstGeom>
          <a:noFill/>
          <a:ln w="9525">
            <a:noFill/>
            <a:miter lim="800000"/>
            <a:headEnd/>
            <a:tailEnd/>
          </a:ln>
        </p:spPr>
      </p:pic>
      <p:sp>
        <p:nvSpPr>
          <p:cNvPr id="9219" name="Rectangle 7"/>
          <p:cNvSpPr>
            <a:spLocks noChangeArrowheads="1"/>
          </p:cNvSpPr>
          <p:nvPr/>
        </p:nvSpPr>
        <p:spPr bwMode="gray">
          <a:xfrm>
            <a:off x="7329488" y="6184900"/>
            <a:ext cx="1504950" cy="479425"/>
          </a:xfrm>
          <a:prstGeom prst="rect">
            <a:avLst/>
          </a:prstGeom>
          <a:noFill/>
          <a:ln w="9525">
            <a:solidFill>
              <a:srgbClr val="000000"/>
            </a:solidFill>
            <a:miter lim="800000"/>
            <a:headEnd/>
            <a:tailEnd/>
          </a:ln>
        </p:spPr>
        <p:txBody>
          <a:bodyPr wrap="none" anchor="ctr"/>
          <a:lstStyle/>
          <a:p>
            <a:pPr algn="ctr" eaLnBrk="0" hangingPunct="0">
              <a:defRPr/>
            </a:pPr>
            <a:r>
              <a:rPr lang="de-DE" sz="1600" b="1">
                <a:solidFill>
                  <a:srgbClr val="00000A"/>
                </a:solidFill>
              </a:rPr>
              <a:t>LOGO</a:t>
            </a:r>
          </a:p>
        </p:txBody>
      </p:sp>
    </p:spTree>
  </p:cSld>
  <p:clrMap bg1="lt1" tx1="dk1" bg2="lt2" tx2="dk2" accent1="accent1" accent2="accent2" accent3="accent3" accent4="accent4" accent5="accent5" accent6="accent6" hlink="hlink" folHlink="folHlink"/>
  <p:sldLayoutIdLst>
    <p:sldLayoutId id="2147485598" r:id="rId1"/>
    <p:sldLayoutId id="2147485500" r:id="rId2"/>
    <p:sldLayoutId id="2147485501" r:id="rId3"/>
    <p:sldLayoutId id="2147485502" r:id="rId4"/>
    <p:sldLayoutId id="2147485503" r:id="rId5"/>
    <p:sldLayoutId id="2147485504" r:id="rId6"/>
    <p:sldLayoutId id="2147485599" r:id="rId7"/>
    <p:sldLayoutId id="2147485600" r:id="rId8"/>
    <p:sldLayoutId id="2147485505" r:id="rId9"/>
    <p:sldLayoutId id="2147485601" r:id="rId10"/>
    <p:sldLayoutId id="2147485506" r:id="rId11"/>
    <p:sldLayoutId id="2147485507" r:id="rId12"/>
    <p:sldLayoutId id="2147485508" r:id="rId13"/>
    <p:sldLayoutId id="2147485509" r:id="rId14"/>
    <p:sldLayoutId id="2147485510" r:id="rId15"/>
  </p:sldLayoutIdLst>
  <p:transition spd="med">
    <p:fade/>
  </p:transition>
  <p:hf sldNum="0" hdr="0" ftr="0" dt="0"/>
  <p:txStyles>
    <p:titleStyle>
      <a:lvl1pPr algn="l" rtl="0" eaLnBrk="0" fontAlgn="base" hangingPunct="0">
        <a:lnSpc>
          <a:spcPct val="95000"/>
        </a:lnSpc>
        <a:spcBef>
          <a:spcPct val="0"/>
        </a:spcBef>
        <a:spcAft>
          <a:spcPct val="0"/>
        </a:spcAft>
        <a:defRPr sz="2400">
          <a:solidFill>
            <a:schemeClr val="bg1"/>
          </a:solidFill>
          <a:latin typeface="+mj-lt"/>
          <a:ea typeface="+mj-ea"/>
          <a:cs typeface="+mj-cs"/>
        </a:defRPr>
      </a:lvl1pPr>
      <a:lvl2pPr algn="l" rtl="0" eaLnBrk="0" fontAlgn="base" hangingPunct="0">
        <a:lnSpc>
          <a:spcPct val="95000"/>
        </a:lnSpc>
        <a:spcBef>
          <a:spcPct val="0"/>
        </a:spcBef>
        <a:spcAft>
          <a:spcPct val="0"/>
        </a:spcAft>
        <a:defRPr sz="2400">
          <a:solidFill>
            <a:schemeClr val="bg1"/>
          </a:solidFill>
          <a:latin typeface="Arial" charset="0"/>
        </a:defRPr>
      </a:lvl2pPr>
      <a:lvl3pPr algn="l" rtl="0" eaLnBrk="0" fontAlgn="base" hangingPunct="0">
        <a:lnSpc>
          <a:spcPct val="95000"/>
        </a:lnSpc>
        <a:spcBef>
          <a:spcPct val="0"/>
        </a:spcBef>
        <a:spcAft>
          <a:spcPct val="0"/>
        </a:spcAft>
        <a:defRPr sz="2400">
          <a:solidFill>
            <a:schemeClr val="bg1"/>
          </a:solidFill>
          <a:latin typeface="Arial" charset="0"/>
        </a:defRPr>
      </a:lvl3pPr>
      <a:lvl4pPr algn="l" rtl="0" eaLnBrk="0" fontAlgn="base" hangingPunct="0">
        <a:lnSpc>
          <a:spcPct val="95000"/>
        </a:lnSpc>
        <a:spcBef>
          <a:spcPct val="0"/>
        </a:spcBef>
        <a:spcAft>
          <a:spcPct val="0"/>
        </a:spcAft>
        <a:defRPr sz="2400">
          <a:solidFill>
            <a:schemeClr val="bg1"/>
          </a:solidFill>
          <a:latin typeface="Arial" charset="0"/>
        </a:defRPr>
      </a:lvl4pPr>
      <a:lvl5pPr algn="l" rtl="0" eaLnBrk="0" fontAlgn="base" hangingPunct="0">
        <a:lnSpc>
          <a:spcPct val="95000"/>
        </a:lnSpc>
        <a:spcBef>
          <a:spcPct val="0"/>
        </a:spcBef>
        <a:spcAft>
          <a:spcPct val="0"/>
        </a:spcAft>
        <a:defRPr sz="2400">
          <a:solidFill>
            <a:schemeClr val="bg1"/>
          </a:solidFill>
          <a:latin typeface="Arial" charset="0"/>
        </a:defRPr>
      </a:lvl5pPr>
      <a:lvl6pPr marL="457200" algn="l" rtl="0" eaLnBrk="1" fontAlgn="base" hangingPunct="1">
        <a:lnSpc>
          <a:spcPct val="95000"/>
        </a:lnSpc>
        <a:spcBef>
          <a:spcPct val="0"/>
        </a:spcBef>
        <a:spcAft>
          <a:spcPct val="0"/>
        </a:spcAft>
        <a:defRPr sz="2400" b="1">
          <a:solidFill>
            <a:srgbClr val="FFFFFF"/>
          </a:solidFill>
          <a:latin typeface="Arial" charset="0"/>
        </a:defRPr>
      </a:lvl6pPr>
      <a:lvl7pPr marL="914400" algn="l" rtl="0" eaLnBrk="1" fontAlgn="base" hangingPunct="1">
        <a:lnSpc>
          <a:spcPct val="95000"/>
        </a:lnSpc>
        <a:spcBef>
          <a:spcPct val="0"/>
        </a:spcBef>
        <a:spcAft>
          <a:spcPct val="0"/>
        </a:spcAft>
        <a:defRPr sz="2400" b="1">
          <a:solidFill>
            <a:srgbClr val="FFFFFF"/>
          </a:solidFill>
          <a:latin typeface="Arial" charset="0"/>
        </a:defRPr>
      </a:lvl7pPr>
      <a:lvl8pPr marL="1371600" algn="l" rtl="0" eaLnBrk="1" fontAlgn="base" hangingPunct="1">
        <a:lnSpc>
          <a:spcPct val="95000"/>
        </a:lnSpc>
        <a:spcBef>
          <a:spcPct val="0"/>
        </a:spcBef>
        <a:spcAft>
          <a:spcPct val="0"/>
        </a:spcAft>
        <a:defRPr sz="2400" b="1">
          <a:solidFill>
            <a:srgbClr val="FFFFFF"/>
          </a:solidFill>
          <a:latin typeface="Arial" charset="0"/>
        </a:defRPr>
      </a:lvl8pPr>
      <a:lvl9pPr marL="1828800" algn="l" rtl="0" eaLnBrk="1" fontAlgn="base" hangingPunct="1">
        <a:lnSpc>
          <a:spcPct val="95000"/>
        </a:lnSpc>
        <a:spcBef>
          <a:spcPct val="0"/>
        </a:spcBef>
        <a:spcAft>
          <a:spcPct val="0"/>
        </a:spcAft>
        <a:defRPr sz="2400" b="1">
          <a:solidFill>
            <a:srgbClr val="FFFFFF"/>
          </a:solidFill>
          <a:latin typeface="Arial" charset="0"/>
        </a:defRPr>
      </a:lvl9pPr>
    </p:titleStyle>
    <p:bodyStyle>
      <a:lvl1pPr marL="190500" indent="-190500" algn="l" rtl="0" eaLnBrk="0" fontAlgn="base" hangingPunct="0">
        <a:spcBef>
          <a:spcPct val="60000"/>
        </a:spcBef>
        <a:spcAft>
          <a:spcPct val="0"/>
        </a:spcAft>
        <a:buClr>
          <a:schemeClr val="accent1"/>
        </a:buClr>
        <a:buFont typeface="Wingdings" pitchFamily="2" charset="2"/>
        <a:buChar char="§"/>
        <a:defRPr sz="2000" b="1">
          <a:solidFill>
            <a:schemeClr val="tx1"/>
          </a:solidFill>
          <a:latin typeface="+mn-lt"/>
          <a:ea typeface="+mn-ea"/>
          <a:cs typeface="+mn-cs"/>
        </a:defRPr>
      </a:lvl1pPr>
      <a:lvl2pPr marL="381000" indent="-188913" algn="l" rtl="0" eaLnBrk="0" fontAlgn="base" hangingPunct="0">
        <a:spcBef>
          <a:spcPct val="30000"/>
        </a:spcBef>
        <a:spcAft>
          <a:spcPct val="0"/>
        </a:spcAft>
        <a:buClr>
          <a:schemeClr val="accent1"/>
        </a:buClr>
        <a:buChar char="-"/>
        <a:defRPr sz="2800">
          <a:solidFill>
            <a:schemeClr val="tx1"/>
          </a:solidFill>
          <a:latin typeface="+mn-lt"/>
        </a:defRPr>
      </a:lvl2pPr>
      <a:lvl3pPr marL="561975" indent="-179388" algn="l" rtl="0" eaLnBrk="0" fontAlgn="base" hangingPunct="0">
        <a:spcBef>
          <a:spcPct val="30000"/>
        </a:spcBef>
        <a:spcAft>
          <a:spcPct val="0"/>
        </a:spcAft>
        <a:buClr>
          <a:schemeClr val="accent1"/>
        </a:buClr>
        <a:buChar char="-"/>
        <a:defRPr sz="1600">
          <a:solidFill>
            <a:schemeClr val="tx1"/>
          </a:solidFill>
          <a:latin typeface="+mn-lt"/>
        </a:defRPr>
      </a:lvl3pPr>
      <a:lvl4pPr marL="768350" indent="-204788" algn="l" rtl="0" eaLnBrk="0" fontAlgn="base" hangingPunct="0">
        <a:spcBef>
          <a:spcPct val="30000"/>
        </a:spcBef>
        <a:spcAft>
          <a:spcPct val="0"/>
        </a:spcAft>
        <a:buClr>
          <a:schemeClr val="accent1"/>
        </a:buClr>
        <a:buChar char="-"/>
        <a:defRPr sz="1600">
          <a:solidFill>
            <a:schemeClr val="tx1"/>
          </a:solidFill>
          <a:latin typeface="+mn-lt"/>
        </a:defRPr>
      </a:lvl4pPr>
      <a:lvl5pPr marL="10509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5pPr>
      <a:lvl6pPr marL="15081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6pPr>
      <a:lvl7pPr marL="19653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FFFFFF"/>
                </a:solidFill>
                <a:latin typeface="Arial" pitchFamily="34" charset="0"/>
                <a:cs typeface="+mn-cs"/>
              </a:defRPr>
            </a:lvl1pPr>
          </a:lstStyle>
          <a:p>
            <a:pPr>
              <a:defRPr/>
            </a:pPr>
            <a:fld id="{EB50C333-E817-41AA-AF41-28807C559A57}" type="datetime1">
              <a:rPr lang="en-US"/>
              <a:pPr>
                <a:defRPr/>
              </a:pPr>
              <a:t>10/6/2017</a:t>
            </a:fld>
            <a:endParaRPr lang="en-US"/>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FFFFFF"/>
                </a:solidFill>
                <a:latin typeface="Arial" pitchFamily="34" charset="0"/>
                <a:cs typeface="+mn-cs"/>
              </a:defRPr>
            </a:lvl1pPr>
          </a:lstStyle>
          <a:p>
            <a:pPr>
              <a:defRPr/>
            </a:pPr>
            <a:r>
              <a:rPr lang="en-US"/>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FFFFFF"/>
                </a:solidFill>
                <a:latin typeface="Arial" charset="0"/>
                <a:cs typeface="+mn-cs"/>
              </a:defRPr>
            </a:lvl1pPr>
          </a:lstStyle>
          <a:p>
            <a:pPr>
              <a:defRPr/>
            </a:pPr>
            <a:fld id="{A077707F-AEB7-46DA-BD21-595DDAAEDF0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511" r:id="rId1"/>
    <p:sldLayoutId id="2147485512" r:id="rId2"/>
    <p:sldLayoutId id="2147485513" r:id="rId3"/>
    <p:sldLayoutId id="2147485514" r:id="rId4"/>
    <p:sldLayoutId id="2147485515" r:id="rId5"/>
    <p:sldLayoutId id="2147485516" r:id="rId6"/>
    <p:sldLayoutId id="2147485517" r:id="rId7"/>
    <p:sldLayoutId id="2147485518" r:id="rId8"/>
    <p:sldLayoutId id="2147485519" r:id="rId9"/>
    <p:sldLayoutId id="2147485520" r:id="rId10"/>
    <p:sldLayoutId id="2147485521" r:id="rId11"/>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1139"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FFFFFF"/>
                </a:solidFill>
                <a:latin typeface="Arial" pitchFamily="34" charset="0"/>
                <a:cs typeface="+mn-cs"/>
              </a:defRPr>
            </a:lvl1pPr>
          </a:lstStyle>
          <a:p>
            <a:pPr>
              <a:defRPr/>
            </a:pPr>
            <a:fld id="{CDDEFA2C-0EE9-40DA-B43F-B3649BC70616}" type="datetime1">
              <a:rPr lang="en-US"/>
              <a:pPr>
                <a:defRPr/>
              </a:pPr>
              <a:t>10/6/2017</a:t>
            </a:fld>
            <a:endParaRPr lang="en-US"/>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FFFFFF"/>
                </a:solidFill>
                <a:latin typeface="Arial" pitchFamily="34" charset="0"/>
                <a:cs typeface="+mn-cs"/>
              </a:defRPr>
            </a:lvl1pPr>
          </a:lstStyle>
          <a:p>
            <a:pPr>
              <a:defRPr/>
            </a:pPr>
            <a:r>
              <a:rPr lang="en-US"/>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FFFFFF"/>
                </a:solidFill>
                <a:latin typeface="Arial" charset="0"/>
                <a:cs typeface="+mn-cs"/>
              </a:defRPr>
            </a:lvl1pPr>
          </a:lstStyle>
          <a:p>
            <a:pPr>
              <a:defRPr/>
            </a:pPr>
            <a:fld id="{DA079144-1404-49A1-B70A-BED54323F5B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522" r:id="rId1"/>
    <p:sldLayoutId id="2147485523" r:id="rId2"/>
    <p:sldLayoutId id="2147485524" r:id="rId3"/>
    <p:sldLayoutId id="2147485525" r:id="rId4"/>
    <p:sldLayoutId id="2147485526" r:id="rId5"/>
    <p:sldLayoutId id="2147485527" r:id="rId6"/>
    <p:sldLayoutId id="2147485528" r:id="rId7"/>
    <p:sldLayoutId id="2147485529" r:id="rId8"/>
    <p:sldLayoutId id="2147485530" r:id="rId9"/>
    <p:sldLayoutId id="2147485531" r:id="rId10"/>
    <p:sldLayoutId id="2147485532" r:id="rId11"/>
    <p:sldLayoutId id="2147485533" r:id="rId12"/>
    <p:sldLayoutId id="2147485534" r:id="rId13"/>
    <p:sldLayoutId id="2147485535" r:id="rId14"/>
    <p:sldLayoutId id="2147485536" r:id="rId15"/>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696969"/>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9811"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FFFFFF"/>
                </a:solidFill>
                <a:latin typeface="Arial" pitchFamily="34" charset="0"/>
                <a:cs typeface="+mn-cs"/>
              </a:defRPr>
            </a:lvl1pPr>
          </a:lstStyle>
          <a:p>
            <a:pPr>
              <a:defRPr/>
            </a:pPr>
            <a:fld id="{FC226536-7AC7-433E-BE7E-469D78E55CA3}" type="datetime1">
              <a:rPr lang="en-US"/>
              <a:pPr>
                <a:defRPr/>
              </a:pPr>
              <a:t>10/6/2017</a:t>
            </a:fld>
            <a:endParaRPr lang="en-US"/>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FFFFFF"/>
                </a:solidFill>
                <a:latin typeface="Arial" pitchFamily="34" charset="0"/>
                <a:cs typeface="+mn-cs"/>
              </a:defRPr>
            </a:lvl1pPr>
          </a:lstStyle>
          <a:p>
            <a:pPr>
              <a:defRPr/>
            </a:pPr>
            <a:r>
              <a:rPr lang="en-US"/>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FFFFFF"/>
                </a:solidFill>
                <a:latin typeface="Arial" charset="0"/>
                <a:cs typeface="+mn-cs"/>
              </a:defRPr>
            </a:lvl1pPr>
          </a:lstStyle>
          <a:p>
            <a:pPr>
              <a:defRPr/>
            </a:pPr>
            <a:fld id="{EDCA8002-C448-4930-A511-61B90DD5198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548" r:id="rId1"/>
    <p:sldLayoutId id="2147485549" r:id="rId2"/>
    <p:sldLayoutId id="2147485550" r:id="rId3"/>
    <p:sldLayoutId id="2147485551" r:id="rId4"/>
    <p:sldLayoutId id="2147485552" r:id="rId5"/>
    <p:sldLayoutId id="2147485553" r:id="rId6"/>
    <p:sldLayoutId id="2147485554" r:id="rId7"/>
    <p:sldLayoutId id="2147485555" r:id="rId8"/>
    <p:sldLayoutId id="2147485556" r:id="rId9"/>
    <p:sldLayoutId id="2147485557" r:id="rId10"/>
    <p:sldLayoutId id="2147485558" r:id="rId11"/>
    <p:sldLayoutId id="2147485559" r:id="rId12"/>
    <p:sldLayoutId id="2147485560" r:id="rId13"/>
    <p:sldLayoutId id="2147485561" r:id="rId14"/>
    <p:sldLayoutId id="2147485562" r:id="rId15"/>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696969"/>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0771"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FFFFFF"/>
                </a:solidFill>
                <a:cs typeface="+mn-cs"/>
              </a:defRPr>
            </a:lvl1pPr>
          </a:lstStyle>
          <a:p>
            <a:pPr>
              <a:defRPr/>
            </a:pPr>
            <a:fld id="{980BF034-5065-4467-9409-DA93416AFD9C}" type="datetime1">
              <a:rPr lang="en-US"/>
              <a:pPr>
                <a:defRPr/>
              </a:pPr>
              <a:t>10/6/2017</a:t>
            </a:fld>
            <a:endParaRPr lang="en-US"/>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FFFFFF"/>
                </a:solidFill>
                <a:cs typeface="+mn-cs"/>
              </a:defRPr>
            </a:lvl1pPr>
          </a:lstStyle>
          <a:p>
            <a:pPr>
              <a:defRPr/>
            </a:pPr>
            <a:r>
              <a:rPr lang="en-US"/>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FFFFFF"/>
                </a:solidFill>
                <a:cs typeface="+mn-cs"/>
              </a:defRPr>
            </a:lvl1pPr>
          </a:lstStyle>
          <a:p>
            <a:pPr>
              <a:defRPr/>
            </a:pPr>
            <a:fld id="{6FB7CAF1-ABD3-4D0E-96B1-777BE47062E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602" r:id="rId1"/>
    <p:sldLayoutId id="2147485603" r:id="rId2"/>
    <p:sldLayoutId id="2147485604" r:id="rId3"/>
    <p:sldLayoutId id="2147485605" r:id="rId4"/>
    <p:sldLayoutId id="2147485606" r:id="rId5"/>
    <p:sldLayoutId id="2147485607" r:id="rId6"/>
    <p:sldLayoutId id="2147485608" r:id="rId7"/>
    <p:sldLayoutId id="2147485609" r:id="rId8"/>
    <p:sldLayoutId id="2147485610" r:id="rId9"/>
    <p:sldLayoutId id="2147485611" r:id="rId10"/>
    <p:sldLayoutId id="2147485612" r:id="rId11"/>
    <p:sldLayoutId id="2147485613" r:id="rId12"/>
    <p:sldLayoutId id="2147485614" r:id="rId13"/>
    <p:sldLayoutId id="2147485615" r:id="rId14"/>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2.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8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2.jpeg"/><Relationship Id="rId2" Type="http://schemas.openxmlformats.org/officeDocument/2006/relationships/slideLayout" Target="../slideLayouts/slideLayout157.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oleObject" Target="../embeddings/oleObject1.bin"/><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304.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wmf"/><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8.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hyperlink" Target="http://pediatrics.aappublications.org/misc/Permissions.dtl" TargetMode="Externa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41.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41.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3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69.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15.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3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2.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0.xml"/><Relationship Id="rId1" Type="http://schemas.openxmlformats.org/officeDocument/2006/relationships/slideLayout" Target="../slideLayouts/slideLayout310.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6.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145.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283.xml"/><Relationship Id="rId4" Type="http://schemas.openxmlformats.org/officeDocument/2006/relationships/hyperlink" Target="http://www.immunize.org/"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76.xml"/></Relationships>
</file>

<file path=ppt/slides/_rels/slide4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http://www.cdc.gov/vaccines/schedules/hcp/child-adolescent.html" TargetMode="External"/><Relationship Id="rId7"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31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http://www.cdc.gov/vaccines/schedules/hcp/adult.html" TargetMode="External"/><Relationship Id="rId9"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353.xml"/><Relationship Id="rId5" Type="http://schemas.openxmlformats.org/officeDocument/2006/relationships/image" Target="../media/image50.png"/><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0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7.xml"/></Relationships>
</file>

<file path=ppt/slides/_rels/slide50.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50.xml"/><Relationship Id="rId1" Type="http://schemas.openxmlformats.org/officeDocument/2006/relationships/slideLayout" Target="../slideLayouts/slideLayout28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10.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6.xml"/><Relationship Id="rId1" Type="http://schemas.openxmlformats.org/officeDocument/2006/relationships/slideLayout" Target="../slideLayouts/slideLayout219.xml"/><Relationship Id="rId5" Type="http://schemas.openxmlformats.org/officeDocument/2006/relationships/image" Target="../media/image60.wmf"/><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3" Type="http://schemas.openxmlformats.org/officeDocument/2006/relationships/hyperlink" Target="mailto:dph-immreg@dph.ga.gov"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58.xml.rels><?xml version="1.0" encoding="UTF-8" standalone="yes"?>
<Relationships xmlns="http://schemas.openxmlformats.org/package/2006/relationships"><Relationship Id="rId3" Type="http://schemas.openxmlformats.org/officeDocument/2006/relationships/hyperlink" Target="http://dph.georgia.gov/immunization-section" TargetMode="External"/><Relationship Id="rId2" Type="http://schemas.openxmlformats.org/officeDocument/2006/relationships/notesSlide" Target="../notesSlides/notesSlide58.xml"/><Relationship Id="rId1" Type="http://schemas.openxmlformats.org/officeDocument/2006/relationships/slideLayout" Target="../slideLayouts/slideLayout23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1.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hyperlink" Target="http://verp.ismp.org/" TargetMode="External"/><Relationship Id="rId5" Type="http://schemas.openxmlformats.org/officeDocument/2006/relationships/hyperlink" Target="mailto:info@vaers.org" TargetMode="External"/><Relationship Id="rId4" Type="http://schemas.openxmlformats.org/officeDocument/2006/relationships/hyperlink" Target="https://vaers.hhs.gov/uploadFile/index.jsp"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1.xml"/><Relationship Id="rId1" Type="http://schemas.openxmlformats.org/officeDocument/2006/relationships/slideLayout" Target="../slideLayouts/slideLayout18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6.xml"/><Relationship Id="rId1" Type="http://schemas.openxmlformats.org/officeDocument/2006/relationships/slideLayout" Target="../slideLayouts/slideLayout66.xml"/></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67.png"/><Relationship Id="rId4" Type="http://schemas.openxmlformats.org/officeDocument/2006/relationships/image" Target="../media/image66.png"/></Relationships>
</file>

<file path=ppt/slides/_rels/slide68.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7.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6.png"/><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76.png"/><Relationship Id="rId5" Type="http://schemas.openxmlformats.org/officeDocument/2006/relationships/image" Target="../media/image71.jpeg"/><Relationship Id="rId15" Type="http://schemas.openxmlformats.org/officeDocument/2006/relationships/image" Target="../media/image79.gif"/><Relationship Id="rId10" Type="http://schemas.openxmlformats.org/officeDocument/2006/relationships/image" Target="../media/image75.png"/><Relationship Id="rId4" Type="http://schemas.openxmlformats.org/officeDocument/2006/relationships/image" Target="../media/image70.png"/><Relationship Id="rId9" Type="http://schemas.openxmlformats.org/officeDocument/2006/relationships/hyperlink" Target="http://health.state.ga.us/index.asp" TargetMode="External"/><Relationship Id="rId14" Type="http://schemas.openxmlformats.org/officeDocument/2006/relationships/image" Target="../media/image78.gi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0.xml"/></Relationships>
</file>

<file path=ppt/slides/_rels/slide70.xml.rels><?xml version="1.0" encoding="UTF-8" standalone="yes"?>
<Relationships xmlns="http://schemas.openxmlformats.org/package/2006/relationships"><Relationship Id="rId3" Type="http://schemas.openxmlformats.org/officeDocument/2006/relationships/hyperlink" Target="http://www.immunize.org/resources/emailnews.asp" TargetMode="Externa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80.jpeg"/></Relationships>
</file>

<file path=ppt/slides/_rels/slide7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82.jpeg"/></Relationships>
</file>

<file path=ppt/slides/_rels/slide72.xml.rels><?xml version="1.0" encoding="UTF-8" standalone="yes"?>
<Relationships xmlns="http://schemas.openxmlformats.org/package/2006/relationships"><Relationship Id="rId8" Type="http://schemas.openxmlformats.org/officeDocument/2006/relationships/hyperlink" Target="http://www.immunize.org/" TargetMode="External"/><Relationship Id="rId3" Type="http://schemas.openxmlformats.org/officeDocument/2006/relationships/hyperlink" Target="mailto:NIPInfo@cdc.gov" TargetMode="External"/><Relationship Id="rId7" Type="http://schemas.openxmlformats.org/officeDocument/2006/relationships/hyperlink" Target="mailto:admin@immunize.org" TargetMode="External"/><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hyperlink" Target="http://dph.georgia.gov/immunization-section" TargetMode="External"/><Relationship Id="rId5" Type="http://schemas.openxmlformats.org/officeDocument/2006/relationships/hyperlink" Target="mailto:DPH-Immunization@dph.ga.gov" TargetMode="External"/><Relationship Id="rId4" Type="http://schemas.openxmlformats.org/officeDocument/2006/relationships/hyperlink" Target="http://www.cdc.gov/vaccines/hcp.htm"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193.xml"/><Relationship Id="rId7" Type="http://schemas.openxmlformats.org/officeDocument/2006/relationships/image" Target="../media/image9.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notesSlide" Target="../notesSlides/notesSlide8.xml"/><Relationship Id="rId9" Type="http://schemas.openxmlformats.org/officeDocument/2006/relationships/image" Target="../media/image11.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subTitle" idx="4294967295"/>
          </p:nvPr>
        </p:nvSpPr>
        <p:spPr>
          <a:xfrm>
            <a:off x="228600" y="2514600"/>
            <a:ext cx="8686800" cy="1219200"/>
          </a:xfrm>
        </p:spPr>
        <p:txBody>
          <a:bodyPr/>
          <a:lstStyle/>
          <a:p>
            <a:pPr marL="0" indent="0" algn="ctr">
              <a:lnSpc>
                <a:spcPct val="90000"/>
              </a:lnSpc>
              <a:buFontTx/>
              <a:buNone/>
              <a:defRPr/>
            </a:pPr>
            <a:r>
              <a:rPr lang="en-US" sz="4400" b="1" dirty="0">
                <a:solidFill>
                  <a:srgbClr val="FFFF99"/>
                </a:solidFill>
                <a:effectLst>
                  <a:outerShdw blurRad="38100" dist="38100" dir="2700000" algn="tl">
                    <a:srgbClr val="000000">
                      <a:alpha val="43137"/>
                    </a:srgbClr>
                  </a:outerShdw>
                </a:effectLst>
              </a:rPr>
              <a:t>Immunizations for Children and Adolescents</a:t>
            </a:r>
          </a:p>
        </p:txBody>
      </p:sp>
      <p:sp>
        <p:nvSpPr>
          <p:cNvPr id="192514" name="Text Box 5"/>
          <p:cNvSpPr txBox="1">
            <a:spLocks noChangeArrowheads="1"/>
          </p:cNvSpPr>
          <p:nvPr/>
        </p:nvSpPr>
        <p:spPr bwMode="auto">
          <a:xfrm>
            <a:off x="6172200" y="1295400"/>
            <a:ext cx="184150" cy="396875"/>
          </a:xfrm>
          <a:prstGeom prst="rect">
            <a:avLst/>
          </a:prstGeom>
          <a:noFill/>
          <a:ln w="9525">
            <a:noFill/>
            <a:miter lim="800000"/>
            <a:headEnd/>
            <a:tailEnd/>
          </a:ln>
        </p:spPr>
        <p:txBody>
          <a:bodyPr wrap="none">
            <a:spAutoFit/>
          </a:bodyPr>
          <a:lstStyle/>
          <a:p>
            <a:endParaRPr lang="en-US" sz="2000" b="1" i="1" dirty="0">
              <a:solidFill>
                <a:srgbClr val="FFFFCC"/>
              </a:solidFill>
            </a:endParaRPr>
          </a:p>
        </p:txBody>
      </p:sp>
      <p:sp>
        <p:nvSpPr>
          <p:cNvPr id="38917" name="TextBox 6"/>
          <p:cNvSpPr txBox="1">
            <a:spLocks noChangeArrowheads="1"/>
          </p:cNvSpPr>
          <p:nvPr/>
        </p:nvSpPr>
        <p:spPr bwMode="auto">
          <a:xfrm>
            <a:off x="228600" y="381000"/>
            <a:ext cx="8686800" cy="1200150"/>
          </a:xfrm>
          <a:prstGeom prst="rect">
            <a:avLst/>
          </a:prstGeom>
          <a:noFill/>
          <a:ln w="9525">
            <a:noFill/>
            <a:miter lim="800000"/>
            <a:headEnd/>
            <a:tailEnd/>
          </a:ln>
        </p:spPr>
        <p:txBody>
          <a:bodyPr>
            <a:spAutoFit/>
          </a:bodyPr>
          <a:lstStyle/>
          <a:p>
            <a:pPr algn="ctr">
              <a:defRPr/>
            </a:pPr>
            <a:r>
              <a:rPr lang="en-US" sz="3600" b="1" dirty="0">
                <a:solidFill>
                  <a:srgbClr val="FF9900"/>
                </a:solidFill>
                <a:latin typeface="Calibri"/>
              </a:rPr>
              <a:t>Immunization Education Update</a:t>
            </a:r>
          </a:p>
          <a:p>
            <a:pPr algn="ctr">
              <a:defRPr/>
            </a:pPr>
            <a:r>
              <a:rPr lang="en-US" sz="3600" b="1" dirty="0">
                <a:solidFill>
                  <a:srgbClr val="FF9900"/>
                </a:solidFill>
                <a:latin typeface="Calibri"/>
              </a:rPr>
              <a:t>For Physicians and Staff</a:t>
            </a:r>
          </a:p>
        </p:txBody>
      </p:sp>
      <p:sp>
        <p:nvSpPr>
          <p:cNvPr id="192517" name="Text Box 8"/>
          <p:cNvSpPr txBox="1">
            <a:spLocks noChangeArrowheads="1"/>
          </p:cNvSpPr>
          <p:nvPr/>
        </p:nvSpPr>
        <p:spPr bwMode="auto">
          <a:xfrm>
            <a:off x="1600200" y="3581400"/>
            <a:ext cx="6553200" cy="336550"/>
          </a:xfrm>
          <a:prstGeom prst="rect">
            <a:avLst/>
          </a:prstGeom>
          <a:noFill/>
          <a:ln w="9525">
            <a:noFill/>
            <a:miter lim="800000"/>
            <a:headEnd/>
            <a:tailEnd/>
          </a:ln>
        </p:spPr>
        <p:txBody>
          <a:bodyPr>
            <a:spAutoFit/>
          </a:bodyPr>
          <a:lstStyle/>
          <a:p>
            <a:pPr>
              <a:spcBef>
                <a:spcPct val="50000"/>
              </a:spcBef>
            </a:pPr>
            <a:endParaRPr lang="en-US" sz="1600" b="1" dirty="0">
              <a:solidFill>
                <a:srgbClr val="FFFFFF"/>
              </a:solidFill>
            </a:endParaRPr>
          </a:p>
        </p:txBody>
      </p:sp>
      <p:sp>
        <p:nvSpPr>
          <p:cNvPr id="192518" name="Text Box 10"/>
          <p:cNvSpPr txBox="1">
            <a:spLocks noChangeArrowheads="1"/>
          </p:cNvSpPr>
          <p:nvPr/>
        </p:nvSpPr>
        <p:spPr bwMode="auto">
          <a:xfrm>
            <a:off x="381000" y="6096000"/>
            <a:ext cx="2209800" cy="366713"/>
          </a:xfrm>
          <a:prstGeom prst="rect">
            <a:avLst/>
          </a:prstGeom>
          <a:noFill/>
          <a:ln w="9525">
            <a:noFill/>
            <a:miter lim="800000"/>
            <a:headEnd/>
            <a:tailEnd/>
          </a:ln>
        </p:spPr>
        <p:txBody>
          <a:bodyPr>
            <a:spAutoFit/>
          </a:bodyPr>
          <a:lstStyle/>
          <a:p>
            <a:pPr>
              <a:spcBef>
                <a:spcPct val="50000"/>
              </a:spcBef>
            </a:pPr>
            <a:endParaRPr lang="en-US" dirty="0">
              <a:solidFill>
                <a:srgbClr val="FFFFFF"/>
              </a:solidFill>
            </a:endParaRPr>
          </a:p>
        </p:txBody>
      </p:sp>
      <p:sp>
        <p:nvSpPr>
          <p:cNvPr id="192519" name="Text Box 11"/>
          <p:cNvSpPr txBox="1">
            <a:spLocks noChangeArrowheads="1"/>
          </p:cNvSpPr>
          <p:nvPr/>
        </p:nvSpPr>
        <p:spPr bwMode="auto">
          <a:xfrm>
            <a:off x="228600" y="6248400"/>
            <a:ext cx="2895600" cy="366713"/>
          </a:xfrm>
          <a:prstGeom prst="rect">
            <a:avLst/>
          </a:prstGeom>
          <a:noFill/>
          <a:ln w="9525">
            <a:noFill/>
            <a:miter lim="800000"/>
            <a:headEnd/>
            <a:tailEnd/>
          </a:ln>
        </p:spPr>
        <p:txBody>
          <a:bodyPr>
            <a:spAutoFit/>
          </a:bodyPr>
          <a:lstStyle/>
          <a:p>
            <a:pPr>
              <a:spcBef>
                <a:spcPct val="50000"/>
              </a:spcBef>
            </a:pPr>
            <a:endParaRPr lang="en-US" dirty="0">
              <a:solidFill>
                <a:srgbClr val="FFFFFF"/>
              </a:solidFill>
            </a:endParaRPr>
          </a:p>
        </p:txBody>
      </p:sp>
      <p:sp>
        <p:nvSpPr>
          <p:cNvPr id="38924" name="Text Box 12"/>
          <p:cNvSpPr txBox="1">
            <a:spLocks noChangeArrowheads="1"/>
          </p:cNvSpPr>
          <p:nvPr/>
        </p:nvSpPr>
        <p:spPr bwMode="auto">
          <a:xfrm>
            <a:off x="1295400" y="5334000"/>
            <a:ext cx="3124200" cy="457200"/>
          </a:xfrm>
          <a:prstGeom prst="rect">
            <a:avLst/>
          </a:prstGeom>
          <a:noFill/>
          <a:ln w="9525">
            <a:noFill/>
            <a:miter lim="800000"/>
            <a:headEnd/>
            <a:tailEnd/>
          </a:ln>
          <a:effectLst/>
        </p:spPr>
        <p:txBody>
          <a:bodyPr>
            <a:spAutoFit/>
          </a:bodyPr>
          <a:lstStyle/>
          <a:p>
            <a:pPr algn="ctr">
              <a:spcBef>
                <a:spcPct val="50000"/>
              </a:spcBef>
            </a:pPr>
            <a:r>
              <a:rPr lang="en-US" sz="2400" b="1" dirty="0">
                <a:solidFill>
                  <a:srgbClr val="FFFFFF"/>
                </a:solidFill>
                <a:latin typeface="Calibri"/>
              </a:rPr>
              <a:t>September 2017</a:t>
            </a:r>
          </a:p>
        </p:txBody>
      </p:sp>
      <p:sp>
        <p:nvSpPr>
          <p:cNvPr id="15" name="Rectangle 14"/>
          <p:cNvSpPr/>
          <p:nvPr/>
        </p:nvSpPr>
        <p:spPr>
          <a:xfrm>
            <a:off x="6230449" y="6400800"/>
            <a:ext cx="2151551" cy="369332"/>
          </a:xfrm>
          <a:prstGeom prst="rect">
            <a:avLst/>
          </a:prstGeom>
        </p:spPr>
        <p:txBody>
          <a:bodyPr wrap="none">
            <a:spAutoFit/>
          </a:bodyPr>
          <a:lstStyle/>
          <a:p>
            <a:pPr fontAlgn="auto">
              <a:spcBef>
                <a:spcPts val="0"/>
              </a:spcBef>
              <a:spcAft>
                <a:spcPts val="0"/>
              </a:spcAft>
            </a:pPr>
            <a:r>
              <a:rPr lang="en-US" b="1" i="1" dirty="0">
                <a:solidFill>
                  <a:srgbClr val="FFC000"/>
                </a:solidFill>
                <a:latin typeface="Calibri"/>
                <a:cs typeface="+mn-cs"/>
              </a:rPr>
              <a:t>Celebrating 16 years</a:t>
            </a:r>
            <a:endParaRPr lang="en-US" dirty="0">
              <a:solidFill>
                <a:srgbClr val="FFFFFF"/>
              </a:solidFill>
              <a:latin typeface="Calibri"/>
              <a:cs typeface="+mn-cs"/>
            </a:endParaRPr>
          </a:p>
        </p:txBody>
      </p:sp>
      <p:pic>
        <p:nvPicPr>
          <p:cNvPr id="2050" name="Picture 2" descr="C:\Users\ALANJ\Pictures\2279ac70e31e9d616f03dd8627bd301a.jpg"/>
          <p:cNvPicPr>
            <a:picLocks noChangeAspect="1" noChangeArrowheads="1"/>
          </p:cNvPicPr>
          <p:nvPr/>
        </p:nvPicPr>
        <p:blipFill>
          <a:blip r:embed="rId3" cstate="print"/>
          <a:srcRect/>
          <a:stretch>
            <a:fillRect/>
          </a:stretch>
        </p:blipFill>
        <p:spPr bwMode="auto">
          <a:xfrm>
            <a:off x="5867400" y="5222050"/>
            <a:ext cx="2895600" cy="1181993"/>
          </a:xfrm>
          <a:prstGeom prst="rect">
            <a:avLst/>
          </a:prstGeom>
          <a:noFill/>
        </p:spPr>
      </p:pic>
    </p:spTree>
    <p:extLst>
      <p:ext uri="{BB962C8B-B14F-4D97-AF65-F5344CB8AC3E}">
        <p14:creationId xmlns:p14="http://schemas.microsoft.com/office/powerpoint/2010/main" val="1451255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79378056"/>
              </p:ext>
            </p:extLst>
          </p:nvPr>
        </p:nvGraphicFramePr>
        <p:xfrm>
          <a:off x="533400" y="1397000"/>
          <a:ext cx="8077200" cy="4653280"/>
        </p:xfrm>
        <a:graphic>
          <a:graphicData uri="http://schemas.openxmlformats.org/drawingml/2006/table">
            <a:tbl>
              <a:tblPr firstRow="1" bandRow="1">
                <a:tableStyleId>{5C22544A-7EE6-4342-B048-85BDC9FD1C3A}</a:tableStyleId>
              </a:tblPr>
              <a:tblGrid>
                <a:gridCol w="1187824">
                  <a:extLst>
                    <a:ext uri="{9D8B030D-6E8A-4147-A177-3AD203B41FA5}">
                      <a16:colId xmlns:a16="http://schemas.microsoft.com/office/drawing/2014/main" val="20000"/>
                    </a:ext>
                  </a:extLst>
                </a:gridCol>
                <a:gridCol w="1900518">
                  <a:extLst>
                    <a:ext uri="{9D8B030D-6E8A-4147-A177-3AD203B41FA5}">
                      <a16:colId xmlns:a16="http://schemas.microsoft.com/office/drawing/2014/main" val="20001"/>
                    </a:ext>
                  </a:extLst>
                </a:gridCol>
                <a:gridCol w="1757978">
                  <a:extLst>
                    <a:ext uri="{9D8B030D-6E8A-4147-A177-3AD203B41FA5}">
                      <a16:colId xmlns:a16="http://schemas.microsoft.com/office/drawing/2014/main" val="20002"/>
                    </a:ext>
                  </a:extLst>
                </a:gridCol>
                <a:gridCol w="2122244">
                  <a:extLst>
                    <a:ext uri="{9D8B030D-6E8A-4147-A177-3AD203B41FA5}">
                      <a16:colId xmlns:a16="http://schemas.microsoft.com/office/drawing/2014/main" val="20003"/>
                    </a:ext>
                  </a:extLst>
                </a:gridCol>
                <a:gridCol w="1108636">
                  <a:extLst>
                    <a:ext uri="{9D8B030D-6E8A-4147-A177-3AD203B41FA5}">
                      <a16:colId xmlns:a16="http://schemas.microsoft.com/office/drawing/2014/main" val="20004"/>
                    </a:ext>
                  </a:extLst>
                </a:gridCol>
              </a:tblGrid>
              <a:tr h="370840">
                <a:tc>
                  <a:txBody>
                    <a:bodyPr/>
                    <a:lstStyle/>
                    <a:p>
                      <a:pPr algn="ctr"/>
                      <a:r>
                        <a:rPr lang="en-US" dirty="0"/>
                        <a:t>PRODUCT</a:t>
                      </a:r>
                    </a:p>
                  </a:txBody>
                  <a:tcPr/>
                </a:tc>
                <a:tc>
                  <a:txBody>
                    <a:bodyPr/>
                    <a:lstStyle/>
                    <a:p>
                      <a:pPr algn="ctr"/>
                      <a:r>
                        <a:rPr lang="en-US" dirty="0"/>
                        <a:t>COMPONENT(S)</a:t>
                      </a:r>
                    </a:p>
                  </a:txBody>
                  <a:tcPr/>
                </a:tc>
                <a:tc>
                  <a:txBody>
                    <a:bodyPr/>
                    <a:lstStyle/>
                    <a:p>
                      <a:pPr algn="ctr"/>
                      <a:r>
                        <a:rPr lang="en-US" dirty="0"/>
                        <a:t>USE</a:t>
                      </a:r>
                      <a:r>
                        <a:rPr lang="en-US" baseline="0" dirty="0"/>
                        <a:t> FOR AGES</a:t>
                      </a:r>
                      <a:endParaRPr lang="en-US" dirty="0"/>
                    </a:p>
                  </a:txBody>
                  <a:tcPr/>
                </a:tc>
                <a:tc>
                  <a:txBody>
                    <a:bodyPr/>
                    <a:lstStyle/>
                    <a:p>
                      <a:pPr algn="ctr"/>
                      <a:r>
                        <a:rPr lang="en-US" dirty="0"/>
                        <a:t>USE FOR DTaP</a:t>
                      </a:r>
                      <a:r>
                        <a:rPr lang="en-US" baseline="0" dirty="0"/>
                        <a:t> DOSES</a:t>
                      </a:r>
                      <a:endParaRPr lang="en-US" dirty="0"/>
                    </a:p>
                  </a:txBody>
                  <a:tcPr/>
                </a:tc>
                <a:tc>
                  <a:txBody>
                    <a:bodyPr/>
                    <a:lstStyle/>
                    <a:p>
                      <a:pPr algn="ctr"/>
                      <a:r>
                        <a:rPr lang="en-US" dirty="0"/>
                        <a:t>ROUTE</a:t>
                      </a:r>
                    </a:p>
                  </a:txBody>
                  <a:tcPr/>
                </a:tc>
                <a:extLst>
                  <a:ext uri="{0D108BD9-81ED-4DB2-BD59-A6C34878D82A}">
                    <a16:rowId xmlns:a16="http://schemas.microsoft.com/office/drawing/2014/main" val="10000"/>
                  </a:ext>
                </a:extLst>
              </a:tr>
              <a:tr h="370840">
                <a:tc>
                  <a:txBody>
                    <a:bodyPr/>
                    <a:lstStyle/>
                    <a:p>
                      <a:pPr algn="ctr"/>
                      <a:r>
                        <a:rPr lang="en-US" b="1" dirty="0"/>
                        <a:t>Daptacel</a:t>
                      </a:r>
                    </a:p>
                    <a:p>
                      <a:pPr algn="ctr"/>
                      <a:r>
                        <a:rPr lang="en-US" b="1" dirty="0"/>
                        <a:t> (SP)</a:t>
                      </a:r>
                    </a:p>
                  </a:txBody>
                  <a:tcPr/>
                </a:tc>
                <a:tc>
                  <a:txBody>
                    <a:bodyPr/>
                    <a:lstStyle/>
                    <a:p>
                      <a:pPr algn="ctr"/>
                      <a:r>
                        <a:rPr lang="en-US" b="1" dirty="0"/>
                        <a:t>DTaP</a:t>
                      </a:r>
                    </a:p>
                  </a:txBody>
                  <a:tcPr/>
                </a:tc>
                <a:tc>
                  <a:txBody>
                    <a:bodyPr/>
                    <a:lstStyle/>
                    <a:p>
                      <a:pPr algn="ctr"/>
                      <a:r>
                        <a:rPr lang="en-US" b="1" dirty="0"/>
                        <a:t>6 wks. thru 6 yrs.</a:t>
                      </a:r>
                    </a:p>
                  </a:txBody>
                  <a:tcPr/>
                </a:tc>
                <a:tc>
                  <a:txBody>
                    <a:bodyPr/>
                    <a:lstStyle/>
                    <a:p>
                      <a:pPr algn="ctr"/>
                      <a:r>
                        <a:rPr lang="en-US" b="1" dirty="0"/>
                        <a:t>Doses 1 thru 5</a:t>
                      </a:r>
                    </a:p>
                  </a:txBody>
                  <a:tcPr/>
                </a:tc>
                <a:tc>
                  <a:txBody>
                    <a:bodyPr/>
                    <a:lstStyle/>
                    <a:p>
                      <a:pPr algn="ctr"/>
                      <a:r>
                        <a:rPr lang="en-US" b="1" dirty="0"/>
                        <a:t>IM</a:t>
                      </a:r>
                    </a:p>
                  </a:txBody>
                  <a:tcPr/>
                </a:tc>
                <a:extLst>
                  <a:ext uri="{0D108BD9-81ED-4DB2-BD59-A6C34878D82A}">
                    <a16:rowId xmlns:a16="http://schemas.microsoft.com/office/drawing/2014/main" val="10001"/>
                  </a:ext>
                </a:extLst>
              </a:tr>
              <a:tr h="370840">
                <a:tc>
                  <a:txBody>
                    <a:bodyPr/>
                    <a:lstStyle/>
                    <a:p>
                      <a:pPr algn="ctr"/>
                      <a:r>
                        <a:rPr lang="en-US" b="1" dirty="0"/>
                        <a:t>Infanrix</a:t>
                      </a:r>
                    </a:p>
                    <a:p>
                      <a:pPr algn="ctr"/>
                      <a:r>
                        <a:rPr lang="en-US" b="1" dirty="0"/>
                        <a:t> (GSK)</a:t>
                      </a:r>
                    </a:p>
                  </a:txBody>
                  <a:tcPr/>
                </a:tc>
                <a:tc>
                  <a:txBody>
                    <a:bodyPr/>
                    <a:lstStyle/>
                    <a:p>
                      <a:pPr algn="ctr"/>
                      <a:r>
                        <a:rPr lang="en-US" b="1" dirty="0"/>
                        <a:t>DTaP</a:t>
                      </a:r>
                    </a:p>
                  </a:txBody>
                  <a:tcPr/>
                </a:tc>
                <a:tc>
                  <a:txBody>
                    <a:bodyPr/>
                    <a:lstStyle/>
                    <a:p>
                      <a:pPr algn="ctr"/>
                      <a:r>
                        <a:rPr lang="en-US" b="1" dirty="0"/>
                        <a:t>6 wks. thru</a:t>
                      </a:r>
                      <a:r>
                        <a:rPr lang="en-US" b="1" baseline="0" dirty="0"/>
                        <a:t> 6 yrs.</a:t>
                      </a:r>
                      <a:endParaRPr lang="en-US" b="1" dirty="0"/>
                    </a:p>
                  </a:txBody>
                  <a:tcPr/>
                </a:tc>
                <a:tc>
                  <a:txBody>
                    <a:bodyPr/>
                    <a:lstStyle/>
                    <a:p>
                      <a:pPr algn="ctr"/>
                      <a:r>
                        <a:rPr lang="en-US" b="1" dirty="0"/>
                        <a:t>Doses 1 thru 5</a:t>
                      </a:r>
                    </a:p>
                  </a:txBody>
                  <a:tcPr/>
                </a:tc>
                <a:tc>
                  <a:txBody>
                    <a:bodyPr/>
                    <a:lstStyle/>
                    <a:p>
                      <a:pPr algn="ctr"/>
                      <a:r>
                        <a:rPr lang="en-US" b="1" dirty="0"/>
                        <a:t>IM</a:t>
                      </a:r>
                    </a:p>
                  </a:txBody>
                  <a:tcPr/>
                </a:tc>
                <a:extLst>
                  <a:ext uri="{0D108BD9-81ED-4DB2-BD59-A6C34878D82A}">
                    <a16:rowId xmlns:a16="http://schemas.microsoft.com/office/drawing/2014/main" val="10002"/>
                  </a:ext>
                </a:extLst>
              </a:tr>
              <a:tr h="370840">
                <a:tc>
                  <a:txBody>
                    <a:bodyPr/>
                    <a:lstStyle/>
                    <a:p>
                      <a:pPr algn="ctr"/>
                      <a:r>
                        <a:rPr lang="en-US" b="1" dirty="0"/>
                        <a:t>Pediarix</a:t>
                      </a:r>
                    </a:p>
                    <a:p>
                      <a:pPr algn="ctr"/>
                      <a:r>
                        <a:rPr lang="en-US" b="1" dirty="0"/>
                        <a:t> (GSK)</a:t>
                      </a:r>
                    </a:p>
                  </a:txBody>
                  <a:tcPr/>
                </a:tc>
                <a:tc>
                  <a:txBody>
                    <a:bodyPr/>
                    <a:lstStyle/>
                    <a:p>
                      <a:pPr algn="ctr"/>
                      <a:r>
                        <a:rPr lang="en-US" b="1" dirty="0"/>
                        <a:t>DTaP-HepB-IPV</a:t>
                      </a:r>
                    </a:p>
                  </a:txBody>
                  <a:tcPr/>
                </a:tc>
                <a:tc>
                  <a:txBody>
                    <a:bodyPr/>
                    <a:lstStyle/>
                    <a:p>
                      <a:pPr algn="ctr"/>
                      <a:r>
                        <a:rPr lang="en-US" b="1" dirty="0"/>
                        <a:t>6 wks. thru</a:t>
                      </a:r>
                      <a:r>
                        <a:rPr lang="en-US" b="1" baseline="0" dirty="0"/>
                        <a:t> 6 yrs.</a:t>
                      </a:r>
                      <a:endParaRPr lang="en-US" b="1" dirty="0"/>
                    </a:p>
                  </a:txBody>
                  <a:tcPr/>
                </a:tc>
                <a:tc>
                  <a:txBody>
                    <a:bodyPr/>
                    <a:lstStyle/>
                    <a:p>
                      <a:pPr algn="ctr"/>
                      <a:r>
                        <a:rPr lang="en-US" b="1" dirty="0"/>
                        <a:t>Doses 1 thru 3</a:t>
                      </a:r>
                    </a:p>
                  </a:txBody>
                  <a:tcPr/>
                </a:tc>
                <a:tc>
                  <a:txBody>
                    <a:bodyPr/>
                    <a:lstStyle/>
                    <a:p>
                      <a:pPr algn="ctr"/>
                      <a:r>
                        <a:rPr lang="en-US" b="1" dirty="0"/>
                        <a:t>IM</a:t>
                      </a:r>
                    </a:p>
                  </a:txBody>
                  <a:tcPr/>
                </a:tc>
                <a:extLst>
                  <a:ext uri="{0D108BD9-81ED-4DB2-BD59-A6C34878D82A}">
                    <a16:rowId xmlns:a16="http://schemas.microsoft.com/office/drawing/2014/main" val="10003"/>
                  </a:ext>
                </a:extLst>
              </a:tr>
              <a:tr h="370840">
                <a:tc>
                  <a:txBody>
                    <a:bodyPr/>
                    <a:lstStyle/>
                    <a:p>
                      <a:pPr algn="ctr"/>
                      <a:r>
                        <a:rPr lang="en-US" b="1" dirty="0"/>
                        <a:t>Pentacel (SP)</a:t>
                      </a:r>
                    </a:p>
                  </a:txBody>
                  <a:tcPr/>
                </a:tc>
                <a:tc>
                  <a:txBody>
                    <a:bodyPr/>
                    <a:lstStyle/>
                    <a:p>
                      <a:pPr algn="ctr"/>
                      <a:r>
                        <a:rPr lang="en-US" b="1" dirty="0"/>
                        <a:t>DTaP-IPV/Hib</a:t>
                      </a:r>
                    </a:p>
                  </a:txBody>
                  <a:tcPr/>
                </a:tc>
                <a:tc>
                  <a:txBody>
                    <a:bodyPr/>
                    <a:lstStyle/>
                    <a:p>
                      <a:pPr algn="ctr"/>
                      <a:r>
                        <a:rPr lang="en-US" b="1" dirty="0"/>
                        <a:t>6 wks. thru</a:t>
                      </a:r>
                      <a:r>
                        <a:rPr lang="en-US" b="1" baseline="0" dirty="0"/>
                        <a:t> 4 yrs.</a:t>
                      </a:r>
                      <a:endParaRPr lang="en-US" b="1" dirty="0"/>
                    </a:p>
                  </a:txBody>
                  <a:tcPr/>
                </a:tc>
                <a:tc>
                  <a:txBody>
                    <a:bodyPr/>
                    <a:lstStyle/>
                    <a:p>
                      <a:pPr algn="ctr"/>
                      <a:r>
                        <a:rPr lang="en-US" b="1" dirty="0"/>
                        <a:t>Doses 1 thru 4</a:t>
                      </a:r>
                    </a:p>
                  </a:txBody>
                  <a:tcPr/>
                </a:tc>
                <a:tc>
                  <a:txBody>
                    <a:bodyPr/>
                    <a:lstStyle/>
                    <a:p>
                      <a:pPr algn="ctr"/>
                      <a:r>
                        <a:rPr lang="en-US" b="1" dirty="0"/>
                        <a:t>IM</a:t>
                      </a:r>
                    </a:p>
                  </a:txBody>
                  <a:tcPr/>
                </a:tc>
                <a:extLst>
                  <a:ext uri="{0D108BD9-81ED-4DB2-BD59-A6C34878D82A}">
                    <a16:rowId xmlns:a16="http://schemas.microsoft.com/office/drawing/2014/main" val="10004"/>
                  </a:ext>
                </a:extLst>
              </a:tr>
              <a:tr h="812800">
                <a:tc>
                  <a:txBody>
                    <a:bodyPr/>
                    <a:lstStyle/>
                    <a:p>
                      <a:pPr algn="ctr"/>
                      <a:r>
                        <a:rPr lang="en-US" b="1" dirty="0"/>
                        <a:t>Kinrix</a:t>
                      </a:r>
                    </a:p>
                    <a:p>
                      <a:pPr algn="ctr"/>
                      <a:r>
                        <a:rPr lang="en-US" b="1" dirty="0"/>
                        <a:t> (GSK)</a:t>
                      </a:r>
                    </a:p>
                  </a:txBody>
                  <a:tcPr/>
                </a:tc>
                <a:tc>
                  <a:txBody>
                    <a:bodyPr/>
                    <a:lstStyle/>
                    <a:p>
                      <a:pPr algn="ctr"/>
                      <a:r>
                        <a:rPr lang="en-US" b="1" dirty="0"/>
                        <a:t>DTaP-IPV</a:t>
                      </a:r>
                    </a:p>
                  </a:txBody>
                  <a:tcPr/>
                </a:tc>
                <a:tc>
                  <a:txBody>
                    <a:bodyPr/>
                    <a:lstStyle/>
                    <a:p>
                      <a:pPr algn="ctr"/>
                      <a:r>
                        <a:rPr lang="en-US" b="1" dirty="0"/>
                        <a:t>4 thru 6 yrs.</a:t>
                      </a:r>
                    </a:p>
                  </a:txBody>
                  <a:tcPr/>
                </a:tc>
                <a:tc>
                  <a:txBody>
                    <a:bodyPr/>
                    <a:lstStyle/>
                    <a:p>
                      <a:pPr algn="ctr"/>
                      <a:r>
                        <a:rPr lang="en-US" b="1" dirty="0"/>
                        <a:t>Dose 5</a:t>
                      </a:r>
                    </a:p>
                  </a:txBody>
                  <a:tcPr/>
                </a:tc>
                <a:tc>
                  <a:txBody>
                    <a:bodyPr/>
                    <a:lstStyle/>
                    <a:p>
                      <a:pPr algn="ctr"/>
                      <a:r>
                        <a:rPr lang="en-US" b="1" dirty="0"/>
                        <a:t>IM</a:t>
                      </a:r>
                    </a:p>
                  </a:txBody>
                  <a:tcPr/>
                </a:tc>
                <a:extLst>
                  <a:ext uri="{0D108BD9-81ED-4DB2-BD59-A6C34878D82A}">
                    <a16:rowId xmlns:a16="http://schemas.microsoft.com/office/drawing/2014/main" val="10005"/>
                  </a:ext>
                </a:extLst>
              </a:tr>
              <a:tr h="370840">
                <a:tc>
                  <a:txBody>
                    <a:bodyPr/>
                    <a:lstStyle/>
                    <a:p>
                      <a:pPr algn="ctr"/>
                      <a:r>
                        <a:rPr lang="en-US" b="1" dirty="0"/>
                        <a:t>Quadracel</a:t>
                      </a:r>
                    </a:p>
                    <a:p>
                      <a:pPr algn="ctr"/>
                      <a:r>
                        <a:rPr lang="en-US" b="1" dirty="0"/>
                        <a:t>(SP)</a:t>
                      </a:r>
                    </a:p>
                  </a:txBody>
                  <a:tcPr/>
                </a:tc>
                <a:tc>
                  <a:txBody>
                    <a:bodyPr/>
                    <a:lstStyle/>
                    <a:p>
                      <a:pPr algn="ctr"/>
                      <a:r>
                        <a:rPr lang="en-US" b="1" dirty="0"/>
                        <a:t>DTaP-IPV</a:t>
                      </a:r>
                    </a:p>
                  </a:txBody>
                  <a:tcPr/>
                </a:tc>
                <a:tc>
                  <a:txBody>
                    <a:bodyPr/>
                    <a:lstStyle/>
                    <a:p>
                      <a:pPr algn="ctr"/>
                      <a:r>
                        <a:rPr lang="en-US" b="1" dirty="0"/>
                        <a:t>4 thru 6 yrs.</a:t>
                      </a:r>
                    </a:p>
                  </a:txBody>
                  <a:tcPr/>
                </a:tc>
                <a:tc>
                  <a:txBody>
                    <a:bodyPr/>
                    <a:lstStyle/>
                    <a:p>
                      <a:pPr algn="ctr"/>
                      <a:r>
                        <a:rPr lang="en-US" b="1" dirty="0"/>
                        <a:t>Dose 5</a:t>
                      </a:r>
                    </a:p>
                  </a:txBody>
                  <a:tcPr/>
                </a:tc>
                <a:tc>
                  <a:txBody>
                    <a:bodyPr/>
                    <a:lstStyle/>
                    <a:p>
                      <a:pPr algn="ctr"/>
                      <a:r>
                        <a:rPr lang="en-US" b="1" dirty="0"/>
                        <a:t>IM</a:t>
                      </a:r>
                    </a:p>
                  </a:txBody>
                  <a:tcPr/>
                </a:tc>
                <a:extLst>
                  <a:ext uri="{0D108BD9-81ED-4DB2-BD59-A6C34878D82A}">
                    <a16:rowId xmlns:a16="http://schemas.microsoft.com/office/drawing/2014/main" val="10006"/>
                  </a:ext>
                </a:extLst>
              </a:tr>
            </a:tbl>
          </a:graphicData>
        </a:graphic>
      </p:graphicFrame>
      <p:sp>
        <p:nvSpPr>
          <p:cNvPr id="3" name="TextBox 2"/>
          <p:cNvSpPr txBox="1"/>
          <p:nvPr/>
        </p:nvSpPr>
        <p:spPr>
          <a:xfrm>
            <a:off x="1181100" y="310257"/>
            <a:ext cx="6781800" cy="1077218"/>
          </a:xfrm>
          <a:prstGeom prst="rect">
            <a:avLst/>
          </a:prstGeom>
          <a:noFill/>
        </p:spPr>
        <p:txBody>
          <a:bodyPr wrap="square" rtlCol="0">
            <a:spAutoFit/>
          </a:bodyPr>
          <a:lstStyle/>
          <a:p>
            <a:pPr algn="ctr"/>
            <a:r>
              <a:rPr lang="en-US" sz="3200" dirty="0">
                <a:solidFill>
                  <a:srgbClr val="FFFF99"/>
                </a:solidFill>
              </a:rPr>
              <a:t>ADMINISTER THE RIGHT VACCINE!</a:t>
            </a:r>
          </a:p>
        </p:txBody>
      </p:sp>
    </p:spTree>
    <p:extLst>
      <p:ext uri="{BB962C8B-B14F-4D97-AF65-F5344CB8AC3E}">
        <p14:creationId xmlns:p14="http://schemas.microsoft.com/office/powerpoint/2010/main" val="1394984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1"/>
          <p:cNvSpPr>
            <a:spLocks noGrp="1"/>
          </p:cNvSpPr>
          <p:nvPr>
            <p:ph type="title" idx="4294967295"/>
          </p:nvPr>
        </p:nvSpPr>
        <p:spPr>
          <a:xfrm>
            <a:off x="1378850" y="244985"/>
            <a:ext cx="6229350" cy="571500"/>
          </a:xfrm>
        </p:spPr>
        <p:txBody>
          <a:bodyPr/>
          <a:lstStyle/>
          <a:p>
            <a:r>
              <a:rPr lang="en-US" sz="3600" dirty="0">
                <a:solidFill>
                  <a:srgbClr val="FFFF99"/>
                </a:solidFill>
              </a:rPr>
              <a:t>Tdap for Pregnant Women</a:t>
            </a:r>
          </a:p>
        </p:txBody>
      </p:sp>
      <p:sp>
        <p:nvSpPr>
          <p:cNvPr id="5" name="TextBox 4"/>
          <p:cNvSpPr txBox="1"/>
          <p:nvPr/>
        </p:nvSpPr>
        <p:spPr>
          <a:xfrm>
            <a:off x="685800" y="1053616"/>
            <a:ext cx="7615451" cy="3139321"/>
          </a:xfrm>
          <a:prstGeom prst="rect">
            <a:avLst/>
          </a:prstGeom>
          <a:noFill/>
        </p:spPr>
        <p:txBody>
          <a:bodyPr wrap="square">
            <a:spAutoFit/>
          </a:bodyPr>
          <a:lstStyle/>
          <a:p>
            <a:pPr defTabSz="685800"/>
            <a:r>
              <a:rPr lang="en-US" kern="0" dirty="0">
                <a:solidFill>
                  <a:srgbClr val="FFFFFF"/>
                </a:solidFill>
              </a:rPr>
              <a:t>ACIP recommends:</a:t>
            </a:r>
          </a:p>
          <a:p>
            <a:pPr defTabSz="685800"/>
            <a:r>
              <a:rPr lang="en-US" kern="0" dirty="0">
                <a:solidFill>
                  <a:srgbClr val="FFFFFF"/>
                </a:solidFill>
              </a:rPr>
              <a:t>One dose of Tdap during </a:t>
            </a:r>
            <a:r>
              <a:rPr lang="en-US" u="sng" kern="0" dirty="0">
                <a:solidFill>
                  <a:srgbClr val="FFFFFF"/>
                </a:solidFill>
              </a:rPr>
              <a:t>each</a:t>
            </a:r>
            <a:r>
              <a:rPr lang="en-US" kern="0" dirty="0">
                <a:solidFill>
                  <a:srgbClr val="FFFFFF"/>
                </a:solidFill>
              </a:rPr>
              <a:t> pregnancy,  irrespective of a prior history of receiving Tdap. </a:t>
            </a:r>
          </a:p>
          <a:p>
            <a:pPr defTabSz="685800"/>
            <a:endParaRPr lang="en-US" kern="0" dirty="0">
              <a:solidFill>
                <a:srgbClr val="FFFFFF"/>
              </a:solidFill>
            </a:endParaRPr>
          </a:p>
          <a:p>
            <a:pPr defTabSz="685800"/>
            <a:r>
              <a:rPr lang="en-US" kern="0" dirty="0">
                <a:solidFill>
                  <a:srgbClr val="FFFFFF"/>
                </a:solidFill>
              </a:rPr>
              <a:t>Optimal timing for Tdap administration is between 27 and 36 weeks gestation. ACIP guidance and current data suggest that vaccinating earlier in the 27 through 36 week window will maximize passive antibody transfer to the infant.</a:t>
            </a:r>
          </a:p>
          <a:p>
            <a:pPr defTabSz="685800"/>
            <a:endParaRPr lang="en-US" kern="0" dirty="0">
              <a:solidFill>
                <a:srgbClr val="FFFFFF"/>
              </a:solidFill>
            </a:endParaRPr>
          </a:p>
          <a:p>
            <a:pPr defTabSz="685800"/>
            <a:r>
              <a:rPr lang="en-US" kern="0" dirty="0">
                <a:solidFill>
                  <a:srgbClr val="FFFFFF"/>
                </a:solidFill>
              </a:rPr>
              <a:t> If Tdap is not given during pregnancy, and has not been given previously,</a:t>
            </a:r>
            <a:r>
              <a:rPr lang="en-US" kern="0" dirty="0">
                <a:solidFill>
                  <a:srgbClr val="FF0000"/>
                </a:solidFill>
              </a:rPr>
              <a:t> </a:t>
            </a:r>
            <a:r>
              <a:rPr lang="en-US" kern="0" dirty="0">
                <a:solidFill>
                  <a:srgbClr val="FFFFFF"/>
                </a:solidFill>
              </a:rPr>
              <a:t>administer Tdap immediately postpartum.</a:t>
            </a:r>
            <a:r>
              <a:rPr lang="en-US" sz="1500" kern="0" dirty="0">
                <a:solidFill>
                  <a:srgbClr val="FFFFFF"/>
                </a:solidFill>
              </a:rPr>
              <a:t>  </a:t>
            </a:r>
          </a:p>
        </p:txBody>
      </p:sp>
      <p:sp>
        <p:nvSpPr>
          <p:cNvPr id="9" name="Rectangle 8"/>
          <p:cNvSpPr/>
          <p:nvPr/>
        </p:nvSpPr>
        <p:spPr>
          <a:xfrm>
            <a:off x="685800" y="5240720"/>
            <a:ext cx="7615451" cy="798680"/>
          </a:xfrm>
          <a:prstGeom prst="rect">
            <a:avLst/>
          </a:prstGeom>
        </p:spPr>
        <p:txBody>
          <a:bodyPr wrap="square">
            <a:spAutoFit/>
          </a:bodyPr>
          <a:lstStyle/>
          <a:p>
            <a:pPr algn="ctr" defTabSz="685800">
              <a:lnSpc>
                <a:spcPct val="85000"/>
              </a:lnSpc>
              <a:spcBef>
                <a:spcPct val="30000"/>
              </a:spcBef>
              <a:buClr>
                <a:srgbClr val="FFFFFF"/>
              </a:buClr>
            </a:pPr>
            <a:r>
              <a:rPr lang="en-US" b="1" kern="0" dirty="0">
                <a:solidFill>
                  <a:srgbClr val="FFFF99"/>
                </a:solidFill>
              </a:rPr>
              <a:t>2017 Childhood Schedule: </a:t>
            </a:r>
            <a:r>
              <a:rPr lang="en-US" kern="0" dirty="0">
                <a:solidFill>
                  <a:srgbClr val="FFFF99"/>
                </a:solidFill>
              </a:rPr>
              <a:t>Children 7-10 years of age who receive Tdap as part of the catch-up series can be given Tdap again at ages 11-12 years</a:t>
            </a:r>
            <a:endParaRPr lang="en-US" kern="0" dirty="0">
              <a:solidFill>
                <a:srgbClr val="FFFFFF"/>
              </a:solidFill>
            </a:endParaRPr>
          </a:p>
        </p:txBody>
      </p:sp>
      <p:sp>
        <p:nvSpPr>
          <p:cNvPr id="6" name="Rectangle 5"/>
          <p:cNvSpPr/>
          <p:nvPr/>
        </p:nvSpPr>
        <p:spPr>
          <a:xfrm>
            <a:off x="132424" y="6331461"/>
            <a:ext cx="5246711" cy="392415"/>
          </a:xfrm>
          <a:prstGeom prst="rect">
            <a:avLst/>
          </a:prstGeom>
        </p:spPr>
        <p:txBody>
          <a:bodyPr wrap="square">
            <a:spAutoFit/>
          </a:bodyPr>
          <a:lstStyle/>
          <a:p>
            <a:pPr defTabSz="685800"/>
            <a:r>
              <a:rPr lang="en-US" sz="1050" b="1" kern="0" dirty="0">
                <a:solidFill>
                  <a:srgbClr val="FFFFFF"/>
                </a:solidFill>
              </a:rPr>
              <a:t> </a:t>
            </a:r>
            <a:r>
              <a:rPr lang="en-US" sz="900" b="1" kern="0" dirty="0">
                <a:solidFill>
                  <a:srgbClr val="FFFFFF"/>
                </a:solidFill>
              </a:rPr>
              <a:t>Ref: </a:t>
            </a:r>
            <a:r>
              <a:rPr lang="en-US" sz="900" kern="0" dirty="0">
                <a:solidFill>
                  <a:srgbClr val="FFFFFF"/>
                </a:solidFill>
              </a:rPr>
              <a:t>Advisory Committee on Immunization Practices. Updated ACIP statement for pertussis, tetanus and diphtheria vaccines presented by Jennifer L. Liang, October 19, 2016.</a:t>
            </a:r>
          </a:p>
        </p:txBody>
      </p:sp>
      <p:sp>
        <p:nvSpPr>
          <p:cNvPr id="3" name="TextBox 2"/>
          <p:cNvSpPr txBox="1"/>
          <p:nvPr/>
        </p:nvSpPr>
        <p:spPr>
          <a:xfrm>
            <a:off x="425936" y="4277876"/>
            <a:ext cx="7668197" cy="646331"/>
          </a:xfrm>
          <a:prstGeom prst="rect">
            <a:avLst/>
          </a:prstGeom>
          <a:noFill/>
        </p:spPr>
        <p:txBody>
          <a:bodyPr wrap="square" rtlCol="0">
            <a:spAutoFit/>
          </a:bodyPr>
          <a:lstStyle/>
          <a:p>
            <a:pPr algn="ctr" defTabSz="685800" fontAlgn="auto">
              <a:spcBef>
                <a:spcPts val="0"/>
              </a:spcBef>
              <a:spcAft>
                <a:spcPts val="0"/>
              </a:spcAft>
            </a:pPr>
            <a:r>
              <a:rPr lang="en-US" kern="0" dirty="0"/>
              <a:t>According to ACIP, Pregnant women and adolescents may receive additional doses of Tdap.</a:t>
            </a:r>
          </a:p>
        </p:txBody>
      </p:sp>
      <p:sp>
        <p:nvSpPr>
          <p:cNvPr id="4" name="TextBox 3"/>
          <p:cNvSpPr txBox="1"/>
          <p:nvPr/>
        </p:nvSpPr>
        <p:spPr>
          <a:xfrm>
            <a:off x="6366106" y="6355913"/>
            <a:ext cx="1935145" cy="230832"/>
          </a:xfrm>
          <a:prstGeom prst="rect">
            <a:avLst/>
          </a:prstGeom>
          <a:noFill/>
        </p:spPr>
        <p:txBody>
          <a:bodyPr wrap="none" rtlCol="0">
            <a:spAutoFit/>
          </a:bodyPr>
          <a:lstStyle/>
          <a:p>
            <a:pPr defTabSz="685800" fontAlgn="auto">
              <a:spcBef>
                <a:spcPts val="0"/>
              </a:spcBef>
              <a:spcAft>
                <a:spcPts val="0"/>
              </a:spcAft>
            </a:pPr>
            <a:r>
              <a:rPr lang="en-US" sz="900" kern="0" dirty="0"/>
              <a:t>MMWR, February 7, 2017, Vol. 66</a:t>
            </a:r>
          </a:p>
        </p:txBody>
      </p:sp>
    </p:spTree>
    <p:extLst>
      <p:ext uri="{BB962C8B-B14F-4D97-AF65-F5344CB8AC3E}">
        <p14:creationId xmlns:p14="http://schemas.microsoft.com/office/powerpoint/2010/main" val="954977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p:cNvSpPr>
            <a:spLocks noGrp="1" noChangeArrowheads="1"/>
          </p:cNvSpPr>
          <p:nvPr>
            <p:ph type="title"/>
          </p:nvPr>
        </p:nvSpPr>
        <p:spPr>
          <a:xfrm>
            <a:off x="1625926" y="136254"/>
            <a:ext cx="5829300" cy="742950"/>
          </a:xfrm>
        </p:spPr>
        <p:txBody>
          <a:bodyPr/>
          <a:lstStyle/>
          <a:p>
            <a:pPr eaLnBrk="1" hangingPunct="1"/>
            <a:r>
              <a:rPr lang="en-US" sz="3600" dirty="0">
                <a:solidFill>
                  <a:srgbClr val="FFFF99"/>
                </a:solidFill>
              </a:rPr>
              <a:t>Cocooning Strategy</a:t>
            </a:r>
          </a:p>
        </p:txBody>
      </p:sp>
      <p:pic>
        <p:nvPicPr>
          <p:cNvPr id="215042" name="Picture 4"/>
          <p:cNvPicPr>
            <a:picLocks noGrp="1" noChangeAspect="1" noChangeArrowheads="1"/>
          </p:cNvPicPr>
          <p:nvPr>
            <p:ph type="body" idx="1"/>
          </p:nvPr>
        </p:nvPicPr>
        <p:blipFill>
          <a:blip r:embed="rId3" cstate="print"/>
          <a:srcRect/>
          <a:stretch>
            <a:fillRect/>
          </a:stretch>
        </p:blipFill>
        <p:spPr>
          <a:xfrm>
            <a:off x="3943350" y="3463528"/>
            <a:ext cx="1376363" cy="1508522"/>
          </a:xfrm>
        </p:spPr>
      </p:pic>
      <p:pic>
        <p:nvPicPr>
          <p:cNvPr id="215043" name="Picture 5"/>
          <p:cNvPicPr>
            <a:picLocks noChangeAspect="1" noChangeArrowheads="1"/>
          </p:cNvPicPr>
          <p:nvPr/>
        </p:nvPicPr>
        <p:blipFill>
          <a:blip r:embed="rId4" cstate="print"/>
          <a:srcRect/>
          <a:stretch>
            <a:fillRect/>
          </a:stretch>
        </p:blipFill>
        <p:spPr bwMode="auto">
          <a:xfrm>
            <a:off x="6057901" y="2114551"/>
            <a:ext cx="1641872" cy="1326356"/>
          </a:xfrm>
          <a:prstGeom prst="rect">
            <a:avLst/>
          </a:prstGeom>
          <a:noFill/>
          <a:ln w="9525">
            <a:noFill/>
            <a:miter lim="800000"/>
            <a:headEnd/>
            <a:tailEnd/>
          </a:ln>
        </p:spPr>
      </p:pic>
      <p:pic>
        <p:nvPicPr>
          <p:cNvPr id="215044" name="Picture 6"/>
          <p:cNvPicPr>
            <a:picLocks noChangeAspect="1" noChangeArrowheads="1"/>
          </p:cNvPicPr>
          <p:nvPr/>
        </p:nvPicPr>
        <p:blipFill>
          <a:blip r:embed="rId5" cstate="print"/>
          <a:srcRect/>
          <a:stretch>
            <a:fillRect/>
          </a:stretch>
        </p:blipFill>
        <p:spPr bwMode="auto">
          <a:xfrm>
            <a:off x="4045166" y="1769530"/>
            <a:ext cx="1398985" cy="1184672"/>
          </a:xfrm>
          <a:prstGeom prst="rect">
            <a:avLst/>
          </a:prstGeom>
          <a:noFill/>
          <a:ln w="9525">
            <a:noFill/>
            <a:miter lim="800000"/>
            <a:headEnd/>
            <a:tailEnd/>
          </a:ln>
        </p:spPr>
      </p:pic>
      <p:pic>
        <p:nvPicPr>
          <p:cNvPr id="215045" name="Picture 7"/>
          <p:cNvPicPr>
            <a:picLocks noChangeAspect="1" noChangeArrowheads="1"/>
          </p:cNvPicPr>
          <p:nvPr/>
        </p:nvPicPr>
        <p:blipFill>
          <a:blip r:embed="rId6" cstate="print"/>
          <a:srcRect/>
          <a:stretch>
            <a:fillRect/>
          </a:stretch>
        </p:blipFill>
        <p:spPr bwMode="auto">
          <a:xfrm>
            <a:off x="1714500" y="2171701"/>
            <a:ext cx="1724025" cy="1550194"/>
          </a:xfrm>
          <a:prstGeom prst="rect">
            <a:avLst/>
          </a:prstGeom>
          <a:noFill/>
          <a:ln w="9525">
            <a:noFill/>
            <a:miter lim="800000"/>
            <a:headEnd/>
            <a:tailEnd/>
          </a:ln>
        </p:spPr>
      </p:pic>
      <p:pic>
        <p:nvPicPr>
          <p:cNvPr id="215046" name="Picture 8"/>
          <p:cNvPicPr>
            <a:picLocks noChangeAspect="1" noChangeArrowheads="1"/>
          </p:cNvPicPr>
          <p:nvPr/>
        </p:nvPicPr>
        <p:blipFill>
          <a:blip r:embed="rId7" cstate="print"/>
          <a:srcRect/>
          <a:stretch>
            <a:fillRect/>
          </a:stretch>
        </p:blipFill>
        <p:spPr bwMode="auto">
          <a:xfrm>
            <a:off x="2171700" y="4114800"/>
            <a:ext cx="809625" cy="1371600"/>
          </a:xfrm>
          <a:prstGeom prst="rect">
            <a:avLst/>
          </a:prstGeom>
          <a:noFill/>
          <a:ln w="9525">
            <a:noFill/>
            <a:miter lim="800000"/>
            <a:headEnd/>
            <a:tailEnd/>
          </a:ln>
        </p:spPr>
      </p:pic>
      <p:pic>
        <p:nvPicPr>
          <p:cNvPr id="215047" name="Picture 9"/>
          <p:cNvPicPr>
            <a:picLocks noChangeAspect="1" noChangeArrowheads="1"/>
          </p:cNvPicPr>
          <p:nvPr/>
        </p:nvPicPr>
        <p:blipFill>
          <a:blip r:embed="rId8" cstate="print"/>
          <a:srcRect/>
          <a:stretch>
            <a:fillRect/>
          </a:stretch>
        </p:blipFill>
        <p:spPr bwMode="auto">
          <a:xfrm>
            <a:off x="6057900" y="3943351"/>
            <a:ext cx="1381125" cy="1550194"/>
          </a:xfrm>
          <a:prstGeom prst="rect">
            <a:avLst/>
          </a:prstGeom>
          <a:noFill/>
          <a:ln w="9525">
            <a:noFill/>
            <a:miter lim="800000"/>
            <a:headEnd/>
            <a:tailEnd/>
          </a:ln>
        </p:spPr>
      </p:pic>
      <p:pic>
        <p:nvPicPr>
          <p:cNvPr id="215048" name="Picture 11"/>
          <p:cNvPicPr>
            <a:picLocks noChangeAspect="1" noChangeArrowheads="1"/>
          </p:cNvPicPr>
          <p:nvPr/>
        </p:nvPicPr>
        <p:blipFill>
          <a:blip r:embed="rId9" cstate="print"/>
          <a:srcRect/>
          <a:stretch>
            <a:fillRect/>
          </a:stretch>
        </p:blipFill>
        <p:spPr bwMode="auto">
          <a:xfrm>
            <a:off x="7486650" y="2286000"/>
            <a:ext cx="352425" cy="471488"/>
          </a:xfrm>
          <a:prstGeom prst="rect">
            <a:avLst/>
          </a:prstGeom>
          <a:noFill/>
          <a:ln w="9525">
            <a:noFill/>
            <a:miter lim="800000"/>
            <a:headEnd/>
            <a:tailEnd/>
          </a:ln>
        </p:spPr>
      </p:pic>
      <p:pic>
        <p:nvPicPr>
          <p:cNvPr id="215049" name="Picture 12"/>
          <p:cNvPicPr>
            <a:picLocks noChangeAspect="1" noChangeArrowheads="1"/>
          </p:cNvPicPr>
          <p:nvPr/>
        </p:nvPicPr>
        <p:blipFill>
          <a:blip r:embed="rId9" cstate="print"/>
          <a:srcRect/>
          <a:stretch>
            <a:fillRect/>
          </a:stretch>
        </p:blipFill>
        <p:spPr bwMode="auto">
          <a:xfrm>
            <a:off x="7200900" y="4286250"/>
            <a:ext cx="285750" cy="471488"/>
          </a:xfrm>
          <a:prstGeom prst="rect">
            <a:avLst/>
          </a:prstGeom>
          <a:noFill/>
          <a:ln w="9525">
            <a:noFill/>
            <a:miter lim="800000"/>
            <a:headEnd/>
            <a:tailEnd/>
          </a:ln>
        </p:spPr>
      </p:pic>
      <p:pic>
        <p:nvPicPr>
          <p:cNvPr id="215050" name="Picture 13"/>
          <p:cNvPicPr>
            <a:picLocks noChangeAspect="1" noChangeArrowheads="1"/>
          </p:cNvPicPr>
          <p:nvPr/>
        </p:nvPicPr>
        <p:blipFill>
          <a:blip r:embed="rId9" cstate="print"/>
          <a:srcRect/>
          <a:stretch>
            <a:fillRect/>
          </a:stretch>
        </p:blipFill>
        <p:spPr bwMode="auto">
          <a:xfrm>
            <a:off x="5029200" y="2000250"/>
            <a:ext cx="352425" cy="471488"/>
          </a:xfrm>
          <a:prstGeom prst="rect">
            <a:avLst/>
          </a:prstGeom>
          <a:noFill/>
          <a:ln w="9525">
            <a:noFill/>
            <a:miter lim="800000"/>
            <a:headEnd/>
            <a:tailEnd/>
          </a:ln>
        </p:spPr>
      </p:pic>
      <p:pic>
        <p:nvPicPr>
          <p:cNvPr id="215051" name="Picture 15"/>
          <p:cNvPicPr>
            <a:picLocks noChangeAspect="1" noChangeArrowheads="1"/>
          </p:cNvPicPr>
          <p:nvPr/>
        </p:nvPicPr>
        <p:blipFill>
          <a:blip r:embed="rId9" cstate="print"/>
          <a:srcRect/>
          <a:stretch>
            <a:fillRect/>
          </a:stretch>
        </p:blipFill>
        <p:spPr bwMode="auto">
          <a:xfrm rot="-3706320">
            <a:off x="1485900" y="2602706"/>
            <a:ext cx="352425" cy="471488"/>
          </a:xfrm>
          <a:prstGeom prst="rect">
            <a:avLst/>
          </a:prstGeom>
          <a:noFill/>
          <a:ln w="9525">
            <a:noFill/>
            <a:miter lim="800000"/>
            <a:headEnd/>
            <a:tailEnd/>
          </a:ln>
        </p:spPr>
      </p:pic>
      <p:pic>
        <p:nvPicPr>
          <p:cNvPr id="215052" name="Picture 16"/>
          <p:cNvPicPr>
            <a:picLocks noChangeAspect="1" noChangeArrowheads="1"/>
          </p:cNvPicPr>
          <p:nvPr/>
        </p:nvPicPr>
        <p:blipFill>
          <a:blip r:embed="rId9" cstate="print"/>
          <a:srcRect/>
          <a:stretch>
            <a:fillRect/>
          </a:stretch>
        </p:blipFill>
        <p:spPr bwMode="auto">
          <a:xfrm>
            <a:off x="2800350" y="4286250"/>
            <a:ext cx="352425" cy="471488"/>
          </a:xfrm>
          <a:prstGeom prst="rect">
            <a:avLst/>
          </a:prstGeom>
          <a:noFill/>
          <a:ln w="9525">
            <a:noFill/>
            <a:miter lim="800000"/>
            <a:headEnd/>
            <a:tailEnd/>
          </a:ln>
        </p:spPr>
      </p:pic>
      <p:sp>
        <p:nvSpPr>
          <p:cNvPr id="215053" name="Rectangle 18"/>
          <p:cNvSpPr>
            <a:spLocks noChangeArrowheads="1"/>
          </p:cNvSpPr>
          <p:nvPr/>
        </p:nvSpPr>
        <p:spPr bwMode="auto">
          <a:xfrm>
            <a:off x="6488893" y="3530777"/>
            <a:ext cx="790601" cy="300082"/>
          </a:xfrm>
          <a:prstGeom prst="rect">
            <a:avLst/>
          </a:prstGeom>
          <a:noFill/>
          <a:ln w="9525">
            <a:noFill/>
            <a:miter lim="800000"/>
            <a:headEnd/>
            <a:tailEnd/>
          </a:ln>
        </p:spPr>
        <p:txBody>
          <a:bodyPr wrap="none" anchor="ctr">
            <a:spAutoFit/>
          </a:bodyPr>
          <a:lstStyle/>
          <a:p>
            <a:pPr algn="ctr" defTabSz="685800" fontAlgn="auto">
              <a:spcBef>
                <a:spcPts val="0"/>
              </a:spcBef>
              <a:spcAft>
                <a:spcPts val="0"/>
              </a:spcAft>
            </a:pPr>
            <a:r>
              <a:rPr lang="en-US" sz="1350" kern="0" dirty="0">
                <a:solidFill>
                  <a:srgbClr val="FFFFFF"/>
                </a:solidFill>
              </a:rPr>
              <a:t>Siblings</a:t>
            </a:r>
          </a:p>
        </p:txBody>
      </p:sp>
      <p:sp>
        <p:nvSpPr>
          <p:cNvPr id="215054" name="Rectangle 20"/>
          <p:cNvSpPr>
            <a:spLocks noChangeArrowheads="1"/>
          </p:cNvSpPr>
          <p:nvPr/>
        </p:nvSpPr>
        <p:spPr bwMode="auto">
          <a:xfrm>
            <a:off x="1798221" y="3702227"/>
            <a:ext cx="1694695" cy="300082"/>
          </a:xfrm>
          <a:prstGeom prst="rect">
            <a:avLst/>
          </a:prstGeom>
          <a:noFill/>
          <a:ln w="9525">
            <a:noFill/>
            <a:miter lim="800000"/>
            <a:headEnd/>
            <a:tailEnd/>
          </a:ln>
        </p:spPr>
        <p:txBody>
          <a:bodyPr wrap="none" anchor="ctr">
            <a:spAutoFit/>
          </a:bodyPr>
          <a:lstStyle/>
          <a:p>
            <a:pPr algn="ctr" defTabSz="685800" fontAlgn="auto">
              <a:spcBef>
                <a:spcPts val="0"/>
              </a:spcBef>
              <a:spcAft>
                <a:spcPts val="0"/>
              </a:spcAft>
            </a:pPr>
            <a:r>
              <a:rPr lang="en-US" sz="1350" kern="0" dirty="0">
                <a:solidFill>
                  <a:srgbClr val="FFFFFF"/>
                </a:solidFill>
              </a:rPr>
              <a:t>Child Care Provider</a:t>
            </a:r>
          </a:p>
        </p:txBody>
      </p:sp>
      <p:sp>
        <p:nvSpPr>
          <p:cNvPr id="215055" name="Rectangle 21"/>
          <p:cNvSpPr>
            <a:spLocks noChangeArrowheads="1"/>
          </p:cNvSpPr>
          <p:nvPr/>
        </p:nvSpPr>
        <p:spPr bwMode="auto">
          <a:xfrm>
            <a:off x="1855698" y="5531027"/>
            <a:ext cx="1627370" cy="300082"/>
          </a:xfrm>
          <a:prstGeom prst="rect">
            <a:avLst/>
          </a:prstGeom>
          <a:noFill/>
          <a:ln w="9525">
            <a:noFill/>
            <a:miter lim="800000"/>
            <a:headEnd/>
            <a:tailEnd/>
          </a:ln>
        </p:spPr>
        <p:txBody>
          <a:bodyPr wrap="none" anchor="ctr">
            <a:spAutoFit/>
          </a:bodyPr>
          <a:lstStyle/>
          <a:p>
            <a:pPr algn="ctr" defTabSz="685800" fontAlgn="auto">
              <a:spcBef>
                <a:spcPts val="0"/>
              </a:spcBef>
              <a:spcAft>
                <a:spcPts val="0"/>
              </a:spcAft>
            </a:pPr>
            <a:r>
              <a:rPr lang="en-US" sz="1350" kern="0" dirty="0">
                <a:solidFill>
                  <a:srgbClr val="FFFFFF"/>
                </a:solidFill>
              </a:rPr>
              <a:t>Healthcare Worker</a:t>
            </a:r>
          </a:p>
        </p:txBody>
      </p:sp>
      <p:sp>
        <p:nvSpPr>
          <p:cNvPr id="215056" name="Rectangle 22"/>
          <p:cNvSpPr>
            <a:spLocks noChangeArrowheads="1"/>
          </p:cNvSpPr>
          <p:nvPr/>
        </p:nvSpPr>
        <p:spPr bwMode="auto">
          <a:xfrm>
            <a:off x="6143807" y="5531027"/>
            <a:ext cx="1242648" cy="300082"/>
          </a:xfrm>
          <a:prstGeom prst="rect">
            <a:avLst/>
          </a:prstGeom>
          <a:noFill/>
          <a:ln w="9525">
            <a:noFill/>
            <a:miter lim="800000"/>
            <a:headEnd/>
            <a:tailEnd/>
          </a:ln>
        </p:spPr>
        <p:txBody>
          <a:bodyPr wrap="none" anchor="ctr">
            <a:spAutoFit/>
          </a:bodyPr>
          <a:lstStyle/>
          <a:p>
            <a:pPr algn="ctr" defTabSz="685800" fontAlgn="auto">
              <a:spcBef>
                <a:spcPts val="0"/>
              </a:spcBef>
              <a:spcAft>
                <a:spcPts val="0"/>
              </a:spcAft>
            </a:pPr>
            <a:r>
              <a:rPr lang="en-US" sz="1350" kern="0" dirty="0">
                <a:solidFill>
                  <a:srgbClr val="FFFFFF"/>
                </a:solidFill>
              </a:rPr>
              <a:t>Grandparents</a:t>
            </a:r>
          </a:p>
        </p:txBody>
      </p:sp>
      <p:sp>
        <p:nvSpPr>
          <p:cNvPr id="215057" name="Rectangle 23"/>
          <p:cNvSpPr>
            <a:spLocks noChangeArrowheads="1"/>
          </p:cNvSpPr>
          <p:nvPr/>
        </p:nvSpPr>
        <p:spPr bwMode="auto">
          <a:xfrm>
            <a:off x="4145790" y="2959277"/>
            <a:ext cx="780984" cy="300082"/>
          </a:xfrm>
          <a:prstGeom prst="rect">
            <a:avLst/>
          </a:prstGeom>
          <a:noFill/>
          <a:ln w="9525">
            <a:noFill/>
            <a:miter lim="800000"/>
            <a:headEnd/>
            <a:tailEnd/>
          </a:ln>
        </p:spPr>
        <p:txBody>
          <a:bodyPr wrap="none" anchor="ctr">
            <a:spAutoFit/>
          </a:bodyPr>
          <a:lstStyle/>
          <a:p>
            <a:pPr algn="ctr" defTabSz="685800" fontAlgn="auto">
              <a:spcBef>
                <a:spcPts val="0"/>
              </a:spcBef>
              <a:spcAft>
                <a:spcPts val="0"/>
              </a:spcAft>
            </a:pPr>
            <a:r>
              <a:rPr lang="en-US" sz="1350" kern="0" dirty="0">
                <a:solidFill>
                  <a:srgbClr val="FFFFFF"/>
                </a:solidFill>
              </a:rPr>
              <a:t>Parents</a:t>
            </a:r>
          </a:p>
        </p:txBody>
      </p:sp>
      <p:pic>
        <p:nvPicPr>
          <p:cNvPr id="215058" name="Picture 11"/>
          <p:cNvPicPr>
            <a:picLocks noChangeAspect="1" noChangeArrowheads="1"/>
          </p:cNvPicPr>
          <p:nvPr/>
        </p:nvPicPr>
        <p:blipFill>
          <a:blip r:embed="rId9" cstate="print"/>
          <a:srcRect/>
          <a:stretch>
            <a:fillRect/>
          </a:stretch>
        </p:blipFill>
        <p:spPr bwMode="auto">
          <a:xfrm rot="-4439115">
            <a:off x="5985272" y="2227660"/>
            <a:ext cx="352425" cy="471488"/>
          </a:xfrm>
          <a:prstGeom prst="rect">
            <a:avLst/>
          </a:prstGeom>
          <a:noFill/>
          <a:ln w="9525">
            <a:noFill/>
            <a:miter lim="800000"/>
            <a:headEnd/>
            <a:tailEnd/>
          </a:ln>
        </p:spPr>
      </p:pic>
      <p:pic>
        <p:nvPicPr>
          <p:cNvPr id="215059" name="Picture 11"/>
          <p:cNvPicPr>
            <a:picLocks noChangeAspect="1" noChangeArrowheads="1"/>
          </p:cNvPicPr>
          <p:nvPr/>
        </p:nvPicPr>
        <p:blipFill>
          <a:blip r:embed="rId9" cstate="print"/>
          <a:srcRect/>
          <a:stretch>
            <a:fillRect/>
          </a:stretch>
        </p:blipFill>
        <p:spPr bwMode="auto">
          <a:xfrm rot="8840842" flipV="1">
            <a:off x="3795714" y="1932385"/>
            <a:ext cx="373856" cy="546497"/>
          </a:xfrm>
          <a:prstGeom prst="rect">
            <a:avLst/>
          </a:prstGeom>
          <a:noFill/>
          <a:ln w="9525">
            <a:noFill/>
            <a:miter lim="800000"/>
            <a:headEnd/>
            <a:tailEnd/>
          </a:ln>
        </p:spPr>
      </p:pic>
      <p:sp>
        <p:nvSpPr>
          <p:cNvPr id="23" name="Oval 22"/>
          <p:cNvSpPr/>
          <p:nvPr/>
        </p:nvSpPr>
        <p:spPr>
          <a:xfrm>
            <a:off x="3657600" y="3371850"/>
            <a:ext cx="1943100" cy="1714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kern="0" dirty="0">
              <a:solidFill>
                <a:sysClr val="windowText" lastClr="000000"/>
              </a:solidFill>
            </a:endParaRPr>
          </a:p>
        </p:txBody>
      </p:sp>
    </p:spTree>
    <p:extLst>
      <p:ext uri="{BB962C8B-B14F-4D97-AF65-F5344CB8AC3E}">
        <p14:creationId xmlns:p14="http://schemas.microsoft.com/office/powerpoint/2010/main" val="4238977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6" name="Rectangle 2"/>
          <p:cNvSpPr>
            <a:spLocks noGrp="1" noChangeArrowheads="1"/>
          </p:cNvSpPr>
          <p:nvPr>
            <p:ph type="title" idx="4294967295"/>
          </p:nvPr>
        </p:nvSpPr>
        <p:spPr>
          <a:xfrm>
            <a:off x="381000" y="0"/>
            <a:ext cx="5410200" cy="1444625"/>
          </a:xfrm>
        </p:spPr>
        <p:txBody>
          <a:bodyPr/>
          <a:lstStyle/>
          <a:p>
            <a:pPr eaLnBrk="1" hangingPunct="1"/>
            <a:r>
              <a:rPr lang="en-US" sz="3600" i="1" dirty="0">
                <a:solidFill>
                  <a:srgbClr val="FFFF99"/>
                </a:solidFill>
              </a:rPr>
              <a:t>Haemophilus influenzae</a:t>
            </a:r>
            <a:r>
              <a:rPr lang="en-US" sz="3600" dirty="0">
                <a:solidFill>
                  <a:srgbClr val="FFFF99"/>
                </a:solidFill>
              </a:rPr>
              <a:t> type b (Hib</a:t>
            </a:r>
            <a:r>
              <a:rPr lang="en-US" sz="3600" dirty="0"/>
              <a:t>)</a:t>
            </a:r>
          </a:p>
        </p:txBody>
      </p:sp>
      <p:pic>
        <p:nvPicPr>
          <p:cNvPr id="51297" name="Picture 3" descr="img0020"/>
          <p:cNvPicPr>
            <a:picLocks noChangeAspect="1" noChangeArrowheads="1"/>
          </p:cNvPicPr>
          <p:nvPr/>
        </p:nvPicPr>
        <p:blipFill>
          <a:blip r:embed="rId4" cstate="print"/>
          <a:srcRect/>
          <a:stretch>
            <a:fillRect/>
          </a:stretch>
        </p:blipFill>
        <p:spPr bwMode="auto">
          <a:xfrm>
            <a:off x="6097588" y="238125"/>
            <a:ext cx="2879725" cy="1919288"/>
          </a:xfrm>
          <a:prstGeom prst="rect">
            <a:avLst/>
          </a:prstGeom>
          <a:noFill/>
          <a:ln w="9525">
            <a:noFill/>
            <a:miter lim="800000"/>
            <a:headEnd/>
            <a:tailEnd/>
          </a:ln>
        </p:spPr>
      </p:pic>
      <p:sp>
        <p:nvSpPr>
          <p:cNvPr id="51298" name="Text Box 5"/>
          <p:cNvSpPr txBox="1">
            <a:spLocks noChangeArrowheads="1"/>
          </p:cNvSpPr>
          <p:nvPr/>
        </p:nvSpPr>
        <p:spPr bwMode="auto">
          <a:xfrm>
            <a:off x="152400" y="1295400"/>
            <a:ext cx="8763000" cy="3296287"/>
          </a:xfrm>
          <a:prstGeom prst="rect">
            <a:avLst/>
          </a:prstGeom>
          <a:noFill/>
          <a:ln w="9525">
            <a:noFill/>
            <a:miter lim="800000"/>
            <a:headEnd/>
            <a:tailEnd/>
          </a:ln>
        </p:spPr>
        <p:txBody>
          <a:bodyPr wrap="square">
            <a:spAutoFit/>
          </a:bodyPr>
          <a:lstStyle/>
          <a:p>
            <a:pPr>
              <a:spcBef>
                <a:spcPct val="50000"/>
              </a:spcBef>
            </a:pPr>
            <a:r>
              <a:rPr lang="en-US" sz="2400" dirty="0">
                <a:solidFill>
                  <a:srgbClr val="FFFFFF"/>
                </a:solidFill>
                <a:latin typeface="Calibri"/>
              </a:rPr>
              <a:t>ACIP recommends: </a:t>
            </a:r>
          </a:p>
          <a:p>
            <a:pPr>
              <a:spcBef>
                <a:spcPct val="50000"/>
              </a:spcBef>
            </a:pPr>
            <a:r>
              <a:rPr lang="en-US" sz="2400" dirty="0">
                <a:solidFill>
                  <a:srgbClr val="FFFFFF"/>
                </a:solidFill>
                <a:latin typeface="Calibri"/>
              </a:rPr>
              <a:t>    3-4 doses of Hib (depending on brand)</a:t>
            </a:r>
            <a:endParaRPr lang="en-US" sz="2400" dirty="0">
              <a:solidFill>
                <a:srgbClr val="FF9900"/>
              </a:solidFill>
              <a:latin typeface="Calibri"/>
            </a:endParaRPr>
          </a:p>
          <a:p>
            <a:pPr marL="690563" lvl="1" indent="-233363">
              <a:lnSpc>
                <a:spcPct val="80000"/>
              </a:lnSpc>
              <a:spcBef>
                <a:spcPct val="50000"/>
              </a:spcBef>
              <a:buFontTx/>
              <a:buChar char="•"/>
            </a:pPr>
            <a:r>
              <a:rPr lang="en-US" sz="2400" dirty="0">
                <a:solidFill>
                  <a:srgbClr val="FFFFFF"/>
                </a:solidFill>
                <a:latin typeface="Calibri"/>
              </a:rPr>
              <a:t>Dose 1 @ 2 months of age</a:t>
            </a:r>
          </a:p>
          <a:p>
            <a:pPr marL="690563" lvl="1" indent="-233363">
              <a:lnSpc>
                <a:spcPct val="80000"/>
              </a:lnSpc>
              <a:spcBef>
                <a:spcPct val="50000"/>
              </a:spcBef>
              <a:buFontTx/>
              <a:buChar char="•"/>
            </a:pPr>
            <a:r>
              <a:rPr lang="en-US" sz="2400" dirty="0">
                <a:solidFill>
                  <a:srgbClr val="FFFFFF"/>
                </a:solidFill>
                <a:latin typeface="Calibri"/>
              </a:rPr>
              <a:t>Dose 2 @ 4 months of age</a:t>
            </a:r>
          </a:p>
          <a:p>
            <a:pPr marL="690563" lvl="1" indent="-233363">
              <a:lnSpc>
                <a:spcPct val="80000"/>
              </a:lnSpc>
              <a:spcBef>
                <a:spcPct val="50000"/>
              </a:spcBef>
              <a:buFontTx/>
              <a:buChar char="•"/>
            </a:pPr>
            <a:r>
              <a:rPr lang="en-US" sz="2400" dirty="0">
                <a:solidFill>
                  <a:srgbClr val="FFFFFF"/>
                </a:solidFill>
                <a:latin typeface="Calibri"/>
              </a:rPr>
              <a:t>Dose 3 @ 6 months of age </a:t>
            </a:r>
          </a:p>
          <a:p>
            <a:pPr marL="690563" lvl="1" indent="-233363">
              <a:lnSpc>
                <a:spcPct val="80000"/>
              </a:lnSpc>
              <a:spcBef>
                <a:spcPct val="50000"/>
              </a:spcBef>
            </a:pPr>
            <a:r>
              <a:rPr lang="en-US" sz="1600" dirty="0">
                <a:solidFill>
                  <a:srgbClr val="FFFFFF"/>
                </a:solidFill>
                <a:latin typeface="Calibri"/>
              </a:rPr>
              <a:t>      </a:t>
            </a:r>
            <a:r>
              <a:rPr lang="en-US" dirty="0">
                <a:solidFill>
                  <a:srgbClr val="FFFFFF"/>
                </a:solidFill>
                <a:latin typeface="Calibri"/>
              </a:rPr>
              <a:t>(Not required if Pedvax HIB® is administered at 2 and 4 months of age)</a:t>
            </a:r>
          </a:p>
          <a:p>
            <a:pPr marL="690563" lvl="1" indent="-233363">
              <a:lnSpc>
                <a:spcPct val="80000"/>
              </a:lnSpc>
              <a:spcBef>
                <a:spcPct val="50000"/>
              </a:spcBef>
              <a:buFontTx/>
              <a:buChar char="•"/>
            </a:pPr>
            <a:r>
              <a:rPr lang="en-US" sz="2400" dirty="0">
                <a:solidFill>
                  <a:srgbClr val="FFFFFF"/>
                </a:solidFill>
                <a:latin typeface="Calibri"/>
              </a:rPr>
              <a:t>Booster dose @ 12 through 15 months of age </a:t>
            </a:r>
          </a:p>
        </p:txBody>
      </p:sp>
      <p:graphicFrame>
        <p:nvGraphicFramePr>
          <p:cNvPr id="51295" name="Object 95"/>
          <p:cNvGraphicFramePr>
            <a:graphicFrameLocks noChangeAspect="1"/>
          </p:cNvGraphicFramePr>
          <p:nvPr/>
        </p:nvGraphicFramePr>
        <p:xfrm>
          <a:off x="7543800" y="1828800"/>
          <a:ext cx="1450975" cy="1600200"/>
        </p:xfrm>
        <a:graphic>
          <a:graphicData uri="http://schemas.openxmlformats.org/presentationml/2006/ole">
            <mc:AlternateContent xmlns:mc="http://schemas.openxmlformats.org/markup-compatibility/2006">
              <mc:Choice xmlns:v="urn:schemas-microsoft-com:vml" Requires="v">
                <p:oleObj spid="_x0000_s440356" name="Image" r:id="rId5" imgW="2320000" imgH="2560000" progId="">
                  <p:embed/>
                </p:oleObj>
              </mc:Choice>
              <mc:Fallback>
                <p:oleObj name="Image" r:id="rId5" imgW="2320000" imgH="2560000" progId="">
                  <p:embed/>
                  <p:pic>
                    <p:nvPicPr>
                      <p:cNvPr id="51295" name="Object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1828800"/>
                        <a:ext cx="1450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299" name="Picture 9" descr="hib_aap006"/>
          <p:cNvPicPr>
            <a:picLocks noChangeAspect="1" noChangeArrowheads="1"/>
          </p:cNvPicPr>
          <p:nvPr/>
        </p:nvPicPr>
        <p:blipFill>
          <a:blip r:embed="rId7" cstate="print"/>
          <a:srcRect/>
          <a:stretch>
            <a:fillRect/>
          </a:stretch>
        </p:blipFill>
        <p:spPr bwMode="auto">
          <a:xfrm>
            <a:off x="5715000" y="1600200"/>
            <a:ext cx="1905000" cy="1825625"/>
          </a:xfrm>
          <a:prstGeom prst="rect">
            <a:avLst/>
          </a:prstGeom>
          <a:noFill/>
          <a:ln w="9525">
            <a:noFill/>
            <a:miter lim="800000"/>
            <a:headEnd/>
            <a:tailEnd/>
          </a:ln>
        </p:spPr>
      </p:pic>
      <p:sp>
        <p:nvSpPr>
          <p:cNvPr id="8" name="TextBox 7"/>
          <p:cNvSpPr txBox="1"/>
          <p:nvPr/>
        </p:nvSpPr>
        <p:spPr>
          <a:xfrm>
            <a:off x="304800" y="5493603"/>
            <a:ext cx="8610600" cy="830997"/>
          </a:xfrm>
          <a:prstGeom prst="rect">
            <a:avLst/>
          </a:prstGeom>
          <a:noFill/>
        </p:spPr>
        <p:txBody>
          <a:bodyPr wrap="square">
            <a:spAutoFit/>
          </a:bodyPr>
          <a:lstStyle/>
          <a:p>
            <a:pPr>
              <a:defRPr/>
            </a:pPr>
            <a:r>
              <a:rPr lang="en-US" sz="2400" dirty="0">
                <a:solidFill>
                  <a:srgbClr val="FFFFFF"/>
                </a:solidFill>
                <a:latin typeface="Calibri"/>
              </a:rPr>
              <a:t>One dose of Hib may be given to adults with immunocompromising conditions.</a:t>
            </a:r>
          </a:p>
        </p:txBody>
      </p:sp>
      <p:sp>
        <p:nvSpPr>
          <p:cNvPr id="10" name="Rectangle 9"/>
          <p:cNvSpPr/>
          <p:nvPr/>
        </p:nvSpPr>
        <p:spPr>
          <a:xfrm>
            <a:off x="4780079" y="6248400"/>
            <a:ext cx="3297121" cy="307777"/>
          </a:xfrm>
          <a:prstGeom prst="rect">
            <a:avLst/>
          </a:prstGeom>
        </p:spPr>
        <p:txBody>
          <a:bodyPr wrap="none">
            <a:spAutoFit/>
          </a:bodyPr>
          <a:lstStyle/>
          <a:p>
            <a:r>
              <a:rPr lang="en-US" sz="1400" b="1" dirty="0">
                <a:solidFill>
                  <a:srgbClr val="FFFFFF"/>
                </a:solidFill>
                <a:latin typeface="Calibri"/>
              </a:rPr>
              <a:t>MMWR, February 28, 2014, Vol 63, #RR01</a:t>
            </a:r>
          </a:p>
        </p:txBody>
      </p:sp>
      <p:sp>
        <p:nvSpPr>
          <p:cNvPr id="9" name="Rectangle 8"/>
          <p:cNvSpPr/>
          <p:nvPr/>
        </p:nvSpPr>
        <p:spPr>
          <a:xfrm>
            <a:off x="304800" y="4572000"/>
            <a:ext cx="8534400" cy="830997"/>
          </a:xfrm>
          <a:prstGeom prst="rect">
            <a:avLst/>
          </a:prstGeom>
        </p:spPr>
        <p:txBody>
          <a:bodyPr wrap="square">
            <a:spAutoFit/>
          </a:bodyPr>
          <a:lstStyle/>
          <a:p>
            <a:pPr fontAlgn="auto">
              <a:spcBef>
                <a:spcPts val="0"/>
              </a:spcBef>
              <a:spcAft>
                <a:spcPts val="0"/>
              </a:spcAft>
            </a:pPr>
            <a:r>
              <a:rPr lang="en-US" sz="2400" dirty="0">
                <a:solidFill>
                  <a:srgbClr val="FFFFFF"/>
                </a:solidFill>
                <a:latin typeface="Calibri"/>
              </a:rPr>
              <a:t>One dose of Hib  for unimmunized persons 5 through 18 years who have asplenia, sickle cell disease or HIV infection.</a:t>
            </a:r>
            <a:endParaRPr lang="en-US" sz="2400" dirty="0">
              <a:solidFill>
                <a:srgbClr val="FFFFFF"/>
              </a:solidFill>
              <a:latin typeface="Calibri"/>
              <a:cs typeface="+mn-cs"/>
            </a:endParaRPr>
          </a:p>
        </p:txBody>
      </p:sp>
    </p:spTree>
    <p:extLst>
      <p:ext uri="{BB962C8B-B14F-4D97-AF65-F5344CB8AC3E}">
        <p14:creationId xmlns:p14="http://schemas.microsoft.com/office/powerpoint/2010/main" val="369473534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ChangeArrowheads="1"/>
          </p:cNvSpPr>
          <p:nvPr>
            <p:ph type="title" idx="4294967295"/>
          </p:nvPr>
        </p:nvSpPr>
        <p:spPr>
          <a:xfrm>
            <a:off x="304800" y="381000"/>
            <a:ext cx="6191250" cy="676275"/>
          </a:xfrm>
        </p:spPr>
        <p:txBody>
          <a:bodyPr/>
          <a:lstStyle/>
          <a:p>
            <a:pPr eaLnBrk="1" hangingPunct="1"/>
            <a:br>
              <a:rPr lang="en-US" sz="3600" b="1" dirty="0">
                <a:solidFill>
                  <a:srgbClr val="FFFF99"/>
                </a:solidFill>
              </a:rPr>
            </a:br>
            <a:endParaRPr lang="en-US" sz="2800" b="1" dirty="0">
              <a:solidFill>
                <a:srgbClr val="FFFF99"/>
              </a:solidFill>
            </a:endParaRPr>
          </a:p>
        </p:txBody>
      </p:sp>
      <p:sp>
        <p:nvSpPr>
          <p:cNvPr id="220162" name="Text Box 3"/>
          <p:cNvSpPr txBox="1">
            <a:spLocks noChangeArrowheads="1"/>
          </p:cNvSpPr>
          <p:nvPr/>
        </p:nvSpPr>
        <p:spPr bwMode="auto">
          <a:xfrm>
            <a:off x="4924425" y="5556250"/>
            <a:ext cx="3024188" cy="366713"/>
          </a:xfrm>
          <a:prstGeom prst="rect">
            <a:avLst/>
          </a:prstGeom>
          <a:noFill/>
          <a:ln w="9525">
            <a:noFill/>
            <a:miter lim="800000"/>
            <a:headEnd/>
            <a:tailEnd/>
          </a:ln>
        </p:spPr>
        <p:txBody>
          <a:bodyPr>
            <a:spAutoFit/>
          </a:bodyPr>
          <a:lstStyle/>
          <a:p>
            <a:pPr fontAlgn="base">
              <a:spcBef>
                <a:spcPct val="50000"/>
              </a:spcBef>
              <a:spcAft>
                <a:spcPct val="0"/>
              </a:spcAft>
            </a:pPr>
            <a:endParaRPr lang="en-US" dirty="0">
              <a:solidFill>
                <a:srgbClr val="FFFFFF"/>
              </a:solidFill>
              <a:latin typeface="Arial" charset="0"/>
              <a:cs typeface="Arial" charset="0"/>
            </a:endParaRPr>
          </a:p>
        </p:txBody>
      </p:sp>
      <p:pic>
        <p:nvPicPr>
          <p:cNvPr id="220163" name="Picture 4" descr="pik04"/>
          <p:cNvPicPr>
            <a:picLocks noChangeAspect="1" noChangeArrowheads="1"/>
          </p:cNvPicPr>
          <p:nvPr/>
        </p:nvPicPr>
        <p:blipFill>
          <a:blip r:embed="rId3" cstate="print"/>
          <a:srcRect/>
          <a:stretch>
            <a:fillRect/>
          </a:stretch>
        </p:blipFill>
        <p:spPr bwMode="auto">
          <a:xfrm>
            <a:off x="6096000" y="304800"/>
            <a:ext cx="2743200" cy="3125788"/>
          </a:xfrm>
          <a:prstGeom prst="rect">
            <a:avLst/>
          </a:prstGeom>
          <a:noFill/>
          <a:ln w="9525">
            <a:noFill/>
            <a:miter lim="800000"/>
            <a:headEnd/>
            <a:tailEnd/>
          </a:ln>
        </p:spPr>
      </p:pic>
      <p:pic>
        <p:nvPicPr>
          <p:cNvPr id="220164" name="Picture 5"/>
          <p:cNvPicPr>
            <a:picLocks noChangeAspect="1" noChangeArrowheads="1"/>
          </p:cNvPicPr>
          <p:nvPr/>
        </p:nvPicPr>
        <p:blipFill>
          <a:blip r:embed="rId4" cstate="print"/>
          <a:srcRect/>
          <a:stretch>
            <a:fillRect/>
          </a:stretch>
        </p:blipFill>
        <p:spPr bwMode="auto">
          <a:xfrm>
            <a:off x="6096000" y="3502025"/>
            <a:ext cx="2717800" cy="3127375"/>
          </a:xfrm>
          <a:prstGeom prst="rect">
            <a:avLst/>
          </a:prstGeom>
          <a:noFill/>
          <a:ln w="9525">
            <a:noFill/>
            <a:miter lim="800000"/>
            <a:headEnd/>
            <a:tailEnd/>
          </a:ln>
        </p:spPr>
      </p:pic>
      <p:sp>
        <p:nvSpPr>
          <p:cNvPr id="74758" name="Text Box 6"/>
          <p:cNvSpPr txBox="1">
            <a:spLocks noChangeArrowheads="1"/>
          </p:cNvSpPr>
          <p:nvPr/>
        </p:nvSpPr>
        <p:spPr bwMode="auto">
          <a:xfrm>
            <a:off x="76200" y="822910"/>
            <a:ext cx="5867400" cy="3785652"/>
          </a:xfrm>
          <a:prstGeom prst="rect">
            <a:avLst/>
          </a:prstGeom>
          <a:noFill/>
          <a:ln w="9525">
            <a:noFill/>
            <a:miter lim="800000"/>
            <a:headEnd/>
            <a:tailEnd/>
          </a:ln>
        </p:spPr>
        <p:txBody>
          <a:bodyPr wrap="square">
            <a:spAutoFit/>
          </a:bodyPr>
          <a:lstStyle/>
          <a:p>
            <a:pPr fontAlgn="base">
              <a:spcAft>
                <a:spcPct val="0"/>
              </a:spcAft>
              <a:defRPr/>
            </a:pPr>
            <a:r>
              <a:rPr lang="en-US" sz="2000" dirty="0">
                <a:solidFill>
                  <a:srgbClr val="FFFFFF"/>
                </a:solidFill>
                <a:latin typeface="+mn-lt"/>
                <a:cs typeface="Arial" charset="0"/>
              </a:rPr>
              <a:t>ACIP recommends:</a:t>
            </a:r>
          </a:p>
          <a:p>
            <a:pPr fontAlgn="base">
              <a:spcAft>
                <a:spcPct val="0"/>
              </a:spcAft>
              <a:defRPr/>
            </a:pPr>
            <a:r>
              <a:rPr lang="en-US" sz="2000" dirty="0">
                <a:solidFill>
                  <a:srgbClr val="FFFFFF"/>
                </a:solidFill>
                <a:latin typeface="+mn-lt"/>
                <a:cs typeface="Arial" charset="0"/>
              </a:rPr>
              <a:t>Four dose series of IPV at : 2, 4, 6 through 18 months</a:t>
            </a:r>
          </a:p>
          <a:p>
            <a:pPr fontAlgn="base">
              <a:spcAft>
                <a:spcPct val="0"/>
              </a:spcAft>
              <a:defRPr/>
            </a:pPr>
            <a:r>
              <a:rPr lang="en-US" sz="2000" dirty="0">
                <a:solidFill>
                  <a:srgbClr val="FFFFFF"/>
                </a:solidFill>
                <a:latin typeface="+mn-lt"/>
                <a:cs typeface="Arial" charset="0"/>
              </a:rPr>
              <a:t>    and  4 through 6 years of age.  </a:t>
            </a:r>
          </a:p>
          <a:p>
            <a:pPr marL="576262" lvl="1" indent="-342900" fontAlgn="base">
              <a:spcAft>
                <a:spcPct val="0"/>
              </a:spcAft>
              <a:buFont typeface="Arial" panose="020B0604020202020204" pitchFamily="34" charset="0"/>
              <a:buChar char="•"/>
              <a:defRPr/>
            </a:pPr>
            <a:r>
              <a:rPr lang="en-US" sz="2000" dirty="0">
                <a:solidFill>
                  <a:srgbClr val="FFFFFF"/>
                </a:solidFill>
                <a:latin typeface="+mn-lt"/>
                <a:cs typeface="Arial" charset="0"/>
              </a:rPr>
              <a:t>Minimum interval from dose 3 to dose 4 </a:t>
            </a:r>
          </a:p>
          <a:p>
            <a:pPr lvl="1" indent="-223838" fontAlgn="base">
              <a:spcAft>
                <a:spcPct val="0"/>
              </a:spcAft>
              <a:defRPr/>
            </a:pPr>
            <a:r>
              <a:rPr lang="en-US" sz="2000" dirty="0">
                <a:solidFill>
                  <a:srgbClr val="FFFFFF"/>
                </a:solidFill>
                <a:latin typeface="+mn-lt"/>
                <a:cs typeface="Arial" charset="0"/>
              </a:rPr>
              <a:t>      is six months</a:t>
            </a:r>
          </a:p>
          <a:p>
            <a:pPr marL="576262" lvl="1" indent="-342900" fontAlgn="base">
              <a:spcAft>
                <a:spcPct val="0"/>
              </a:spcAft>
              <a:buFont typeface="Arial" panose="020B0604020202020204" pitchFamily="34" charset="0"/>
              <a:buChar char="•"/>
              <a:defRPr/>
            </a:pPr>
            <a:r>
              <a:rPr lang="en-US" sz="2000" dirty="0">
                <a:solidFill>
                  <a:srgbClr val="FFFFFF"/>
                </a:solidFill>
                <a:latin typeface="+mn-lt"/>
                <a:cs typeface="Arial" charset="0"/>
              </a:rPr>
              <a:t>Final dose at 4 years of  age or older regardless of the number of previous doses</a:t>
            </a:r>
          </a:p>
          <a:p>
            <a:pPr marL="457200" lvl="2" indent="-167879" defTabSz="685800">
              <a:spcBef>
                <a:spcPts val="0"/>
              </a:spcBef>
              <a:buFontTx/>
              <a:buChar char="•"/>
              <a:defRPr/>
            </a:pPr>
            <a:r>
              <a:rPr lang="en-US" sz="2000" kern="0" dirty="0">
                <a:solidFill>
                  <a:srgbClr val="FFFFFF"/>
                </a:solidFill>
                <a:latin typeface="Calibri" panose="020F0502020204030204" pitchFamily="34" charset="0"/>
              </a:rPr>
              <a:t>For guidance in assessing polio vaccination status for children immunized outside the U.S., see https://www.cdc.gov/mmwr/volumes/66/wr/mm6606a7.htm?s_cid=mm6606a7_w</a:t>
            </a:r>
          </a:p>
          <a:p>
            <a:pPr marL="576262" lvl="1" indent="-342900" fontAlgn="base">
              <a:spcAft>
                <a:spcPct val="0"/>
              </a:spcAft>
              <a:buFont typeface="Arial" panose="020B0604020202020204" pitchFamily="34" charset="0"/>
              <a:buChar char="•"/>
              <a:defRPr/>
            </a:pPr>
            <a:endParaRPr lang="en-US" sz="2000" dirty="0">
              <a:solidFill>
                <a:srgbClr val="FFFFFF"/>
              </a:solidFill>
              <a:latin typeface="+mn-lt"/>
              <a:cs typeface="Arial" charset="0"/>
            </a:endParaRPr>
          </a:p>
        </p:txBody>
      </p:sp>
      <p:sp>
        <p:nvSpPr>
          <p:cNvPr id="220166" name="Rectangle 7"/>
          <p:cNvSpPr>
            <a:spLocks noChangeArrowheads="1"/>
          </p:cNvSpPr>
          <p:nvPr/>
        </p:nvSpPr>
        <p:spPr bwMode="auto">
          <a:xfrm>
            <a:off x="228600" y="76200"/>
            <a:ext cx="6191250" cy="762000"/>
          </a:xfrm>
          <a:prstGeom prst="rect">
            <a:avLst/>
          </a:prstGeom>
          <a:noFill/>
          <a:ln w="9525">
            <a:noFill/>
            <a:miter lim="800000"/>
            <a:headEnd/>
            <a:tailEnd/>
          </a:ln>
        </p:spPr>
        <p:txBody>
          <a:bodyPr anchor="ctr"/>
          <a:lstStyle/>
          <a:p>
            <a:pPr algn="ctr" fontAlgn="base">
              <a:spcBef>
                <a:spcPct val="0"/>
              </a:spcBef>
              <a:spcAft>
                <a:spcPct val="0"/>
              </a:spcAft>
            </a:pPr>
            <a:r>
              <a:rPr lang="en-US" sz="3600" dirty="0">
                <a:solidFill>
                  <a:srgbClr val="FFFF99"/>
                </a:solidFill>
                <a:latin typeface="+mj-lt"/>
                <a:cs typeface="Arial" charset="0"/>
              </a:rPr>
              <a:t>Polio</a:t>
            </a:r>
            <a:r>
              <a:rPr lang="en-US" sz="4400" dirty="0">
                <a:solidFill>
                  <a:srgbClr val="FFFF99"/>
                </a:solidFill>
                <a:cs typeface="Arial" charset="0"/>
              </a:rPr>
              <a:t> </a:t>
            </a:r>
          </a:p>
        </p:txBody>
      </p:sp>
      <p:sp>
        <p:nvSpPr>
          <p:cNvPr id="220167" name="Text Box 8"/>
          <p:cNvSpPr txBox="1">
            <a:spLocks noChangeArrowheads="1"/>
          </p:cNvSpPr>
          <p:nvPr/>
        </p:nvSpPr>
        <p:spPr bwMode="auto">
          <a:xfrm>
            <a:off x="609600" y="5029200"/>
            <a:ext cx="6096000" cy="369888"/>
          </a:xfrm>
          <a:prstGeom prst="rect">
            <a:avLst/>
          </a:prstGeom>
          <a:noFill/>
          <a:ln w="9525">
            <a:noFill/>
            <a:miter lim="800000"/>
            <a:headEnd/>
            <a:tailEnd/>
          </a:ln>
        </p:spPr>
        <p:txBody>
          <a:bodyPr>
            <a:spAutoFit/>
          </a:bodyPr>
          <a:lstStyle/>
          <a:p>
            <a:pPr marL="457200" indent="-223838" fontAlgn="base">
              <a:lnSpc>
                <a:spcPct val="90000"/>
              </a:lnSpc>
              <a:spcBef>
                <a:spcPct val="20000"/>
              </a:spcBef>
              <a:spcAft>
                <a:spcPct val="0"/>
              </a:spcAft>
            </a:pPr>
            <a:r>
              <a:rPr lang="en-US" sz="2000" dirty="0">
                <a:solidFill>
                  <a:srgbClr val="FFFFFF"/>
                </a:solidFill>
                <a:cs typeface="Arial" charset="0"/>
              </a:rPr>
              <a:t> </a:t>
            </a:r>
          </a:p>
        </p:txBody>
      </p:sp>
      <p:pic>
        <p:nvPicPr>
          <p:cNvPr id="220169" name="Picture 20"/>
          <p:cNvPicPr>
            <a:picLocks noChangeAspect="1" noChangeArrowheads="1"/>
          </p:cNvPicPr>
          <p:nvPr/>
        </p:nvPicPr>
        <p:blipFill>
          <a:blip r:embed="rId5" cstate="print"/>
          <a:srcRect/>
          <a:stretch>
            <a:fillRect/>
          </a:stretch>
        </p:blipFill>
        <p:spPr bwMode="auto">
          <a:xfrm>
            <a:off x="4495800" y="4800600"/>
            <a:ext cx="1117600" cy="1676400"/>
          </a:xfrm>
          <a:prstGeom prst="rect">
            <a:avLst/>
          </a:prstGeom>
          <a:noFill/>
          <a:ln w="9525">
            <a:noFill/>
            <a:miter lim="800000"/>
            <a:headEnd/>
            <a:tailEnd/>
          </a:ln>
        </p:spPr>
      </p:pic>
      <p:sp>
        <p:nvSpPr>
          <p:cNvPr id="220170" name="Rectangle 12"/>
          <p:cNvSpPr>
            <a:spLocks noChangeArrowheads="1"/>
          </p:cNvSpPr>
          <p:nvPr/>
        </p:nvSpPr>
        <p:spPr bwMode="auto">
          <a:xfrm>
            <a:off x="4267200" y="6489700"/>
            <a:ext cx="1828800" cy="215900"/>
          </a:xfrm>
          <a:prstGeom prst="rect">
            <a:avLst/>
          </a:prstGeom>
          <a:noFill/>
          <a:ln w="9525">
            <a:noFill/>
            <a:miter lim="800000"/>
            <a:headEnd/>
            <a:tailEnd/>
          </a:ln>
        </p:spPr>
        <p:txBody>
          <a:bodyPr>
            <a:spAutoFit/>
          </a:bodyPr>
          <a:lstStyle/>
          <a:p>
            <a:pPr fontAlgn="base">
              <a:spcBef>
                <a:spcPct val="50000"/>
              </a:spcBef>
              <a:spcAft>
                <a:spcPct val="0"/>
              </a:spcAft>
            </a:pPr>
            <a:r>
              <a:rPr lang="en-US" sz="800" dirty="0">
                <a:solidFill>
                  <a:srgbClr val="FFFFFF"/>
                </a:solidFill>
                <a:latin typeface="Arial" charset="0"/>
                <a:cs typeface="Arial" charset="0"/>
              </a:rPr>
              <a:t>Source: World Health Organization</a:t>
            </a:r>
          </a:p>
        </p:txBody>
      </p:sp>
      <p:sp>
        <p:nvSpPr>
          <p:cNvPr id="12" name="TextBox 11"/>
          <p:cNvSpPr txBox="1"/>
          <p:nvPr/>
        </p:nvSpPr>
        <p:spPr>
          <a:xfrm>
            <a:off x="371013" y="4507795"/>
            <a:ext cx="4197658" cy="1477328"/>
          </a:xfrm>
          <a:prstGeom prst="rect">
            <a:avLst/>
          </a:prstGeom>
          <a:noFill/>
        </p:spPr>
        <p:txBody>
          <a:bodyPr wrap="square" rtlCol="0">
            <a:spAutoFit/>
          </a:bodyPr>
          <a:lstStyle/>
          <a:p>
            <a:r>
              <a:rPr lang="en-US" b="1" dirty="0">
                <a:solidFill>
                  <a:srgbClr val="FFFF99"/>
                </a:solidFill>
                <a:latin typeface="+mn-lt"/>
              </a:rPr>
              <a:t>A booster dose may be recommended, depending on length of stay and the timing of the last dose of polio vaccine, for persons travelling to countries experiencing polio outbreaks.  </a:t>
            </a:r>
          </a:p>
        </p:txBody>
      </p:sp>
      <p:sp>
        <p:nvSpPr>
          <p:cNvPr id="13" name="Rectangle 12"/>
          <p:cNvSpPr/>
          <p:nvPr/>
        </p:nvSpPr>
        <p:spPr>
          <a:xfrm>
            <a:off x="834342" y="6194217"/>
            <a:ext cx="3200400" cy="523220"/>
          </a:xfrm>
          <a:prstGeom prst="rect">
            <a:avLst/>
          </a:prstGeom>
        </p:spPr>
        <p:txBody>
          <a:bodyPr wrap="square">
            <a:spAutoFit/>
          </a:bodyPr>
          <a:lstStyle/>
          <a:p>
            <a:r>
              <a:rPr lang="en-US" sz="1400" b="1" dirty="0">
                <a:latin typeface="+mn-lt"/>
              </a:rPr>
              <a:t>MMWR, August 7, 2009, Vol 58, #30</a:t>
            </a:r>
          </a:p>
          <a:p>
            <a:r>
              <a:rPr lang="en-US" sz="1400" b="1" dirty="0">
                <a:solidFill>
                  <a:srgbClr val="FFFFFF"/>
                </a:solidFill>
                <a:latin typeface="+mn-lt"/>
              </a:rPr>
              <a:t>MMWR, July 11, 2014, Vol 63, # 27</a:t>
            </a:r>
            <a:endParaRPr lang="en-US" sz="1400" dirty="0">
              <a:latin typeface="+mn-lt"/>
            </a:endParaRPr>
          </a:p>
        </p:txBody>
      </p:sp>
      <p:sp>
        <p:nvSpPr>
          <p:cNvPr id="14" name="Rectangle 13"/>
          <p:cNvSpPr/>
          <p:nvPr/>
        </p:nvSpPr>
        <p:spPr>
          <a:xfrm>
            <a:off x="609600" y="5791200"/>
            <a:ext cx="224742" cy="307777"/>
          </a:xfrm>
          <a:prstGeom prst="rect">
            <a:avLst/>
          </a:prstGeom>
        </p:spPr>
        <p:txBody>
          <a:bodyPr wrap="none">
            <a:spAutoFit/>
          </a:bodyPr>
          <a:lstStyle/>
          <a:p>
            <a:r>
              <a:rPr lang="en-US" sz="1400" b="1" dirty="0">
                <a:solidFill>
                  <a:srgbClr val="FFFFFF"/>
                </a:solidFill>
                <a:latin typeface="+mn-lt"/>
              </a:rPr>
              <a:t>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9640" y="201550"/>
            <a:ext cx="3943350" cy="646331"/>
          </a:xfrm>
          <a:prstGeom prst="rect">
            <a:avLst/>
          </a:prstGeom>
          <a:noFill/>
        </p:spPr>
        <p:txBody>
          <a:bodyPr wrap="square" rtlCol="0">
            <a:spAutoFit/>
          </a:bodyPr>
          <a:lstStyle/>
          <a:p>
            <a:pPr algn="ctr" defTabSz="685800"/>
            <a:r>
              <a:rPr lang="en-US" sz="3600" kern="0" dirty="0">
                <a:solidFill>
                  <a:srgbClr val="FFFF00">
                    <a:lumMod val="40000"/>
                    <a:lumOff val="60000"/>
                  </a:srgbClr>
                </a:solidFill>
                <a:latin typeface="+mn-lt"/>
              </a:rPr>
              <a:t>MEASLES</a:t>
            </a:r>
          </a:p>
        </p:txBody>
      </p:sp>
      <p:sp>
        <p:nvSpPr>
          <p:cNvPr id="3" name="TextBox 2"/>
          <p:cNvSpPr txBox="1"/>
          <p:nvPr/>
        </p:nvSpPr>
        <p:spPr>
          <a:xfrm>
            <a:off x="785044" y="847881"/>
            <a:ext cx="8048976" cy="2785378"/>
          </a:xfrm>
          <a:prstGeom prst="rect">
            <a:avLst/>
          </a:prstGeom>
          <a:noFill/>
        </p:spPr>
        <p:txBody>
          <a:bodyPr wrap="square" rtlCol="0">
            <a:spAutoFit/>
          </a:bodyPr>
          <a:lstStyle/>
          <a:p>
            <a:pPr marL="214313" indent="-214313" defTabSz="685800">
              <a:buFont typeface="Arial" panose="020B0604020202020204" pitchFamily="34" charset="0"/>
              <a:buChar char="•"/>
            </a:pPr>
            <a:r>
              <a:rPr lang="en-US" sz="2000" kern="0" dirty="0">
                <a:solidFill>
                  <a:srgbClr val="FFFFFF"/>
                </a:solidFill>
                <a:latin typeface="+mn-lt"/>
              </a:rPr>
              <a:t>Incubation period generally 8 to 14 days from exposure to onset of symptoms.</a:t>
            </a:r>
          </a:p>
          <a:p>
            <a:pPr marL="214313" indent="-214313" defTabSz="685800">
              <a:buFont typeface="Arial" panose="020B0604020202020204" pitchFamily="34" charset="0"/>
              <a:buChar char="•"/>
            </a:pPr>
            <a:r>
              <a:rPr lang="en-US" sz="2000" kern="0" dirty="0">
                <a:solidFill>
                  <a:srgbClr val="FFFFFF"/>
                </a:solidFill>
                <a:latin typeface="+mn-lt"/>
              </a:rPr>
              <a:t>Symptoms are fever, cough, coryza, conjunctivitis, maculopapular rash and Koplik spots.</a:t>
            </a:r>
          </a:p>
          <a:p>
            <a:pPr marL="214313" indent="-214313" defTabSz="685800">
              <a:buFont typeface="Arial" panose="020B0604020202020204" pitchFamily="34" charset="0"/>
              <a:buChar char="•"/>
            </a:pPr>
            <a:r>
              <a:rPr lang="en-US" sz="2000" kern="0" dirty="0">
                <a:solidFill>
                  <a:srgbClr val="FFFFFF"/>
                </a:solidFill>
                <a:latin typeface="+mn-lt"/>
              </a:rPr>
              <a:t>Complications include otitis media, pneumonia, croup, &amp; diarrhea.</a:t>
            </a:r>
          </a:p>
          <a:p>
            <a:pPr marL="214313" indent="-214313" defTabSz="685800">
              <a:buFont typeface="Arial" panose="020B0604020202020204" pitchFamily="34" charset="0"/>
              <a:buChar char="•"/>
            </a:pPr>
            <a:r>
              <a:rPr lang="en-US" sz="2000" kern="0" dirty="0">
                <a:solidFill>
                  <a:srgbClr val="FFFFFF"/>
                </a:solidFill>
                <a:latin typeface="+mn-lt"/>
              </a:rPr>
              <a:t>Acute encephalitis occurs in 1 out of 1,000 cases.</a:t>
            </a:r>
          </a:p>
          <a:p>
            <a:pPr marL="214313" indent="-214313" defTabSz="685800">
              <a:buFont typeface="Arial" panose="020B0604020202020204" pitchFamily="34" charset="0"/>
              <a:buChar char="•"/>
            </a:pPr>
            <a:r>
              <a:rPr lang="en-US" sz="2000" kern="0" dirty="0">
                <a:solidFill>
                  <a:srgbClr val="FFFFFF"/>
                </a:solidFill>
                <a:latin typeface="+mn-lt"/>
              </a:rPr>
              <a:t>Death occurs in 1 to 3 of every 1,000 cases.</a:t>
            </a:r>
          </a:p>
          <a:p>
            <a:pPr marL="214313" indent="-214313" defTabSz="685800">
              <a:buFont typeface="Arial" panose="020B0604020202020204" pitchFamily="34" charset="0"/>
              <a:buChar char="•"/>
            </a:pPr>
            <a:r>
              <a:rPr lang="en-US" sz="2000" kern="0" dirty="0">
                <a:solidFill>
                  <a:srgbClr val="FFFFFF"/>
                </a:solidFill>
                <a:latin typeface="+mn-lt"/>
              </a:rPr>
              <a:t>Subacute sclerosing panencephalitis (SSPE) occurs in 1 to 609 infants</a:t>
            </a:r>
          </a:p>
          <a:p>
            <a:pPr marL="214313" indent="-214313" defTabSz="685800">
              <a:buFont typeface="Arial" panose="020B0604020202020204" pitchFamily="34" charset="0"/>
              <a:buChar char="•"/>
            </a:pPr>
            <a:endParaRPr lang="en-US" sz="1500" kern="0" dirty="0">
              <a:solidFill>
                <a:srgbClr val="FFFFFF"/>
              </a:solidFill>
            </a:endParaRPr>
          </a:p>
        </p:txBody>
      </p:sp>
      <p:pic>
        <p:nvPicPr>
          <p:cNvPr id="4" name="Picture 3" descr="C:\Users\ALANJ\AppData\Local\Microsoft\Windows\Temporary Internet Files\Content.IE5\NNIX7Q5Z\measles-23.jpg"/>
          <p:cNvPicPr>
            <a:picLocks noChangeAspect="1" noChangeArrowheads="1"/>
          </p:cNvPicPr>
          <p:nvPr/>
        </p:nvPicPr>
        <p:blipFill>
          <a:blip r:embed="rId3" cstate="print"/>
          <a:srcRect/>
          <a:stretch>
            <a:fillRect/>
          </a:stretch>
        </p:blipFill>
        <p:spPr bwMode="auto">
          <a:xfrm>
            <a:off x="914401" y="3610016"/>
            <a:ext cx="1314450" cy="1956315"/>
          </a:xfrm>
          <a:prstGeom prst="rect">
            <a:avLst/>
          </a:prstGeom>
          <a:noFill/>
        </p:spPr>
      </p:pic>
      <p:sp>
        <p:nvSpPr>
          <p:cNvPr id="5" name="TextBox 4"/>
          <p:cNvSpPr txBox="1"/>
          <p:nvPr/>
        </p:nvSpPr>
        <p:spPr>
          <a:xfrm>
            <a:off x="785044" y="5684215"/>
            <a:ext cx="1828800" cy="600164"/>
          </a:xfrm>
          <a:prstGeom prst="rect">
            <a:avLst/>
          </a:prstGeom>
          <a:noFill/>
        </p:spPr>
        <p:txBody>
          <a:bodyPr wrap="square" rtlCol="0">
            <a:spAutoFit/>
          </a:bodyPr>
          <a:lstStyle/>
          <a:p>
            <a:pPr defTabSz="685800" fontAlgn="auto">
              <a:spcBef>
                <a:spcPts val="0"/>
              </a:spcBef>
              <a:spcAft>
                <a:spcPts val="0"/>
              </a:spcAft>
            </a:pPr>
            <a:r>
              <a:rPr lang="en-US" sz="1100" b="1" kern="0" dirty="0">
                <a:solidFill>
                  <a:prstClr val="white"/>
                </a:solidFill>
                <a:latin typeface="+mn-lt"/>
              </a:rPr>
              <a:t>Source: American Academy of Pediatrics, Red Book Online Visual Libr</a:t>
            </a:r>
            <a:r>
              <a:rPr lang="en-US" sz="1100" kern="0" dirty="0">
                <a:solidFill>
                  <a:prstClr val="white"/>
                </a:solidFill>
                <a:latin typeface="+mn-lt"/>
              </a:rPr>
              <a:t>ary</a:t>
            </a:r>
            <a:endParaRPr lang="en-US" sz="1100" kern="0" dirty="0">
              <a:solidFill>
                <a:prstClr val="black"/>
              </a:solidFill>
              <a:latin typeface="+mn-lt"/>
            </a:endParaRPr>
          </a:p>
        </p:txBody>
      </p:sp>
      <p:sp>
        <p:nvSpPr>
          <p:cNvPr id="6" name="TextBox 5"/>
          <p:cNvSpPr txBox="1"/>
          <p:nvPr/>
        </p:nvSpPr>
        <p:spPr>
          <a:xfrm>
            <a:off x="2529640" y="3499835"/>
            <a:ext cx="3600449" cy="1915909"/>
          </a:xfrm>
          <a:prstGeom prst="rect">
            <a:avLst/>
          </a:prstGeom>
          <a:noFill/>
        </p:spPr>
        <p:txBody>
          <a:bodyPr wrap="square" rtlCol="0">
            <a:spAutoFit/>
          </a:bodyPr>
          <a:lstStyle/>
          <a:p>
            <a:pPr algn="ctr" defTabSz="685800" fontAlgn="auto">
              <a:spcBef>
                <a:spcPts val="0"/>
              </a:spcBef>
              <a:spcAft>
                <a:spcPts val="0"/>
              </a:spcAft>
            </a:pPr>
            <a:r>
              <a:rPr lang="en-US" kern="0" dirty="0">
                <a:solidFill>
                  <a:srgbClr val="FFFF00">
                    <a:lumMod val="40000"/>
                    <a:lumOff val="60000"/>
                  </a:srgbClr>
                </a:solidFill>
              </a:rPr>
              <a:t>Measles Vaccine</a:t>
            </a:r>
          </a:p>
          <a:p>
            <a:pPr algn="ctr" defTabSz="685800" fontAlgn="auto">
              <a:spcBef>
                <a:spcPts val="0"/>
              </a:spcBef>
              <a:spcAft>
                <a:spcPts val="0"/>
              </a:spcAft>
            </a:pPr>
            <a:endParaRPr lang="en-US" kern="0" dirty="0">
              <a:solidFill>
                <a:srgbClr val="FFFF00">
                  <a:lumMod val="40000"/>
                  <a:lumOff val="60000"/>
                </a:srgbClr>
              </a:solidFill>
            </a:endParaRPr>
          </a:p>
          <a:p>
            <a:pPr indent="127397" defTabSz="685800" fontAlgn="auto">
              <a:spcBef>
                <a:spcPts val="0"/>
              </a:spcBef>
              <a:spcAft>
                <a:spcPts val="0"/>
              </a:spcAft>
              <a:buFont typeface="Arial" pitchFamily="34" charset="0"/>
              <a:buChar char="•"/>
            </a:pPr>
            <a:r>
              <a:rPr lang="en-US" sz="1650" kern="0" dirty="0">
                <a:solidFill>
                  <a:prstClr val="white"/>
                </a:solidFill>
              </a:rPr>
              <a:t>95% of people develop serum</a:t>
            </a:r>
          </a:p>
          <a:p>
            <a:pPr defTabSz="685800" fontAlgn="auto">
              <a:spcBef>
                <a:spcPts val="0"/>
              </a:spcBef>
              <a:spcAft>
                <a:spcPts val="0"/>
              </a:spcAft>
            </a:pPr>
            <a:r>
              <a:rPr lang="en-US" sz="1650" kern="0" dirty="0">
                <a:solidFill>
                  <a:prstClr val="white"/>
                </a:solidFill>
              </a:rPr>
              <a:t>     measles antibody after one dose.</a:t>
            </a:r>
          </a:p>
          <a:p>
            <a:pPr defTabSz="685800" fontAlgn="auto">
              <a:spcBef>
                <a:spcPts val="0"/>
              </a:spcBef>
              <a:spcAft>
                <a:spcPts val="0"/>
              </a:spcAft>
              <a:buFont typeface="Arial" pitchFamily="34" charset="0"/>
              <a:buChar char="•"/>
            </a:pPr>
            <a:r>
              <a:rPr lang="en-US" sz="1650" kern="0" dirty="0">
                <a:solidFill>
                  <a:prstClr val="white"/>
                </a:solidFill>
              </a:rPr>
              <a:t> 99% after 2 doses.</a:t>
            </a:r>
          </a:p>
          <a:p>
            <a:pPr indent="127397" defTabSz="685800" fontAlgn="auto">
              <a:spcBef>
                <a:spcPts val="0"/>
              </a:spcBef>
              <a:spcAft>
                <a:spcPts val="0"/>
              </a:spcAft>
              <a:buFont typeface="Arial" pitchFamily="34" charset="0"/>
              <a:buChar char="•"/>
            </a:pPr>
            <a:r>
              <a:rPr lang="en-US" sz="1650" kern="0" dirty="0">
                <a:solidFill>
                  <a:prstClr val="white"/>
                </a:solidFill>
              </a:rPr>
              <a:t>5% or less may lose protection</a:t>
            </a:r>
          </a:p>
          <a:p>
            <a:pPr indent="175022" defTabSz="685800" fontAlgn="auto">
              <a:spcBef>
                <a:spcPts val="0"/>
              </a:spcBef>
              <a:spcAft>
                <a:spcPts val="0"/>
              </a:spcAft>
            </a:pPr>
            <a:r>
              <a:rPr lang="en-US" sz="1650" kern="0" dirty="0">
                <a:solidFill>
                  <a:prstClr val="white"/>
                </a:solidFill>
              </a:rPr>
              <a:t>  after several years.</a:t>
            </a:r>
          </a:p>
        </p:txBody>
      </p:sp>
      <p:pic>
        <p:nvPicPr>
          <p:cNvPr id="7" name="Picture 2" descr="C:\Users\ALANJ\Documents\EPIC\EPIC 2016 WORK FILE\Koplik Spots CDC.PNG"/>
          <p:cNvPicPr>
            <a:picLocks noChangeAspect="1" noChangeArrowheads="1"/>
          </p:cNvPicPr>
          <p:nvPr/>
        </p:nvPicPr>
        <p:blipFill>
          <a:blip r:embed="rId4" cstate="print"/>
          <a:srcRect/>
          <a:stretch>
            <a:fillRect/>
          </a:stretch>
        </p:blipFill>
        <p:spPr bwMode="auto">
          <a:xfrm>
            <a:off x="6472990" y="3940378"/>
            <a:ext cx="1914654" cy="1460267"/>
          </a:xfrm>
          <a:prstGeom prst="rect">
            <a:avLst/>
          </a:prstGeom>
          <a:noFill/>
        </p:spPr>
      </p:pic>
      <p:sp>
        <p:nvSpPr>
          <p:cNvPr id="9" name="TextBox 8"/>
          <p:cNvSpPr txBox="1"/>
          <p:nvPr/>
        </p:nvSpPr>
        <p:spPr>
          <a:xfrm>
            <a:off x="6917563" y="3572140"/>
            <a:ext cx="1143000" cy="230832"/>
          </a:xfrm>
          <a:prstGeom prst="rect">
            <a:avLst/>
          </a:prstGeom>
          <a:noFill/>
        </p:spPr>
        <p:txBody>
          <a:bodyPr wrap="square" rtlCol="0">
            <a:spAutoFit/>
          </a:bodyPr>
          <a:lstStyle/>
          <a:p>
            <a:pPr algn="ctr" defTabSz="685800" fontAlgn="auto">
              <a:spcBef>
                <a:spcPts val="0"/>
              </a:spcBef>
              <a:spcAft>
                <a:spcPts val="0"/>
              </a:spcAft>
            </a:pPr>
            <a:r>
              <a:rPr lang="en-US" sz="900" b="1" kern="0" dirty="0">
                <a:solidFill>
                  <a:prstClr val="white"/>
                </a:solidFill>
                <a:latin typeface="+mn-lt"/>
              </a:rPr>
              <a:t>Koplik Spots</a:t>
            </a:r>
          </a:p>
        </p:txBody>
      </p:sp>
      <p:sp>
        <p:nvSpPr>
          <p:cNvPr id="10" name="TextBox 9"/>
          <p:cNvSpPr txBox="1"/>
          <p:nvPr/>
        </p:nvSpPr>
        <p:spPr>
          <a:xfrm>
            <a:off x="6482013" y="5566331"/>
            <a:ext cx="1600200" cy="600164"/>
          </a:xfrm>
          <a:prstGeom prst="rect">
            <a:avLst/>
          </a:prstGeom>
          <a:noFill/>
        </p:spPr>
        <p:txBody>
          <a:bodyPr wrap="square" rtlCol="0">
            <a:spAutoFit/>
          </a:bodyPr>
          <a:lstStyle/>
          <a:p>
            <a:pPr defTabSz="685800" fontAlgn="auto">
              <a:spcBef>
                <a:spcPts val="0"/>
              </a:spcBef>
              <a:spcAft>
                <a:spcPts val="0"/>
              </a:spcAft>
            </a:pPr>
            <a:r>
              <a:rPr lang="en-US" sz="1100" b="1" kern="0" dirty="0">
                <a:solidFill>
                  <a:prstClr val="white"/>
                </a:solidFill>
                <a:latin typeface="+mn-lt"/>
              </a:rPr>
              <a:t>Source: Centers for Disease Control and Prevention</a:t>
            </a:r>
          </a:p>
        </p:txBody>
      </p:sp>
      <p:sp>
        <p:nvSpPr>
          <p:cNvPr id="11" name="TextBox 10"/>
          <p:cNvSpPr txBox="1"/>
          <p:nvPr/>
        </p:nvSpPr>
        <p:spPr>
          <a:xfrm>
            <a:off x="3176328" y="5938855"/>
            <a:ext cx="2514600" cy="253916"/>
          </a:xfrm>
          <a:prstGeom prst="rect">
            <a:avLst/>
          </a:prstGeom>
          <a:noFill/>
        </p:spPr>
        <p:txBody>
          <a:bodyPr wrap="square" rtlCol="0">
            <a:spAutoFit/>
          </a:bodyPr>
          <a:lstStyle/>
          <a:p>
            <a:pPr defTabSz="685800" fontAlgn="auto">
              <a:spcBef>
                <a:spcPts val="0"/>
              </a:spcBef>
              <a:spcAft>
                <a:spcPts val="0"/>
              </a:spcAft>
            </a:pPr>
            <a:r>
              <a:rPr lang="en-US" sz="1050" b="1" kern="0" dirty="0">
                <a:solidFill>
                  <a:prstClr val="white"/>
                </a:solidFill>
              </a:rPr>
              <a:t>AAP Red Book, 30</a:t>
            </a:r>
            <a:r>
              <a:rPr lang="en-US" sz="1050" b="1" kern="0" baseline="30000" dirty="0">
                <a:solidFill>
                  <a:prstClr val="white"/>
                </a:solidFill>
              </a:rPr>
              <a:t>th</a:t>
            </a:r>
            <a:r>
              <a:rPr lang="en-US" sz="1050" b="1" kern="0" dirty="0">
                <a:solidFill>
                  <a:prstClr val="white"/>
                </a:solidFill>
              </a:rPr>
              <a:t> Edition 2015</a:t>
            </a:r>
          </a:p>
        </p:txBody>
      </p:sp>
    </p:spTree>
    <p:extLst>
      <p:ext uri="{BB962C8B-B14F-4D97-AF65-F5344CB8AC3E}">
        <p14:creationId xmlns:p14="http://schemas.microsoft.com/office/powerpoint/2010/main" val="35285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ChangeArrowheads="1"/>
          </p:cNvSpPr>
          <p:nvPr/>
        </p:nvSpPr>
        <p:spPr bwMode="auto">
          <a:xfrm>
            <a:off x="1308100" y="902677"/>
            <a:ext cx="2717800" cy="579437"/>
          </a:xfrm>
          <a:prstGeom prst="rect">
            <a:avLst/>
          </a:prstGeom>
          <a:noFill/>
          <a:ln w="9525">
            <a:noFill/>
            <a:miter lim="800000"/>
            <a:headEnd/>
            <a:tailEnd/>
          </a:ln>
        </p:spPr>
        <p:txBody>
          <a:bodyPr>
            <a:spAutoFit/>
          </a:bodyPr>
          <a:lstStyle/>
          <a:p>
            <a:pPr eaLnBrk="0" hangingPunct="0"/>
            <a:r>
              <a:rPr lang="en-US" sz="3200" dirty="0">
                <a:latin typeface="Calibri" pitchFamily="34" charset="0"/>
              </a:rPr>
              <a:t>Measles (M)</a:t>
            </a:r>
          </a:p>
        </p:txBody>
      </p:sp>
      <p:pic>
        <p:nvPicPr>
          <p:cNvPr id="222210" name="Picture 3" descr="measiac004"/>
          <p:cNvPicPr>
            <a:picLocks noChangeAspect="1" noChangeArrowheads="1"/>
          </p:cNvPicPr>
          <p:nvPr/>
        </p:nvPicPr>
        <p:blipFill>
          <a:blip r:embed="rId3" cstate="print"/>
          <a:srcRect/>
          <a:stretch>
            <a:fillRect/>
          </a:stretch>
        </p:blipFill>
        <p:spPr bwMode="auto">
          <a:xfrm>
            <a:off x="457200" y="1600200"/>
            <a:ext cx="1701800" cy="2554288"/>
          </a:xfrm>
          <a:prstGeom prst="rect">
            <a:avLst/>
          </a:prstGeom>
          <a:noFill/>
          <a:ln w="9525">
            <a:noFill/>
            <a:miter lim="800000"/>
            <a:headEnd/>
            <a:tailEnd/>
          </a:ln>
        </p:spPr>
      </p:pic>
      <p:sp>
        <p:nvSpPr>
          <p:cNvPr id="222211" name="Text Box 4"/>
          <p:cNvSpPr txBox="1">
            <a:spLocks noChangeArrowheads="1"/>
          </p:cNvSpPr>
          <p:nvPr/>
        </p:nvSpPr>
        <p:spPr bwMode="auto">
          <a:xfrm>
            <a:off x="5624513" y="1565275"/>
            <a:ext cx="2079625" cy="366713"/>
          </a:xfrm>
          <a:prstGeom prst="rect">
            <a:avLst/>
          </a:prstGeom>
          <a:noFill/>
          <a:ln w="9525">
            <a:noFill/>
            <a:miter lim="800000"/>
            <a:headEnd/>
            <a:tailEnd/>
          </a:ln>
        </p:spPr>
        <p:txBody>
          <a:bodyPr>
            <a:spAutoFit/>
          </a:bodyPr>
          <a:lstStyle/>
          <a:p>
            <a:pPr>
              <a:spcBef>
                <a:spcPct val="50000"/>
              </a:spcBef>
            </a:pPr>
            <a:endParaRPr lang="en-US" b="1" dirty="0"/>
          </a:p>
        </p:txBody>
      </p:sp>
      <p:sp>
        <p:nvSpPr>
          <p:cNvPr id="222212" name="Text Box 5"/>
          <p:cNvSpPr txBox="1">
            <a:spLocks noChangeArrowheads="1"/>
          </p:cNvSpPr>
          <p:nvPr/>
        </p:nvSpPr>
        <p:spPr bwMode="auto">
          <a:xfrm>
            <a:off x="5448300" y="2016125"/>
            <a:ext cx="2355850" cy="366713"/>
          </a:xfrm>
          <a:prstGeom prst="rect">
            <a:avLst/>
          </a:prstGeom>
          <a:noFill/>
          <a:ln w="9525">
            <a:noFill/>
            <a:miter lim="800000"/>
            <a:headEnd/>
            <a:tailEnd/>
          </a:ln>
        </p:spPr>
        <p:txBody>
          <a:bodyPr>
            <a:spAutoFit/>
          </a:bodyPr>
          <a:lstStyle/>
          <a:p>
            <a:pPr>
              <a:spcBef>
                <a:spcPct val="50000"/>
              </a:spcBef>
            </a:pPr>
            <a:endParaRPr lang="en-US" b="1" dirty="0"/>
          </a:p>
        </p:txBody>
      </p:sp>
      <p:sp>
        <p:nvSpPr>
          <p:cNvPr id="222213" name="Text Box 7"/>
          <p:cNvSpPr txBox="1">
            <a:spLocks noChangeArrowheads="1"/>
          </p:cNvSpPr>
          <p:nvPr/>
        </p:nvSpPr>
        <p:spPr bwMode="auto">
          <a:xfrm>
            <a:off x="6008688" y="841375"/>
            <a:ext cx="2208212" cy="579437"/>
          </a:xfrm>
          <a:prstGeom prst="rect">
            <a:avLst/>
          </a:prstGeom>
          <a:noFill/>
          <a:ln w="9525">
            <a:noFill/>
            <a:miter lim="800000"/>
            <a:headEnd/>
            <a:tailEnd/>
          </a:ln>
        </p:spPr>
        <p:txBody>
          <a:bodyPr>
            <a:spAutoFit/>
          </a:bodyPr>
          <a:lstStyle/>
          <a:p>
            <a:pPr>
              <a:spcBef>
                <a:spcPct val="50000"/>
              </a:spcBef>
            </a:pPr>
            <a:r>
              <a:rPr lang="en-US" sz="3200" dirty="0">
                <a:latin typeface="Calibri" pitchFamily="34" charset="0"/>
              </a:rPr>
              <a:t>Mumps (M)</a:t>
            </a:r>
          </a:p>
        </p:txBody>
      </p:sp>
      <p:sp>
        <p:nvSpPr>
          <p:cNvPr id="222214" name="Text Box 8"/>
          <p:cNvSpPr txBox="1">
            <a:spLocks noChangeArrowheads="1"/>
          </p:cNvSpPr>
          <p:nvPr/>
        </p:nvSpPr>
        <p:spPr bwMode="auto">
          <a:xfrm>
            <a:off x="1704975" y="3368675"/>
            <a:ext cx="2366963" cy="366713"/>
          </a:xfrm>
          <a:prstGeom prst="rect">
            <a:avLst/>
          </a:prstGeom>
          <a:noFill/>
          <a:ln w="9525">
            <a:noFill/>
            <a:miter lim="800000"/>
            <a:headEnd/>
            <a:tailEnd/>
          </a:ln>
        </p:spPr>
        <p:txBody>
          <a:bodyPr>
            <a:spAutoFit/>
          </a:bodyPr>
          <a:lstStyle/>
          <a:p>
            <a:pPr>
              <a:spcBef>
                <a:spcPct val="50000"/>
              </a:spcBef>
            </a:pPr>
            <a:endParaRPr lang="en-US" b="1" dirty="0"/>
          </a:p>
        </p:txBody>
      </p:sp>
      <p:pic>
        <p:nvPicPr>
          <p:cNvPr id="1188873" name="Picture 9" descr="img0018"/>
          <p:cNvPicPr>
            <a:picLocks noChangeAspect="1" noChangeArrowheads="1"/>
          </p:cNvPicPr>
          <p:nvPr/>
        </p:nvPicPr>
        <p:blipFill>
          <a:blip r:embed="rId4" cstate="print"/>
          <a:srcRect/>
          <a:stretch>
            <a:fillRect/>
          </a:stretch>
        </p:blipFill>
        <p:spPr bwMode="auto">
          <a:xfrm>
            <a:off x="5715000" y="4572000"/>
            <a:ext cx="2795588" cy="1470025"/>
          </a:xfrm>
          <a:prstGeom prst="rect">
            <a:avLst/>
          </a:prstGeom>
          <a:noFill/>
          <a:ln w="9525">
            <a:noFill/>
            <a:miter lim="800000"/>
            <a:headEnd/>
            <a:tailEnd/>
          </a:ln>
        </p:spPr>
      </p:pic>
      <p:sp>
        <p:nvSpPr>
          <p:cNvPr id="222216" name="Text Box 10"/>
          <p:cNvSpPr txBox="1">
            <a:spLocks noChangeArrowheads="1"/>
          </p:cNvSpPr>
          <p:nvPr/>
        </p:nvSpPr>
        <p:spPr bwMode="auto">
          <a:xfrm>
            <a:off x="1916113" y="5035550"/>
            <a:ext cx="3419475" cy="366713"/>
          </a:xfrm>
          <a:prstGeom prst="rect">
            <a:avLst/>
          </a:prstGeom>
          <a:noFill/>
          <a:ln w="9525">
            <a:noFill/>
            <a:miter lim="800000"/>
            <a:headEnd/>
            <a:tailEnd/>
          </a:ln>
        </p:spPr>
        <p:txBody>
          <a:bodyPr>
            <a:spAutoFit/>
          </a:bodyPr>
          <a:lstStyle/>
          <a:p>
            <a:pPr>
              <a:spcBef>
                <a:spcPct val="50000"/>
              </a:spcBef>
            </a:pPr>
            <a:endParaRPr lang="en-US" b="1" dirty="0"/>
          </a:p>
        </p:txBody>
      </p:sp>
      <p:sp>
        <p:nvSpPr>
          <p:cNvPr id="222217" name="Text Box 11"/>
          <p:cNvSpPr txBox="1">
            <a:spLocks noChangeArrowheads="1"/>
          </p:cNvSpPr>
          <p:nvPr/>
        </p:nvSpPr>
        <p:spPr bwMode="auto">
          <a:xfrm>
            <a:off x="1467194" y="4192587"/>
            <a:ext cx="1981200" cy="579438"/>
          </a:xfrm>
          <a:prstGeom prst="rect">
            <a:avLst/>
          </a:prstGeom>
          <a:noFill/>
          <a:ln w="9525">
            <a:noFill/>
            <a:miter lim="800000"/>
            <a:headEnd/>
            <a:tailEnd/>
          </a:ln>
        </p:spPr>
        <p:txBody>
          <a:bodyPr>
            <a:spAutoFit/>
          </a:bodyPr>
          <a:lstStyle/>
          <a:p>
            <a:pPr>
              <a:spcBef>
                <a:spcPct val="50000"/>
              </a:spcBef>
            </a:pPr>
            <a:r>
              <a:rPr lang="en-US" sz="3200" dirty="0">
                <a:latin typeface="Calibri" pitchFamily="34" charset="0"/>
              </a:rPr>
              <a:t>Rubella (R)</a:t>
            </a:r>
          </a:p>
        </p:txBody>
      </p:sp>
      <p:sp>
        <p:nvSpPr>
          <p:cNvPr id="1188876" name="Rectangle 12"/>
          <p:cNvSpPr>
            <a:spLocks noChangeArrowheads="1"/>
          </p:cNvSpPr>
          <p:nvPr/>
        </p:nvSpPr>
        <p:spPr bwMode="auto">
          <a:xfrm>
            <a:off x="5257800" y="6030913"/>
            <a:ext cx="3843338" cy="579437"/>
          </a:xfrm>
          <a:prstGeom prst="rect">
            <a:avLst/>
          </a:prstGeom>
          <a:noFill/>
          <a:ln w="9525">
            <a:noFill/>
            <a:miter lim="800000"/>
            <a:headEnd/>
            <a:tailEnd/>
          </a:ln>
        </p:spPr>
        <p:txBody>
          <a:bodyPr wrap="none">
            <a:spAutoFit/>
          </a:bodyPr>
          <a:lstStyle/>
          <a:p>
            <a:r>
              <a:rPr lang="en-US" sz="3200" dirty="0">
                <a:latin typeface="Calibri" pitchFamily="34" charset="0"/>
              </a:rPr>
              <a:t>Congenital Rubella (R)</a:t>
            </a:r>
          </a:p>
        </p:txBody>
      </p:sp>
      <p:sp>
        <p:nvSpPr>
          <p:cNvPr id="222219" name="Text Box 13"/>
          <p:cNvSpPr txBox="1">
            <a:spLocks noChangeArrowheads="1"/>
          </p:cNvSpPr>
          <p:nvPr/>
        </p:nvSpPr>
        <p:spPr bwMode="auto">
          <a:xfrm>
            <a:off x="1371600" y="192087"/>
            <a:ext cx="6673850" cy="646113"/>
          </a:xfrm>
          <a:prstGeom prst="rect">
            <a:avLst/>
          </a:prstGeom>
          <a:noFill/>
          <a:ln w="9525">
            <a:noFill/>
            <a:miter lim="800000"/>
            <a:headEnd/>
            <a:tailEnd/>
          </a:ln>
        </p:spPr>
        <p:txBody>
          <a:bodyPr>
            <a:spAutoFit/>
          </a:bodyPr>
          <a:lstStyle/>
          <a:p>
            <a:pPr algn="ctr">
              <a:spcBef>
                <a:spcPct val="50000"/>
              </a:spcBef>
            </a:pPr>
            <a:r>
              <a:rPr lang="en-US" sz="3600" dirty="0">
                <a:solidFill>
                  <a:srgbClr val="FFFF99"/>
                </a:solidFill>
                <a:latin typeface="Calibri" pitchFamily="34" charset="0"/>
              </a:rPr>
              <a:t>Measles, Mumps, Rubella</a:t>
            </a:r>
          </a:p>
        </p:txBody>
      </p:sp>
      <p:pic>
        <p:nvPicPr>
          <p:cNvPr id="222220" name="Picture 16"/>
          <p:cNvPicPr>
            <a:picLocks noChangeAspect="1" noChangeArrowheads="1"/>
          </p:cNvPicPr>
          <p:nvPr/>
        </p:nvPicPr>
        <p:blipFill>
          <a:blip r:embed="rId5" cstate="print"/>
          <a:srcRect/>
          <a:stretch>
            <a:fillRect/>
          </a:stretch>
        </p:blipFill>
        <p:spPr bwMode="auto">
          <a:xfrm>
            <a:off x="381000" y="4876800"/>
            <a:ext cx="2286000" cy="1562100"/>
          </a:xfrm>
          <a:prstGeom prst="rect">
            <a:avLst/>
          </a:prstGeom>
          <a:noFill/>
          <a:ln w="9525">
            <a:noFill/>
            <a:miter lim="800000"/>
            <a:headEnd/>
            <a:tailEnd/>
          </a:ln>
        </p:spPr>
      </p:pic>
      <p:pic>
        <p:nvPicPr>
          <p:cNvPr id="222221" name="Picture 17" descr="rubecdc002a"/>
          <p:cNvPicPr>
            <a:picLocks noChangeAspect="1" noChangeArrowheads="1"/>
          </p:cNvPicPr>
          <p:nvPr/>
        </p:nvPicPr>
        <p:blipFill>
          <a:blip r:embed="rId6" cstate="print"/>
          <a:srcRect/>
          <a:stretch>
            <a:fillRect/>
          </a:stretch>
        </p:blipFill>
        <p:spPr bwMode="auto">
          <a:xfrm>
            <a:off x="3124200" y="4772025"/>
            <a:ext cx="1219200" cy="1866900"/>
          </a:xfrm>
          <a:prstGeom prst="rect">
            <a:avLst/>
          </a:prstGeom>
          <a:noFill/>
          <a:ln w="9525">
            <a:noFill/>
            <a:miter lim="800000"/>
            <a:headEnd/>
            <a:tailEnd/>
          </a:ln>
        </p:spPr>
      </p:pic>
      <p:pic>
        <p:nvPicPr>
          <p:cNvPr id="222222" name="Picture 5" descr="Mumps image"/>
          <p:cNvPicPr>
            <a:picLocks noChangeAspect="1" noChangeArrowheads="1"/>
          </p:cNvPicPr>
          <p:nvPr/>
        </p:nvPicPr>
        <p:blipFill>
          <a:blip r:embed="rId7" cstate="print"/>
          <a:srcRect/>
          <a:stretch>
            <a:fillRect/>
          </a:stretch>
        </p:blipFill>
        <p:spPr bwMode="auto">
          <a:xfrm>
            <a:off x="5867400" y="1447800"/>
            <a:ext cx="2362200" cy="2206625"/>
          </a:xfrm>
          <a:prstGeom prst="rect">
            <a:avLst/>
          </a:prstGeom>
          <a:noFill/>
          <a:ln w="9525">
            <a:noFill/>
            <a:miter lim="800000"/>
            <a:headEnd/>
            <a:tailEnd/>
          </a:ln>
        </p:spPr>
      </p:pic>
      <p:pic>
        <p:nvPicPr>
          <p:cNvPr id="222223" name="Picture 50"/>
          <p:cNvPicPr>
            <a:picLocks noChangeAspect="1" noChangeArrowheads="1"/>
          </p:cNvPicPr>
          <p:nvPr/>
        </p:nvPicPr>
        <p:blipFill>
          <a:blip r:embed="rId8" cstate="print"/>
          <a:srcRect/>
          <a:stretch>
            <a:fillRect/>
          </a:stretch>
        </p:blipFill>
        <p:spPr bwMode="auto">
          <a:xfrm>
            <a:off x="2590800" y="1600200"/>
            <a:ext cx="2057400" cy="2297113"/>
          </a:xfrm>
          <a:prstGeom prst="rect">
            <a:avLst/>
          </a:prstGeom>
          <a:noFill/>
          <a:ln w="9525">
            <a:noFill/>
            <a:miter lim="800000"/>
            <a:headEnd/>
            <a:tailEnd/>
          </a:ln>
        </p:spPr>
      </p:pic>
      <p:sp>
        <p:nvSpPr>
          <p:cNvPr id="17" name="Rectangle 16"/>
          <p:cNvSpPr/>
          <p:nvPr/>
        </p:nvSpPr>
        <p:spPr>
          <a:xfrm>
            <a:off x="6248400" y="3657600"/>
            <a:ext cx="1752600" cy="230188"/>
          </a:xfrm>
          <a:prstGeom prst="rect">
            <a:avLst/>
          </a:prstGeom>
        </p:spPr>
        <p:txBody>
          <a:bodyPr>
            <a:spAutoFit/>
          </a:bodyPr>
          <a:lstStyle/>
          <a:p>
            <a:pPr>
              <a:spcBef>
                <a:spcPct val="50000"/>
              </a:spcBef>
              <a:defRPr/>
            </a:pPr>
            <a:r>
              <a:rPr lang="en-US" sz="900" dirty="0">
                <a:latin typeface="+mn-lt"/>
              </a:rPr>
              <a:t>Source: Creative Commons</a:t>
            </a:r>
          </a:p>
        </p:txBody>
      </p:sp>
      <p:sp>
        <p:nvSpPr>
          <p:cNvPr id="222225" name="Rectangle 18"/>
          <p:cNvSpPr>
            <a:spLocks noChangeArrowheads="1"/>
          </p:cNvSpPr>
          <p:nvPr/>
        </p:nvSpPr>
        <p:spPr bwMode="auto">
          <a:xfrm>
            <a:off x="2438400" y="3886200"/>
            <a:ext cx="2286000" cy="369888"/>
          </a:xfrm>
          <a:prstGeom prst="rect">
            <a:avLst/>
          </a:prstGeom>
          <a:noFill/>
          <a:ln w="9525">
            <a:noFill/>
            <a:miter lim="800000"/>
            <a:headEnd/>
            <a:tailEnd/>
          </a:ln>
        </p:spPr>
        <p:txBody>
          <a:bodyPr>
            <a:spAutoFit/>
          </a:bodyPr>
          <a:lstStyle/>
          <a:p>
            <a:pPr algn="ctr"/>
            <a:r>
              <a:rPr lang="en-US" sz="900" dirty="0">
                <a:latin typeface="Calibri" pitchFamily="34" charset="0"/>
              </a:rPr>
              <a:t>Source: American Academy of Pediatrics </a:t>
            </a:r>
          </a:p>
          <a:p>
            <a:pPr algn="ctr"/>
            <a:r>
              <a:rPr lang="en-US" sz="900" dirty="0">
                <a:latin typeface="Calibri" pitchFamily="34" charset="0"/>
              </a:rPr>
              <a:t>Red Book  On Line Visual Library</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ChangeArrowheads="1"/>
          </p:cNvSpPr>
          <p:nvPr>
            <p:ph type="title" idx="4294967295"/>
          </p:nvPr>
        </p:nvSpPr>
        <p:spPr>
          <a:xfrm>
            <a:off x="1262658" y="152400"/>
            <a:ext cx="6572250" cy="628650"/>
          </a:xfrm>
        </p:spPr>
        <p:txBody>
          <a:bodyPr/>
          <a:lstStyle/>
          <a:p>
            <a:r>
              <a:rPr lang="en-US" sz="3600">
                <a:solidFill>
                  <a:srgbClr val="FFFF99"/>
                </a:solidFill>
              </a:rPr>
              <a:t>MMR Vaccine</a:t>
            </a:r>
          </a:p>
        </p:txBody>
      </p:sp>
      <p:sp>
        <p:nvSpPr>
          <p:cNvPr id="214018" name="Rectangle 3"/>
          <p:cNvSpPr>
            <a:spLocks noGrp="1" noChangeArrowheads="1"/>
          </p:cNvSpPr>
          <p:nvPr>
            <p:ph type="body" sz="half" idx="4294967295"/>
          </p:nvPr>
        </p:nvSpPr>
        <p:spPr>
          <a:xfrm>
            <a:off x="457200" y="781050"/>
            <a:ext cx="8382000" cy="3044582"/>
          </a:xfrm>
        </p:spPr>
        <p:txBody>
          <a:bodyPr/>
          <a:lstStyle/>
          <a:p>
            <a:pPr>
              <a:lnSpc>
                <a:spcPct val="90000"/>
              </a:lnSpc>
              <a:buFontTx/>
              <a:buNone/>
            </a:pPr>
            <a:r>
              <a:rPr lang="en-US">
                <a:cs typeface="Arial" pitchFamily="34" charset="0"/>
              </a:rPr>
              <a:t>ACIP recommends 2 doses of  MMR:</a:t>
            </a:r>
          </a:p>
          <a:p>
            <a:pPr lvl="1">
              <a:lnSpc>
                <a:spcPct val="90000"/>
              </a:lnSpc>
            </a:pPr>
            <a:r>
              <a:rPr lang="en-US" sz="2400">
                <a:cs typeface="Arial" pitchFamily="34" charset="0"/>
              </a:rPr>
              <a:t>Dose 1 @ 12 through 15 months of age</a:t>
            </a:r>
          </a:p>
          <a:p>
            <a:pPr lvl="1">
              <a:lnSpc>
                <a:spcPct val="90000"/>
              </a:lnSpc>
            </a:pPr>
            <a:r>
              <a:rPr lang="en-US" sz="2400">
                <a:cs typeface="Arial" pitchFamily="34" charset="0"/>
              </a:rPr>
              <a:t>Dose 2 @ 4 through 6 years of age</a:t>
            </a:r>
          </a:p>
          <a:p>
            <a:pPr lvl="1" indent="-515541">
              <a:lnSpc>
                <a:spcPct val="90000"/>
              </a:lnSpc>
              <a:buNone/>
            </a:pPr>
            <a:r>
              <a:rPr lang="en-US" sz="2400"/>
              <a:t>Second dose can be given 28 days after first dose, if necessary.</a:t>
            </a:r>
          </a:p>
          <a:p>
            <a:pPr marL="41672" lvl="1" indent="0" algn="ctr">
              <a:lnSpc>
                <a:spcPct val="90000"/>
              </a:lnSpc>
              <a:buNone/>
            </a:pPr>
            <a:r>
              <a:rPr lang="en-US" sz="2400" b="1" u="sng"/>
              <a:t>Anyone traveling to a foreign country should be appropriately immunized with MMR prior to leaving U.S.</a:t>
            </a:r>
            <a:r>
              <a:rPr lang="en-US" sz="2400" b="1"/>
              <a:t> </a:t>
            </a:r>
          </a:p>
          <a:p>
            <a:pPr marL="41672" lvl="1" indent="0" algn="ctr">
              <a:lnSpc>
                <a:spcPct val="90000"/>
              </a:lnSpc>
              <a:buNone/>
            </a:pPr>
            <a:r>
              <a:rPr lang="en-US" sz="2400" b="1" u="sng"/>
              <a:t>Infants 6-12 mos. of age travelling abroad should receive 1 dose of MMR</a:t>
            </a:r>
          </a:p>
        </p:txBody>
      </p:sp>
      <p:sp>
        <p:nvSpPr>
          <p:cNvPr id="924676" name="Text Box 4"/>
          <p:cNvSpPr txBox="1">
            <a:spLocks noChangeArrowheads="1"/>
          </p:cNvSpPr>
          <p:nvPr/>
        </p:nvSpPr>
        <p:spPr bwMode="auto">
          <a:xfrm>
            <a:off x="304800" y="3857524"/>
            <a:ext cx="8686800" cy="2466316"/>
          </a:xfrm>
          <a:prstGeom prst="rect">
            <a:avLst/>
          </a:prstGeom>
          <a:noFill/>
          <a:ln w="9525">
            <a:noFill/>
            <a:miter lim="800000"/>
            <a:headEnd/>
            <a:tailEnd/>
          </a:ln>
        </p:spPr>
        <p:txBody>
          <a:bodyPr wrap="square">
            <a:spAutoFit/>
          </a:bodyPr>
          <a:lstStyle/>
          <a:p>
            <a:pPr>
              <a:lnSpc>
                <a:spcPct val="90000"/>
              </a:lnSpc>
              <a:spcBef>
                <a:spcPct val="50000"/>
              </a:spcBef>
              <a:defRPr/>
            </a:pPr>
            <a:r>
              <a:rPr lang="en-US" sz="2400">
                <a:solidFill>
                  <a:srgbClr val="FFFF99"/>
                </a:solidFill>
                <a:latin typeface="Calibri"/>
              </a:rPr>
              <a:t>Acceptable presumptive evidence of MMR immunity     </a:t>
            </a:r>
          </a:p>
          <a:p>
            <a:pPr>
              <a:lnSpc>
                <a:spcPts val="1125"/>
              </a:lnSpc>
              <a:spcBef>
                <a:spcPct val="50000"/>
              </a:spcBef>
              <a:buFontTx/>
              <a:buChar char="•"/>
              <a:defRPr/>
            </a:pPr>
            <a:r>
              <a:rPr lang="en-US" sz="2400">
                <a:solidFill>
                  <a:srgbClr val="FFFFFF"/>
                </a:solidFill>
                <a:latin typeface="Calibri"/>
              </a:rPr>
              <a:t>  Documentation of age appropriate vaccination with MMR vaccine </a:t>
            </a:r>
          </a:p>
          <a:p>
            <a:pPr>
              <a:lnSpc>
                <a:spcPts val="1125"/>
              </a:lnSpc>
              <a:spcBef>
                <a:spcPct val="50000"/>
              </a:spcBef>
              <a:buFontTx/>
              <a:buChar char="•"/>
              <a:defRPr/>
            </a:pPr>
            <a:r>
              <a:rPr lang="en-US" sz="2400">
                <a:solidFill>
                  <a:srgbClr val="FFFFFF"/>
                </a:solidFill>
                <a:latin typeface="Calibri"/>
              </a:rPr>
              <a:t>  Laboratory evidence of immunity</a:t>
            </a:r>
          </a:p>
          <a:p>
            <a:pPr>
              <a:lnSpc>
                <a:spcPts val="1125"/>
              </a:lnSpc>
              <a:spcBef>
                <a:spcPct val="50000"/>
              </a:spcBef>
              <a:buFontTx/>
              <a:buChar char="•"/>
              <a:defRPr/>
            </a:pPr>
            <a:r>
              <a:rPr lang="en-US" sz="2400">
                <a:solidFill>
                  <a:srgbClr val="FFFFFF"/>
                </a:solidFill>
                <a:latin typeface="Calibri"/>
              </a:rPr>
              <a:t>  Laboratory confirmation of disease </a:t>
            </a:r>
          </a:p>
          <a:p>
            <a:pPr>
              <a:lnSpc>
                <a:spcPts val="1125"/>
              </a:lnSpc>
              <a:spcBef>
                <a:spcPct val="50000"/>
              </a:spcBef>
              <a:buFontTx/>
              <a:buChar char="•"/>
              <a:defRPr/>
            </a:pPr>
            <a:r>
              <a:rPr lang="en-US" sz="2400">
                <a:solidFill>
                  <a:srgbClr val="FFFFFF"/>
                </a:solidFill>
                <a:latin typeface="Calibri"/>
              </a:rPr>
              <a:t>  Birth before 1957</a:t>
            </a:r>
          </a:p>
          <a:p>
            <a:pPr algn="ctr">
              <a:spcBef>
                <a:spcPts val="0"/>
              </a:spcBef>
              <a:defRPr/>
            </a:pPr>
            <a:r>
              <a:rPr lang="en-US" sz="2400">
                <a:solidFill>
                  <a:srgbClr val="FFFFFF"/>
                </a:solidFill>
                <a:latin typeface="Calibri"/>
              </a:rPr>
              <a:t>	Birth date not acceptable evidence of rubella immunity for women who could become pregnant       </a:t>
            </a:r>
          </a:p>
        </p:txBody>
      </p:sp>
      <p:sp>
        <p:nvSpPr>
          <p:cNvPr id="214020" name="Text Box 6"/>
          <p:cNvSpPr txBox="1">
            <a:spLocks noChangeArrowheads="1"/>
          </p:cNvSpPr>
          <p:nvPr/>
        </p:nvSpPr>
        <p:spPr bwMode="auto">
          <a:xfrm>
            <a:off x="6800850" y="5429251"/>
            <a:ext cx="800100" cy="369332"/>
          </a:xfrm>
          <a:prstGeom prst="rect">
            <a:avLst/>
          </a:prstGeom>
          <a:noFill/>
          <a:ln w="9525">
            <a:noFill/>
            <a:miter lim="800000"/>
            <a:headEnd/>
            <a:tailEnd/>
          </a:ln>
        </p:spPr>
        <p:txBody>
          <a:bodyPr>
            <a:spAutoFit/>
          </a:bodyPr>
          <a:lstStyle/>
          <a:p>
            <a:pPr>
              <a:spcBef>
                <a:spcPct val="50000"/>
              </a:spcBef>
            </a:pPr>
            <a:endParaRPr lang="en-US" b="1">
              <a:solidFill>
                <a:srgbClr val="FF9900"/>
              </a:solidFill>
            </a:endParaRPr>
          </a:p>
        </p:txBody>
      </p:sp>
      <p:sp>
        <p:nvSpPr>
          <p:cNvPr id="8" name="Rectangle 7"/>
          <p:cNvSpPr/>
          <p:nvPr/>
        </p:nvSpPr>
        <p:spPr>
          <a:xfrm>
            <a:off x="3733800" y="6400800"/>
            <a:ext cx="2634952" cy="276999"/>
          </a:xfrm>
          <a:prstGeom prst="rect">
            <a:avLst/>
          </a:prstGeom>
        </p:spPr>
        <p:txBody>
          <a:bodyPr wrap="none">
            <a:spAutoFit/>
          </a:bodyPr>
          <a:lstStyle/>
          <a:p>
            <a:r>
              <a:rPr lang="en-US" sz="1200" b="1">
                <a:solidFill>
                  <a:srgbClr val="FFFFFF"/>
                </a:solidFill>
                <a:latin typeface="Calibri"/>
              </a:rPr>
              <a:t>MMWR, June 14, 2013, </a:t>
            </a:r>
            <a:r>
              <a:rPr lang="en-US" sz="1200" b="1" err="1">
                <a:solidFill>
                  <a:srgbClr val="FFFFFF"/>
                </a:solidFill>
                <a:latin typeface="Calibri"/>
              </a:rPr>
              <a:t>Vol</a:t>
            </a:r>
            <a:r>
              <a:rPr lang="en-US" sz="1200" b="1">
                <a:solidFill>
                  <a:srgbClr val="FFFFFF"/>
                </a:solidFill>
                <a:latin typeface="Calibri"/>
              </a:rPr>
              <a:t> 62, #RR-04</a:t>
            </a:r>
          </a:p>
        </p:txBody>
      </p:sp>
    </p:spTree>
    <p:extLst>
      <p:ext uri="{BB962C8B-B14F-4D97-AF65-F5344CB8AC3E}">
        <p14:creationId xmlns:p14="http://schemas.microsoft.com/office/powerpoint/2010/main" val="31084400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2467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467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467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467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467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ChangeArrowheads="1"/>
          </p:cNvSpPr>
          <p:nvPr>
            <p:ph type="title" idx="4294967295"/>
          </p:nvPr>
        </p:nvSpPr>
        <p:spPr>
          <a:xfrm>
            <a:off x="3429000" y="685800"/>
            <a:ext cx="2667000" cy="952500"/>
          </a:xfrm>
        </p:spPr>
        <p:txBody>
          <a:bodyPr/>
          <a:lstStyle/>
          <a:p>
            <a:pPr eaLnBrk="1" hangingPunct="1"/>
            <a:r>
              <a:rPr lang="en-US" sz="3600">
                <a:solidFill>
                  <a:srgbClr val="FFFF99"/>
                </a:solidFill>
              </a:rPr>
              <a:t>Varicella</a:t>
            </a:r>
            <a:br>
              <a:rPr lang="en-US" sz="3600">
                <a:solidFill>
                  <a:srgbClr val="FFFF99"/>
                </a:solidFill>
              </a:rPr>
            </a:br>
            <a:r>
              <a:rPr lang="en-US" sz="2400">
                <a:solidFill>
                  <a:srgbClr val="FFFF99"/>
                </a:solidFill>
              </a:rPr>
              <a:t>(Chickenpox)</a:t>
            </a:r>
          </a:p>
        </p:txBody>
      </p:sp>
      <p:sp>
        <p:nvSpPr>
          <p:cNvPr id="1192964" name="Text Box 4"/>
          <p:cNvSpPr txBox="1">
            <a:spLocks noChangeArrowheads="1"/>
          </p:cNvSpPr>
          <p:nvPr/>
        </p:nvSpPr>
        <p:spPr bwMode="auto">
          <a:xfrm>
            <a:off x="685800" y="2895600"/>
            <a:ext cx="7848600" cy="523220"/>
          </a:xfrm>
          <a:prstGeom prst="rect">
            <a:avLst/>
          </a:prstGeom>
          <a:noFill/>
          <a:ln w="9525">
            <a:noFill/>
            <a:miter lim="800000"/>
            <a:headEnd/>
            <a:tailEnd/>
          </a:ln>
        </p:spPr>
        <p:txBody>
          <a:bodyPr>
            <a:spAutoFit/>
          </a:bodyPr>
          <a:lstStyle/>
          <a:p>
            <a:pPr>
              <a:spcBef>
                <a:spcPct val="50000"/>
              </a:spcBef>
            </a:pPr>
            <a:r>
              <a:rPr lang="en-US" sz="2800">
                <a:latin typeface="+mn-lt"/>
              </a:rPr>
              <a:t>ACIP recommends 2 doses of </a:t>
            </a:r>
            <a:r>
              <a:rPr lang="en-US" sz="2800" err="1">
                <a:latin typeface="+mn-lt"/>
              </a:rPr>
              <a:t>Varicella</a:t>
            </a:r>
            <a:r>
              <a:rPr lang="en-US" sz="2800">
                <a:latin typeface="+mn-lt"/>
              </a:rPr>
              <a:t> Vacc</a:t>
            </a:r>
            <a:r>
              <a:rPr lang="en-US" sz="2800"/>
              <a:t>ine</a:t>
            </a:r>
          </a:p>
        </p:txBody>
      </p:sp>
      <p:sp>
        <p:nvSpPr>
          <p:cNvPr id="1192965" name="Text Box 5"/>
          <p:cNvSpPr txBox="1">
            <a:spLocks noChangeArrowheads="1"/>
          </p:cNvSpPr>
          <p:nvPr/>
        </p:nvSpPr>
        <p:spPr bwMode="auto">
          <a:xfrm>
            <a:off x="533400" y="3581400"/>
            <a:ext cx="8382000" cy="2536079"/>
          </a:xfrm>
          <a:prstGeom prst="rect">
            <a:avLst/>
          </a:prstGeom>
          <a:noFill/>
          <a:ln w="9525">
            <a:noFill/>
            <a:miter lim="800000"/>
            <a:headEnd/>
            <a:tailEnd/>
          </a:ln>
        </p:spPr>
        <p:txBody>
          <a:bodyPr wrap="square">
            <a:spAutoFit/>
          </a:bodyPr>
          <a:lstStyle/>
          <a:p>
            <a:pPr marL="509588" indent="-331788">
              <a:spcBef>
                <a:spcPct val="50000"/>
              </a:spcBef>
              <a:buClr>
                <a:schemeClr val="tx1"/>
              </a:buClr>
              <a:buFontTx/>
              <a:buChar char="•"/>
            </a:pPr>
            <a:r>
              <a:rPr lang="en-US" sz="2400">
                <a:latin typeface="Calibri" pitchFamily="34" charset="0"/>
                <a:cs typeface="Times New Roman" pitchFamily="18" charset="0"/>
              </a:rPr>
              <a:t>Dose 1 @ 12 months through 15 months of age </a:t>
            </a:r>
          </a:p>
          <a:p>
            <a:pPr marL="509588" indent="-331788">
              <a:lnSpc>
                <a:spcPct val="105000"/>
              </a:lnSpc>
              <a:spcBef>
                <a:spcPct val="50000"/>
              </a:spcBef>
              <a:buClr>
                <a:schemeClr val="tx1"/>
              </a:buClr>
              <a:buFontTx/>
              <a:buChar char="•"/>
            </a:pPr>
            <a:r>
              <a:rPr lang="en-US" sz="2400">
                <a:latin typeface="Calibri" pitchFamily="34" charset="0"/>
                <a:cs typeface="Times New Roman" pitchFamily="18" charset="0"/>
              </a:rPr>
              <a:t>Dose 2 @ 4 through 6 years of age*</a:t>
            </a:r>
          </a:p>
          <a:p>
            <a:pPr marL="509588" indent="-331788">
              <a:lnSpc>
                <a:spcPct val="105000"/>
              </a:lnSpc>
              <a:spcBef>
                <a:spcPct val="30000"/>
              </a:spcBef>
              <a:buClr>
                <a:schemeClr val="tx1"/>
              </a:buClr>
              <a:buFontTx/>
              <a:buChar char="•"/>
            </a:pPr>
            <a:r>
              <a:rPr lang="en-US" sz="2400">
                <a:latin typeface="Calibri" pitchFamily="34" charset="0"/>
                <a:cs typeface="Times New Roman" pitchFamily="18" charset="0"/>
              </a:rPr>
              <a:t>Those 13 years of age or older without evidence of immunity should receive 2 doses separated by 4 to 8 weeks.</a:t>
            </a:r>
          </a:p>
          <a:p>
            <a:pPr marL="509588" indent="-331788">
              <a:spcBef>
                <a:spcPct val="50000"/>
              </a:spcBef>
              <a:buClr>
                <a:srgbClr val="FFFFCC"/>
              </a:buClr>
            </a:pPr>
            <a:r>
              <a:rPr lang="en-US" sz="1600">
                <a:latin typeface="Calibri" pitchFamily="34" charset="0"/>
              </a:rPr>
              <a:t>*Second dose can be administered at an earlier age  provided the  interval between the first and  second dose is at least 3 months.</a:t>
            </a:r>
          </a:p>
        </p:txBody>
      </p:sp>
      <p:pic>
        <p:nvPicPr>
          <p:cNvPr id="1192967" name="Picture 7" descr="img0031"/>
          <p:cNvPicPr>
            <a:picLocks noChangeAspect="1" noChangeArrowheads="1"/>
          </p:cNvPicPr>
          <p:nvPr/>
        </p:nvPicPr>
        <p:blipFill>
          <a:blip r:embed="rId3" cstate="print"/>
          <a:srcRect/>
          <a:stretch>
            <a:fillRect/>
          </a:stretch>
        </p:blipFill>
        <p:spPr bwMode="auto">
          <a:xfrm>
            <a:off x="6400800" y="228600"/>
            <a:ext cx="2193925" cy="2743200"/>
          </a:xfrm>
          <a:prstGeom prst="rect">
            <a:avLst/>
          </a:prstGeom>
          <a:noFill/>
          <a:ln w="9525">
            <a:noFill/>
            <a:miter lim="800000"/>
            <a:headEnd/>
            <a:tailEnd/>
          </a:ln>
        </p:spPr>
      </p:pic>
      <p:pic>
        <p:nvPicPr>
          <p:cNvPr id="216069" name="Picture 41" descr="Chickenpox image"/>
          <p:cNvPicPr>
            <a:picLocks noChangeAspect="1" noChangeArrowheads="1"/>
          </p:cNvPicPr>
          <p:nvPr/>
        </p:nvPicPr>
        <p:blipFill>
          <a:blip r:embed="rId4" cstate="print"/>
          <a:srcRect/>
          <a:stretch>
            <a:fillRect/>
          </a:stretch>
        </p:blipFill>
        <p:spPr bwMode="auto">
          <a:xfrm>
            <a:off x="142875" y="304800"/>
            <a:ext cx="3467100" cy="2286000"/>
          </a:xfrm>
          <a:prstGeom prst="rect">
            <a:avLst/>
          </a:prstGeom>
          <a:noFill/>
          <a:ln w="9525">
            <a:noFill/>
            <a:miter lim="800000"/>
            <a:headEnd/>
            <a:tailEnd/>
          </a:ln>
        </p:spPr>
      </p:pic>
      <p:sp>
        <p:nvSpPr>
          <p:cNvPr id="8" name="Rectangle 7"/>
          <p:cNvSpPr/>
          <p:nvPr/>
        </p:nvSpPr>
        <p:spPr>
          <a:xfrm>
            <a:off x="762000" y="2589213"/>
            <a:ext cx="2438400" cy="230187"/>
          </a:xfrm>
          <a:prstGeom prst="rect">
            <a:avLst/>
          </a:prstGeom>
        </p:spPr>
        <p:txBody>
          <a:bodyPr>
            <a:spAutoFit/>
          </a:bodyPr>
          <a:lstStyle/>
          <a:p>
            <a:pPr>
              <a:defRPr/>
            </a:pPr>
            <a:r>
              <a:rPr lang="en-US" sz="900" b="1">
                <a:latin typeface="+mn-lt"/>
                <a:cs typeface="Arial" charset="0"/>
                <a:hlinkClick r:id="rId5"/>
              </a:rPr>
              <a:t>© Copyright American Academy of Pediatrics</a:t>
            </a:r>
            <a:endParaRPr lang="en-US" sz="900" b="1">
              <a:latin typeface="+mn-lt"/>
              <a:cs typeface="Arial" charset="0"/>
            </a:endParaRPr>
          </a:p>
        </p:txBody>
      </p:sp>
      <p:sp>
        <p:nvSpPr>
          <p:cNvPr id="9" name="Rectangle 8"/>
          <p:cNvSpPr/>
          <p:nvPr/>
        </p:nvSpPr>
        <p:spPr>
          <a:xfrm>
            <a:off x="1219200" y="6324600"/>
            <a:ext cx="3124200" cy="307777"/>
          </a:xfrm>
          <a:prstGeom prst="rect">
            <a:avLst/>
          </a:prstGeom>
        </p:spPr>
        <p:txBody>
          <a:bodyPr wrap="square">
            <a:spAutoFit/>
          </a:bodyPr>
          <a:lstStyle/>
          <a:p>
            <a:r>
              <a:rPr lang="en-US" sz="1400" b="1">
                <a:solidFill>
                  <a:srgbClr val="FFFFFF"/>
                </a:solidFill>
                <a:latin typeface="+mn-lt"/>
              </a:rPr>
              <a:t>MMWR, June 22, 2007, </a:t>
            </a:r>
            <a:r>
              <a:rPr lang="en-US" sz="1400" b="1" err="1">
                <a:solidFill>
                  <a:srgbClr val="FFFFFF"/>
                </a:solidFill>
                <a:latin typeface="+mn-lt"/>
              </a:rPr>
              <a:t>Vol</a:t>
            </a:r>
            <a:r>
              <a:rPr lang="en-US" sz="1400" b="1">
                <a:solidFill>
                  <a:srgbClr val="FFFFFF"/>
                </a:solidFill>
                <a:latin typeface="+mn-lt"/>
              </a:rPr>
              <a:t> 56, #RR-04</a:t>
            </a:r>
            <a:endParaRPr lang="en-US" sz="1400" b="1">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9296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9296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9296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929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47700" y="152401"/>
            <a:ext cx="7772400" cy="1295400"/>
          </a:xfrm>
        </p:spPr>
        <p:txBody>
          <a:bodyPr/>
          <a:lstStyle/>
          <a:p>
            <a:r>
              <a:rPr lang="en-US" sz="4000">
                <a:solidFill>
                  <a:srgbClr val="FFFF99"/>
                </a:solidFill>
              </a:rPr>
              <a:t>Acceptable Evidence of</a:t>
            </a:r>
            <a:br>
              <a:rPr lang="en-US" sz="4000">
                <a:solidFill>
                  <a:srgbClr val="FFFF99"/>
                </a:solidFill>
              </a:rPr>
            </a:br>
            <a:r>
              <a:rPr lang="en-US" sz="4000">
                <a:solidFill>
                  <a:srgbClr val="FFFF99"/>
                </a:solidFill>
              </a:rPr>
              <a:t> Varicella Immunity</a:t>
            </a:r>
          </a:p>
        </p:txBody>
      </p:sp>
      <p:sp>
        <p:nvSpPr>
          <p:cNvPr id="5" name="Subtitle 4"/>
          <p:cNvSpPr>
            <a:spLocks noGrp="1"/>
          </p:cNvSpPr>
          <p:nvPr>
            <p:ph type="subTitle" idx="1"/>
          </p:nvPr>
        </p:nvSpPr>
        <p:spPr>
          <a:xfrm>
            <a:off x="381000" y="1447801"/>
            <a:ext cx="8458200" cy="4267200"/>
          </a:xfrm>
        </p:spPr>
        <p:txBody>
          <a:bodyPr/>
          <a:lstStyle/>
          <a:p>
            <a:pPr marL="457200" indent="-457200" algn="l">
              <a:buFont typeface="Arial" panose="020B0604020202020204" pitchFamily="34" charset="0"/>
              <a:buChar char="•"/>
            </a:pPr>
            <a:r>
              <a:rPr lang="en-US" sz="2400"/>
              <a:t>Written documentation of age-appropriate vaccination</a:t>
            </a:r>
          </a:p>
          <a:p>
            <a:pPr marL="457200" indent="-457200" algn="l">
              <a:buFont typeface="Arial" panose="020B0604020202020204" pitchFamily="34" charset="0"/>
              <a:buChar char="•"/>
            </a:pPr>
            <a:r>
              <a:rPr lang="en-US" sz="2400"/>
              <a:t>Laboratory evidence of immunity or laboratory confirmation of varicella disease</a:t>
            </a:r>
          </a:p>
          <a:p>
            <a:pPr marL="457200" indent="-457200" algn="l">
              <a:buFont typeface="Arial" panose="020B0604020202020204" pitchFamily="34" charset="0"/>
              <a:buChar char="•"/>
            </a:pPr>
            <a:r>
              <a:rPr lang="en-US" sz="2400"/>
              <a:t>U.S.-born before 1980*</a:t>
            </a:r>
          </a:p>
          <a:p>
            <a:pPr marL="457200" indent="-457200" algn="l">
              <a:buFont typeface="Arial" panose="020B0604020202020204" pitchFamily="34" charset="0"/>
              <a:buChar char="•"/>
            </a:pPr>
            <a:r>
              <a:rPr lang="en-US" sz="2400"/>
              <a:t>Healthcare provider diagnosis or verification of varicella disease</a:t>
            </a:r>
          </a:p>
          <a:p>
            <a:pPr marL="457200" indent="-457200" algn="l">
              <a:buFont typeface="Arial" panose="020B0604020202020204" pitchFamily="34" charset="0"/>
              <a:buChar char="•"/>
            </a:pPr>
            <a:r>
              <a:rPr lang="en-US" sz="2400"/>
              <a:t>History of herpes zoster based on healthcare provider diagnosis.</a:t>
            </a:r>
          </a:p>
          <a:p>
            <a:pPr marL="457200" indent="-457200" algn="l"/>
            <a:endParaRPr lang="en-US" sz="1000"/>
          </a:p>
          <a:p>
            <a:r>
              <a:rPr lang="en-US" sz="2400"/>
              <a:t>* Birth year immunity criterion does not apply to healthcare personnel or pregnant women</a:t>
            </a:r>
            <a:endParaRPr lang="en-US" sz="1400"/>
          </a:p>
        </p:txBody>
      </p:sp>
      <p:sp>
        <p:nvSpPr>
          <p:cNvPr id="4" name="Rectangle 3"/>
          <p:cNvSpPr/>
          <p:nvPr/>
        </p:nvSpPr>
        <p:spPr>
          <a:xfrm>
            <a:off x="1371600" y="6096000"/>
            <a:ext cx="2371162" cy="307777"/>
          </a:xfrm>
          <a:prstGeom prst="rect">
            <a:avLst/>
          </a:prstGeom>
        </p:spPr>
        <p:txBody>
          <a:bodyPr wrap="none">
            <a:spAutoFit/>
          </a:bodyPr>
          <a:lstStyle/>
          <a:p>
            <a:r>
              <a:rPr lang="en-US" sz="1400" b="1" i="1">
                <a:solidFill>
                  <a:srgbClr val="FFFFFF"/>
                </a:solidFill>
                <a:latin typeface="Calibri"/>
              </a:rPr>
              <a:t>MMWR</a:t>
            </a:r>
            <a:r>
              <a:rPr lang="en-US" sz="1400" b="1">
                <a:solidFill>
                  <a:srgbClr val="FFFFFF"/>
                </a:solidFill>
                <a:latin typeface="Calibri"/>
              </a:rPr>
              <a:t> 2007;56(RR-4); 16-17</a:t>
            </a:r>
          </a:p>
        </p:txBody>
      </p:sp>
    </p:spTree>
    <p:extLst>
      <p:ext uri="{BB962C8B-B14F-4D97-AF65-F5344CB8AC3E}">
        <p14:creationId xmlns:p14="http://schemas.microsoft.com/office/powerpoint/2010/main" val="11645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ChangeArrowheads="1"/>
          </p:cNvSpPr>
          <p:nvPr>
            <p:ph type="title" idx="4294967295"/>
          </p:nvPr>
        </p:nvSpPr>
        <p:spPr>
          <a:xfrm>
            <a:off x="2590800" y="76200"/>
            <a:ext cx="3657600" cy="838200"/>
          </a:xfrm>
        </p:spPr>
        <p:txBody>
          <a:bodyPr/>
          <a:lstStyle/>
          <a:p>
            <a:pPr eaLnBrk="1" hangingPunct="1"/>
            <a:r>
              <a:rPr lang="en-US" sz="3600" dirty="0">
                <a:solidFill>
                  <a:srgbClr val="FFFF99"/>
                </a:solidFill>
              </a:rPr>
              <a:t>Presented By:</a:t>
            </a:r>
          </a:p>
        </p:txBody>
      </p:sp>
      <p:sp>
        <p:nvSpPr>
          <p:cNvPr id="194562" name="Rectangle 3"/>
          <p:cNvSpPr>
            <a:spLocks noGrp="1" noChangeArrowheads="1"/>
          </p:cNvSpPr>
          <p:nvPr>
            <p:ph type="body" idx="4294967295"/>
          </p:nvPr>
        </p:nvSpPr>
        <p:spPr>
          <a:xfrm>
            <a:off x="228600" y="914400"/>
            <a:ext cx="8610600" cy="5334000"/>
          </a:xfrm>
        </p:spPr>
        <p:txBody>
          <a:bodyPr/>
          <a:lstStyle/>
          <a:p>
            <a:pPr>
              <a:spcBef>
                <a:spcPct val="50000"/>
              </a:spcBef>
              <a:buFontTx/>
              <a:buNone/>
            </a:pPr>
            <a:r>
              <a:rPr lang="en-US" sz="2800" dirty="0"/>
              <a:t>Georgia Chapter - American Academy of Pediatrics</a:t>
            </a:r>
          </a:p>
          <a:p>
            <a:pPr>
              <a:spcBef>
                <a:spcPct val="50000"/>
              </a:spcBef>
              <a:buFontTx/>
              <a:buNone/>
            </a:pPr>
            <a:r>
              <a:rPr lang="en-US" sz="2800" dirty="0"/>
              <a:t>Georgia Immunization Program</a:t>
            </a:r>
            <a:r>
              <a:rPr lang="en-US" dirty="0"/>
              <a:t> </a:t>
            </a:r>
          </a:p>
          <a:p>
            <a:pPr>
              <a:spcBef>
                <a:spcPct val="50000"/>
              </a:spcBef>
              <a:buFontTx/>
              <a:buNone/>
            </a:pPr>
            <a:r>
              <a:rPr lang="en-US" b="1" i="1" dirty="0">
                <a:solidFill>
                  <a:srgbClr val="FFFFCC"/>
                </a:solidFill>
              </a:rPr>
              <a:t>In Cooperation with:</a:t>
            </a:r>
          </a:p>
          <a:p>
            <a:pPr>
              <a:spcBef>
                <a:spcPct val="50000"/>
              </a:spcBef>
              <a:buFontTx/>
              <a:buNone/>
            </a:pPr>
            <a:r>
              <a:rPr lang="en-US" sz="2800" dirty="0"/>
              <a:t>	Georgia Academy of Family Physicians</a:t>
            </a:r>
          </a:p>
          <a:p>
            <a:pPr>
              <a:spcBef>
                <a:spcPct val="50000"/>
              </a:spcBef>
              <a:buFontTx/>
              <a:buNone/>
            </a:pPr>
            <a:r>
              <a:rPr lang="en-US" sz="2800" dirty="0"/>
              <a:t>	Georgia Chapter American College of Physicians </a:t>
            </a:r>
          </a:p>
          <a:p>
            <a:pPr>
              <a:spcBef>
                <a:spcPct val="50000"/>
              </a:spcBef>
              <a:buFontTx/>
              <a:buNone/>
            </a:pPr>
            <a:r>
              <a:rPr lang="en-US" sz="2800" dirty="0"/>
              <a:t>	Georgia OB/Gyn Society</a:t>
            </a:r>
          </a:p>
          <a:p>
            <a:pPr>
              <a:spcBef>
                <a:spcPct val="50000"/>
              </a:spcBef>
              <a:buFontTx/>
              <a:buNone/>
            </a:pPr>
            <a:endParaRPr lang="en-US" sz="2800" dirty="0"/>
          </a:p>
          <a:p>
            <a:pPr>
              <a:spcBef>
                <a:spcPct val="50000"/>
              </a:spcBef>
              <a:buFontTx/>
              <a:buNone/>
            </a:pPr>
            <a:r>
              <a:rPr lang="en-US" sz="2800" dirty="0"/>
              <a:t>	</a:t>
            </a: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28354" name="Rectangle 2"/>
          <p:cNvSpPr>
            <a:spLocks noGrp="1" noChangeArrowheads="1"/>
          </p:cNvSpPr>
          <p:nvPr>
            <p:ph type="body" idx="1"/>
          </p:nvPr>
        </p:nvSpPr>
        <p:spPr>
          <a:xfrm>
            <a:off x="304800" y="1676400"/>
            <a:ext cx="8534400" cy="3276600"/>
          </a:xfrm>
        </p:spPr>
        <p:txBody>
          <a:bodyPr/>
          <a:lstStyle/>
          <a:p>
            <a:pPr eaLnBrk="1" hangingPunct="1">
              <a:lnSpc>
                <a:spcPct val="80000"/>
              </a:lnSpc>
              <a:buFontTx/>
              <a:buNone/>
            </a:pPr>
            <a:r>
              <a:rPr lang="en-US" sz="2400" u="sng">
                <a:solidFill>
                  <a:srgbClr val="FFFF99"/>
                </a:solidFill>
              </a:rPr>
              <a:t>Dose 1 at ages 12 through 47 months</a:t>
            </a:r>
          </a:p>
          <a:p>
            <a:pPr eaLnBrk="1" hangingPunct="1">
              <a:lnSpc>
                <a:spcPct val="80000"/>
              </a:lnSpc>
            </a:pPr>
            <a:r>
              <a:rPr lang="en-US" sz="2400"/>
              <a:t>Either MMR and </a:t>
            </a:r>
            <a:r>
              <a:rPr lang="en-US" sz="2400" err="1"/>
              <a:t>varicella</a:t>
            </a:r>
            <a:r>
              <a:rPr lang="en-US" sz="2400"/>
              <a:t> vaccines or MMRV vaccine can be used. </a:t>
            </a:r>
          </a:p>
          <a:p>
            <a:pPr eaLnBrk="1" hangingPunct="1">
              <a:lnSpc>
                <a:spcPct val="80000"/>
              </a:lnSpc>
            </a:pPr>
            <a:r>
              <a:rPr lang="en-US" sz="2400"/>
              <a:t>Providers who are considering administering MMRV should discuss the benefits and risks of both vaccination options with the parent or caregiver,</a:t>
            </a:r>
            <a:r>
              <a:rPr lang="en-US" sz="2400">
                <a:solidFill>
                  <a:srgbClr val="FFFF00"/>
                </a:solidFill>
              </a:rPr>
              <a:t> </a:t>
            </a:r>
            <a:r>
              <a:rPr lang="en-US" sz="2400"/>
              <a:t>since MMRV can lead to 1 extra febrile seizure for every 2300-2600 vaccinations.</a:t>
            </a:r>
          </a:p>
          <a:p>
            <a:pPr eaLnBrk="1" hangingPunct="1">
              <a:lnSpc>
                <a:spcPct val="80000"/>
              </a:lnSpc>
            </a:pPr>
            <a:r>
              <a:rPr lang="en-US" sz="2400"/>
              <a:t>Unless the parent or caregiver expresses a preference for MMRV vaccine, CDC recommends that MMR vaccine and </a:t>
            </a:r>
            <a:r>
              <a:rPr lang="en-US" sz="2400" err="1"/>
              <a:t>varicella</a:t>
            </a:r>
            <a:r>
              <a:rPr lang="en-US" sz="2400"/>
              <a:t> vaccines should be administered for the first dose in this age group. </a:t>
            </a:r>
          </a:p>
        </p:txBody>
      </p:sp>
      <p:sp>
        <p:nvSpPr>
          <p:cNvPr id="228355" name="Rectangle 3"/>
          <p:cNvSpPr>
            <a:spLocks noGrp="1" noChangeArrowheads="1"/>
          </p:cNvSpPr>
          <p:nvPr>
            <p:ph type="title"/>
          </p:nvPr>
        </p:nvSpPr>
        <p:spPr>
          <a:xfrm>
            <a:off x="304800" y="152400"/>
            <a:ext cx="8534400" cy="1143000"/>
          </a:xfrm>
        </p:spPr>
        <p:txBody>
          <a:bodyPr/>
          <a:lstStyle/>
          <a:p>
            <a:pPr eaLnBrk="1" hangingPunct="1"/>
            <a:r>
              <a:rPr lang="en-US" sz="3600">
                <a:solidFill>
                  <a:schemeClr val="tx2">
                    <a:lumMod val="40000"/>
                    <a:lumOff val="60000"/>
                  </a:schemeClr>
                </a:solidFill>
              </a:rPr>
              <a:t>ACIP Recommendations for use of</a:t>
            </a:r>
            <a:br>
              <a:rPr lang="en-US" sz="3600">
                <a:solidFill>
                  <a:schemeClr val="tx2">
                    <a:lumMod val="40000"/>
                    <a:lumOff val="60000"/>
                  </a:schemeClr>
                </a:solidFill>
              </a:rPr>
            </a:br>
            <a:r>
              <a:rPr lang="en-US" sz="3600">
                <a:solidFill>
                  <a:schemeClr val="tx2">
                    <a:lumMod val="40000"/>
                    <a:lumOff val="60000"/>
                  </a:schemeClr>
                </a:solidFill>
              </a:rPr>
              <a:t>MMRV (</a:t>
            </a:r>
            <a:r>
              <a:rPr lang="en-US" sz="3600" err="1">
                <a:solidFill>
                  <a:schemeClr val="tx2">
                    <a:lumMod val="40000"/>
                    <a:lumOff val="60000"/>
                  </a:schemeClr>
                </a:solidFill>
              </a:rPr>
              <a:t>ProQuad</a:t>
            </a:r>
            <a:r>
              <a:rPr lang="en-US" sz="3600">
                <a:solidFill>
                  <a:schemeClr val="tx2">
                    <a:lumMod val="40000"/>
                    <a:lumOff val="60000"/>
                  </a:schemeClr>
                </a:solidFill>
              </a:rPr>
              <a:t>®)</a:t>
            </a:r>
          </a:p>
        </p:txBody>
      </p:sp>
      <p:sp>
        <p:nvSpPr>
          <p:cNvPr id="1061892" name="Text Box 4"/>
          <p:cNvSpPr txBox="1">
            <a:spLocks noChangeArrowheads="1"/>
          </p:cNvSpPr>
          <p:nvPr/>
        </p:nvSpPr>
        <p:spPr bwMode="auto">
          <a:xfrm>
            <a:off x="304800" y="5209390"/>
            <a:ext cx="8839200" cy="1163395"/>
          </a:xfrm>
          <a:prstGeom prst="rect">
            <a:avLst/>
          </a:prstGeom>
          <a:noFill/>
          <a:ln w="9525">
            <a:noFill/>
            <a:miter lim="800000"/>
            <a:headEnd/>
            <a:tailEnd/>
          </a:ln>
        </p:spPr>
        <p:txBody>
          <a:bodyPr>
            <a:spAutoFit/>
          </a:bodyPr>
          <a:lstStyle/>
          <a:p>
            <a:pPr indent="55563">
              <a:lnSpc>
                <a:spcPct val="90000"/>
              </a:lnSpc>
              <a:spcBef>
                <a:spcPct val="20000"/>
              </a:spcBef>
            </a:pPr>
            <a:r>
              <a:rPr lang="en-US" sz="2400" u="sng">
                <a:solidFill>
                  <a:srgbClr val="FFFF99"/>
                </a:solidFill>
                <a:latin typeface="Calibri" pitchFamily="34" charset="0"/>
              </a:rPr>
              <a:t>Dose 1 or 2  given at ages 48 months and older </a:t>
            </a:r>
          </a:p>
          <a:p>
            <a:pPr indent="55563">
              <a:lnSpc>
                <a:spcPct val="90000"/>
              </a:lnSpc>
              <a:spcBef>
                <a:spcPct val="20000"/>
              </a:spcBef>
              <a:buFontTx/>
              <a:buChar char="•"/>
            </a:pPr>
            <a:r>
              <a:rPr lang="en-US" sz="2400">
                <a:solidFill>
                  <a:srgbClr val="FFFFFF"/>
                </a:solidFill>
                <a:latin typeface="Calibri" pitchFamily="34" charset="0"/>
              </a:rPr>
              <a:t> MMRV vaccine generally is preferred over separate injections of    its equivalent component vaccines (i.e., MMR and </a:t>
            </a:r>
            <a:r>
              <a:rPr lang="en-US" sz="2400" err="1">
                <a:solidFill>
                  <a:srgbClr val="FFFFFF"/>
                </a:solidFill>
                <a:latin typeface="Calibri" pitchFamily="34" charset="0"/>
              </a:rPr>
              <a:t>varicella</a:t>
            </a:r>
            <a:r>
              <a:rPr lang="en-US" sz="2400">
                <a:solidFill>
                  <a:srgbClr val="FFFFFF"/>
                </a:solidFill>
                <a:latin typeface="Calibri" pitchFamily="34" charset="0"/>
              </a:rPr>
              <a:t> vaccines). </a:t>
            </a:r>
            <a:endParaRPr lang="en-US" sz="1600" b="1">
              <a:solidFill>
                <a:srgbClr val="FFFFFF"/>
              </a:solidFill>
            </a:endParaRPr>
          </a:p>
        </p:txBody>
      </p:sp>
      <p:sp>
        <p:nvSpPr>
          <p:cNvPr id="8" name="Rectangle 7"/>
          <p:cNvSpPr/>
          <p:nvPr/>
        </p:nvSpPr>
        <p:spPr>
          <a:xfrm>
            <a:off x="2209800" y="1219200"/>
            <a:ext cx="4572000" cy="369332"/>
          </a:xfrm>
          <a:prstGeom prst="rect">
            <a:avLst/>
          </a:prstGeom>
        </p:spPr>
        <p:txBody>
          <a:bodyPr wrap="square">
            <a:spAutoFit/>
          </a:bodyPr>
          <a:lstStyle/>
          <a:p>
            <a:pPr>
              <a:defRPr/>
            </a:pPr>
            <a:r>
              <a:rPr lang="en-US" b="1">
                <a:solidFill>
                  <a:srgbClr val="FFFFFF"/>
                </a:solidFill>
                <a:latin typeface="Calibri"/>
              </a:rPr>
              <a:t>Licensed for ages 12 months through 12 years</a:t>
            </a:r>
          </a:p>
        </p:txBody>
      </p:sp>
      <p:sp>
        <p:nvSpPr>
          <p:cNvPr id="7" name="Rectangle 6"/>
          <p:cNvSpPr/>
          <p:nvPr/>
        </p:nvSpPr>
        <p:spPr>
          <a:xfrm>
            <a:off x="1219200" y="6372785"/>
            <a:ext cx="2869312" cy="307777"/>
          </a:xfrm>
          <a:prstGeom prst="rect">
            <a:avLst/>
          </a:prstGeom>
        </p:spPr>
        <p:txBody>
          <a:bodyPr wrap="none">
            <a:spAutoFit/>
          </a:bodyPr>
          <a:lstStyle/>
          <a:p>
            <a:r>
              <a:rPr lang="en-US" sz="1400" b="1">
                <a:solidFill>
                  <a:srgbClr val="FFFFFF"/>
                </a:solidFill>
                <a:latin typeface="Calibri"/>
              </a:rPr>
              <a:t>MMWR, May 7, 2010, </a:t>
            </a:r>
            <a:r>
              <a:rPr lang="en-US" sz="1400" b="1" err="1">
                <a:solidFill>
                  <a:srgbClr val="FFFFFF"/>
                </a:solidFill>
                <a:latin typeface="Calibri"/>
              </a:rPr>
              <a:t>Vol</a:t>
            </a:r>
            <a:r>
              <a:rPr lang="en-US" sz="1400" b="1">
                <a:solidFill>
                  <a:srgbClr val="FFFFFF"/>
                </a:solidFill>
                <a:latin typeface="Calibri"/>
              </a:rPr>
              <a:t> 59, #RR03</a:t>
            </a:r>
          </a:p>
        </p:txBody>
      </p:sp>
    </p:spTree>
    <p:extLst>
      <p:ext uri="{BB962C8B-B14F-4D97-AF65-F5344CB8AC3E}">
        <p14:creationId xmlns:p14="http://schemas.microsoft.com/office/powerpoint/2010/main" val="303539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6189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ChangeArrowheads="1"/>
          </p:cNvSpPr>
          <p:nvPr>
            <p:ph type="title" idx="4294967295"/>
          </p:nvPr>
        </p:nvSpPr>
        <p:spPr>
          <a:xfrm>
            <a:off x="381000" y="152400"/>
            <a:ext cx="8458200" cy="1295400"/>
          </a:xfrm>
        </p:spPr>
        <p:txBody>
          <a:bodyPr/>
          <a:lstStyle/>
          <a:p>
            <a:pPr eaLnBrk="1" hangingPunct="1"/>
            <a:r>
              <a:rPr lang="en-US" sz="3600">
                <a:solidFill>
                  <a:srgbClr val="FFFF99"/>
                </a:solidFill>
              </a:rPr>
              <a:t>Pneumococcal Conjugate Vaccine</a:t>
            </a:r>
            <a:br>
              <a:rPr lang="en-US" sz="3600">
                <a:solidFill>
                  <a:srgbClr val="FFFF99"/>
                </a:solidFill>
              </a:rPr>
            </a:br>
            <a:r>
              <a:rPr lang="en-US" sz="3600">
                <a:solidFill>
                  <a:srgbClr val="FFFF99"/>
                </a:solidFill>
              </a:rPr>
              <a:t>for Children (PCV13) </a:t>
            </a:r>
            <a:endParaRPr lang="en-US" sz="3600" i="1" baseline="30000">
              <a:solidFill>
                <a:srgbClr val="FFFF99"/>
              </a:solidFill>
            </a:endParaRPr>
          </a:p>
        </p:txBody>
      </p:sp>
      <p:sp>
        <p:nvSpPr>
          <p:cNvPr id="59395" name="Rectangle 3"/>
          <p:cNvSpPr>
            <a:spLocks noGrp="1" noChangeArrowheads="1"/>
          </p:cNvSpPr>
          <p:nvPr>
            <p:ph type="body" idx="4294967295"/>
          </p:nvPr>
        </p:nvSpPr>
        <p:spPr>
          <a:xfrm>
            <a:off x="0" y="1676400"/>
            <a:ext cx="8915400" cy="3886200"/>
          </a:xfrm>
        </p:spPr>
        <p:txBody>
          <a:bodyPr/>
          <a:lstStyle/>
          <a:p>
            <a:pPr eaLnBrk="1" hangingPunct="1">
              <a:lnSpc>
                <a:spcPct val="80000"/>
              </a:lnSpc>
              <a:buFontTx/>
              <a:buNone/>
            </a:pPr>
            <a:r>
              <a:rPr lang="en-US" sz="2800" dirty="0">
                <a:solidFill>
                  <a:srgbClr val="FFFFCC"/>
                </a:solidFill>
              </a:rPr>
              <a:t>  </a:t>
            </a:r>
            <a:r>
              <a:rPr lang="en-US" sz="2800" dirty="0"/>
              <a:t> </a:t>
            </a:r>
            <a:r>
              <a:rPr lang="en-US" sz="2400" dirty="0"/>
              <a:t>ACIP recommends PCV13 for:</a:t>
            </a:r>
            <a:r>
              <a:rPr lang="en-US" sz="2400" b="1" dirty="0"/>
              <a:t> </a:t>
            </a:r>
          </a:p>
          <a:p>
            <a:pPr lvl="1" eaLnBrk="1" hangingPunct="1">
              <a:lnSpc>
                <a:spcPct val="80000"/>
              </a:lnSpc>
            </a:pPr>
            <a:r>
              <a:rPr lang="en-US" sz="2400" dirty="0"/>
              <a:t>All children 2 through 59 months of age</a:t>
            </a:r>
          </a:p>
          <a:p>
            <a:pPr lvl="1" eaLnBrk="1" hangingPunct="1">
              <a:lnSpc>
                <a:spcPct val="80000"/>
              </a:lnSpc>
            </a:pPr>
            <a:r>
              <a:rPr lang="en-US" sz="2400" dirty="0"/>
              <a:t>Children 60 through 71 months who have underlying medical conditions that increase their risk of pneumococcal disease or complications and have not previously received PCV13</a:t>
            </a:r>
          </a:p>
          <a:p>
            <a:pPr lvl="1" eaLnBrk="1" hangingPunct="1">
              <a:lnSpc>
                <a:spcPct val="80000"/>
              </a:lnSpc>
            </a:pPr>
            <a:r>
              <a:rPr lang="en-US" sz="2400" dirty="0"/>
              <a:t>Children and adolescents aged 6 through 18 years with:</a:t>
            </a:r>
          </a:p>
          <a:p>
            <a:pPr marL="1200150" lvl="2" indent="-342900" eaLnBrk="1" hangingPunct="1">
              <a:lnSpc>
                <a:spcPct val="80000"/>
              </a:lnSpc>
            </a:pPr>
            <a:r>
              <a:rPr lang="en-US" dirty="0"/>
              <a:t> immunocompromising conditions</a:t>
            </a:r>
          </a:p>
          <a:p>
            <a:pPr marL="1200150" lvl="2" indent="-342900" eaLnBrk="1" hangingPunct="1">
              <a:lnSpc>
                <a:spcPct val="80000"/>
              </a:lnSpc>
            </a:pPr>
            <a:r>
              <a:rPr lang="en-US" dirty="0"/>
              <a:t> functional or anatomic asplenia</a:t>
            </a:r>
          </a:p>
          <a:p>
            <a:pPr marL="1200150" lvl="2" indent="-342900" eaLnBrk="1" hangingPunct="1">
              <a:lnSpc>
                <a:spcPct val="80000"/>
              </a:lnSpc>
            </a:pPr>
            <a:r>
              <a:rPr lang="en-US" dirty="0"/>
              <a:t> CSF leaks or cochlear implants,</a:t>
            </a:r>
          </a:p>
          <a:p>
            <a:pPr marL="1200150" lvl="2" indent="-342900" eaLnBrk="1" hangingPunct="1">
              <a:lnSpc>
                <a:spcPct val="80000"/>
              </a:lnSpc>
            </a:pPr>
            <a:r>
              <a:rPr lang="en-US" dirty="0"/>
              <a:t>solid organ transplants or chronic renal failure</a:t>
            </a:r>
          </a:p>
          <a:p>
            <a:pPr marL="1200150" lvl="2" indent="-342900" eaLnBrk="1" hangingPunct="1">
              <a:lnSpc>
                <a:spcPct val="80000"/>
              </a:lnSpc>
              <a:buNone/>
            </a:pPr>
            <a:r>
              <a:rPr lang="en-US" dirty="0"/>
              <a:t>who have not previously received PCV13</a:t>
            </a:r>
            <a:endParaRPr lang="en-US" b="1" baseline="30000" dirty="0"/>
          </a:p>
        </p:txBody>
      </p:sp>
      <p:sp>
        <p:nvSpPr>
          <p:cNvPr id="5" name="Rectangle 4"/>
          <p:cNvSpPr/>
          <p:nvPr/>
        </p:nvSpPr>
        <p:spPr>
          <a:xfrm>
            <a:off x="1219200" y="6093023"/>
            <a:ext cx="6629400" cy="307777"/>
          </a:xfrm>
          <a:prstGeom prst="rect">
            <a:avLst/>
          </a:prstGeom>
        </p:spPr>
        <p:txBody>
          <a:bodyPr wrap="square">
            <a:spAutoFit/>
          </a:bodyPr>
          <a:lstStyle/>
          <a:p>
            <a:r>
              <a:rPr lang="en-US" sz="1400" b="1">
                <a:solidFill>
                  <a:srgbClr val="FFFFFF"/>
                </a:solidFill>
                <a:latin typeface="Calibri"/>
              </a:rPr>
              <a:t>MMWR, December 10, 2010, Vo1 59, #RR-11      MMWR, June 28, 2013, </a:t>
            </a:r>
            <a:r>
              <a:rPr lang="en-US" sz="1400" b="1" err="1">
                <a:solidFill>
                  <a:srgbClr val="FFFFFF"/>
                </a:solidFill>
                <a:latin typeface="Calibri"/>
              </a:rPr>
              <a:t>Vol</a:t>
            </a:r>
            <a:r>
              <a:rPr lang="en-US" sz="1400" b="1">
                <a:solidFill>
                  <a:srgbClr val="FFFFFF"/>
                </a:solidFill>
                <a:latin typeface="Calibri"/>
              </a:rPr>
              <a:t> 62, #25</a:t>
            </a:r>
          </a:p>
        </p:txBody>
      </p:sp>
    </p:spTree>
    <p:extLst>
      <p:ext uri="{BB962C8B-B14F-4D97-AF65-F5344CB8AC3E}">
        <p14:creationId xmlns:p14="http://schemas.microsoft.com/office/powerpoint/2010/main" val="265499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ChangeArrowheads="1"/>
          </p:cNvSpPr>
          <p:nvPr>
            <p:ph type="title" idx="4294967295"/>
          </p:nvPr>
        </p:nvSpPr>
        <p:spPr>
          <a:xfrm>
            <a:off x="0" y="-76200"/>
            <a:ext cx="9144000" cy="1752600"/>
          </a:xfrm>
        </p:spPr>
        <p:txBody>
          <a:bodyPr/>
          <a:lstStyle/>
          <a:p>
            <a:pPr eaLnBrk="1" hangingPunct="1"/>
            <a:r>
              <a:rPr lang="en-US" sz="3600">
                <a:solidFill>
                  <a:srgbClr val="FFFF99"/>
                </a:solidFill>
              </a:rPr>
              <a:t>Pneumococcal Polysaccharide Vaccine</a:t>
            </a:r>
            <a:br>
              <a:rPr lang="en-US" sz="3600">
                <a:solidFill>
                  <a:srgbClr val="FFFF99"/>
                </a:solidFill>
              </a:rPr>
            </a:br>
            <a:r>
              <a:rPr lang="en-US" sz="3600">
                <a:solidFill>
                  <a:srgbClr val="FFFF99"/>
                </a:solidFill>
              </a:rPr>
              <a:t>for Children (PPSV23)</a:t>
            </a:r>
            <a:r>
              <a:rPr lang="en-US" sz="3600" i="1">
                <a:solidFill>
                  <a:srgbClr val="FFFF99"/>
                </a:solidFill>
              </a:rPr>
              <a:t> </a:t>
            </a:r>
          </a:p>
        </p:txBody>
      </p:sp>
      <p:sp>
        <p:nvSpPr>
          <p:cNvPr id="226306" name="Rectangle 3"/>
          <p:cNvSpPr>
            <a:spLocks noGrp="1" noChangeArrowheads="1"/>
          </p:cNvSpPr>
          <p:nvPr>
            <p:ph type="body" idx="4294967295"/>
          </p:nvPr>
        </p:nvSpPr>
        <p:spPr>
          <a:xfrm>
            <a:off x="304800" y="1524000"/>
            <a:ext cx="8382000" cy="4495800"/>
          </a:xfrm>
        </p:spPr>
        <p:txBody>
          <a:bodyPr/>
          <a:lstStyle/>
          <a:p>
            <a:pPr eaLnBrk="1" hangingPunct="1">
              <a:lnSpc>
                <a:spcPct val="90000"/>
              </a:lnSpc>
              <a:buFontTx/>
              <a:buNone/>
            </a:pPr>
            <a:r>
              <a:rPr lang="en-US" sz="2400" dirty="0"/>
              <a:t>ACIP recommends PPSV23 for children 2 years and older with:</a:t>
            </a:r>
          </a:p>
          <a:p>
            <a:pPr eaLnBrk="1" hangingPunct="1">
              <a:lnSpc>
                <a:spcPct val="90000"/>
              </a:lnSpc>
            </a:pPr>
            <a:r>
              <a:rPr lang="en-US" sz="2400" dirty="0"/>
              <a:t>Underlying medical conditions:</a:t>
            </a:r>
          </a:p>
          <a:p>
            <a:pPr lvl="1" eaLnBrk="1" hangingPunct="1">
              <a:lnSpc>
                <a:spcPct val="90000"/>
              </a:lnSpc>
            </a:pPr>
            <a:r>
              <a:rPr lang="en-US" sz="2400" dirty="0"/>
              <a:t>Sickle cell disease, functional or anatomic asplenia, immunocompromising conditions </a:t>
            </a:r>
          </a:p>
          <a:p>
            <a:pPr lvl="1" eaLnBrk="1" hangingPunct="1">
              <a:lnSpc>
                <a:spcPct val="90000"/>
              </a:lnSpc>
            </a:pPr>
            <a:r>
              <a:rPr lang="en-US" sz="2400" kern="1200" dirty="0">
                <a:latin typeface="Calibri" pitchFamily="34" charset="0"/>
                <a:cs typeface="Arial" charset="0"/>
              </a:rPr>
              <a:t>These children should receive a second dose of vaccine  5 years after the first dose of PPSV23 </a:t>
            </a:r>
          </a:p>
          <a:p>
            <a:pPr eaLnBrk="1" hangingPunct="1">
              <a:lnSpc>
                <a:spcPct val="90000"/>
              </a:lnSpc>
            </a:pPr>
            <a:r>
              <a:rPr lang="en-US" sz="2400" u="sng" dirty="0"/>
              <a:t>Immunocompetent</a:t>
            </a:r>
            <a:r>
              <a:rPr lang="en-US" sz="2400" dirty="0"/>
              <a:t> children with chronic illness:           </a:t>
            </a:r>
          </a:p>
          <a:p>
            <a:pPr lvl="1" eaLnBrk="1" hangingPunct="1">
              <a:lnSpc>
                <a:spcPct val="90000"/>
              </a:lnSpc>
              <a:buFontTx/>
              <a:buNone/>
            </a:pPr>
            <a:r>
              <a:rPr lang="en-US" sz="2400" dirty="0"/>
              <a:t>    heart disease, chronic lung disease, diabetes mellitus, CSF leaks, or cochlear implant</a:t>
            </a:r>
            <a:endParaRPr lang="en-US" sz="2400" dirty="0">
              <a:solidFill>
                <a:srgbClr val="FF0000"/>
              </a:solidFill>
            </a:endParaRPr>
          </a:p>
          <a:p>
            <a:pPr eaLnBrk="1" hangingPunct="1">
              <a:lnSpc>
                <a:spcPct val="90000"/>
              </a:lnSpc>
            </a:pPr>
            <a:r>
              <a:rPr lang="en-US" sz="2400" dirty="0"/>
              <a:t>Administer ≥8 weeks after last indicated dose of PCV13</a:t>
            </a:r>
          </a:p>
        </p:txBody>
      </p:sp>
      <p:sp>
        <p:nvSpPr>
          <p:cNvPr id="6" name="Rectangle 5"/>
          <p:cNvSpPr/>
          <p:nvPr/>
        </p:nvSpPr>
        <p:spPr>
          <a:xfrm>
            <a:off x="1219200" y="6169223"/>
            <a:ext cx="4038600" cy="307777"/>
          </a:xfrm>
          <a:prstGeom prst="rect">
            <a:avLst/>
          </a:prstGeom>
        </p:spPr>
        <p:txBody>
          <a:bodyPr wrap="square">
            <a:spAutoFit/>
          </a:bodyPr>
          <a:lstStyle/>
          <a:p>
            <a:r>
              <a:rPr lang="en-US" sz="1400" b="1">
                <a:solidFill>
                  <a:srgbClr val="FFFFFF"/>
                </a:solidFill>
                <a:latin typeface="Calibri"/>
              </a:rPr>
              <a:t>MMWR, December 10, 2010, Vo1 59, #RR-11 </a:t>
            </a:r>
          </a:p>
        </p:txBody>
      </p:sp>
    </p:spTree>
    <p:extLst>
      <p:ext uri="{BB962C8B-B14F-4D97-AF65-F5344CB8AC3E}">
        <p14:creationId xmlns:p14="http://schemas.microsoft.com/office/powerpoint/2010/main" val="577431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27798"/>
            <a:ext cx="6457950" cy="1338828"/>
          </a:xfrm>
          <a:prstGeom prst="rect">
            <a:avLst/>
          </a:prstGeom>
        </p:spPr>
        <p:txBody>
          <a:bodyPr wrap="square">
            <a:spAutoFit/>
          </a:bodyPr>
          <a:lstStyle/>
          <a:p>
            <a:pPr algn="ctr" fontAlgn="base">
              <a:spcBef>
                <a:spcPct val="0"/>
              </a:spcBef>
              <a:spcAft>
                <a:spcPct val="0"/>
              </a:spcAft>
            </a:pPr>
            <a:r>
              <a:rPr lang="en-US" sz="2700" b="1" kern="0" dirty="0">
                <a:solidFill>
                  <a:srgbClr val="FFFF99"/>
                </a:solidFill>
              </a:rPr>
              <a:t>FDA Recommended Influenza Antigens </a:t>
            </a:r>
            <a:br>
              <a:rPr lang="en-US" sz="2700" b="1" kern="0" dirty="0">
                <a:solidFill>
                  <a:srgbClr val="FFFF99"/>
                </a:solidFill>
              </a:rPr>
            </a:br>
            <a:r>
              <a:rPr lang="en-US" sz="2700" b="1" kern="0" dirty="0">
                <a:solidFill>
                  <a:srgbClr val="FFFF99"/>
                </a:solidFill>
              </a:rPr>
              <a:t>for 2017-2018 Season in the U.S.</a:t>
            </a:r>
            <a:endParaRPr lang="en-US" sz="2700" b="1" dirty="0">
              <a:solidFill>
                <a:srgbClr val="FFFFFF"/>
              </a:solidFill>
            </a:endParaRPr>
          </a:p>
        </p:txBody>
      </p:sp>
      <p:sp>
        <p:nvSpPr>
          <p:cNvPr id="4" name="Rectangle 3"/>
          <p:cNvSpPr/>
          <p:nvPr/>
        </p:nvSpPr>
        <p:spPr>
          <a:xfrm>
            <a:off x="493232" y="1900199"/>
            <a:ext cx="5657850" cy="1446550"/>
          </a:xfrm>
          <a:prstGeom prst="rect">
            <a:avLst/>
          </a:prstGeom>
        </p:spPr>
        <p:txBody>
          <a:bodyPr wrap="square">
            <a:spAutoFit/>
          </a:bodyPr>
          <a:lstStyle/>
          <a:p>
            <a:pPr fontAlgn="base">
              <a:spcBef>
                <a:spcPct val="20000"/>
              </a:spcBef>
              <a:spcAft>
                <a:spcPct val="0"/>
              </a:spcAft>
              <a:defRPr/>
            </a:pPr>
            <a:r>
              <a:rPr lang="en-US" sz="1575" dirty="0">
                <a:solidFill>
                  <a:srgbClr val="FFFFFF"/>
                </a:solidFill>
              </a:rPr>
              <a:t> </a:t>
            </a:r>
            <a:r>
              <a:rPr lang="en-US" sz="2000" u="sng" dirty="0">
                <a:solidFill>
                  <a:srgbClr val="FFFFFF"/>
                </a:solidFill>
              </a:rPr>
              <a:t>Trivalent Vaccines (IIV3):  </a:t>
            </a:r>
          </a:p>
          <a:p>
            <a:pPr fontAlgn="base">
              <a:spcBef>
                <a:spcPct val="20000"/>
              </a:spcBef>
              <a:spcAft>
                <a:spcPct val="0"/>
              </a:spcAft>
              <a:defRPr/>
            </a:pPr>
            <a:r>
              <a:rPr lang="en-US" sz="2000" dirty="0">
                <a:solidFill>
                  <a:srgbClr val="FFFFFF"/>
                </a:solidFill>
              </a:rPr>
              <a:t>     A/Michigan/45/2015 (H1N1)   </a:t>
            </a:r>
            <a:r>
              <a:rPr lang="en-US" sz="2000" b="1" dirty="0">
                <a:solidFill>
                  <a:srgbClr val="FFC000"/>
                </a:solidFill>
              </a:rPr>
              <a:t>(NEW)</a:t>
            </a:r>
          </a:p>
          <a:p>
            <a:pPr marL="223242" lvl="1">
              <a:spcBef>
                <a:spcPct val="20000"/>
              </a:spcBef>
              <a:defRPr/>
            </a:pPr>
            <a:r>
              <a:rPr lang="en-US" sz="2000" dirty="0">
                <a:solidFill>
                  <a:srgbClr val="FFFFFF"/>
                </a:solidFill>
              </a:rPr>
              <a:t> A/Hong Kong/4801/2014 (H3N2)-like virus      B/Brisbane/60/2008-like virus</a:t>
            </a:r>
          </a:p>
        </p:txBody>
      </p:sp>
      <p:sp>
        <p:nvSpPr>
          <p:cNvPr id="5" name="TextBox 4"/>
          <p:cNvSpPr txBox="1"/>
          <p:nvPr/>
        </p:nvSpPr>
        <p:spPr>
          <a:xfrm>
            <a:off x="152400" y="3626391"/>
            <a:ext cx="5321961" cy="1815882"/>
          </a:xfrm>
          <a:prstGeom prst="rect">
            <a:avLst/>
          </a:prstGeom>
          <a:noFill/>
        </p:spPr>
        <p:txBody>
          <a:bodyPr wrap="square">
            <a:spAutoFit/>
          </a:bodyPr>
          <a:lstStyle/>
          <a:p>
            <a:pPr fontAlgn="base">
              <a:spcBef>
                <a:spcPct val="0"/>
              </a:spcBef>
              <a:spcAft>
                <a:spcPct val="0"/>
              </a:spcAft>
              <a:defRPr/>
            </a:pPr>
            <a:r>
              <a:rPr lang="en-US" dirty="0">
                <a:solidFill>
                  <a:srgbClr val="FFFFFF"/>
                </a:solidFill>
                <a:cs typeface="Arial" charset="0"/>
              </a:rPr>
              <a:t>     </a:t>
            </a:r>
            <a:r>
              <a:rPr lang="en-US" sz="2000" u="sng" dirty="0" err="1">
                <a:solidFill>
                  <a:srgbClr val="FFFFFF"/>
                </a:solidFill>
              </a:rPr>
              <a:t>Quadrivalent</a:t>
            </a:r>
            <a:r>
              <a:rPr lang="en-US" sz="2000" u="sng" dirty="0">
                <a:solidFill>
                  <a:srgbClr val="FFFFFF"/>
                </a:solidFill>
              </a:rPr>
              <a:t> Vaccines (IIV4) also include</a:t>
            </a:r>
            <a:r>
              <a:rPr lang="en-US" sz="2000" dirty="0">
                <a:solidFill>
                  <a:srgbClr val="FFFFFF"/>
                </a:solidFill>
              </a:rPr>
              <a:t>:  </a:t>
            </a:r>
          </a:p>
          <a:p>
            <a:pPr>
              <a:tabLst>
                <a:tab pos="287536" algn="l"/>
              </a:tabLst>
              <a:defRPr/>
            </a:pPr>
            <a:r>
              <a:rPr lang="en-US" sz="2000" dirty="0">
                <a:solidFill>
                  <a:srgbClr val="FFFFFF"/>
                </a:solidFill>
              </a:rPr>
              <a:t>        B/Phuket/3073/2013-like virus</a:t>
            </a:r>
          </a:p>
          <a:p>
            <a:pPr>
              <a:tabLst>
                <a:tab pos="287536" algn="l"/>
              </a:tabLst>
              <a:defRPr/>
            </a:pPr>
            <a:endParaRPr lang="en-US" dirty="0">
              <a:solidFill>
                <a:srgbClr val="FFFFFF"/>
              </a:solidFill>
            </a:endParaRPr>
          </a:p>
          <a:p>
            <a:pPr algn="ctr">
              <a:buClr>
                <a:schemeClr val="tx2">
                  <a:lumMod val="40000"/>
                  <a:lumOff val="60000"/>
                </a:schemeClr>
              </a:buClr>
              <a:tabLst>
                <a:tab pos="287536" algn="l"/>
              </a:tabLst>
              <a:defRPr/>
            </a:pPr>
            <a:r>
              <a:rPr lang="en-US" b="1" kern="0" dirty="0">
                <a:solidFill>
                  <a:srgbClr val="FFFF00">
                    <a:lumMod val="40000"/>
                    <a:lumOff val="60000"/>
                  </a:srgbClr>
                </a:solidFill>
              </a:rPr>
              <a:t> ACIP recommends annual influenza vaccine for all persons 6 months of age and older who do not have contraindications.</a:t>
            </a:r>
          </a:p>
        </p:txBody>
      </p:sp>
      <p:sp>
        <p:nvSpPr>
          <p:cNvPr id="8" name="Rectangle 7"/>
          <p:cNvSpPr/>
          <p:nvPr/>
        </p:nvSpPr>
        <p:spPr>
          <a:xfrm>
            <a:off x="2362200" y="5943600"/>
            <a:ext cx="2633036" cy="646331"/>
          </a:xfrm>
          <a:prstGeom prst="rect">
            <a:avLst/>
          </a:prstGeom>
        </p:spPr>
        <p:txBody>
          <a:bodyPr wrap="square">
            <a:spAutoFit/>
          </a:bodyPr>
          <a:lstStyle/>
          <a:p>
            <a:pPr algn="ctr"/>
            <a:r>
              <a:rPr lang="en-US" sz="1200" b="1" dirty="0">
                <a:solidFill>
                  <a:srgbClr val="FFFFFF"/>
                </a:solidFill>
              </a:rPr>
              <a:t>Recommendations and Reports  Vol. 66 / No. 2</a:t>
            </a:r>
          </a:p>
          <a:p>
            <a:pPr algn="ctr"/>
            <a:r>
              <a:rPr lang="en-US" sz="1200" b="1" dirty="0">
                <a:solidFill>
                  <a:srgbClr val="FFFFFF"/>
                </a:solidFill>
              </a:rPr>
              <a:t>MMWR / August 25, 2017 </a:t>
            </a:r>
            <a:endParaRPr lang="en-US" sz="1200" dirty="0">
              <a:solidFill>
                <a:srgbClr val="FFFFFF"/>
              </a:solidFill>
            </a:endParaRPr>
          </a:p>
        </p:txBody>
      </p:sp>
      <p:pic>
        <p:nvPicPr>
          <p:cNvPr id="3" name="Picture 2"/>
          <p:cNvPicPr>
            <a:picLocks noChangeAspect="1"/>
          </p:cNvPicPr>
          <p:nvPr/>
        </p:nvPicPr>
        <p:blipFill>
          <a:blip r:embed="rId3"/>
          <a:stretch>
            <a:fillRect/>
          </a:stretch>
        </p:blipFill>
        <p:spPr>
          <a:xfrm rot="516509">
            <a:off x="7339154" y="1284236"/>
            <a:ext cx="1568332" cy="1271126"/>
          </a:xfrm>
          <a:prstGeom prst="rect">
            <a:avLst/>
          </a:prstGeom>
        </p:spPr>
      </p:pic>
      <p:pic>
        <p:nvPicPr>
          <p:cNvPr id="7" name="Picture 6"/>
          <p:cNvPicPr>
            <a:picLocks noChangeAspect="1"/>
          </p:cNvPicPr>
          <p:nvPr/>
        </p:nvPicPr>
        <p:blipFill>
          <a:blip r:embed="rId4"/>
          <a:stretch>
            <a:fillRect/>
          </a:stretch>
        </p:blipFill>
        <p:spPr>
          <a:xfrm>
            <a:off x="5639480" y="2999151"/>
            <a:ext cx="3226751" cy="3505200"/>
          </a:xfrm>
          <a:prstGeom prst="rect">
            <a:avLst/>
          </a:prstGeom>
        </p:spPr>
      </p:pic>
    </p:spTree>
    <p:extLst>
      <p:ext uri="{BB962C8B-B14F-4D97-AF65-F5344CB8AC3E}">
        <p14:creationId xmlns:p14="http://schemas.microsoft.com/office/powerpoint/2010/main" val="1932376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ChangeArrowheads="1"/>
          </p:cNvSpPr>
          <p:nvPr>
            <p:ph type="title" idx="4294967295"/>
          </p:nvPr>
        </p:nvSpPr>
        <p:spPr>
          <a:xfrm>
            <a:off x="604463" y="259354"/>
            <a:ext cx="7543800" cy="459806"/>
          </a:xfrm>
        </p:spPr>
        <p:txBody>
          <a:bodyPr/>
          <a:lstStyle/>
          <a:p>
            <a:pPr eaLnBrk="1" hangingPunct="1"/>
            <a:r>
              <a:rPr lang="en-US" sz="3200" b="1" dirty="0">
                <a:solidFill>
                  <a:srgbClr val="FFFF99"/>
                </a:solidFill>
              </a:rPr>
              <a:t>Influenza Vaccines for 2017-2018 Season</a:t>
            </a:r>
          </a:p>
        </p:txBody>
      </p:sp>
      <p:graphicFrame>
        <p:nvGraphicFramePr>
          <p:cNvPr id="3" name="Table 2"/>
          <p:cNvGraphicFramePr>
            <a:graphicFrameLocks noGrp="1"/>
          </p:cNvGraphicFramePr>
          <p:nvPr>
            <p:extLst/>
          </p:nvPr>
        </p:nvGraphicFramePr>
        <p:xfrm>
          <a:off x="609600" y="985860"/>
          <a:ext cx="7543800" cy="4729139"/>
        </p:xfrm>
        <a:graphic>
          <a:graphicData uri="http://schemas.openxmlformats.org/drawingml/2006/table">
            <a:tbl>
              <a:tblPr firstRow="1" bandRow="1">
                <a:tableStyleId>{5C22544A-7EE6-4342-B048-85BDC9FD1C3A}</a:tableStyleId>
              </a:tblPr>
              <a:tblGrid>
                <a:gridCol w="1210479">
                  <a:extLst>
                    <a:ext uri="{9D8B030D-6E8A-4147-A177-3AD203B41FA5}">
                      <a16:colId xmlns:a16="http://schemas.microsoft.com/office/drawing/2014/main" val="20000"/>
                    </a:ext>
                  </a:extLst>
                </a:gridCol>
                <a:gridCol w="1196809">
                  <a:extLst>
                    <a:ext uri="{9D8B030D-6E8A-4147-A177-3AD203B41FA5}">
                      <a16:colId xmlns:a16="http://schemas.microsoft.com/office/drawing/2014/main" val="20001"/>
                    </a:ext>
                  </a:extLst>
                </a:gridCol>
                <a:gridCol w="1359230">
                  <a:extLst>
                    <a:ext uri="{9D8B030D-6E8A-4147-A177-3AD203B41FA5}">
                      <a16:colId xmlns:a16="http://schemas.microsoft.com/office/drawing/2014/main" val="20002"/>
                    </a:ext>
                  </a:extLst>
                </a:gridCol>
                <a:gridCol w="1136967">
                  <a:extLst>
                    <a:ext uri="{9D8B030D-6E8A-4147-A177-3AD203B41FA5}">
                      <a16:colId xmlns:a16="http://schemas.microsoft.com/office/drawing/2014/main" val="20003"/>
                    </a:ext>
                  </a:extLst>
                </a:gridCol>
                <a:gridCol w="1427619">
                  <a:extLst>
                    <a:ext uri="{9D8B030D-6E8A-4147-A177-3AD203B41FA5}">
                      <a16:colId xmlns:a16="http://schemas.microsoft.com/office/drawing/2014/main" val="20004"/>
                    </a:ext>
                  </a:extLst>
                </a:gridCol>
                <a:gridCol w="1212696">
                  <a:extLst>
                    <a:ext uri="{9D8B030D-6E8A-4147-A177-3AD203B41FA5}">
                      <a16:colId xmlns:a16="http://schemas.microsoft.com/office/drawing/2014/main" val="20005"/>
                    </a:ext>
                  </a:extLst>
                </a:gridCol>
              </a:tblGrid>
              <a:tr h="888038">
                <a:tc>
                  <a:txBody>
                    <a:bodyPr/>
                    <a:lstStyle/>
                    <a:p>
                      <a:pPr algn="ctr"/>
                      <a:r>
                        <a:rPr lang="en-US" sz="1400" dirty="0">
                          <a:solidFill>
                            <a:schemeClr val="bg2"/>
                          </a:solidFill>
                          <a:latin typeface="+mn-lt"/>
                        </a:rPr>
                        <a:t>≥ 6 months</a:t>
                      </a: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400" b="1" i="0" u="none" strike="noStrike" kern="1200" cap="none" spc="0" normalizeH="0" baseline="0" noProof="0" dirty="0">
                          <a:ln>
                            <a:noFill/>
                          </a:ln>
                          <a:solidFill>
                            <a:schemeClr val="bg2"/>
                          </a:solidFill>
                          <a:effectLst/>
                          <a:uLnTx/>
                          <a:uFillTx/>
                          <a:latin typeface="+mn-lt"/>
                          <a:ea typeface="+mn-ea"/>
                          <a:cs typeface="+mn-cs"/>
                        </a:rPr>
                        <a:t>≥ 3  years</a:t>
                      </a:r>
                      <a:endParaRPr lang="en-US" sz="1400" dirty="0">
                        <a:solidFill>
                          <a:schemeClr val="bg2"/>
                        </a:solidFill>
                        <a:latin typeface="+mn-lt"/>
                      </a:endParaRP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400" b="1" i="0" u="none" strike="noStrike" kern="1200" cap="none" spc="0" normalizeH="0" baseline="0" noProof="0" dirty="0">
                          <a:ln>
                            <a:noFill/>
                          </a:ln>
                          <a:solidFill>
                            <a:schemeClr val="bg2"/>
                          </a:solidFill>
                          <a:effectLst/>
                          <a:uLnTx/>
                          <a:uFillTx/>
                          <a:latin typeface="+mn-lt"/>
                          <a:ea typeface="+mn-ea"/>
                          <a:cs typeface="+mn-cs"/>
                        </a:rPr>
                        <a:t>≥ 4 years</a:t>
                      </a:r>
                      <a:endParaRPr lang="en-US" sz="1400" dirty="0">
                        <a:solidFill>
                          <a:schemeClr val="bg2"/>
                        </a:solidFill>
                        <a:latin typeface="+mn-lt"/>
                      </a:endParaRP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400" b="1" i="0" u="none" strike="noStrike" kern="1200" cap="none" spc="0" normalizeH="0" baseline="0" noProof="0" dirty="0">
                          <a:ln>
                            <a:noFill/>
                          </a:ln>
                          <a:solidFill>
                            <a:schemeClr val="bg2"/>
                          </a:solidFill>
                          <a:effectLst/>
                          <a:uLnTx/>
                          <a:uFillTx/>
                          <a:latin typeface="+mn-lt"/>
                          <a:ea typeface="+mn-ea"/>
                          <a:cs typeface="+mn-cs"/>
                        </a:rPr>
                        <a:t>≥  </a:t>
                      </a:r>
                      <a:r>
                        <a:rPr kumimoji="0" lang="en-US" sz="1400" b="1" i="0" u="none" strike="noStrike" kern="1200" cap="none" spc="0" normalizeH="0" baseline="0" noProof="0" dirty="0">
                          <a:ln>
                            <a:noFill/>
                          </a:ln>
                          <a:solidFill>
                            <a:srgbClr val="FF0000"/>
                          </a:solidFill>
                          <a:effectLst/>
                          <a:uLnTx/>
                          <a:uFillTx/>
                          <a:latin typeface="+mn-lt"/>
                          <a:ea typeface="+mn-ea"/>
                          <a:cs typeface="+mn-cs"/>
                        </a:rPr>
                        <a:t>5 years</a:t>
                      </a:r>
                      <a:endParaRPr lang="en-US" sz="1400" dirty="0">
                        <a:solidFill>
                          <a:srgbClr val="FF0000"/>
                        </a:solidFill>
                        <a:latin typeface="+mn-lt"/>
                      </a:endParaRP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400" b="1" i="0" u="none" strike="noStrike" kern="1200" cap="none" spc="0" normalizeH="0" baseline="0" noProof="0" dirty="0">
                          <a:ln>
                            <a:noFill/>
                          </a:ln>
                          <a:solidFill>
                            <a:schemeClr val="bg2"/>
                          </a:solidFill>
                          <a:effectLst/>
                          <a:uLnTx/>
                          <a:uFillTx/>
                          <a:latin typeface="+mn-lt"/>
                          <a:ea typeface="+mn-ea"/>
                          <a:cs typeface="+mn-cs"/>
                        </a:rPr>
                        <a:t>≥  18 years</a:t>
                      </a:r>
                      <a:endParaRPr lang="en-US" sz="1400" dirty="0">
                        <a:solidFill>
                          <a:schemeClr val="bg2"/>
                        </a:solidFill>
                        <a:latin typeface="+mn-lt"/>
                      </a:endParaRP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400" b="1" i="0" u="none" strike="noStrike" kern="1200" cap="none" spc="0" normalizeH="0" baseline="0" noProof="0" dirty="0">
                          <a:ln>
                            <a:noFill/>
                          </a:ln>
                          <a:solidFill>
                            <a:schemeClr val="bg2"/>
                          </a:solidFill>
                          <a:effectLst/>
                          <a:uLnTx/>
                          <a:uFillTx/>
                          <a:latin typeface="+mn-lt"/>
                          <a:ea typeface="+mn-ea"/>
                          <a:cs typeface="+mn-cs"/>
                        </a:rPr>
                        <a:t>≥  65 years</a:t>
                      </a:r>
                      <a:endParaRPr lang="en-US" sz="1400" dirty="0">
                        <a:solidFill>
                          <a:schemeClr val="bg2"/>
                        </a:solidFill>
                        <a:latin typeface="+mn-lt"/>
                      </a:endParaRP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43254">
                <a:tc>
                  <a:txBody>
                    <a:bodyPr/>
                    <a:lstStyle/>
                    <a:p>
                      <a:r>
                        <a:rPr lang="en-US" sz="1400" b="1" dirty="0" err="1">
                          <a:latin typeface="+mn-lt"/>
                        </a:rPr>
                        <a:t>Fluzone</a:t>
                      </a:r>
                      <a:r>
                        <a:rPr lang="en-US" sz="1400" b="1" dirty="0">
                          <a:latin typeface="+mn-lt"/>
                        </a:rPr>
                        <a:t> (IIV4)</a:t>
                      </a:r>
                    </a:p>
                    <a:p>
                      <a:r>
                        <a:rPr lang="en-US" sz="1400" b="1" dirty="0">
                          <a:latin typeface="+mn-lt"/>
                        </a:rPr>
                        <a:t> </a:t>
                      </a:r>
                      <a:r>
                        <a:rPr lang="en-US" sz="1200" b="1" dirty="0">
                          <a:latin typeface="+mn-lt"/>
                        </a:rPr>
                        <a:t>6-35 </a:t>
                      </a:r>
                      <a:r>
                        <a:rPr lang="en-US" sz="1200" b="1" dirty="0" err="1">
                          <a:latin typeface="+mn-lt"/>
                        </a:rPr>
                        <a:t>mos</a:t>
                      </a:r>
                      <a:r>
                        <a:rPr lang="en-US" sz="1200" b="1" dirty="0">
                          <a:latin typeface="+mn-lt"/>
                        </a:rPr>
                        <a:t>—0.25 ml dose</a:t>
                      </a: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400" b="1" dirty="0" err="1">
                          <a:latin typeface="+mn-lt"/>
                        </a:rPr>
                        <a:t>Fluarix</a:t>
                      </a:r>
                      <a:r>
                        <a:rPr lang="en-US" sz="1400" b="1" dirty="0">
                          <a:latin typeface="+mn-lt"/>
                        </a:rPr>
                        <a:t> (IIV4)</a:t>
                      </a: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400" b="1" dirty="0">
                          <a:latin typeface="+mn-lt"/>
                        </a:rPr>
                        <a:t>Fluvirin (IIV3)</a:t>
                      </a: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400" b="1" dirty="0">
                          <a:latin typeface="+mn-lt"/>
                        </a:rPr>
                        <a:t>Afluria (IIV3)</a:t>
                      </a: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mn-lt"/>
                          <a:ea typeface="+mn-ea"/>
                          <a:cs typeface="+mn-cs"/>
                        </a:rPr>
                        <a:t>FluBlok</a:t>
                      </a:r>
                      <a:r>
                        <a:rPr kumimoji="0" lang="en-US" sz="1400" b="1" i="0" u="none" strike="noStrike" kern="1200" cap="none" spc="0" normalizeH="0" baseline="0" noProof="0" dirty="0">
                          <a:ln>
                            <a:noFill/>
                          </a:ln>
                          <a:solidFill>
                            <a:srgbClr val="000000"/>
                          </a:solidFill>
                          <a:effectLst/>
                          <a:uLnTx/>
                          <a:uFillTx/>
                          <a:latin typeface="+mn-lt"/>
                          <a:ea typeface="+mn-ea"/>
                          <a:cs typeface="+mn-cs"/>
                        </a:rPr>
                        <a:t> </a:t>
                      </a:r>
                      <a:r>
                        <a:rPr kumimoji="0" lang="en-US" sz="1400" b="1" i="0" u="none" strike="noStrike" kern="1200" cap="none" spc="0" normalizeH="0" baseline="0" noProof="0" dirty="0">
                          <a:ln>
                            <a:noFill/>
                          </a:ln>
                          <a:solidFill>
                            <a:srgbClr val="FF0000"/>
                          </a:solidFill>
                          <a:effectLst/>
                          <a:uLnTx/>
                          <a:uFillTx/>
                          <a:latin typeface="+mn-lt"/>
                          <a:ea typeface="+mn-ea"/>
                          <a:cs typeface="+mn-cs"/>
                        </a:rPr>
                        <a:t>(RIV3 &amp; RIV4) </a:t>
                      </a:r>
                      <a:r>
                        <a:rPr kumimoji="0" lang="en-US" sz="1400" b="1" i="0" u="none" strike="noStrike" kern="1200" cap="none" spc="0" normalizeH="0" baseline="0" noProof="0" dirty="0">
                          <a:ln>
                            <a:noFill/>
                          </a:ln>
                          <a:solidFill>
                            <a:srgbClr val="000000"/>
                          </a:solidFill>
                          <a:effectLst/>
                          <a:uLnTx/>
                          <a:uFillTx/>
                          <a:latin typeface="+mn-lt"/>
                          <a:ea typeface="+mn-ea"/>
                          <a:cs typeface="+mn-cs"/>
                        </a:rPr>
                        <a:t>**</a:t>
                      </a:r>
                    </a:p>
                    <a:p>
                      <a:endParaRPr lang="en-US" sz="1400" b="1" dirty="0">
                        <a:latin typeface="+mn-lt"/>
                      </a:endParaRP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400" b="1" dirty="0">
                          <a:latin typeface="+mn-lt"/>
                        </a:rPr>
                        <a:t>Fluzone High-Dose (IIV3)</a:t>
                      </a: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r h="1354593">
                <a:tc>
                  <a:txBody>
                    <a:bodyPr/>
                    <a:lstStyle/>
                    <a:p>
                      <a:pPr marL="0" marR="0" lvl="0" indent="0" algn="l" defTabSz="38576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n-lt"/>
                          <a:ea typeface="+mn-ea"/>
                          <a:cs typeface="+mn-cs"/>
                        </a:rPr>
                        <a:t>FluLaval (IIV4)</a:t>
                      </a:r>
                    </a:p>
                    <a:p>
                      <a:pPr marL="0" marR="0" lvl="0" indent="0" algn="l" defTabSz="38576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mn-lt"/>
                          <a:ea typeface="+mn-ea"/>
                          <a:cs typeface="+mn-cs"/>
                        </a:rPr>
                        <a:t>6 mos. and older---</a:t>
                      </a:r>
                      <a:endParaRPr kumimoji="0" lang="en-US" sz="14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3857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mn-lt"/>
                          <a:ea typeface="+mn-ea"/>
                          <a:cs typeface="+mn-cs"/>
                        </a:rPr>
                        <a:t>0.5 ml dose</a:t>
                      </a:r>
                    </a:p>
                    <a:p>
                      <a:endParaRPr lang="en-US" sz="1400" b="1" dirty="0">
                        <a:latin typeface="+mn-lt"/>
                      </a:endParaRP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sz="1400" b="1" dirty="0">
                        <a:latin typeface="+mn-lt"/>
                      </a:endParaRP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mn-lt"/>
                          <a:ea typeface="+mn-ea"/>
                          <a:cs typeface="+mn-cs"/>
                        </a:rPr>
                        <a:t>Flucelvax</a:t>
                      </a:r>
                      <a:r>
                        <a:rPr kumimoji="0" lang="en-US" sz="1400" b="1" i="0" u="none" strike="noStrike" kern="1200" cap="none" spc="0" normalizeH="0" baseline="0" noProof="0" dirty="0">
                          <a:ln>
                            <a:noFill/>
                          </a:ln>
                          <a:solidFill>
                            <a:srgbClr val="000000"/>
                          </a:solidFill>
                          <a:effectLst/>
                          <a:uLnTx/>
                          <a:uFillTx/>
                          <a:latin typeface="+mn-lt"/>
                          <a:ea typeface="+mn-ea"/>
                          <a:cs typeface="+mn-cs"/>
                        </a:rPr>
                        <a:t> (ccIIV4)*</a:t>
                      </a:r>
                    </a:p>
                    <a:p>
                      <a:endParaRPr lang="en-US" sz="1400" b="1" dirty="0">
                        <a:latin typeface="+mn-lt"/>
                      </a:endParaRP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sz="1400" b="1" dirty="0">
                        <a:latin typeface="+mn-lt"/>
                      </a:endParaRP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400" b="1" dirty="0">
                          <a:solidFill>
                            <a:srgbClr val="FF0000"/>
                          </a:solidFill>
                          <a:latin typeface="+mn-lt"/>
                        </a:rPr>
                        <a:t>Afluria (IIV4)</a:t>
                      </a: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400" b="1" dirty="0" err="1">
                          <a:latin typeface="+mn-lt"/>
                        </a:rPr>
                        <a:t>Fluad</a:t>
                      </a:r>
                      <a:r>
                        <a:rPr lang="en-US" sz="1400" b="1" dirty="0">
                          <a:latin typeface="+mn-lt"/>
                        </a:rPr>
                        <a:t> (aIIV3)</a:t>
                      </a: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2"/>
                  </a:ext>
                </a:extLst>
              </a:tr>
              <a:tr h="1243254">
                <a:tc>
                  <a:txBody>
                    <a:bodyPr/>
                    <a:lstStyle/>
                    <a:p>
                      <a:endParaRPr lang="en-US" sz="1400" b="1" dirty="0">
                        <a:latin typeface="+mn-lt"/>
                      </a:endParaRP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sz="1400" b="1" dirty="0">
                        <a:latin typeface="+mn-lt"/>
                      </a:endParaRP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sz="1400" b="1" dirty="0">
                        <a:solidFill>
                          <a:schemeClr val="bg2"/>
                        </a:solidFill>
                        <a:latin typeface="+mn-lt"/>
                      </a:endParaRP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sz="1400" b="1" dirty="0">
                        <a:latin typeface="+mn-lt"/>
                      </a:endParaRP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400" b="1" dirty="0" err="1">
                          <a:latin typeface="+mn-lt"/>
                        </a:rPr>
                        <a:t>Fluzone</a:t>
                      </a:r>
                      <a:r>
                        <a:rPr lang="en-US" sz="1400" b="1" dirty="0">
                          <a:latin typeface="+mn-lt"/>
                        </a:rPr>
                        <a:t> Intradermal</a:t>
                      </a:r>
                      <a:r>
                        <a:rPr lang="en-US" sz="1400" b="1" baseline="0" dirty="0">
                          <a:latin typeface="+mn-lt"/>
                        </a:rPr>
                        <a:t> (IIV4)</a:t>
                      </a:r>
                    </a:p>
                    <a:p>
                      <a:r>
                        <a:rPr lang="en-US" sz="1400" b="1" baseline="0" dirty="0">
                          <a:latin typeface="+mn-lt"/>
                        </a:rPr>
                        <a:t>Ages 18-64 yrs.</a:t>
                      </a:r>
                      <a:endParaRPr lang="en-US" sz="1400" b="1" dirty="0">
                        <a:latin typeface="+mn-lt"/>
                      </a:endParaRP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sz="1400" b="1" dirty="0">
                        <a:latin typeface="+mn-lt"/>
                      </a:endParaRP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3"/>
                  </a:ext>
                </a:extLst>
              </a:tr>
            </a:tbl>
          </a:graphicData>
        </a:graphic>
      </p:graphicFrame>
      <p:sp>
        <p:nvSpPr>
          <p:cNvPr id="2" name="TextBox 1"/>
          <p:cNvSpPr txBox="1"/>
          <p:nvPr/>
        </p:nvSpPr>
        <p:spPr>
          <a:xfrm>
            <a:off x="3124200" y="5770623"/>
            <a:ext cx="5372099" cy="253916"/>
          </a:xfrm>
          <a:prstGeom prst="rect">
            <a:avLst/>
          </a:prstGeom>
          <a:noFill/>
        </p:spPr>
        <p:txBody>
          <a:bodyPr wrap="square" rtlCol="0">
            <a:spAutoFit/>
          </a:bodyPr>
          <a:lstStyle/>
          <a:p>
            <a:pPr defTabSz="514350"/>
            <a:r>
              <a:rPr lang="en-US" sz="1013" kern="0" dirty="0">
                <a:solidFill>
                  <a:srgbClr val="FFFFFF"/>
                </a:solidFill>
              </a:rPr>
              <a:t> </a:t>
            </a:r>
            <a:r>
              <a:rPr lang="en-US" sz="1050" kern="0" dirty="0">
                <a:solidFill>
                  <a:srgbClr val="FFFFFF"/>
                </a:solidFill>
              </a:rPr>
              <a:t>*Cell-cultured                                           **Recombinant</a:t>
            </a:r>
          </a:p>
        </p:txBody>
      </p:sp>
      <p:sp>
        <p:nvSpPr>
          <p:cNvPr id="6" name="Rectangle 5"/>
          <p:cNvSpPr/>
          <p:nvPr/>
        </p:nvSpPr>
        <p:spPr>
          <a:xfrm>
            <a:off x="644162" y="6248400"/>
            <a:ext cx="7696200" cy="430887"/>
          </a:xfrm>
          <a:prstGeom prst="rect">
            <a:avLst/>
          </a:prstGeom>
        </p:spPr>
        <p:txBody>
          <a:bodyPr wrap="square">
            <a:spAutoFit/>
          </a:bodyPr>
          <a:lstStyle/>
          <a:p>
            <a:pPr defTabSz="514350"/>
            <a:r>
              <a:rPr lang="en-US" sz="591" b="1" kern="0" dirty="0">
                <a:solidFill>
                  <a:srgbClr val="FFFFFF"/>
                </a:solidFill>
              </a:rPr>
              <a:t> </a:t>
            </a:r>
            <a:r>
              <a:rPr lang="en-US" sz="1100" b="1" kern="0" dirty="0">
                <a:solidFill>
                  <a:srgbClr val="FFFFFF"/>
                </a:solidFill>
              </a:rPr>
              <a:t>Ref:  Centers for Disease Control and Prevention, National Center for Immunization and Respiratory Diseases (NCIRD). https://www.cdc.gov/mmwr/volumes/66/rr/rr6602a1.htm</a:t>
            </a:r>
          </a:p>
        </p:txBody>
      </p:sp>
      <p:pic>
        <p:nvPicPr>
          <p:cNvPr id="4" name="Picture 3"/>
          <p:cNvPicPr>
            <a:picLocks noChangeAspect="1"/>
          </p:cNvPicPr>
          <p:nvPr/>
        </p:nvPicPr>
        <p:blipFill>
          <a:blip r:embed="rId3"/>
          <a:stretch>
            <a:fillRect/>
          </a:stretch>
        </p:blipFill>
        <p:spPr>
          <a:xfrm rot="551603">
            <a:off x="7626536" y="-36796"/>
            <a:ext cx="1427652" cy="1157105"/>
          </a:xfrm>
          <a:prstGeom prst="rect">
            <a:avLst/>
          </a:prstGeom>
        </p:spPr>
      </p:pic>
    </p:spTree>
    <p:extLst>
      <p:ext uri="{BB962C8B-B14F-4D97-AF65-F5344CB8AC3E}">
        <p14:creationId xmlns:p14="http://schemas.microsoft.com/office/powerpoint/2010/main" val="119970163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ChangeArrowheads="1"/>
          </p:cNvSpPr>
          <p:nvPr>
            <p:ph type="title" idx="4294967295"/>
          </p:nvPr>
        </p:nvSpPr>
        <p:spPr>
          <a:xfrm>
            <a:off x="1948756" y="586461"/>
            <a:ext cx="4972050" cy="471488"/>
          </a:xfrm>
        </p:spPr>
        <p:txBody>
          <a:bodyPr/>
          <a:lstStyle/>
          <a:p>
            <a:pPr eaLnBrk="1" hangingPunct="1">
              <a:lnSpc>
                <a:spcPct val="75000"/>
              </a:lnSpc>
            </a:pPr>
            <a:r>
              <a:rPr lang="en-US" sz="2700" dirty="0">
                <a:solidFill>
                  <a:schemeClr val="tx2">
                    <a:lumMod val="40000"/>
                    <a:lumOff val="60000"/>
                  </a:schemeClr>
                </a:solidFill>
              </a:rPr>
              <a:t>Live, Attenuated Influenza Vaccine (LAIV4)</a:t>
            </a:r>
            <a:endParaRPr lang="en-US" sz="2700" u="sng" dirty="0">
              <a:solidFill>
                <a:schemeClr val="tx2">
                  <a:lumMod val="40000"/>
                  <a:lumOff val="60000"/>
                </a:schemeClr>
              </a:solidFill>
            </a:endParaRPr>
          </a:p>
        </p:txBody>
      </p:sp>
      <p:sp>
        <p:nvSpPr>
          <p:cNvPr id="248834" name="Rectangle 3"/>
          <p:cNvSpPr>
            <a:spLocks noGrp="1" noChangeArrowheads="1"/>
          </p:cNvSpPr>
          <p:nvPr>
            <p:ph type="body" idx="4294967295"/>
          </p:nvPr>
        </p:nvSpPr>
        <p:spPr>
          <a:xfrm>
            <a:off x="2171700" y="2100262"/>
            <a:ext cx="4800600" cy="214313"/>
          </a:xfrm>
        </p:spPr>
        <p:txBody>
          <a:bodyPr/>
          <a:lstStyle/>
          <a:p>
            <a:pPr marL="0" indent="0" eaLnBrk="1" hangingPunct="1">
              <a:lnSpc>
                <a:spcPct val="80000"/>
              </a:lnSpc>
              <a:spcBef>
                <a:spcPct val="50000"/>
              </a:spcBef>
              <a:buNone/>
            </a:pPr>
            <a:r>
              <a:rPr lang="en-US" sz="956" b="1">
                <a:solidFill>
                  <a:srgbClr val="FFFF66"/>
                </a:solidFill>
              </a:rPr>
              <a:t> </a:t>
            </a:r>
            <a:endParaRPr lang="en-US" b="1">
              <a:solidFill>
                <a:srgbClr val="FFFF66"/>
              </a:solidFill>
            </a:endParaRPr>
          </a:p>
        </p:txBody>
      </p:sp>
      <p:sp>
        <p:nvSpPr>
          <p:cNvPr id="142342" name="Text Box 6"/>
          <p:cNvSpPr txBox="1">
            <a:spLocks noChangeArrowheads="1"/>
          </p:cNvSpPr>
          <p:nvPr/>
        </p:nvSpPr>
        <p:spPr bwMode="auto">
          <a:xfrm>
            <a:off x="2000250" y="1333580"/>
            <a:ext cx="4972050" cy="750205"/>
          </a:xfrm>
          <a:prstGeom prst="rect">
            <a:avLst/>
          </a:prstGeom>
          <a:noFill/>
          <a:ln w="9525">
            <a:noFill/>
            <a:miter lim="800000"/>
            <a:headEnd/>
            <a:tailEnd/>
          </a:ln>
        </p:spPr>
        <p:txBody>
          <a:bodyPr wrap="square">
            <a:spAutoFit/>
          </a:bodyPr>
          <a:lstStyle/>
          <a:p>
            <a:pPr marL="64294" lvl="1" indent="34826" algn="ctr" defTabSz="514350">
              <a:lnSpc>
                <a:spcPct val="150000"/>
              </a:lnSpc>
              <a:defRPr/>
            </a:pPr>
            <a:r>
              <a:rPr lang="en-US" sz="2100" kern="0" dirty="0" err="1">
                <a:solidFill>
                  <a:srgbClr val="FFFF99"/>
                </a:solidFill>
              </a:rPr>
              <a:t>FluMist</a:t>
            </a:r>
            <a:r>
              <a:rPr lang="en-US" sz="2100" kern="0" dirty="0">
                <a:solidFill>
                  <a:srgbClr val="FFFF99"/>
                </a:solidFill>
              </a:rPr>
              <a:t>® </a:t>
            </a:r>
            <a:r>
              <a:rPr lang="en-US" sz="2100" kern="0" dirty="0" err="1">
                <a:solidFill>
                  <a:srgbClr val="FFFF99"/>
                </a:solidFill>
              </a:rPr>
              <a:t>MedImmune</a:t>
            </a:r>
            <a:r>
              <a:rPr lang="en-US" sz="2100" kern="0" dirty="0">
                <a:solidFill>
                  <a:srgbClr val="FFFF99"/>
                </a:solidFill>
              </a:rPr>
              <a:t> (Nasal Spray)</a:t>
            </a:r>
            <a:r>
              <a:rPr lang="en-US" sz="2100" kern="0" dirty="0">
                <a:solidFill>
                  <a:srgbClr val="FFFF66"/>
                </a:solidFill>
              </a:rPr>
              <a:t> </a:t>
            </a:r>
            <a:r>
              <a:rPr lang="en-US" sz="2100" kern="0" dirty="0">
                <a:solidFill>
                  <a:srgbClr val="0099FF"/>
                </a:solidFill>
              </a:rPr>
              <a:t> </a:t>
            </a:r>
          </a:p>
          <a:p>
            <a:pPr marL="64294" lvl="1" indent="34826" algn="ctr" defTabSz="514350">
              <a:defRPr/>
            </a:pPr>
            <a:r>
              <a:rPr lang="en-US" sz="1125" b="1" kern="0" dirty="0">
                <a:solidFill>
                  <a:srgbClr val="FFFFFF"/>
                </a:solidFill>
              </a:rPr>
              <a:t>licensed for healthy persons 2 through 49 years of age</a:t>
            </a:r>
          </a:p>
        </p:txBody>
      </p:sp>
      <p:sp>
        <p:nvSpPr>
          <p:cNvPr id="10" name="TextBox 9"/>
          <p:cNvSpPr txBox="1"/>
          <p:nvPr/>
        </p:nvSpPr>
        <p:spPr>
          <a:xfrm>
            <a:off x="937470" y="2880093"/>
            <a:ext cx="6591791" cy="3497111"/>
          </a:xfrm>
          <a:prstGeom prst="rect">
            <a:avLst/>
          </a:prstGeom>
          <a:noFill/>
        </p:spPr>
        <p:txBody>
          <a:bodyPr wrap="square" rtlCol="0">
            <a:spAutoFit/>
          </a:bodyPr>
          <a:lstStyle/>
          <a:p>
            <a:pPr algn="ctr" defTabSz="514350"/>
            <a:r>
              <a:rPr lang="en-US" sz="2100" kern="0" dirty="0">
                <a:solidFill>
                  <a:srgbClr val="FFFFFF"/>
                </a:solidFill>
              </a:rPr>
              <a:t>Due to poor effectiveness in past 3 seasons and concerns regarding the effectiveness against A(H1N1) viruses:</a:t>
            </a:r>
          </a:p>
          <a:p>
            <a:pPr algn="ctr" defTabSz="514350"/>
            <a:r>
              <a:rPr lang="en-US" sz="2100" b="1" u="sng" kern="0" dirty="0">
                <a:solidFill>
                  <a:srgbClr val="FFFF00"/>
                </a:solidFill>
              </a:rPr>
              <a:t>LAIV4 should not be used in the 2017-2018 season</a:t>
            </a:r>
            <a:r>
              <a:rPr lang="en-US" sz="2100" kern="0" dirty="0">
                <a:solidFill>
                  <a:srgbClr val="FFFF00"/>
                </a:solidFill>
              </a:rPr>
              <a:t>.</a:t>
            </a:r>
          </a:p>
          <a:p>
            <a:pPr algn="ctr" defTabSz="514350"/>
            <a:endParaRPr lang="en-US" sz="2100" kern="0" dirty="0">
              <a:solidFill>
                <a:srgbClr val="FFFF00"/>
              </a:solidFill>
            </a:endParaRPr>
          </a:p>
          <a:p>
            <a:pPr algn="ctr" defTabSz="514350"/>
            <a:r>
              <a:rPr lang="en-US" sz="2100" kern="0" dirty="0">
                <a:solidFill>
                  <a:srgbClr val="FFFFFF"/>
                </a:solidFill>
              </a:rPr>
              <a:t>Currently only IIV provides protection against influenza and should be used for all persons </a:t>
            </a:r>
          </a:p>
          <a:p>
            <a:pPr algn="ctr" defTabSz="514350"/>
            <a:r>
              <a:rPr lang="en-US" sz="2100" kern="0" dirty="0">
                <a:solidFill>
                  <a:srgbClr val="FFFFFF"/>
                </a:solidFill>
              </a:rPr>
              <a:t>6 months and older who do not have contraindications. </a:t>
            </a:r>
          </a:p>
          <a:p>
            <a:pPr indent="191989" defTabSz="514350"/>
            <a:endParaRPr lang="en-US" sz="1125" kern="0" dirty="0">
              <a:solidFill>
                <a:srgbClr val="FFFFFF"/>
              </a:solidFill>
            </a:endParaRPr>
          </a:p>
        </p:txBody>
      </p:sp>
      <p:sp>
        <p:nvSpPr>
          <p:cNvPr id="9" name="TextBox 8"/>
          <p:cNvSpPr txBox="1"/>
          <p:nvPr/>
        </p:nvSpPr>
        <p:spPr>
          <a:xfrm>
            <a:off x="1918790" y="2431642"/>
            <a:ext cx="4629150" cy="415498"/>
          </a:xfrm>
          <a:prstGeom prst="rect">
            <a:avLst/>
          </a:prstGeom>
          <a:noFill/>
        </p:spPr>
        <p:txBody>
          <a:bodyPr wrap="square" rtlCol="0">
            <a:spAutoFit/>
          </a:bodyPr>
          <a:lstStyle/>
          <a:p>
            <a:pPr algn="ctr" defTabSz="514350"/>
            <a:r>
              <a:rPr lang="en-US" sz="2100" b="1" kern="0" dirty="0">
                <a:solidFill>
                  <a:schemeClr val="tx2">
                    <a:lumMod val="40000"/>
                    <a:lumOff val="60000"/>
                  </a:schemeClr>
                </a:solidFill>
              </a:rPr>
              <a:t>ACIP recommendation</a:t>
            </a:r>
          </a:p>
        </p:txBody>
      </p:sp>
      <p:sp>
        <p:nvSpPr>
          <p:cNvPr id="11" name="TextBox 10"/>
          <p:cNvSpPr txBox="1"/>
          <p:nvPr/>
        </p:nvSpPr>
        <p:spPr>
          <a:xfrm>
            <a:off x="2950076" y="6410157"/>
            <a:ext cx="5143500" cy="253916"/>
          </a:xfrm>
          <a:prstGeom prst="rect">
            <a:avLst/>
          </a:prstGeom>
          <a:noFill/>
        </p:spPr>
        <p:txBody>
          <a:bodyPr wrap="square" rtlCol="0">
            <a:spAutoFit/>
          </a:bodyPr>
          <a:lstStyle/>
          <a:p>
            <a:pPr defTabSz="514350"/>
            <a:r>
              <a:rPr lang="en-US" sz="1050" b="1" kern="0" dirty="0">
                <a:solidFill>
                  <a:srgbClr val="FFFFFF"/>
                </a:solidFill>
              </a:rPr>
              <a:t>MMWR 66(2); 1-24, August 25, 2017</a:t>
            </a:r>
          </a:p>
        </p:txBody>
      </p:sp>
      <p:pic>
        <p:nvPicPr>
          <p:cNvPr id="2" name="Picture 1"/>
          <p:cNvPicPr>
            <a:picLocks noChangeAspect="1"/>
          </p:cNvPicPr>
          <p:nvPr/>
        </p:nvPicPr>
        <p:blipFill>
          <a:blip r:embed="rId3"/>
          <a:stretch>
            <a:fillRect/>
          </a:stretch>
        </p:blipFill>
        <p:spPr>
          <a:xfrm>
            <a:off x="7302561" y="1464700"/>
            <a:ext cx="1568332" cy="1271126"/>
          </a:xfrm>
          <a:prstGeom prst="rect">
            <a:avLst/>
          </a:prstGeom>
        </p:spPr>
      </p:pic>
    </p:spTree>
    <p:extLst>
      <p:ext uri="{BB962C8B-B14F-4D97-AF65-F5344CB8AC3E}">
        <p14:creationId xmlns:p14="http://schemas.microsoft.com/office/powerpoint/2010/main" val="2302861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a:solidFill>
                  <a:srgbClr val="FFFF99"/>
                </a:solidFill>
              </a:rPr>
              <a:t>Influenza Vaccination of Persons </a:t>
            </a:r>
            <a:br>
              <a:rPr lang="en-US" sz="3600" b="1">
                <a:solidFill>
                  <a:srgbClr val="FFFF99"/>
                </a:solidFill>
              </a:rPr>
            </a:br>
            <a:r>
              <a:rPr lang="en-US" sz="3600" b="1">
                <a:solidFill>
                  <a:srgbClr val="FFFF99"/>
                </a:solidFill>
              </a:rPr>
              <a:t>with a History of Egg Allergy</a:t>
            </a:r>
          </a:p>
        </p:txBody>
      </p:sp>
      <p:sp>
        <p:nvSpPr>
          <p:cNvPr id="3" name="Content Placeholder 2"/>
          <p:cNvSpPr>
            <a:spLocks noGrp="1"/>
          </p:cNvSpPr>
          <p:nvPr>
            <p:ph idx="1"/>
          </p:nvPr>
        </p:nvSpPr>
        <p:spPr>
          <a:xfrm>
            <a:off x="762000" y="1423081"/>
            <a:ext cx="7924800" cy="4749119"/>
          </a:xfrm>
        </p:spPr>
        <p:txBody>
          <a:bodyPr>
            <a:noAutofit/>
          </a:bodyPr>
          <a:lstStyle/>
          <a:p>
            <a:r>
              <a:rPr lang="en-US">
                <a:solidFill>
                  <a:schemeClr val="bg1"/>
                </a:solidFill>
              </a:rPr>
              <a:t>Persons with a history of egg allergy who have had only hives after exposure to eggs should receive influenza vaccine.</a:t>
            </a:r>
          </a:p>
          <a:p>
            <a:r>
              <a:rPr lang="en-US">
                <a:solidFill>
                  <a:schemeClr val="bg1"/>
                </a:solidFill>
              </a:rPr>
              <a:t>Persons who report having had reactions to eggs  such as </a:t>
            </a:r>
            <a:r>
              <a:rPr lang="en-US" err="1">
                <a:solidFill>
                  <a:schemeClr val="bg1"/>
                </a:solidFill>
              </a:rPr>
              <a:t>angioedema</a:t>
            </a:r>
            <a:r>
              <a:rPr lang="en-US">
                <a:solidFill>
                  <a:schemeClr val="bg1"/>
                </a:solidFill>
              </a:rPr>
              <a:t>, respiratory distress, lightheadedness, or recurrent emesis; or who required epinephrine or another emergency medical intervention may receive influenza vaccine</a:t>
            </a:r>
            <a:r>
              <a:rPr lang="en-US">
                <a:solidFill>
                  <a:srgbClr val="FFFF99"/>
                </a:solidFill>
              </a:rPr>
              <a:t>. </a:t>
            </a:r>
            <a:r>
              <a:rPr lang="en-US" b="1">
                <a:solidFill>
                  <a:srgbClr val="FFFF99"/>
                </a:solidFill>
              </a:rPr>
              <a:t>Vaccine should be administered in a medical setting supervised by a healthcare provider who is able to recognize and manage severe allergic conditions.</a:t>
            </a:r>
          </a:p>
          <a:p>
            <a:r>
              <a:rPr lang="en-US" u="sng">
                <a:solidFill>
                  <a:schemeClr val="bg1"/>
                </a:solidFill>
              </a:rPr>
              <a:t>A previous severe allergic reaction to influenza vaccine is a contraindication to future receipt of the vaccine.</a:t>
            </a:r>
          </a:p>
        </p:txBody>
      </p:sp>
      <p:sp>
        <p:nvSpPr>
          <p:cNvPr id="4" name="Rectangle 3"/>
          <p:cNvSpPr/>
          <p:nvPr/>
        </p:nvSpPr>
        <p:spPr>
          <a:xfrm>
            <a:off x="2057400" y="6400800"/>
            <a:ext cx="4743450" cy="253916"/>
          </a:xfrm>
          <a:prstGeom prst="rect">
            <a:avLst/>
          </a:prstGeom>
        </p:spPr>
        <p:txBody>
          <a:bodyPr wrap="square">
            <a:spAutoFit/>
          </a:bodyPr>
          <a:lstStyle/>
          <a:p>
            <a:pPr algn="ctr" fontAlgn="auto">
              <a:spcBef>
                <a:spcPts val="0"/>
              </a:spcBef>
              <a:spcAft>
                <a:spcPts val="0"/>
              </a:spcAft>
            </a:pPr>
            <a:r>
              <a:rPr lang="en-US" sz="1050" b="1">
                <a:solidFill>
                  <a:srgbClr val="FFFFFF"/>
                </a:solidFill>
                <a:latin typeface="Calibri"/>
                <a:cs typeface="+mn-cs"/>
              </a:rPr>
              <a:t>Recommendations and Reports  Vol. 65 / No. 5 MMWR / August 26, 2016 </a:t>
            </a:r>
            <a:endParaRPr lang="en-US" sz="1050">
              <a:solidFill>
                <a:srgbClr val="FFFFFF"/>
              </a:solidFill>
              <a:latin typeface="Calibri"/>
              <a:cs typeface="+mn-cs"/>
            </a:endParaRPr>
          </a:p>
        </p:txBody>
      </p:sp>
    </p:spTree>
    <p:extLst>
      <p:ext uri="{BB962C8B-B14F-4D97-AF65-F5344CB8AC3E}">
        <p14:creationId xmlns:p14="http://schemas.microsoft.com/office/powerpoint/2010/main" val="2509813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noChangeArrowheads="1"/>
          </p:cNvSpPr>
          <p:nvPr>
            <p:ph type="title" idx="4294967295"/>
          </p:nvPr>
        </p:nvSpPr>
        <p:spPr>
          <a:xfrm>
            <a:off x="0" y="152400"/>
            <a:ext cx="9144000" cy="762000"/>
          </a:xfrm>
        </p:spPr>
        <p:txBody>
          <a:bodyPr/>
          <a:lstStyle/>
          <a:p>
            <a:pPr eaLnBrk="1" hangingPunct="1"/>
            <a:r>
              <a:rPr lang="en-US" sz="3600">
                <a:solidFill>
                  <a:srgbClr val="FFFF99"/>
                </a:solidFill>
              </a:rPr>
              <a:t>Hepatitis A Vaccine for Children</a:t>
            </a:r>
            <a:endParaRPr lang="en-US" sz="3600"/>
          </a:p>
        </p:txBody>
      </p:sp>
      <p:sp>
        <p:nvSpPr>
          <p:cNvPr id="238594" name="Rectangle 3"/>
          <p:cNvSpPr>
            <a:spLocks noGrp="1" noChangeArrowheads="1"/>
          </p:cNvSpPr>
          <p:nvPr>
            <p:ph type="body" idx="4294967295"/>
          </p:nvPr>
        </p:nvSpPr>
        <p:spPr>
          <a:xfrm>
            <a:off x="533400" y="1143000"/>
            <a:ext cx="8229600" cy="2590800"/>
          </a:xfrm>
        </p:spPr>
        <p:txBody>
          <a:bodyPr/>
          <a:lstStyle/>
          <a:p>
            <a:pPr eaLnBrk="1" hangingPunct="1">
              <a:lnSpc>
                <a:spcPct val="90000"/>
              </a:lnSpc>
              <a:buClr>
                <a:schemeClr val="tx1"/>
              </a:buClr>
              <a:buFontTx/>
              <a:buNone/>
            </a:pPr>
            <a:r>
              <a:rPr lang="en-US" sz="2800"/>
              <a:t>ACIP recommends 2 doses of hepatitis A vaccine for:</a:t>
            </a:r>
          </a:p>
          <a:p>
            <a:pPr eaLnBrk="1" hangingPunct="1">
              <a:lnSpc>
                <a:spcPct val="90000"/>
              </a:lnSpc>
              <a:spcBef>
                <a:spcPts val="0"/>
              </a:spcBef>
              <a:buClr>
                <a:schemeClr val="tx1"/>
              </a:buClr>
            </a:pPr>
            <a:r>
              <a:rPr lang="en-US" sz="2800"/>
              <a:t>All children 12 through 23 months of age</a:t>
            </a:r>
          </a:p>
          <a:p>
            <a:pPr eaLnBrk="1" hangingPunct="1">
              <a:lnSpc>
                <a:spcPct val="90000"/>
              </a:lnSpc>
              <a:spcBef>
                <a:spcPts val="0"/>
              </a:spcBef>
              <a:buClr>
                <a:schemeClr val="tx1"/>
              </a:buClr>
              <a:buNone/>
            </a:pPr>
            <a:r>
              <a:rPr lang="en-US" sz="2800"/>
              <a:t>     (Separate the 2 doses by 6 to 18 months)</a:t>
            </a:r>
          </a:p>
          <a:p>
            <a:pPr eaLnBrk="1" hangingPunct="1">
              <a:lnSpc>
                <a:spcPct val="90000"/>
              </a:lnSpc>
              <a:spcBef>
                <a:spcPts val="0"/>
              </a:spcBef>
              <a:buClr>
                <a:schemeClr val="tx1"/>
              </a:buClr>
              <a:buNone/>
            </a:pPr>
            <a:endParaRPr lang="en-US" sz="2800"/>
          </a:p>
          <a:p>
            <a:pPr eaLnBrk="1" hangingPunct="1">
              <a:lnSpc>
                <a:spcPct val="90000"/>
              </a:lnSpc>
              <a:spcBef>
                <a:spcPts val="0"/>
              </a:spcBef>
              <a:buClr>
                <a:schemeClr val="tx1"/>
              </a:buClr>
            </a:pPr>
            <a:r>
              <a:rPr lang="en-US" sz="2800"/>
              <a:t>Any child or adolescent 2 through 18 years, who has not previously received the vaccine, can receive the vaccine at subsequent visits. </a:t>
            </a:r>
          </a:p>
          <a:p>
            <a:pPr eaLnBrk="1" hangingPunct="1">
              <a:lnSpc>
                <a:spcPct val="90000"/>
              </a:lnSpc>
              <a:spcBef>
                <a:spcPts val="0"/>
              </a:spcBef>
              <a:buClr>
                <a:schemeClr val="tx1"/>
              </a:buClr>
            </a:pPr>
            <a:endParaRPr lang="en-US" sz="2800"/>
          </a:p>
          <a:p>
            <a:pPr eaLnBrk="1" hangingPunct="1">
              <a:lnSpc>
                <a:spcPct val="90000"/>
              </a:lnSpc>
              <a:spcBef>
                <a:spcPts val="0"/>
              </a:spcBef>
              <a:buClr>
                <a:schemeClr val="tx1"/>
              </a:buClr>
            </a:pPr>
            <a:endParaRPr lang="en-US" sz="2800"/>
          </a:p>
        </p:txBody>
      </p:sp>
      <p:sp>
        <p:nvSpPr>
          <p:cNvPr id="4" name="Rectangle 3"/>
          <p:cNvSpPr/>
          <p:nvPr/>
        </p:nvSpPr>
        <p:spPr>
          <a:xfrm>
            <a:off x="3429000" y="6399311"/>
            <a:ext cx="3015184" cy="307777"/>
          </a:xfrm>
          <a:prstGeom prst="rect">
            <a:avLst/>
          </a:prstGeom>
        </p:spPr>
        <p:txBody>
          <a:bodyPr wrap="none">
            <a:spAutoFit/>
          </a:bodyPr>
          <a:lstStyle/>
          <a:p>
            <a:r>
              <a:rPr lang="en-US" sz="1400" b="1">
                <a:latin typeface="+mn-lt"/>
              </a:rPr>
              <a:t>MMWR, May 19, 2006, </a:t>
            </a:r>
            <a:r>
              <a:rPr lang="en-US" sz="1400" b="1" err="1">
                <a:latin typeface="+mn-lt"/>
              </a:rPr>
              <a:t>Vol</a:t>
            </a:r>
            <a:r>
              <a:rPr lang="en-US" sz="1400" b="1">
                <a:latin typeface="+mn-lt"/>
              </a:rPr>
              <a:t> 55, #RR-07</a:t>
            </a:r>
          </a:p>
        </p:txBody>
      </p:sp>
      <p:sp>
        <p:nvSpPr>
          <p:cNvPr id="5" name="Rectangle 4"/>
          <p:cNvSpPr/>
          <p:nvPr/>
        </p:nvSpPr>
        <p:spPr>
          <a:xfrm>
            <a:off x="381000" y="3733800"/>
            <a:ext cx="8305800" cy="2677656"/>
          </a:xfrm>
          <a:prstGeom prst="rect">
            <a:avLst/>
          </a:prstGeom>
        </p:spPr>
        <p:txBody>
          <a:bodyPr wrap="square">
            <a:spAutoFit/>
          </a:bodyPr>
          <a:lstStyle/>
          <a:p>
            <a:pPr marL="171450" lvl="3" eaLnBrk="1" hangingPunct="1">
              <a:spcBef>
                <a:spcPts val="0"/>
              </a:spcBef>
              <a:buClr>
                <a:schemeClr val="tx1"/>
              </a:buClr>
            </a:pPr>
            <a:endParaRPr lang="en-US" sz="2800">
              <a:latin typeface="+mn-lt"/>
            </a:endParaRPr>
          </a:p>
          <a:p>
            <a:pPr marL="628650" lvl="3" indent="-457200" eaLnBrk="1" hangingPunct="1">
              <a:spcBef>
                <a:spcPts val="0"/>
              </a:spcBef>
              <a:buClr>
                <a:schemeClr val="tx1"/>
              </a:buClr>
              <a:buFont typeface="Arial" panose="020B0604020202020204" pitchFamily="34" charset="0"/>
              <a:buChar char="•"/>
            </a:pPr>
            <a:r>
              <a:rPr lang="en-US" sz="2800">
                <a:latin typeface="+mn-lt"/>
              </a:rPr>
              <a:t>Caretakers who will have contact with adoptees from countries with high rates of hepatitis A if contact will be within 60 days of arrival in U.S. </a:t>
            </a:r>
            <a:r>
              <a:rPr lang="en-US" sz="2800" u="sng">
                <a:latin typeface="+mn-lt"/>
              </a:rPr>
              <a:t>The first dose of the 2-dose series should be given as soon as adoption is planned.</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idx="4294967295"/>
          </p:nvPr>
        </p:nvSpPr>
        <p:spPr>
          <a:xfrm>
            <a:off x="3486150" y="216683"/>
            <a:ext cx="2228850" cy="592931"/>
          </a:xfrm>
        </p:spPr>
        <p:txBody>
          <a:bodyPr/>
          <a:lstStyle/>
          <a:p>
            <a:pPr eaLnBrk="1" hangingPunct="1"/>
            <a:r>
              <a:rPr lang="en-US" sz="3600" dirty="0">
                <a:solidFill>
                  <a:srgbClr val="FFFF99"/>
                </a:solidFill>
              </a:rPr>
              <a:t>Hepatitis B</a:t>
            </a:r>
          </a:p>
        </p:txBody>
      </p:sp>
      <p:sp>
        <p:nvSpPr>
          <p:cNvPr id="802819" name="Text Box 3"/>
          <p:cNvSpPr txBox="1">
            <a:spLocks noChangeArrowheads="1"/>
          </p:cNvSpPr>
          <p:nvPr/>
        </p:nvSpPr>
        <p:spPr bwMode="auto">
          <a:xfrm>
            <a:off x="1430702" y="2818466"/>
            <a:ext cx="6896100" cy="2062103"/>
          </a:xfrm>
          <a:prstGeom prst="rect">
            <a:avLst/>
          </a:prstGeom>
          <a:noFill/>
          <a:ln w="9525">
            <a:noFill/>
            <a:miter lim="800000"/>
            <a:headEnd/>
            <a:tailEnd/>
          </a:ln>
        </p:spPr>
        <p:txBody>
          <a:bodyPr wrap="square">
            <a:spAutoFit/>
          </a:bodyPr>
          <a:lstStyle/>
          <a:p>
            <a:pPr marL="215504" indent="-215504" defTabSz="685800" fontAlgn="auto">
              <a:lnSpc>
                <a:spcPct val="140000"/>
              </a:lnSpc>
              <a:spcBef>
                <a:spcPct val="50000"/>
              </a:spcBef>
              <a:spcAft>
                <a:spcPts val="0"/>
              </a:spcAft>
            </a:pPr>
            <a:r>
              <a:rPr lang="en-US" sz="2000" kern="0" dirty="0">
                <a:latin typeface="Calibri" pitchFamily="34" charset="0"/>
              </a:rPr>
              <a:t>   </a:t>
            </a:r>
            <a:r>
              <a:rPr lang="en-US" sz="2000" u="sng" kern="0" dirty="0">
                <a:latin typeface="Calibri" pitchFamily="34" charset="0"/>
              </a:rPr>
              <a:t>ACIP recommends hepatitis B vaccine  for: </a:t>
            </a:r>
          </a:p>
          <a:p>
            <a:pPr marL="215504" indent="-215504" defTabSz="685800" fontAlgn="auto">
              <a:spcBef>
                <a:spcPts val="0"/>
              </a:spcBef>
              <a:spcAft>
                <a:spcPts val="0"/>
              </a:spcAft>
              <a:buFontTx/>
              <a:buChar char="•"/>
            </a:pPr>
            <a:r>
              <a:rPr lang="en-US" sz="2000" kern="0" dirty="0">
                <a:latin typeface="Calibri" pitchFamily="34" charset="0"/>
              </a:rPr>
              <a:t>All newborns , to be administered </a:t>
            </a:r>
            <a:r>
              <a:rPr lang="en-US" sz="2000" u="sng" kern="0" dirty="0">
                <a:latin typeface="Calibri" pitchFamily="34" charset="0"/>
              </a:rPr>
              <a:t>“within 24 hours” </a:t>
            </a:r>
            <a:r>
              <a:rPr lang="en-US" sz="2000" kern="0" dirty="0">
                <a:latin typeface="Calibri" pitchFamily="34" charset="0"/>
              </a:rPr>
              <a:t>of birth, using </a:t>
            </a:r>
            <a:r>
              <a:rPr lang="en-US" sz="2000" u="sng" kern="0" dirty="0">
                <a:solidFill>
                  <a:srgbClr val="FFFF00"/>
                </a:solidFill>
                <a:latin typeface="Calibri" pitchFamily="34" charset="0"/>
              </a:rPr>
              <a:t>single</a:t>
            </a:r>
            <a:r>
              <a:rPr lang="en-US" sz="2000" kern="0" dirty="0">
                <a:solidFill>
                  <a:srgbClr val="FFFF00"/>
                </a:solidFill>
                <a:latin typeface="Calibri" pitchFamily="34" charset="0"/>
              </a:rPr>
              <a:t> </a:t>
            </a:r>
            <a:r>
              <a:rPr lang="en-US" sz="2000" kern="0" dirty="0">
                <a:latin typeface="Calibri" pitchFamily="34" charset="0"/>
              </a:rPr>
              <a:t> antigen vaccine; Dose 2 at 1-2 mos. of age and Dose 3 at 6-18 mos. of age.</a:t>
            </a:r>
          </a:p>
          <a:p>
            <a:pPr marL="215504" indent="-215504" defTabSz="685800" fontAlgn="auto">
              <a:spcBef>
                <a:spcPts val="0"/>
              </a:spcBef>
              <a:spcAft>
                <a:spcPts val="0"/>
              </a:spcAft>
              <a:buFontTx/>
              <a:buChar char="•"/>
            </a:pPr>
            <a:r>
              <a:rPr lang="en-US" sz="2000" kern="0" dirty="0">
                <a:latin typeface="Calibri" pitchFamily="34" charset="0"/>
              </a:rPr>
              <a:t>All children and adolescents less than 19 years of age who did not complete the series as an infant.</a:t>
            </a:r>
          </a:p>
        </p:txBody>
      </p:sp>
      <p:sp>
        <p:nvSpPr>
          <p:cNvPr id="242693" name="Text Box 6"/>
          <p:cNvSpPr txBox="1">
            <a:spLocks noChangeArrowheads="1"/>
          </p:cNvSpPr>
          <p:nvPr/>
        </p:nvSpPr>
        <p:spPr bwMode="auto">
          <a:xfrm>
            <a:off x="1628775" y="836398"/>
            <a:ext cx="6229350" cy="1525802"/>
          </a:xfrm>
          <a:prstGeom prst="rect">
            <a:avLst/>
          </a:prstGeom>
          <a:noFill/>
          <a:ln w="9525">
            <a:noFill/>
            <a:miter lim="800000"/>
            <a:headEnd/>
            <a:tailEnd/>
          </a:ln>
        </p:spPr>
        <p:txBody>
          <a:bodyPr>
            <a:spAutoFit/>
          </a:bodyPr>
          <a:lstStyle/>
          <a:p>
            <a:pPr defTabSz="685800" fontAlgn="auto">
              <a:lnSpc>
                <a:spcPct val="70000"/>
              </a:lnSpc>
              <a:spcBef>
                <a:spcPct val="35000"/>
              </a:spcBef>
              <a:spcAft>
                <a:spcPts val="0"/>
              </a:spcAft>
            </a:pPr>
            <a:r>
              <a:rPr lang="en-US" sz="2000" kern="0" dirty="0">
                <a:solidFill>
                  <a:srgbClr val="FFFFFF"/>
                </a:solidFill>
                <a:latin typeface="Calibri" pitchFamily="34" charset="0"/>
              </a:rPr>
              <a:t>Transmission: </a:t>
            </a:r>
          </a:p>
          <a:p>
            <a:pPr defTabSz="685800" fontAlgn="auto">
              <a:lnSpc>
                <a:spcPct val="80000"/>
              </a:lnSpc>
              <a:spcBef>
                <a:spcPct val="35000"/>
              </a:spcBef>
              <a:spcAft>
                <a:spcPts val="0"/>
              </a:spcAft>
            </a:pPr>
            <a:r>
              <a:rPr lang="en-US" sz="2000" kern="0" dirty="0">
                <a:solidFill>
                  <a:srgbClr val="FFFFFF"/>
                </a:solidFill>
                <a:latin typeface="Calibri" pitchFamily="34" charset="0"/>
              </a:rPr>
              <a:t>1. Percutaneous or mucosal exposure to  blood or body fluids including contaminated surfaces, or exposure by sexual contact</a:t>
            </a:r>
          </a:p>
          <a:p>
            <a:pPr defTabSz="685800" fontAlgn="auto">
              <a:lnSpc>
                <a:spcPct val="85000"/>
              </a:lnSpc>
              <a:spcBef>
                <a:spcPct val="35000"/>
              </a:spcBef>
              <a:spcAft>
                <a:spcPts val="0"/>
              </a:spcAft>
            </a:pPr>
            <a:r>
              <a:rPr lang="en-US" sz="2000" kern="0" dirty="0">
                <a:solidFill>
                  <a:srgbClr val="FFFFFF"/>
                </a:solidFill>
                <a:latin typeface="Calibri" pitchFamily="34" charset="0"/>
              </a:rPr>
              <a:t>2. Perinatal infection from HBsAg + mother</a:t>
            </a:r>
          </a:p>
        </p:txBody>
      </p:sp>
      <p:sp>
        <p:nvSpPr>
          <p:cNvPr id="6" name="Rectangle 5"/>
          <p:cNvSpPr/>
          <p:nvPr/>
        </p:nvSpPr>
        <p:spPr>
          <a:xfrm>
            <a:off x="152400" y="6228696"/>
            <a:ext cx="8763000" cy="677108"/>
          </a:xfrm>
          <a:prstGeom prst="rect">
            <a:avLst/>
          </a:prstGeom>
        </p:spPr>
        <p:txBody>
          <a:bodyPr wrap="square">
            <a:spAutoFit/>
          </a:bodyPr>
          <a:lstStyle/>
          <a:p>
            <a:pPr lvl="0"/>
            <a:r>
              <a:rPr lang="en-US" sz="1200" b="1" kern="0" dirty="0">
                <a:latin typeface="+mn-lt"/>
              </a:rPr>
              <a:t>MMWR, December 23, 2005, Vol 54, #RR16,    MMWR, December 8, 2006, Vol 55, #RR16 , MMWR, December 22, 2011 Vol 60 , #50 R</a:t>
            </a:r>
            <a:r>
              <a:rPr lang="en-US" sz="1400" b="1" dirty="0">
                <a:solidFill>
                  <a:srgbClr val="FFFFFF"/>
                </a:solidFill>
                <a:latin typeface="Calibri" panose="020F0502020204030204" pitchFamily="34" charset="0"/>
              </a:rPr>
              <a:t>ecommended Immunization Schedule for Persons Age 0 Through 18 Years, United States, 2017</a:t>
            </a:r>
          </a:p>
          <a:p>
            <a:pPr defTabSz="685800" fontAlgn="auto">
              <a:spcBef>
                <a:spcPts val="0"/>
              </a:spcBef>
              <a:spcAft>
                <a:spcPts val="0"/>
              </a:spcAft>
            </a:pPr>
            <a:r>
              <a:rPr lang="en-US" sz="1200" b="1" kern="0" dirty="0">
                <a:latin typeface="+mn-lt"/>
              </a:rPr>
              <a:t> </a:t>
            </a:r>
          </a:p>
        </p:txBody>
      </p:sp>
    </p:spTree>
    <p:extLst>
      <p:ext uri="{BB962C8B-B14F-4D97-AF65-F5344CB8AC3E}">
        <p14:creationId xmlns:p14="http://schemas.microsoft.com/office/powerpoint/2010/main" val="1840771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028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28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idx="4294967295"/>
          </p:nvPr>
        </p:nvSpPr>
        <p:spPr>
          <a:xfrm>
            <a:off x="304800" y="152400"/>
            <a:ext cx="8534400" cy="1066800"/>
          </a:xfrm>
        </p:spPr>
        <p:txBody>
          <a:bodyPr/>
          <a:lstStyle/>
          <a:p>
            <a:pPr eaLnBrk="1" hangingPunct="1"/>
            <a:r>
              <a:rPr lang="en-US" sz="3600">
                <a:solidFill>
                  <a:srgbClr val="FFFF99"/>
                </a:solidFill>
              </a:rPr>
              <a:t>Meningococcal Disease</a:t>
            </a:r>
            <a:br>
              <a:rPr lang="en-US" sz="3600">
                <a:solidFill>
                  <a:srgbClr val="FFFF99"/>
                </a:solidFill>
              </a:rPr>
            </a:br>
            <a:r>
              <a:rPr lang="en-US" sz="2800">
                <a:solidFill>
                  <a:srgbClr val="FFFF99"/>
                </a:solidFill>
              </a:rPr>
              <a:t>(caused by N. </a:t>
            </a:r>
            <a:r>
              <a:rPr lang="en-US" sz="2800" err="1">
                <a:solidFill>
                  <a:srgbClr val="FFFF99"/>
                </a:solidFill>
              </a:rPr>
              <a:t>meningitidis</a:t>
            </a:r>
            <a:r>
              <a:rPr lang="en-US" sz="2800">
                <a:solidFill>
                  <a:srgbClr val="FFFF99"/>
                </a:solidFill>
              </a:rPr>
              <a:t>)</a:t>
            </a:r>
            <a:endParaRPr lang="en-US" sz="3600">
              <a:solidFill>
                <a:srgbClr val="FFFF99"/>
              </a:solidFill>
            </a:endParaRPr>
          </a:p>
        </p:txBody>
      </p:sp>
      <p:sp>
        <p:nvSpPr>
          <p:cNvPr id="257027" name="Rectangle 3"/>
          <p:cNvSpPr>
            <a:spLocks noChangeArrowheads="1"/>
          </p:cNvSpPr>
          <p:nvPr/>
        </p:nvSpPr>
        <p:spPr bwMode="auto">
          <a:xfrm>
            <a:off x="304800" y="1219200"/>
            <a:ext cx="6096000" cy="914400"/>
          </a:xfrm>
          <a:prstGeom prst="rect">
            <a:avLst/>
          </a:prstGeom>
          <a:noFill/>
          <a:ln w="9525">
            <a:noFill/>
            <a:miter lim="800000"/>
            <a:headEnd/>
            <a:tailEnd/>
          </a:ln>
        </p:spPr>
        <p:txBody>
          <a:bodyPr/>
          <a:lstStyle/>
          <a:p>
            <a:pPr marL="342900" indent="-342900" algn="ctr">
              <a:lnSpc>
                <a:spcPct val="90000"/>
              </a:lnSpc>
              <a:spcBef>
                <a:spcPct val="20000"/>
              </a:spcBef>
            </a:pPr>
            <a:r>
              <a:rPr lang="en-US" sz="2400" b="1" u="sng">
                <a:solidFill>
                  <a:srgbClr val="00B050"/>
                </a:solidFill>
                <a:latin typeface="Calibri"/>
              </a:rPr>
              <a:t>Meningitis</a:t>
            </a:r>
            <a:endParaRPr lang="en-US" sz="2400">
              <a:solidFill>
                <a:srgbClr val="00B050"/>
              </a:solidFill>
              <a:latin typeface="Calibri"/>
            </a:endParaRPr>
          </a:p>
          <a:p>
            <a:pPr marL="342900" indent="-342900" algn="ctr">
              <a:lnSpc>
                <a:spcPct val="90000"/>
              </a:lnSpc>
              <a:spcBef>
                <a:spcPct val="20000"/>
              </a:spcBef>
            </a:pPr>
            <a:r>
              <a:rPr lang="en-US" sz="2400" b="1">
                <a:solidFill>
                  <a:srgbClr val="FFFF99"/>
                </a:solidFill>
                <a:latin typeface="Calibri"/>
              </a:rPr>
              <a:t>	~50% of cases 	9-10% fatality rate</a:t>
            </a:r>
            <a:r>
              <a:rPr lang="en-US" sz="2400" b="1">
                <a:solidFill>
                  <a:srgbClr val="FFCC66"/>
                </a:solidFill>
              </a:rPr>
              <a:t>       </a:t>
            </a:r>
          </a:p>
        </p:txBody>
      </p:sp>
      <p:sp>
        <p:nvSpPr>
          <p:cNvPr id="421892" name="Rectangle 4"/>
          <p:cNvSpPr>
            <a:spLocks noChangeArrowheads="1"/>
          </p:cNvSpPr>
          <p:nvPr/>
        </p:nvSpPr>
        <p:spPr bwMode="auto">
          <a:xfrm>
            <a:off x="457200" y="2286000"/>
            <a:ext cx="6019800" cy="3048000"/>
          </a:xfrm>
          <a:prstGeom prst="rect">
            <a:avLst/>
          </a:prstGeom>
          <a:noFill/>
          <a:ln w="9525">
            <a:noFill/>
            <a:miter lim="800000"/>
            <a:headEnd/>
            <a:tailEnd/>
          </a:ln>
        </p:spPr>
        <p:txBody>
          <a:bodyPr/>
          <a:lstStyle/>
          <a:p>
            <a:pPr marL="411163" indent="-411163" algn="ctr">
              <a:lnSpc>
                <a:spcPct val="80000"/>
              </a:lnSpc>
              <a:spcBef>
                <a:spcPct val="20000"/>
              </a:spcBef>
              <a:defRPr/>
            </a:pPr>
            <a:r>
              <a:rPr lang="en-US" sz="2400" b="1" u="sng">
                <a:solidFill>
                  <a:srgbClr val="00B050"/>
                </a:solidFill>
                <a:latin typeface="Calibri"/>
              </a:rPr>
              <a:t>Meningococcemia</a:t>
            </a:r>
          </a:p>
          <a:p>
            <a:pPr marL="411163" indent="-411163" algn="ctr">
              <a:lnSpc>
                <a:spcPct val="80000"/>
              </a:lnSpc>
              <a:spcBef>
                <a:spcPct val="20000"/>
              </a:spcBef>
              <a:defRPr/>
            </a:pPr>
            <a:r>
              <a:rPr lang="en-US" sz="2400" b="1">
                <a:solidFill>
                  <a:srgbClr val="FFFF99"/>
                </a:solidFill>
                <a:latin typeface="Calibri"/>
              </a:rPr>
              <a:t>5%-20% of cases 	Up to 40% fatality rate</a:t>
            </a:r>
            <a:endParaRPr lang="en-US" sz="2400" b="1" u="sng">
              <a:solidFill>
                <a:srgbClr val="46D04D"/>
              </a:solidFill>
              <a:latin typeface="Calibri"/>
            </a:endParaRPr>
          </a:p>
          <a:p>
            <a:pPr marL="288925" indent="-288925">
              <a:lnSpc>
                <a:spcPct val="80000"/>
              </a:lnSpc>
              <a:spcBef>
                <a:spcPct val="20000"/>
              </a:spcBef>
              <a:buFontTx/>
              <a:buChar char="•"/>
              <a:defRPr/>
            </a:pPr>
            <a:r>
              <a:rPr lang="en-US" sz="2400">
                <a:solidFill>
                  <a:srgbClr val="FFFFFF"/>
                </a:solidFill>
                <a:latin typeface="Calibri"/>
              </a:rPr>
              <a:t>Rash</a:t>
            </a:r>
          </a:p>
          <a:p>
            <a:pPr marL="288925" indent="-288925">
              <a:lnSpc>
                <a:spcPct val="80000"/>
              </a:lnSpc>
              <a:spcBef>
                <a:spcPct val="20000"/>
              </a:spcBef>
              <a:buFontTx/>
              <a:buChar char="•"/>
              <a:defRPr/>
            </a:pPr>
            <a:r>
              <a:rPr lang="en-US" sz="2400">
                <a:solidFill>
                  <a:srgbClr val="FFFFFF"/>
                </a:solidFill>
                <a:latin typeface="Calibri"/>
              </a:rPr>
              <a:t>Vascular damage</a:t>
            </a:r>
          </a:p>
          <a:p>
            <a:pPr marL="288925" indent="-288925">
              <a:lnSpc>
                <a:spcPct val="80000"/>
              </a:lnSpc>
              <a:spcBef>
                <a:spcPct val="20000"/>
              </a:spcBef>
              <a:buFontTx/>
              <a:buChar char="•"/>
              <a:defRPr/>
            </a:pPr>
            <a:r>
              <a:rPr lang="en-US" sz="2400">
                <a:solidFill>
                  <a:srgbClr val="FFFFFF"/>
                </a:solidFill>
                <a:latin typeface="Calibri"/>
              </a:rPr>
              <a:t>Disseminated intravascular coagulation</a:t>
            </a:r>
          </a:p>
          <a:p>
            <a:pPr marL="288925" indent="-288925">
              <a:lnSpc>
                <a:spcPct val="80000"/>
              </a:lnSpc>
              <a:spcBef>
                <a:spcPct val="20000"/>
              </a:spcBef>
              <a:buFontTx/>
              <a:buChar char="•"/>
              <a:defRPr/>
            </a:pPr>
            <a:r>
              <a:rPr lang="en-US" sz="2400">
                <a:solidFill>
                  <a:srgbClr val="FFFFFF"/>
                </a:solidFill>
                <a:latin typeface="Calibri"/>
              </a:rPr>
              <a:t>Multi-organ failure</a:t>
            </a:r>
          </a:p>
          <a:p>
            <a:pPr marL="288925" indent="-288925">
              <a:lnSpc>
                <a:spcPct val="80000"/>
              </a:lnSpc>
              <a:spcBef>
                <a:spcPct val="20000"/>
              </a:spcBef>
              <a:buFontTx/>
              <a:buChar char="•"/>
              <a:defRPr/>
            </a:pPr>
            <a:r>
              <a:rPr lang="en-US" sz="2400">
                <a:solidFill>
                  <a:srgbClr val="FFFFFF"/>
                </a:solidFill>
                <a:latin typeface="Calibri"/>
              </a:rPr>
              <a:t>Shock</a:t>
            </a:r>
          </a:p>
          <a:p>
            <a:pPr marL="288925" indent="-288925">
              <a:lnSpc>
                <a:spcPct val="80000"/>
              </a:lnSpc>
              <a:spcBef>
                <a:spcPct val="20000"/>
              </a:spcBef>
              <a:buFontTx/>
              <a:buChar char="•"/>
              <a:defRPr/>
            </a:pPr>
            <a:r>
              <a:rPr lang="en-US" sz="2400">
                <a:solidFill>
                  <a:srgbClr val="FFFFFF"/>
                </a:solidFill>
                <a:latin typeface="Calibri"/>
              </a:rPr>
              <a:t>Death can occur in 24 hours</a:t>
            </a:r>
          </a:p>
        </p:txBody>
      </p:sp>
      <p:sp>
        <p:nvSpPr>
          <p:cNvPr id="257029" name="Text Box 6"/>
          <p:cNvSpPr txBox="1">
            <a:spLocks noChangeArrowheads="1"/>
          </p:cNvSpPr>
          <p:nvPr/>
        </p:nvSpPr>
        <p:spPr bwMode="auto">
          <a:xfrm>
            <a:off x="1219200" y="5943600"/>
            <a:ext cx="7239000" cy="523220"/>
          </a:xfrm>
          <a:prstGeom prst="rect">
            <a:avLst/>
          </a:prstGeom>
          <a:noFill/>
          <a:ln w="9525">
            <a:noFill/>
            <a:miter lim="800000"/>
            <a:headEnd/>
            <a:tailEnd/>
          </a:ln>
        </p:spPr>
        <p:txBody>
          <a:bodyPr wrap="square">
            <a:spAutoFit/>
          </a:bodyPr>
          <a:lstStyle/>
          <a:p>
            <a:r>
              <a:rPr lang="en-US" sz="1400" b="1">
                <a:solidFill>
                  <a:srgbClr val="FFFFFF"/>
                </a:solidFill>
                <a:latin typeface="Calibri"/>
              </a:rPr>
              <a:t>Ref: 1. Epidemiology and Prevention of Vaccine-Preventable Diseases. 13th Edition, 2015. </a:t>
            </a:r>
          </a:p>
          <a:p>
            <a:r>
              <a:rPr lang="en-US" sz="1400" b="1">
                <a:solidFill>
                  <a:srgbClr val="FFFFFF"/>
                </a:solidFill>
                <a:latin typeface="Calibri"/>
              </a:rPr>
              <a:t>         2. AAP Red Book 2015</a:t>
            </a:r>
            <a:endParaRPr lang="en-US" sz="1400" b="1" i="1">
              <a:solidFill>
                <a:srgbClr val="FFFFFF"/>
              </a:solidFill>
              <a:latin typeface="Calibri"/>
            </a:endParaRPr>
          </a:p>
        </p:txBody>
      </p:sp>
      <p:pic>
        <p:nvPicPr>
          <p:cNvPr id="421895" name="Picture 7" descr="meniaap002"/>
          <p:cNvPicPr>
            <a:picLocks noChangeAspect="1" noChangeArrowheads="1"/>
          </p:cNvPicPr>
          <p:nvPr/>
        </p:nvPicPr>
        <p:blipFill>
          <a:blip r:embed="rId3" cstate="print"/>
          <a:srcRect/>
          <a:stretch>
            <a:fillRect/>
          </a:stretch>
        </p:blipFill>
        <p:spPr bwMode="auto">
          <a:xfrm>
            <a:off x="7010400" y="1731432"/>
            <a:ext cx="1447800" cy="1367367"/>
          </a:xfrm>
          <a:prstGeom prst="rect">
            <a:avLst/>
          </a:prstGeom>
          <a:noFill/>
          <a:ln w="9525">
            <a:noFill/>
            <a:miter lim="800000"/>
            <a:headEnd/>
            <a:tailEnd/>
          </a:ln>
        </p:spPr>
      </p:pic>
      <p:sp>
        <p:nvSpPr>
          <p:cNvPr id="421896" name="Text Box 8"/>
          <p:cNvSpPr txBox="1">
            <a:spLocks noChangeArrowheads="1"/>
          </p:cNvSpPr>
          <p:nvPr/>
        </p:nvSpPr>
        <p:spPr bwMode="auto">
          <a:xfrm>
            <a:off x="6629400" y="3124200"/>
            <a:ext cx="2286000" cy="304800"/>
          </a:xfrm>
          <a:prstGeom prst="rect">
            <a:avLst/>
          </a:prstGeom>
          <a:noFill/>
          <a:ln w="9525">
            <a:noFill/>
            <a:miter lim="800000"/>
            <a:headEnd/>
            <a:tailEnd/>
          </a:ln>
          <a:effectLst/>
        </p:spPr>
        <p:txBody>
          <a:bodyPr>
            <a:spAutoFit/>
          </a:bodyPr>
          <a:lstStyle/>
          <a:p>
            <a:pPr>
              <a:spcBef>
                <a:spcPct val="50000"/>
              </a:spcBef>
              <a:defRPr/>
            </a:pPr>
            <a:r>
              <a:rPr lang="en-US" sz="900">
                <a:solidFill>
                  <a:srgbClr val="FFFFFF"/>
                </a:solidFill>
                <a:effectLst>
                  <a:outerShdw blurRad="38100" dist="38100" dir="2700000" algn="tl">
                    <a:srgbClr val="000000"/>
                  </a:outerShdw>
                </a:effectLst>
                <a:latin typeface="Calibri"/>
              </a:rPr>
              <a:t>Photo courtesy CDC: Dr. Brodsky &amp; Mr. Gust</a:t>
            </a:r>
            <a:r>
              <a:rPr lang="en-US" sz="1400">
                <a:solidFill>
                  <a:srgbClr val="FFFFFF"/>
                </a:solidFill>
                <a:effectLst>
                  <a:outerShdw blurRad="38100" dist="38100" dir="2700000" algn="tl">
                    <a:srgbClr val="000000"/>
                  </a:outerShdw>
                </a:effectLst>
                <a:latin typeface="Calibri"/>
              </a:rPr>
              <a:t> </a:t>
            </a:r>
            <a:endParaRPr lang="en-US" sz="1400">
              <a:solidFill>
                <a:srgbClr val="FFFFFF"/>
              </a:solidFill>
              <a:latin typeface="Calibri"/>
            </a:endParaRPr>
          </a:p>
        </p:txBody>
      </p:sp>
      <p:sp>
        <p:nvSpPr>
          <p:cNvPr id="221193" name="Text Box 9"/>
          <p:cNvSpPr txBox="1">
            <a:spLocks noChangeArrowheads="1"/>
          </p:cNvSpPr>
          <p:nvPr/>
        </p:nvSpPr>
        <p:spPr bwMode="auto">
          <a:xfrm>
            <a:off x="533400" y="5257800"/>
            <a:ext cx="6172200" cy="457200"/>
          </a:xfrm>
          <a:prstGeom prst="rect">
            <a:avLst/>
          </a:prstGeom>
          <a:noFill/>
          <a:ln w="9525">
            <a:noFill/>
            <a:miter lim="800000"/>
            <a:headEnd/>
            <a:tailEnd/>
          </a:ln>
        </p:spPr>
        <p:txBody>
          <a:bodyPr>
            <a:spAutoFit/>
          </a:bodyPr>
          <a:lstStyle/>
          <a:p>
            <a:pPr>
              <a:spcBef>
                <a:spcPct val="50000"/>
              </a:spcBef>
            </a:pPr>
            <a:r>
              <a:rPr lang="en-US" sz="2400" b="1">
                <a:solidFill>
                  <a:srgbClr val="FFFF99"/>
                </a:solidFill>
                <a:latin typeface="Calibri"/>
              </a:rPr>
              <a:t>11-19% of survivors have permanent </a:t>
            </a:r>
            <a:r>
              <a:rPr lang="en-US" sz="2400" b="1" err="1">
                <a:solidFill>
                  <a:srgbClr val="FFFF99"/>
                </a:solidFill>
                <a:latin typeface="Calibri"/>
              </a:rPr>
              <a:t>sequelae</a:t>
            </a:r>
            <a:endParaRPr lang="en-US" sz="2400" b="1">
              <a:solidFill>
                <a:srgbClr val="FFFF99"/>
              </a:solidFill>
              <a:latin typeface="Calibri"/>
            </a:endParaRPr>
          </a:p>
        </p:txBody>
      </p:sp>
      <p:pic>
        <p:nvPicPr>
          <p:cNvPr id="9" name="Picture 2"/>
          <p:cNvPicPr>
            <a:picLocks noChangeAspect="1" noChangeArrowheads="1"/>
          </p:cNvPicPr>
          <p:nvPr/>
        </p:nvPicPr>
        <p:blipFill>
          <a:blip r:embed="rId4" cstate="print"/>
          <a:srcRect/>
          <a:stretch>
            <a:fillRect/>
          </a:stretch>
        </p:blipFill>
        <p:spPr bwMode="auto">
          <a:xfrm>
            <a:off x="5943600" y="3607624"/>
            <a:ext cx="2895600" cy="1637714"/>
          </a:xfrm>
          <a:prstGeom prst="rect">
            <a:avLst/>
          </a:prstGeom>
          <a:noFill/>
          <a:ln w="9525">
            <a:noFill/>
            <a:miter lim="800000"/>
            <a:headEnd/>
            <a:tailEnd/>
          </a:ln>
        </p:spPr>
      </p:pic>
    </p:spTree>
    <p:extLst>
      <p:ext uri="{BB962C8B-B14F-4D97-AF65-F5344CB8AC3E}">
        <p14:creationId xmlns:p14="http://schemas.microsoft.com/office/powerpoint/2010/main" val="486617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2189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189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189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189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189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189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189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189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189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119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ChangeArrowheads="1"/>
          </p:cNvSpPr>
          <p:nvPr>
            <p:ph type="title" idx="4294967295"/>
          </p:nvPr>
        </p:nvSpPr>
        <p:spPr>
          <a:xfrm>
            <a:off x="685800" y="76200"/>
            <a:ext cx="7772400" cy="838200"/>
          </a:xfrm>
        </p:spPr>
        <p:txBody>
          <a:bodyPr/>
          <a:lstStyle/>
          <a:p>
            <a:pPr eaLnBrk="1" hangingPunct="1"/>
            <a:r>
              <a:rPr lang="en-US" sz="3600" dirty="0">
                <a:solidFill>
                  <a:srgbClr val="FFFF99"/>
                </a:solidFill>
              </a:rPr>
              <a:t>Faculty Disclosure Information</a:t>
            </a:r>
          </a:p>
        </p:txBody>
      </p:sp>
      <p:sp>
        <p:nvSpPr>
          <p:cNvPr id="196610" name="Rectangle 3"/>
          <p:cNvSpPr>
            <a:spLocks noGrp="1" noChangeArrowheads="1"/>
          </p:cNvSpPr>
          <p:nvPr>
            <p:ph type="body" idx="4294967295"/>
          </p:nvPr>
        </p:nvSpPr>
        <p:spPr>
          <a:xfrm>
            <a:off x="304800" y="1219200"/>
            <a:ext cx="8534400" cy="4876800"/>
          </a:xfrm>
        </p:spPr>
        <p:txBody>
          <a:bodyPr/>
          <a:lstStyle/>
          <a:p>
            <a:pPr eaLnBrk="1" hangingPunct="1"/>
            <a:r>
              <a:rPr lang="en-US" sz="2400" dirty="0"/>
              <a:t>In accordance with ACCME* Standards, all faculty members    are required to disclose to the program audience any real or apparent conflict of interest to the content of their presentation. </a:t>
            </a:r>
          </a:p>
          <a:p>
            <a:pPr eaLnBrk="1" hangingPunct="1"/>
            <a:r>
              <a:rPr lang="en-US" sz="2400" dirty="0"/>
              <a:t>This presentation will include the most current ACIP recommendations for frequently used vaccines but is not a comprehensive review of all available vaccines. </a:t>
            </a:r>
          </a:p>
          <a:p>
            <a:pPr eaLnBrk="1" hangingPunct="1"/>
            <a:r>
              <a:rPr lang="en-US" sz="2400" dirty="0"/>
              <a:t>Some ACIP recommendations for the use of vaccines have not currently been approved by the FDA.</a:t>
            </a:r>
          </a:p>
          <a:p>
            <a:pPr eaLnBrk="1" hangingPunct="1"/>
            <a:r>
              <a:rPr lang="en-US" sz="2400" dirty="0"/>
              <a:t>Detailed information regarding all ACIP Recommendations is available at www.cdc.gov/vaccines/acip/recs/index.html</a:t>
            </a:r>
          </a:p>
          <a:p>
            <a:pPr eaLnBrk="1" hangingPunct="1"/>
            <a:endParaRPr lang="en-US" sz="2800" dirty="0"/>
          </a:p>
        </p:txBody>
      </p:sp>
      <p:sp>
        <p:nvSpPr>
          <p:cNvPr id="196611" name="Text Box 4"/>
          <p:cNvSpPr txBox="1">
            <a:spLocks noChangeArrowheads="1"/>
          </p:cNvSpPr>
          <p:nvPr/>
        </p:nvSpPr>
        <p:spPr bwMode="auto">
          <a:xfrm>
            <a:off x="1066800" y="6367046"/>
            <a:ext cx="6096000" cy="307777"/>
          </a:xfrm>
          <a:prstGeom prst="rect">
            <a:avLst/>
          </a:prstGeom>
          <a:noFill/>
          <a:ln w="9525">
            <a:noFill/>
            <a:miter lim="800000"/>
            <a:headEnd/>
            <a:tailEnd/>
          </a:ln>
        </p:spPr>
        <p:txBody>
          <a:bodyPr>
            <a:spAutoFit/>
          </a:bodyPr>
          <a:lstStyle/>
          <a:p>
            <a:pPr>
              <a:spcBef>
                <a:spcPct val="50000"/>
              </a:spcBef>
            </a:pPr>
            <a:r>
              <a:rPr lang="en-US" sz="1400" b="1" dirty="0">
                <a:solidFill>
                  <a:srgbClr val="FFFFFF"/>
                </a:solidFill>
                <a:latin typeface="+mn-lt"/>
              </a:rPr>
              <a:t>*Accreditation Council for Continuing Medical Education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idx="4294967295"/>
          </p:nvPr>
        </p:nvSpPr>
        <p:spPr>
          <a:xfrm>
            <a:off x="553156" y="135467"/>
            <a:ext cx="8463428" cy="985591"/>
          </a:xfrm>
        </p:spPr>
        <p:txBody>
          <a:bodyPr/>
          <a:lstStyle/>
          <a:p>
            <a:r>
              <a:rPr lang="en-US" sz="3600" dirty="0">
                <a:solidFill>
                  <a:srgbClr val="FFFF99"/>
                </a:solidFill>
              </a:rPr>
              <a:t>Meningococcal Conjugate Vaccine (MCV4)</a:t>
            </a:r>
            <a:br>
              <a:rPr lang="en-US" sz="3600" dirty="0">
                <a:solidFill>
                  <a:srgbClr val="FFFF99"/>
                </a:solidFill>
              </a:rPr>
            </a:br>
            <a:r>
              <a:rPr lang="en-US" sz="1800" dirty="0">
                <a:solidFill>
                  <a:srgbClr val="FFFFFF"/>
                </a:solidFill>
              </a:rPr>
              <a:t>(Men A,C,Y, W-135)</a:t>
            </a:r>
            <a:endParaRPr lang="en-US" sz="1800" dirty="0">
              <a:solidFill>
                <a:srgbClr val="FFFFFF"/>
              </a:solidFill>
              <a:sym typeface="Symbol" pitchFamily="18" charset="2"/>
            </a:endParaRPr>
          </a:p>
        </p:txBody>
      </p:sp>
      <p:sp>
        <p:nvSpPr>
          <p:cNvPr id="259075" name="Rectangle 3"/>
          <p:cNvSpPr>
            <a:spLocks noGrp="1" noChangeArrowheads="1"/>
          </p:cNvSpPr>
          <p:nvPr>
            <p:ph type="body" idx="4294967295"/>
          </p:nvPr>
        </p:nvSpPr>
        <p:spPr>
          <a:xfrm>
            <a:off x="1257300" y="1256323"/>
            <a:ext cx="6858000" cy="1143000"/>
          </a:xfrm>
        </p:spPr>
        <p:txBody>
          <a:bodyPr/>
          <a:lstStyle/>
          <a:p>
            <a:pPr algn="ctr">
              <a:lnSpc>
                <a:spcPct val="80000"/>
              </a:lnSpc>
              <a:spcBef>
                <a:spcPct val="35000"/>
              </a:spcBef>
              <a:buClr>
                <a:srgbClr val="FFFFCC"/>
              </a:buClr>
              <a:buFontTx/>
              <a:buNone/>
            </a:pPr>
            <a:r>
              <a:rPr lang="en-US" sz="2100" dirty="0" err="1"/>
              <a:t>Menactra</a:t>
            </a:r>
            <a:r>
              <a:rPr lang="en-US" sz="2100" b="1" baseline="30000" dirty="0">
                <a:sym typeface="Symbol" pitchFamily="18" charset="2"/>
              </a:rPr>
              <a:t></a:t>
            </a:r>
            <a:r>
              <a:rPr lang="en-US" sz="2100" b="1" dirty="0"/>
              <a:t> </a:t>
            </a:r>
            <a:r>
              <a:rPr lang="en-US" sz="2100" dirty="0"/>
              <a:t>licensed for 9 mos.</a:t>
            </a:r>
            <a:r>
              <a:rPr lang="en-US" sz="2100" dirty="0">
                <a:solidFill>
                  <a:schemeClr val="accent1"/>
                </a:solidFill>
              </a:rPr>
              <a:t> </a:t>
            </a:r>
            <a:r>
              <a:rPr lang="en-US" sz="2100" dirty="0"/>
              <a:t>through 55 years</a:t>
            </a:r>
          </a:p>
          <a:p>
            <a:pPr algn="ctr">
              <a:lnSpc>
                <a:spcPct val="80000"/>
              </a:lnSpc>
              <a:spcBef>
                <a:spcPct val="35000"/>
              </a:spcBef>
              <a:buClr>
                <a:srgbClr val="FFFFCC"/>
              </a:buClr>
              <a:buFontTx/>
              <a:buNone/>
            </a:pPr>
            <a:r>
              <a:rPr lang="en-US" sz="2100" dirty="0" err="1"/>
              <a:t>Menveo</a:t>
            </a:r>
            <a:r>
              <a:rPr lang="en-US" sz="2100" dirty="0">
                <a:sym typeface="Symbol" pitchFamily="18" charset="2"/>
              </a:rPr>
              <a:t>®</a:t>
            </a:r>
            <a:r>
              <a:rPr lang="en-US" sz="2100" dirty="0"/>
              <a:t> licensed for ages 2 mos. through 55 years</a:t>
            </a:r>
          </a:p>
        </p:txBody>
      </p:sp>
      <p:sp>
        <p:nvSpPr>
          <p:cNvPr id="332804" name="Text Box 4"/>
          <p:cNvSpPr txBox="1">
            <a:spLocks noChangeArrowheads="1"/>
          </p:cNvSpPr>
          <p:nvPr/>
        </p:nvSpPr>
        <p:spPr bwMode="auto">
          <a:xfrm>
            <a:off x="1257300" y="2405637"/>
            <a:ext cx="6629400" cy="3185487"/>
          </a:xfrm>
          <a:prstGeom prst="rect">
            <a:avLst/>
          </a:prstGeom>
          <a:noFill/>
          <a:ln w="9525">
            <a:noFill/>
            <a:miter lim="800000"/>
            <a:headEnd/>
            <a:tailEnd/>
          </a:ln>
        </p:spPr>
        <p:txBody>
          <a:bodyPr wrap="square">
            <a:spAutoFit/>
          </a:bodyPr>
          <a:lstStyle/>
          <a:p>
            <a:pPr defTabSz="685800" fontAlgn="auto">
              <a:spcBef>
                <a:spcPts val="0"/>
              </a:spcBef>
              <a:spcAft>
                <a:spcPts val="0"/>
              </a:spcAft>
            </a:pPr>
            <a:r>
              <a:rPr lang="en-US" sz="2100" b="1" kern="0" dirty="0">
                <a:solidFill>
                  <a:srgbClr val="FFFFCC"/>
                </a:solidFill>
              </a:rPr>
              <a:t>ACIP recommends:</a:t>
            </a:r>
            <a:endParaRPr lang="en-US" sz="2100" kern="0" dirty="0">
              <a:solidFill>
                <a:srgbClr val="FFC000"/>
              </a:solidFill>
            </a:endParaRPr>
          </a:p>
          <a:p>
            <a:pPr marL="347663" lvl="1" indent="-214313" defTabSz="685800" fontAlgn="auto">
              <a:spcBef>
                <a:spcPts val="0"/>
              </a:spcBef>
              <a:spcAft>
                <a:spcPts val="0"/>
              </a:spcAft>
              <a:buFontTx/>
              <a:buChar char="•"/>
            </a:pPr>
            <a:r>
              <a:rPr lang="en-US" kern="0" dirty="0">
                <a:solidFill>
                  <a:srgbClr val="FFFFFF"/>
                </a:solidFill>
              </a:rPr>
              <a:t>First dose at age 11 or 12 years and a booster dose at 16 years. </a:t>
            </a:r>
          </a:p>
          <a:p>
            <a:pPr marL="347663" lvl="1" indent="-214313" defTabSz="685800" fontAlgn="auto">
              <a:spcBef>
                <a:spcPts val="0"/>
              </a:spcBef>
              <a:spcAft>
                <a:spcPts val="0"/>
              </a:spcAft>
              <a:buFontTx/>
              <a:buChar char="•"/>
            </a:pPr>
            <a:r>
              <a:rPr lang="en-US" kern="0" dirty="0">
                <a:solidFill>
                  <a:srgbClr val="FFFFFF"/>
                </a:solidFill>
              </a:rPr>
              <a:t>If first dose is at 13-15 years, give booster dose 5 years after the first dose or sooner, but after age 16 if entering college or technical school.   </a:t>
            </a:r>
          </a:p>
          <a:p>
            <a:pPr marL="347663" lvl="1" indent="-214313" defTabSz="685800" fontAlgn="auto">
              <a:spcBef>
                <a:spcPts val="0"/>
              </a:spcBef>
              <a:spcAft>
                <a:spcPts val="0"/>
              </a:spcAft>
              <a:buFontTx/>
              <a:buChar char="•"/>
            </a:pPr>
            <a:r>
              <a:rPr lang="en-US" kern="0" dirty="0">
                <a:solidFill>
                  <a:srgbClr val="FFFFFF"/>
                </a:solidFill>
              </a:rPr>
              <a:t>If first dose is received ≥ 16 years of age, a 2</a:t>
            </a:r>
            <a:r>
              <a:rPr lang="en-US" kern="0" baseline="30000" dirty="0">
                <a:solidFill>
                  <a:srgbClr val="FFFFFF"/>
                </a:solidFill>
              </a:rPr>
              <a:t>nd</a:t>
            </a:r>
            <a:r>
              <a:rPr lang="en-US" kern="0" dirty="0">
                <a:solidFill>
                  <a:srgbClr val="FFFFFF"/>
                </a:solidFill>
              </a:rPr>
              <a:t> dose is not needed.</a:t>
            </a:r>
          </a:p>
          <a:p>
            <a:pPr marL="347663" lvl="1" indent="-214313" defTabSz="685800" fontAlgn="auto">
              <a:spcBef>
                <a:spcPts val="0"/>
              </a:spcBef>
              <a:spcAft>
                <a:spcPts val="0"/>
              </a:spcAft>
              <a:buFontTx/>
              <a:buChar char="•"/>
            </a:pPr>
            <a:r>
              <a:rPr lang="en-US" kern="0" dirty="0">
                <a:solidFill>
                  <a:srgbClr val="FFFFFF"/>
                </a:solidFill>
              </a:rPr>
              <a:t>Persons aged 21 years or younger attending school or college should have documentation of one dose of MVC4 not more than 5 years before enrollment. </a:t>
            </a:r>
          </a:p>
        </p:txBody>
      </p:sp>
      <p:sp>
        <p:nvSpPr>
          <p:cNvPr id="259078" name="Text Box 7"/>
          <p:cNvSpPr txBox="1">
            <a:spLocks noChangeArrowheads="1"/>
          </p:cNvSpPr>
          <p:nvPr/>
        </p:nvSpPr>
        <p:spPr bwMode="auto">
          <a:xfrm>
            <a:off x="7131844" y="3456385"/>
            <a:ext cx="184731" cy="300082"/>
          </a:xfrm>
          <a:prstGeom prst="rect">
            <a:avLst/>
          </a:prstGeom>
          <a:noFill/>
          <a:ln w="9525">
            <a:noFill/>
            <a:miter lim="800000"/>
            <a:headEnd/>
            <a:tailEnd/>
          </a:ln>
        </p:spPr>
        <p:txBody>
          <a:bodyPr wrap="none">
            <a:spAutoFit/>
          </a:bodyPr>
          <a:lstStyle/>
          <a:p>
            <a:pPr defTabSz="685800" fontAlgn="auto">
              <a:spcBef>
                <a:spcPts val="0"/>
              </a:spcBef>
              <a:spcAft>
                <a:spcPts val="0"/>
              </a:spcAft>
            </a:pPr>
            <a:endParaRPr lang="en-US" sz="1350" kern="0">
              <a:solidFill>
                <a:srgbClr val="FFFFFF"/>
              </a:solidFill>
            </a:endParaRPr>
          </a:p>
        </p:txBody>
      </p:sp>
      <p:sp>
        <p:nvSpPr>
          <p:cNvPr id="259079" name="TextBox 6"/>
          <p:cNvSpPr txBox="1">
            <a:spLocks noChangeArrowheads="1"/>
          </p:cNvSpPr>
          <p:nvPr/>
        </p:nvSpPr>
        <p:spPr bwMode="auto">
          <a:xfrm>
            <a:off x="7143750" y="5086351"/>
            <a:ext cx="400050" cy="300082"/>
          </a:xfrm>
          <a:prstGeom prst="rect">
            <a:avLst/>
          </a:prstGeom>
          <a:noFill/>
          <a:ln w="9525">
            <a:noFill/>
            <a:miter lim="800000"/>
            <a:headEnd/>
            <a:tailEnd/>
          </a:ln>
        </p:spPr>
        <p:txBody>
          <a:bodyPr>
            <a:spAutoFit/>
          </a:bodyPr>
          <a:lstStyle/>
          <a:p>
            <a:pPr defTabSz="685800" fontAlgn="auto">
              <a:spcBef>
                <a:spcPts val="0"/>
              </a:spcBef>
              <a:spcAft>
                <a:spcPts val="0"/>
              </a:spcAft>
            </a:pPr>
            <a:endParaRPr lang="en-US" sz="1350" b="1" kern="0">
              <a:solidFill>
                <a:srgbClr val="FFC000"/>
              </a:solidFill>
            </a:endParaRPr>
          </a:p>
        </p:txBody>
      </p:sp>
      <p:sp>
        <p:nvSpPr>
          <p:cNvPr id="8" name="Rectangle 7"/>
          <p:cNvSpPr/>
          <p:nvPr/>
        </p:nvSpPr>
        <p:spPr>
          <a:xfrm>
            <a:off x="1775177" y="6487823"/>
            <a:ext cx="2632452" cy="253916"/>
          </a:xfrm>
          <a:prstGeom prst="rect">
            <a:avLst/>
          </a:prstGeom>
        </p:spPr>
        <p:txBody>
          <a:bodyPr wrap="none">
            <a:spAutoFit/>
          </a:bodyPr>
          <a:lstStyle/>
          <a:p>
            <a:pPr defTabSz="685800"/>
            <a:r>
              <a:rPr lang="en-US" sz="1050" b="1" kern="0" dirty="0">
                <a:solidFill>
                  <a:srgbClr val="FFFFFF"/>
                </a:solidFill>
              </a:rPr>
              <a:t>MMWR, March 22, 2013, </a:t>
            </a:r>
            <a:r>
              <a:rPr lang="en-US" sz="1050" b="1" kern="0" dirty="0" err="1">
                <a:solidFill>
                  <a:srgbClr val="FFFFFF"/>
                </a:solidFill>
              </a:rPr>
              <a:t>Vol</a:t>
            </a:r>
            <a:r>
              <a:rPr lang="en-US" sz="1050" b="1" kern="0" dirty="0">
                <a:solidFill>
                  <a:srgbClr val="FFFFFF"/>
                </a:solidFill>
              </a:rPr>
              <a:t> 62, #RR02</a:t>
            </a:r>
          </a:p>
        </p:txBody>
      </p:sp>
    </p:spTree>
    <p:extLst>
      <p:ext uri="{BB962C8B-B14F-4D97-AF65-F5344CB8AC3E}">
        <p14:creationId xmlns:p14="http://schemas.microsoft.com/office/powerpoint/2010/main" val="3294966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3280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280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280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3243" y="232683"/>
            <a:ext cx="7210628" cy="1200329"/>
          </a:xfrm>
          <a:prstGeom prst="rect">
            <a:avLst/>
          </a:prstGeom>
        </p:spPr>
        <p:txBody>
          <a:bodyPr wrap="none">
            <a:spAutoFit/>
          </a:bodyPr>
          <a:lstStyle/>
          <a:p>
            <a:pPr algn="ctr" defTabSz="685800" fontAlgn="auto">
              <a:spcBef>
                <a:spcPts val="0"/>
              </a:spcBef>
              <a:spcAft>
                <a:spcPts val="0"/>
              </a:spcAft>
            </a:pPr>
            <a:r>
              <a:rPr lang="en-US" sz="3600" kern="0" dirty="0">
                <a:solidFill>
                  <a:srgbClr val="FFFF99"/>
                </a:solidFill>
                <a:latin typeface="Calibri"/>
              </a:rPr>
              <a:t>Meningococcal Vaccines for High Risk</a:t>
            </a:r>
          </a:p>
          <a:p>
            <a:pPr algn="ctr" defTabSz="685800" fontAlgn="auto">
              <a:spcBef>
                <a:spcPts val="0"/>
              </a:spcBef>
              <a:spcAft>
                <a:spcPts val="0"/>
              </a:spcAft>
            </a:pPr>
            <a:r>
              <a:rPr lang="en-US" sz="3600" kern="0" dirty="0">
                <a:solidFill>
                  <a:srgbClr val="FFFF99"/>
                </a:solidFill>
                <a:latin typeface="Calibri"/>
              </a:rPr>
              <a:t>Persons 6 weeks – 55 years</a:t>
            </a:r>
            <a:endParaRPr lang="en-US" sz="3600" kern="0" dirty="0">
              <a:solidFill>
                <a:srgbClr val="FFFFFF"/>
              </a:solidFill>
              <a:latin typeface="Calibri"/>
            </a:endParaRPr>
          </a:p>
        </p:txBody>
      </p:sp>
      <p:sp>
        <p:nvSpPr>
          <p:cNvPr id="7" name="Rectangle 6"/>
          <p:cNvSpPr/>
          <p:nvPr/>
        </p:nvSpPr>
        <p:spPr>
          <a:xfrm>
            <a:off x="1530033" y="2309250"/>
            <a:ext cx="6488358" cy="2554545"/>
          </a:xfrm>
          <a:prstGeom prst="rect">
            <a:avLst/>
          </a:prstGeom>
        </p:spPr>
        <p:txBody>
          <a:bodyPr wrap="square">
            <a:spAutoFit/>
          </a:bodyPr>
          <a:lstStyle/>
          <a:p>
            <a:pPr defTabSz="685800" fontAlgn="auto">
              <a:spcBef>
                <a:spcPts val="0"/>
              </a:spcBef>
              <a:spcAft>
                <a:spcPts val="0"/>
              </a:spcAft>
            </a:pPr>
            <a:r>
              <a:rPr lang="en-US" sz="2000" kern="0" dirty="0">
                <a:latin typeface="Calibri"/>
              </a:rPr>
              <a:t>Recommended for persons </a:t>
            </a:r>
            <a:r>
              <a:rPr lang="en-US" sz="2000" b="1" kern="0" dirty="0">
                <a:latin typeface="Calibri"/>
              </a:rPr>
              <a:t>6 weeks through 55 years:</a:t>
            </a:r>
            <a:r>
              <a:rPr lang="en-US" sz="2000" kern="0" dirty="0">
                <a:latin typeface="Calibri"/>
              </a:rPr>
              <a:t> </a:t>
            </a:r>
          </a:p>
          <a:p>
            <a:pPr marL="257175" indent="-257175" defTabSz="685800" fontAlgn="auto">
              <a:spcBef>
                <a:spcPts val="0"/>
              </a:spcBef>
              <a:spcAft>
                <a:spcPts val="0"/>
              </a:spcAft>
              <a:buFont typeface="Arial" panose="020B0604020202020204" pitchFamily="34" charset="0"/>
              <a:buChar char="•"/>
            </a:pPr>
            <a:r>
              <a:rPr lang="en-US" sz="2000" kern="0" dirty="0">
                <a:latin typeface="Calibri"/>
              </a:rPr>
              <a:t>human immunodeficiency virus (HIV)</a:t>
            </a:r>
          </a:p>
          <a:p>
            <a:pPr marL="257175" indent="-257175" defTabSz="685800" fontAlgn="auto">
              <a:spcBef>
                <a:spcPts val="0"/>
              </a:spcBef>
              <a:spcAft>
                <a:spcPts val="0"/>
              </a:spcAft>
              <a:buFont typeface="Arial" panose="020B0604020202020204" pitchFamily="34" charset="0"/>
              <a:buChar char="•"/>
            </a:pPr>
            <a:r>
              <a:rPr lang="en-US" sz="2000" kern="0" dirty="0">
                <a:latin typeface="Calibri"/>
              </a:rPr>
              <a:t>complement component deficiency</a:t>
            </a:r>
          </a:p>
          <a:p>
            <a:pPr marL="257175" indent="-257175" defTabSz="685800" fontAlgn="auto">
              <a:spcBef>
                <a:spcPts val="0"/>
              </a:spcBef>
              <a:spcAft>
                <a:spcPts val="0"/>
              </a:spcAft>
              <a:buFont typeface="Arial" panose="020B0604020202020204" pitchFamily="34" charset="0"/>
              <a:buChar char="•"/>
            </a:pPr>
            <a:r>
              <a:rPr lang="en-US" sz="2000" kern="0" dirty="0">
                <a:latin typeface="Calibri"/>
              </a:rPr>
              <a:t>functional or anatomic asplenia (sickle cell disease)</a:t>
            </a:r>
          </a:p>
          <a:p>
            <a:pPr marL="257175" indent="-257175" defTabSz="685800" fontAlgn="auto">
              <a:spcBef>
                <a:spcPts val="0"/>
              </a:spcBef>
              <a:spcAft>
                <a:spcPts val="0"/>
              </a:spcAft>
              <a:buFont typeface="Arial" panose="020B0604020202020204" pitchFamily="34" charset="0"/>
              <a:buChar char="•"/>
            </a:pPr>
            <a:r>
              <a:rPr lang="en-US" sz="2000" kern="0" dirty="0">
                <a:latin typeface="Calibri"/>
              </a:rPr>
              <a:t>microbiologists exposed to isolates of </a:t>
            </a:r>
            <a:r>
              <a:rPr lang="en-US" sz="2000" i="1" kern="0" dirty="0">
                <a:latin typeface="Calibri"/>
              </a:rPr>
              <a:t>N. </a:t>
            </a:r>
            <a:r>
              <a:rPr lang="en-US" sz="2000" i="1" kern="0" dirty="0" err="1">
                <a:latin typeface="Calibri"/>
              </a:rPr>
              <a:t>meningitidis</a:t>
            </a:r>
            <a:endParaRPr lang="en-US" sz="2000" i="1" kern="0" dirty="0">
              <a:latin typeface="Calibri"/>
            </a:endParaRPr>
          </a:p>
          <a:p>
            <a:pPr marL="257175" indent="-257175" defTabSz="685800" fontAlgn="auto">
              <a:spcBef>
                <a:spcPts val="0"/>
              </a:spcBef>
              <a:spcAft>
                <a:spcPts val="0"/>
              </a:spcAft>
              <a:buFont typeface="Arial" panose="020B0604020202020204" pitchFamily="34" charset="0"/>
              <a:buChar char="•"/>
            </a:pPr>
            <a:r>
              <a:rPr lang="en-US" sz="2000" kern="0" dirty="0">
                <a:latin typeface="Calibri"/>
              </a:rPr>
              <a:t>part of a community outbreak due to vaccine </a:t>
            </a:r>
            <a:r>
              <a:rPr lang="en-US" sz="2000" kern="0" dirty="0" err="1">
                <a:latin typeface="Calibri"/>
              </a:rPr>
              <a:t>serogroups</a:t>
            </a:r>
            <a:endParaRPr lang="en-US" sz="2000" kern="0" dirty="0">
              <a:latin typeface="Calibri"/>
            </a:endParaRPr>
          </a:p>
          <a:p>
            <a:pPr marL="257175" indent="-257175" defTabSz="685800" fontAlgn="auto">
              <a:spcBef>
                <a:spcPts val="0"/>
              </a:spcBef>
              <a:spcAft>
                <a:spcPts val="0"/>
              </a:spcAft>
              <a:buFont typeface="Arial" panose="020B0604020202020204" pitchFamily="34" charset="0"/>
              <a:buChar char="•"/>
            </a:pPr>
            <a:r>
              <a:rPr lang="en-US" sz="2000" kern="0" dirty="0">
                <a:latin typeface="Calibri"/>
              </a:rPr>
              <a:t>persons traveling internationally to regions with endemic meningococcal disease</a:t>
            </a:r>
            <a:r>
              <a:rPr lang="en-US" sz="2000" i="1" kern="0" dirty="0">
                <a:latin typeface="Calibri"/>
              </a:rPr>
              <a:t> </a:t>
            </a:r>
          </a:p>
        </p:txBody>
      </p:sp>
      <p:sp>
        <p:nvSpPr>
          <p:cNvPr id="10" name="Rectangle 9"/>
          <p:cNvSpPr/>
          <p:nvPr/>
        </p:nvSpPr>
        <p:spPr>
          <a:xfrm>
            <a:off x="1426723" y="1487264"/>
            <a:ext cx="6515100" cy="577338"/>
          </a:xfrm>
          <a:prstGeom prst="rect">
            <a:avLst/>
          </a:prstGeom>
        </p:spPr>
        <p:txBody>
          <a:bodyPr wrap="square">
            <a:spAutoFit/>
          </a:bodyPr>
          <a:lstStyle/>
          <a:p>
            <a:pPr algn="ctr" defTabSz="685800" fontAlgn="auto">
              <a:lnSpc>
                <a:spcPct val="80000"/>
              </a:lnSpc>
              <a:spcBef>
                <a:spcPct val="35000"/>
              </a:spcBef>
              <a:spcAft>
                <a:spcPts val="0"/>
              </a:spcAft>
              <a:buClr>
                <a:srgbClr val="FFFFCC"/>
              </a:buClr>
            </a:pPr>
            <a:r>
              <a:rPr lang="en-US" sz="1600" b="1" kern="0" dirty="0" err="1">
                <a:solidFill>
                  <a:srgbClr val="FFFFFF"/>
                </a:solidFill>
                <a:latin typeface="+mn-lt"/>
              </a:rPr>
              <a:t>Menveo</a:t>
            </a:r>
            <a:r>
              <a:rPr lang="en-US" sz="1600" b="1" kern="0" dirty="0">
                <a:solidFill>
                  <a:srgbClr val="FFFFFF"/>
                </a:solidFill>
                <a:latin typeface="+mn-lt"/>
                <a:sym typeface="Symbol" pitchFamily="18" charset="2"/>
              </a:rPr>
              <a:t>®</a:t>
            </a:r>
            <a:r>
              <a:rPr lang="en-US" sz="1600" kern="0" dirty="0">
                <a:solidFill>
                  <a:srgbClr val="FFFFFF"/>
                </a:solidFill>
                <a:latin typeface="+mn-lt"/>
              </a:rPr>
              <a:t>  </a:t>
            </a:r>
            <a:r>
              <a:rPr lang="en-US" sz="1600" kern="0" dirty="0">
                <a:solidFill>
                  <a:srgbClr val="FFFF99"/>
                </a:solidFill>
                <a:latin typeface="+mn-lt"/>
              </a:rPr>
              <a:t>(Men A,C,Y, W-135) </a:t>
            </a:r>
            <a:r>
              <a:rPr lang="en-US" sz="1600" kern="0" dirty="0">
                <a:solidFill>
                  <a:srgbClr val="FFFFFF"/>
                </a:solidFill>
                <a:latin typeface="+mn-lt"/>
              </a:rPr>
              <a:t>licensed for ages 2 mos. through 55 years</a:t>
            </a:r>
          </a:p>
          <a:p>
            <a:pPr algn="ctr" defTabSz="685800" fontAlgn="auto">
              <a:lnSpc>
                <a:spcPct val="80000"/>
              </a:lnSpc>
              <a:spcBef>
                <a:spcPct val="35000"/>
              </a:spcBef>
              <a:spcAft>
                <a:spcPts val="0"/>
              </a:spcAft>
              <a:buClr>
                <a:srgbClr val="FFFFCC"/>
              </a:buClr>
            </a:pPr>
            <a:r>
              <a:rPr lang="en-US" sz="1600" b="1" kern="0" dirty="0" err="1">
                <a:solidFill>
                  <a:srgbClr val="FFFFFF"/>
                </a:solidFill>
                <a:latin typeface="+mn-lt"/>
              </a:rPr>
              <a:t>Menactra</a:t>
            </a:r>
            <a:r>
              <a:rPr lang="en-US" sz="1600" b="1" kern="0" baseline="30000" dirty="0">
                <a:solidFill>
                  <a:srgbClr val="FFFFFF"/>
                </a:solidFill>
                <a:latin typeface="+mn-lt"/>
                <a:sym typeface="Symbol" pitchFamily="18" charset="2"/>
              </a:rPr>
              <a:t> (</a:t>
            </a:r>
            <a:r>
              <a:rPr lang="en-US" sz="1600" kern="0" dirty="0">
                <a:solidFill>
                  <a:srgbClr val="FFFF99"/>
                </a:solidFill>
                <a:latin typeface="+mn-lt"/>
              </a:rPr>
              <a:t>(Men A,C,Y, W-135)</a:t>
            </a:r>
            <a:r>
              <a:rPr lang="en-US" sz="1600" b="1" kern="0" dirty="0">
                <a:solidFill>
                  <a:srgbClr val="FFFFFF"/>
                </a:solidFill>
                <a:latin typeface="+mn-lt"/>
              </a:rPr>
              <a:t> </a:t>
            </a:r>
            <a:r>
              <a:rPr lang="en-US" sz="1600" kern="0" dirty="0">
                <a:solidFill>
                  <a:srgbClr val="FFFFFF"/>
                </a:solidFill>
                <a:latin typeface="+mn-lt"/>
              </a:rPr>
              <a:t>licensed for 9 mos.</a:t>
            </a:r>
            <a:r>
              <a:rPr lang="en-US" sz="1600" kern="0" dirty="0">
                <a:solidFill>
                  <a:srgbClr val="FF9900"/>
                </a:solidFill>
                <a:latin typeface="+mn-lt"/>
              </a:rPr>
              <a:t> </a:t>
            </a:r>
            <a:r>
              <a:rPr lang="en-US" sz="1600" kern="0" dirty="0">
                <a:solidFill>
                  <a:srgbClr val="FFFFFF"/>
                </a:solidFill>
                <a:latin typeface="+mn-lt"/>
              </a:rPr>
              <a:t>through 55 years</a:t>
            </a:r>
          </a:p>
        </p:txBody>
      </p:sp>
      <p:sp>
        <p:nvSpPr>
          <p:cNvPr id="8" name="Rectangle 7"/>
          <p:cNvSpPr/>
          <p:nvPr/>
        </p:nvSpPr>
        <p:spPr>
          <a:xfrm>
            <a:off x="963243" y="6406656"/>
            <a:ext cx="7304338" cy="261610"/>
          </a:xfrm>
          <a:prstGeom prst="rect">
            <a:avLst/>
          </a:prstGeom>
        </p:spPr>
        <p:txBody>
          <a:bodyPr wrap="square">
            <a:spAutoFit/>
          </a:bodyPr>
          <a:lstStyle/>
          <a:p>
            <a:pPr defTabSz="685800" fontAlgn="auto">
              <a:spcBef>
                <a:spcPts val="0"/>
              </a:spcBef>
              <a:spcAft>
                <a:spcPts val="0"/>
              </a:spcAft>
            </a:pPr>
            <a:r>
              <a:rPr lang="en-US" sz="1100" b="1" kern="0" dirty="0">
                <a:solidFill>
                  <a:srgbClr val="FFFFFF"/>
                </a:solidFill>
                <a:latin typeface="Calibri"/>
              </a:rPr>
              <a:t>MMWR, June 20, 2014, Vol 63 #24       MMWR, March 22, 2013, Vol 62, #RR02          MMWR, November 4, 2016, Vol 65 #43</a:t>
            </a:r>
          </a:p>
        </p:txBody>
      </p:sp>
      <p:sp>
        <p:nvSpPr>
          <p:cNvPr id="11" name="Rectangle 10"/>
          <p:cNvSpPr/>
          <p:nvPr/>
        </p:nvSpPr>
        <p:spPr>
          <a:xfrm>
            <a:off x="754381" y="5148532"/>
            <a:ext cx="8039663" cy="369332"/>
          </a:xfrm>
          <a:prstGeom prst="rect">
            <a:avLst/>
          </a:prstGeom>
        </p:spPr>
        <p:txBody>
          <a:bodyPr wrap="square">
            <a:spAutoFit/>
          </a:bodyPr>
          <a:lstStyle/>
          <a:p>
            <a:pPr algn="ctr" defTabSz="685800" fontAlgn="auto">
              <a:spcBef>
                <a:spcPts val="0"/>
              </a:spcBef>
              <a:spcAft>
                <a:spcPts val="0"/>
              </a:spcAft>
            </a:pPr>
            <a:r>
              <a:rPr lang="en-US" i="1" kern="0" dirty="0">
                <a:solidFill>
                  <a:srgbClr val="FFFFFF"/>
                </a:solidFill>
                <a:latin typeface="Calibri"/>
              </a:rPr>
              <a:t>For details on doses and schedule refer to the current  Immunization Schedule</a:t>
            </a:r>
          </a:p>
        </p:txBody>
      </p:sp>
    </p:spTree>
    <p:extLst>
      <p:ext uri="{BB962C8B-B14F-4D97-AF65-F5344CB8AC3E}">
        <p14:creationId xmlns:p14="http://schemas.microsoft.com/office/powerpoint/2010/main" val="1078129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idx="4294967295"/>
          </p:nvPr>
        </p:nvSpPr>
        <p:spPr>
          <a:xfrm>
            <a:off x="982134" y="160064"/>
            <a:ext cx="7464425" cy="857250"/>
          </a:xfrm>
        </p:spPr>
        <p:txBody>
          <a:bodyPr/>
          <a:lstStyle/>
          <a:p>
            <a:r>
              <a:rPr lang="en-US" sz="3600" dirty="0">
                <a:solidFill>
                  <a:srgbClr val="FFFF99"/>
                </a:solidFill>
              </a:rPr>
              <a:t>Serogroup B Meningococcal Vaccine</a:t>
            </a:r>
            <a:endParaRPr lang="en-US" sz="3600" dirty="0">
              <a:solidFill>
                <a:srgbClr val="FFFFFF"/>
              </a:solidFill>
              <a:sym typeface="Symbol" pitchFamily="18" charset="2"/>
            </a:endParaRPr>
          </a:p>
        </p:txBody>
      </p:sp>
      <p:sp>
        <p:nvSpPr>
          <p:cNvPr id="259075" name="Rectangle 3"/>
          <p:cNvSpPr>
            <a:spLocks noGrp="1" noChangeArrowheads="1"/>
          </p:cNvSpPr>
          <p:nvPr>
            <p:ph type="body" idx="4294967295"/>
          </p:nvPr>
        </p:nvSpPr>
        <p:spPr>
          <a:xfrm>
            <a:off x="1114425" y="993982"/>
            <a:ext cx="6858000" cy="802047"/>
          </a:xfrm>
        </p:spPr>
        <p:txBody>
          <a:bodyPr/>
          <a:lstStyle/>
          <a:p>
            <a:pPr algn="ctr">
              <a:lnSpc>
                <a:spcPct val="80000"/>
              </a:lnSpc>
              <a:spcBef>
                <a:spcPct val="35000"/>
              </a:spcBef>
              <a:buClr>
                <a:srgbClr val="FFFFCC"/>
              </a:buClr>
              <a:buFontTx/>
              <a:buNone/>
            </a:pPr>
            <a:r>
              <a:rPr lang="en-US" sz="1800" dirty="0"/>
              <a:t>Bexsero</a:t>
            </a:r>
            <a:r>
              <a:rPr lang="en-US" sz="1800" dirty="0">
                <a:sym typeface="Symbol" pitchFamily="18" charset="2"/>
              </a:rPr>
              <a:t>®</a:t>
            </a:r>
            <a:r>
              <a:rPr lang="en-US" sz="1800" b="1" dirty="0"/>
              <a:t> </a:t>
            </a:r>
            <a:r>
              <a:rPr lang="en-US" sz="1800" dirty="0"/>
              <a:t>licensed for ages 10 through 25 years (2 dose)</a:t>
            </a:r>
          </a:p>
          <a:p>
            <a:pPr algn="ctr">
              <a:lnSpc>
                <a:spcPct val="80000"/>
              </a:lnSpc>
              <a:spcBef>
                <a:spcPct val="35000"/>
              </a:spcBef>
              <a:buClr>
                <a:srgbClr val="FFFFCC"/>
              </a:buClr>
              <a:buFontTx/>
              <a:buNone/>
            </a:pPr>
            <a:r>
              <a:rPr lang="en-US" sz="1800" dirty="0">
                <a:sym typeface="Symbol" pitchFamily="18" charset="2"/>
              </a:rPr>
              <a:t>Trumenba®</a:t>
            </a:r>
            <a:r>
              <a:rPr lang="en-US" sz="1800" dirty="0"/>
              <a:t> licensed for ages 10 through 25 years (2 or 3 dose)</a:t>
            </a:r>
          </a:p>
        </p:txBody>
      </p:sp>
      <p:sp>
        <p:nvSpPr>
          <p:cNvPr id="332804" name="Text Box 4"/>
          <p:cNvSpPr txBox="1">
            <a:spLocks noChangeArrowheads="1"/>
          </p:cNvSpPr>
          <p:nvPr/>
        </p:nvSpPr>
        <p:spPr bwMode="auto">
          <a:xfrm>
            <a:off x="1400175" y="1731455"/>
            <a:ext cx="6572250" cy="3262432"/>
          </a:xfrm>
          <a:prstGeom prst="rect">
            <a:avLst/>
          </a:prstGeom>
          <a:noFill/>
          <a:ln w="9525">
            <a:noFill/>
            <a:miter lim="800000"/>
            <a:headEnd/>
            <a:tailEnd/>
          </a:ln>
        </p:spPr>
        <p:txBody>
          <a:bodyPr wrap="square">
            <a:spAutoFit/>
          </a:bodyPr>
          <a:lstStyle/>
          <a:p>
            <a:pPr marL="171450" indent="-171450" defTabSz="685800" fontAlgn="auto">
              <a:spcBef>
                <a:spcPts val="0"/>
              </a:spcBef>
              <a:spcAft>
                <a:spcPts val="0"/>
              </a:spcAft>
            </a:pPr>
            <a:r>
              <a:rPr lang="en-US" sz="2400" kern="0" dirty="0">
                <a:solidFill>
                  <a:srgbClr val="FFFF99"/>
                </a:solidFill>
                <a:latin typeface="Calibri"/>
              </a:rPr>
              <a:t>ACIP recommends  serogroup B meningococcal vaccine for:</a:t>
            </a:r>
          </a:p>
          <a:p>
            <a:pPr marL="300038" indent="-300038" defTabSz="685800" fontAlgn="auto">
              <a:spcBef>
                <a:spcPts val="0"/>
              </a:spcBef>
              <a:spcAft>
                <a:spcPts val="0"/>
              </a:spcAft>
              <a:buFont typeface="Arial" pitchFamily="34" charset="0"/>
              <a:buChar char="•"/>
            </a:pPr>
            <a:r>
              <a:rPr lang="en-US" sz="2000" kern="0" dirty="0">
                <a:solidFill>
                  <a:srgbClr val="FFFFFF"/>
                </a:solidFill>
                <a:latin typeface="Calibri"/>
              </a:rPr>
              <a:t>Persons with persistent complement component deficiencies </a:t>
            </a:r>
          </a:p>
          <a:p>
            <a:pPr marL="300038" indent="-300038" defTabSz="685800" fontAlgn="auto">
              <a:spcBef>
                <a:spcPts val="0"/>
              </a:spcBef>
              <a:spcAft>
                <a:spcPts val="0"/>
              </a:spcAft>
              <a:buFont typeface="Arial" pitchFamily="34" charset="0"/>
              <a:buChar char="•"/>
            </a:pPr>
            <a:r>
              <a:rPr lang="en-US" sz="2000" kern="0" dirty="0">
                <a:solidFill>
                  <a:srgbClr val="FFFFFF"/>
                </a:solidFill>
                <a:latin typeface="Calibri"/>
              </a:rPr>
              <a:t>Persons with anatomic or functional asplenia </a:t>
            </a:r>
          </a:p>
          <a:p>
            <a:pPr marL="300038" indent="-300038" defTabSz="685800" fontAlgn="auto">
              <a:spcBef>
                <a:spcPts val="0"/>
              </a:spcBef>
              <a:spcAft>
                <a:spcPts val="0"/>
              </a:spcAft>
              <a:buFont typeface="Arial" pitchFamily="34" charset="0"/>
              <a:buChar char="•"/>
            </a:pPr>
            <a:r>
              <a:rPr lang="en-US" sz="2000" kern="0" dirty="0">
                <a:solidFill>
                  <a:srgbClr val="FFFFFF"/>
                </a:solidFill>
                <a:latin typeface="Calibri"/>
              </a:rPr>
              <a:t>Microbiologists routinely exposed to isolates of </a:t>
            </a:r>
            <a:r>
              <a:rPr lang="en-US" sz="2000" i="1" kern="0" dirty="0">
                <a:solidFill>
                  <a:srgbClr val="FFFFFF"/>
                </a:solidFill>
                <a:latin typeface="Calibri"/>
              </a:rPr>
              <a:t>Neisseria meningitidis</a:t>
            </a:r>
            <a:r>
              <a:rPr lang="en-US" sz="2000" kern="0" dirty="0">
                <a:solidFill>
                  <a:srgbClr val="FFFFFF"/>
                </a:solidFill>
                <a:latin typeface="Calibri"/>
              </a:rPr>
              <a:t> </a:t>
            </a:r>
          </a:p>
          <a:p>
            <a:pPr marL="300038" indent="-300038" defTabSz="685800" fontAlgn="auto">
              <a:spcBef>
                <a:spcPts val="0"/>
              </a:spcBef>
              <a:spcAft>
                <a:spcPts val="0"/>
              </a:spcAft>
              <a:buFont typeface="Arial" pitchFamily="34" charset="0"/>
              <a:buChar char="•"/>
            </a:pPr>
            <a:r>
              <a:rPr lang="en-US" sz="2000" kern="0" dirty="0">
                <a:solidFill>
                  <a:srgbClr val="FFFFFF"/>
                </a:solidFill>
                <a:latin typeface="Calibri"/>
              </a:rPr>
              <a:t>Persons identified to be at increased risk because of a serogroup B meningococcal disease outbreak </a:t>
            </a:r>
          </a:p>
          <a:p>
            <a:pPr marL="300038" indent="-300038" defTabSz="685800" fontAlgn="auto">
              <a:spcBef>
                <a:spcPts val="0"/>
              </a:spcBef>
              <a:spcAft>
                <a:spcPts val="0"/>
              </a:spcAft>
              <a:buFont typeface="Arial" pitchFamily="34" charset="0"/>
              <a:buChar char="•"/>
            </a:pPr>
            <a:r>
              <a:rPr lang="en-US" kern="0" dirty="0">
                <a:latin typeface="Calibri"/>
              </a:rPr>
              <a:t>The 2 vaccine products are not interchangeable.</a:t>
            </a:r>
          </a:p>
        </p:txBody>
      </p:sp>
      <p:sp>
        <p:nvSpPr>
          <p:cNvPr id="259078" name="Text Box 7"/>
          <p:cNvSpPr txBox="1">
            <a:spLocks noChangeArrowheads="1"/>
          </p:cNvSpPr>
          <p:nvPr/>
        </p:nvSpPr>
        <p:spPr bwMode="auto">
          <a:xfrm>
            <a:off x="7131844" y="3456385"/>
            <a:ext cx="184731" cy="300082"/>
          </a:xfrm>
          <a:prstGeom prst="rect">
            <a:avLst/>
          </a:prstGeom>
          <a:noFill/>
          <a:ln w="9525">
            <a:noFill/>
            <a:miter lim="800000"/>
            <a:headEnd/>
            <a:tailEnd/>
          </a:ln>
        </p:spPr>
        <p:txBody>
          <a:bodyPr wrap="none">
            <a:spAutoFit/>
          </a:bodyPr>
          <a:lstStyle/>
          <a:p>
            <a:pPr defTabSz="685800" fontAlgn="auto">
              <a:spcBef>
                <a:spcPts val="0"/>
              </a:spcBef>
              <a:spcAft>
                <a:spcPts val="0"/>
              </a:spcAft>
            </a:pPr>
            <a:endParaRPr lang="en-US" sz="1350" kern="0" dirty="0">
              <a:solidFill>
                <a:srgbClr val="FFFFFF"/>
              </a:solidFill>
              <a:latin typeface="Calibri"/>
            </a:endParaRPr>
          </a:p>
        </p:txBody>
      </p:sp>
      <p:sp>
        <p:nvSpPr>
          <p:cNvPr id="259079" name="TextBox 6"/>
          <p:cNvSpPr txBox="1">
            <a:spLocks noChangeArrowheads="1"/>
          </p:cNvSpPr>
          <p:nvPr/>
        </p:nvSpPr>
        <p:spPr bwMode="auto">
          <a:xfrm>
            <a:off x="7143750" y="5086351"/>
            <a:ext cx="400050" cy="300082"/>
          </a:xfrm>
          <a:prstGeom prst="rect">
            <a:avLst/>
          </a:prstGeom>
          <a:noFill/>
          <a:ln w="9525">
            <a:noFill/>
            <a:miter lim="800000"/>
            <a:headEnd/>
            <a:tailEnd/>
          </a:ln>
        </p:spPr>
        <p:txBody>
          <a:bodyPr>
            <a:spAutoFit/>
          </a:bodyPr>
          <a:lstStyle/>
          <a:p>
            <a:pPr defTabSz="685800" fontAlgn="auto">
              <a:spcBef>
                <a:spcPts val="0"/>
              </a:spcBef>
              <a:spcAft>
                <a:spcPts val="0"/>
              </a:spcAft>
            </a:pPr>
            <a:endParaRPr lang="en-US" sz="1350" b="1" kern="0" dirty="0">
              <a:solidFill>
                <a:srgbClr val="FFC000"/>
              </a:solidFill>
              <a:latin typeface="Calibri"/>
            </a:endParaRPr>
          </a:p>
        </p:txBody>
      </p:sp>
      <p:sp>
        <p:nvSpPr>
          <p:cNvPr id="10" name="TextBox 9"/>
          <p:cNvSpPr txBox="1"/>
          <p:nvPr/>
        </p:nvSpPr>
        <p:spPr>
          <a:xfrm>
            <a:off x="1314450" y="6429687"/>
            <a:ext cx="2857500" cy="253916"/>
          </a:xfrm>
          <a:prstGeom prst="rect">
            <a:avLst/>
          </a:prstGeom>
          <a:noFill/>
        </p:spPr>
        <p:txBody>
          <a:bodyPr wrap="square" rtlCol="0">
            <a:spAutoFit/>
          </a:bodyPr>
          <a:lstStyle/>
          <a:p>
            <a:pPr defTabSz="685800" fontAlgn="auto">
              <a:spcBef>
                <a:spcPts val="0"/>
              </a:spcBef>
              <a:spcAft>
                <a:spcPts val="0"/>
              </a:spcAft>
            </a:pPr>
            <a:r>
              <a:rPr lang="en-US" sz="1050" b="1" kern="0" dirty="0">
                <a:solidFill>
                  <a:srgbClr val="FFFFFF"/>
                </a:solidFill>
                <a:latin typeface="Calibri"/>
              </a:rPr>
              <a:t>MMWR; June 12, 2015 ,Vol. 64 #22; 608-611</a:t>
            </a:r>
          </a:p>
        </p:txBody>
      </p:sp>
      <p:sp>
        <p:nvSpPr>
          <p:cNvPr id="8" name="TextBox 7"/>
          <p:cNvSpPr txBox="1"/>
          <p:nvPr/>
        </p:nvSpPr>
        <p:spPr>
          <a:xfrm>
            <a:off x="1451504" y="4947079"/>
            <a:ext cx="7139340" cy="1200329"/>
          </a:xfrm>
          <a:prstGeom prst="rect">
            <a:avLst/>
          </a:prstGeom>
          <a:noFill/>
        </p:spPr>
        <p:txBody>
          <a:bodyPr wrap="square" rtlCol="0">
            <a:spAutoFit/>
          </a:bodyPr>
          <a:lstStyle/>
          <a:p>
            <a:pPr algn="ctr" defTabSz="685800" fontAlgn="auto">
              <a:spcBef>
                <a:spcPts val="0"/>
              </a:spcBef>
              <a:spcAft>
                <a:spcPts val="0"/>
              </a:spcAft>
            </a:pPr>
            <a:r>
              <a:rPr lang="en-US" kern="0" dirty="0">
                <a:latin typeface="Calibri"/>
              </a:rPr>
              <a:t>(Category B – Permissive recommendation)</a:t>
            </a:r>
            <a:r>
              <a:rPr lang="en-US" kern="0" baseline="30000" dirty="0">
                <a:latin typeface="Calibri"/>
              </a:rPr>
              <a:t>#</a:t>
            </a:r>
          </a:p>
          <a:p>
            <a:pPr defTabSz="685800" fontAlgn="auto">
              <a:spcBef>
                <a:spcPts val="0"/>
              </a:spcBef>
              <a:spcAft>
                <a:spcPts val="0"/>
              </a:spcAft>
            </a:pPr>
            <a:r>
              <a:rPr lang="en-US" kern="0" dirty="0">
                <a:latin typeface="Calibri"/>
              </a:rPr>
              <a:t>A Men B vaccine series </a:t>
            </a:r>
            <a:r>
              <a:rPr lang="en-US" b="1" u="sng" kern="0" dirty="0">
                <a:latin typeface="Calibri"/>
              </a:rPr>
              <a:t>may</a:t>
            </a:r>
            <a:r>
              <a:rPr lang="en-US" kern="0" dirty="0">
                <a:latin typeface="Calibri"/>
              </a:rPr>
              <a:t> be administered to adolescents and young adults 16 through 23 years of age to provide short-term protection against most strains of Men B. Preferred age is 16-18 years. 	</a:t>
            </a:r>
            <a:endParaRPr lang="en-US" kern="0" baseline="30000" dirty="0">
              <a:latin typeface="Calibri"/>
            </a:endParaRPr>
          </a:p>
        </p:txBody>
      </p:sp>
      <p:sp>
        <p:nvSpPr>
          <p:cNvPr id="9" name="TextBox 8"/>
          <p:cNvSpPr txBox="1"/>
          <p:nvPr/>
        </p:nvSpPr>
        <p:spPr>
          <a:xfrm>
            <a:off x="5417608" y="6429687"/>
            <a:ext cx="3319991" cy="253916"/>
          </a:xfrm>
          <a:prstGeom prst="rect">
            <a:avLst/>
          </a:prstGeom>
          <a:noFill/>
        </p:spPr>
        <p:txBody>
          <a:bodyPr wrap="square" rtlCol="0">
            <a:spAutoFit/>
          </a:bodyPr>
          <a:lstStyle/>
          <a:p>
            <a:pPr defTabSz="685800" fontAlgn="auto">
              <a:spcBef>
                <a:spcPts val="0"/>
              </a:spcBef>
              <a:spcAft>
                <a:spcPts val="0"/>
              </a:spcAft>
            </a:pPr>
            <a:r>
              <a:rPr lang="en-US" sz="1050" kern="0" baseline="30000" dirty="0">
                <a:solidFill>
                  <a:srgbClr val="FFFFFF"/>
                </a:solidFill>
                <a:latin typeface="Calibri"/>
              </a:rPr>
              <a:t>#</a:t>
            </a:r>
            <a:r>
              <a:rPr lang="en-US" sz="1050" kern="0" dirty="0">
                <a:solidFill>
                  <a:srgbClr val="FFFFFF"/>
                </a:solidFill>
                <a:latin typeface="Calibri"/>
              </a:rPr>
              <a:t> </a:t>
            </a:r>
            <a:r>
              <a:rPr lang="en-US" sz="1050" b="1" kern="0" dirty="0">
                <a:solidFill>
                  <a:srgbClr val="FFFFFF"/>
                </a:solidFill>
                <a:latin typeface="Calibri"/>
              </a:rPr>
              <a:t>MMWR; October 23, 2015, Vol .64 #41; 1171-1176  </a:t>
            </a:r>
          </a:p>
        </p:txBody>
      </p:sp>
    </p:spTree>
    <p:extLst>
      <p:ext uri="{BB962C8B-B14F-4D97-AF65-F5344CB8AC3E}">
        <p14:creationId xmlns:p14="http://schemas.microsoft.com/office/powerpoint/2010/main" val="74532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0" y="310513"/>
            <a:ext cx="8368496" cy="994172"/>
          </a:xfrm>
        </p:spPr>
        <p:txBody>
          <a:bodyPr/>
          <a:lstStyle/>
          <a:p>
            <a:pPr algn="ctr"/>
            <a:r>
              <a:rPr lang="en-US" sz="3600" dirty="0">
                <a:solidFill>
                  <a:srgbClr val="FFFF99"/>
                </a:solidFill>
              </a:rPr>
              <a:t>Serogroup B Meningococcal</a:t>
            </a:r>
            <a:br>
              <a:rPr lang="en-US" sz="3600" dirty="0">
                <a:solidFill>
                  <a:srgbClr val="FFFF99"/>
                </a:solidFill>
              </a:rPr>
            </a:br>
            <a:r>
              <a:rPr lang="en-US" sz="3600" dirty="0">
                <a:solidFill>
                  <a:srgbClr val="FFFF99"/>
                </a:solidFill>
              </a:rPr>
              <a:t> Vaccine Administration</a:t>
            </a:r>
          </a:p>
        </p:txBody>
      </p:sp>
      <p:sp>
        <p:nvSpPr>
          <p:cNvPr id="3" name="TextBox 2"/>
          <p:cNvSpPr txBox="1"/>
          <p:nvPr/>
        </p:nvSpPr>
        <p:spPr>
          <a:xfrm>
            <a:off x="572709" y="1498497"/>
            <a:ext cx="8203557" cy="646331"/>
          </a:xfrm>
          <a:prstGeom prst="rect">
            <a:avLst/>
          </a:prstGeom>
          <a:noFill/>
        </p:spPr>
        <p:txBody>
          <a:bodyPr wrap="square" rtlCol="0">
            <a:spAutoFit/>
          </a:bodyPr>
          <a:lstStyle/>
          <a:p>
            <a:pPr algn="ctr" defTabSz="685800" fontAlgn="auto">
              <a:spcBef>
                <a:spcPts val="0"/>
              </a:spcBef>
              <a:spcAft>
                <a:spcPts val="0"/>
              </a:spcAft>
            </a:pPr>
            <a:r>
              <a:rPr lang="en-US" kern="0" dirty="0" err="1"/>
              <a:t>Bexsero</a:t>
            </a:r>
            <a:r>
              <a:rPr lang="en-US" kern="0" dirty="0"/>
              <a:t>® licensed for ages 10 through 25 years (2 dose)</a:t>
            </a:r>
          </a:p>
          <a:p>
            <a:pPr algn="ctr" defTabSz="685800" fontAlgn="auto">
              <a:spcBef>
                <a:spcPts val="0"/>
              </a:spcBef>
              <a:spcAft>
                <a:spcPts val="0"/>
              </a:spcAft>
            </a:pPr>
            <a:r>
              <a:rPr lang="en-US" kern="0" dirty="0" err="1"/>
              <a:t>Trumenba</a:t>
            </a:r>
            <a:r>
              <a:rPr lang="en-US" kern="0" dirty="0"/>
              <a:t>® licensed for ages 10 through 25 years (2 dose or 3 dose)</a:t>
            </a:r>
          </a:p>
        </p:txBody>
      </p:sp>
      <p:sp>
        <p:nvSpPr>
          <p:cNvPr id="5" name="TextBox 4"/>
          <p:cNvSpPr txBox="1"/>
          <p:nvPr/>
        </p:nvSpPr>
        <p:spPr>
          <a:xfrm>
            <a:off x="483610" y="2509125"/>
            <a:ext cx="8216816" cy="3831818"/>
          </a:xfrm>
          <a:prstGeom prst="rect">
            <a:avLst/>
          </a:prstGeom>
          <a:noFill/>
        </p:spPr>
        <p:txBody>
          <a:bodyPr wrap="square" rtlCol="0">
            <a:spAutoFit/>
          </a:bodyPr>
          <a:lstStyle/>
          <a:p>
            <a:pPr defTabSz="685800" fontAlgn="auto">
              <a:spcBef>
                <a:spcPts val="0"/>
              </a:spcBef>
              <a:spcAft>
                <a:spcPts val="0"/>
              </a:spcAft>
            </a:pPr>
            <a:r>
              <a:rPr lang="en-US" b="1" kern="0" dirty="0" err="1"/>
              <a:t>MenB-FHbp</a:t>
            </a:r>
            <a:r>
              <a:rPr lang="en-US" b="1" kern="0" dirty="0"/>
              <a:t> (</a:t>
            </a:r>
            <a:r>
              <a:rPr lang="en-US" b="1" kern="0" dirty="0" err="1"/>
              <a:t>Trumenba</a:t>
            </a:r>
            <a:r>
              <a:rPr lang="en-US" b="1" kern="0" dirty="0"/>
              <a:t>®)   </a:t>
            </a:r>
          </a:p>
          <a:p>
            <a:pPr marL="557213" lvl="1" indent="-214313" defTabSz="685800" fontAlgn="auto">
              <a:spcBef>
                <a:spcPts val="0"/>
              </a:spcBef>
              <a:spcAft>
                <a:spcPts val="0"/>
              </a:spcAft>
              <a:buFont typeface="Arial" panose="020B0604020202020204" pitchFamily="34" charset="0"/>
              <a:buChar char="•"/>
            </a:pPr>
            <a:r>
              <a:rPr lang="en-US" kern="0" dirty="0"/>
              <a:t>2 dose schedule – administered at 0, 6 months</a:t>
            </a:r>
          </a:p>
          <a:p>
            <a:pPr marL="557213" lvl="1" indent="-214313" defTabSz="685800" fontAlgn="auto">
              <a:spcBef>
                <a:spcPts val="0"/>
              </a:spcBef>
              <a:spcAft>
                <a:spcPts val="0"/>
              </a:spcAft>
              <a:buFont typeface="Arial" panose="020B0604020202020204" pitchFamily="34" charset="0"/>
              <a:buChar char="•"/>
            </a:pPr>
            <a:r>
              <a:rPr lang="en-US" kern="0" dirty="0"/>
              <a:t>Given to healthy adolescents who are </a:t>
            </a:r>
            <a:r>
              <a:rPr lang="en-US" u="sng" kern="0" dirty="0"/>
              <a:t>not</a:t>
            </a:r>
            <a:r>
              <a:rPr lang="en-US" kern="0" dirty="0"/>
              <a:t> at increased risk for meningococcal disease</a:t>
            </a:r>
          </a:p>
          <a:p>
            <a:pPr marL="557213" lvl="1" indent="-214313" defTabSz="685800" fontAlgn="auto">
              <a:spcBef>
                <a:spcPts val="0"/>
              </a:spcBef>
              <a:spcAft>
                <a:spcPts val="0"/>
              </a:spcAft>
              <a:buFont typeface="Arial" panose="020B0604020202020204" pitchFamily="34" charset="0"/>
              <a:buChar char="•"/>
            </a:pPr>
            <a:endParaRPr lang="en-US" kern="0" dirty="0"/>
          </a:p>
          <a:p>
            <a:pPr marL="557213" lvl="1" indent="-214313" defTabSz="685800" fontAlgn="auto">
              <a:spcBef>
                <a:spcPts val="0"/>
              </a:spcBef>
              <a:spcAft>
                <a:spcPts val="0"/>
              </a:spcAft>
              <a:buFont typeface="Arial" panose="020B0604020202020204" pitchFamily="34" charset="0"/>
              <a:buChar char="•"/>
            </a:pPr>
            <a:r>
              <a:rPr lang="en-US" kern="0" dirty="0"/>
              <a:t>3 dose schedule – administered at 0, 1-2, 6 months</a:t>
            </a:r>
          </a:p>
          <a:p>
            <a:pPr marL="557213" lvl="1" indent="-214313" defTabSz="685800" fontAlgn="auto">
              <a:spcBef>
                <a:spcPts val="0"/>
              </a:spcBef>
              <a:spcAft>
                <a:spcPts val="0"/>
              </a:spcAft>
              <a:buFont typeface="Arial" panose="020B0604020202020204" pitchFamily="34" charset="0"/>
              <a:buChar char="•"/>
            </a:pPr>
            <a:r>
              <a:rPr lang="en-US" kern="0" dirty="0"/>
              <a:t>Given to persons at increased risk for meningococcal disease and for use during serogroup B outbreaks</a:t>
            </a:r>
          </a:p>
          <a:p>
            <a:pPr marL="557213" lvl="1" indent="-214313" defTabSz="685800" fontAlgn="auto">
              <a:spcBef>
                <a:spcPts val="0"/>
              </a:spcBef>
              <a:spcAft>
                <a:spcPts val="0"/>
              </a:spcAft>
              <a:buFont typeface="Arial" panose="020B0604020202020204" pitchFamily="34" charset="0"/>
              <a:buChar char="•"/>
            </a:pPr>
            <a:endParaRPr lang="en-US" b="1" kern="0" dirty="0"/>
          </a:p>
          <a:p>
            <a:pPr defTabSz="685800" fontAlgn="auto">
              <a:spcBef>
                <a:spcPts val="0"/>
              </a:spcBef>
              <a:spcAft>
                <a:spcPts val="0"/>
              </a:spcAft>
            </a:pPr>
            <a:r>
              <a:rPr lang="en-US" b="1" kern="0" dirty="0"/>
              <a:t>MenB-4C (</a:t>
            </a:r>
            <a:r>
              <a:rPr lang="en-US" b="1" kern="0" dirty="0" err="1"/>
              <a:t>Bexsero</a:t>
            </a:r>
            <a:r>
              <a:rPr lang="en-US" b="1" kern="0" dirty="0"/>
              <a:t>®) </a:t>
            </a:r>
          </a:p>
          <a:p>
            <a:pPr marL="557213" lvl="1" indent="-214313" defTabSz="685800" fontAlgn="auto">
              <a:spcBef>
                <a:spcPts val="0"/>
              </a:spcBef>
              <a:spcAft>
                <a:spcPts val="0"/>
              </a:spcAft>
              <a:buFont typeface="Arial" panose="020B0604020202020204" pitchFamily="34" charset="0"/>
              <a:buChar char="•"/>
            </a:pPr>
            <a:r>
              <a:rPr lang="en-US" kern="0" dirty="0"/>
              <a:t>2 dose schedule – 0, 1-2 months</a:t>
            </a:r>
          </a:p>
          <a:p>
            <a:pPr defTabSz="685800" fontAlgn="auto">
              <a:spcBef>
                <a:spcPts val="0"/>
              </a:spcBef>
              <a:spcAft>
                <a:spcPts val="0"/>
              </a:spcAft>
            </a:pPr>
            <a:endParaRPr lang="en-US" b="1" kern="0" dirty="0"/>
          </a:p>
          <a:p>
            <a:pPr marL="0" lvl="1" defTabSz="685800" fontAlgn="auto">
              <a:spcBef>
                <a:spcPts val="0"/>
              </a:spcBef>
              <a:spcAft>
                <a:spcPts val="0"/>
              </a:spcAft>
            </a:pPr>
            <a:endParaRPr lang="en-US" sz="1350" kern="0" dirty="0">
              <a:solidFill>
                <a:prstClr val="black"/>
              </a:solidFill>
            </a:endParaRPr>
          </a:p>
          <a:p>
            <a:pPr marL="0" lvl="1" defTabSz="685800" fontAlgn="auto">
              <a:spcBef>
                <a:spcPts val="0"/>
              </a:spcBef>
              <a:spcAft>
                <a:spcPts val="0"/>
              </a:spcAft>
            </a:pPr>
            <a:endParaRPr lang="en-US" sz="1350" kern="0" dirty="0">
              <a:solidFill>
                <a:prstClr val="black"/>
              </a:solidFill>
            </a:endParaRPr>
          </a:p>
        </p:txBody>
      </p:sp>
    </p:spTree>
    <p:extLst>
      <p:ext uri="{BB962C8B-B14F-4D97-AF65-F5344CB8AC3E}">
        <p14:creationId xmlns:p14="http://schemas.microsoft.com/office/powerpoint/2010/main" val="3218089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444" y="381000"/>
            <a:ext cx="7772400" cy="857250"/>
          </a:xfrm>
        </p:spPr>
        <p:txBody>
          <a:bodyPr/>
          <a:lstStyle/>
          <a:p>
            <a:r>
              <a:rPr lang="en-US" sz="3600" dirty="0">
                <a:solidFill>
                  <a:srgbClr val="FFFF99"/>
                </a:solidFill>
              </a:rPr>
              <a:t>Meningococcal Vaccine Updates</a:t>
            </a:r>
          </a:p>
        </p:txBody>
      </p:sp>
      <p:sp>
        <p:nvSpPr>
          <p:cNvPr id="3" name="Content Placeholder 2"/>
          <p:cNvSpPr>
            <a:spLocks noGrp="1"/>
          </p:cNvSpPr>
          <p:nvPr>
            <p:ph idx="1"/>
          </p:nvPr>
        </p:nvSpPr>
        <p:spPr>
          <a:xfrm>
            <a:off x="838200" y="1676400"/>
            <a:ext cx="7772400" cy="3086100"/>
          </a:xfrm>
        </p:spPr>
        <p:txBody>
          <a:bodyPr/>
          <a:lstStyle/>
          <a:p>
            <a:pPr marL="0" indent="0">
              <a:buNone/>
            </a:pPr>
            <a:r>
              <a:rPr lang="en-US" b="1" dirty="0">
                <a:solidFill>
                  <a:srgbClr val="FFFFFF"/>
                </a:solidFill>
              </a:rPr>
              <a:t>The following vaccines have been discontinued:</a:t>
            </a:r>
          </a:p>
          <a:p>
            <a:endParaRPr lang="en-US" b="1" dirty="0">
              <a:solidFill>
                <a:srgbClr val="FFFFFF"/>
              </a:solidFill>
            </a:endParaRPr>
          </a:p>
          <a:p>
            <a:r>
              <a:rPr lang="en-US" b="1" dirty="0">
                <a:solidFill>
                  <a:srgbClr val="FFFFFF"/>
                </a:solidFill>
              </a:rPr>
              <a:t>MENHIBRIX</a:t>
            </a:r>
            <a:r>
              <a:rPr lang="en-US" baseline="30000" dirty="0">
                <a:solidFill>
                  <a:srgbClr val="FFFFFF"/>
                </a:solidFill>
              </a:rPr>
              <a:t>®</a:t>
            </a:r>
            <a:r>
              <a:rPr lang="en-US" dirty="0">
                <a:solidFill>
                  <a:srgbClr val="FFFFFF"/>
                </a:solidFill>
              </a:rPr>
              <a:t> </a:t>
            </a:r>
            <a:r>
              <a:rPr lang="en-US" dirty="0">
                <a:solidFill>
                  <a:srgbClr val="FFFF99"/>
                </a:solidFill>
              </a:rPr>
              <a:t>(Men C&amp;Y + Hib)</a:t>
            </a:r>
            <a:r>
              <a:rPr lang="en-US" dirty="0">
                <a:solidFill>
                  <a:srgbClr val="FFFFFF"/>
                </a:solidFill>
              </a:rPr>
              <a:t> licensed for ages 6 weeks through 18 months</a:t>
            </a:r>
          </a:p>
          <a:p>
            <a:r>
              <a:rPr lang="en-US" b="1" dirty="0"/>
              <a:t>MENOMUNE</a:t>
            </a:r>
            <a:r>
              <a:rPr lang="en-US" dirty="0"/>
              <a:t>® </a:t>
            </a:r>
            <a:r>
              <a:rPr lang="en-US" dirty="0">
                <a:solidFill>
                  <a:schemeClr val="tx2">
                    <a:lumMod val="40000"/>
                    <a:lumOff val="60000"/>
                  </a:schemeClr>
                </a:solidFill>
              </a:rPr>
              <a:t>(A/C/Y/W-135)</a:t>
            </a:r>
            <a:r>
              <a:rPr lang="en-US" dirty="0"/>
              <a:t> licensed for use in persons 2 years of age and older.</a:t>
            </a:r>
          </a:p>
        </p:txBody>
      </p:sp>
    </p:spTree>
    <p:extLst>
      <p:ext uri="{BB962C8B-B14F-4D97-AF65-F5344CB8AC3E}">
        <p14:creationId xmlns:p14="http://schemas.microsoft.com/office/powerpoint/2010/main" val="1768376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ChangeArrowheads="1"/>
          </p:cNvSpPr>
          <p:nvPr>
            <p:ph type="title" idx="4294967295"/>
          </p:nvPr>
        </p:nvSpPr>
        <p:spPr>
          <a:xfrm>
            <a:off x="304800" y="76200"/>
            <a:ext cx="8534400" cy="1143000"/>
          </a:xfrm>
        </p:spPr>
        <p:txBody>
          <a:bodyPr/>
          <a:lstStyle/>
          <a:p>
            <a:pPr eaLnBrk="1" hangingPunct="1"/>
            <a:r>
              <a:rPr lang="en-US" sz="3600">
                <a:solidFill>
                  <a:srgbClr val="FFFF99"/>
                </a:solidFill>
              </a:rPr>
              <a:t>Rotavirus Vaccines</a:t>
            </a:r>
            <a:br>
              <a:rPr lang="en-US" sz="4000"/>
            </a:br>
            <a:r>
              <a:rPr lang="en-US" sz="2400" err="1">
                <a:solidFill>
                  <a:srgbClr val="FFFF99"/>
                </a:solidFill>
              </a:rPr>
              <a:t>RotaTeq</a:t>
            </a:r>
            <a:r>
              <a:rPr lang="en-US" sz="2400">
                <a:solidFill>
                  <a:srgbClr val="FFFF99"/>
                </a:solidFill>
              </a:rPr>
              <a:t>® (Merck) and </a:t>
            </a:r>
            <a:r>
              <a:rPr lang="en-US" sz="2400" err="1">
                <a:solidFill>
                  <a:srgbClr val="FFFF99"/>
                </a:solidFill>
              </a:rPr>
              <a:t>Rotarix</a:t>
            </a:r>
            <a:r>
              <a:rPr lang="en-US" sz="2400">
                <a:solidFill>
                  <a:srgbClr val="FFFF99"/>
                </a:solidFill>
              </a:rPr>
              <a:t>® (GSK) </a:t>
            </a:r>
          </a:p>
        </p:txBody>
      </p:sp>
      <p:sp>
        <p:nvSpPr>
          <p:cNvPr id="1209347" name="Rectangle 3"/>
          <p:cNvSpPr>
            <a:spLocks noGrp="1" noChangeArrowheads="1"/>
          </p:cNvSpPr>
          <p:nvPr>
            <p:ph type="body" idx="4294967295"/>
          </p:nvPr>
        </p:nvSpPr>
        <p:spPr>
          <a:xfrm>
            <a:off x="685800" y="2362200"/>
            <a:ext cx="8077200" cy="3733800"/>
          </a:xfrm>
        </p:spPr>
        <p:txBody>
          <a:bodyPr/>
          <a:lstStyle/>
          <a:p>
            <a:pPr eaLnBrk="1" hangingPunct="1">
              <a:lnSpc>
                <a:spcPct val="90000"/>
              </a:lnSpc>
              <a:buFontTx/>
              <a:buNone/>
            </a:pPr>
            <a:r>
              <a:rPr lang="en-US" sz="2400"/>
              <a:t>ACIP recommends: </a:t>
            </a:r>
          </a:p>
          <a:p>
            <a:pPr eaLnBrk="1" hangingPunct="1">
              <a:lnSpc>
                <a:spcPct val="90000"/>
              </a:lnSpc>
            </a:pPr>
            <a:r>
              <a:rPr lang="en-US" sz="2400"/>
              <a:t>2-3 doses depending on brand</a:t>
            </a:r>
          </a:p>
          <a:p>
            <a:pPr eaLnBrk="1" hangingPunct="1">
              <a:lnSpc>
                <a:spcPct val="90000"/>
              </a:lnSpc>
            </a:pPr>
            <a:r>
              <a:rPr lang="en-US" sz="2400"/>
              <a:t>Administer either vaccine as directed below:</a:t>
            </a:r>
          </a:p>
          <a:p>
            <a:pPr lvl="1" eaLnBrk="1" hangingPunct="1">
              <a:lnSpc>
                <a:spcPct val="90000"/>
              </a:lnSpc>
            </a:pPr>
            <a:r>
              <a:rPr lang="en-US" sz="2400"/>
              <a:t>Minimum age for first dose: 6 weeks</a:t>
            </a:r>
          </a:p>
          <a:p>
            <a:pPr lvl="1" eaLnBrk="1" hangingPunct="1">
              <a:lnSpc>
                <a:spcPct val="90000"/>
              </a:lnSpc>
            </a:pPr>
            <a:r>
              <a:rPr lang="en-US" sz="2400"/>
              <a:t>Maximum age for first dose: 14 weeks 6 days</a:t>
            </a:r>
          </a:p>
          <a:p>
            <a:pPr lvl="1" eaLnBrk="1" hangingPunct="1">
              <a:lnSpc>
                <a:spcPct val="90000"/>
              </a:lnSpc>
            </a:pPr>
            <a:r>
              <a:rPr lang="en-US" sz="2400"/>
              <a:t>Minimum interval between doses: 4 weeks</a:t>
            </a:r>
          </a:p>
          <a:p>
            <a:pPr lvl="1" eaLnBrk="1" hangingPunct="1">
              <a:lnSpc>
                <a:spcPct val="90000"/>
              </a:lnSpc>
            </a:pPr>
            <a:r>
              <a:rPr lang="en-US" sz="2400"/>
              <a:t>Maximum age for last dose: 8 months 0 days</a:t>
            </a:r>
          </a:p>
          <a:p>
            <a:pPr eaLnBrk="1" hangingPunct="1">
              <a:lnSpc>
                <a:spcPct val="90000"/>
              </a:lnSpc>
            </a:pPr>
            <a:r>
              <a:rPr lang="en-US" sz="2400"/>
              <a:t>If any dose is </a:t>
            </a:r>
            <a:r>
              <a:rPr lang="en-US" sz="2400" err="1"/>
              <a:t>Rotateq</a:t>
            </a:r>
            <a:r>
              <a:rPr lang="en-US" sz="2400"/>
              <a:t>®, 3 doses are required</a:t>
            </a:r>
          </a:p>
          <a:p>
            <a:pPr eaLnBrk="1" hangingPunct="1">
              <a:lnSpc>
                <a:spcPct val="90000"/>
              </a:lnSpc>
            </a:pPr>
            <a:r>
              <a:rPr lang="en-US" sz="2400"/>
              <a:t>Use </a:t>
            </a:r>
            <a:r>
              <a:rPr lang="en-US" sz="2400" err="1"/>
              <a:t>RotaTeq</a:t>
            </a:r>
            <a:r>
              <a:rPr lang="en-US" sz="2400"/>
              <a:t>® if allergy to latex</a:t>
            </a:r>
            <a:endParaRPr lang="en-US" sz="1400" b="1"/>
          </a:p>
        </p:txBody>
      </p:sp>
      <p:sp>
        <p:nvSpPr>
          <p:cNvPr id="250883" name="Text Box 4"/>
          <p:cNvSpPr txBox="1">
            <a:spLocks noChangeArrowheads="1"/>
          </p:cNvSpPr>
          <p:nvPr/>
        </p:nvSpPr>
        <p:spPr bwMode="auto">
          <a:xfrm>
            <a:off x="685800" y="1219200"/>
            <a:ext cx="7924800" cy="534988"/>
          </a:xfrm>
          <a:prstGeom prst="rect">
            <a:avLst/>
          </a:prstGeom>
          <a:noFill/>
          <a:ln w="9525">
            <a:noFill/>
            <a:miter lim="800000"/>
            <a:headEnd/>
            <a:tailEnd/>
          </a:ln>
        </p:spPr>
        <p:txBody>
          <a:bodyPr>
            <a:spAutoFit/>
          </a:bodyPr>
          <a:lstStyle/>
          <a:p>
            <a:pPr>
              <a:lnSpc>
                <a:spcPct val="90000"/>
              </a:lnSpc>
              <a:spcBef>
                <a:spcPct val="20000"/>
              </a:spcBef>
              <a:buFontTx/>
              <a:buChar char="•"/>
            </a:pPr>
            <a:r>
              <a:rPr lang="en-US" sz="3200">
                <a:latin typeface="Calibri" pitchFamily="34" charset="0"/>
              </a:rPr>
              <a:t> </a:t>
            </a:r>
            <a:r>
              <a:rPr lang="en-US" sz="3200" err="1">
                <a:latin typeface="Calibri" pitchFamily="34" charset="0"/>
              </a:rPr>
              <a:t>RotaTeq</a:t>
            </a:r>
            <a:r>
              <a:rPr lang="en-US" sz="3200">
                <a:latin typeface="Calibri" pitchFamily="34" charset="0"/>
              </a:rPr>
              <a:t>®: 3 doses; ages 2, 4, 6 months</a:t>
            </a:r>
            <a:endParaRPr lang="en-US" sz="1600" b="1"/>
          </a:p>
        </p:txBody>
      </p:sp>
      <p:sp>
        <p:nvSpPr>
          <p:cNvPr id="250884" name="Text Box 5"/>
          <p:cNvSpPr txBox="1">
            <a:spLocks noChangeArrowheads="1"/>
          </p:cNvSpPr>
          <p:nvPr/>
        </p:nvSpPr>
        <p:spPr bwMode="auto">
          <a:xfrm>
            <a:off x="685800" y="1782763"/>
            <a:ext cx="7924800" cy="579437"/>
          </a:xfrm>
          <a:prstGeom prst="rect">
            <a:avLst/>
          </a:prstGeom>
          <a:noFill/>
          <a:ln w="9525">
            <a:noFill/>
            <a:miter lim="800000"/>
            <a:headEnd/>
            <a:tailEnd/>
          </a:ln>
        </p:spPr>
        <p:txBody>
          <a:bodyPr>
            <a:spAutoFit/>
          </a:bodyPr>
          <a:lstStyle/>
          <a:p>
            <a:pPr>
              <a:spcBef>
                <a:spcPct val="50000"/>
              </a:spcBef>
              <a:buFontTx/>
              <a:buChar char="•"/>
            </a:pPr>
            <a:r>
              <a:rPr lang="en-US" sz="3200">
                <a:latin typeface="Calibri" pitchFamily="34" charset="0"/>
              </a:rPr>
              <a:t> Rotarix®: 2 doses; ages 2 and 4 months</a:t>
            </a:r>
          </a:p>
        </p:txBody>
      </p:sp>
      <p:sp>
        <p:nvSpPr>
          <p:cNvPr id="6" name="Rectangle 5"/>
          <p:cNvSpPr/>
          <p:nvPr/>
        </p:nvSpPr>
        <p:spPr>
          <a:xfrm>
            <a:off x="1219200" y="6245423"/>
            <a:ext cx="3352800" cy="307777"/>
          </a:xfrm>
          <a:prstGeom prst="rect">
            <a:avLst/>
          </a:prstGeom>
        </p:spPr>
        <p:txBody>
          <a:bodyPr wrap="square">
            <a:spAutoFit/>
          </a:bodyPr>
          <a:lstStyle/>
          <a:p>
            <a:r>
              <a:rPr lang="en-US" sz="1400" b="1">
                <a:latin typeface="+mn-lt"/>
              </a:rPr>
              <a:t>MMWR, February 6, 2009, </a:t>
            </a:r>
            <a:r>
              <a:rPr lang="en-US" sz="1400" b="1" err="1">
                <a:latin typeface="+mn-lt"/>
              </a:rPr>
              <a:t>Vol</a:t>
            </a:r>
            <a:r>
              <a:rPr lang="en-US" sz="1400" b="1">
                <a:latin typeface="+mn-lt"/>
              </a:rPr>
              <a:t> 58, #RR-02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093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934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0934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0934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0934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0934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0934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093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p:cNvCxnSpPr/>
          <p:nvPr/>
        </p:nvCxnSpPr>
        <p:spPr bwMode="auto">
          <a:xfrm flipH="1">
            <a:off x="1905000" y="2286000"/>
            <a:ext cx="609600" cy="15240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 name="TextBox 1"/>
          <p:cNvSpPr txBox="1"/>
          <p:nvPr/>
        </p:nvSpPr>
        <p:spPr>
          <a:xfrm>
            <a:off x="609600" y="152400"/>
            <a:ext cx="7924800" cy="1200329"/>
          </a:xfrm>
          <a:prstGeom prst="rect">
            <a:avLst/>
          </a:prstGeom>
          <a:noFill/>
        </p:spPr>
        <p:txBody>
          <a:bodyPr wrap="square" rtlCol="0">
            <a:spAutoFit/>
          </a:bodyPr>
          <a:lstStyle/>
          <a:p>
            <a:pPr algn="ctr"/>
            <a:r>
              <a:rPr lang="en-US" sz="3600">
                <a:solidFill>
                  <a:srgbClr val="FFFF99"/>
                </a:solidFill>
                <a:latin typeface="Calibri"/>
              </a:rPr>
              <a:t>Types of Human </a:t>
            </a:r>
            <a:r>
              <a:rPr lang="en-US" sz="3600" err="1">
                <a:solidFill>
                  <a:srgbClr val="FFFF99"/>
                </a:solidFill>
                <a:latin typeface="Calibri"/>
              </a:rPr>
              <a:t>Papilloma</a:t>
            </a:r>
            <a:r>
              <a:rPr lang="en-US" sz="3600">
                <a:solidFill>
                  <a:srgbClr val="FFFF99"/>
                </a:solidFill>
                <a:latin typeface="Calibri"/>
              </a:rPr>
              <a:t> Virus (HPV)</a:t>
            </a:r>
          </a:p>
          <a:p>
            <a:pPr algn="ctr"/>
            <a:r>
              <a:rPr lang="en-US" sz="2400">
                <a:solidFill>
                  <a:srgbClr val="FFFF99"/>
                </a:solidFill>
                <a:latin typeface="Calibri"/>
              </a:rPr>
              <a:t>(More Than 150 Types Identified)</a:t>
            </a:r>
            <a:r>
              <a:rPr lang="en-US" sz="3600">
                <a:solidFill>
                  <a:srgbClr val="FFFF99"/>
                </a:solidFill>
                <a:latin typeface="Calibri"/>
              </a:rPr>
              <a:t>  </a:t>
            </a:r>
          </a:p>
        </p:txBody>
      </p:sp>
      <p:sp>
        <p:nvSpPr>
          <p:cNvPr id="6" name="Rounded Rectangle 5"/>
          <p:cNvSpPr/>
          <p:nvPr/>
        </p:nvSpPr>
        <p:spPr bwMode="auto">
          <a:xfrm>
            <a:off x="1752600" y="1600200"/>
            <a:ext cx="18288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a:solidFill>
                  <a:srgbClr val="000066"/>
                </a:solidFill>
              </a:rPr>
              <a:t>Mucosal/Genital</a:t>
            </a:r>
          </a:p>
          <a:p>
            <a:pPr algn="ctr"/>
            <a:r>
              <a:rPr lang="en-US" sz="1600">
                <a:solidFill>
                  <a:srgbClr val="000066"/>
                </a:solidFill>
              </a:rPr>
              <a:t>~40 types</a:t>
            </a:r>
          </a:p>
        </p:txBody>
      </p:sp>
      <p:sp>
        <p:nvSpPr>
          <p:cNvPr id="8" name="Rounded Rectangle 7"/>
          <p:cNvSpPr/>
          <p:nvPr/>
        </p:nvSpPr>
        <p:spPr bwMode="auto">
          <a:xfrm>
            <a:off x="5486400" y="1600200"/>
            <a:ext cx="18288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err="1">
                <a:solidFill>
                  <a:srgbClr val="000066"/>
                </a:solidFill>
              </a:rPr>
              <a:t>Cutaneous</a:t>
            </a:r>
            <a:endParaRPr lang="en-US" sz="1600">
              <a:solidFill>
                <a:srgbClr val="000066"/>
              </a:solidFill>
            </a:endParaRPr>
          </a:p>
          <a:p>
            <a:pPr algn="ctr"/>
            <a:endParaRPr lang="en-US" sz="1600">
              <a:solidFill>
                <a:srgbClr val="000066"/>
              </a:solidFill>
            </a:endParaRPr>
          </a:p>
        </p:txBody>
      </p:sp>
      <p:sp>
        <p:nvSpPr>
          <p:cNvPr id="12" name="Rounded Rectangle 11"/>
          <p:cNvSpPr/>
          <p:nvPr/>
        </p:nvSpPr>
        <p:spPr bwMode="auto">
          <a:xfrm>
            <a:off x="533400" y="3810000"/>
            <a:ext cx="2971800" cy="1524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a:solidFill>
                  <a:srgbClr val="000066"/>
                </a:solidFill>
              </a:rPr>
              <a:t>Cervical cancer</a:t>
            </a:r>
          </a:p>
          <a:p>
            <a:pPr algn="ctr"/>
            <a:r>
              <a:rPr lang="en-US" sz="1600" err="1">
                <a:solidFill>
                  <a:srgbClr val="000066"/>
                </a:solidFill>
              </a:rPr>
              <a:t>Anogenital</a:t>
            </a:r>
            <a:r>
              <a:rPr lang="en-US" sz="1600">
                <a:solidFill>
                  <a:srgbClr val="000066"/>
                </a:solidFill>
              </a:rPr>
              <a:t> cancer</a:t>
            </a:r>
          </a:p>
          <a:p>
            <a:pPr algn="ctr"/>
            <a:r>
              <a:rPr lang="en-US" sz="1600" err="1">
                <a:solidFill>
                  <a:srgbClr val="000066"/>
                </a:solidFill>
              </a:rPr>
              <a:t>Oropharyngeal</a:t>
            </a:r>
            <a:r>
              <a:rPr lang="en-US" sz="1600">
                <a:solidFill>
                  <a:srgbClr val="000066"/>
                </a:solidFill>
              </a:rPr>
              <a:t> Cancer</a:t>
            </a:r>
          </a:p>
          <a:p>
            <a:pPr algn="ctr"/>
            <a:r>
              <a:rPr lang="en-US" sz="1600">
                <a:solidFill>
                  <a:srgbClr val="000066"/>
                </a:solidFill>
              </a:rPr>
              <a:t>Cancer precursors</a:t>
            </a:r>
          </a:p>
          <a:p>
            <a:pPr algn="ctr"/>
            <a:r>
              <a:rPr lang="en-US" sz="1600">
                <a:solidFill>
                  <a:srgbClr val="000066"/>
                </a:solidFill>
              </a:rPr>
              <a:t>Low grade cervical disease</a:t>
            </a:r>
          </a:p>
        </p:txBody>
      </p:sp>
      <p:sp>
        <p:nvSpPr>
          <p:cNvPr id="14" name="Rounded Rectangle 13"/>
          <p:cNvSpPr/>
          <p:nvPr/>
        </p:nvSpPr>
        <p:spPr bwMode="auto">
          <a:xfrm>
            <a:off x="3733800" y="3886200"/>
            <a:ext cx="2743200" cy="1066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a:solidFill>
                  <a:srgbClr val="000000"/>
                </a:solidFill>
              </a:rPr>
              <a:t>Genital Warts</a:t>
            </a:r>
          </a:p>
          <a:p>
            <a:pPr algn="ctr"/>
            <a:r>
              <a:rPr lang="en-US" sz="1600">
                <a:solidFill>
                  <a:srgbClr val="000000"/>
                </a:solidFill>
              </a:rPr>
              <a:t>Laryngeal </a:t>
            </a:r>
            <a:r>
              <a:rPr lang="en-US" sz="1600" err="1">
                <a:solidFill>
                  <a:srgbClr val="000000"/>
                </a:solidFill>
              </a:rPr>
              <a:t>Papillomas</a:t>
            </a:r>
            <a:endParaRPr lang="en-US" sz="1600">
              <a:solidFill>
                <a:srgbClr val="000000"/>
              </a:solidFill>
            </a:endParaRPr>
          </a:p>
          <a:p>
            <a:pPr algn="ctr"/>
            <a:r>
              <a:rPr lang="en-US" sz="1600">
                <a:solidFill>
                  <a:srgbClr val="000000"/>
                </a:solidFill>
              </a:rPr>
              <a:t>Low grade cervical disease</a:t>
            </a:r>
          </a:p>
        </p:txBody>
      </p:sp>
      <p:sp>
        <p:nvSpPr>
          <p:cNvPr id="17" name="Rounded Rectangle 16"/>
          <p:cNvSpPr/>
          <p:nvPr/>
        </p:nvSpPr>
        <p:spPr bwMode="auto">
          <a:xfrm>
            <a:off x="6705600" y="3962400"/>
            <a:ext cx="19812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a:solidFill>
                  <a:srgbClr val="000066"/>
                </a:solidFill>
              </a:rPr>
              <a:t>Skin warts</a:t>
            </a:r>
          </a:p>
          <a:p>
            <a:pPr algn="ctr"/>
            <a:r>
              <a:rPr lang="en-US" sz="1600">
                <a:solidFill>
                  <a:srgbClr val="000066"/>
                </a:solidFill>
              </a:rPr>
              <a:t>Hands and Feet</a:t>
            </a:r>
          </a:p>
        </p:txBody>
      </p:sp>
      <p:cxnSp>
        <p:nvCxnSpPr>
          <p:cNvPr id="28" name="Straight Arrow Connector 27"/>
          <p:cNvCxnSpPr>
            <a:stCxn id="8" idx="2"/>
            <a:endCxn id="17" idx="0"/>
          </p:cNvCxnSpPr>
          <p:nvPr/>
        </p:nvCxnSpPr>
        <p:spPr bwMode="auto">
          <a:xfrm>
            <a:off x="6400800" y="2286000"/>
            <a:ext cx="1295400" cy="16764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31" name="Rectangle 30"/>
          <p:cNvSpPr/>
          <p:nvPr/>
        </p:nvSpPr>
        <p:spPr>
          <a:xfrm>
            <a:off x="533400" y="2590800"/>
            <a:ext cx="1752600" cy="954107"/>
          </a:xfrm>
          <a:prstGeom prst="rect">
            <a:avLst/>
          </a:prstGeom>
        </p:spPr>
        <p:txBody>
          <a:bodyPr wrap="square">
            <a:spAutoFit/>
          </a:bodyPr>
          <a:lstStyle/>
          <a:p>
            <a:pPr algn="ctr"/>
            <a:r>
              <a:rPr lang="en-US" sz="1400" b="1">
                <a:solidFill>
                  <a:srgbClr val="FFFFFF"/>
                </a:solidFill>
              </a:rPr>
              <a:t>High risk types </a:t>
            </a:r>
          </a:p>
          <a:p>
            <a:pPr algn="ctr"/>
            <a:r>
              <a:rPr lang="en-US" sz="1400" b="1">
                <a:solidFill>
                  <a:srgbClr val="FFFFFF"/>
                </a:solidFill>
              </a:rPr>
              <a:t>16, 18, 31, 33, 45, 52, 58</a:t>
            </a:r>
          </a:p>
          <a:p>
            <a:pPr algn="ctr"/>
            <a:r>
              <a:rPr lang="en-US" sz="1400" b="1">
                <a:solidFill>
                  <a:srgbClr val="FFFFFF"/>
                </a:solidFill>
              </a:rPr>
              <a:t>(and others)</a:t>
            </a:r>
          </a:p>
        </p:txBody>
      </p:sp>
      <p:sp>
        <p:nvSpPr>
          <p:cNvPr id="24" name="TextBox 23"/>
          <p:cNvSpPr txBox="1"/>
          <p:nvPr/>
        </p:nvSpPr>
        <p:spPr>
          <a:xfrm>
            <a:off x="3886200" y="2590800"/>
            <a:ext cx="1600200" cy="523220"/>
          </a:xfrm>
          <a:prstGeom prst="rect">
            <a:avLst/>
          </a:prstGeom>
          <a:noFill/>
        </p:spPr>
        <p:txBody>
          <a:bodyPr wrap="square" rtlCol="0">
            <a:spAutoFit/>
          </a:bodyPr>
          <a:lstStyle/>
          <a:p>
            <a:pPr algn="ctr"/>
            <a:r>
              <a:rPr lang="en-US" sz="1400" b="1" dirty="0">
                <a:solidFill>
                  <a:srgbClr val="FFFFFF"/>
                </a:solidFill>
              </a:rPr>
              <a:t>Low risk types</a:t>
            </a:r>
          </a:p>
          <a:p>
            <a:pPr algn="ctr"/>
            <a:r>
              <a:rPr lang="en-US" sz="1400" b="1" dirty="0">
                <a:solidFill>
                  <a:srgbClr val="FFFFFF"/>
                </a:solidFill>
              </a:rPr>
              <a:t>6, 11 and others</a:t>
            </a:r>
          </a:p>
        </p:txBody>
      </p:sp>
      <p:sp>
        <p:nvSpPr>
          <p:cNvPr id="20" name="TextBox 19"/>
          <p:cNvSpPr txBox="1"/>
          <p:nvPr/>
        </p:nvSpPr>
        <p:spPr>
          <a:xfrm>
            <a:off x="1143000" y="5638800"/>
            <a:ext cx="7010400" cy="738664"/>
          </a:xfrm>
          <a:prstGeom prst="rect">
            <a:avLst/>
          </a:prstGeom>
          <a:noFill/>
        </p:spPr>
        <p:txBody>
          <a:bodyPr wrap="square" rtlCol="0">
            <a:spAutoFit/>
          </a:bodyPr>
          <a:lstStyle/>
          <a:p>
            <a:r>
              <a:rPr lang="en-US" sz="1400" b="1">
                <a:solidFill>
                  <a:srgbClr val="FFFFFF"/>
                </a:solidFill>
                <a:latin typeface="Calibri"/>
              </a:rPr>
              <a:t>Ref: 1.Epidemiology and Prevention of Vaccine Preventable Diseases 13</a:t>
            </a:r>
            <a:r>
              <a:rPr lang="en-US" sz="1400" b="1" baseline="30000">
                <a:solidFill>
                  <a:srgbClr val="FFFFFF"/>
                </a:solidFill>
                <a:latin typeface="Calibri"/>
              </a:rPr>
              <a:t>th</a:t>
            </a:r>
            <a:r>
              <a:rPr lang="en-US" sz="1400" b="1">
                <a:solidFill>
                  <a:srgbClr val="FFFFFF"/>
                </a:solidFill>
                <a:latin typeface="Calibri"/>
              </a:rPr>
              <a:t> Edition,  2015</a:t>
            </a:r>
          </a:p>
          <a:p>
            <a:r>
              <a:rPr lang="en-US" sz="1400" b="1">
                <a:solidFill>
                  <a:srgbClr val="FFFFFF"/>
                </a:solidFill>
                <a:latin typeface="Calibri"/>
              </a:rPr>
              <a:t>        2. Red Book – AAP 2015 Report of the Committee on Infectious Diseases </a:t>
            </a:r>
          </a:p>
          <a:p>
            <a:r>
              <a:rPr lang="en-US" sz="1400" b="1">
                <a:solidFill>
                  <a:srgbClr val="FFFFFF"/>
                </a:solidFill>
                <a:latin typeface="Calibri"/>
              </a:rPr>
              <a:t>        3. MMWR, August 29, 2014,  RR Vol. 63, No. 5 </a:t>
            </a:r>
          </a:p>
        </p:txBody>
      </p:sp>
      <p:cxnSp>
        <p:nvCxnSpPr>
          <p:cNvPr id="23" name="Straight Arrow Connector 22"/>
          <p:cNvCxnSpPr/>
          <p:nvPr/>
        </p:nvCxnSpPr>
        <p:spPr bwMode="auto">
          <a:xfrm>
            <a:off x="2514600" y="2286000"/>
            <a:ext cx="2438400" cy="16002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451523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2"/>
          <p:cNvSpPr>
            <a:spLocks noGrp="1" noChangeArrowheads="1"/>
          </p:cNvSpPr>
          <p:nvPr>
            <p:ph type="title" idx="4294967295"/>
          </p:nvPr>
        </p:nvSpPr>
        <p:spPr>
          <a:xfrm>
            <a:off x="1460109" y="125393"/>
            <a:ext cx="6343650" cy="628650"/>
          </a:xfrm>
        </p:spPr>
        <p:txBody>
          <a:bodyPr vert="horz" wrap="square" lIns="68572" tIns="34286" rIns="68572" bIns="34286" numCol="1" anchor="ctr" anchorCtr="0" compatLnSpc="1">
            <a:prstTxWarp prst="textNoShape">
              <a:avLst/>
            </a:prstTxWarp>
          </a:bodyPr>
          <a:lstStyle/>
          <a:p>
            <a:pPr eaLnBrk="1" hangingPunct="1"/>
            <a:r>
              <a:rPr lang="en-US" sz="3600" dirty="0">
                <a:solidFill>
                  <a:srgbClr val="FFFF99"/>
                </a:solidFill>
              </a:rPr>
              <a:t>HPV Vaccines</a:t>
            </a:r>
          </a:p>
        </p:txBody>
      </p:sp>
      <p:sp>
        <p:nvSpPr>
          <p:cNvPr id="75781" name="Text Box 5"/>
          <p:cNvSpPr txBox="1">
            <a:spLocks noChangeArrowheads="1"/>
          </p:cNvSpPr>
          <p:nvPr/>
        </p:nvSpPr>
        <p:spPr bwMode="auto">
          <a:xfrm>
            <a:off x="838200" y="979744"/>
            <a:ext cx="7848600" cy="6063198"/>
          </a:xfrm>
          <a:prstGeom prst="rect">
            <a:avLst/>
          </a:prstGeom>
          <a:noFill/>
          <a:ln w="9525">
            <a:noFill/>
            <a:miter lim="800000"/>
            <a:headEnd/>
            <a:tailEnd/>
          </a:ln>
        </p:spPr>
        <p:txBody>
          <a:bodyPr wrap="square">
            <a:spAutoFit/>
          </a:bodyPr>
          <a:lstStyle/>
          <a:p>
            <a:pPr algn="ctr" defTabSz="685800" fontAlgn="auto">
              <a:spcBef>
                <a:spcPts val="0"/>
              </a:spcBef>
              <a:spcAft>
                <a:spcPts val="0"/>
              </a:spcAft>
            </a:pPr>
            <a:r>
              <a:rPr lang="en-US" sz="2800" kern="0" dirty="0">
                <a:solidFill>
                  <a:srgbClr val="FFFF00">
                    <a:lumMod val="20000"/>
                    <a:lumOff val="80000"/>
                  </a:srgbClr>
                </a:solidFill>
                <a:latin typeface="Calibri"/>
              </a:rPr>
              <a:t>Gardasil 9</a:t>
            </a:r>
            <a:r>
              <a:rPr lang="en-US" sz="2800" kern="0" baseline="30000" dirty="0">
                <a:solidFill>
                  <a:srgbClr val="FFFF00">
                    <a:lumMod val="20000"/>
                    <a:lumOff val="80000"/>
                  </a:srgbClr>
                </a:solidFill>
                <a:latin typeface="Calibri"/>
              </a:rPr>
              <a:t>® </a:t>
            </a:r>
            <a:r>
              <a:rPr lang="en-US" sz="2800" kern="0" dirty="0">
                <a:solidFill>
                  <a:srgbClr val="FFFF00">
                    <a:lumMod val="20000"/>
                    <a:lumOff val="80000"/>
                  </a:srgbClr>
                </a:solidFill>
                <a:latin typeface="Calibri"/>
              </a:rPr>
              <a:t>(9vHPV) </a:t>
            </a:r>
            <a:r>
              <a:rPr lang="en-US" sz="2000" u="sng" kern="0" dirty="0">
                <a:solidFill>
                  <a:srgbClr val="FFFFFF"/>
                </a:solidFill>
                <a:latin typeface="Calibri"/>
              </a:rPr>
              <a:t>HPV types 6, 11, 16, 18, 31, 33, 45, 52, 58</a:t>
            </a:r>
          </a:p>
          <a:p>
            <a:pPr algn="ctr" defTabSz="685800" fontAlgn="auto">
              <a:spcBef>
                <a:spcPts val="0"/>
              </a:spcBef>
              <a:spcAft>
                <a:spcPts val="0"/>
              </a:spcAft>
            </a:pPr>
            <a:endParaRPr lang="en-US" sz="2000" u="sng" kern="0" dirty="0">
              <a:solidFill>
                <a:srgbClr val="FFFFFF"/>
              </a:solidFill>
              <a:latin typeface="Calibri"/>
            </a:endParaRPr>
          </a:p>
          <a:p>
            <a:pPr algn="ctr" defTabSz="685800" fontAlgn="auto">
              <a:spcBef>
                <a:spcPts val="0"/>
              </a:spcBef>
              <a:spcAft>
                <a:spcPts val="0"/>
              </a:spcAft>
            </a:pPr>
            <a:r>
              <a:rPr lang="en-US" sz="2000" u="sng" kern="0" dirty="0">
                <a:solidFill>
                  <a:srgbClr val="FFFFFF"/>
                </a:solidFill>
                <a:latin typeface="Calibri"/>
              </a:rPr>
              <a:t>(CERVARIX™  &amp; GARDASIL 4® are no longer available</a:t>
            </a:r>
          </a:p>
          <a:p>
            <a:pPr algn="ctr" defTabSz="685800" fontAlgn="auto">
              <a:spcBef>
                <a:spcPts val="0"/>
              </a:spcBef>
              <a:spcAft>
                <a:spcPts val="0"/>
              </a:spcAft>
            </a:pPr>
            <a:r>
              <a:rPr lang="en-US" sz="2000" u="sng" kern="0" dirty="0">
                <a:solidFill>
                  <a:srgbClr val="FFFFFF"/>
                </a:solidFill>
                <a:latin typeface="Calibri"/>
              </a:rPr>
              <a:t> in the U.S. as of December, 2016)</a:t>
            </a:r>
            <a:endParaRPr lang="en-US" sz="2000" kern="0" dirty="0">
              <a:solidFill>
                <a:srgbClr val="FFFFFF"/>
              </a:solidFill>
              <a:latin typeface="Calibri"/>
            </a:endParaRPr>
          </a:p>
          <a:p>
            <a:pPr algn="ctr" defTabSz="685800" fontAlgn="auto">
              <a:spcBef>
                <a:spcPts val="0"/>
              </a:spcBef>
              <a:spcAft>
                <a:spcPts val="0"/>
              </a:spcAft>
            </a:pPr>
            <a:endParaRPr lang="en-US" sz="600" kern="0" dirty="0">
              <a:solidFill>
                <a:srgbClr val="FFFFFF"/>
              </a:solidFill>
              <a:latin typeface="Calibri"/>
            </a:endParaRPr>
          </a:p>
          <a:p>
            <a:pPr defTabSz="685800" fontAlgn="auto">
              <a:spcBef>
                <a:spcPts val="0"/>
              </a:spcBef>
              <a:spcAft>
                <a:spcPts val="0"/>
              </a:spcAft>
            </a:pPr>
            <a:endParaRPr lang="en-US" kern="0" dirty="0">
              <a:solidFill>
                <a:srgbClr val="FFFFFF"/>
              </a:solidFill>
              <a:latin typeface="Calibri"/>
            </a:endParaRPr>
          </a:p>
          <a:p>
            <a:pPr defTabSz="685800" fontAlgn="auto">
              <a:spcBef>
                <a:spcPts val="0"/>
              </a:spcBef>
              <a:spcAft>
                <a:spcPts val="0"/>
              </a:spcAft>
            </a:pPr>
            <a:r>
              <a:rPr lang="en-US" sz="2400" kern="0" dirty="0">
                <a:solidFill>
                  <a:srgbClr val="FFFFFF"/>
                </a:solidFill>
                <a:latin typeface="Calibri"/>
              </a:rPr>
              <a:t>ACIP recommends HPV vaccine starting at age 11 or 12 years for:</a:t>
            </a:r>
          </a:p>
          <a:p>
            <a:pPr marL="257175" indent="-257175" defTabSz="685800" fontAlgn="auto">
              <a:spcBef>
                <a:spcPts val="0"/>
              </a:spcBef>
              <a:spcAft>
                <a:spcPts val="0"/>
              </a:spcAft>
              <a:buFont typeface="Arial" panose="020B0604020202020204" pitchFamily="34" charset="0"/>
              <a:buChar char="•"/>
            </a:pPr>
            <a:r>
              <a:rPr lang="en-US" sz="2400" kern="0" dirty="0">
                <a:solidFill>
                  <a:srgbClr val="FFFFFF"/>
                </a:solidFill>
                <a:latin typeface="Calibri"/>
              </a:rPr>
              <a:t>All females through 26 years of age</a:t>
            </a:r>
          </a:p>
          <a:p>
            <a:pPr marL="257175" indent="-257175" defTabSz="685800" fontAlgn="auto">
              <a:spcBef>
                <a:spcPts val="0"/>
              </a:spcBef>
              <a:spcAft>
                <a:spcPts val="0"/>
              </a:spcAft>
              <a:buFont typeface="Arial" panose="020B0604020202020204" pitchFamily="34" charset="0"/>
              <a:buChar char="•"/>
            </a:pPr>
            <a:r>
              <a:rPr lang="en-US" sz="2400" kern="0" dirty="0">
                <a:solidFill>
                  <a:srgbClr val="FFFFFF"/>
                </a:solidFill>
                <a:latin typeface="Calibri"/>
              </a:rPr>
              <a:t>All males through 21 years of age</a:t>
            </a:r>
          </a:p>
          <a:p>
            <a:pPr marL="257175" indent="-257175" defTabSz="685800" fontAlgn="auto">
              <a:spcBef>
                <a:spcPts val="0"/>
              </a:spcBef>
              <a:spcAft>
                <a:spcPts val="0"/>
              </a:spcAft>
              <a:buFont typeface="Arial" panose="020B0604020202020204" pitchFamily="34" charset="0"/>
              <a:buChar char="•"/>
            </a:pPr>
            <a:r>
              <a:rPr lang="en-US" sz="2400" kern="0" dirty="0">
                <a:solidFill>
                  <a:srgbClr val="FFFFFF"/>
                </a:solidFill>
                <a:latin typeface="Calibri"/>
              </a:rPr>
              <a:t>Men 22 through 26 years who have sex with men or have an immunocompromising condition.      </a:t>
            </a:r>
          </a:p>
          <a:p>
            <a:pPr marL="257175" indent="-257175" defTabSz="685800" fontAlgn="auto">
              <a:spcBef>
                <a:spcPts val="0"/>
              </a:spcBef>
              <a:spcAft>
                <a:spcPts val="0"/>
              </a:spcAft>
              <a:buFont typeface="Arial" panose="020B0604020202020204" pitchFamily="34" charset="0"/>
              <a:buChar char="•"/>
            </a:pPr>
            <a:r>
              <a:rPr lang="en-US" sz="2400" kern="0" dirty="0">
                <a:solidFill>
                  <a:srgbClr val="FFFFFF"/>
                </a:solidFill>
                <a:latin typeface="Calibri"/>
              </a:rPr>
              <a:t>All other males 22 through 26 years.</a:t>
            </a:r>
          </a:p>
          <a:p>
            <a:pPr defTabSz="685800" fontAlgn="auto">
              <a:spcBef>
                <a:spcPts val="0"/>
              </a:spcBef>
              <a:spcAft>
                <a:spcPts val="0"/>
              </a:spcAft>
            </a:pPr>
            <a:endParaRPr lang="en-US" sz="2400" kern="0" dirty="0">
              <a:solidFill>
                <a:srgbClr val="FFFFFF"/>
              </a:solidFill>
              <a:latin typeface="Calibri"/>
            </a:endParaRPr>
          </a:p>
          <a:p>
            <a:pPr defTabSz="685800" fontAlgn="auto">
              <a:spcBef>
                <a:spcPts val="0"/>
              </a:spcBef>
              <a:spcAft>
                <a:spcPts val="0"/>
              </a:spcAft>
            </a:pPr>
            <a:r>
              <a:rPr lang="en-US" sz="2400" kern="0" dirty="0">
                <a:solidFill>
                  <a:srgbClr val="FFFFFF"/>
                </a:solidFill>
                <a:latin typeface="Calibri"/>
              </a:rPr>
              <a:t>Series can be completed with 9vHPV if started with 2v or 4v.</a:t>
            </a:r>
          </a:p>
          <a:p>
            <a:pPr defTabSz="685800" fontAlgn="auto">
              <a:spcBef>
                <a:spcPts val="0"/>
              </a:spcBef>
              <a:spcAft>
                <a:spcPts val="0"/>
              </a:spcAft>
            </a:pPr>
            <a:endParaRPr lang="en-US" sz="2400" kern="0" dirty="0">
              <a:solidFill>
                <a:srgbClr val="FFFFFF"/>
              </a:solidFill>
              <a:latin typeface="Calibri"/>
            </a:endParaRPr>
          </a:p>
          <a:p>
            <a:pPr defTabSz="685800" fontAlgn="auto">
              <a:spcBef>
                <a:spcPts val="0"/>
              </a:spcBef>
              <a:spcAft>
                <a:spcPts val="0"/>
              </a:spcAft>
            </a:pPr>
            <a:endParaRPr lang="en-US" sz="2400" kern="0" dirty="0">
              <a:solidFill>
                <a:srgbClr val="FFFFFF"/>
              </a:solidFill>
              <a:latin typeface="Calibri"/>
            </a:endParaRPr>
          </a:p>
          <a:p>
            <a:pPr defTabSz="685800" fontAlgn="auto">
              <a:spcBef>
                <a:spcPts val="0"/>
              </a:spcBef>
              <a:spcAft>
                <a:spcPts val="0"/>
              </a:spcAft>
            </a:pPr>
            <a:endParaRPr lang="en-US" sz="1200" kern="0" dirty="0">
              <a:solidFill>
                <a:srgbClr val="FFFFFF"/>
              </a:solidFill>
              <a:latin typeface="Calibri"/>
            </a:endParaRPr>
          </a:p>
        </p:txBody>
      </p:sp>
      <p:sp>
        <p:nvSpPr>
          <p:cNvPr id="7" name="Rectangle 6"/>
          <p:cNvSpPr/>
          <p:nvPr/>
        </p:nvSpPr>
        <p:spPr>
          <a:xfrm>
            <a:off x="1692027" y="6312154"/>
            <a:ext cx="2435282" cy="253916"/>
          </a:xfrm>
          <a:prstGeom prst="rect">
            <a:avLst/>
          </a:prstGeom>
        </p:spPr>
        <p:txBody>
          <a:bodyPr wrap="none">
            <a:spAutoFit/>
          </a:bodyPr>
          <a:lstStyle/>
          <a:p>
            <a:pPr defTabSz="685800" fontAlgn="auto">
              <a:spcBef>
                <a:spcPts val="0"/>
              </a:spcBef>
              <a:spcAft>
                <a:spcPts val="0"/>
              </a:spcAft>
            </a:pPr>
            <a:r>
              <a:rPr lang="en-US" sz="1050" b="1" kern="0" dirty="0">
                <a:solidFill>
                  <a:srgbClr val="FFFFFF"/>
                </a:solidFill>
                <a:latin typeface="Calibri"/>
              </a:rPr>
              <a:t>MMWR, March 27, 2015, Vo1 64, No. 11</a:t>
            </a:r>
          </a:p>
        </p:txBody>
      </p:sp>
      <p:sp>
        <p:nvSpPr>
          <p:cNvPr id="8" name="TextBox 7"/>
          <p:cNvSpPr txBox="1"/>
          <p:nvPr/>
        </p:nvSpPr>
        <p:spPr>
          <a:xfrm>
            <a:off x="4953000" y="6300431"/>
            <a:ext cx="3486150" cy="253916"/>
          </a:xfrm>
          <a:prstGeom prst="rect">
            <a:avLst/>
          </a:prstGeom>
          <a:noFill/>
        </p:spPr>
        <p:txBody>
          <a:bodyPr wrap="square" rtlCol="0">
            <a:spAutoFit/>
          </a:bodyPr>
          <a:lstStyle/>
          <a:p>
            <a:pPr defTabSz="685800" fontAlgn="auto">
              <a:spcBef>
                <a:spcPts val="0"/>
              </a:spcBef>
              <a:spcAft>
                <a:spcPts val="0"/>
              </a:spcAft>
            </a:pPr>
            <a:r>
              <a:rPr lang="en-US" sz="1050" b="1" kern="0" dirty="0">
                <a:solidFill>
                  <a:srgbClr val="FFFFFF"/>
                </a:solidFill>
                <a:latin typeface="Calibri"/>
              </a:rPr>
              <a:t>MMWR, December 16, 2016, Vol 65, No. 49</a:t>
            </a:r>
          </a:p>
        </p:txBody>
      </p:sp>
    </p:spTree>
    <p:extLst>
      <p:ext uri="{BB962C8B-B14F-4D97-AF65-F5344CB8AC3E}">
        <p14:creationId xmlns:p14="http://schemas.microsoft.com/office/powerpoint/2010/main" val="24551661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5781">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781">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78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85800" y="1157288"/>
            <a:ext cx="7772400" cy="5220653"/>
          </a:xfrm>
        </p:spPr>
        <p:txBody>
          <a:bodyPr/>
          <a:lstStyle/>
          <a:p>
            <a:pPr algn="l" eaLnBrk="1" hangingPunct="1"/>
            <a:br>
              <a:rPr lang="en-US" sz="1800" b="1" kern="1200" dirty="0">
                <a:solidFill>
                  <a:srgbClr val="FFFFFF"/>
                </a:solidFill>
                <a:latin typeface="Calibri" panose="020F0502020204030204" pitchFamily="34" charset="0"/>
                <a:ea typeface="+mn-ea"/>
                <a:cs typeface="+mn-cs"/>
              </a:rPr>
            </a:br>
            <a:br>
              <a:rPr lang="en-US" sz="1800" b="1" kern="1200" dirty="0">
                <a:solidFill>
                  <a:srgbClr val="FFFFFF"/>
                </a:solidFill>
                <a:latin typeface="Calibri" panose="020F0502020204030204" pitchFamily="34" charset="0"/>
                <a:ea typeface="+mn-ea"/>
                <a:cs typeface="+mn-cs"/>
              </a:rPr>
            </a:br>
            <a:br>
              <a:rPr lang="en-US" sz="1800" b="1" kern="1200" dirty="0">
                <a:solidFill>
                  <a:srgbClr val="FFFFFF"/>
                </a:solidFill>
                <a:latin typeface="Calibri" panose="020F0502020204030204" pitchFamily="34" charset="0"/>
                <a:ea typeface="+mn-ea"/>
                <a:cs typeface="+mn-cs"/>
              </a:rPr>
            </a:br>
            <a:br>
              <a:rPr lang="en-US" sz="1800" b="1" kern="1200" dirty="0">
                <a:solidFill>
                  <a:srgbClr val="FFFFFF"/>
                </a:solidFill>
                <a:latin typeface="Calibri" panose="020F0502020204030204" pitchFamily="34" charset="0"/>
                <a:ea typeface="+mn-ea"/>
                <a:cs typeface="+mn-cs"/>
              </a:rPr>
            </a:br>
            <a:br>
              <a:rPr lang="en-US" sz="1800" b="1" kern="1200" dirty="0">
                <a:solidFill>
                  <a:srgbClr val="FFFFFF"/>
                </a:solidFill>
                <a:latin typeface="Calibri" panose="020F0502020204030204" pitchFamily="34" charset="0"/>
                <a:ea typeface="+mn-ea"/>
                <a:cs typeface="+mn-cs"/>
              </a:rPr>
            </a:br>
            <a:br>
              <a:rPr lang="en-US" sz="1800" b="1" kern="1200" dirty="0">
                <a:solidFill>
                  <a:srgbClr val="FFFFFF"/>
                </a:solidFill>
                <a:latin typeface="Calibri" panose="020F0502020204030204" pitchFamily="34" charset="0"/>
                <a:ea typeface="+mn-ea"/>
                <a:cs typeface="+mn-cs"/>
              </a:rPr>
            </a:br>
            <a:br>
              <a:rPr lang="en-US" sz="1800" b="1" kern="1200" dirty="0">
                <a:solidFill>
                  <a:srgbClr val="FFFFFF"/>
                </a:solidFill>
                <a:latin typeface="Calibri" panose="020F0502020204030204" pitchFamily="34" charset="0"/>
                <a:ea typeface="+mn-ea"/>
                <a:cs typeface="+mn-cs"/>
              </a:rPr>
            </a:br>
            <a:br>
              <a:rPr lang="en-US" sz="1800" b="1" kern="1200" dirty="0">
                <a:solidFill>
                  <a:srgbClr val="FFFFFF"/>
                </a:solidFill>
                <a:latin typeface="Calibri" panose="020F0502020204030204" pitchFamily="34" charset="0"/>
                <a:ea typeface="+mn-ea"/>
                <a:cs typeface="+mn-cs"/>
              </a:rPr>
            </a:br>
            <a:r>
              <a:rPr lang="en-US" sz="2400" b="1" kern="1200" dirty="0">
                <a:solidFill>
                  <a:srgbClr val="FFFFFF"/>
                </a:solidFill>
                <a:latin typeface="+mn-lt"/>
                <a:ea typeface="+mn-ea"/>
                <a:cs typeface="+mn-cs"/>
              </a:rPr>
              <a:t>2 Dose Schedule:</a:t>
            </a:r>
            <a:br>
              <a:rPr lang="en-US" sz="2400" b="1" kern="1200" dirty="0">
                <a:solidFill>
                  <a:srgbClr val="FFFFFF"/>
                </a:solidFill>
                <a:latin typeface="+mn-lt"/>
                <a:ea typeface="+mn-ea"/>
                <a:cs typeface="+mn-cs"/>
              </a:rPr>
            </a:br>
            <a:r>
              <a:rPr lang="en-US" sz="2400" kern="1200" dirty="0">
                <a:solidFill>
                  <a:srgbClr val="FFFFFF"/>
                </a:solidFill>
                <a:latin typeface="+mn-lt"/>
                <a:ea typeface="+mn-ea"/>
                <a:cs typeface="+mn-cs"/>
              </a:rPr>
              <a:t>HPV vaccine initiated between 9-14 years can be given in two doses: 0, 6-12 months.</a:t>
            </a:r>
            <a:br>
              <a:rPr lang="en-US" sz="2400" kern="1200" dirty="0">
                <a:solidFill>
                  <a:srgbClr val="FFFFFF"/>
                </a:solidFill>
                <a:latin typeface="+mn-lt"/>
                <a:ea typeface="+mn-ea"/>
                <a:cs typeface="+mn-cs"/>
              </a:rPr>
            </a:br>
            <a:r>
              <a:rPr lang="en-US" sz="2000" kern="1200" dirty="0">
                <a:solidFill>
                  <a:srgbClr val="FFFFFF"/>
                </a:solidFill>
                <a:latin typeface="+mn-lt"/>
                <a:ea typeface="+mn-ea"/>
                <a:cs typeface="+mn-cs"/>
              </a:rPr>
              <a:t>(If the 2</a:t>
            </a:r>
            <a:r>
              <a:rPr lang="en-US" sz="2000" kern="1200" baseline="30000" dirty="0">
                <a:solidFill>
                  <a:srgbClr val="FFFFFF"/>
                </a:solidFill>
                <a:latin typeface="+mn-lt"/>
                <a:ea typeface="+mn-ea"/>
                <a:cs typeface="+mn-cs"/>
              </a:rPr>
              <a:t>nd</a:t>
            </a:r>
            <a:r>
              <a:rPr lang="en-US" sz="2000" kern="1200" dirty="0">
                <a:solidFill>
                  <a:srgbClr val="FFFFFF"/>
                </a:solidFill>
                <a:latin typeface="+mn-lt"/>
                <a:ea typeface="+mn-ea"/>
                <a:cs typeface="+mn-cs"/>
              </a:rPr>
              <a:t> dose is administered at least 5 months after 1</a:t>
            </a:r>
            <a:r>
              <a:rPr lang="en-US" sz="2000" kern="1200" baseline="30000" dirty="0">
                <a:solidFill>
                  <a:srgbClr val="FFFFFF"/>
                </a:solidFill>
                <a:latin typeface="+mn-lt"/>
                <a:ea typeface="+mn-ea"/>
                <a:cs typeface="+mn-cs"/>
              </a:rPr>
              <a:t>st</a:t>
            </a:r>
            <a:r>
              <a:rPr lang="en-US" sz="2000" kern="1200" dirty="0">
                <a:solidFill>
                  <a:srgbClr val="FFFFFF"/>
                </a:solidFill>
                <a:latin typeface="+mn-lt"/>
                <a:ea typeface="+mn-ea"/>
                <a:cs typeface="+mn-cs"/>
              </a:rPr>
              <a:t> dose, it can be counted).</a:t>
            </a:r>
            <a:br>
              <a:rPr lang="en-US" sz="2000" kern="1200" dirty="0">
                <a:solidFill>
                  <a:srgbClr val="FFFFFF"/>
                </a:solidFill>
                <a:latin typeface="+mn-lt"/>
                <a:ea typeface="+mn-ea"/>
                <a:cs typeface="+mn-cs"/>
              </a:rPr>
            </a:br>
            <a:br>
              <a:rPr lang="en-US" sz="2000" b="1" kern="1200" dirty="0">
                <a:solidFill>
                  <a:srgbClr val="FFFFFF"/>
                </a:solidFill>
                <a:latin typeface="+mn-lt"/>
                <a:ea typeface="+mn-ea"/>
                <a:cs typeface="+mn-cs"/>
              </a:rPr>
            </a:br>
            <a:r>
              <a:rPr lang="en-US" sz="2400" b="1" kern="1200" dirty="0">
                <a:solidFill>
                  <a:srgbClr val="FFFFFF"/>
                </a:solidFill>
                <a:latin typeface="+mn-lt"/>
                <a:ea typeface="+mn-ea"/>
                <a:cs typeface="+mn-cs"/>
              </a:rPr>
              <a:t>3 Dose Schedule:</a:t>
            </a:r>
            <a:br>
              <a:rPr lang="en-US" sz="2400" b="1" kern="1200" dirty="0">
                <a:solidFill>
                  <a:srgbClr val="FFFFFF"/>
                </a:solidFill>
                <a:latin typeface="+mn-lt"/>
                <a:ea typeface="+mn-ea"/>
                <a:cs typeface="+mn-cs"/>
              </a:rPr>
            </a:br>
            <a:r>
              <a:rPr lang="en-US" sz="2400" kern="1200" dirty="0">
                <a:solidFill>
                  <a:srgbClr val="FFFFFF"/>
                </a:solidFill>
                <a:latin typeface="+mn-lt"/>
                <a:ea typeface="+mn-ea"/>
                <a:cs typeface="+mn-cs"/>
              </a:rPr>
              <a:t>HPV vaccine initiated after the 15</a:t>
            </a:r>
            <a:r>
              <a:rPr lang="en-US" sz="2400" kern="1200" baseline="30000" dirty="0">
                <a:solidFill>
                  <a:srgbClr val="FFFFFF"/>
                </a:solidFill>
                <a:latin typeface="+mn-lt"/>
                <a:ea typeface="+mn-ea"/>
                <a:cs typeface="+mn-cs"/>
              </a:rPr>
              <a:t>th</a:t>
            </a:r>
            <a:r>
              <a:rPr lang="en-US" sz="2400" kern="1200" dirty="0">
                <a:solidFill>
                  <a:srgbClr val="FFFFFF"/>
                </a:solidFill>
                <a:latin typeface="+mn-lt"/>
                <a:ea typeface="+mn-ea"/>
                <a:cs typeface="+mn-cs"/>
              </a:rPr>
              <a:t> birthday or certain immunocompromising conditions should be vaccinated with the 3 dose schedule: 0, 1-2, 6 months </a:t>
            </a:r>
            <a:br>
              <a:rPr lang="en-US" sz="2400" kern="1200" dirty="0">
                <a:solidFill>
                  <a:srgbClr val="FFFFFF"/>
                </a:solidFill>
                <a:latin typeface="+mn-lt"/>
                <a:ea typeface="+mn-ea"/>
                <a:cs typeface="+mn-cs"/>
              </a:rPr>
            </a:br>
            <a:r>
              <a:rPr lang="en-US" sz="2000" kern="1200" dirty="0">
                <a:solidFill>
                  <a:srgbClr val="FFFFFF"/>
                </a:solidFill>
                <a:latin typeface="+mn-lt"/>
                <a:ea typeface="+mn-ea"/>
                <a:cs typeface="+mn-cs"/>
              </a:rPr>
              <a:t>(Dose 2 should be given at least 1 to 2 months after first dose (1 month minimum); Dose 3 should be given at least 6 months after the first dose </a:t>
            </a:r>
            <a:br>
              <a:rPr lang="en-US" sz="2000" kern="1200" dirty="0">
                <a:solidFill>
                  <a:srgbClr val="FFFFFF"/>
                </a:solidFill>
                <a:latin typeface="+mn-lt"/>
                <a:ea typeface="+mn-ea"/>
                <a:cs typeface="+mn-cs"/>
              </a:rPr>
            </a:br>
            <a:r>
              <a:rPr lang="en-US" sz="2000" kern="1200" dirty="0">
                <a:solidFill>
                  <a:srgbClr val="FFFFFF"/>
                </a:solidFill>
                <a:latin typeface="+mn-lt"/>
                <a:ea typeface="+mn-ea"/>
                <a:cs typeface="+mn-cs"/>
              </a:rPr>
              <a:t>(minimum of 3 months between dose 2 and 3)</a:t>
            </a:r>
            <a:br>
              <a:rPr lang="en-US" sz="2000" kern="1200" dirty="0">
                <a:solidFill>
                  <a:srgbClr val="FFFFFF"/>
                </a:solidFill>
                <a:latin typeface="+mn-lt"/>
                <a:ea typeface="+mn-ea"/>
                <a:cs typeface="+mn-cs"/>
              </a:rPr>
            </a:br>
            <a:br>
              <a:rPr lang="en-US" sz="1800" kern="1200" dirty="0">
                <a:solidFill>
                  <a:srgbClr val="FFFFFF"/>
                </a:solidFill>
                <a:latin typeface="Calibri" panose="020F0502020204030204" pitchFamily="34" charset="0"/>
                <a:ea typeface="+mn-ea"/>
                <a:cs typeface="+mn-cs"/>
              </a:rPr>
            </a:br>
            <a:br>
              <a:rPr lang="en-US" sz="1800" kern="1200" dirty="0">
                <a:solidFill>
                  <a:srgbClr val="FFFFFF"/>
                </a:solidFill>
                <a:latin typeface="Calibri" panose="020F0502020204030204" pitchFamily="34" charset="0"/>
                <a:ea typeface="+mn-ea"/>
                <a:cs typeface="+mn-cs"/>
              </a:rPr>
            </a:br>
            <a:br>
              <a:rPr lang="en-US" sz="1800" kern="1200" dirty="0">
                <a:solidFill>
                  <a:srgbClr val="FFFFFF"/>
                </a:solidFill>
                <a:latin typeface="Calibri" panose="020F0502020204030204" pitchFamily="34" charset="0"/>
                <a:ea typeface="+mn-ea"/>
                <a:cs typeface="+mn-cs"/>
              </a:rPr>
            </a:br>
            <a:br>
              <a:rPr lang="en-US" sz="1800" kern="1200" dirty="0">
                <a:solidFill>
                  <a:srgbClr val="FFFFFF"/>
                </a:solidFill>
                <a:latin typeface="Calibri" panose="020F0502020204030204" pitchFamily="34" charset="0"/>
                <a:ea typeface="+mn-ea"/>
                <a:cs typeface="+mn-cs"/>
              </a:rPr>
            </a:br>
            <a:br>
              <a:rPr lang="en-US" sz="1800" kern="1200" dirty="0">
                <a:solidFill>
                  <a:srgbClr val="FFFFFF"/>
                </a:solidFill>
                <a:latin typeface="Calibri" panose="020F0502020204030204" pitchFamily="34" charset="0"/>
                <a:ea typeface="+mn-ea"/>
                <a:cs typeface="+mn-cs"/>
              </a:rPr>
            </a:br>
            <a:br>
              <a:rPr lang="en-US" sz="1800" kern="1200" dirty="0">
                <a:solidFill>
                  <a:srgbClr val="FFFFFF"/>
                </a:solidFill>
                <a:latin typeface="Calibri" panose="020F0502020204030204" pitchFamily="34" charset="0"/>
                <a:ea typeface="+mn-ea"/>
                <a:cs typeface="+mn-cs"/>
              </a:rPr>
            </a:br>
            <a:br>
              <a:rPr lang="en-US" sz="1800" kern="1200" dirty="0">
                <a:solidFill>
                  <a:srgbClr val="FFFFFF"/>
                </a:solidFill>
                <a:latin typeface="Calibri" panose="020F0502020204030204" pitchFamily="34" charset="0"/>
                <a:ea typeface="+mn-ea"/>
                <a:cs typeface="+mn-cs"/>
              </a:rPr>
            </a:br>
            <a:endParaRPr lang="en-US" dirty="0"/>
          </a:p>
        </p:txBody>
      </p:sp>
      <p:sp>
        <p:nvSpPr>
          <p:cNvPr id="2" name="TextBox 1"/>
          <p:cNvSpPr txBox="1"/>
          <p:nvPr/>
        </p:nvSpPr>
        <p:spPr>
          <a:xfrm>
            <a:off x="648507" y="228600"/>
            <a:ext cx="8437245" cy="646331"/>
          </a:xfrm>
          <a:prstGeom prst="rect">
            <a:avLst/>
          </a:prstGeom>
          <a:noFill/>
        </p:spPr>
        <p:txBody>
          <a:bodyPr wrap="square" rtlCol="0">
            <a:spAutoFit/>
          </a:bodyPr>
          <a:lstStyle/>
          <a:p>
            <a:pPr algn="ctr" defTabSz="685800" fontAlgn="auto">
              <a:spcBef>
                <a:spcPts val="0"/>
              </a:spcBef>
              <a:spcAft>
                <a:spcPts val="0"/>
              </a:spcAft>
            </a:pPr>
            <a:r>
              <a:rPr lang="en-US" sz="3600" b="1" kern="0" dirty="0">
                <a:solidFill>
                  <a:srgbClr val="FFFF00">
                    <a:lumMod val="40000"/>
                    <a:lumOff val="60000"/>
                  </a:srgbClr>
                </a:solidFill>
                <a:latin typeface="Calibri"/>
              </a:rPr>
              <a:t>ACIP Recommendations and Schedule</a:t>
            </a:r>
          </a:p>
        </p:txBody>
      </p:sp>
      <p:sp>
        <p:nvSpPr>
          <p:cNvPr id="3" name="TextBox 2"/>
          <p:cNvSpPr txBox="1"/>
          <p:nvPr/>
        </p:nvSpPr>
        <p:spPr>
          <a:xfrm>
            <a:off x="876795" y="6377941"/>
            <a:ext cx="7980668" cy="484748"/>
          </a:xfrm>
          <a:prstGeom prst="rect">
            <a:avLst/>
          </a:prstGeom>
          <a:noFill/>
        </p:spPr>
        <p:txBody>
          <a:bodyPr wrap="square" rtlCol="0">
            <a:spAutoFit/>
          </a:bodyPr>
          <a:lstStyle/>
          <a:p>
            <a:pPr defTabSz="685800" fontAlgn="auto">
              <a:spcBef>
                <a:spcPts val="0"/>
              </a:spcBef>
              <a:spcAft>
                <a:spcPts val="0"/>
              </a:spcAft>
            </a:pPr>
            <a:r>
              <a:rPr lang="en-US" sz="1200" b="1" kern="0" dirty="0">
                <a:solidFill>
                  <a:srgbClr val="FFFFFF"/>
                </a:solidFill>
                <a:latin typeface="Calibri"/>
              </a:rPr>
              <a:t>Reference:</a:t>
            </a:r>
            <a:r>
              <a:rPr lang="en-US" sz="1200" i="1" kern="0" dirty="0">
                <a:solidFill>
                  <a:srgbClr val="FFFFFF"/>
                </a:solidFill>
                <a:latin typeface="Calibri"/>
              </a:rPr>
              <a:t> 2017 Supplement to Epidemiology and Prevention of Vaccine-Preventable Diseases, 13th Edition (the Pink Book)</a:t>
            </a:r>
          </a:p>
          <a:p>
            <a:pPr defTabSz="685800" fontAlgn="auto">
              <a:spcBef>
                <a:spcPts val="0"/>
              </a:spcBef>
              <a:spcAft>
                <a:spcPts val="0"/>
              </a:spcAft>
            </a:pPr>
            <a:endParaRPr lang="en-US" sz="1350" kern="0" dirty="0">
              <a:solidFill>
                <a:sysClr val="windowText" lastClr="000000"/>
              </a:solidFill>
            </a:endParaRPr>
          </a:p>
        </p:txBody>
      </p:sp>
    </p:spTree>
    <p:extLst>
      <p:ext uri="{BB962C8B-B14F-4D97-AF65-F5344CB8AC3E}">
        <p14:creationId xmlns:p14="http://schemas.microsoft.com/office/powerpoint/2010/main" val="3463092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useBgFill="1">
        <p:nvSpPr>
          <p:cNvPr id="4" name="Title 3"/>
          <p:cNvSpPr>
            <a:spLocks noGrp="1"/>
          </p:cNvSpPr>
          <p:nvPr>
            <p:ph type="title"/>
          </p:nvPr>
        </p:nvSpPr>
        <p:spPr>
          <a:xfrm>
            <a:off x="807031" y="371807"/>
            <a:ext cx="7262989" cy="937022"/>
          </a:xfrm>
        </p:spPr>
        <p:txBody>
          <a:bodyPr vert="horz" wrap="square" lIns="68580" tIns="34290" rIns="68580" bIns="34290" numCol="1" rtlCol="0" anchor="ctr" anchorCtr="0" compatLnSpc="1">
            <a:prstTxWarp prst="textNoShape">
              <a:avLst/>
            </a:prstTxWarp>
            <a:noAutofit/>
          </a:bodyPr>
          <a:lstStyle/>
          <a:p>
            <a:r>
              <a:rPr lang="en-US" sz="2800" b="1" dirty="0">
                <a:solidFill>
                  <a:srgbClr val="FFFF99"/>
                </a:solidFill>
              </a:rPr>
              <a:t>Top 5 reasons for not vaccinating daughter, among parents with no intention to vaccinate their child against HPV</a:t>
            </a:r>
          </a:p>
        </p:txBody>
      </p:sp>
      <p:graphicFrame>
        <p:nvGraphicFramePr>
          <p:cNvPr id="8" name="Content Placeholder 3" descr="Bar graph depicting Top 5 reasons for not vaccinating daughter, among parents with no intention to vaccinate in the next 12 months, NIS-Teen 2012."/>
          <p:cNvGraphicFramePr>
            <a:graphicFrameLocks noGrp="1"/>
          </p:cNvGraphicFramePr>
          <p:nvPr>
            <p:ph type="chart" idx="1"/>
            <p:extLst>
              <p:ext uri="{D42A27DB-BD31-4B8C-83A1-F6EECF244321}">
                <p14:modId xmlns:p14="http://schemas.microsoft.com/office/powerpoint/2010/main" val="2128871347"/>
              </p:ext>
            </p:extLst>
          </p:nvPr>
        </p:nvGraphicFramePr>
        <p:xfrm>
          <a:off x="1548570" y="1758928"/>
          <a:ext cx="5779912" cy="383756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5"/>
          <p:cNvSpPr>
            <a:spLocks noGrp="1"/>
          </p:cNvSpPr>
          <p:nvPr>
            <p:ph type="body" sz="quarter" idx="4294967295"/>
          </p:nvPr>
        </p:nvSpPr>
        <p:spPr>
          <a:xfrm>
            <a:off x="2300111" y="5541445"/>
            <a:ext cx="2286000" cy="342900"/>
          </a:xfrm>
        </p:spPr>
        <p:txBody>
          <a:bodyPr>
            <a:noAutofit/>
          </a:bodyPr>
          <a:lstStyle/>
          <a:p>
            <a:pPr marL="0" indent="0">
              <a:buNone/>
            </a:pPr>
            <a:r>
              <a:rPr lang="en-US" sz="1100" dirty="0"/>
              <a:t>** Did not know much about HPV or HPV vaccine.</a:t>
            </a:r>
          </a:p>
        </p:txBody>
      </p:sp>
      <p:sp>
        <p:nvSpPr>
          <p:cNvPr id="2" name="Oval 1"/>
          <p:cNvSpPr/>
          <p:nvPr/>
        </p:nvSpPr>
        <p:spPr>
          <a:xfrm>
            <a:off x="2246489" y="3514726"/>
            <a:ext cx="2393244" cy="62865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kern="0" dirty="0">
              <a:solidFill>
                <a:srgbClr val="FFFFFF"/>
              </a:solidFill>
            </a:endParaRPr>
          </a:p>
        </p:txBody>
      </p:sp>
      <p:sp>
        <p:nvSpPr>
          <p:cNvPr id="6" name="Rectangle 5"/>
          <p:cNvSpPr/>
          <p:nvPr/>
        </p:nvSpPr>
        <p:spPr>
          <a:xfrm>
            <a:off x="754238" y="6515100"/>
            <a:ext cx="8207023" cy="253916"/>
          </a:xfrm>
          <a:prstGeom prst="rect">
            <a:avLst/>
          </a:prstGeom>
        </p:spPr>
        <p:txBody>
          <a:bodyPr wrap="square">
            <a:spAutoFit/>
          </a:bodyPr>
          <a:lstStyle/>
          <a:p>
            <a:pPr defTabSz="685800" fontAlgn="auto">
              <a:spcBef>
                <a:spcPts val="0"/>
              </a:spcBef>
              <a:spcAft>
                <a:spcPts val="0"/>
              </a:spcAft>
            </a:pPr>
            <a:r>
              <a:rPr lang="en-US" sz="1050" b="1" kern="0" dirty="0">
                <a:solidFill>
                  <a:srgbClr val="FFFFFF"/>
                </a:solidFill>
                <a:latin typeface="Calibri"/>
              </a:rPr>
              <a:t>CDC. Human papillomavirus vaccination coverage among adolescents, 2007-2013. Postlicensure vaccine safety monitoring, 2006-2014-U.S.</a:t>
            </a:r>
          </a:p>
        </p:txBody>
      </p:sp>
      <p:sp>
        <p:nvSpPr>
          <p:cNvPr id="7" name="TextBox 6"/>
          <p:cNvSpPr txBox="1"/>
          <p:nvPr/>
        </p:nvSpPr>
        <p:spPr>
          <a:xfrm>
            <a:off x="7143751" y="3829051"/>
            <a:ext cx="184731" cy="507831"/>
          </a:xfrm>
          <a:prstGeom prst="rect">
            <a:avLst/>
          </a:prstGeom>
          <a:noFill/>
        </p:spPr>
        <p:txBody>
          <a:bodyPr wrap="none" rtlCol="0">
            <a:spAutoFit/>
          </a:bodyPr>
          <a:lstStyle/>
          <a:p>
            <a:pPr defTabSz="685800" fontAlgn="auto">
              <a:spcBef>
                <a:spcPts val="0"/>
              </a:spcBef>
              <a:spcAft>
                <a:spcPts val="0"/>
              </a:spcAft>
            </a:pPr>
            <a:endParaRPr lang="en-US" sz="2700" b="1" kern="0" dirty="0">
              <a:solidFill>
                <a:srgbClr val="FFC000"/>
              </a:solidFill>
              <a:latin typeface="Calibri"/>
            </a:endParaRPr>
          </a:p>
        </p:txBody>
      </p:sp>
    </p:spTree>
    <p:extLst>
      <p:ext uri="{BB962C8B-B14F-4D97-AF65-F5344CB8AC3E}">
        <p14:creationId xmlns:p14="http://schemas.microsoft.com/office/powerpoint/2010/main" val="3137125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609600" y="228600"/>
            <a:ext cx="7772400" cy="533400"/>
          </a:xfrm>
        </p:spPr>
        <p:txBody>
          <a:bodyPr/>
          <a:lstStyle/>
          <a:p>
            <a:pPr eaLnBrk="1" hangingPunct="1"/>
            <a:r>
              <a:rPr lang="en-US" sz="3600" dirty="0">
                <a:solidFill>
                  <a:srgbClr val="FFFF99"/>
                </a:solidFill>
              </a:rPr>
              <a:t>Objectives</a:t>
            </a:r>
          </a:p>
        </p:txBody>
      </p:sp>
      <p:sp>
        <p:nvSpPr>
          <p:cNvPr id="198658" name="Rectangle 3"/>
          <p:cNvSpPr>
            <a:spLocks noGrp="1" noChangeArrowheads="1"/>
          </p:cNvSpPr>
          <p:nvPr>
            <p:ph type="body" idx="1"/>
          </p:nvPr>
        </p:nvSpPr>
        <p:spPr>
          <a:xfrm>
            <a:off x="533400" y="990600"/>
            <a:ext cx="8229600" cy="4419600"/>
          </a:xfrm>
        </p:spPr>
        <p:txBody>
          <a:bodyPr/>
          <a:lstStyle/>
          <a:p>
            <a:pPr eaLnBrk="1" hangingPunct="1">
              <a:buFontTx/>
              <a:buNone/>
            </a:pPr>
            <a:r>
              <a:rPr lang="en-US" sz="2800" dirty="0"/>
              <a:t>At the end of this presentation, you will be able to:</a:t>
            </a:r>
          </a:p>
          <a:p>
            <a:pPr eaLnBrk="1" hangingPunct="1"/>
            <a:r>
              <a:rPr lang="en-US" sz="2800" dirty="0"/>
              <a:t>Recall the role vaccines have played in  preventing diseases</a:t>
            </a:r>
          </a:p>
          <a:p>
            <a:pPr eaLnBrk="1" hangingPunct="1"/>
            <a:r>
              <a:rPr lang="en-US" sz="2800" dirty="0"/>
              <a:t>Discuss the importance of vaccines for children, adolescents and adults</a:t>
            </a:r>
          </a:p>
          <a:p>
            <a:pPr eaLnBrk="1" hangingPunct="1"/>
            <a:r>
              <a:rPr lang="en-US" sz="2800" dirty="0"/>
              <a:t>Discuss the role of a vaccine champion</a:t>
            </a:r>
          </a:p>
          <a:p>
            <a:pPr eaLnBrk="1" hangingPunct="1"/>
            <a:r>
              <a:rPr lang="en-US" sz="2800" dirty="0"/>
              <a:t>Review the most recent CDC recommendations for storage and handling of vaccines</a:t>
            </a:r>
          </a:p>
          <a:p>
            <a:pPr eaLnBrk="1" hangingPunct="1"/>
            <a:r>
              <a:rPr lang="en-US" sz="2800" dirty="0"/>
              <a:t>List at least 2 reliable sources for immunization information  </a:t>
            </a:r>
          </a:p>
          <a:p>
            <a:pPr eaLnBrk="1" hangingPunct="1">
              <a:buFontTx/>
              <a:buNone/>
            </a:pPr>
            <a:r>
              <a:rPr lang="en-US" sz="2800" dirty="0"/>
              <a:t> </a:t>
            </a:r>
          </a:p>
          <a:p>
            <a:pPr eaLnBrk="1" hangingPunct="1">
              <a:buFontTx/>
              <a:buNone/>
            </a:pPr>
            <a:endParaRPr lang="en-US" sz="2800" dirty="0"/>
          </a:p>
        </p:txBody>
      </p:sp>
      <p:sp>
        <p:nvSpPr>
          <p:cNvPr id="4" name="TextBox 3"/>
          <p:cNvSpPr txBox="1"/>
          <p:nvPr/>
        </p:nvSpPr>
        <p:spPr>
          <a:xfrm>
            <a:off x="5715000" y="457200"/>
            <a:ext cx="3200400" cy="369332"/>
          </a:xfrm>
          <a:prstGeom prst="rect">
            <a:avLst/>
          </a:prstGeom>
          <a:noFill/>
        </p:spPr>
        <p:txBody>
          <a:bodyPr wrap="square" rtlCol="0">
            <a:spAutoFit/>
          </a:bodyPr>
          <a:lstStyle/>
          <a:p>
            <a:pPr fontAlgn="base">
              <a:spcBef>
                <a:spcPct val="0"/>
              </a:spcBef>
              <a:spcAft>
                <a:spcPct val="0"/>
              </a:spcAft>
            </a:pPr>
            <a:r>
              <a:rPr lang="en-US" dirty="0">
                <a:solidFill>
                  <a:srgbClr val="00FFFF">
                    <a:lumMod val="60000"/>
                    <a:lumOff val="40000"/>
                  </a:srgbClr>
                </a:solidFill>
                <a:latin typeface="Arial" charset="0"/>
                <a:cs typeface="Arial" charset="0"/>
              </a:rPr>
              <a:t> </a:t>
            </a:r>
            <a:endParaRPr lang="en-US" dirty="0">
              <a:solidFill>
                <a:srgbClr val="92D050"/>
              </a:solidFill>
              <a:latin typeface="Arial" charset="0"/>
              <a:cs typeface="Arial" charset="0"/>
            </a:endParaRPr>
          </a:p>
        </p:txBody>
      </p:sp>
    </p:spTree>
    <p:extLst>
      <p:ext uri="{BB962C8B-B14F-4D97-AF65-F5344CB8AC3E}">
        <p14:creationId xmlns:p14="http://schemas.microsoft.com/office/powerpoint/2010/main" val="31074208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611" y="460194"/>
            <a:ext cx="6248400" cy="1189782"/>
          </a:xfrm>
        </p:spPr>
        <p:txBody>
          <a:bodyPr/>
          <a:lstStyle/>
          <a:p>
            <a:pPr algn="l" fontAlgn="auto">
              <a:spcBef>
                <a:spcPts val="0"/>
              </a:spcBef>
              <a:spcAft>
                <a:spcPts val="0"/>
              </a:spcAft>
            </a:pPr>
            <a:r>
              <a:rPr lang="en-US" sz="2400" b="1" dirty="0">
                <a:solidFill>
                  <a:srgbClr val="FFFF00">
                    <a:lumMod val="40000"/>
                    <a:lumOff val="60000"/>
                  </a:srgbClr>
                </a:solidFill>
              </a:rPr>
              <a:t>Estimated Vaccination Coverage Among </a:t>
            </a:r>
            <a:br>
              <a:rPr lang="en-US" sz="2400" b="1" dirty="0">
                <a:solidFill>
                  <a:srgbClr val="FFFF00">
                    <a:lumMod val="40000"/>
                    <a:lumOff val="60000"/>
                  </a:srgbClr>
                </a:solidFill>
              </a:rPr>
            </a:br>
            <a:r>
              <a:rPr lang="en-US" sz="2400" b="1" dirty="0">
                <a:solidFill>
                  <a:srgbClr val="FFFF00">
                    <a:lumMod val="40000"/>
                    <a:lumOff val="60000"/>
                  </a:srgbClr>
                </a:solidFill>
              </a:rPr>
              <a:t>Adolescents Aged 13 – 17 Years - 2016 </a:t>
            </a:r>
            <a:br>
              <a:rPr lang="en-US" sz="2400" b="1" dirty="0">
                <a:solidFill>
                  <a:srgbClr val="FFFF00">
                    <a:lumMod val="40000"/>
                    <a:lumOff val="60000"/>
                  </a:srgbClr>
                </a:solidFill>
              </a:rPr>
            </a:br>
            <a:endParaRPr lang="en-US" sz="2400" dirty="0"/>
          </a:p>
        </p:txBody>
      </p:sp>
      <p:graphicFrame>
        <p:nvGraphicFramePr>
          <p:cNvPr id="10" name="Content Placeholder 9"/>
          <p:cNvGraphicFramePr>
            <a:graphicFrameLocks noGrp="1"/>
          </p:cNvGraphicFramePr>
          <p:nvPr>
            <p:ph idx="1"/>
            <p:extLst/>
          </p:nvPr>
        </p:nvGraphicFramePr>
        <p:xfrm>
          <a:off x="1126657" y="1775860"/>
          <a:ext cx="6798143" cy="386294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905000" y="6091670"/>
            <a:ext cx="4972050" cy="430887"/>
          </a:xfrm>
          <a:prstGeom prst="rect">
            <a:avLst/>
          </a:prstGeom>
          <a:noFill/>
        </p:spPr>
        <p:txBody>
          <a:bodyPr wrap="square" rtlCol="0">
            <a:spAutoFit/>
          </a:bodyPr>
          <a:lstStyle/>
          <a:p>
            <a:pPr algn="ctr"/>
            <a:r>
              <a:rPr lang="en-US" sz="1100" b="1" dirty="0">
                <a:solidFill>
                  <a:srgbClr val="FFFFFF"/>
                </a:solidFill>
              </a:rPr>
              <a:t>National Immunization Survey-Teen (NIS-Teen), United States, 2016. MMWR/August 25. 2017/ Vol.66/No. 33</a:t>
            </a:r>
          </a:p>
        </p:txBody>
      </p:sp>
      <p:pic>
        <p:nvPicPr>
          <p:cNvPr id="3" name="Picture 2"/>
          <p:cNvPicPr>
            <a:picLocks noChangeAspect="1"/>
          </p:cNvPicPr>
          <p:nvPr/>
        </p:nvPicPr>
        <p:blipFill>
          <a:blip r:embed="rId4"/>
          <a:stretch>
            <a:fillRect/>
          </a:stretch>
        </p:blipFill>
        <p:spPr>
          <a:xfrm>
            <a:off x="7010400" y="378850"/>
            <a:ext cx="1568332" cy="1271126"/>
          </a:xfrm>
          <a:prstGeom prst="rect">
            <a:avLst/>
          </a:prstGeom>
        </p:spPr>
      </p:pic>
    </p:spTree>
    <p:extLst>
      <p:ext uri="{BB962C8B-B14F-4D97-AF65-F5344CB8AC3E}">
        <p14:creationId xmlns:p14="http://schemas.microsoft.com/office/powerpoint/2010/main" val="56633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1120553" y="497137"/>
            <a:ext cx="7280910" cy="589002"/>
          </a:xfrm>
        </p:spPr>
        <p:txBody>
          <a:bodyPr/>
          <a:lstStyle/>
          <a:p>
            <a:r>
              <a:rPr lang="en-US" sz="3600" b="1" dirty="0">
                <a:solidFill>
                  <a:srgbClr val="FFFF99"/>
                </a:solidFill>
              </a:rPr>
              <a:t>Reasons to Immunize Against HPV </a:t>
            </a:r>
            <a:br>
              <a:rPr lang="en-US" sz="3600" b="1" dirty="0">
                <a:solidFill>
                  <a:srgbClr val="FFFF99"/>
                </a:solidFill>
              </a:rPr>
            </a:br>
            <a:r>
              <a:rPr lang="en-US" sz="3600" b="1" dirty="0">
                <a:solidFill>
                  <a:srgbClr val="FFFF99"/>
                </a:solidFill>
              </a:rPr>
              <a:t>at 11-12 Years of Age</a:t>
            </a:r>
          </a:p>
        </p:txBody>
      </p:sp>
      <p:sp>
        <p:nvSpPr>
          <p:cNvPr id="424963" name="Rectangle 3"/>
          <p:cNvSpPr>
            <a:spLocks noGrp="1" noChangeArrowheads="1"/>
          </p:cNvSpPr>
          <p:nvPr>
            <p:ph type="body" idx="1"/>
          </p:nvPr>
        </p:nvSpPr>
        <p:spPr>
          <a:xfrm>
            <a:off x="1645920" y="1617703"/>
            <a:ext cx="6595110" cy="3086100"/>
          </a:xfrm>
        </p:spPr>
        <p:txBody>
          <a:bodyPr/>
          <a:lstStyle/>
          <a:p>
            <a:pPr>
              <a:lnSpc>
                <a:spcPct val="90000"/>
              </a:lnSpc>
            </a:pPr>
            <a:r>
              <a:rPr lang="en-US" sz="2000" dirty="0"/>
              <a:t>Higher antibody level attained when given to pre-teens rather than to older adolescents or women</a:t>
            </a:r>
          </a:p>
          <a:p>
            <a:pPr>
              <a:lnSpc>
                <a:spcPct val="90000"/>
              </a:lnSpc>
            </a:pPr>
            <a:r>
              <a:rPr lang="en-US" sz="2000" dirty="0"/>
              <a:t>At this age, more likely to be administered before onset of sexual activity</a:t>
            </a:r>
          </a:p>
          <a:p>
            <a:pPr>
              <a:lnSpc>
                <a:spcPct val="90000"/>
              </a:lnSpc>
            </a:pPr>
            <a:r>
              <a:rPr lang="en-US" sz="2000" dirty="0"/>
              <a:t>HPV can be transmitted by other skin-to-skin contact, not just sexual intercourse</a:t>
            </a:r>
          </a:p>
          <a:p>
            <a:pPr>
              <a:lnSpc>
                <a:spcPct val="90000"/>
              </a:lnSpc>
            </a:pPr>
            <a:r>
              <a:rPr lang="en-US" sz="2000" dirty="0"/>
              <a:t>There is no link between vaccine and riskier sexual behavior.</a:t>
            </a:r>
          </a:p>
          <a:p>
            <a:pPr>
              <a:lnSpc>
                <a:spcPct val="90000"/>
              </a:lnSpc>
            </a:pPr>
            <a:r>
              <a:rPr lang="en-US" sz="2000" dirty="0"/>
              <a:t>Even those who abstain from sex until marriage can be  infected by their marital partner</a:t>
            </a:r>
          </a:p>
          <a:p>
            <a:pPr>
              <a:lnSpc>
                <a:spcPct val="90000"/>
              </a:lnSpc>
            </a:pPr>
            <a:r>
              <a:rPr lang="en-US" sz="2000" dirty="0"/>
              <a:t>Individuals need to complete the series for full protection</a:t>
            </a:r>
          </a:p>
          <a:p>
            <a:pPr>
              <a:lnSpc>
                <a:spcPct val="90000"/>
              </a:lnSpc>
            </a:pPr>
            <a:r>
              <a:rPr lang="en-US" sz="2000" dirty="0"/>
              <a:t>This is an anti-cancer vaccine</a:t>
            </a:r>
          </a:p>
        </p:txBody>
      </p:sp>
      <p:sp>
        <p:nvSpPr>
          <p:cNvPr id="424964" name="Text Box 4"/>
          <p:cNvSpPr txBox="1">
            <a:spLocks noChangeArrowheads="1"/>
          </p:cNvSpPr>
          <p:nvPr/>
        </p:nvSpPr>
        <p:spPr bwMode="auto">
          <a:xfrm>
            <a:off x="1749715" y="5999240"/>
            <a:ext cx="5829300" cy="715581"/>
          </a:xfrm>
          <a:prstGeom prst="rect">
            <a:avLst/>
          </a:prstGeom>
          <a:noFill/>
          <a:ln w="9525">
            <a:noFill/>
            <a:miter lim="800000"/>
            <a:headEnd/>
            <a:tailEnd/>
          </a:ln>
          <a:effectLst/>
        </p:spPr>
        <p:txBody>
          <a:bodyPr wrap="square">
            <a:spAutoFit/>
          </a:bodyPr>
          <a:lstStyle/>
          <a:p>
            <a:pPr algn="ctr" defTabSz="685800" fontAlgn="auto">
              <a:spcBef>
                <a:spcPct val="50000"/>
              </a:spcBef>
              <a:spcAft>
                <a:spcPts val="0"/>
              </a:spcAft>
            </a:pPr>
            <a:r>
              <a:rPr lang="en-US" sz="900" b="1" kern="0" dirty="0">
                <a:latin typeface="Calibri" pitchFamily="34" charset="0"/>
              </a:rPr>
              <a:t>Presentation by Anne </a:t>
            </a:r>
            <a:r>
              <a:rPr lang="en-US" sz="900" b="1" kern="0" dirty="0" err="1">
                <a:latin typeface="Calibri" pitchFamily="34" charset="0"/>
              </a:rPr>
              <a:t>Schuchat</a:t>
            </a:r>
            <a:r>
              <a:rPr lang="en-US" sz="900" b="1" kern="0" dirty="0">
                <a:latin typeface="Calibri" pitchFamily="34" charset="0"/>
              </a:rPr>
              <a:t>, MD, RADM US Public Health Service, Assistant Surgeon General, Director National Center for Immunization and Respiratory Diseases at Immunize Georgia Conference, Atlanta, GA  September 11, 2014 </a:t>
            </a:r>
          </a:p>
          <a:p>
            <a:pPr algn="ctr" defTabSz="685800" fontAlgn="auto">
              <a:spcBef>
                <a:spcPct val="50000"/>
              </a:spcBef>
              <a:spcAft>
                <a:spcPts val="0"/>
              </a:spcAft>
            </a:pPr>
            <a:r>
              <a:rPr lang="en-US" sz="900" b="1" kern="0" dirty="0">
                <a:latin typeface="Calibri" pitchFamily="34" charset="0"/>
              </a:rPr>
              <a:t>Gable, J.,  Eder, J., Noonan, K. and </a:t>
            </a:r>
            <a:r>
              <a:rPr lang="en-US" sz="900" b="1" kern="0" dirty="0" err="1">
                <a:latin typeface="Calibri" pitchFamily="34" charset="0"/>
              </a:rPr>
              <a:t>Feemstar</a:t>
            </a:r>
            <a:r>
              <a:rPr lang="en-US" sz="900" b="1" kern="0" dirty="0">
                <a:latin typeface="Calibri" pitchFamily="34" charset="0"/>
              </a:rPr>
              <a:t>, K. Increasing HPV Vaccination Rates Among Adolescents: Challenges and Opportunities. </a:t>
            </a:r>
            <a:r>
              <a:rPr lang="en-US" sz="900" b="1" kern="0" dirty="0" err="1">
                <a:latin typeface="Calibri" pitchFamily="34" charset="0"/>
              </a:rPr>
              <a:t>PolicyLab</a:t>
            </a:r>
            <a:r>
              <a:rPr lang="en-US" sz="900" b="1" kern="0" dirty="0">
                <a:latin typeface="Calibri" pitchFamily="34" charset="0"/>
              </a:rPr>
              <a:t>: The Children’s Hospital of Philadelphia, 2016.</a:t>
            </a:r>
          </a:p>
        </p:txBody>
      </p:sp>
    </p:spTree>
    <p:extLst>
      <p:ext uri="{BB962C8B-B14F-4D97-AF65-F5344CB8AC3E}">
        <p14:creationId xmlns:p14="http://schemas.microsoft.com/office/powerpoint/2010/main" val="1176106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610600" cy="584775"/>
          </a:xfrm>
          <a:prstGeom prst="rect">
            <a:avLst/>
          </a:prstGeom>
        </p:spPr>
        <p:txBody>
          <a:bodyPr wrap="square">
            <a:spAutoFit/>
          </a:bodyPr>
          <a:lstStyle/>
          <a:p>
            <a:pPr algn="ctr"/>
            <a:r>
              <a:rPr lang="en-US" sz="3200" b="1" dirty="0">
                <a:solidFill>
                  <a:srgbClr val="FFFF99"/>
                </a:solidFill>
                <a:latin typeface="Calibri"/>
              </a:rPr>
              <a:t>Improve HPV Immunization Rates in Your Practice</a:t>
            </a:r>
          </a:p>
        </p:txBody>
      </p:sp>
      <p:sp>
        <p:nvSpPr>
          <p:cNvPr id="3" name="TextBox 2"/>
          <p:cNvSpPr txBox="1"/>
          <p:nvPr/>
        </p:nvSpPr>
        <p:spPr>
          <a:xfrm>
            <a:off x="783115" y="1528592"/>
            <a:ext cx="7848600" cy="3970318"/>
          </a:xfrm>
          <a:prstGeom prst="rect">
            <a:avLst/>
          </a:prstGeom>
          <a:noFill/>
        </p:spPr>
        <p:txBody>
          <a:bodyPr wrap="square" rtlCol="0">
            <a:spAutoFit/>
          </a:bodyPr>
          <a:lstStyle/>
          <a:p>
            <a:pPr marL="401638" indent="-401638" fontAlgn="auto">
              <a:spcBef>
                <a:spcPts val="0"/>
              </a:spcBef>
              <a:spcAft>
                <a:spcPts val="0"/>
              </a:spcAft>
              <a:buFont typeface="Arial" pitchFamily="34" charset="0"/>
              <a:buChar char="•"/>
            </a:pPr>
            <a:r>
              <a:rPr lang="en-US" sz="2800" dirty="0">
                <a:solidFill>
                  <a:srgbClr val="FFFFFF"/>
                </a:solidFill>
                <a:latin typeface="Calibri"/>
              </a:rPr>
              <a:t>RECOMMEND HPV Vaccine along with Tdap and meningococcal vaccine</a:t>
            </a:r>
          </a:p>
          <a:p>
            <a:pPr marL="401638" indent="-401638" fontAlgn="auto">
              <a:spcBef>
                <a:spcPts val="0"/>
              </a:spcBef>
              <a:spcAft>
                <a:spcPts val="0"/>
              </a:spcAft>
              <a:buFont typeface="Arial" pitchFamily="34" charset="0"/>
              <a:buChar char="•"/>
            </a:pPr>
            <a:r>
              <a:rPr lang="en-US" sz="2800" dirty="0">
                <a:solidFill>
                  <a:srgbClr val="FFFFFF"/>
                </a:solidFill>
                <a:latin typeface="Calibri"/>
              </a:rPr>
              <a:t>Stress Cancer Prevention</a:t>
            </a:r>
          </a:p>
          <a:p>
            <a:pPr marL="401638" indent="-401638" fontAlgn="auto">
              <a:spcBef>
                <a:spcPts val="0"/>
              </a:spcBef>
              <a:spcAft>
                <a:spcPts val="0"/>
              </a:spcAft>
              <a:buFont typeface="Arial" pitchFamily="34" charset="0"/>
              <a:buChar char="•"/>
            </a:pPr>
            <a:r>
              <a:rPr lang="en-US" sz="2800" dirty="0">
                <a:solidFill>
                  <a:srgbClr val="FFFFFF"/>
                </a:solidFill>
                <a:latin typeface="Calibri"/>
              </a:rPr>
              <a:t>Give Vaccine Prior to Potential Exposure to the Virus</a:t>
            </a:r>
          </a:p>
          <a:p>
            <a:pPr marL="401638" indent="-401638" fontAlgn="auto">
              <a:spcBef>
                <a:spcPts val="0"/>
              </a:spcBef>
              <a:spcAft>
                <a:spcPts val="0"/>
              </a:spcAft>
              <a:buFont typeface="Arial" pitchFamily="34" charset="0"/>
              <a:buChar char="•"/>
            </a:pPr>
            <a:r>
              <a:rPr lang="en-US" sz="2800" dirty="0">
                <a:solidFill>
                  <a:srgbClr val="FFFFFF"/>
                </a:solidFill>
                <a:latin typeface="Calibri"/>
              </a:rPr>
              <a:t>Address Safety Concerns</a:t>
            </a:r>
          </a:p>
          <a:p>
            <a:pPr marL="401638" indent="-401638" fontAlgn="auto">
              <a:spcBef>
                <a:spcPts val="0"/>
              </a:spcBef>
              <a:spcAft>
                <a:spcPts val="0"/>
              </a:spcAft>
              <a:buFont typeface="Arial" pitchFamily="34" charset="0"/>
              <a:buChar char="•"/>
            </a:pPr>
            <a:r>
              <a:rPr lang="en-US" sz="2800" dirty="0">
                <a:solidFill>
                  <a:srgbClr val="FFFFFF"/>
                </a:solidFill>
                <a:latin typeface="Calibri"/>
              </a:rPr>
              <a:t>Text, phone and/or Email patient/family as a reminder to complete HPV series</a:t>
            </a:r>
          </a:p>
          <a:p>
            <a:pPr marL="401638" indent="-401638" fontAlgn="auto">
              <a:spcBef>
                <a:spcPts val="0"/>
              </a:spcBef>
              <a:spcAft>
                <a:spcPts val="0"/>
              </a:spcAft>
              <a:buFont typeface="Arial" pitchFamily="34" charset="0"/>
              <a:buChar char="•"/>
            </a:pPr>
            <a:r>
              <a:rPr lang="en-US" sz="2800" dirty="0">
                <a:solidFill>
                  <a:srgbClr val="FFFFFF"/>
                </a:solidFill>
                <a:latin typeface="Calibri"/>
              </a:rPr>
              <a:t>Remember this is part of routine adolescent care</a:t>
            </a:r>
          </a:p>
        </p:txBody>
      </p:sp>
    </p:spTree>
    <p:extLst>
      <p:ext uri="{BB962C8B-B14F-4D97-AF65-F5344CB8AC3E}">
        <p14:creationId xmlns:p14="http://schemas.microsoft.com/office/powerpoint/2010/main" val="227766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14400" y="1981200"/>
            <a:ext cx="7315200" cy="1569660"/>
          </a:xfrm>
          <a:prstGeom prst="rect">
            <a:avLst/>
          </a:prstGeom>
        </p:spPr>
        <p:txBody>
          <a:bodyPr wrap="square">
            <a:spAutoFit/>
          </a:bodyPr>
          <a:lstStyle/>
          <a:p>
            <a:pPr algn="ctr" fontAlgn="auto">
              <a:spcBef>
                <a:spcPts val="0"/>
              </a:spcBef>
              <a:spcAft>
                <a:spcPts val="0"/>
              </a:spcAft>
            </a:pPr>
            <a:r>
              <a:rPr lang="en-US" sz="4800">
                <a:solidFill>
                  <a:srgbClr val="FFFF99"/>
                </a:solidFill>
                <a:latin typeface="Calibri"/>
                <a:cs typeface="+mn-cs"/>
              </a:rPr>
              <a:t>Critical Elements for </a:t>
            </a:r>
          </a:p>
          <a:p>
            <a:pPr algn="ctr" fontAlgn="auto">
              <a:spcBef>
                <a:spcPts val="0"/>
              </a:spcBef>
              <a:spcAft>
                <a:spcPts val="0"/>
              </a:spcAft>
            </a:pPr>
            <a:r>
              <a:rPr lang="en-US" sz="4800">
                <a:solidFill>
                  <a:srgbClr val="FFFF99"/>
                </a:solidFill>
                <a:latin typeface="Calibri"/>
                <a:cs typeface="+mn-cs"/>
              </a:rPr>
              <a:t>Immunization Services</a:t>
            </a:r>
            <a:endParaRPr lang="en-US" sz="4800">
              <a:solidFill>
                <a:srgbClr val="FFFFFF"/>
              </a:solidFill>
              <a:latin typeface="Calibri"/>
              <a:cs typeface="+mn-cs"/>
            </a:endParaRPr>
          </a:p>
        </p:txBody>
      </p:sp>
      <p:sp>
        <p:nvSpPr>
          <p:cNvPr id="5" name="Rectangle 4"/>
          <p:cNvSpPr/>
          <p:nvPr/>
        </p:nvSpPr>
        <p:spPr>
          <a:xfrm>
            <a:off x="6781800" y="6400800"/>
            <a:ext cx="1710725" cy="307777"/>
          </a:xfrm>
          <a:prstGeom prst="rect">
            <a:avLst/>
          </a:prstGeom>
        </p:spPr>
        <p:txBody>
          <a:bodyPr wrap="none">
            <a:spAutoFit/>
          </a:bodyPr>
          <a:lstStyle/>
          <a:p>
            <a:pPr fontAlgn="auto">
              <a:spcBef>
                <a:spcPts val="0"/>
              </a:spcBef>
              <a:spcAft>
                <a:spcPts val="0"/>
              </a:spcAft>
            </a:pPr>
            <a:r>
              <a:rPr lang="en-US" sz="1400" b="1" i="1" dirty="0">
                <a:solidFill>
                  <a:srgbClr val="FFC000"/>
                </a:solidFill>
                <a:latin typeface="Calibri"/>
                <a:cs typeface="+mn-cs"/>
              </a:rPr>
              <a:t>Celebrating 16 years</a:t>
            </a:r>
            <a:endParaRPr lang="en-US" sz="1400" dirty="0">
              <a:solidFill>
                <a:srgbClr val="FFFFFF"/>
              </a:solidFill>
              <a:latin typeface="Calibri"/>
              <a:cs typeface="+mn-cs"/>
            </a:endParaRPr>
          </a:p>
        </p:txBody>
      </p:sp>
      <p:pic>
        <p:nvPicPr>
          <p:cNvPr id="3074" name="Picture 2" descr="C:\Users\ALANJ\Pictures\2279ac70e31e9d616f03dd8627bd301a.jpg"/>
          <p:cNvPicPr>
            <a:picLocks noChangeAspect="1" noChangeArrowheads="1"/>
          </p:cNvPicPr>
          <p:nvPr/>
        </p:nvPicPr>
        <p:blipFill>
          <a:blip r:embed="rId3" cstate="print"/>
          <a:srcRect/>
          <a:stretch>
            <a:fillRect/>
          </a:stretch>
        </p:blipFill>
        <p:spPr bwMode="auto">
          <a:xfrm>
            <a:off x="6781800" y="5685384"/>
            <a:ext cx="1752600" cy="715416"/>
          </a:xfrm>
          <a:prstGeom prst="rect">
            <a:avLst/>
          </a:prstGeom>
          <a:noFill/>
        </p:spPr>
      </p:pic>
    </p:spTree>
    <p:extLst>
      <p:ext uri="{BB962C8B-B14F-4D97-AF65-F5344CB8AC3E}">
        <p14:creationId xmlns:p14="http://schemas.microsoft.com/office/powerpoint/2010/main" val="22328117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340" y="-57150"/>
            <a:ext cx="4385641" cy="1359627"/>
          </a:xfrm>
        </p:spPr>
        <p:txBody>
          <a:bodyPr/>
          <a:lstStyle/>
          <a:p>
            <a:r>
              <a:rPr lang="en-US" sz="2800" dirty="0"/>
              <a:t>Recommended Healthcare Personnel Vaccinations</a:t>
            </a:r>
          </a:p>
        </p:txBody>
      </p:sp>
      <p:sp>
        <p:nvSpPr>
          <p:cNvPr id="4" name="Text Placeholder 3"/>
          <p:cNvSpPr>
            <a:spLocks noGrp="1"/>
          </p:cNvSpPr>
          <p:nvPr>
            <p:ph type="body" sz="half" idx="2"/>
          </p:nvPr>
        </p:nvSpPr>
        <p:spPr>
          <a:xfrm>
            <a:off x="530523" y="1431390"/>
            <a:ext cx="3870026" cy="3672776"/>
          </a:xfrm>
        </p:spPr>
        <p:txBody>
          <a:bodyPr/>
          <a:lstStyle/>
          <a:p>
            <a:pPr marL="214313" indent="-214313">
              <a:buFont typeface="Arial" panose="020B0604020202020204" pitchFamily="34" charset="0"/>
              <a:buChar char="•"/>
            </a:pPr>
            <a:r>
              <a:rPr lang="en-US" sz="2400" dirty="0"/>
              <a:t>Hepatitis B</a:t>
            </a:r>
          </a:p>
          <a:p>
            <a:pPr marL="214313" indent="-214313">
              <a:buFont typeface="Arial" panose="020B0604020202020204" pitchFamily="34" charset="0"/>
              <a:buChar char="•"/>
            </a:pPr>
            <a:r>
              <a:rPr lang="en-US" sz="2400" dirty="0"/>
              <a:t>Influenza</a:t>
            </a:r>
          </a:p>
          <a:p>
            <a:pPr marL="214313" indent="-214313">
              <a:buFont typeface="Arial" panose="020B0604020202020204" pitchFamily="34" charset="0"/>
              <a:buChar char="•"/>
            </a:pPr>
            <a:r>
              <a:rPr lang="en-US" sz="2400" dirty="0"/>
              <a:t>Measles, Mumps, Rubella (MMR)</a:t>
            </a:r>
          </a:p>
          <a:p>
            <a:pPr marL="214313" indent="-214313">
              <a:buFont typeface="Arial" panose="020B0604020202020204" pitchFamily="34" charset="0"/>
              <a:buChar char="•"/>
            </a:pPr>
            <a:r>
              <a:rPr lang="en-US" sz="2400" dirty="0"/>
              <a:t>Varicella (Chickenpox)</a:t>
            </a:r>
          </a:p>
          <a:p>
            <a:pPr marL="214313" indent="-214313">
              <a:buFont typeface="Arial" panose="020B0604020202020204" pitchFamily="34" charset="0"/>
              <a:buChar char="•"/>
            </a:pPr>
            <a:r>
              <a:rPr lang="en-US" sz="2400" dirty="0"/>
              <a:t>Tetanus, Diphtheria, Pertussis (Tdap)</a:t>
            </a:r>
          </a:p>
          <a:p>
            <a:pPr marL="214313" indent="-214313">
              <a:buFont typeface="Arial" panose="020B0604020202020204" pitchFamily="34" charset="0"/>
              <a:buChar char="•"/>
            </a:pPr>
            <a:r>
              <a:rPr lang="en-US" sz="2400" dirty="0"/>
              <a:t>Meningococcal</a:t>
            </a:r>
            <a:r>
              <a:rPr lang="en-US" sz="2100" dirty="0"/>
              <a:t> </a:t>
            </a:r>
            <a:r>
              <a:rPr lang="en-US" sz="1600" dirty="0"/>
              <a:t>(recommended for microbiologists who are routinely exposed to isolates of N. </a:t>
            </a:r>
            <a:r>
              <a:rPr lang="en-US" sz="1600" dirty="0" err="1"/>
              <a:t>meningitidis</a:t>
            </a:r>
            <a:r>
              <a:rPr lang="en-US" sz="1600" dirty="0"/>
              <a:t>). </a:t>
            </a:r>
          </a:p>
          <a:p>
            <a:endParaRPr lang="en-US" sz="2100" dirty="0"/>
          </a:p>
        </p:txBody>
      </p:sp>
      <p:pic>
        <p:nvPicPr>
          <p:cNvPr id="6" name="Picture 2"/>
          <p:cNvPicPr>
            <a:picLocks noGrp="1" noChangeAspect="1" noChangeArrowheads="1"/>
          </p:cNvPicPr>
          <p:nvPr>
            <p:ph idx="1"/>
          </p:nvPr>
        </p:nvPicPr>
        <p:blipFill>
          <a:blip r:embed="rId3" cstate="print"/>
          <a:srcRect/>
          <a:stretch>
            <a:fillRect/>
          </a:stretch>
        </p:blipFill>
        <p:spPr bwMode="auto">
          <a:xfrm>
            <a:off x="4831412" y="514350"/>
            <a:ext cx="4083988" cy="5231185"/>
          </a:xfrm>
          <a:prstGeom prst="rect">
            <a:avLst/>
          </a:prstGeom>
          <a:noFill/>
          <a:ln w="9525">
            <a:noFill/>
            <a:miter lim="800000"/>
            <a:headEnd/>
            <a:tailEnd/>
          </a:ln>
        </p:spPr>
      </p:pic>
      <p:sp>
        <p:nvSpPr>
          <p:cNvPr id="3" name="TextBox 2"/>
          <p:cNvSpPr txBox="1"/>
          <p:nvPr/>
        </p:nvSpPr>
        <p:spPr>
          <a:xfrm>
            <a:off x="422911" y="5746541"/>
            <a:ext cx="4193070" cy="646331"/>
          </a:xfrm>
          <a:prstGeom prst="rect">
            <a:avLst/>
          </a:prstGeom>
          <a:noFill/>
        </p:spPr>
        <p:txBody>
          <a:bodyPr wrap="square" rtlCol="0">
            <a:spAutoFit/>
          </a:bodyPr>
          <a:lstStyle/>
          <a:p>
            <a:pPr defTabSz="685800">
              <a:spcBef>
                <a:spcPct val="50000"/>
              </a:spcBef>
            </a:pPr>
            <a:r>
              <a:rPr lang="en-US" sz="3600" b="1" i="1" kern="0" dirty="0">
                <a:solidFill>
                  <a:srgbClr val="FFFFCC"/>
                </a:solidFill>
                <a:latin typeface="+mn-lt"/>
              </a:rPr>
              <a:t>Are</a:t>
            </a:r>
            <a:r>
              <a:rPr lang="en-US" sz="3600" b="1" i="1" kern="0" dirty="0">
                <a:solidFill>
                  <a:srgbClr val="FFFF99"/>
                </a:solidFill>
                <a:latin typeface="+mn-lt"/>
              </a:rPr>
              <a:t> </a:t>
            </a:r>
            <a:r>
              <a:rPr lang="en-US" sz="3600" b="1" i="1" u="sng" kern="0" dirty="0">
                <a:solidFill>
                  <a:srgbClr val="FFFF99"/>
                </a:solidFill>
                <a:latin typeface="+mn-lt"/>
              </a:rPr>
              <a:t>YOU</a:t>
            </a:r>
            <a:r>
              <a:rPr lang="en-US" sz="3600" b="1" i="1" kern="0" dirty="0">
                <a:solidFill>
                  <a:srgbClr val="FFFF99"/>
                </a:solidFill>
                <a:latin typeface="+mn-lt"/>
              </a:rPr>
              <a:t> </a:t>
            </a:r>
            <a:r>
              <a:rPr lang="en-US" sz="3600" b="1" i="1" kern="0" dirty="0">
                <a:solidFill>
                  <a:srgbClr val="FFFFCC"/>
                </a:solidFill>
                <a:latin typeface="+mn-lt"/>
              </a:rPr>
              <a:t>up to date?</a:t>
            </a:r>
          </a:p>
        </p:txBody>
      </p:sp>
      <p:sp>
        <p:nvSpPr>
          <p:cNvPr id="5" name="TextBox 4"/>
          <p:cNvSpPr txBox="1"/>
          <p:nvPr/>
        </p:nvSpPr>
        <p:spPr>
          <a:xfrm>
            <a:off x="5232572" y="5888888"/>
            <a:ext cx="3281668" cy="300082"/>
          </a:xfrm>
          <a:prstGeom prst="rect">
            <a:avLst/>
          </a:prstGeom>
          <a:noFill/>
        </p:spPr>
        <p:txBody>
          <a:bodyPr wrap="none" rtlCol="0">
            <a:spAutoFit/>
          </a:bodyPr>
          <a:lstStyle/>
          <a:p>
            <a:pPr defTabSz="685800" fontAlgn="auto">
              <a:spcBef>
                <a:spcPts val="0"/>
              </a:spcBef>
              <a:spcAft>
                <a:spcPts val="0"/>
              </a:spcAft>
            </a:pPr>
            <a:r>
              <a:rPr lang="en-US" sz="1350" kern="0" dirty="0"/>
              <a:t>Available at </a:t>
            </a:r>
            <a:r>
              <a:rPr lang="en-US" sz="1350" u="sng" kern="0" dirty="0">
                <a:hlinkClick r:id="rId4"/>
              </a:rPr>
              <a:t>www.immunize.org</a:t>
            </a:r>
            <a:r>
              <a:rPr lang="en-US" sz="1350" kern="0" dirty="0"/>
              <a:t>, P#2017</a:t>
            </a:r>
          </a:p>
        </p:txBody>
      </p:sp>
    </p:spTree>
    <p:extLst>
      <p:ext uri="{BB962C8B-B14F-4D97-AF65-F5344CB8AC3E}">
        <p14:creationId xmlns:p14="http://schemas.microsoft.com/office/powerpoint/2010/main" val="24850475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61"/>
          <p:cNvSpPr txBox="1">
            <a:spLocks noChangeArrowheads="1"/>
          </p:cNvSpPr>
          <p:nvPr/>
        </p:nvSpPr>
        <p:spPr bwMode="auto">
          <a:xfrm>
            <a:off x="5017294" y="3799285"/>
            <a:ext cx="184731" cy="300082"/>
          </a:xfrm>
          <a:prstGeom prst="rect">
            <a:avLst/>
          </a:prstGeom>
          <a:noFill/>
          <a:ln w="9525">
            <a:noFill/>
            <a:miter lim="800000"/>
            <a:headEnd/>
            <a:tailEnd/>
          </a:ln>
        </p:spPr>
        <p:txBody>
          <a:bodyPr wrap="none">
            <a:spAutoFit/>
          </a:bodyPr>
          <a:lstStyle/>
          <a:p>
            <a:pPr defTabSz="685800">
              <a:defRPr/>
            </a:pPr>
            <a:endParaRPr lang="en-US" sz="1350">
              <a:solidFill>
                <a:srgbClr val="000000"/>
              </a:solidFill>
            </a:endParaRPr>
          </a:p>
        </p:txBody>
      </p:sp>
      <p:sp>
        <p:nvSpPr>
          <p:cNvPr id="4099" name="Text Box 466"/>
          <p:cNvSpPr txBox="1">
            <a:spLocks noChangeArrowheads="1"/>
          </p:cNvSpPr>
          <p:nvPr/>
        </p:nvSpPr>
        <p:spPr bwMode="auto">
          <a:xfrm>
            <a:off x="1835944" y="1357030"/>
            <a:ext cx="5425677" cy="276999"/>
          </a:xfrm>
          <a:prstGeom prst="rect">
            <a:avLst/>
          </a:prstGeom>
          <a:noFill/>
          <a:ln w="12700">
            <a:solidFill>
              <a:srgbClr val="FFFFFF"/>
            </a:solidFill>
            <a:miter lim="800000"/>
            <a:headEnd/>
            <a:tailEnd/>
          </a:ln>
        </p:spPr>
        <p:txBody>
          <a:bodyPr wrap="square">
            <a:spAutoFit/>
          </a:bodyPr>
          <a:lstStyle/>
          <a:p>
            <a:pPr defTabSz="685800">
              <a:spcBef>
                <a:spcPct val="50000"/>
              </a:spcBef>
              <a:defRPr/>
            </a:pPr>
            <a:r>
              <a:rPr lang="en-US" sz="1200" b="1" dirty="0">
                <a:solidFill>
                  <a:srgbClr val="FFC000"/>
                </a:solidFill>
                <a:latin typeface="Calibri"/>
              </a:rPr>
              <a:t>Measure antibody to hepatitis B surface antigen (anti-HBs</a:t>
            </a:r>
            <a:r>
              <a:rPr lang="en-US" sz="1200" dirty="0">
                <a:solidFill>
                  <a:srgbClr val="FFC000"/>
                </a:solidFill>
                <a:latin typeface="Calibri"/>
              </a:rPr>
              <a:t>)</a:t>
            </a:r>
            <a:r>
              <a:rPr lang="en-US" sz="1200" b="1" dirty="0">
                <a:solidFill>
                  <a:srgbClr val="FFFFFF"/>
                </a:solidFill>
                <a:latin typeface="Calibri"/>
              </a:rPr>
              <a:t>   </a:t>
            </a:r>
            <a:r>
              <a:rPr lang="en-US" sz="1200" b="1" dirty="0">
                <a:solidFill>
                  <a:srgbClr val="FF0000"/>
                </a:solidFill>
                <a:latin typeface="Calibri"/>
              </a:rPr>
              <a:t>anti-HBs ≥10 </a:t>
            </a:r>
            <a:r>
              <a:rPr lang="en-US" sz="1200" b="1" dirty="0" err="1">
                <a:solidFill>
                  <a:srgbClr val="FF0000"/>
                </a:solidFill>
                <a:latin typeface="Calibri"/>
              </a:rPr>
              <a:t>mIU</a:t>
            </a:r>
            <a:r>
              <a:rPr lang="en-US" sz="1200" b="1" dirty="0">
                <a:solidFill>
                  <a:srgbClr val="FF0000"/>
                </a:solidFill>
                <a:latin typeface="Calibri"/>
              </a:rPr>
              <a:t>/mL</a:t>
            </a:r>
            <a:endParaRPr lang="en-US" sz="1200" dirty="0">
              <a:solidFill>
                <a:srgbClr val="FFC000"/>
              </a:solidFill>
              <a:latin typeface="Calibri"/>
            </a:endParaRPr>
          </a:p>
        </p:txBody>
      </p:sp>
      <p:sp>
        <p:nvSpPr>
          <p:cNvPr id="4100" name="Text Box 467"/>
          <p:cNvSpPr txBox="1">
            <a:spLocks noChangeArrowheads="1"/>
          </p:cNvSpPr>
          <p:nvPr/>
        </p:nvSpPr>
        <p:spPr bwMode="auto">
          <a:xfrm>
            <a:off x="1821062" y="1945152"/>
            <a:ext cx="2419350" cy="253916"/>
          </a:xfrm>
          <a:prstGeom prst="rect">
            <a:avLst/>
          </a:prstGeom>
          <a:noFill/>
          <a:ln w="12700">
            <a:solidFill>
              <a:srgbClr val="FFFFFF"/>
            </a:solidFill>
            <a:miter lim="800000"/>
            <a:headEnd/>
            <a:tailEnd/>
          </a:ln>
        </p:spPr>
        <p:txBody>
          <a:bodyPr>
            <a:spAutoFit/>
          </a:bodyPr>
          <a:lstStyle/>
          <a:p>
            <a:pPr algn="ctr" defTabSz="685800">
              <a:spcBef>
                <a:spcPct val="50000"/>
              </a:spcBef>
              <a:defRPr/>
            </a:pPr>
            <a:r>
              <a:rPr lang="en-US" sz="1050" b="1" dirty="0">
                <a:solidFill>
                  <a:srgbClr val="FFFFFF"/>
                </a:solidFill>
                <a:latin typeface="Calibri"/>
              </a:rPr>
              <a:t>Below adequate level</a:t>
            </a:r>
          </a:p>
        </p:txBody>
      </p:sp>
      <p:sp>
        <p:nvSpPr>
          <p:cNvPr id="4101" name="Text Box 468"/>
          <p:cNvSpPr txBox="1">
            <a:spLocks noChangeArrowheads="1"/>
          </p:cNvSpPr>
          <p:nvPr/>
        </p:nvSpPr>
        <p:spPr bwMode="auto">
          <a:xfrm>
            <a:off x="1821062" y="2487826"/>
            <a:ext cx="2447925" cy="415498"/>
          </a:xfrm>
          <a:prstGeom prst="rect">
            <a:avLst/>
          </a:prstGeom>
          <a:noFill/>
          <a:ln w="12700">
            <a:solidFill>
              <a:srgbClr val="FFFFFF"/>
            </a:solidFill>
            <a:miter lim="800000"/>
            <a:headEnd/>
            <a:tailEnd/>
          </a:ln>
        </p:spPr>
        <p:txBody>
          <a:bodyPr>
            <a:spAutoFit/>
          </a:bodyPr>
          <a:lstStyle/>
          <a:p>
            <a:pPr algn="ctr" defTabSz="685800">
              <a:defRPr/>
            </a:pPr>
            <a:r>
              <a:rPr lang="en-US" sz="1050" b="1" dirty="0">
                <a:solidFill>
                  <a:srgbClr val="FFFFFF"/>
                </a:solidFill>
                <a:latin typeface="Calibri"/>
              </a:rPr>
              <a:t>1 dose of HepB vaccine,</a:t>
            </a:r>
          </a:p>
          <a:p>
            <a:pPr algn="ctr" defTabSz="685800">
              <a:defRPr/>
            </a:pPr>
            <a:r>
              <a:rPr lang="en-US" sz="1050" b="1" dirty="0">
                <a:solidFill>
                  <a:srgbClr val="FFFFFF"/>
                </a:solidFill>
                <a:latin typeface="Calibri"/>
              </a:rPr>
              <a:t>4-6 wks.--- serologic testing</a:t>
            </a:r>
          </a:p>
        </p:txBody>
      </p:sp>
      <p:sp>
        <p:nvSpPr>
          <p:cNvPr id="4102" name="Text Box 469"/>
          <p:cNvSpPr txBox="1">
            <a:spLocks noChangeArrowheads="1"/>
          </p:cNvSpPr>
          <p:nvPr/>
        </p:nvSpPr>
        <p:spPr bwMode="auto">
          <a:xfrm>
            <a:off x="1821062" y="3197934"/>
            <a:ext cx="1107281" cy="415498"/>
          </a:xfrm>
          <a:prstGeom prst="rect">
            <a:avLst/>
          </a:prstGeom>
          <a:noFill/>
          <a:ln w="19050">
            <a:solidFill>
              <a:srgbClr val="FFFFFF"/>
            </a:solidFill>
            <a:miter lim="800000"/>
            <a:headEnd/>
            <a:tailEnd/>
          </a:ln>
        </p:spPr>
        <p:txBody>
          <a:bodyPr wrap="square">
            <a:spAutoFit/>
          </a:bodyPr>
          <a:lstStyle/>
          <a:p>
            <a:pPr algn="ctr" defTabSz="685800">
              <a:spcBef>
                <a:spcPct val="50000"/>
              </a:spcBef>
              <a:defRPr/>
            </a:pPr>
            <a:r>
              <a:rPr lang="en-US" sz="1050" b="1" dirty="0">
                <a:solidFill>
                  <a:srgbClr val="FFFFFF"/>
                </a:solidFill>
                <a:latin typeface="Calibri"/>
              </a:rPr>
              <a:t>Below adequate level</a:t>
            </a:r>
          </a:p>
        </p:txBody>
      </p:sp>
      <p:sp>
        <p:nvSpPr>
          <p:cNvPr id="4103" name="Text Box 470"/>
          <p:cNvSpPr txBox="1">
            <a:spLocks noChangeArrowheads="1"/>
          </p:cNvSpPr>
          <p:nvPr/>
        </p:nvSpPr>
        <p:spPr bwMode="auto">
          <a:xfrm>
            <a:off x="1762722" y="3896805"/>
            <a:ext cx="2506265" cy="415498"/>
          </a:xfrm>
          <a:prstGeom prst="rect">
            <a:avLst/>
          </a:prstGeom>
          <a:noFill/>
          <a:ln w="12700">
            <a:solidFill>
              <a:srgbClr val="FFFFFF"/>
            </a:solidFill>
            <a:miter lim="800000"/>
            <a:headEnd/>
            <a:tailEnd/>
          </a:ln>
        </p:spPr>
        <p:txBody>
          <a:bodyPr>
            <a:spAutoFit/>
          </a:bodyPr>
          <a:lstStyle/>
          <a:p>
            <a:pPr algn="ctr" defTabSz="685800">
              <a:defRPr/>
            </a:pPr>
            <a:r>
              <a:rPr lang="en-US" sz="1050" b="1" dirty="0">
                <a:solidFill>
                  <a:srgbClr val="FFFFFF"/>
                </a:solidFill>
                <a:latin typeface="Calibri"/>
              </a:rPr>
              <a:t>2 more doses of  HepB vaccine,</a:t>
            </a:r>
          </a:p>
          <a:p>
            <a:pPr algn="ctr" defTabSz="685800">
              <a:defRPr/>
            </a:pPr>
            <a:r>
              <a:rPr lang="en-US" sz="1050" b="1" dirty="0">
                <a:solidFill>
                  <a:srgbClr val="FFFFFF"/>
                </a:solidFill>
                <a:latin typeface="Calibri"/>
              </a:rPr>
              <a:t>4-6 wks.--- serologic testing</a:t>
            </a:r>
            <a:r>
              <a:rPr lang="en-US" sz="1050" dirty="0">
                <a:solidFill>
                  <a:srgbClr val="FFFFFF"/>
                </a:solidFill>
              </a:rPr>
              <a:t> </a:t>
            </a:r>
          </a:p>
        </p:txBody>
      </p:sp>
      <p:sp>
        <p:nvSpPr>
          <p:cNvPr id="4104" name="Text Box 471"/>
          <p:cNvSpPr txBox="1">
            <a:spLocks noChangeArrowheads="1"/>
          </p:cNvSpPr>
          <p:nvPr/>
        </p:nvSpPr>
        <p:spPr bwMode="auto">
          <a:xfrm>
            <a:off x="1762722" y="4567101"/>
            <a:ext cx="1107281" cy="415498"/>
          </a:xfrm>
          <a:prstGeom prst="rect">
            <a:avLst/>
          </a:prstGeom>
          <a:noFill/>
          <a:ln w="12700">
            <a:solidFill>
              <a:srgbClr val="FFFFFF"/>
            </a:solidFill>
            <a:miter lim="800000"/>
            <a:headEnd/>
            <a:tailEnd/>
          </a:ln>
        </p:spPr>
        <p:txBody>
          <a:bodyPr wrap="square">
            <a:spAutoFit/>
          </a:bodyPr>
          <a:lstStyle/>
          <a:p>
            <a:pPr algn="ctr" defTabSz="685800">
              <a:spcBef>
                <a:spcPct val="50000"/>
              </a:spcBef>
              <a:defRPr/>
            </a:pPr>
            <a:r>
              <a:rPr lang="en-US" sz="1050" b="1" dirty="0">
                <a:solidFill>
                  <a:srgbClr val="FFFFFF"/>
                </a:solidFill>
                <a:latin typeface="Calibri"/>
              </a:rPr>
              <a:t>Below adequate level</a:t>
            </a:r>
          </a:p>
        </p:txBody>
      </p:sp>
      <p:sp>
        <p:nvSpPr>
          <p:cNvPr id="4105" name="Text Box 472"/>
          <p:cNvSpPr txBox="1">
            <a:spLocks noChangeArrowheads="1"/>
          </p:cNvSpPr>
          <p:nvPr/>
        </p:nvSpPr>
        <p:spPr bwMode="auto">
          <a:xfrm>
            <a:off x="1776430" y="5332794"/>
            <a:ext cx="1871663" cy="415498"/>
          </a:xfrm>
          <a:prstGeom prst="rect">
            <a:avLst/>
          </a:prstGeom>
          <a:noFill/>
          <a:ln w="12700">
            <a:solidFill>
              <a:srgbClr val="FFFFFF"/>
            </a:solidFill>
            <a:miter lim="800000"/>
            <a:headEnd/>
            <a:tailEnd/>
          </a:ln>
        </p:spPr>
        <p:txBody>
          <a:bodyPr>
            <a:spAutoFit/>
          </a:bodyPr>
          <a:lstStyle/>
          <a:p>
            <a:pPr defTabSz="685800">
              <a:spcBef>
                <a:spcPct val="50000"/>
              </a:spcBef>
              <a:defRPr/>
            </a:pPr>
            <a:r>
              <a:rPr lang="en-US" sz="1050" b="1" dirty="0">
                <a:solidFill>
                  <a:srgbClr val="FFFFFF"/>
                </a:solidFill>
                <a:latin typeface="Calibri"/>
              </a:rPr>
              <a:t>HCP need to receive hepatitis B evaluation for all exposures</a:t>
            </a:r>
          </a:p>
        </p:txBody>
      </p:sp>
      <p:sp>
        <p:nvSpPr>
          <p:cNvPr id="4106" name="Text Box 473"/>
          <p:cNvSpPr txBox="1">
            <a:spLocks noChangeArrowheads="1"/>
          </p:cNvSpPr>
          <p:nvPr/>
        </p:nvSpPr>
        <p:spPr bwMode="auto">
          <a:xfrm>
            <a:off x="5217318" y="1933969"/>
            <a:ext cx="2044303" cy="253916"/>
          </a:xfrm>
          <a:prstGeom prst="rect">
            <a:avLst/>
          </a:prstGeom>
          <a:noFill/>
          <a:ln w="12700">
            <a:solidFill>
              <a:srgbClr val="FFFFFF"/>
            </a:solidFill>
            <a:miter lim="800000"/>
            <a:headEnd/>
            <a:tailEnd/>
          </a:ln>
        </p:spPr>
        <p:txBody>
          <a:bodyPr>
            <a:spAutoFit/>
          </a:bodyPr>
          <a:lstStyle/>
          <a:p>
            <a:pPr algn="ctr" defTabSz="685800">
              <a:spcBef>
                <a:spcPct val="50000"/>
              </a:spcBef>
              <a:defRPr/>
            </a:pPr>
            <a:r>
              <a:rPr lang="en-US" sz="1050" b="1" dirty="0">
                <a:solidFill>
                  <a:srgbClr val="FFFFFF"/>
                </a:solidFill>
                <a:latin typeface="Calibri"/>
              </a:rPr>
              <a:t>anti-HBs ≥10mIU/mL</a:t>
            </a:r>
          </a:p>
        </p:txBody>
      </p:sp>
      <p:sp>
        <p:nvSpPr>
          <p:cNvPr id="4107" name="Text Box 474"/>
          <p:cNvSpPr txBox="1">
            <a:spLocks noChangeArrowheads="1"/>
          </p:cNvSpPr>
          <p:nvPr/>
        </p:nvSpPr>
        <p:spPr bwMode="auto">
          <a:xfrm>
            <a:off x="5178088" y="2922996"/>
            <a:ext cx="2238375" cy="1223412"/>
          </a:xfrm>
          <a:prstGeom prst="rect">
            <a:avLst/>
          </a:prstGeom>
          <a:noFill/>
          <a:ln w="12700">
            <a:solidFill>
              <a:srgbClr val="FFFFFF"/>
            </a:solidFill>
            <a:miter lim="800000"/>
            <a:headEnd/>
            <a:tailEnd/>
          </a:ln>
        </p:spPr>
        <p:txBody>
          <a:bodyPr wrap="square">
            <a:spAutoFit/>
          </a:bodyPr>
          <a:lstStyle/>
          <a:p>
            <a:pPr algn="ctr" defTabSz="685800">
              <a:spcBef>
                <a:spcPct val="50000"/>
              </a:spcBef>
              <a:defRPr/>
            </a:pPr>
            <a:endParaRPr lang="en-US" sz="1050" dirty="0">
              <a:solidFill>
                <a:srgbClr val="FFFFFF"/>
              </a:solidFill>
              <a:latin typeface="Calibri"/>
            </a:endParaRPr>
          </a:p>
          <a:p>
            <a:pPr algn="ctr" defTabSz="685800">
              <a:defRPr/>
            </a:pPr>
            <a:r>
              <a:rPr lang="en-US" sz="1050" b="1" u="sng" dirty="0">
                <a:solidFill>
                  <a:srgbClr val="FFFFFF"/>
                </a:solidFill>
                <a:latin typeface="Calibri"/>
              </a:rPr>
              <a:t>No Action for</a:t>
            </a:r>
          </a:p>
          <a:p>
            <a:pPr algn="ctr" defTabSz="685800">
              <a:defRPr/>
            </a:pPr>
            <a:r>
              <a:rPr lang="en-US" sz="1050" b="1" u="sng" dirty="0">
                <a:solidFill>
                  <a:srgbClr val="FFFFFF"/>
                </a:solidFill>
                <a:latin typeface="Calibri"/>
              </a:rPr>
              <a:t>Hepatitis B prophylaxis</a:t>
            </a:r>
          </a:p>
          <a:p>
            <a:pPr algn="ctr" defTabSz="685800">
              <a:spcBef>
                <a:spcPct val="50000"/>
              </a:spcBef>
              <a:defRPr/>
            </a:pPr>
            <a:r>
              <a:rPr lang="en-US" sz="1050" b="1" dirty="0">
                <a:solidFill>
                  <a:srgbClr val="FFFFFF"/>
                </a:solidFill>
                <a:latin typeface="Calibri"/>
              </a:rPr>
              <a:t>(regardless of source patient hepatitis B surface antigen status)</a:t>
            </a:r>
          </a:p>
          <a:p>
            <a:pPr algn="ctr" defTabSz="685800">
              <a:spcBef>
                <a:spcPct val="50000"/>
              </a:spcBef>
              <a:defRPr/>
            </a:pPr>
            <a:endParaRPr lang="en-US" sz="1050" dirty="0">
              <a:solidFill>
                <a:srgbClr val="FFFFFF"/>
              </a:solidFill>
              <a:latin typeface="Calibri"/>
            </a:endParaRPr>
          </a:p>
        </p:txBody>
      </p:sp>
      <p:sp>
        <p:nvSpPr>
          <p:cNvPr id="4108" name="Text Box 475"/>
          <p:cNvSpPr txBox="1">
            <a:spLocks noChangeArrowheads="1"/>
          </p:cNvSpPr>
          <p:nvPr/>
        </p:nvSpPr>
        <p:spPr bwMode="auto">
          <a:xfrm>
            <a:off x="320040" y="268405"/>
            <a:ext cx="8149589" cy="1015663"/>
          </a:xfrm>
          <a:prstGeom prst="rect">
            <a:avLst/>
          </a:prstGeom>
          <a:noFill/>
          <a:ln w="9525">
            <a:noFill/>
            <a:miter lim="800000"/>
            <a:headEnd/>
            <a:tailEnd/>
          </a:ln>
        </p:spPr>
        <p:txBody>
          <a:bodyPr wrap="square">
            <a:spAutoFit/>
          </a:bodyPr>
          <a:lstStyle/>
          <a:p>
            <a:pPr algn="ctr" defTabSz="685800">
              <a:defRPr/>
            </a:pPr>
            <a:r>
              <a:rPr lang="en-US" sz="2000" b="1" dirty="0">
                <a:solidFill>
                  <a:srgbClr val="FFFF99"/>
                </a:solidFill>
                <a:latin typeface="Calibri"/>
              </a:rPr>
              <a:t>PRE-EXPOSURE EVALUATION FOR HEALTH-CARE PERSONNEL </a:t>
            </a:r>
          </a:p>
          <a:p>
            <a:pPr algn="ctr" defTabSz="685800">
              <a:defRPr/>
            </a:pPr>
            <a:r>
              <a:rPr lang="en-US" sz="2000" b="1" u="sng" dirty="0">
                <a:solidFill>
                  <a:srgbClr val="FFFF99"/>
                </a:solidFill>
                <a:latin typeface="Calibri"/>
              </a:rPr>
              <a:t>PREVIOUSLY VACCINATED WITH COMPLETE, ≥3-DOSES OF HEP B VACCINE</a:t>
            </a:r>
          </a:p>
          <a:p>
            <a:pPr algn="ctr" defTabSz="685800">
              <a:defRPr/>
            </a:pPr>
            <a:r>
              <a:rPr lang="en-US" sz="2000" b="1" dirty="0">
                <a:solidFill>
                  <a:srgbClr val="FFFF99"/>
                </a:solidFill>
                <a:latin typeface="Calibri"/>
              </a:rPr>
              <a:t> SERIES WHO HAVE </a:t>
            </a:r>
            <a:r>
              <a:rPr lang="en-US" sz="2000" b="1" u="sng" dirty="0">
                <a:solidFill>
                  <a:srgbClr val="FFFF99"/>
                </a:solidFill>
                <a:latin typeface="Calibri"/>
              </a:rPr>
              <a:t>NOT</a:t>
            </a:r>
            <a:r>
              <a:rPr lang="en-US" sz="2000" b="1" dirty="0">
                <a:solidFill>
                  <a:srgbClr val="FFFF99"/>
                </a:solidFill>
                <a:latin typeface="Calibri"/>
              </a:rPr>
              <a:t> HAD POSTVACCINATION SEROLOGIC TESTING </a:t>
            </a:r>
          </a:p>
        </p:txBody>
      </p:sp>
      <p:sp>
        <p:nvSpPr>
          <p:cNvPr id="4109" name="TextBox 15"/>
          <p:cNvSpPr txBox="1">
            <a:spLocks noChangeArrowheads="1"/>
          </p:cNvSpPr>
          <p:nvPr/>
        </p:nvSpPr>
        <p:spPr bwMode="auto">
          <a:xfrm>
            <a:off x="3147477" y="3205744"/>
            <a:ext cx="1094184" cy="415498"/>
          </a:xfrm>
          <a:prstGeom prst="rect">
            <a:avLst/>
          </a:prstGeom>
          <a:noFill/>
          <a:ln w="12700">
            <a:solidFill>
              <a:srgbClr val="FFFFFF"/>
            </a:solidFill>
            <a:miter lim="800000"/>
            <a:headEnd/>
            <a:tailEnd/>
          </a:ln>
        </p:spPr>
        <p:txBody>
          <a:bodyPr>
            <a:spAutoFit/>
          </a:bodyPr>
          <a:lstStyle/>
          <a:p>
            <a:pPr algn="ctr" defTabSz="685800">
              <a:defRPr/>
            </a:pPr>
            <a:r>
              <a:rPr lang="en-US" sz="1050" b="1" dirty="0">
                <a:solidFill>
                  <a:srgbClr val="FFFFFF"/>
                </a:solidFill>
                <a:latin typeface="Calibri"/>
              </a:rPr>
              <a:t>At or above adequate level</a:t>
            </a:r>
          </a:p>
        </p:txBody>
      </p:sp>
      <p:sp>
        <p:nvSpPr>
          <p:cNvPr id="4110" name="TextBox 16"/>
          <p:cNvSpPr txBox="1">
            <a:spLocks noChangeArrowheads="1"/>
          </p:cNvSpPr>
          <p:nvPr/>
        </p:nvSpPr>
        <p:spPr bwMode="auto">
          <a:xfrm>
            <a:off x="3305176" y="4581045"/>
            <a:ext cx="978694" cy="577081"/>
          </a:xfrm>
          <a:prstGeom prst="rect">
            <a:avLst/>
          </a:prstGeom>
          <a:noFill/>
          <a:ln w="12700">
            <a:solidFill>
              <a:srgbClr val="FFFFFF"/>
            </a:solidFill>
            <a:miter lim="800000"/>
            <a:headEnd/>
            <a:tailEnd/>
          </a:ln>
        </p:spPr>
        <p:txBody>
          <a:bodyPr>
            <a:spAutoFit/>
          </a:bodyPr>
          <a:lstStyle/>
          <a:p>
            <a:pPr algn="ctr" defTabSz="685800">
              <a:defRPr/>
            </a:pPr>
            <a:r>
              <a:rPr lang="en-US" sz="1050" b="1" dirty="0">
                <a:solidFill>
                  <a:srgbClr val="FFFFFF"/>
                </a:solidFill>
                <a:latin typeface="Calibri"/>
              </a:rPr>
              <a:t>At or above adequate level</a:t>
            </a:r>
          </a:p>
        </p:txBody>
      </p:sp>
      <p:cxnSp>
        <p:nvCxnSpPr>
          <p:cNvPr id="22" name="Straight Arrow Connector 21"/>
          <p:cNvCxnSpPr/>
          <p:nvPr/>
        </p:nvCxnSpPr>
        <p:spPr>
          <a:xfrm>
            <a:off x="3030261" y="2202455"/>
            <a:ext cx="0" cy="290513"/>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220191" y="2903324"/>
            <a:ext cx="0" cy="290513"/>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679032" y="2903324"/>
            <a:ext cx="0" cy="290513"/>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38375" y="3613432"/>
            <a:ext cx="0" cy="289322"/>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760471" y="4327326"/>
            <a:ext cx="0" cy="260747"/>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241146" y="4982599"/>
            <a:ext cx="0" cy="364007"/>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126956" y="2190646"/>
            <a:ext cx="0" cy="748904"/>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4109" idx="3"/>
          </p:cNvCxnSpPr>
          <p:nvPr/>
        </p:nvCxnSpPr>
        <p:spPr>
          <a:xfrm flipV="1">
            <a:off x="4241661" y="3405683"/>
            <a:ext cx="960364" cy="7810"/>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4283870" y="4188081"/>
            <a:ext cx="933448" cy="704199"/>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238375" y="4312303"/>
            <a:ext cx="0" cy="260747"/>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4123" name="TextBox 60"/>
          <p:cNvSpPr txBox="1">
            <a:spLocks noChangeArrowheads="1"/>
          </p:cNvSpPr>
          <p:nvPr/>
        </p:nvSpPr>
        <p:spPr bwMode="auto">
          <a:xfrm>
            <a:off x="4993123" y="5673474"/>
            <a:ext cx="2800350" cy="253916"/>
          </a:xfrm>
          <a:prstGeom prst="rect">
            <a:avLst/>
          </a:prstGeom>
          <a:noFill/>
          <a:ln w="9525">
            <a:noFill/>
            <a:miter lim="800000"/>
            <a:headEnd/>
            <a:tailEnd/>
          </a:ln>
        </p:spPr>
        <p:txBody>
          <a:bodyPr wrap="square">
            <a:spAutoFit/>
          </a:bodyPr>
          <a:lstStyle/>
          <a:p>
            <a:pPr defTabSz="685800">
              <a:defRPr/>
            </a:pPr>
            <a:r>
              <a:rPr lang="en-US" sz="1050" b="1" dirty="0">
                <a:solidFill>
                  <a:srgbClr val="FFFFFF"/>
                </a:solidFill>
                <a:latin typeface="Calibri"/>
              </a:rPr>
              <a:t>MMWR, December 20, 2013, </a:t>
            </a:r>
            <a:r>
              <a:rPr lang="en-US" sz="1050" b="1" dirty="0" err="1">
                <a:solidFill>
                  <a:srgbClr val="FFFFFF"/>
                </a:solidFill>
                <a:latin typeface="Calibri"/>
              </a:rPr>
              <a:t>Vol</a:t>
            </a:r>
            <a:r>
              <a:rPr lang="en-US" sz="1050" b="1" dirty="0">
                <a:solidFill>
                  <a:srgbClr val="FFFFFF"/>
                </a:solidFill>
                <a:latin typeface="Calibri"/>
              </a:rPr>
              <a:t> 62. RR # 10 </a:t>
            </a:r>
          </a:p>
        </p:txBody>
      </p:sp>
      <p:cxnSp>
        <p:nvCxnSpPr>
          <p:cNvPr id="47" name="Straight Arrow Connector 46"/>
          <p:cNvCxnSpPr/>
          <p:nvPr/>
        </p:nvCxnSpPr>
        <p:spPr>
          <a:xfrm>
            <a:off x="2995614" y="1641173"/>
            <a:ext cx="10715" cy="3020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126956" y="1641173"/>
            <a:ext cx="0" cy="2927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232201" y="4389099"/>
            <a:ext cx="2337197" cy="1223412"/>
          </a:xfrm>
          <a:prstGeom prst="rect">
            <a:avLst/>
          </a:prstGeom>
          <a:noFill/>
        </p:spPr>
        <p:txBody>
          <a:bodyPr wrap="square" rtlCol="0">
            <a:spAutoFit/>
          </a:bodyPr>
          <a:lstStyle/>
          <a:p>
            <a:pPr algn="ctr" defTabSz="685800">
              <a:spcBef>
                <a:spcPct val="50000"/>
              </a:spcBef>
              <a:defRPr/>
            </a:pPr>
            <a:r>
              <a:rPr lang="en-US" sz="1050" dirty="0">
                <a:solidFill>
                  <a:srgbClr val="FFFF00">
                    <a:lumMod val="40000"/>
                    <a:lumOff val="60000"/>
                  </a:srgbClr>
                </a:solidFill>
                <a:latin typeface="Verdana" panose="020B0604030504040204" pitchFamily="34" charset="0"/>
              </a:rPr>
              <a:t>Vaccinated HCP whose anti-</a:t>
            </a:r>
            <a:r>
              <a:rPr lang="en-US" sz="1050" dirty="0" err="1">
                <a:solidFill>
                  <a:srgbClr val="FFFF00">
                    <a:lumMod val="40000"/>
                    <a:lumOff val="60000"/>
                  </a:srgbClr>
                </a:solidFill>
                <a:latin typeface="Verdana" panose="020B0604030504040204" pitchFamily="34" charset="0"/>
              </a:rPr>
              <a:t>HBs</a:t>
            </a:r>
            <a:r>
              <a:rPr lang="en-US" sz="1050" dirty="0">
                <a:solidFill>
                  <a:srgbClr val="FFFF00">
                    <a:lumMod val="40000"/>
                    <a:lumOff val="60000"/>
                  </a:srgbClr>
                </a:solidFill>
                <a:latin typeface="Verdana" panose="020B0604030504040204" pitchFamily="34" charset="0"/>
              </a:rPr>
              <a:t> remains &lt;10 </a:t>
            </a:r>
            <a:r>
              <a:rPr lang="en-US" sz="1050" dirty="0" err="1">
                <a:solidFill>
                  <a:srgbClr val="FFFF00">
                    <a:lumMod val="40000"/>
                    <a:lumOff val="60000"/>
                  </a:srgbClr>
                </a:solidFill>
                <a:latin typeface="Verdana" panose="020B0604030504040204" pitchFamily="34" charset="0"/>
              </a:rPr>
              <a:t>mIU/mL</a:t>
            </a:r>
            <a:r>
              <a:rPr lang="en-US" sz="1050" dirty="0">
                <a:solidFill>
                  <a:srgbClr val="FFFF00">
                    <a:lumMod val="40000"/>
                    <a:lumOff val="60000"/>
                  </a:srgbClr>
                </a:solidFill>
                <a:latin typeface="Verdana" panose="020B0604030504040204" pitchFamily="34" charset="0"/>
              </a:rPr>
              <a:t> after revaccination (i.e., after receiving a total of 6 doses) should be tested for </a:t>
            </a:r>
            <a:r>
              <a:rPr lang="en-US" sz="1050" dirty="0" err="1">
                <a:solidFill>
                  <a:srgbClr val="FFFF00">
                    <a:lumMod val="40000"/>
                    <a:lumOff val="60000"/>
                  </a:srgbClr>
                </a:solidFill>
                <a:latin typeface="Verdana" panose="020B0604030504040204" pitchFamily="34" charset="0"/>
              </a:rPr>
              <a:t>HBsAg</a:t>
            </a:r>
            <a:r>
              <a:rPr lang="en-US" sz="1050" dirty="0">
                <a:solidFill>
                  <a:srgbClr val="FFFF00">
                    <a:lumMod val="40000"/>
                    <a:lumOff val="60000"/>
                  </a:srgbClr>
                </a:solidFill>
                <a:latin typeface="Verdana" panose="020B0604030504040204" pitchFamily="34" charset="0"/>
              </a:rPr>
              <a:t> and anti-</a:t>
            </a:r>
            <a:r>
              <a:rPr lang="en-US" sz="1050" dirty="0" err="1">
                <a:solidFill>
                  <a:srgbClr val="FFFF00">
                    <a:lumMod val="40000"/>
                    <a:lumOff val="60000"/>
                  </a:srgbClr>
                </a:solidFill>
                <a:latin typeface="Verdana" panose="020B0604030504040204" pitchFamily="34" charset="0"/>
              </a:rPr>
              <a:t>HBc</a:t>
            </a:r>
            <a:r>
              <a:rPr lang="en-US" sz="1050" dirty="0">
                <a:solidFill>
                  <a:srgbClr val="FFFF00">
                    <a:lumMod val="40000"/>
                    <a:lumOff val="60000"/>
                  </a:srgbClr>
                </a:solidFill>
                <a:latin typeface="Verdana" panose="020B0604030504040204" pitchFamily="34" charset="0"/>
              </a:rPr>
              <a:t> to determine infection status.</a:t>
            </a:r>
            <a:endParaRPr lang="en-US" sz="1050" dirty="0">
              <a:solidFill>
                <a:srgbClr val="FFFF00">
                  <a:lumMod val="40000"/>
                  <a:lumOff val="60000"/>
                </a:srgbClr>
              </a:solidFill>
              <a:latin typeface="Calibri"/>
            </a:endParaRPr>
          </a:p>
        </p:txBody>
      </p:sp>
      <p:cxnSp>
        <p:nvCxnSpPr>
          <p:cNvPr id="4" name="Straight Arrow Connector 3"/>
          <p:cNvCxnSpPr/>
          <p:nvPr/>
        </p:nvCxnSpPr>
        <p:spPr>
          <a:xfrm flipV="1">
            <a:off x="3648093" y="5161022"/>
            <a:ext cx="1615662" cy="47471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366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9" name="Rectangle 4"/>
          <p:cNvSpPr>
            <a:spLocks noGrp="1" noChangeArrowheads="1"/>
          </p:cNvSpPr>
          <p:nvPr>
            <p:ph type="title" idx="4294967295"/>
          </p:nvPr>
        </p:nvSpPr>
        <p:spPr>
          <a:xfrm>
            <a:off x="2064418" y="327882"/>
            <a:ext cx="5859660" cy="471488"/>
          </a:xfrm>
        </p:spPr>
        <p:txBody>
          <a:bodyPr/>
          <a:lstStyle/>
          <a:p>
            <a:r>
              <a:rPr lang="en-US" sz="3600" b="1" dirty="0">
                <a:solidFill>
                  <a:schemeClr val="tx2">
                    <a:lumMod val="40000"/>
                    <a:lumOff val="60000"/>
                  </a:schemeClr>
                </a:solidFill>
              </a:rPr>
              <a:t>2017 Immunization Schedules</a:t>
            </a:r>
          </a:p>
        </p:txBody>
      </p:sp>
      <p:sp>
        <p:nvSpPr>
          <p:cNvPr id="502790" name="Rectangle 16"/>
          <p:cNvSpPr>
            <a:spLocks noChangeArrowheads="1"/>
          </p:cNvSpPr>
          <p:nvPr/>
        </p:nvSpPr>
        <p:spPr bwMode="auto">
          <a:xfrm>
            <a:off x="394976" y="1043227"/>
            <a:ext cx="3643958" cy="4308872"/>
          </a:xfrm>
          <a:prstGeom prst="rect">
            <a:avLst/>
          </a:prstGeom>
          <a:noFill/>
          <a:ln w="9525">
            <a:noFill/>
            <a:miter lim="800000"/>
            <a:headEnd/>
            <a:tailEnd/>
          </a:ln>
        </p:spPr>
        <p:txBody>
          <a:bodyPr wrap="square">
            <a:spAutoFit/>
          </a:bodyPr>
          <a:lstStyle/>
          <a:p>
            <a:pPr defTabSz="685800" fontAlgn="auto">
              <a:lnSpc>
                <a:spcPct val="90000"/>
              </a:lnSpc>
              <a:spcBef>
                <a:spcPct val="20000"/>
              </a:spcBef>
              <a:spcAft>
                <a:spcPts val="0"/>
              </a:spcAft>
              <a:buFontTx/>
              <a:buChar char="•"/>
            </a:pPr>
            <a:r>
              <a:rPr lang="en-US" sz="2000" kern="0" dirty="0">
                <a:solidFill>
                  <a:srgbClr val="FFFFFF"/>
                </a:solidFill>
                <a:latin typeface="Calibri"/>
              </a:rPr>
              <a:t>All staff must use the </a:t>
            </a:r>
            <a:r>
              <a:rPr lang="en-US" sz="2000" u="sng" kern="0" dirty="0">
                <a:solidFill>
                  <a:srgbClr val="FFFFFF"/>
                </a:solidFill>
                <a:latin typeface="Calibri"/>
              </a:rPr>
              <a:t>same</a:t>
            </a:r>
            <a:r>
              <a:rPr lang="en-US" sz="2000" kern="0" dirty="0">
                <a:solidFill>
                  <a:srgbClr val="FFFFFF"/>
                </a:solidFill>
                <a:latin typeface="Calibri"/>
              </a:rPr>
              <a:t> immunization schedule</a:t>
            </a:r>
          </a:p>
          <a:p>
            <a:pPr defTabSz="685800" fontAlgn="auto">
              <a:lnSpc>
                <a:spcPct val="90000"/>
              </a:lnSpc>
              <a:spcBef>
                <a:spcPct val="20000"/>
              </a:spcBef>
              <a:spcAft>
                <a:spcPts val="0"/>
              </a:spcAft>
              <a:buFontTx/>
              <a:buChar char="•"/>
            </a:pPr>
            <a:r>
              <a:rPr lang="en-US" sz="2000" u="sng" kern="0" dirty="0">
                <a:solidFill>
                  <a:srgbClr val="FFFFFF"/>
                </a:solidFill>
                <a:latin typeface="Calibri"/>
              </a:rPr>
              <a:t>Five</a:t>
            </a:r>
            <a:r>
              <a:rPr lang="en-US" sz="2000" kern="0" dirty="0">
                <a:solidFill>
                  <a:srgbClr val="FFFFFF"/>
                </a:solidFill>
                <a:latin typeface="Calibri"/>
              </a:rPr>
              <a:t> Schedules: </a:t>
            </a:r>
          </a:p>
          <a:p>
            <a:pPr marL="600075" lvl="1" indent="-257175" defTabSz="685800" fontAlgn="auto">
              <a:lnSpc>
                <a:spcPct val="90000"/>
              </a:lnSpc>
              <a:spcBef>
                <a:spcPct val="20000"/>
              </a:spcBef>
              <a:spcAft>
                <a:spcPts val="0"/>
              </a:spcAft>
              <a:buFont typeface="Arial" panose="020B0604020202020204" pitchFamily="34" charset="0"/>
              <a:buChar char="•"/>
            </a:pPr>
            <a:r>
              <a:rPr lang="en-US" sz="2000" kern="0" dirty="0">
                <a:solidFill>
                  <a:srgbClr val="FFFFFF"/>
                </a:solidFill>
                <a:latin typeface="Calibri"/>
              </a:rPr>
              <a:t>Children &amp; Adolescent </a:t>
            </a:r>
          </a:p>
          <a:p>
            <a:pPr defTabSz="685800" fontAlgn="auto">
              <a:lnSpc>
                <a:spcPct val="90000"/>
              </a:lnSpc>
              <a:spcBef>
                <a:spcPct val="20000"/>
              </a:spcBef>
              <a:spcAft>
                <a:spcPts val="0"/>
              </a:spcAft>
            </a:pPr>
            <a:r>
              <a:rPr lang="en-US" sz="2000" kern="0" dirty="0">
                <a:solidFill>
                  <a:srgbClr val="FFFFFF"/>
                </a:solidFill>
                <a:latin typeface="Calibri"/>
              </a:rPr>
              <a:t>	0 through 18 years</a:t>
            </a:r>
          </a:p>
          <a:p>
            <a:pPr marL="600075" lvl="1" indent="-257175" defTabSz="685800" fontAlgn="auto">
              <a:lnSpc>
                <a:spcPct val="90000"/>
              </a:lnSpc>
              <a:spcBef>
                <a:spcPct val="20000"/>
              </a:spcBef>
              <a:spcAft>
                <a:spcPts val="0"/>
              </a:spcAft>
              <a:buFont typeface="Arial" panose="020B0604020202020204" pitchFamily="34" charset="0"/>
              <a:buChar char="•"/>
            </a:pPr>
            <a:r>
              <a:rPr lang="en-US" sz="2000" kern="0" dirty="0">
                <a:solidFill>
                  <a:srgbClr val="FFFFFF"/>
                </a:solidFill>
                <a:latin typeface="Calibri"/>
              </a:rPr>
              <a:t>Children &amp; Adolescent </a:t>
            </a:r>
          </a:p>
          <a:p>
            <a:pPr defTabSz="685800" fontAlgn="auto">
              <a:lnSpc>
                <a:spcPct val="90000"/>
              </a:lnSpc>
              <a:spcBef>
                <a:spcPct val="20000"/>
              </a:spcBef>
              <a:spcAft>
                <a:spcPts val="0"/>
              </a:spcAft>
            </a:pPr>
            <a:r>
              <a:rPr lang="en-US" sz="2000" kern="0" dirty="0">
                <a:solidFill>
                  <a:srgbClr val="FFFFFF"/>
                </a:solidFill>
                <a:latin typeface="Calibri"/>
              </a:rPr>
              <a:t>	based on medical indications</a:t>
            </a:r>
          </a:p>
          <a:p>
            <a:pPr marL="600075" lvl="1" indent="-257175" defTabSz="685800" fontAlgn="auto">
              <a:lnSpc>
                <a:spcPct val="90000"/>
              </a:lnSpc>
              <a:spcBef>
                <a:spcPct val="20000"/>
              </a:spcBef>
              <a:spcAft>
                <a:spcPts val="0"/>
              </a:spcAft>
              <a:buFont typeface="Arial" panose="020B0604020202020204" pitchFamily="34" charset="0"/>
              <a:buChar char="•"/>
            </a:pPr>
            <a:r>
              <a:rPr lang="en-US" sz="2000" kern="0" dirty="0">
                <a:solidFill>
                  <a:srgbClr val="FFFFFF"/>
                </a:solidFill>
                <a:latin typeface="Calibri"/>
              </a:rPr>
              <a:t>Catch-up schedule for</a:t>
            </a:r>
          </a:p>
          <a:p>
            <a:pPr defTabSz="685800" fontAlgn="auto">
              <a:lnSpc>
                <a:spcPct val="90000"/>
              </a:lnSpc>
              <a:spcBef>
                <a:spcPct val="20000"/>
              </a:spcBef>
              <a:spcAft>
                <a:spcPts val="0"/>
              </a:spcAft>
            </a:pPr>
            <a:r>
              <a:rPr lang="en-US" sz="2000" kern="0" dirty="0">
                <a:solidFill>
                  <a:srgbClr val="FFFFFF"/>
                </a:solidFill>
                <a:latin typeface="Calibri"/>
              </a:rPr>
              <a:t>	ages 4 months -18 years</a:t>
            </a:r>
          </a:p>
          <a:p>
            <a:pPr marL="600075" lvl="1" indent="-257175" defTabSz="685800" fontAlgn="auto">
              <a:lnSpc>
                <a:spcPct val="90000"/>
              </a:lnSpc>
              <a:spcBef>
                <a:spcPct val="20000"/>
              </a:spcBef>
              <a:spcAft>
                <a:spcPts val="0"/>
              </a:spcAft>
              <a:buFont typeface="Arial" panose="020B0604020202020204" pitchFamily="34" charset="0"/>
              <a:buChar char="•"/>
            </a:pPr>
            <a:r>
              <a:rPr lang="en-US" sz="2000" kern="0" dirty="0">
                <a:solidFill>
                  <a:srgbClr val="FFFFFF"/>
                </a:solidFill>
                <a:latin typeface="Calibri"/>
              </a:rPr>
              <a:t>Adult  19 years and older</a:t>
            </a:r>
          </a:p>
          <a:p>
            <a:pPr marL="600075" lvl="1" indent="-257175" defTabSz="685800" fontAlgn="auto">
              <a:lnSpc>
                <a:spcPct val="90000"/>
              </a:lnSpc>
              <a:spcBef>
                <a:spcPct val="20000"/>
              </a:spcBef>
              <a:spcAft>
                <a:spcPts val="0"/>
              </a:spcAft>
              <a:buFont typeface="Arial" panose="020B0604020202020204" pitchFamily="34" charset="0"/>
              <a:buChar char="•"/>
            </a:pPr>
            <a:r>
              <a:rPr lang="en-US" sz="2000" kern="0" dirty="0">
                <a:solidFill>
                  <a:srgbClr val="FFFFFF"/>
                </a:solidFill>
                <a:latin typeface="Calibri"/>
              </a:rPr>
              <a:t>Adult  based on medical </a:t>
            </a:r>
          </a:p>
          <a:p>
            <a:pPr marL="0" lvl="1" defTabSz="685800" fontAlgn="auto">
              <a:lnSpc>
                <a:spcPct val="90000"/>
              </a:lnSpc>
              <a:spcBef>
                <a:spcPct val="20000"/>
              </a:spcBef>
              <a:spcAft>
                <a:spcPts val="0"/>
              </a:spcAft>
            </a:pPr>
            <a:r>
              <a:rPr lang="en-US" sz="2000" kern="0" dirty="0">
                <a:solidFill>
                  <a:srgbClr val="FFFFFF"/>
                </a:solidFill>
                <a:latin typeface="Calibri"/>
              </a:rPr>
              <a:t>     and other indications</a:t>
            </a:r>
            <a:r>
              <a:rPr lang="en-US" sz="2000" b="1" kern="0" dirty="0">
                <a:solidFill>
                  <a:srgbClr val="FFFFFF"/>
                </a:solidFill>
                <a:latin typeface="Calibri"/>
              </a:rPr>
              <a:t>      </a:t>
            </a:r>
            <a:endParaRPr lang="en-US" sz="2000" u="sng" kern="0" dirty="0">
              <a:solidFill>
                <a:srgbClr val="FFFF66"/>
              </a:solidFill>
              <a:latin typeface="Calibri"/>
            </a:endParaRPr>
          </a:p>
        </p:txBody>
      </p:sp>
      <p:sp>
        <p:nvSpPr>
          <p:cNvPr id="15" name="Rectangle 14"/>
          <p:cNvSpPr/>
          <p:nvPr/>
        </p:nvSpPr>
        <p:spPr>
          <a:xfrm>
            <a:off x="1384866" y="5352099"/>
            <a:ext cx="2095445" cy="338554"/>
          </a:xfrm>
          <a:prstGeom prst="rect">
            <a:avLst/>
          </a:prstGeom>
        </p:spPr>
        <p:txBody>
          <a:bodyPr wrap="none">
            <a:spAutoFit/>
          </a:bodyPr>
          <a:lstStyle/>
          <a:p>
            <a:pPr defTabSz="685800" fontAlgn="auto">
              <a:spcBef>
                <a:spcPts val="0"/>
              </a:spcBef>
              <a:spcAft>
                <a:spcPts val="0"/>
              </a:spcAft>
            </a:pPr>
            <a:r>
              <a:rPr lang="en-US" sz="1600" u="sng" kern="0" dirty="0">
                <a:solidFill>
                  <a:srgbClr val="FFFFCC"/>
                </a:solidFill>
                <a:latin typeface="Calibri"/>
              </a:rPr>
              <a:t>READ THE FOOTNOTES</a:t>
            </a:r>
          </a:p>
        </p:txBody>
      </p:sp>
      <p:sp>
        <p:nvSpPr>
          <p:cNvPr id="16" name="Rectangle 15"/>
          <p:cNvSpPr/>
          <p:nvPr/>
        </p:nvSpPr>
        <p:spPr>
          <a:xfrm>
            <a:off x="331060" y="5658543"/>
            <a:ext cx="4057565" cy="357790"/>
          </a:xfrm>
          <a:prstGeom prst="rect">
            <a:avLst/>
          </a:prstGeom>
        </p:spPr>
        <p:txBody>
          <a:bodyPr wrap="square">
            <a:spAutoFit/>
          </a:bodyPr>
          <a:lstStyle/>
          <a:p>
            <a:pPr defTabSz="685800" fontAlgn="auto">
              <a:spcBef>
                <a:spcPts val="0"/>
              </a:spcBef>
              <a:spcAft>
                <a:spcPts val="0"/>
              </a:spcAft>
            </a:pPr>
            <a:r>
              <a:rPr lang="en-US" sz="1050" b="1" kern="0" dirty="0">
                <a:solidFill>
                  <a:srgbClr val="FFFFFF"/>
                </a:solidFill>
                <a:latin typeface="Calibri"/>
                <a:hlinkClick r:id="rId3"/>
              </a:rPr>
              <a:t>http://www.cdc.gov/vaccines/schedules/hcp/child-adolescent.html</a:t>
            </a:r>
            <a:endParaRPr lang="en-US" sz="1050" b="1" kern="0" dirty="0">
              <a:solidFill>
                <a:srgbClr val="FFFFFF"/>
              </a:solidFill>
              <a:latin typeface="Calibri"/>
            </a:endParaRPr>
          </a:p>
          <a:p>
            <a:pPr defTabSz="685800" fontAlgn="auto">
              <a:spcBef>
                <a:spcPts val="0"/>
              </a:spcBef>
              <a:spcAft>
                <a:spcPts val="0"/>
              </a:spcAft>
            </a:pPr>
            <a:endParaRPr lang="en-US" sz="675" b="1" kern="0" dirty="0">
              <a:solidFill>
                <a:srgbClr val="FFFFFF"/>
              </a:solidFill>
              <a:latin typeface="Calibri"/>
            </a:endParaRPr>
          </a:p>
        </p:txBody>
      </p:sp>
      <p:sp>
        <p:nvSpPr>
          <p:cNvPr id="17" name="Rectangle 16"/>
          <p:cNvSpPr/>
          <p:nvPr/>
        </p:nvSpPr>
        <p:spPr>
          <a:xfrm>
            <a:off x="662512" y="5899892"/>
            <a:ext cx="3394662" cy="357790"/>
          </a:xfrm>
          <a:prstGeom prst="rect">
            <a:avLst/>
          </a:prstGeom>
        </p:spPr>
        <p:txBody>
          <a:bodyPr wrap="square">
            <a:spAutoFit/>
          </a:bodyPr>
          <a:lstStyle/>
          <a:p>
            <a:pPr defTabSz="685800" fontAlgn="auto">
              <a:spcBef>
                <a:spcPts val="0"/>
              </a:spcBef>
              <a:spcAft>
                <a:spcPts val="0"/>
              </a:spcAft>
            </a:pPr>
            <a:r>
              <a:rPr lang="en-US" sz="1050" b="1" kern="0" dirty="0">
                <a:solidFill>
                  <a:srgbClr val="FFFFFF"/>
                </a:solidFill>
                <a:latin typeface="Calibri"/>
                <a:hlinkClick r:id="rId4"/>
              </a:rPr>
              <a:t>http://www.cdc.gov/vaccines/schedules/hcp/adult.html</a:t>
            </a:r>
            <a:endParaRPr lang="en-US" sz="1050" b="1" kern="0" dirty="0">
              <a:solidFill>
                <a:srgbClr val="FFFFFF"/>
              </a:solidFill>
              <a:latin typeface="Calibri"/>
            </a:endParaRPr>
          </a:p>
          <a:p>
            <a:pPr defTabSz="685800" fontAlgn="auto">
              <a:spcBef>
                <a:spcPts val="0"/>
              </a:spcBef>
              <a:spcAft>
                <a:spcPts val="0"/>
              </a:spcAft>
            </a:pPr>
            <a:endParaRPr lang="en-US" sz="675" b="1" kern="0" dirty="0">
              <a:solidFill>
                <a:srgbClr val="FFFFFF"/>
              </a:solidFill>
              <a:latin typeface="Calibri"/>
            </a:endParaRPr>
          </a:p>
        </p:txBody>
      </p:sp>
      <p:sp>
        <p:nvSpPr>
          <p:cNvPr id="10" name="TextBox 9"/>
          <p:cNvSpPr txBox="1"/>
          <p:nvPr/>
        </p:nvSpPr>
        <p:spPr>
          <a:xfrm>
            <a:off x="5278765" y="6414966"/>
            <a:ext cx="2904578" cy="300082"/>
          </a:xfrm>
          <a:prstGeom prst="rect">
            <a:avLst/>
          </a:prstGeom>
          <a:noFill/>
        </p:spPr>
        <p:txBody>
          <a:bodyPr wrap="square" rtlCol="0">
            <a:spAutoFit/>
          </a:bodyPr>
          <a:lstStyle/>
          <a:p>
            <a:pPr defTabSz="685800" fontAlgn="auto">
              <a:spcBef>
                <a:spcPts val="0"/>
              </a:spcBef>
              <a:spcAft>
                <a:spcPts val="0"/>
              </a:spcAft>
            </a:pPr>
            <a:r>
              <a:rPr lang="en-US" sz="1350" kern="0" dirty="0">
                <a:latin typeface="+mn-lt"/>
              </a:rPr>
              <a:t>MMWR, February 7, 2017, Vol. 66</a:t>
            </a:r>
          </a:p>
        </p:txBody>
      </p:sp>
      <p:pic>
        <p:nvPicPr>
          <p:cNvPr id="11" name="Picture 10"/>
          <p:cNvPicPr>
            <a:picLocks noChangeAspect="1"/>
          </p:cNvPicPr>
          <p:nvPr/>
        </p:nvPicPr>
        <p:blipFill>
          <a:blip r:embed="rId5"/>
          <a:stretch>
            <a:fillRect/>
          </a:stretch>
        </p:blipFill>
        <p:spPr>
          <a:xfrm>
            <a:off x="4027252" y="1591020"/>
            <a:ext cx="2399483" cy="1227151"/>
          </a:xfrm>
          <a:prstGeom prst="rect">
            <a:avLst/>
          </a:prstGeom>
        </p:spPr>
      </p:pic>
      <p:pic>
        <p:nvPicPr>
          <p:cNvPr id="12" name="Picture 11"/>
          <p:cNvPicPr>
            <a:picLocks noChangeAspect="1"/>
          </p:cNvPicPr>
          <p:nvPr/>
        </p:nvPicPr>
        <p:blipFill>
          <a:blip r:embed="rId6"/>
          <a:stretch>
            <a:fillRect/>
          </a:stretch>
        </p:blipFill>
        <p:spPr>
          <a:xfrm>
            <a:off x="6830616" y="1591020"/>
            <a:ext cx="2186925" cy="1227151"/>
          </a:xfrm>
          <a:prstGeom prst="rect">
            <a:avLst/>
          </a:prstGeom>
        </p:spPr>
      </p:pic>
      <p:pic>
        <p:nvPicPr>
          <p:cNvPr id="18" name="Picture 17"/>
          <p:cNvPicPr>
            <a:picLocks noChangeAspect="1"/>
          </p:cNvPicPr>
          <p:nvPr/>
        </p:nvPicPr>
        <p:blipFill>
          <a:blip r:embed="rId7"/>
          <a:stretch>
            <a:fillRect/>
          </a:stretch>
        </p:blipFill>
        <p:spPr>
          <a:xfrm>
            <a:off x="5226993" y="3072944"/>
            <a:ext cx="2564863" cy="1450380"/>
          </a:xfrm>
          <a:prstGeom prst="rect">
            <a:avLst/>
          </a:prstGeom>
        </p:spPr>
      </p:pic>
      <p:pic>
        <p:nvPicPr>
          <p:cNvPr id="20" name="Picture 19"/>
          <p:cNvPicPr>
            <a:picLocks noChangeAspect="1"/>
          </p:cNvPicPr>
          <p:nvPr/>
        </p:nvPicPr>
        <p:blipFill>
          <a:blip r:embed="rId8"/>
          <a:stretch>
            <a:fillRect/>
          </a:stretch>
        </p:blipFill>
        <p:spPr>
          <a:xfrm>
            <a:off x="4295148" y="4778098"/>
            <a:ext cx="2294566" cy="1378143"/>
          </a:xfrm>
          <a:prstGeom prst="rect">
            <a:avLst/>
          </a:prstGeom>
        </p:spPr>
      </p:pic>
      <p:pic>
        <p:nvPicPr>
          <p:cNvPr id="21" name="Picture 20"/>
          <p:cNvPicPr>
            <a:picLocks noChangeAspect="1"/>
          </p:cNvPicPr>
          <p:nvPr/>
        </p:nvPicPr>
        <p:blipFill>
          <a:blip r:embed="rId9"/>
          <a:stretch>
            <a:fillRect/>
          </a:stretch>
        </p:blipFill>
        <p:spPr>
          <a:xfrm>
            <a:off x="6731054" y="4778098"/>
            <a:ext cx="2349230" cy="1376774"/>
          </a:xfrm>
          <a:prstGeom prst="rect">
            <a:avLst/>
          </a:prstGeom>
        </p:spPr>
      </p:pic>
    </p:spTree>
    <p:extLst>
      <p:ext uri="{BB962C8B-B14F-4D97-AF65-F5344CB8AC3E}">
        <p14:creationId xmlns:p14="http://schemas.microsoft.com/office/powerpoint/2010/main" val="37585158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4"/>
          <p:cNvSpPr>
            <a:spLocks noGrp="1" noChangeArrowheads="1"/>
          </p:cNvSpPr>
          <p:nvPr>
            <p:ph type="title" idx="4294967295"/>
          </p:nvPr>
        </p:nvSpPr>
        <p:spPr>
          <a:xfrm>
            <a:off x="304800" y="76200"/>
            <a:ext cx="6070600" cy="1828800"/>
          </a:xfrm>
        </p:spPr>
        <p:txBody>
          <a:bodyPr/>
          <a:lstStyle/>
          <a:p>
            <a:pPr algn="l" eaLnBrk="1" hangingPunct="1"/>
            <a:r>
              <a:rPr lang="en-US" sz="3600" b="1">
                <a:solidFill>
                  <a:schemeClr val="tx2">
                    <a:lumMod val="40000"/>
                    <a:lumOff val="60000"/>
                  </a:schemeClr>
                </a:solidFill>
              </a:rPr>
              <a:t>Indications</a:t>
            </a:r>
            <a:br>
              <a:rPr lang="en-US" sz="3600" b="1">
                <a:solidFill>
                  <a:schemeClr val="tx2">
                    <a:lumMod val="40000"/>
                    <a:lumOff val="60000"/>
                  </a:schemeClr>
                </a:solidFill>
              </a:rPr>
            </a:br>
            <a:r>
              <a:rPr lang="en-US" sz="3600" b="1">
                <a:solidFill>
                  <a:schemeClr val="tx2">
                    <a:lumMod val="40000"/>
                    <a:lumOff val="60000"/>
                  </a:schemeClr>
                </a:solidFill>
              </a:rPr>
              <a:t>       Recommendations </a:t>
            </a:r>
            <a:br>
              <a:rPr lang="en-US" sz="3600" b="1">
                <a:solidFill>
                  <a:schemeClr val="tx2">
                    <a:lumMod val="40000"/>
                    <a:lumOff val="60000"/>
                  </a:schemeClr>
                </a:solidFill>
              </a:rPr>
            </a:br>
            <a:r>
              <a:rPr lang="en-US" sz="3600" b="1">
                <a:solidFill>
                  <a:schemeClr val="tx2">
                    <a:lumMod val="40000"/>
                    <a:lumOff val="60000"/>
                  </a:schemeClr>
                </a:solidFill>
              </a:rPr>
              <a:t>                    Requirements</a:t>
            </a:r>
          </a:p>
        </p:txBody>
      </p:sp>
      <p:sp>
        <p:nvSpPr>
          <p:cNvPr id="346117" name="Text Box 5"/>
          <p:cNvSpPr txBox="1">
            <a:spLocks noChangeArrowheads="1"/>
          </p:cNvSpPr>
          <p:nvPr/>
        </p:nvSpPr>
        <p:spPr bwMode="auto">
          <a:xfrm>
            <a:off x="533400" y="1790700"/>
            <a:ext cx="8153400" cy="4561249"/>
          </a:xfrm>
          <a:prstGeom prst="rect">
            <a:avLst/>
          </a:prstGeom>
          <a:noFill/>
          <a:ln w="9525">
            <a:noFill/>
            <a:miter lim="800000"/>
            <a:headEnd/>
            <a:tailEnd/>
          </a:ln>
          <a:effectLst/>
        </p:spPr>
        <p:txBody>
          <a:bodyPr wrap="square">
            <a:spAutoFit/>
          </a:bodyPr>
          <a:lstStyle/>
          <a:p>
            <a:pPr>
              <a:spcBef>
                <a:spcPct val="20000"/>
              </a:spcBef>
              <a:buClr>
                <a:srgbClr val="FFFFFF"/>
              </a:buClr>
              <a:buSzPct val="70000"/>
            </a:pPr>
            <a:r>
              <a:rPr lang="en-US" sz="2400" b="1">
                <a:solidFill>
                  <a:srgbClr val="FFFFFF"/>
                </a:solidFill>
                <a:latin typeface="Calibri"/>
              </a:rPr>
              <a:t>Indication</a:t>
            </a:r>
          </a:p>
          <a:p>
            <a:pPr marL="738188" lvl="1" indent="-280988">
              <a:spcBef>
                <a:spcPct val="20000"/>
              </a:spcBef>
              <a:buClr>
                <a:srgbClr val="FFFFFF"/>
              </a:buClr>
              <a:buSzPct val="70000"/>
              <a:buFontTx/>
              <a:buChar char="•"/>
            </a:pPr>
            <a:r>
              <a:rPr lang="en-US" sz="2400">
                <a:solidFill>
                  <a:srgbClr val="FFFFFF"/>
                </a:solidFill>
                <a:latin typeface="Calibri"/>
              </a:rPr>
              <a:t>Information about the appropriate use of the vaccine</a:t>
            </a:r>
          </a:p>
          <a:p>
            <a:pPr>
              <a:spcBef>
                <a:spcPct val="20000"/>
              </a:spcBef>
              <a:buClr>
                <a:srgbClr val="FFFFFF"/>
              </a:buClr>
              <a:buSzPct val="70000"/>
            </a:pPr>
            <a:r>
              <a:rPr lang="en-US" sz="2400" b="1">
                <a:solidFill>
                  <a:srgbClr val="FFFFFF"/>
                </a:solidFill>
                <a:latin typeface="Calibri"/>
              </a:rPr>
              <a:t>Recommendation</a:t>
            </a:r>
          </a:p>
          <a:p>
            <a:pPr marL="738188" lvl="1" indent="-280988">
              <a:spcBef>
                <a:spcPct val="20000"/>
              </a:spcBef>
              <a:buClr>
                <a:srgbClr val="FFFFFF"/>
              </a:buClr>
              <a:buSzPct val="70000"/>
              <a:buFontTx/>
              <a:buChar char="•"/>
            </a:pPr>
            <a:r>
              <a:rPr lang="en-US" sz="2400">
                <a:solidFill>
                  <a:srgbClr val="FFFFFF"/>
                </a:solidFill>
                <a:latin typeface="Calibri"/>
              </a:rPr>
              <a:t>ACIP statement that broadens and further delineates the  Indication found in the package insert</a:t>
            </a:r>
          </a:p>
          <a:p>
            <a:pPr marL="738188" lvl="1" indent="-280988">
              <a:spcBef>
                <a:spcPct val="20000"/>
              </a:spcBef>
              <a:buClr>
                <a:srgbClr val="FFFFFF"/>
              </a:buClr>
              <a:buSzPct val="70000"/>
              <a:buFontTx/>
              <a:buChar char="•"/>
            </a:pPr>
            <a:r>
              <a:rPr lang="en-US" sz="2400">
                <a:solidFill>
                  <a:srgbClr val="FFFFFF"/>
                </a:solidFill>
                <a:latin typeface="Calibri"/>
              </a:rPr>
              <a:t>Basis for standards for best practice</a:t>
            </a:r>
          </a:p>
          <a:p>
            <a:pPr>
              <a:spcBef>
                <a:spcPct val="20000"/>
              </a:spcBef>
              <a:buClr>
                <a:srgbClr val="FFFFFF"/>
              </a:buClr>
              <a:buSzPct val="70000"/>
            </a:pPr>
            <a:r>
              <a:rPr lang="en-US" sz="2400" b="1">
                <a:solidFill>
                  <a:srgbClr val="FFFFFF"/>
                </a:solidFill>
                <a:latin typeface="Calibri"/>
              </a:rPr>
              <a:t>Requirement</a:t>
            </a:r>
          </a:p>
          <a:p>
            <a:pPr marL="738188" lvl="1" indent="-280988">
              <a:spcBef>
                <a:spcPct val="20000"/>
              </a:spcBef>
              <a:buClr>
                <a:srgbClr val="FFFFFF"/>
              </a:buClr>
              <a:buSzPct val="70000"/>
              <a:buFontTx/>
              <a:buChar char="•"/>
            </a:pPr>
            <a:r>
              <a:rPr lang="en-US" sz="2400">
                <a:solidFill>
                  <a:srgbClr val="FFFFFF"/>
                </a:solidFill>
                <a:latin typeface="Calibri"/>
              </a:rPr>
              <a:t>Mandate by a state that a particular vaccine must be administered and documented before entrance to child care and/or school</a:t>
            </a:r>
          </a:p>
          <a:p>
            <a:pPr marL="738188" lvl="1" indent="-280988">
              <a:spcBef>
                <a:spcPct val="20000"/>
              </a:spcBef>
              <a:buClr>
                <a:srgbClr val="FFFFFF"/>
              </a:buClr>
              <a:buSzPct val="70000"/>
              <a:buFontTx/>
              <a:buChar char="•"/>
            </a:pPr>
            <a:endParaRPr lang="en-US">
              <a:solidFill>
                <a:srgbClr val="FFFFFF"/>
              </a:solidFill>
              <a:effectLst>
                <a:outerShdw blurRad="38100" dist="38100" dir="2700000" algn="tl">
                  <a:srgbClr val="000000"/>
                </a:outerShdw>
              </a:effectLst>
              <a:latin typeface="Calibri" pitchFamily="34" charset="0"/>
            </a:endParaRPr>
          </a:p>
        </p:txBody>
      </p:sp>
      <p:pic>
        <p:nvPicPr>
          <p:cNvPr id="271363" name="Picture 6" descr="MC900434411[1]"/>
          <p:cNvPicPr>
            <a:picLocks noChangeAspect="1" noChangeArrowheads="1"/>
          </p:cNvPicPr>
          <p:nvPr/>
        </p:nvPicPr>
        <p:blipFill>
          <a:blip r:embed="rId3" cstate="print"/>
          <a:srcRect/>
          <a:stretch>
            <a:fillRect/>
          </a:stretch>
        </p:blipFill>
        <p:spPr bwMode="auto">
          <a:xfrm>
            <a:off x="6375400" y="152400"/>
            <a:ext cx="1625600" cy="1828800"/>
          </a:xfrm>
          <a:prstGeom prst="rect">
            <a:avLst/>
          </a:prstGeom>
          <a:noFill/>
          <a:ln w="9525">
            <a:noFill/>
            <a:miter lim="800000"/>
            <a:headEnd/>
            <a:tailEnd/>
          </a:ln>
        </p:spPr>
      </p:pic>
    </p:spTree>
    <p:extLst>
      <p:ext uri="{BB962C8B-B14F-4D97-AF65-F5344CB8AC3E}">
        <p14:creationId xmlns:p14="http://schemas.microsoft.com/office/powerpoint/2010/main" val="281534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611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611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611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61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2"/>
          <p:cNvSpPr>
            <a:spLocks noGrp="1" noChangeArrowheads="1"/>
          </p:cNvSpPr>
          <p:nvPr>
            <p:ph type="title" idx="4294967295"/>
          </p:nvPr>
        </p:nvSpPr>
        <p:spPr>
          <a:xfrm>
            <a:off x="628650" y="304288"/>
            <a:ext cx="7429500" cy="642938"/>
          </a:xfrm>
        </p:spPr>
        <p:txBody>
          <a:bodyPr/>
          <a:lstStyle/>
          <a:p>
            <a:pPr eaLnBrk="1" hangingPunct="1"/>
            <a:r>
              <a:rPr lang="en-US" sz="3600" dirty="0">
                <a:solidFill>
                  <a:srgbClr val="FFFF99"/>
                </a:solidFill>
              </a:rPr>
              <a:t>Updated Vaccine Storage and </a:t>
            </a:r>
            <a:br>
              <a:rPr lang="en-US" sz="3600" dirty="0">
                <a:solidFill>
                  <a:srgbClr val="FFFF99"/>
                </a:solidFill>
              </a:rPr>
            </a:br>
            <a:r>
              <a:rPr lang="en-US" sz="3600" dirty="0">
                <a:solidFill>
                  <a:srgbClr val="FFFF99"/>
                </a:solidFill>
              </a:rPr>
              <a:t>Handling Recommendations</a:t>
            </a:r>
          </a:p>
        </p:txBody>
      </p:sp>
      <p:sp>
        <p:nvSpPr>
          <p:cNvPr id="357379" name="Rectangle 3"/>
          <p:cNvSpPr>
            <a:spLocks noGrp="1" noChangeArrowheads="1"/>
          </p:cNvSpPr>
          <p:nvPr>
            <p:ph type="body" sz="half" idx="4294967295"/>
          </p:nvPr>
        </p:nvSpPr>
        <p:spPr>
          <a:xfrm>
            <a:off x="1417320" y="1485945"/>
            <a:ext cx="5309649" cy="4389075"/>
          </a:xfrm>
        </p:spPr>
        <p:txBody>
          <a:bodyPr/>
          <a:lstStyle/>
          <a:p>
            <a:pPr marL="191989" indent="-191989">
              <a:lnSpc>
                <a:spcPct val="90000"/>
              </a:lnSpc>
            </a:pPr>
            <a:r>
              <a:rPr lang="en-US" sz="2000" dirty="0"/>
              <a:t>Use stand-alone refrigerator and stand-alone </a:t>
            </a:r>
          </a:p>
          <a:p>
            <a:pPr marL="191989" indent="-191989">
              <a:lnSpc>
                <a:spcPct val="90000"/>
              </a:lnSpc>
              <a:buNone/>
            </a:pPr>
            <a:r>
              <a:rPr lang="en-US" sz="2000" dirty="0"/>
              <a:t>     freezer units. If combined, use only refrigerator part.</a:t>
            </a:r>
          </a:p>
          <a:p>
            <a:pPr marL="191989" indent="-191989">
              <a:lnSpc>
                <a:spcPct val="90000"/>
              </a:lnSpc>
            </a:pPr>
            <a:r>
              <a:rPr lang="en-US" sz="2000" dirty="0"/>
              <a:t>Do not store any vaccine in a dormitory-style or </a:t>
            </a:r>
          </a:p>
          <a:p>
            <a:pPr marL="0" indent="0">
              <a:lnSpc>
                <a:spcPct val="90000"/>
              </a:lnSpc>
              <a:buNone/>
            </a:pPr>
            <a:r>
              <a:rPr lang="en-US" sz="2000" dirty="0"/>
              <a:t>     bar-style combined refrigerator/freezer unit.</a:t>
            </a:r>
          </a:p>
          <a:p>
            <a:pPr marL="191989" indent="-191989" eaLnBrk="1" hangingPunct="1">
              <a:lnSpc>
                <a:spcPct val="90000"/>
              </a:lnSpc>
            </a:pPr>
            <a:r>
              <a:rPr lang="en-US" sz="2000" dirty="0"/>
              <a:t>Use a bio-safe glycol-encased probe </a:t>
            </a:r>
          </a:p>
          <a:p>
            <a:pPr marL="191989" indent="-191989" eaLnBrk="1" hangingPunct="1">
              <a:lnSpc>
                <a:spcPct val="90000"/>
              </a:lnSpc>
              <a:buNone/>
            </a:pPr>
            <a:r>
              <a:rPr lang="en-US" sz="2000" dirty="0"/>
              <a:t>     or a similar temperature buffered probe. </a:t>
            </a:r>
          </a:p>
          <a:p>
            <a:pPr marL="191989" indent="-191989" eaLnBrk="1" hangingPunct="1">
              <a:lnSpc>
                <a:spcPct val="90000"/>
              </a:lnSpc>
            </a:pPr>
            <a:r>
              <a:rPr lang="en-US" sz="2000" dirty="0"/>
              <a:t>Use digital data loggers.</a:t>
            </a:r>
          </a:p>
          <a:p>
            <a:pPr marL="191989" indent="-191989">
              <a:lnSpc>
                <a:spcPct val="90000"/>
              </a:lnSpc>
            </a:pPr>
            <a:r>
              <a:rPr lang="en-US" sz="2000" dirty="0"/>
              <a:t>Do not store ANYTHING ELSE in refrigerator.</a:t>
            </a:r>
          </a:p>
          <a:p>
            <a:pPr marL="191989" indent="-191989">
              <a:lnSpc>
                <a:spcPct val="90000"/>
              </a:lnSpc>
            </a:pPr>
            <a:r>
              <a:rPr lang="en-US" sz="2000" dirty="0"/>
              <a:t>Review vaccine expiration dates and rotate </a:t>
            </a:r>
          </a:p>
          <a:p>
            <a:pPr marL="191989" indent="-191989">
              <a:lnSpc>
                <a:spcPct val="90000"/>
              </a:lnSpc>
              <a:buNone/>
            </a:pPr>
            <a:r>
              <a:rPr lang="en-US" sz="2000" dirty="0"/>
              <a:t>     vaccine stock weekly. </a:t>
            </a:r>
          </a:p>
          <a:p>
            <a:pPr marL="191989" indent="-191989">
              <a:lnSpc>
                <a:spcPct val="90000"/>
              </a:lnSpc>
              <a:buNone/>
            </a:pPr>
            <a:endParaRPr lang="en-US" dirty="0"/>
          </a:p>
          <a:p>
            <a:pPr marL="191989" indent="-191989">
              <a:lnSpc>
                <a:spcPct val="90000"/>
              </a:lnSpc>
              <a:buNone/>
            </a:pPr>
            <a:r>
              <a:rPr lang="en-US" dirty="0"/>
              <a:t>*</a:t>
            </a:r>
            <a:r>
              <a:rPr lang="en-US" b="1" dirty="0"/>
              <a:t>Data loggers will be required for VFC January 2018</a:t>
            </a:r>
            <a:r>
              <a:rPr lang="en-US" dirty="0"/>
              <a:t>*</a:t>
            </a:r>
          </a:p>
          <a:p>
            <a:pPr marL="191989" indent="-191989" eaLnBrk="1" hangingPunct="1">
              <a:lnSpc>
                <a:spcPct val="90000"/>
              </a:lnSpc>
              <a:buNone/>
            </a:pPr>
            <a:endParaRPr lang="en-US" dirty="0">
              <a:solidFill>
                <a:srgbClr val="FFFFCC"/>
              </a:solidFill>
            </a:endParaRPr>
          </a:p>
        </p:txBody>
      </p:sp>
      <p:pic>
        <p:nvPicPr>
          <p:cNvPr id="273411" name="Picture 2" descr="http://www.cdc.gov/vaccines/recs/images/Freezer_Fridge_web.gif"/>
          <p:cNvPicPr>
            <a:picLocks noChangeAspect="1" noChangeArrowheads="1"/>
          </p:cNvPicPr>
          <p:nvPr/>
        </p:nvPicPr>
        <p:blipFill>
          <a:blip r:embed="rId3" cstate="print"/>
          <a:srcRect/>
          <a:stretch>
            <a:fillRect/>
          </a:stretch>
        </p:blipFill>
        <p:spPr bwMode="auto">
          <a:xfrm>
            <a:off x="7429500" y="1530214"/>
            <a:ext cx="897434" cy="942975"/>
          </a:xfrm>
          <a:prstGeom prst="rect">
            <a:avLst/>
          </a:prstGeom>
          <a:noFill/>
          <a:ln w="9525">
            <a:noFill/>
            <a:miter lim="800000"/>
            <a:headEnd/>
            <a:tailEnd/>
          </a:ln>
        </p:spPr>
      </p:pic>
      <p:sp>
        <p:nvSpPr>
          <p:cNvPr id="3" name="TextBox 2"/>
          <p:cNvSpPr txBox="1"/>
          <p:nvPr/>
        </p:nvSpPr>
        <p:spPr>
          <a:xfrm>
            <a:off x="2788920" y="6283492"/>
            <a:ext cx="3300413" cy="253916"/>
          </a:xfrm>
          <a:prstGeom prst="rect">
            <a:avLst/>
          </a:prstGeom>
          <a:noFill/>
        </p:spPr>
        <p:txBody>
          <a:bodyPr>
            <a:spAutoFit/>
          </a:bodyPr>
          <a:lstStyle/>
          <a:p>
            <a:pPr defTabSz="685800"/>
            <a:r>
              <a:rPr lang="en-US" sz="1050" b="1" kern="0">
                <a:solidFill>
                  <a:srgbClr val="FFFFFF"/>
                </a:solidFill>
                <a:latin typeface="Calibri"/>
              </a:rPr>
              <a:t>Ref:  Vaccine Storage and Handling Toolkit, June 2016</a:t>
            </a:r>
          </a:p>
        </p:txBody>
      </p:sp>
      <p:pic>
        <p:nvPicPr>
          <p:cNvPr id="273414" name="Picture 2"/>
          <p:cNvPicPr>
            <a:picLocks noChangeAspect="1" noChangeArrowheads="1"/>
          </p:cNvPicPr>
          <p:nvPr/>
        </p:nvPicPr>
        <p:blipFill>
          <a:blip r:embed="rId4" cstate="print"/>
          <a:srcRect/>
          <a:stretch>
            <a:fillRect/>
          </a:stretch>
        </p:blipFill>
        <p:spPr bwMode="auto">
          <a:xfrm>
            <a:off x="7453947" y="3076395"/>
            <a:ext cx="848540" cy="701405"/>
          </a:xfrm>
          <a:prstGeom prst="rect">
            <a:avLst/>
          </a:prstGeom>
          <a:noFill/>
          <a:ln w="9525">
            <a:noFill/>
            <a:miter lim="800000"/>
            <a:headEnd/>
            <a:tailEnd/>
          </a:ln>
        </p:spPr>
      </p:pic>
      <p:pic>
        <p:nvPicPr>
          <p:cNvPr id="273415" name="Picture 3"/>
          <p:cNvPicPr>
            <a:picLocks noChangeAspect="1" noChangeArrowheads="1"/>
          </p:cNvPicPr>
          <p:nvPr/>
        </p:nvPicPr>
        <p:blipFill>
          <a:blip r:embed="rId5" cstate="print"/>
          <a:srcRect/>
          <a:stretch>
            <a:fillRect/>
          </a:stretch>
        </p:blipFill>
        <p:spPr bwMode="auto">
          <a:xfrm>
            <a:off x="7317051" y="4381006"/>
            <a:ext cx="1082633" cy="789848"/>
          </a:xfrm>
          <a:prstGeom prst="rect">
            <a:avLst/>
          </a:prstGeom>
          <a:noFill/>
          <a:ln w="9525">
            <a:noFill/>
            <a:miter lim="800000"/>
            <a:headEnd/>
            <a:tailEnd/>
          </a:ln>
        </p:spPr>
      </p:pic>
    </p:spTree>
    <p:extLst>
      <p:ext uri="{BB962C8B-B14F-4D97-AF65-F5344CB8AC3E}">
        <p14:creationId xmlns:p14="http://schemas.microsoft.com/office/powerpoint/2010/main" val="28578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7379">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7379">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737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Grp="1" noChangeArrowheads="1"/>
          </p:cNvSpPr>
          <p:nvPr>
            <p:ph type="title" idx="4294967295"/>
          </p:nvPr>
        </p:nvSpPr>
        <p:spPr>
          <a:xfrm>
            <a:off x="1657350" y="304800"/>
            <a:ext cx="5829300" cy="857250"/>
          </a:xfrm>
        </p:spPr>
        <p:txBody>
          <a:bodyPr/>
          <a:lstStyle/>
          <a:p>
            <a:pPr eaLnBrk="1" hangingPunct="1"/>
            <a:r>
              <a:rPr lang="en-US" sz="3600">
                <a:solidFill>
                  <a:srgbClr val="FFFF99"/>
                </a:solidFill>
              </a:rPr>
              <a:t>Maintaining Appropriate </a:t>
            </a:r>
            <a:br>
              <a:rPr lang="en-US" sz="3600">
                <a:solidFill>
                  <a:srgbClr val="FFFF99"/>
                </a:solidFill>
              </a:rPr>
            </a:br>
            <a:r>
              <a:rPr lang="en-US" sz="3600">
                <a:solidFill>
                  <a:srgbClr val="FFFF99"/>
                </a:solidFill>
              </a:rPr>
              <a:t>Vaccine Storage &amp; Handling</a:t>
            </a:r>
          </a:p>
        </p:txBody>
      </p:sp>
      <p:sp>
        <p:nvSpPr>
          <p:cNvPr id="275458" name="Rectangle 3"/>
          <p:cNvSpPr>
            <a:spLocks noGrp="1" noChangeArrowheads="1"/>
          </p:cNvSpPr>
          <p:nvPr>
            <p:ph type="body" sz="half" idx="4294967295"/>
          </p:nvPr>
        </p:nvSpPr>
        <p:spPr>
          <a:xfrm>
            <a:off x="1143000" y="1371600"/>
            <a:ext cx="7086600" cy="3680684"/>
          </a:xfrm>
        </p:spPr>
        <p:txBody>
          <a:bodyPr/>
          <a:lstStyle/>
          <a:p>
            <a:pPr eaLnBrk="1" hangingPunct="1">
              <a:lnSpc>
                <a:spcPct val="90000"/>
              </a:lnSpc>
            </a:pPr>
            <a:r>
              <a:rPr lang="en-US" sz="2800" dirty="0"/>
              <a:t>Assign a primary and alternate vaccine coordinator.</a:t>
            </a:r>
          </a:p>
          <a:p>
            <a:pPr eaLnBrk="1" hangingPunct="1">
              <a:lnSpc>
                <a:spcPct val="90000"/>
              </a:lnSpc>
            </a:pPr>
            <a:r>
              <a:rPr lang="en-US" sz="2800" dirty="0"/>
              <a:t>Store all vaccines as recommended by  manufacturer and IN ORIGINAL PACKAGING.</a:t>
            </a:r>
          </a:p>
          <a:p>
            <a:pPr eaLnBrk="1" hangingPunct="1">
              <a:lnSpc>
                <a:spcPct val="90000"/>
              </a:lnSpc>
            </a:pPr>
            <a:r>
              <a:rPr lang="en-US" sz="2800" dirty="0"/>
              <a:t>Monitor and record temperatures of refrigerator and freezer twice daily.</a:t>
            </a:r>
          </a:p>
          <a:p>
            <a:pPr marL="258366" indent="-258366" eaLnBrk="1" hangingPunct="1">
              <a:lnSpc>
                <a:spcPct val="90000"/>
              </a:lnSpc>
            </a:pPr>
            <a:r>
              <a:rPr lang="en-US" sz="2800" dirty="0">
                <a:solidFill>
                  <a:srgbClr val="FFFFFF"/>
                </a:solidFill>
              </a:rPr>
              <a:t>Maintain temperature log records for 3 years.</a:t>
            </a:r>
          </a:p>
          <a:p>
            <a:pPr eaLnBrk="1" hangingPunct="1">
              <a:lnSpc>
                <a:spcPct val="90000"/>
              </a:lnSpc>
              <a:buNone/>
            </a:pPr>
            <a:r>
              <a:rPr lang="en-US" sz="2800" dirty="0"/>
              <a:t>  </a:t>
            </a:r>
          </a:p>
        </p:txBody>
      </p:sp>
      <p:sp>
        <p:nvSpPr>
          <p:cNvPr id="1076230" name="Text Box 6"/>
          <p:cNvSpPr txBox="1">
            <a:spLocks noChangeArrowheads="1"/>
          </p:cNvSpPr>
          <p:nvPr/>
        </p:nvSpPr>
        <p:spPr bwMode="auto">
          <a:xfrm>
            <a:off x="1143000" y="4495800"/>
            <a:ext cx="7830403" cy="1815882"/>
          </a:xfrm>
          <a:prstGeom prst="rect">
            <a:avLst/>
          </a:prstGeom>
          <a:noFill/>
          <a:ln w="9525">
            <a:noFill/>
            <a:miter lim="800000"/>
            <a:headEnd/>
            <a:tailEnd/>
          </a:ln>
        </p:spPr>
        <p:txBody>
          <a:bodyPr wrap="square">
            <a:spAutoFit/>
          </a:bodyPr>
          <a:lstStyle/>
          <a:p>
            <a:pPr fontAlgn="auto">
              <a:lnSpc>
                <a:spcPct val="90000"/>
              </a:lnSpc>
              <a:spcBef>
                <a:spcPct val="20000"/>
              </a:spcBef>
              <a:spcAft>
                <a:spcPts val="0"/>
              </a:spcAft>
              <a:buSzPct val="125000"/>
              <a:buFont typeface="Arial" pitchFamily="34" charset="0"/>
              <a:buChar char="•"/>
            </a:pPr>
            <a:r>
              <a:rPr lang="en-US" sz="2400">
                <a:solidFill>
                  <a:srgbClr val="FFFFFF"/>
                </a:solidFill>
                <a:latin typeface="Calibri" pitchFamily="34" charset="0"/>
              </a:rPr>
              <a:t>  </a:t>
            </a:r>
            <a:r>
              <a:rPr lang="en-US" sz="2800">
                <a:solidFill>
                  <a:srgbClr val="FFFFFF"/>
                </a:solidFill>
                <a:latin typeface="Calibri"/>
              </a:rPr>
              <a:t>Take immediate action for all out-of-range temps.</a:t>
            </a:r>
          </a:p>
          <a:p>
            <a:pPr marL="255985" indent="-255985" fontAlgn="auto">
              <a:lnSpc>
                <a:spcPct val="90000"/>
              </a:lnSpc>
              <a:spcBef>
                <a:spcPct val="20000"/>
              </a:spcBef>
              <a:spcAft>
                <a:spcPts val="0"/>
              </a:spcAft>
              <a:buSzPct val="125000"/>
              <a:buFont typeface="Arial" pitchFamily="34" charset="0"/>
              <a:buChar char="•"/>
            </a:pPr>
            <a:r>
              <a:rPr lang="en-US" sz="2800">
                <a:solidFill>
                  <a:srgbClr val="FFFFFF"/>
                </a:solidFill>
                <a:latin typeface="Calibri"/>
              </a:rPr>
              <a:t>Implement a vaccine emergency system.</a:t>
            </a:r>
          </a:p>
          <a:p>
            <a:pPr marL="255985" indent="-255985" fontAlgn="auto">
              <a:lnSpc>
                <a:spcPct val="90000"/>
              </a:lnSpc>
              <a:spcBef>
                <a:spcPct val="20000"/>
              </a:spcBef>
              <a:spcAft>
                <a:spcPts val="0"/>
              </a:spcAft>
              <a:buSzPct val="125000"/>
              <a:buFont typeface="Arial" pitchFamily="34" charset="0"/>
              <a:buChar char="•"/>
            </a:pPr>
            <a:r>
              <a:rPr lang="en-US" sz="2800">
                <a:solidFill>
                  <a:srgbClr val="FFFFFF"/>
                </a:solidFill>
                <a:latin typeface="Calibri"/>
              </a:rPr>
              <a:t>If it is necessary to transport vaccine, do NOT use    dry ice.</a:t>
            </a:r>
          </a:p>
        </p:txBody>
      </p:sp>
      <p:sp>
        <p:nvSpPr>
          <p:cNvPr id="275461" name="Text Box 5"/>
          <p:cNvSpPr txBox="1">
            <a:spLocks noChangeArrowheads="1"/>
          </p:cNvSpPr>
          <p:nvPr/>
        </p:nvSpPr>
        <p:spPr bwMode="auto">
          <a:xfrm>
            <a:off x="2971800" y="6400800"/>
            <a:ext cx="3657600" cy="276999"/>
          </a:xfrm>
          <a:prstGeom prst="rect">
            <a:avLst/>
          </a:prstGeom>
          <a:noFill/>
          <a:ln w="9525">
            <a:noFill/>
            <a:miter lim="800000"/>
            <a:headEnd/>
            <a:tailEnd/>
          </a:ln>
          <a:effectLst/>
        </p:spPr>
        <p:txBody>
          <a:bodyPr wrap="square">
            <a:spAutoFit/>
          </a:bodyPr>
          <a:lstStyle/>
          <a:p>
            <a:pPr fontAlgn="auto">
              <a:spcBef>
                <a:spcPct val="50000"/>
              </a:spcBef>
              <a:spcAft>
                <a:spcPts val="0"/>
              </a:spcAft>
            </a:pPr>
            <a:r>
              <a:rPr lang="en-US" sz="1200" b="1">
                <a:solidFill>
                  <a:srgbClr val="FFFFFF"/>
                </a:solidFill>
                <a:latin typeface="Calibri" pitchFamily="34" charset="0"/>
              </a:rPr>
              <a:t>Ref:  Vaccine Storage and Handling Toolkit, June 2016</a:t>
            </a:r>
          </a:p>
        </p:txBody>
      </p:sp>
    </p:spTree>
    <p:extLst>
      <p:ext uri="{BB962C8B-B14F-4D97-AF65-F5344CB8AC3E}">
        <p14:creationId xmlns:p14="http://schemas.microsoft.com/office/powerpoint/2010/main" val="3493776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7623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62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9538" name="Group 2"/>
          <p:cNvGraphicFramePr>
            <a:graphicFrameLocks noGrp="1"/>
          </p:cNvGraphicFramePr>
          <p:nvPr>
            <p:extLst>
              <p:ext uri="{D42A27DB-BD31-4B8C-83A1-F6EECF244321}">
                <p14:modId xmlns:p14="http://schemas.microsoft.com/office/powerpoint/2010/main" val="458934549"/>
              </p:ext>
            </p:extLst>
          </p:nvPr>
        </p:nvGraphicFramePr>
        <p:xfrm>
          <a:off x="519288" y="857956"/>
          <a:ext cx="8139290" cy="5294065"/>
        </p:xfrm>
        <a:graphic>
          <a:graphicData uri="http://schemas.openxmlformats.org/drawingml/2006/table">
            <a:tbl>
              <a:tblPr/>
              <a:tblGrid>
                <a:gridCol w="1964656">
                  <a:extLst>
                    <a:ext uri="{9D8B030D-6E8A-4147-A177-3AD203B41FA5}">
                      <a16:colId xmlns:a16="http://schemas.microsoft.com/office/drawing/2014/main" val="20000"/>
                    </a:ext>
                  </a:extLst>
                </a:gridCol>
                <a:gridCol w="2034823">
                  <a:extLst>
                    <a:ext uri="{9D8B030D-6E8A-4147-A177-3AD203B41FA5}">
                      <a16:colId xmlns:a16="http://schemas.microsoft.com/office/drawing/2014/main" val="20001"/>
                    </a:ext>
                  </a:extLst>
                </a:gridCol>
                <a:gridCol w="1262993">
                  <a:extLst>
                    <a:ext uri="{9D8B030D-6E8A-4147-A177-3AD203B41FA5}">
                      <a16:colId xmlns:a16="http://schemas.microsoft.com/office/drawing/2014/main" val="20002"/>
                    </a:ext>
                  </a:extLst>
                </a:gridCol>
                <a:gridCol w="1192827">
                  <a:extLst>
                    <a:ext uri="{9D8B030D-6E8A-4147-A177-3AD203B41FA5}">
                      <a16:colId xmlns:a16="http://schemas.microsoft.com/office/drawing/2014/main" val="20003"/>
                    </a:ext>
                  </a:extLst>
                </a:gridCol>
                <a:gridCol w="1683991">
                  <a:extLst>
                    <a:ext uri="{9D8B030D-6E8A-4147-A177-3AD203B41FA5}">
                      <a16:colId xmlns:a16="http://schemas.microsoft.com/office/drawing/2014/main" val="20004"/>
                    </a:ext>
                  </a:extLst>
                </a:gridCol>
              </a:tblGrid>
              <a:tr h="103808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CC"/>
                          </a:solidFill>
                          <a:effectLst/>
                          <a:latin typeface="Calibri" pitchFamily="34" charset="0"/>
                        </a:rPr>
                        <a:t>Disease</a:t>
                      </a:r>
                    </a:p>
                  </a:txBody>
                  <a:tcPr marL="0" marR="0" marT="0" marB="0" anchor="ct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CC"/>
                          </a:solidFill>
                          <a:effectLst/>
                          <a:latin typeface="Calibri" pitchFamily="34" charset="0"/>
                        </a:rPr>
                        <a:t>Average Annual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CC"/>
                          </a:solidFill>
                          <a:effectLst/>
                          <a:latin typeface="Calibri" pitchFamily="34" charset="0"/>
                        </a:rPr>
                        <a:t>Reported 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CC"/>
                          </a:solidFill>
                          <a:effectLst/>
                          <a:latin typeface="Calibri" pitchFamily="34" charset="0"/>
                        </a:rPr>
                        <a:t>Pre-vaccine*</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CC"/>
                          </a:solidFill>
                          <a:effectLst/>
                          <a:latin typeface="Calibri" pitchFamily="34" charset="0"/>
                        </a:rPr>
                        <a:t>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CC"/>
                          </a:solidFill>
                          <a:effectLst/>
                          <a:latin typeface="Calibri" pitchFamily="34" charset="0"/>
                        </a:rPr>
                        <a:t>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CC"/>
                          </a:solidFill>
                          <a:effectLst/>
                          <a:latin typeface="Calibri" pitchFamily="34" charset="0"/>
                        </a:rPr>
                        <a:t> 2015**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CC"/>
                          </a:solidFill>
                          <a:effectLst/>
                          <a:latin typeface="Calibri" pitchFamily="34" charset="0"/>
                        </a:rPr>
                        <a:t>Provisional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CC"/>
                          </a:solidFill>
                          <a:effectLst/>
                          <a:latin typeface="Calibri" pitchFamily="34" charset="0"/>
                        </a:rPr>
                        <a:t>Cases 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CC"/>
                          </a:solidFill>
                          <a:effectLst/>
                          <a:latin typeface="Calibri" pitchFamily="34" charset="0"/>
                        </a:rPr>
                        <a:t>2016**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CC"/>
                          </a:solidFill>
                          <a:effectLst/>
                          <a:latin typeface="Calibri" pitchFamily="34" charset="0"/>
                        </a:rPr>
                        <a:t>Provisional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CC"/>
                          </a:solidFill>
                          <a:effectLst/>
                          <a:latin typeface="Calibri" pitchFamily="34" charset="0"/>
                        </a:rPr>
                        <a:t>% Reduction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CC"/>
                          </a:solidFill>
                          <a:effectLst/>
                          <a:latin typeface="Calibri" pitchFamily="34" charset="0"/>
                        </a:rPr>
                        <a:t>In U.S. 2016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890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Smallpox</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48,164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Eradicated worldwide in 1980</a:t>
                      </a:r>
                      <a:endParaRPr kumimoji="0" lang="en-US" sz="1500" b="0" i="0" u="none" strike="noStrike" cap="none" normalizeH="0" baseline="30000" dirty="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90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Diphtheria</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175,885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100%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49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Measles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503,282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188</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69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04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Mumps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152,209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1,329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5,311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96.5%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04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Pertussis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147,271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20,762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15,737</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89.3%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367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Polio (paralytic)</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16,316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100%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04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Rubella</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47,745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1064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Congenital Rubella Syndrome</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823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04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Tetanus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1,314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29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33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97.5%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62693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1" u="none" strike="noStrike" cap="none" normalizeH="0" baseline="0" dirty="0">
                          <a:ln>
                            <a:noFill/>
                          </a:ln>
                          <a:solidFill>
                            <a:schemeClr val="tx1"/>
                          </a:solidFill>
                          <a:effectLst/>
                          <a:latin typeface="Calibri" pitchFamily="34" charset="0"/>
                        </a:rPr>
                        <a:t>H. Influenzae </a:t>
                      </a:r>
                      <a:r>
                        <a:rPr kumimoji="0" lang="en-US" sz="1400" b="0" i="0" u="none" strike="noStrike" cap="none" normalizeH="0" baseline="0" dirty="0">
                          <a:ln>
                            <a:noFill/>
                          </a:ln>
                          <a:solidFill>
                            <a:schemeClr val="tx1"/>
                          </a:solidFill>
                          <a:effectLst/>
                          <a:latin typeface="Calibri" pitchFamily="34" charset="0"/>
                        </a:rPr>
                        <a:t>Type b</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rPr>
                        <a:t>Age&lt;5 years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20,000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 29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22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44102" name="Text Box 65"/>
          <p:cNvSpPr txBox="1">
            <a:spLocks noChangeArrowheads="1"/>
          </p:cNvSpPr>
          <p:nvPr/>
        </p:nvSpPr>
        <p:spPr bwMode="auto">
          <a:xfrm>
            <a:off x="1828800" y="84051"/>
            <a:ext cx="5486400" cy="646331"/>
          </a:xfrm>
          <a:prstGeom prst="rect">
            <a:avLst/>
          </a:prstGeom>
          <a:noFill/>
          <a:ln w="9525">
            <a:noFill/>
            <a:miter lim="800000"/>
            <a:headEnd/>
            <a:tailEnd/>
          </a:ln>
        </p:spPr>
        <p:txBody>
          <a:bodyPr>
            <a:spAutoFit/>
          </a:bodyPr>
          <a:lstStyle/>
          <a:p>
            <a:pPr algn="ctr" fontAlgn="base">
              <a:spcBef>
                <a:spcPct val="50000"/>
              </a:spcBef>
              <a:spcAft>
                <a:spcPct val="0"/>
              </a:spcAft>
            </a:pPr>
            <a:r>
              <a:rPr lang="en-US" sz="3600" dirty="0">
                <a:solidFill>
                  <a:srgbClr val="FFFF99"/>
                </a:solidFill>
                <a:latin typeface="+mn-lt"/>
              </a:rPr>
              <a:t>The Impact of Vaccines </a:t>
            </a:r>
          </a:p>
        </p:txBody>
      </p:sp>
      <p:sp>
        <p:nvSpPr>
          <p:cNvPr id="9" name="Rectangle 8"/>
          <p:cNvSpPr/>
          <p:nvPr/>
        </p:nvSpPr>
        <p:spPr>
          <a:xfrm>
            <a:off x="942621" y="6219331"/>
            <a:ext cx="2726267" cy="530915"/>
          </a:xfrm>
          <a:prstGeom prst="rect">
            <a:avLst/>
          </a:prstGeom>
        </p:spPr>
        <p:txBody>
          <a:bodyPr wrap="square">
            <a:spAutoFit/>
          </a:bodyPr>
          <a:lstStyle/>
          <a:p>
            <a:pPr fontAlgn="base">
              <a:spcBef>
                <a:spcPct val="0"/>
              </a:spcBef>
              <a:spcAft>
                <a:spcPct val="0"/>
              </a:spcAft>
            </a:pPr>
            <a:r>
              <a:rPr lang="en-US" b="1" dirty="0">
                <a:solidFill>
                  <a:srgbClr val="FFFFFF"/>
                </a:solidFill>
                <a:cs typeface="Arial" charset="0"/>
              </a:rPr>
              <a:t>  </a:t>
            </a:r>
            <a:r>
              <a:rPr lang="en-US" sz="1050" b="1" dirty="0">
                <a:solidFill>
                  <a:srgbClr val="FFFFFF"/>
                </a:solidFill>
              </a:rPr>
              <a:t>*MMWR 48(12);243-248 April 2, 1999</a:t>
            </a:r>
          </a:p>
          <a:p>
            <a:pPr fontAlgn="base">
              <a:spcBef>
                <a:spcPct val="0"/>
              </a:spcBef>
              <a:spcAft>
                <a:spcPct val="0"/>
              </a:spcAft>
            </a:pPr>
            <a:r>
              <a:rPr lang="en-US" sz="1050" b="1" dirty="0">
                <a:solidFill>
                  <a:srgbClr val="FFFFFF"/>
                </a:solidFill>
              </a:rPr>
              <a:t> </a:t>
            </a:r>
          </a:p>
        </p:txBody>
      </p:sp>
      <p:sp>
        <p:nvSpPr>
          <p:cNvPr id="7" name="TextBox 6"/>
          <p:cNvSpPr txBox="1"/>
          <p:nvPr/>
        </p:nvSpPr>
        <p:spPr>
          <a:xfrm>
            <a:off x="4588933" y="6290518"/>
            <a:ext cx="3268134" cy="253916"/>
          </a:xfrm>
          <a:prstGeom prst="rect">
            <a:avLst/>
          </a:prstGeom>
          <a:noFill/>
        </p:spPr>
        <p:txBody>
          <a:bodyPr wrap="square" rtlCol="0">
            <a:spAutoFit/>
          </a:bodyPr>
          <a:lstStyle/>
          <a:p>
            <a:pPr fontAlgn="base">
              <a:spcBef>
                <a:spcPct val="0"/>
              </a:spcBef>
              <a:spcAft>
                <a:spcPct val="0"/>
              </a:spcAft>
            </a:pPr>
            <a:r>
              <a:rPr lang="en-US" sz="1050" b="1" dirty="0">
                <a:solidFill>
                  <a:srgbClr val="FFFFFF"/>
                </a:solidFill>
              </a:rPr>
              <a:t>**MMWR 65(52), ND-924-ND-941, January 6, 2017</a:t>
            </a:r>
          </a:p>
        </p:txBody>
      </p:sp>
      <p:sp>
        <p:nvSpPr>
          <p:cNvPr id="6" name="TextBox 5"/>
          <p:cNvSpPr txBox="1"/>
          <p:nvPr/>
        </p:nvSpPr>
        <p:spPr>
          <a:xfrm>
            <a:off x="6715125" y="1028701"/>
            <a:ext cx="1314450" cy="276999"/>
          </a:xfrm>
          <a:prstGeom prst="rect">
            <a:avLst/>
          </a:prstGeom>
          <a:noFill/>
        </p:spPr>
        <p:txBody>
          <a:bodyPr wrap="square" rtlCol="0">
            <a:spAutoFit/>
          </a:bodyPr>
          <a:lstStyle/>
          <a:p>
            <a:pPr fontAlgn="base">
              <a:spcBef>
                <a:spcPct val="0"/>
              </a:spcBef>
              <a:spcAft>
                <a:spcPct val="0"/>
              </a:spcAft>
            </a:pPr>
            <a:r>
              <a:rPr lang="en-US" sz="1200" b="1" dirty="0">
                <a:solidFill>
                  <a:srgbClr val="FF0000"/>
                </a:solidFill>
              </a:rPr>
              <a:t> </a:t>
            </a:r>
          </a:p>
        </p:txBody>
      </p:sp>
    </p:spTree>
    <p:extLst>
      <p:ext uri="{BB962C8B-B14F-4D97-AF65-F5344CB8AC3E}">
        <p14:creationId xmlns:p14="http://schemas.microsoft.com/office/powerpoint/2010/main" val="39259325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5" name="Picture 2"/>
          <p:cNvPicPr>
            <a:picLocks noChangeAspect="1" noChangeArrowheads="1"/>
          </p:cNvPicPr>
          <p:nvPr/>
        </p:nvPicPr>
        <p:blipFill>
          <a:blip r:embed="rId3" cstate="print"/>
          <a:srcRect/>
          <a:stretch>
            <a:fillRect/>
          </a:stretch>
        </p:blipFill>
        <p:spPr bwMode="auto">
          <a:xfrm>
            <a:off x="1828800" y="2514601"/>
            <a:ext cx="5705475" cy="2675335"/>
          </a:xfrm>
          <a:prstGeom prst="rect">
            <a:avLst/>
          </a:prstGeom>
          <a:noFill/>
          <a:ln w="9525">
            <a:noFill/>
            <a:miter lim="800000"/>
            <a:headEnd/>
            <a:tailEnd/>
          </a:ln>
        </p:spPr>
      </p:pic>
      <p:sp>
        <p:nvSpPr>
          <p:cNvPr id="277506" name="Text Box 3"/>
          <p:cNvSpPr txBox="1">
            <a:spLocks noChangeArrowheads="1"/>
          </p:cNvSpPr>
          <p:nvPr/>
        </p:nvSpPr>
        <p:spPr bwMode="auto">
          <a:xfrm>
            <a:off x="2257425" y="1042538"/>
            <a:ext cx="5200650" cy="1200329"/>
          </a:xfrm>
          <a:prstGeom prst="rect">
            <a:avLst/>
          </a:prstGeom>
          <a:noFill/>
          <a:ln w="9525">
            <a:noFill/>
            <a:miter lim="800000"/>
            <a:headEnd/>
            <a:tailEnd/>
          </a:ln>
        </p:spPr>
        <p:txBody>
          <a:bodyPr>
            <a:spAutoFit/>
          </a:bodyPr>
          <a:lstStyle/>
          <a:p>
            <a:pPr algn="ctr" defTabSz="685800">
              <a:spcBef>
                <a:spcPct val="50000"/>
              </a:spcBef>
            </a:pPr>
            <a:r>
              <a:rPr lang="en-US" sz="3600" kern="0" dirty="0">
                <a:solidFill>
                  <a:srgbClr val="FFFF99"/>
                </a:solidFill>
                <a:latin typeface="+mn-lt"/>
              </a:rPr>
              <a:t>Check Expiration Date of Vaccines and Diluents</a:t>
            </a:r>
          </a:p>
        </p:txBody>
      </p:sp>
      <p:sp>
        <p:nvSpPr>
          <p:cNvPr id="2" name="Rectangle 1"/>
          <p:cNvSpPr/>
          <p:nvPr/>
        </p:nvSpPr>
        <p:spPr>
          <a:xfrm>
            <a:off x="5792932" y="4000500"/>
            <a:ext cx="181841" cy="628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defTabSz="685800" fontAlgn="auto">
              <a:spcBef>
                <a:spcPts val="0"/>
              </a:spcBef>
              <a:spcAft>
                <a:spcPts val="0"/>
              </a:spcAft>
              <a:defRPr/>
            </a:pPr>
            <a:r>
              <a:rPr lang="en-US" sz="900" b="1" kern="0" dirty="0">
                <a:solidFill>
                  <a:schemeClr val="bg2"/>
                </a:solidFill>
              </a:rPr>
              <a:t>12/17</a:t>
            </a:r>
          </a:p>
        </p:txBody>
      </p:sp>
      <p:sp>
        <p:nvSpPr>
          <p:cNvPr id="5" name="Rectangle 4"/>
          <p:cNvSpPr/>
          <p:nvPr/>
        </p:nvSpPr>
        <p:spPr>
          <a:xfrm>
            <a:off x="2914650" y="4000500"/>
            <a:ext cx="171450" cy="628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kern="0">
              <a:solidFill>
                <a:srgbClr val="FFFFFF"/>
              </a:solidFill>
            </a:endParaRPr>
          </a:p>
        </p:txBody>
      </p:sp>
      <p:sp>
        <p:nvSpPr>
          <p:cNvPr id="6" name="TextBox 5"/>
          <p:cNvSpPr txBox="1"/>
          <p:nvPr/>
        </p:nvSpPr>
        <p:spPr>
          <a:xfrm rot="16200000">
            <a:off x="2703910" y="4199409"/>
            <a:ext cx="628650" cy="230832"/>
          </a:xfrm>
          <a:prstGeom prst="rect">
            <a:avLst/>
          </a:prstGeom>
          <a:noFill/>
        </p:spPr>
        <p:txBody>
          <a:bodyPr>
            <a:spAutoFit/>
          </a:bodyPr>
          <a:lstStyle/>
          <a:p>
            <a:pPr defTabSz="685800"/>
            <a:r>
              <a:rPr lang="en-US" sz="900" b="1" kern="0" dirty="0">
                <a:solidFill>
                  <a:srgbClr val="000000"/>
                </a:solidFill>
              </a:rPr>
              <a:t>12/10/17</a:t>
            </a:r>
          </a:p>
        </p:txBody>
      </p:sp>
      <p:sp>
        <p:nvSpPr>
          <p:cNvPr id="7" name="Rectangle 6"/>
          <p:cNvSpPr/>
          <p:nvPr/>
        </p:nvSpPr>
        <p:spPr>
          <a:xfrm>
            <a:off x="3000375" y="2800350"/>
            <a:ext cx="542925" cy="171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kern="0">
              <a:solidFill>
                <a:srgbClr val="FFFFFF"/>
              </a:solidFill>
            </a:endParaRPr>
          </a:p>
        </p:txBody>
      </p:sp>
      <p:sp>
        <p:nvSpPr>
          <p:cNvPr id="13" name="Rectangle 12"/>
          <p:cNvSpPr/>
          <p:nvPr/>
        </p:nvSpPr>
        <p:spPr>
          <a:xfrm>
            <a:off x="2057400" y="2857500"/>
            <a:ext cx="2400300" cy="4286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kern="0">
              <a:solidFill>
                <a:srgbClr val="FFFFFF"/>
              </a:solidFill>
            </a:endParaRPr>
          </a:p>
        </p:txBody>
      </p:sp>
      <p:sp>
        <p:nvSpPr>
          <p:cNvPr id="277513" name="TextBox 13"/>
          <p:cNvSpPr txBox="1">
            <a:spLocks noChangeArrowheads="1"/>
          </p:cNvSpPr>
          <p:nvPr/>
        </p:nvSpPr>
        <p:spPr bwMode="auto">
          <a:xfrm>
            <a:off x="2057400" y="2800351"/>
            <a:ext cx="2581275" cy="507831"/>
          </a:xfrm>
          <a:prstGeom prst="rect">
            <a:avLst/>
          </a:prstGeom>
          <a:noFill/>
          <a:ln w="9525">
            <a:noFill/>
            <a:miter lim="800000"/>
            <a:headEnd/>
            <a:tailEnd/>
          </a:ln>
        </p:spPr>
        <p:txBody>
          <a:bodyPr wrap="square">
            <a:spAutoFit/>
          </a:bodyPr>
          <a:lstStyle/>
          <a:p>
            <a:pPr algn="ctr" defTabSz="685800"/>
            <a:r>
              <a:rPr lang="en-US" sz="900" b="1" u="sng" kern="0" dirty="0">
                <a:solidFill>
                  <a:srgbClr val="FF0000"/>
                </a:solidFill>
              </a:rPr>
              <a:t>Vaccine Expiration Date is 12/10/17</a:t>
            </a:r>
          </a:p>
          <a:p>
            <a:pPr algn="ctr" defTabSz="685800"/>
            <a:r>
              <a:rPr lang="en-US" sz="900" b="1" kern="0" dirty="0">
                <a:solidFill>
                  <a:srgbClr val="000000"/>
                </a:solidFill>
              </a:rPr>
              <a:t>Use through December 10, 2017</a:t>
            </a:r>
          </a:p>
          <a:p>
            <a:pPr defTabSz="685800"/>
            <a:r>
              <a:rPr lang="en-US" sz="900" b="1" kern="0" dirty="0">
                <a:solidFill>
                  <a:srgbClr val="000000"/>
                </a:solidFill>
              </a:rPr>
              <a:t>Do NOT use on or after December 11, 2017.</a:t>
            </a:r>
          </a:p>
        </p:txBody>
      </p:sp>
      <p:sp>
        <p:nvSpPr>
          <p:cNvPr id="15" name="Rectangle 14"/>
          <p:cNvSpPr/>
          <p:nvPr/>
        </p:nvSpPr>
        <p:spPr>
          <a:xfrm>
            <a:off x="2343150" y="2628900"/>
            <a:ext cx="1943100" cy="171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kern="0">
              <a:solidFill>
                <a:srgbClr val="FFFFFF"/>
              </a:solidFill>
            </a:endParaRPr>
          </a:p>
        </p:txBody>
      </p:sp>
      <p:sp>
        <p:nvSpPr>
          <p:cNvPr id="16" name="Rectangle 15"/>
          <p:cNvSpPr/>
          <p:nvPr/>
        </p:nvSpPr>
        <p:spPr>
          <a:xfrm>
            <a:off x="4800600" y="2628901"/>
            <a:ext cx="2628900" cy="6560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kern="0">
              <a:solidFill>
                <a:srgbClr val="FFFFFF"/>
              </a:solidFill>
            </a:endParaRPr>
          </a:p>
        </p:txBody>
      </p:sp>
      <p:sp>
        <p:nvSpPr>
          <p:cNvPr id="285708" name="TextBox 19"/>
          <p:cNvSpPr txBox="1">
            <a:spLocks noChangeArrowheads="1"/>
          </p:cNvSpPr>
          <p:nvPr/>
        </p:nvSpPr>
        <p:spPr bwMode="auto">
          <a:xfrm>
            <a:off x="4857750" y="2800351"/>
            <a:ext cx="2457450" cy="507831"/>
          </a:xfrm>
          <a:prstGeom prst="rect">
            <a:avLst/>
          </a:prstGeom>
          <a:noFill/>
          <a:ln w="9525">
            <a:noFill/>
            <a:miter lim="800000"/>
            <a:headEnd/>
            <a:tailEnd/>
          </a:ln>
        </p:spPr>
        <p:txBody>
          <a:bodyPr>
            <a:spAutoFit/>
          </a:bodyPr>
          <a:lstStyle/>
          <a:p>
            <a:pPr algn="ctr" defTabSz="685800"/>
            <a:r>
              <a:rPr lang="en-US" sz="900" b="1" u="sng" kern="0" dirty="0">
                <a:solidFill>
                  <a:srgbClr val="FF0000"/>
                </a:solidFill>
              </a:rPr>
              <a:t>Vaccine Expiration Date is 12/17</a:t>
            </a:r>
          </a:p>
          <a:p>
            <a:pPr algn="ctr" defTabSz="685800"/>
            <a:r>
              <a:rPr lang="en-US" sz="900" b="1" kern="0" dirty="0">
                <a:solidFill>
                  <a:srgbClr val="000000"/>
                </a:solidFill>
              </a:rPr>
              <a:t>Use through December 31, 2017</a:t>
            </a:r>
          </a:p>
          <a:p>
            <a:pPr algn="ctr" defTabSz="685800"/>
            <a:r>
              <a:rPr lang="en-US" sz="900" b="1" kern="0" dirty="0">
                <a:solidFill>
                  <a:srgbClr val="000000"/>
                </a:solidFill>
              </a:rPr>
              <a:t>Do NOT use on or after January 1, 2018.</a:t>
            </a:r>
            <a:endParaRPr lang="en-US" sz="1350" kern="0" dirty="0">
              <a:solidFill>
                <a:srgbClr val="000000"/>
              </a:solidFill>
            </a:endParaRPr>
          </a:p>
        </p:txBody>
      </p:sp>
      <p:sp>
        <p:nvSpPr>
          <p:cNvPr id="277518" name="Text Box 14"/>
          <p:cNvSpPr txBox="1">
            <a:spLocks noChangeArrowheads="1"/>
          </p:cNvSpPr>
          <p:nvPr/>
        </p:nvSpPr>
        <p:spPr bwMode="auto">
          <a:xfrm>
            <a:off x="1628775" y="5369066"/>
            <a:ext cx="6343650" cy="507831"/>
          </a:xfrm>
          <a:prstGeom prst="rect">
            <a:avLst/>
          </a:prstGeom>
          <a:noFill/>
          <a:ln w="9525">
            <a:noFill/>
            <a:miter lim="800000"/>
            <a:headEnd/>
            <a:tailEnd/>
          </a:ln>
          <a:effectLst/>
        </p:spPr>
        <p:txBody>
          <a:bodyPr>
            <a:spAutoFit/>
          </a:bodyPr>
          <a:lstStyle/>
          <a:p>
            <a:pPr defTabSz="685800">
              <a:spcBef>
                <a:spcPct val="50000"/>
              </a:spcBef>
            </a:pPr>
            <a:r>
              <a:rPr lang="en-US" sz="1350" kern="0" dirty="0">
                <a:solidFill>
                  <a:srgbClr val="FF9900"/>
                </a:solidFill>
              </a:rPr>
              <a:t>Note:  </a:t>
            </a:r>
            <a:r>
              <a:rPr lang="en-US" sz="1350" kern="0" dirty="0">
                <a:solidFill>
                  <a:srgbClr val="FFFFFF"/>
                </a:solidFill>
              </a:rPr>
              <a:t>Some </a:t>
            </a:r>
            <a:r>
              <a:rPr lang="en-US" sz="1350" kern="0" dirty="0" err="1">
                <a:solidFill>
                  <a:srgbClr val="FFFFFF"/>
                </a:solidFill>
              </a:rPr>
              <a:t>multidose</a:t>
            </a:r>
            <a:r>
              <a:rPr lang="en-US" sz="1350" kern="0" dirty="0">
                <a:solidFill>
                  <a:srgbClr val="FFFFFF"/>
                </a:solidFill>
              </a:rPr>
              <a:t> vials have a specified time frame for use once the vial is entered with a needle. This may vary from the expiration date printed on the vial.</a:t>
            </a:r>
          </a:p>
        </p:txBody>
      </p:sp>
    </p:spTree>
    <p:extLst>
      <p:ext uri="{BB962C8B-B14F-4D97-AF65-F5344CB8AC3E}">
        <p14:creationId xmlns:p14="http://schemas.microsoft.com/office/powerpoint/2010/main" val="3053327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128142">
            <a:off x="7375546" y="1727667"/>
            <a:ext cx="1363189" cy="600164"/>
          </a:xfrm>
          <a:prstGeom prst="rect">
            <a:avLst/>
          </a:prstGeom>
          <a:noFill/>
          <a:ln w="31750">
            <a:solidFill>
              <a:srgbClr val="FFC000"/>
            </a:solidFill>
          </a:ln>
        </p:spPr>
        <p:txBody>
          <a:bodyPr wrap="square" rtlCol="0">
            <a:spAutoFit/>
          </a:bodyPr>
          <a:lstStyle/>
          <a:p>
            <a:pPr defTabSz="685800" fontAlgn="auto">
              <a:spcBef>
                <a:spcPts val="0"/>
              </a:spcBef>
              <a:spcAft>
                <a:spcPts val="0"/>
              </a:spcAft>
              <a:defRPr/>
            </a:pPr>
            <a:r>
              <a:rPr lang="en-US" sz="3300" kern="0" dirty="0">
                <a:solidFill>
                  <a:srgbClr val="A50021"/>
                </a:solidFill>
              </a:rPr>
              <a:t>NEW</a:t>
            </a:r>
          </a:p>
        </p:txBody>
      </p:sp>
      <p:sp>
        <p:nvSpPr>
          <p:cNvPr id="3" name="TextBox 2"/>
          <p:cNvSpPr txBox="1"/>
          <p:nvPr/>
        </p:nvSpPr>
        <p:spPr>
          <a:xfrm>
            <a:off x="1981200" y="76200"/>
            <a:ext cx="5182293" cy="1277273"/>
          </a:xfrm>
          <a:prstGeom prst="rect">
            <a:avLst/>
          </a:prstGeom>
          <a:noFill/>
        </p:spPr>
        <p:txBody>
          <a:bodyPr wrap="square" rtlCol="0">
            <a:spAutoFit/>
          </a:bodyPr>
          <a:lstStyle/>
          <a:p>
            <a:pPr algn="ctr"/>
            <a:r>
              <a:rPr lang="en-US" sz="2800" dirty="0">
                <a:solidFill>
                  <a:schemeClr val="tx2">
                    <a:lumMod val="40000"/>
                    <a:lumOff val="60000"/>
                  </a:schemeClr>
                </a:solidFill>
              </a:rPr>
              <a:t>General Best Practice Guidelines for Immunization</a:t>
            </a:r>
          </a:p>
          <a:p>
            <a:r>
              <a:rPr lang="en-US" sz="2100" dirty="0">
                <a:solidFill>
                  <a:schemeClr val="tx2">
                    <a:lumMod val="40000"/>
                    <a:lumOff val="60000"/>
                  </a:schemeClr>
                </a:solidFill>
              </a:rPr>
              <a:t>  (</a:t>
            </a:r>
            <a:r>
              <a:rPr lang="en-US" sz="1500" dirty="0">
                <a:solidFill>
                  <a:schemeClr val="tx2">
                    <a:lumMod val="40000"/>
                    <a:lumOff val="60000"/>
                  </a:schemeClr>
                </a:solidFill>
              </a:rPr>
              <a:t>formerly General Recommendations on Immunization)</a:t>
            </a:r>
          </a:p>
        </p:txBody>
      </p:sp>
      <p:sp>
        <p:nvSpPr>
          <p:cNvPr id="4" name="TextBox 3"/>
          <p:cNvSpPr txBox="1"/>
          <p:nvPr/>
        </p:nvSpPr>
        <p:spPr>
          <a:xfrm>
            <a:off x="762000" y="1309661"/>
            <a:ext cx="7069975" cy="4651979"/>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en-US" sz="2000" dirty="0"/>
              <a:t>Timing and Spacing</a:t>
            </a:r>
          </a:p>
          <a:p>
            <a:pPr marL="214313" indent="-214313">
              <a:lnSpc>
                <a:spcPct val="150000"/>
              </a:lnSpc>
              <a:buFont typeface="Arial" panose="020B0604020202020204" pitchFamily="34" charset="0"/>
              <a:buChar char="•"/>
            </a:pPr>
            <a:r>
              <a:rPr lang="en-US" sz="2000" dirty="0"/>
              <a:t>Contraindications and Precautions</a:t>
            </a:r>
          </a:p>
          <a:p>
            <a:pPr marL="214313" indent="-214313">
              <a:lnSpc>
                <a:spcPct val="150000"/>
              </a:lnSpc>
              <a:buFont typeface="Arial" panose="020B0604020202020204" pitchFamily="34" charset="0"/>
              <a:buChar char="•"/>
            </a:pPr>
            <a:r>
              <a:rPr lang="en-US" sz="2000" dirty="0"/>
              <a:t>Prevention and Management of Adverse Reactions</a:t>
            </a:r>
          </a:p>
          <a:p>
            <a:pPr marL="214313" indent="-214313">
              <a:lnSpc>
                <a:spcPct val="150000"/>
              </a:lnSpc>
              <a:buFont typeface="Arial" panose="020B0604020202020204" pitchFamily="34" charset="0"/>
              <a:buChar char="•"/>
            </a:pPr>
            <a:r>
              <a:rPr lang="en-US" sz="2000" dirty="0"/>
              <a:t>Vaccine Administration</a:t>
            </a:r>
          </a:p>
          <a:p>
            <a:pPr marL="214313" indent="-214313">
              <a:lnSpc>
                <a:spcPct val="150000"/>
              </a:lnSpc>
              <a:buFont typeface="Arial" panose="020B0604020202020204" pitchFamily="34" charset="0"/>
              <a:buChar char="•"/>
            </a:pPr>
            <a:r>
              <a:rPr lang="en-US" sz="2000" dirty="0"/>
              <a:t>Storage and Handling of </a:t>
            </a:r>
            <a:r>
              <a:rPr lang="en-US" sz="2000" dirty="0" err="1"/>
              <a:t>Immunobiologics</a:t>
            </a:r>
            <a:endParaRPr lang="en-US" sz="2000" dirty="0"/>
          </a:p>
          <a:p>
            <a:pPr marL="214313" indent="-214313">
              <a:lnSpc>
                <a:spcPct val="150000"/>
              </a:lnSpc>
              <a:buFont typeface="Arial" panose="020B0604020202020204" pitchFamily="34" charset="0"/>
              <a:buChar char="•"/>
            </a:pPr>
            <a:r>
              <a:rPr lang="en-US" sz="2000" dirty="0"/>
              <a:t>Altered </a:t>
            </a:r>
            <a:r>
              <a:rPr lang="en-US" sz="2000" dirty="0" err="1"/>
              <a:t>Immunocompetence</a:t>
            </a:r>
            <a:endParaRPr lang="en-US" sz="2000" dirty="0"/>
          </a:p>
          <a:p>
            <a:pPr marL="214313" indent="-214313">
              <a:lnSpc>
                <a:spcPct val="150000"/>
              </a:lnSpc>
              <a:buFont typeface="Arial" panose="020B0604020202020204" pitchFamily="34" charset="0"/>
              <a:buChar char="•"/>
            </a:pPr>
            <a:r>
              <a:rPr lang="en-US" sz="2000" dirty="0"/>
              <a:t>Special Situations</a:t>
            </a:r>
          </a:p>
          <a:p>
            <a:pPr marL="214313" indent="-214313">
              <a:lnSpc>
                <a:spcPct val="150000"/>
              </a:lnSpc>
              <a:buFont typeface="Arial" panose="020B0604020202020204" pitchFamily="34" charset="0"/>
              <a:buChar char="•"/>
            </a:pPr>
            <a:r>
              <a:rPr lang="en-US" sz="2000" dirty="0"/>
              <a:t>Vaccination Records</a:t>
            </a:r>
          </a:p>
          <a:p>
            <a:pPr marL="214313" indent="-214313">
              <a:lnSpc>
                <a:spcPct val="150000"/>
              </a:lnSpc>
              <a:buFont typeface="Arial" panose="020B0604020202020204" pitchFamily="34" charset="0"/>
              <a:buChar char="•"/>
            </a:pPr>
            <a:r>
              <a:rPr lang="en-US" sz="2000" dirty="0"/>
              <a:t>Vaccination Programs</a:t>
            </a:r>
          </a:p>
          <a:p>
            <a:pPr marL="214313" indent="-214313">
              <a:lnSpc>
                <a:spcPct val="150000"/>
              </a:lnSpc>
              <a:buFont typeface="Arial" panose="020B0604020202020204" pitchFamily="34" charset="0"/>
              <a:buChar char="•"/>
            </a:pPr>
            <a:r>
              <a:rPr lang="en-US" sz="2000" dirty="0"/>
              <a:t>Vaccine Information Sources</a:t>
            </a:r>
          </a:p>
        </p:txBody>
      </p:sp>
      <p:sp>
        <p:nvSpPr>
          <p:cNvPr id="5" name="TextBox 4"/>
          <p:cNvSpPr txBox="1"/>
          <p:nvPr/>
        </p:nvSpPr>
        <p:spPr>
          <a:xfrm>
            <a:off x="457200" y="6065808"/>
            <a:ext cx="8229599" cy="430887"/>
          </a:xfrm>
          <a:prstGeom prst="rect">
            <a:avLst/>
          </a:prstGeom>
          <a:noFill/>
        </p:spPr>
        <p:txBody>
          <a:bodyPr wrap="square" rtlCol="0">
            <a:spAutoFit/>
          </a:bodyPr>
          <a:lstStyle/>
          <a:p>
            <a:r>
              <a:rPr lang="en-US" sz="1100" dirty="0"/>
              <a:t>Kroger AT, </a:t>
            </a:r>
            <a:r>
              <a:rPr lang="en-US" sz="1100" dirty="0" err="1"/>
              <a:t>Duchin</a:t>
            </a:r>
            <a:r>
              <a:rPr lang="en-US" sz="1100" dirty="0"/>
              <a:t> J, Vázquez M. General Best Practice Guidelines for Immunization. Best Practices Guidance of the Advisory Committee on Immunization Practices (ACIP). [www.cdc.gov/vaccines/hcp/acip-recs/general-recs/downloads/general-recs.pdf]. </a:t>
            </a:r>
          </a:p>
        </p:txBody>
      </p:sp>
    </p:spTree>
    <p:extLst>
      <p:ext uri="{BB962C8B-B14F-4D97-AF65-F5344CB8AC3E}">
        <p14:creationId xmlns:p14="http://schemas.microsoft.com/office/powerpoint/2010/main" val="20965179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868" name="Picture 4"/>
          <p:cNvPicPr>
            <a:picLocks noChangeAspect="1" noChangeArrowheads="1"/>
          </p:cNvPicPr>
          <p:nvPr/>
        </p:nvPicPr>
        <p:blipFill>
          <a:blip r:embed="rId3" cstate="print"/>
          <a:srcRect/>
          <a:stretch>
            <a:fillRect/>
          </a:stretch>
        </p:blipFill>
        <p:spPr bwMode="auto">
          <a:xfrm>
            <a:off x="1295400" y="152400"/>
            <a:ext cx="4953000" cy="6591300"/>
          </a:xfrm>
          <a:prstGeom prst="rect">
            <a:avLst/>
          </a:prstGeom>
          <a:noFill/>
          <a:ln w="9525">
            <a:noFill/>
            <a:miter lim="800000"/>
            <a:headEnd/>
            <a:tailEnd/>
          </a:ln>
          <a:effectLst/>
        </p:spPr>
      </p:pic>
      <p:sp>
        <p:nvSpPr>
          <p:cNvPr id="420869" name="Text Box 4"/>
          <p:cNvSpPr txBox="1">
            <a:spLocks noChangeArrowheads="1"/>
          </p:cNvSpPr>
          <p:nvPr/>
        </p:nvSpPr>
        <p:spPr bwMode="auto">
          <a:xfrm>
            <a:off x="6705600" y="2514600"/>
            <a:ext cx="2057400" cy="1754188"/>
          </a:xfrm>
          <a:prstGeom prst="rect">
            <a:avLst/>
          </a:prstGeom>
          <a:noFill/>
          <a:ln w="9525">
            <a:noFill/>
            <a:miter lim="800000"/>
            <a:headEnd/>
            <a:tailEnd/>
          </a:ln>
        </p:spPr>
        <p:txBody>
          <a:bodyPr>
            <a:spAutoFit/>
          </a:bodyPr>
          <a:lstStyle/>
          <a:p>
            <a:pPr algn="ctr">
              <a:spcBef>
                <a:spcPct val="50000"/>
              </a:spcBef>
            </a:pPr>
            <a:r>
              <a:rPr lang="en-US" sz="3600">
                <a:solidFill>
                  <a:srgbClr val="FFFF99"/>
                </a:solidFill>
                <a:latin typeface="Calibri" pitchFamily="34" charset="0"/>
              </a:rPr>
              <a:t>Check the vial          </a:t>
            </a:r>
            <a:r>
              <a:rPr lang="en-US" sz="3600">
                <a:solidFill>
                  <a:srgbClr val="FF0000"/>
                </a:solidFill>
                <a:latin typeface="Calibri" pitchFamily="34" charset="0"/>
              </a:rPr>
              <a:t>3 times</a:t>
            </a:r>
            <a:r>
              <a:rPr lang="en-US" sz="3600" b="1">
                <a:solidFill>
                  <a:srgbClr val="FF0000"/>
                </a:solidFill>
                <a:latin typeface="Calibri" pitchFamily="34" charset="0"/>
              </a:rPr>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Grp="1" noChangeArrowheads="1"/>
          </p:cNvSpPr>
          <p:nvPr>
            <p:ph type="title" idx="4294967295"/>
          </p:nvPr>
        </p:nvSpPr>
        <p:spPr>
          <a:xfrm>
            <a:off x="228600" y="304800"/>
            <a:ext cx="8610600" cy="1447800"/>
          </a:xfrm>
        </p:spPr>
        <p:txBody>
          <a:bodyPr/>
          <a:lstStyle/>
          <a:p>
            <a:pPr eaLnBrk="1" hangingPunct="1"/>
            <a:r>
              <a:rPr lang="en-US" sz="3600">
                <a:solidFill>
                  <a:srgbClr val="FFFF99"/>
                </a:solidFill>
              </a:rPr>
              <a:t>The 7 Rights of  Vaccine Administration</a:t>
            </a:r>
          </a:p>
        </p:txBody>
      </p:sp>
      <p:sp>
        <p:nvSpPr>
          <p:cNvPr id="291842" name="Rectangle 3"/>
          <p:cNvSpPr>
            <a:spLocks noGrp="1" noChangeArrowheads="1"/>
          </p:cNvSpPr>
          <p:nvPr>
            <p:ph type="body" sz="half" idx="4294967295"/>
          </p:nvPr>
        </p:nvSpPr>
        <p:spPr>
          <a:xfrm>
            <a:off x="1447800" y="1524000"/>
            <a:ext cx="6553200" cy="4572000"/>
          </a:xfrm>
        </p:spPr>
        <p:txBody>
          <a:bodyPr/>
          <a:lstStyle/>
          <a:p>
            <a:pPr eaLnBrk="1" hangingPunct="1">
              <a:spcBef>
                <a:spcPct val="30000"/>
              </a:spcBef>
              <a:buClr>
                <a:srgbClr val="FFFFCC"/>
              </a:buClr>
              <a:buFont typeface="Wingdings" pitchFamily="2" charset="2"/>
              <a:buChar char="ü"/>
            </a:pPr>
            <a:r>
              <a:rPr lang="en-US" sz="2800"/>
              <a:t>Right </a:t>
            </a:r>
            <a:r>
              <a:rPr lang="en-US" sz="2800" b="1" i="1">
                <a:solidFill>
                  <a:srgbClr val="FFFF99"/>
                </a:solidFill>
              </a:rPr>
              <a:t>Patient</a:t>
            </a:r>
            <a:endParaRPr lang="en-US" sz="2800">
              <a:solidFill>
                <a:srgbClr val="FFFF99"/>
              </a:solidFill>
            </a:endParaRPr>
          </a:p>
          <a:p>
            <a:pPr eaLnBrk="1" hangingPunct="1">
              <a:spcBef>
                <a:spcPct val="30000"/>
              </a:spcBef>
              <a:buClr>
                <a:srgbClr val="FFFFCC"/>
              </a:buClr>
              <a:buFont typeface="Wingdings" pitchFamily="2" charset="2"/>
              <a:buChar char="ü"/>
            </a:pPr>
            <a:r>
              <a:rPr lang="en-US" sz="2800"/>
              <a:t>Right </a:t>
            </a:r>
            <a:r>
              <a:rPr lang="en-US" sz="2800" b="1" i="1">
                <a:solidFill>
                  <a:srgbClr val="FFFF99"/>
                </a:solidFill>
              </a:rPr>
              <a:t>Vaccine or Diluent</a:t>
            </a:r>
          </a:p>
          <a:p>
            <a:pPr eaLnBrk="1" hangingPunct="1">
              <a:spcBef>
                <a:spcPct val="30000"/>
              </a:spcBef>
              <a:buClr>
                <a:srgbClr val="FFFFCC"/>
              </a:buClr>
              <a:buFont typeface="Wingdings" pitchFamily="2" charset="2"/>
              <a:buChar char="ü"/>
            </a:pPr>
            <a:r>
              <a:rPr lang="en-US" sz="2800"/>
              <a:t>Right </a:t>
            </a:r>
            <a:r>
              <a:rPr lang="en-US" sz="2800" b="1" i="1">
                <a:solidFill>
                  <a:srgbClr val="FFFF99"/>
                </a:solidFill>
              </a:rPr>
              <a:t>Time*</a:t>
            </a:r>
          </a:p>
          <a:p>
            <a:pPr eaLnBrk="1" hangingPunct="1">
              <a:spcBef>
                <a:spcPct val="30000"/>
              </a:spcBef>
              <a:buClr>
                <a:srgbClr val="FFFFCC"/>
              </a:buClr>
              <a:buFont typeface="Wingdings" pitchFamily="2" charset="2"/>
              <a:buChar char="ü"/>
            </a:pPr>
            <a:r>
              <a:rPr lang="en-US" sz="2800"/>
              <a:t>Right </a:t>
            </a:r>
            <a:r>
              <a:rPr lang="en-US" sz="2800" b="1" i="1">
                <a:solidFill>
                  <a:srgbClr val="FFFF99"/>
                </a:solidFill>
              </a:rPr>
              <a:t>Dosage</a:t>
            </a:r>
          </a:p>
          <a:p>
            <a:pPr eaLnBrk="1" hangingPunct="1">
              <a:spcBef>
                <a:spcPct val="30000"/>
              </a:spcBef>
              <a:buClr>
                <a:srgbClr val="FFFFCC"/>
              </a:buClr>
              <a:buFont typeface="Wingdings" pitchFamily="2" charset="2"/>
              <a:buChar char="ü"/>
            </a:pPr>
            <a:r>
              <a:rPr lang="en-US" sz="2800"/>
              <a:t>Right </a:t>
            </a:r>
            <a:r>
              <a:rPr lang="en-US" sz="2800" b="1" i="1">
                <a:solidFill>
                  <a:srgbClr val="FFFF99"/>
                </a:solidFill>
              </a:rPr>
              <a:t>Route, Needle Length, Technique</a:t>
            </a:r>
            <a:r>
              <a:rPr lang="en-US" sz="2800"/>
              <a:t> </a:t>
            </a:r>
            <a:endParaRPr lang="en-US" sz="2800">
              <a:solidFill>
                <a:schemeClr val="bg1"/>
              </a:solidFill>
            </a:endParaRPr>
          </a:p>
          <a:p>
            <a:pPr eaLnBrk="1" hangingPunct="1">
              <a:spcBef>
                <a:spcPct val="30000"/>
              </a:spcBef>
              <a:buClr>
                <a:srgbClr val="FFFFCC"/>
              </a:buClr>
              <a:buFont typeface="Wingdings" pitchFamily="2" charset="2"/>
              <a:buChar char="ü"/>
            </a:pPr>
            <a:r>
              <a:rPr lang="en-US" sz="2800"/>
              <a:t>Right </a:t>
            </a:r>
            <a:r>
              <a:rPr lang="en-US" sz="2800" b="1" i="1">
                <a:solidFill>
                  <a:srgbClr val="FFFF99"/>
                </a:solidFill>
              </a:rPr>
              <a:t>Site</a:t>
            </a:r>
            <a:r>
              <a:rPr lang="en-US" sz="2800"/>
              <a:t> for route indicated</a:t>
            </a:r>
          </a:p>
          <a:p>
            <a:pPr eaLnBrk="1" hangingPunct="1">
              <a:spcBef>
                <a:spcPct val="30000"/>
              </a:spcBef>
              <a:buClr>
                <a:srgbClr val="FFFFCC"/>
              </a:buClr>
              <a:buFont typeface="Wingdings" pitchFamily="2" charset="2"/>
              <a:buChar char="ü"/>
            </a:pPr>
            <a:r>
              <a:rPr lang="en-US" sz="2800"/>
              <a:t>Right</a:t>
            </a:r>
            <a:r>
              <a:rPr lang="en-US" sz="2800">
                <a:solidFill>
                  <a:schemeClr val="bg1"/>
                </a:solidFill>
              </a:rPr>
              <a:t> </a:t>
            </a:r>
            <a:r>
              <a:rPr lang="en-US" sz="2800" b="1" i="1">
                <a:solidFill>
                  <a:srgbClr val="FFFF99"/>
                </a:solidFill>
              </a:rPr>
              <a:t>Documentation</a:t>
            </a:r>
          </a:p>
          <a:p>
            <a:pPr eaLnBrk="1" hangingPunct="1">
              <a:spcBef>
                <a:spcPct val="30000"/>
              </a:spcBef>
              <a:buClr>
                <a:srgbClr val="FFFFCC"/>
              </a:buClr>
              <a:buFontTx/>
              <a:buNone/>
            </a:pPr>
            <a:r>
              <a:rPr lang="en-US" sz="2000" b="1" i="1"/>
              <a:t>      * Correct age, appropriate interval, and administer before vaccine or diluent expires</a:t>
            </a:r>
          </a:p>
        </p:txBody>
      </p:sp>
      <p:pic>
        <p:nvPicPr>
          <p:cNvPr id="291843" name="Picture 2"/>
          <p:cNvPicPr>
            <a:picLocks noChangeAspect="1" noChangeArrowheads="1"/>
          </p:cNvPicPr>
          <p:nvPr/>
        </p:nvPicPr>
        <p:blipFill>
          <a:blip r:embed="rId3" cstate="print"/>
          <a:srcRect/>
          <a:stretch>
            <a:fillRect/>
          </a:stretch>
        </p:blipFill>
        <p:spPr bwMode="auto">
          <a:xfrm>
            <a:off x="6705600" y="1828800"/>
            <a:ext cx="914400" cy="1166813"/>
          </a:xfrm>
          <a:prstGeom prst="rect">
            <a:avLst/>
          </a:prstGeom>
          <a:noFill/>
          <a:ln w="9525">
            <a:noFill/>
            <a:miter lim="800000"/>
            <a:headEnd/>
            <a:tailEnd/>
          </a:ln>
        </p:spPr>
      </p:pic>
      <p:sp>
        <p:nvSpPr>
          <p:cNvPr id="291844" name="Rectangle 6"/>
          <p:cNvSpPr>
            <a:spLocks noChangeArrowheads="1"/>
          </p:cNvSpPr>
          <p:nvPr/>
        </p:nvSpPr>
        <p:spPr bwMode="auto">
          <a:xfrm>
            <a:off x="1219200" y="6248400"/>
            <a:ext cx="7239000" cy="307777"/>
          </a:xfrm>
          <a:prstGeom prst="rect">
            <a:avLst/>
          </a:prstGeom>
          <a:noFill/>
          <a:ln w="9525">
            <a:noFill/>
            <a:miter lim="800000"/>
            <a:headEnd/>
            <a:tailEnd/>
          </a:ln>
        </p:spPr>
        <p:txBody>
          <a:bodyPr wrap="square">
            <a:spAutoFit/>
          </a:bodyPr>
          <a:lstStyle/>
          <a:p>
            <a:r>
              <a:rPr lang="en-US" sz="1400" b="1">
                <a:solidFill>
                  <a:srgbClr val="FFFFFF"/>
                </a:solidFill>
                <a:latin typeface="Calibri" pitchFamily="34" charset="0"/>
              </a:rPr>
              <a:t>Ref:  Epidemiology and Prevention of Vaccine-Preventable Diseases. 13th Edition, 2015.</a:t>
            </a:r>
            <a:endParaRPr lang="en-US" sz="1400" b="1">
              <a:solidFill>
                <a:srgbClr val="000000"/>
              </a:solidFill>
            </a:endParaRPr>
          </a:p>
        </p:txBody>
      </p:sp>
    </p:spTree>
    <p:extLst>
      <p:ext uri="{BB962C8B-B14F-4D97-AF65-F5344CB8AC3E}">
        <p14:creationId xmlns:p14="http://schemas.microsoft.com/office/powerpoint/2010/main" val="38261483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Text Box 2"/>
          <p:cNvSpPr txBox="1">
            <a:spLocks noChangeArrowheads="1"/>
          </p:cNvSpPr>
          <p:nvPr/>
        </p:nvSpPr>
        <p:spPr bwMode="auto">
          <a:xfrm>
            <a:off x="762000" y="1219200"/>
            <a:ext cx="5715000" cy="4180375"/>
          </a:xfrm>
          <a:prstGeom prst="rect">
            <a:avLst/>
          </a:prstGeom>
          <a:noFill/>
          <a:ln w="9525">
            <a:noFill/>
            <a:miter lim="800000"/>
            <a:headEnd/>
            <a:tailEnd/>
          </a:ln>
        </p:spPr>
        <p:txBody>
          <a:bodyPr>
            <a:spAutoFit/>
          </a:bodyPr>
          <a:lstStyle/>
          <a:p>
            <a:pPr eaLnBrk="0" hangingPunct="0">
              <a:lnSpc>
                <a:spcPct val="115000"/>
              </a:lnSpc>
              <a:buClr>
                <a:srgbClr val="FF33CC"/>
              </a:buClr>
              <a:buFont typeface="Webdings" pitchFamily="18" charset="2"/>
              <a:buNone/>
            </a:pPr>
            <a:r>
              <a:rPr lang="en-US" sz="2100" b="1" u="sng" dirty="0">
                <a:solidFill>
                  <a:srgbClr val="FFFFFF"/>
                </a:solidFill>
                <a:latin typeface="Calibri" pitchFamily="34" charset="0"/>
              </a:rPr>
              <a:t>Intramuscular (IM)</a:t>
            </a:r>
          </a:p>
          <a:p>
            <a:pPr lvl="1" eaLnBrk="0" hangingPunct="0">
              <a:lnSpc>
                <a:spcPct val="115000"/>
              </a:lnSpc>
              <a:buClr>
                <a:srgbClr val="FF33CC"/>
              </a:buClr>
              <a:buFont typeface="Webdings" pitchFamily="18" charset="2"/>
              <a:buNone/>
            </a:pPr>
            <a:r>
              <a:rPr lang="en-US" sz="2100" dirty="0">
                <a:solidFill>
                  <a:srgbClr val="FFFFFF"/>
                </a:solidFill>
                <a:latin typeface="Calibri" pitchFamily="34" charset="0"/>
              </a:rPr>
              <a:t>DTaP, Tdap, Hib, Td, Hep A, Hep B, PCV13, IIV, MCV4, HPV  </a:t>
            </a:r>
          </a:p>
          <a:p>
            <a:pPr eaLnBrk="0" hangingPunct="0">
              <a:lnSpc>
                <a:spcPct val="115000"/>
              </a:lnSpc>
              <a:buClr>
                <a:srgbClr val="FF33CC"/>
              </a:buClr>
              <a:buFont typeface="Webdings" pitchFamily="18" charset="2"/>
              <a:buNone/>
            </a:pPr>
            <a:r>
              <a:rPr lang="en-US" sz="2100" b="1" u="sng" dirty="0">
                <a:solidFill>
                  <a:srgbClr val="FFFFFF"/>
                </a:solidFill>
                <a:latin typeface="Calibri" pitchFamily="34" charset="0"/>
              </a:rPr>
              <a:t>Subcutaneous (SQ, SC, or sub-Q)</a:t>
            </a:r>
          </a:p>
          <a:p>
            <a:pPr lvl="1" eaLnBrk="0" hangingPunct="0">
              <a:lnSpc>
                <a:spcPct val="115000"/>
              </a:lnSpc>
              <a:buClr>
                <a:srgbClr val="FF33CC"/>
              </a:buClr>
              <a:buFont typeface="Webdings" pitchFamily="18" charset="2"/>
              <a:buNone/>
            </a:pPr>
            <a:r>
              <a:rPr lang="en-US" sz="2100" dirty="0">
                <a:solidFill>
                  <a:srgbClr val="FFFFFF"/>
                </a:solidFill>
                <a:latin typeface="Calibri" pitchFamily="34" charset="0"/>
              </a:rPr>
              <a:t>MMR, MMRV, Varicella, MPSV4, Herpes Zoster </a:t>
            </a:r>
          </a:p>
          <a:p>
            <a:pPr eaLnBrk="0" hangingPunct="0">
              <a:lnSpc>
                <a:spcPct val="115000"/>
              </a:lnSpc>
              <a:buClr>
                <a:srgbClr val="FF33CC"/>
              </a:buClr>
              <a:buFont typeface="Webdings" pitchFamily="18" charset="2"/>
              <a:buNone/>
            </a:pPr>
            <a:r>
              <a:rPr lang="en-US" sz="2100" b="1" u="sng" dirty="0">
                <a:solidFill>
                  <a:srgbClr val="FFFFFF"/>
                </a:solidFill>
                <a:latin typeface="Calibri" pitchFamily="34" charset="0"/>
              </a:rPr>
              <a:t>Either intramuscular or subcutaneous</a:t>
            </a:r>
          </a:p>
          <a:p>
            <a:pPr lvl="1" eaLnBrk="0" hangingPunct="0">
              <a:lnSpc>
                <a:spcPct val="115000"/>
              </a:lnSpc>
              <a:buClr>
                <a:srgbClr val="FF33CC"/>
              </a:buClr>
              <a:buFont typeface="Webdings" pitchFamily="18" charset="2"/>
              <a:buNone/>
            </a:pPr>
            <a:r>
              <a:rPr lang="en-US" sz="2100" dirty="0">
                <a:solidFill>
                  <a:srgbClr val="FFFFFF"/>
                </a:solidFill>
                <a:latin typeface="Calibri" pitchFamily="34" charset="0"/>
              </a:rPr>
              <a:t>IPV, PPSV23</a:t>
            </a:r>
          </a:p>
          <a:p>
            <a:pPr eaLnBrk="0" hangingPunct="0">
              <a:lnSpc>
                <a:spcPct val="115000"/>
              </a:lnSpc>
              <a:buClr>
                <a:srgbClr val="FF33CC"/>
              </a:buClr>
              <a:buFont typeface="Webdings" pitchFamily="18" charset="2"/>
              <a:buNone/>
            </a:pPr>
            <a:r>
              <a:rPr lang="en-US" sz="2100" b="1" u="sng" dirty="0">
                <a:solidFill>
                  <a:srgbClr val="FFFFFF"/>
                </a:solidFill>
                <a:latin typeface="Calibri" pitchFamily="34" charset="0"/>
              </a:rPr>
              <a:t>Intranasal </a:t>
            </a:r>
          </a:p>
          <a:p>
            <a:pPr eaLnBrk="0" hangingPunct="0">
              <a:lnSpc>
                <a:spcPct val="115000"/>
              </a:lnSpc>
              <a:buClr>
                <a:srgbClr val="FF33CC"/>
              </a:buClr>
              <a:buFont typeface="Webdings" pitchFamily="18" charset="2"/>
              <a:buNone/>
            </a:pPr>
            <a:r>
              <a:rPr lang="en-US" sz="2100" dirty="0">
                <a:solidFill>
                  <a:srgbClr val="FFFFFF"/>
                </a:solidFill>
                <a:latin typeface="Calibri" pitchFamily="34" charset="0"/>
              </a:rPr>
              <a:t>        LAIV </a:t>
            </a:r>
            <a:endParaRPr lang="en-US" sz="2100" b="1" u="sng" dirty="0">
              <a:solidFill>
                <a:srgbClr val="FFFFFF"/>
              </a:solidFill>
              <a:latin typeface="Calibri" pitchFamily="34" charset="0"/>
            </a:endParaRPr>
          </a:p>
          <a:p>
            <a:pPr eaLnBrk="0" hangingPunct="0">
              <a:lnSpc>
                <a:spcPct val="115000"/>
              </a:lnSpc>
              <a:buClr>
                <a:srgbClr val="FF33CC"/>
              </a:buClr>
              <a:buFont typeface="Webdings" pitchFamily="18" charset="2"/>
              <a:buNone/>
            </a:pPr>
            <a:r>
              <a:rPr lang="en-US" sz="2100" b="1" u="sng" dirty="0">
                <a:solidFill>
                  <a:srgbClr val="FFFFFF"/>
                </a:solidFill>
                <a:latin typeface="Calibri" pitchFamily="34" charset="0"/>
              </a:rPr>
              <a:t>Orally (PO)</a:t>
            </a:r>
          </a:p>
          <a:p>
            <a:pPr eaLnBrk="0" hangingPunct="0">
              <a:lnSpc>
                <a:spcPct val="115000"/>
              </a:lnSpc>
              <a:buClr>
                <a:srgbClr val="FF33CC"/>
              </a:buClr>
              <a:buFont typeface="Webdings" pitchFamily="18" charset="2"/>
              <a:buNone/>
            </a:pPr>
            <a:r>
              <a:rPr lang="en-US" sz="2100" dirty="0">
                <a:solidFill>
                  <a:srgbClr val="FFFFFF"/>
                </a:solidFill>
                <a:latin typeface="Calibri" pitchFamily="34" charset="0"/>
                <a:sym typeface="Symbol" pitchFamily="18" charset="2"/>
              </a:rPr>
              <a:t>        Rotavirus </a:t>
            </a:r>
          </a:p>
        </p:txBody>
      </p:sp>
      <p:sp>
        <p:nvSpPr>
          <p:cNvPr id="293890" name="Text Box 3"/>
          <p:cNvSpPr txBox="1">
            <a:spLocks noChangeArrowheads="1"/>
          </p:cNvSpPr>
          <p:nvPr/>
        </p:nvSpPr>
        <p:spPr bwMode="auto">
          <a:xfrm>
            <a:off x="457200" y="533400"/>
            <a:ext cx="6172200" cy="646113"/>
          </a:xfrm>
          <a:prstGeom prst="rect">
            <a:avLst/>
          </a:prstGeom>
          <a:noFill/>
          <a:ln w="9525">
            <a:noFill/>
            <a:miter lim="800000"/>
            <a:headEnd/>
            <a:tailEnd/>
          </a:ln>
        </p:spPr>
        <p:txBody>
          <a:bodyPr>
            <a:spAutoFit/>
          </a:bodyPr>
          <a:lstStyle/>
          <a:p>
            <a:pPr algn="ctr" eaLnBrk="0" hangingPunct="0">
              <a:spcBef>
                <a:spcPct val="50000"/>
              </a:spcBef>
            </a:pPr>
            <a:r>
              <a:rPr lang="en-US" sz="3600">
                <a:solidFill>
                  <a:srgbClr val="FFFF99"/>
                </a:solidFill>
                <a:latin typeface="Calibri" pitchFamily="34" charset="0"/>
              </a:rPr>
              <a:t>Sites for Vaccine Administration</a:t>
            </a:r>
          </a:p>
        </p:txBody>
      </p:sp>
      <p:pic>
        <p:nvPicPr>
          <p:cNvPr id="293891" name="Picture 8"/>
          <p:cNvPicPr>
            <a:picLocks noChangeAspect="1" noChangeArrowheads="1"/>
          </p:cNvPicPr>
          <p:nvPr/>
        </p:nvPicPr>
        <p:blipFill>
          <a:blip r:embed="rId3" cstate="print"/>
          <a:srcRect/>
          <a:stretch>
            <a:fillRect/>
          </a:stretch>
        </p:blipFill>
        <p:spPr bwMode="auto">
          <a:xfrm>
            <a:off x="4267200" y="4038600"/>
            <a:ext cx="1438275" cy="1981200"/>
          </a:xfrm>
          <a:prstGeom prst="rect">
            <a:avLst/>
          </a:prstGeom>
          <a:noFill/>
          <a:ln w="9525">
            <a:noFill/>
            <a:miter lim="800000"/>
            <a:headEnd/>
            <a:tailEnd/>
          </a:ln>
        </p:spPr>
      </p:pic>
      <p:pic>
        <p:nvPicPr>
          <p:cNvPr id="293892" name="Picture 10"/>
          <p:cNvPicPr>
            <a:picLocks noChangeAspect="1" noChangeArrowheads="1"/>
          </p:cNvPicPr>
          <p:nvPr/>
        </p:nvPicPr>
        <p:blipFill>
          <a:blip r:embed="rId4" cstate="print"/>
          <a:srcRect/>
          <a:stretch>
            <a:fillRect/>
          </a:stretch>
        </p:blipFill>
        <p:spPr bwMode="auto">
          <a:xfrm>
            <a:off x="6858000" y="685800"/>
            <a:ext cx="1371600" cy="1690688"/>
          </a:xfrm>
          <a:prstGeom prst="rect">
            <a:avLst/>
          </a:prstGeom>
          <a:noFill/>
          <a:ln w="9525">
            <a:noFill/>
            <a:miter lim="800000"/>
            <a:headEnd/>
            <a:tailEnd/>
          </a:ln>
        </p:spPr>
      </p:pic>
      <p:pic>
        <p:nvPicPr>
          <p:cNvPr id="293893" name="Picture 2"/>
          <p:cNvPicPr>
            <a:picLocks noChangeAspect="1" noChangeArrowheads="1"/>
          </p:cNvPicPr>
          <p:nvPr/>
        </p:nvPicPr>
        <p:blipFill>
          <a:blip r:embed="rId5" cstate="print"/>
          <a:srcRect/>
          <a:stretch>
            <a:fillRect/>
          </a:stretch>
        </p:blipFill>
        <p:spPr bwMode="auto">
          <a:xfrm>
            <a:off x="6781800" y="4419600"/>
            <a:ext cx="1524000" cy="2082800"/>
          </a:xfrm>
          <a:prstGeom prst="rect">
            <a:avLst/>
          </a:prstGeom>
          <a:noFill/>
          <a:ln w="9525">
            <a:noFill/>
            <a:miter lim="800000"/>
            <a:headEnd/>
            <a:tailEnd/>
          </a:ln>
        </p:spPr>
      </p:pic>
      <p:pic>
        <p:nvPicPr>
          <p:cNvPr id="293894" name="Picture 6"/>
          <p:cNvPicPr>
            <a:picLocks noChangeAspect="1" noChangeArrowheads="1"/>
          </p:cNvPicPr>
          <p:nvPr/>
        </p:nvPicPr>
        <p:blipFill>
          <a:blip r:embed="rId6" cstate="print"/>
          <a:srcRect/>
          <a:stretch>
            <a:fillRect/>
          </a:stretch>
        </p:blipFill>
        <p:spPr bwMode="auto">
          <a:xfrm>
            <a:off x="6705600" y="2590800"/>
            <a:ext cx="1798638" cy="1647825"/>
          </a:xfrm>
          <a:prstGeom prst="rect">
            <a:avLst/>
          </a:prstGeom>
          <a:noFill/>
          <a:ln w="9525">
            <a:noFill/>
            <a:miter lim="800000"/>
            <a:headEnd/>
            <a:tailEnd/>
          </a:ln>
        </p:spPr>
      </p:pic>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710" y="114300"/>
            <a:ext cx="7772400" cy="857250"/>
          </a:xfrm>
        </p:spPr>
        <p:txBody>
          <a:bodyPr/>
          <a:lstStyle/>
          <a:p>
            <a:r>
              <a:rPr lang="en-US" sz="3600" b="1" dirty="0"/>
              <a:t>Immunization Administration Practices</a:t>
            </a:r>
          </a:p>
        </p:txBody>
      </p:sp>
      <p:sp>
        <p:nvSpPr>
          <p:cNvPr id="3" name="Content Placeholder 2"/>
          <p:cNvSpPr>
            <a:spLocks noGrp="1"/>
          </p:cNvSpPr>
          <p:nvPr>
            <p:ph idx="1"/>
          </p:nvPr>
        </p:nvSpPr>
        <p:spPr>
          <a:xfrm>
            <a:off x="727710" y="1292884"/>
            <a:ext cx="7772400" cy="3657600"/>
          </a:xfrm>
        </p:spPr>
        <p:txBody>
          <a:bodyPr/>
          <a:lstStyle/>
          <a:p>
            <a:pPr marL="0" indent="0">
              <a:buNone/>
            </a:pPr>
            <a:r>
              <a:rPr lang="en-US" sz="2000" dirty="0"/>
              <a:t>The CDC has identified improper use of syringes, needles and medication vials during procedures performed by healthcare personnel, such as administering injections.  These improper practices have resulted in:</a:t>
            </a:r>
          </a:p>
          <a:p>
            <a:endParaRPr lang="en-US" sz="2000" dirty="0"/>
          </a:p>
          <a:p>
            <a:r>
              <a:rPr lang="en-US" sz="2000" dirty="0"/>
              <a:t>Transmission of </a:t>
            </a:r>
            <a:r>
              <a:rPr lang="en-US" sz="2000" dirty="0" err="1"/>
              <a:t>bloodborne</a:t>
            </a:r>
            <a:r>
              <a:rPr lang="en-US" sz="2000" dirty="0"/>
              <a:t> viruses (HCV, HBV, HIV)</a:t>
            </a:r>
          </a:p>
          <a:p>
            <a:r>
              <a:rPr lang="en-US" sz="2000" dirty="0"/>
              <a:t>Referral of providers to licensing boards for disciplinary action</a:t>
            </a:r>
          </a:p>
          <a:p>
            <a:r>
              <a:rPr lang="en-US" sz="2000" dirty="0"/>
              <a:t>Malpractice suits filed by patients</a:t>
            </a:r>
          </a:p>
          <a:p>
            <a:endParaRPr lang="en-US" sz="2000" dirty="0"/>
          </a:p>
          <a:p>
            <a:pPr>
              <a:buFont typeface="Wingdings" panose="05000000000000000000" pitchFamily="2" charset="2"/>
              <a:buChar char="Ø"/>
            </a:pPr>
            <a:r>
              <a:rPr lang="en-US" sz="2000" dirty="0"/>
              <a:t>Never administer medications from the same syringe to more than one patient, even if the needle has been changed.</a:t>
            </a:r>
          </a:p>
          <a:p>
            <a:pPr>
              <a:buFont typeface="Wingdings" panose="05000000000000000000" pitchFamily="2" charset="2"/>
              <a:buChar char="Ø"/>
            </a:pPr>
            <a:r>
              <a:rPr lang="en-US" sz="2000" dirty="0"/>
              <a:t>DO NOT ENTER a vial with a used syringe or needle.</a:t>
            </a:r>
          </a:p>
        </p:txBody>
      </p:sp>
      <p:sp>
        <p:nvSpPr>
          <p:cNvPr id="4" name="TextBox 3"/>
          <p:cNvSpPr txBox="1"/>
          <p:nvPr/>
        </p:nvSpPr>
        <p:spPr>
          <a:xfrm>
            <a:off x="727710" y="6218135"/>
            <a:ext cx="7258718" cy="415498"/>
          </a:xfrm>
          <a:prstGeom prst="rect">
            <a:avLst/>
          </a:prstGeom>
          <a:noFill/>
        </p:spPr>
        <p:txBody>
          <a:bodyPr wrap="none" rtlCol="0">
            <a:spAutoFit/>
          </a:bodyPr>
          <a:lstStyle/>
          <a:p>
            <a:pPr defTabSz="685800" fontAlgn="auto">
              <a:spcBef>
                <a:spcPts val="0"/>
              </a:spcBef>
              <a:spcAft>
                <a:spcPts val="0"/>
              </a:spcAft>
            </a:pPr>
            <a:r>
              <a:rPr lang="en-US" sz="1050" b="1" kern="0" dirty="0">
                <a:solidFill>
                  <a:srgbClr val="FFFFFF"/>
                </a:solidFill>
              </a:rPr>
              <a:t>Ref: 1.Epidemiology and Prevention of Vaccine Preventable Diseases 13</a:t>
            </a:r>
            <a:r>
              <a:rPr lang="en-US" sz="1050" b="1" kern="0" baseline="30000" dirty="0">
                <a:solidFill>
                  <a:srgbClr val="FFFFFF"/>
                </a:solidFill>
              </a:rPr>
              <a:t>th</a:t>
            </a:r>
            <a:r>
              <a:rPr lang="en-US" sz="1050" b="1" kern="0" dirty="0">
                <a:solidFill>
                  <a:srgbClr val="FFFFFF"/>
                </a:solidFill>
              </a:rPr>
              <a:t> Edition,  2015</a:t>
            </a:r>
          </a:p>
          <a:p>
            <a:pPr defTabSz="685800" fontAlgn="auto">
              <a:spcBef>
                <a:spcPts val="0"/>
              </a:spcBef>
              <a:spcAft>
                <a:spcPts val="0"/>
              </a:spcAft>
            </a:pPr>
            <a:r>
              <a:rPr lang="en-US" sz="1050" b="1" kern="0" dirty="0">
                <a:solidFill>
                  <a:srgbClr val="FFFFFF"/>
                </a:solidFill>
              </a:rPr>
              <a:t>2. CDC, NCEZIZ, DHQP. Injection Safety Information for Providers: www.cdc.gov/injectionsafety/providers.html</a:t>
            </a:r>
          </a:p>
        </p:txBody>
      </p:sp>
    </p:spTree>
    <p:extLst>
      <p:ext uri="{BB962C8B-B14F-4D97-AF65-F5344CB8AC3E}">
        <p14:creationId xmlns:p14="http://schemas.microsoft.com/office/powerpoint/2010/main" val="17575373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2"/>
          <p:cNvSpPr>
            <a:spLocks noGrp="1" noChangeArrowheads="1"/>
          </p:cNvSpPr>
          <p:nvPr>
            <p:ph type="title" idx="4294967295"/>
          </p:nvPr>
        </p:nvSpPr>
        <p:spPr>
          <a:xfrm>
            <a:off x="1739630" y="228600"/>
            <a:ext cx="5829300" cy="571500"/>
          </a:xfrm>
        </p:spPr>
        <p:txBody>
          <a:bodyPr/>
          <a:lstStyle/>
          <a:p>
            <a:pPr eaLnBrk="1" hangingPunct="1"/>
            <a:r>
              <a:rPr lang="en-US" sz="3600">
                <a:solidFill>
                  <a:srgbClr val="FFFF99"/>
                </a:solidFill>
              </a:rPr>
              <a:t>Always Document…</a:t>
            </a:r>
          </a:p>
        </p:txBody>
      </p:sp>
      <p:sp>
        <p:nvSpPr>
          <p:cNvPr id="295938" name="Rectangle 3"/>
          <p:cNvSpPr>
            <a:spLocks noGrp="1" noChangeArrowheads="1"/>
          </p:cNvSpPr>
          <p:nvPr>
            <p:ph type="body" idx="4294967295"/>
          </p:nvPr>
        </p:nvSpPr>
        <p:spPr>
          <a:xfrm>
            <a:off x="457200" y="964626"/>
            <a:ext cx="8229600" cy="2457450"/>
          </a:xfrm>
        </p:spPr>
        <p:txBody>
          <a:bodyPr/>
          <a:lstStyle/>
          <a:p>
            <a:pPr>
              <a:lnSpc>
                <a:spcPct val="80000"/>
              </a:lnSpc>
              <a:spcBef>
                <a:spcPct val="30000"/>
              </a:spcBef>
              <a:buClr>
                <a:schemeClr val="tx1"/>
              </a:buClr>
            </a:pPr>
            <a:r>
              <a:rPr lang="en-US"/>
              <a:t>Accept only written documentation of prior immunizations</a:t>
            </a:r>
          </a:p>
          <a:p>
            <a:pPr>
              <a:lnSpc>
                <a:spcPct val="80000"/>
              </a:lnSpc>
              <a:spcBef>
                <a:spcPct val="30000"/>
              </a:spcBef>
              <a:buClr>
                <a:schemeClr val="tx1"/>
              </a:buClr>
            </a:pPr>
            <a:r>
              <a:rPr lang="en-US"/>
              <a:t>Provide VIS prior to administration of vaccine</a:t>
            </a:r>
          </a:p>
          <a:p>
            <a:pPr>
              <a:lnSpc>
                <a:spcPct val="80000"/>
              </a:lnSpc>
              <a:spcBef>
                <a:spcPct val="30000"/>
              </a:spcBef>
              <a:buClr>
                <a:schemeClr val="tx1"/>
              </a:buClr>
            </a:pPr>
            <a:r>
              <a:rPr lang="en-US"/>
              <a:t>After vaccine administration, </a:t>
            </a:r>
            <a:r>
              <a:rPr lang="en-US" u="sng"/>
              <a:t>document</a:t>
            </a:r>
            <a:r>
              <a:rPr lang="en-US"/>
              <a:t>:</a:t>
            </a:r>
          </a:p>
          <a:p>
            <a:pPr lvl="1">
              <a:lnSpc>
                <a:spcPct val="80000"/>
              </a:lnSpc>
              <a:spcBef>
                <a:spcPct val="30000"/>
              </a:spcBef>
              <a:buClr>
                <a:schemeClr val="tx1"/>
              </a:buClr>
              <a:buFont typeface="Wingdings" pitchFamily="2" charset="2"/>
              <a:buChar char="ü"/>
            </a:pPr>
            <a:r>
              <a:rPr lang="en-US" sz="2400"/>
              <a:t>Publication date of VIS  &amp; date VIS given</a:t>
            </a:r>
          </a:p>
          <a:p>
            <a:pPr lvl="1" eaLnBrk="1" hangingPunct="1">
              <a:lnSpc>
                <a:spcPct val="80000"/>
              </a:lnSpc>
              <a:spcBef>
                <a:spcPct val="30000"/>
              </a:spcBef>
              <a:buClr>
                <a:schemeClr val="tx1"/>
              </a:buClr>
              <a:buFont typeface="Wingdings" pitchFamily="2" charset="2"/>
              <a:buChar char="ü"/>
            </a:pPr>
            <a:r>
              <a:rPr lang="en-US" sz="2400"/>
              <a:t>Date, site, route, antigen(s), manufacturer, lot # </a:t>
            </a:r>
          </a:p>
          <a:p>
            <a:pPr lvl="1" eaLnBrk="1" hangingPunct="1">
              <a:lnSpc>
                <a:spcPct val="80000"/>
              </a:lnSpc>
              <a:spcBef>
                <a:spcPct val="30000"/>
              </a:spcBef>
              <a:buClr>
                <a:schemeClr val="tx1"/>
              </a:buClr>
              <a:buFont typeface="Wingdings" pitchFamily="2" charset="2"/>
              <a:buChar char="ü"/>
            </a:pPr>
            <a:r>
              <a:rPr lang="en-US" sz="2400"/>
              <a:t>Person administering vaccine, practice name and address</a:t>
            </a:r>
          </a:p>
          <a:p>
            <a:pPr lvl="1">
              <a:lnSpc>
                <a:spcPct val="80000"/>
              </a:lnSpc>
              <a:spcBef>
                <a:spcPct val="30000"/>
              </a:spcBef>
              <a:buClr>
                <a:schemeClr val="tx1"/>
              </a:buClr>
              <a:buFont typeface="Wingdings" pitchFamily="2" charset="2"/>
              <a:buChar char="ü"/>
            </a:pPr>
            <a:r>
              <a:rPr lang="en-US" sz="2400"/>
              <a:t>Vaccine refusals with a signed “Refusal to Vaccinate Form”</a:t>
            </a:r>
          </a:p>
          <a:p>
            <a:pPr lvl="1">
              <a:lnSpc>
                <a:spcPct val="80000"/>
              </a:lnSpc>
              <a:spcBef>
                <a:spcPct val="30000"/>
              </a:spcBef>
              <a:buClr>
                <a:schemeClr val="tx1"/>
              </a:buClr>
              <a:buFont typeface="Wingdings" pitchFamily="2" charset="2"/>
              <a:buChar char="ü"/>
            </a:pPr>
            <a:r>
              <a:rPr lang="en-US" sz="2400"/>
              <a:t>GA law does not require signed consent for immunizations</a:t>
            </a:r>
          </a:p>
          <a:p>
            <a:pPr>
              <a:lnSpc>
                <a:spcPct val="80000"/>
              </a:lnSpc>
              <a:spcBef>
                <a:spcPct val="30000"/>
              </a:spcBef>
              <a:buClr>
                <a:schemeClr val="tx1"/>
              </a:buClr>
              <a:buFont typeface="Wingdings" pitchFamily="2" charset="2"/>
              <a:buChar char="ü"/>
            </a:pPr>
            <a:endParaRPr lang="en-US" sz="1950"/>
          </a:p>
        </p:txBody>
      </p:sp>
      <p:pic>
        <p:nvPicPr>
          <p:cNvPr id="295939" name="Picture 4"/>
          <p:cNvPicPr>
            <a:picLocks noChangeAspect="1" noChangeArrowheads="1"/>
          </p:cNvPicPr>
          <p:nvPr/>
        </p:nvPicPr>
        <p:blipFill>
          <a:blip r:embed="rId3" cstate="print"/>
          <a:srcRect b="40692"/>
          <a:stretch>
            <a:fillRect/>
          </a:stretch>
        </p:blipFill>
        <p:spPr bwMode="auto">
          <a:xfrm>
            <a:off x="609600" y="5029200"/>
            <a:ext cx="2391778" cy="1346597"/>
          </a:xfrm>
          <a:prstGeom prst="rect">
            <a:avLst/>
          </a:prstGeom>
          <a:noFill/>
          <a:ln w="9525">
            <a:solidFill>
              <a:srgbClr val="FF99CC"/>
            </a:solidFill>
            <a:miter lim="800000"/>
            <a:headEnd/>
            <a:tailEnd/>
          </a:ln>
        </p:spPr>
      </p:pic>
      <p:pic>
        <p:nvPicPr>
          <p:cNvPr id="295940" name="Picture 5"/>
          <p:cNvPicPr>
            <a:picLocks noChangeAspect="1" noChangeArrowheads="1"/>
          </p:cNvPicPr>
          <p:nvPr/>
        </p:nvPicPr>
        <p:blipFill>
          <a:blip r:embed="rId4" cstate="print"/>
          <a:srcRect/>
          <a:stretch>
            <a:fillRect/>
          </a:stretch>
        </p:blipFill>
        <p:spPr bwMode="auto">
          <a:xfrm>
            <a:off x="3284473" y="5299085"/>
            <a:ext cx="2362200" cy="1200150"/>
          </a:xfrm>
          <a:prstGeom prst="rect">
            <a:avLst/>
          </a:prstGeom>
          <a:noFill/>
          <a:ln w="9525">
            <a:solidFill>
              <a:srgbClr val="99CCFF"/>
            </a:solidFill>
            <a:miter lim="800000"/>
            <a:headEnd/>
            <a:tailEnd/>
          </a:ln>
        </p:spPr>
      </p:pic>
      <p:pic>
        <p:nvPicPr>
          <p:cNvPr id="295941" name="Picture 6"/>
          <p:cNvPicPr>
            <a:picLocks noChangeAspect="1" noChangeArrowheads="1"/>
          </p:cNvPicPr>
          <p:nvPr/>
        </p:nvPicPr>
        <p:blipFill>
          <a:blip r:embed="rId5" cstate="print"/>
          <a:srcRect/>
          <a:stretch>
            <a:fillRect/>
          </a:stretch>
        </p:blipFill>
        <p:spPr bwMode="auto">
          <a:xfrm>
            <a:off x="5889426" y="4571999"/>
            <a:ext cx="3003947" cy="1524001"/>
          </a:xfrm>
          <a:prstGeom prst="rect">
            <a:avLst/>
          </a:prstGeom>
          <a:noFill/>
          <a:ln w="19050">
            <a:solidFill>
              <a:schemeClr val="tx1"/>
            </a:solidFill>
            <a:miter lim="800000"/>
            <a:headEnd/>
            <a:tailEnd/>
          </a:ln>
        </p:spPr>
      </p:pic>
    </p:spTree>
    <p:extLst>
      <p:ext uri="{BB962C8B-B14F-4D97-AF65-F5344CB8AC3E}">
        <p14:creationId xmlns:p14="http://schemas.microsoft.com/office/powerpoint/2010/main" val="5359399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Text Box 2"/>
          <p:cNvSpPr txBox="1">
            <a:spLocks noChangeArrowheads="1"/>
          </p:cNvSpPr>
          <p:nvPr/>
        </p:nvSpPr>
        <p:spPr bwMode="auto">
          <a:xfrm>
            <a:off x="152400" y="1981200"/>
            <a:ext cx="8763000" cy="5262979"/>
          </a:xfrm>
          <a:prstGeom prst="rect">
            <a:avLst/>
          </a:prstGeom>
          <a:noFill/>
          <a:ln w="9525">
            <a:noFill/>
            <a:miter lim="800000"/>
            <a:headEnd/>
            <a:tailEnd/>
          </a:ln>
        </p:spPr>
        <p:txBody>
          <a:bodyPr>
            <a:spAutoFit/>
          </a:bodyPr>
          <a:lstStyle/>
          <a:p>
            <a:pPr algn="ctr" eaLnBrk="0" hangingPunct="0">
              <a:spcBef>
                <a:spcPct val="50000"/>
              </a:spcBef>
              <a:defRPr/>
            </a:pPr>
            <a:r>
              <a:rPr lang="en-US" sz="3600">
                <a:solidFill>
                  <a:srgbClr val="FFFF99"/>
                </a:solidFill>
                <a:latin typeface="+mn-lt"/>
              </a:rPr>
              <a:t>A ‘Birth to Death’ Immunization Registry</a:t>
            </a:r>
          </a:p>
          <a:p>
            <a:pPr marL="285750" indent="-285750" eaLnBrk="0" hangingPunct="0">
              <a:spcBef>
                <a:spcPct val="50000"/>
              </a:spcBef>
              <a:buClr>
                <a:srgbClr val="FFFFFF"/>
              </a:buClr>
              <a:buFont typeface="Arial" pitchFamily="34" charset="0"/>
              <a:buChar char="•"/>
              <a:defRPr/>
            </a:pPr>
            <a:r>
              <a:rPr lang="en-US" sz="2800">
                <a:solidFill>
                  <a:srgbClr val="FFFFFF"/>
                </a:solidFill>
                <a:latin typeface="+mn-lt"/>
              </a:rPr>
              <a:t>Providers administering vaccines in Georgia must provide   appropriate information to GRITS.  </a:t>
            </a:r>
          </a:p>
          <a:p>
            <a:pPr marL="285750" indent="-285750" eaLnBrk="0" hangingPunct="0">
              <a:spcBef>
                <a:spcPct val="50000"/>
              </a:spcBef>
              <a:buClr>
                <a:srgbClr val="FFFFFF"/>
              </a:buClr>
              <a:buFont typeface="Arial" pitchFamily="34" charset="0"/>
              <a:buChar char="•"/>
              <a:defRPr/>
            </a:pPr>
            <a:r>
              <a:rPr lang="en-US" sz="2800">
                <a:solidFill>
                  <a:srgbClr val="FFFFFF"/>
                </a:solidFill>
                <a:latin typeface="+mn-lt"/>
              </a:rPr>
              <a:t>GRITS personnel can work with your EHR/EMR vendor to create an interface between your system and GRITS that will drastically decrease data entry time for your practice.</a:t>
            </a:r>
          </a:p>
          <a:p>
            <a:pPr eaLnBrk="0" hangingPunct="0">
              <a:spcBef>
                <a:spcPct val="50000"/>
              </a:spcBef>
              <a:defRPr/>
            </a:pPr>
            <a:endParaRPr lang="en-US" sz="2400">
              <a:solidFill>
                <a:srgbClr val="FFFFFF"/>
              </a:solidFill>
            </a:endParaRPr>
          </a:p>
          <a:p>
            <a:pPr eaLnBrk="0" hangingPunct="0">
              <a:spcBef>
                <a:spcPct val="50000"/>
              </a:spcBef>
              <a:defRPr/>
            </a:pPr>
            <a:r>
              <a:rPr lang="en-US" sz="1600">
                <a:solidFill>
                  <a:srgbClr val="FFFFFF"/>
                </a:solidFill>
                <a:latin typeface="+mn-lt"/>
              </a:rPr>
              <a:t>Contact the GRITS Training Coordinator at </a:t>
            </a:r>
            <a:r>
              <a:rPr lang="en-US" sz="1600">
                <a:latin typeface="+mn-lt"/>
              </a:rPr>
              <a:t>(404) 463-0807 </a:t>
            </a:r>
            <a:r>
              <a:rPr lang="en-US" sz="1600">
                <a:solidFill>
                  <a:srgbClr val="FFFFFF"/>
                </a:solidFill>
                <a:latin typeface="+mn-lt"/>
              </a:rPr>
              <a:t> or e-mail </a:t>
            </a:r>
            <a:r>
              <a:rPr lang="en-US" sz="1600">
                <a:latin typeface="+mn-lt"/>
              </a:rPr>
              <a:t>: </a:t>
            </a:r>
            <a:r>
              <a:rPr lang="en-US" sz="1600" u="sng">
                <a:latin typeface="+mn-lt"/>
                <a:hlinkClick r:id="rId3"/>
              </a:rPr>
              <a:t>dph-immreg@dph.ga.gov</a:t>
            </a:r>
            <a:endParaRPr lang="en-US" sz="1600">
              <a:solidFill>
                <a:srgbClr val="FFFFFF"/>
              </a:solidFill>
              <a:latin typeface="+mn-lt"/>
            </a:endParaRPr>
          </a:p>
          <a:p>
            <a:pPr eaLnBrk="0" hangingPunct="0">
              <a:spcBef>
                <a:spcPct val="50000"/>
              </a:spcBef>
              <a:defRPr/>
            </a:pPr>
            <a:r>
              <a:rPr lang="en-US" sz="1600" b="1">
                <a:solidFill>
                  <a:srgbClr val="FFFFFF"/>
                </a:solidFill>
              </a:rPr>
              <a:t> </a:t>
            </a:r>
            <a:endParaRPr lang="en-US" sz="1600">
              <a:solidFill>
                <a:srgbClr val="FFFFFF"/>
              </a:solidFill>
              <a:latin typeface="+mn-lt"/>
            </a:endParaRPr>
          </a:p>
          <a:p>
            <a:pPr algn="ctr" eaLnBrk="0" hangingPunct="0">
              <a:spcBef>
                <a:spcPct val="50000"/>
              </a:spcBef>
              <a:defRPr/>
            </a:pPr>
            <a:endParaRPr lang="en-US" sz="1600">
              <a:solidFill>
                <a:srgbClr val="FFFFFF"/>
              </a:solidFill>
              <a:latin typeface="+mn-lt"/>
            </a:endParaRPr>
          </a:p>
          <a:p>
            <a:pPr algn="ctr" eaLnBrk="0" hangingPunct="0">
              <a:spcBef>
                <a:spcPct val="50000"/>
              </a:spcBef>
              <a:defRPr/>
            </a:pPr>
            <a:endParaRPr lang="en-US" sz="1600">
              <a:solidFill>
                <a:srgbClr val="FFFFFF"/>
              </a:solidFill>
              <a:latin typeface="+mn-lt"/>
            </a:endParaRPr>
          </a:p>
        </p:txBody>
      </p:sp>
      <p:pic>
        <p:nvPicPr>
          <p:cNvPr id="297986" name="Picture 3"/>
          <p:cNvPicPr>
            <a:picLocks noChangeAspect="1" noChangeArrowheads="1"/>
          </p:cNvPicPr>
          <p:nvPr/>
        </p:nvPicPr>
        <p:blipFill>
          <a:blip r:embed="rId4" cstate="print"/>
          <a:srcRect/>
          <a:stretch>
            <a:fillRect/>
          </a:stretch>
        </p:blipFill>
        <p:spPr bwMode="auto">
          <a:xfrm>
            <a:off x="2362200" y="228600"/>
            <a:ext cx="4343400" cy="1641475"/>
          </a:xfrm>
          <a:prstGeom prst="rect">
            <a:avLst/>
          </a:prstGeom>
          <a:noFill/>
          <a:ln w="9525">
            <a:noFill/>
            <a:miter lim="800000"/>
            <a:headEnd/>
            <a:tailEnd/>
          </a:ln>
        </p:spPr>
      </p:pic>
      <p:sp>
        <p:nvSpPr>
          <p:cNvPr id="297987" name="Rectangle 5"/>
          <p:cNvSpPr>
            <a:spLocks noChangeArrowheads="1"/>
          </p:cNvSpPr>
          <p:nvPr/>
        </p:nvSpPr>
        <p:spPr bwMode="auto">
          <a:xfrm>
            <a:off x="1600200" y="6276975"/>
            <a:ext cx="9144000" cy="336550"/>
          </a:xfrm>
          <a:prstGeom prst="rect">
            <a:avLst/>
          </a:prstGeom>
          <a:noFill/>
          <a:ln w="9525">
            <a:noFill/>
            <a:miter lim="800000"/>
            <a:headEnd/>
            <a:tailEnd/>
          </a:ln>
        </p:spPr>
        <p:txBody>
          <a:bodyPr anchor="ctr">
            <a:spAutoFit/>
          </a:bodyPr>
          <a:lstStyle/>
          <a:p>
            <a:r>
              <a:rPr lang="en-US" sz="1600">
                <a:solidFill>
                  <a:srgbClr val="FFFFFF"/>
                </a:solidFill>
              </a:rPr>
              <a:t>	</a:t>
            </a:r>
          </a:p>
        </p:txBody>
      </p:sp>
      <p:sp>
        <p:nvSpPr>
          <p:cNvPr id="297988" name="TextBox 4"/>
          <p:cNvSpPr txBox="1">
            <a:spLocks noChangeArrowheads="1"/>
          </p:cNvSpPr>
          <p:nvPr/>
        </p:nvSpPr>
        <p:spPr bwMode="auto">
          <a:xfrm>
            <a:off x="8001000" y="6248400"/>
            <a:ext cx="609600" cy="366713"/>
          </a:xfrm>
          <a:prstGeom prst="rect">
            <a:avLst/>
          </a:prstGeom>
          <a:noFill/>
          <a:ln w="9525">
            <a:noFill/>
            <a:miter lim="800000"/>
            <a:headEnd/>
            <a:tailEnd/>
          </a:ln>
        </p:spPr>
        <p:txBody>
          <a:bodyPr>
            <a:spAutoFit/>
          </a:bodyPr>
          <a:lstStyle/>
          <a:p>
            <a:endParaRPr lang="en-US" b="1">
              <a:solidFill>
                <a:srgbClr val="FFC000"/>
              </a:solidFill>
              <a:latin typeface="Calibri" pitchFamily="34" charset="0"/>
            </a:endParaRP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109073"/>
            <a:ext cx="8305800" cy="1938992"/>
          </a:xfrm>
          <a:prstGeom prst="rect">
            <a:avLst/>
          </a:prstGeom>
        </p:spPr>
        <p:txBody>
          <a:bodyPr wrap="square">
            <a:spAutoFit/>
          </a:bodyPr>
          <a:lstStyle/>
          <a:p>
            <a:pPr marL="211931" indent="-211931">
              <a:defRPr/>
            </a:pPr>
            <a:r>
              <a:rPr lang="en-US" sz="2400" b="1" u="sng">
                <a:solidFill>
                  <a:srgbClr val="FFFFFF"/>
                </a:solidFill>
                <a:latin typeface="Calibri"/>
              </a:rPr>
              <a:t>Medical Exemption</a:t>
            </a:r>
            <a:r>
              <a:rPr lang="en-US" sz="2400" b="1">
                <a:solidFill>
                  <a:srgbClr val="FFFFFF"/>
                </a:solidFill>
                <a:latin typeface="Calibri"/>
              </a:rPr>
              <a:t> </a:t>
            </a:r>
            <a:r>
              <a:rPr lang="en-US" sz="2400">
                <a:solidFill>
                  <a:srgbClr val="FFFFFF"/>
                </a:solidFill>
                <a:latin typeface="Calibri"/>
              </a:rPr>
              <a:t>O.C.G.A. §20-2-771(d)</a:t>
            </a:r>
            <a:endParaRPr lang="en-US" sz="2400" b="1">
              <a:solidFill>
                <a:srgbClr val="FFFFFF"/>
              </a:solidFill>
              <a:latin typeface="Calibri"/>
            </a:endParaRPr>
          </a:p>
          <a:p>
            <a:pPr marL="211931" indent="-211931">
              <a:buFont typeface="Arial" charset="0"/>
              <a:buChar char="•"/>
              <a:defRPr/>
            </a:pPr>
            <a:r>
              <a:rPr lang="en-US" sz="2400">
                <a:solidFill>
                  <a:srgbClr val="FFFFFF"/>
                </a:solidFill>
                <a:latin typeface="Calibri"/>
              </a:rPr>
              <a:t>Used when a physical disability or medical</a:t>
            </a:r>
          </a:p>
          <a:p>
            <a:pPr>
              <a:defRPr/>
            </a:pPr>
            <a:r>
              <a:rPr lang="en-US" sz="2400">
                <a:solidFill>
                  <a:srgbClr val="FFFFFF"/>
                </a:solidFill>
                <a:latin typeface="Calibri"/>
              </a:rPr>
              <a:t>       condition contraindicates a particular vaccine. </a:t>
            </a:r>
          </a:p>
          <a:p>
            <a:pPr marL="211931" indent="-211931">
              <a:buFont typeface="Arial" charset="0"/>
              <a:buChar char="•"/>
              <a:defRPr/>
            </a:pPr>
            <a:r>
              <a:rPr lang="en-US" sz="2400">
                <a:solidFill>
                  <a:srgbClr val="FFFFFF"/>
                </a:solidFill>
                <a:latin typeface="Calibri"/>
              </a:rPr>
              <a:t>Requires an </a:t>
            </a:r>
            <a:r>
              <a:rPr lang="en-US" sz="2400" u="sng">
                <a:solidFill>
                  <a:srgbClr val="FFFFFF"/>
                </a:solidFill>
                <a:latin typeface="Calibri"/>
              </a:rPr>
              <a:t>annual review.</a:t>
            </a:r>
          </a:p>
          <a:p>
            <a:pPr marL="211931" indent="-211931">
              <a:buFont typeface="Arial" charset="0"/>
              <a:buChar char="•"/>
              <a:defRPr/>
            </a:pPr>
            <a:r>
              <a:rPr lang="en-US" sz="2400" u="sng">
                <a:solidFill>
                  <a:srgbClr val="FFFFFF"/>
                </a:solidFill>
                <a:latin typeface="Calibri"/>
              </a:rPr>
              <a:t>The medical exemption is documented in GRITS.</a:t>
            </a:r>
          </a:p>
        </p:txBody>
      </p:sp>
      <p:sp>
        <p:nvSpPr>
          <p:cNvPr id="88067" name="Rectangle 3"/>
          <p:cNvSpPr>
            <a:spLocks noChangeArrowheads="1"/>
          </p:cNvSpPr>
          <p:nvPr/>
        </p:nvSpPr>
        <p:spPr bwMode="auto">
          <a:xfrm>
            <a:off x="685800" y="3093547"/>
            <a:ext cx="8305800" cy="3416320"/>
          </a:xfrm>
          <a:prstGeom prst="rect">
            <a:avLst/>
          </a:prstGeom>
          <a:noFill/>
          <a:ln w="9525">
            <a:noFill/>
            <a:miter lim="800000"/>
            <a:headEnd/>
            <a:tailEnd/>
          </a:ln>
        </p:spPr>
        <p:txBody>
          <a:bodyPr wrap="square">
            <a:spAutoFit/>
          </a:bodyPr>
          <a:lstStyle/>
          <a:p>
            <a:pPr marL="211931" indent="-211931"/>
            <a:r>
              <a:rPr lang="en-US" sz="2400" b="1" u="sng">
                <a:solidFill>
                  <a:srgbClr val="FFFFFF"/>
                </a:solidFill>
                <a:latin typeface="Calibri"/>
              </a:rPr>
              <a:t>Religious Exemption </a:t>
            </a:r>
            <a:r>
              <a:rPr lang="en-US" sz="2400">
                <a:solidFill>
                  <a:srgbClr val="FFFFFF"/>
                </a:solidFill>
                <a:latin typeface="Calibri"/>
              </a:rPr>
              <a:t>O.C.G.A. §20-2-771(e)</a:t>
            </a:r>
            <a:endParaRPr lang="en-US" sz="2400" b="1">
              <a:solidFill>
                <a:srgbClr val="FFFFFF"/>
              </a:solidFill>
              <a:latin typeface="Calibri"/>
            </a:endParaRPr>
          </a:p>
          <a:p>
            <a:pPr marL="211931" indent="-211931">
              <a:buFont typeface="Arial" charset="0"/>
              <a:buChar char="•"/>
            </a:pPr>
            <a:r>
              <a:rPr lang="en-US" sz="2400">
                <a:solidFill>
                  <a:srgbClr val="FFFFFF"/>
                </a:solidFill>
                <a:latin typeface="Calibri"/>
              </a:rPr>
              <a:t>Parent or guardian must be directed to </a:t>
            </a:r>
            <a:r>
              <a:rPr lang="en-US" sz="2400">
                <a:solidFill>
                  <a:srgbClr val="FFFFFF"/>
                </a:solidFill>
                <a:latin typeface="Calibri"/>
                <a:hlinkClick r:id="rId3"/>
              </a:rPr>
              <a:t>http://dph.georgia.gov/immunization-section</a:t>
            </a:r>
            <a:r>
              <a:rPr lang="en-US" sz="2400">
                <a:solidFill>
                  <a:srgbClr val="FFFFFF"/>
                </a:solidFill>
                <a:latin typeface="Calibri"/>
              </a:rPr>
              <a:t> to obtain an Affidavit of Religious Objection to Immunization form. </a:t>
            </a:r>
          </a:p>
          <a:p>
            <a:pPr marL="211931" indent="-211931">
              <a:buFont typeface="Arial" charset="0"/>
              <a:buChar char="•"/>
            </a:pPr>
            <a:r>
              <a:rPr lang="en-US" sz="2400">
                <a:solidFill>
                  <a:srgbClr val="FFFFFF"/>
                </a:solidFill>
                <a:latin typeface="Calibri"/>
              </a:rPr>
              <a:t>This form must be signed and notarized and provided to the school.</a:t>
            </a:r>
          </a:p>
          <a:p>
            <a:pPr marL="211931" indent="-211931">
              <a:buFont typeface="Arial" charset="0"/>
              <a:buChar char="•"/>
            </a:pPr>
            <a:r>
              <a:rPr lang="en-US" sz="2400">
                <a:solidFill>
                  <a:srgbClr val="FFFFFF"/>
                </a:solidFill>
                <a:latin typeface="Calibri"/>
              </a:rPr>
              <a:t>Must be kept on file at school/facility in lieu of an</a:t>
            </a:r>
          </a:p>
          <a:p>
            <a:pPr marL="211931" indent="-211931"/>
            <a:r>
              <a:rPr lang="en-US" sz="2400">
                <a:solidFill>
                  <a:srgbClr val="FFFFFF"/>
                </a:solidFill>
                <a:latin typeface="Calibri"/>
              </a:rPr>
              <a:t>       immunization certificate.</a:t>
            </a:r>
          </a:p>
          <a:p>
            <a:pPr marL="211931" indent="-211931">
              <a:buFont typeface="Arial" charset="0"/>
              <a:buChar char="•"/>
            </a:pPr>
            <a:r>
              <a:rPr lang="en-US" sz="2400">
                <a:solidFill>
                  <a:srgbClr val="FFFFFF"/>
                </a:solidFill>
                <a:latin typeface="Calibri"/>
              </a:rPr>
              <a:t>Affidavit does not expire. </a:t>
            </a:r>
          </a:p>
        </p:txBody>
      </p:sp>
      <p:sp>
        <p:nvSpPr>
          <p:cNvPr id="88068" name="TextBox 4"/>
          <p:cNvSpPr txBox="1">
            <a:spLocks noChangeArrowheads="1"/>
          </p:cNvSpPr>
          <p:nvPr/>
        </p:nvSpPr>
        <p:spPr bwMode="auto">
          <a:xfrm>
            <a:off x="1311494" y="15922"/>
            <a:ext cx="6400800" cy="1200329"/>
          </a:xfrm>
          <a:prstGeom prst="rect">
            <a:avLst/>
          </a:prstGeom>
          <a:noFill/>
          <a:ln w="9525">
            <a:noFill/>
            <a:miter lim="800000"/>
            <a:headEnd/>
            <a:tailEnd/>
          </a:ln>
        </p:spPr>
        <p:txBody>
          <a:bodyPr>
            <a:spAutoFit/>
          </a:bodyPr>
          <a:lstStyle/>
          <a:p>
            <a:pPr algn="ctr"/>
            <a:r>
              <a:rPr lang="en-US" sz="3600">
                <a:solidFill>
                  <a:srgbClr val="FFFF99"/>
                </a:solidFill>
                <a:latin typeface="Calibri"/>
              </a:rPr>
              <a:t>Exemptions From </a:t>
            </a:r>
          </a:p>
          <a:p>
            <a:pPr algn="ctr"/>
            <a:r>
              <a:rPr lang="en-US" sz="3600">
                <a:solidFill>
                  <a:srgbClr val="FFFF99"/>
                </a:solidFill>
                <a:latin typeface="Calibri"/>
              </a:rPr>
              <a:t>School/Day Care Requirements</a:t>
            </a:r>
          </a:p>
        </p:txBody>
      </p:sp>
      <p:sp>
        <p:nvSpPr>
          <p:cNvPr id="6" name="TextBox 5"/>
          <p:cNvSpPr txBox="1"/>
          <p:nvPr/>
        </p:nvSpPr>
        <p:spPr>
          <a:xfrm>
            <a:off x="2057400" y="6475530"/>
            <a:ext cx="6057900" cy="369332"/>
          </a:xfrm>
          <a:prstGeom prst="rect">
            <a:avLst/>
          </a:prstGeom>
          <a:noFill/>
        </p:spPr>
        <p:txBody>
          <a:bodyPr wrap="square" rtlCol="0">
            <a:spAutoFit/>
          </a:bodyPr>
          <a:lstStyle/>
          <a:p>
            <a:pPr algn="ctr"/>
            <a:r>
              <a:rPr lang="en-US" b="1" dirty="0">
                <a:solidFill>
                  <a:srgbClr val="FFC000"/>
                </a:solidFill>
                <a:latin typeface="Calibri"/>
              </a:rPr>
              <a:t>Georgia does not have a philosophical exemption </a:t>
            </a:r>
          </a:p>
        </p:txBody>
      </p:sp>
    </p:spTree>
    <p:extLst>
      <p:ext uri="{BB962C8B-B14F-4D97-AF65-F5344CB8AC3E}">
        <p14:creationId xmlns:p14="http://schemas.microsoft.com/office/powerpoint/2010/main" val="29583055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noChangeArrowheads="1"/>
          </p:cNvSpPr>
          <p:nvPr>
            <p:ph type="ctrTitle" idx="4294967295"/>
          </p:nvPr>
        </p:nvSpPr>
        <p:spPr>
          <a:xfrm>
            <a:off x="762000" y="228600"/>
            <a:ext cx="7772400" cy="838200"/>
          </a:xfrm>
        </p:spPr>
        <p:txBody>
          <a:bodyPr/>
          <a:lstStyle/>
          <a:p>
            <a:pPr eaLnBrk="1" hangingPunct="1"/>
            <a:r>
              <a:rPr lang="en-US" sz="3600">
                <a:solidFill>
                  <a:srgbClr val="FFFF99"/>
                </a:solidFill>
              </a:rPr>
              <a:t>Vaccine Adverse Events</a:t>
            </a:r>
          </a:p>
        </p:txBody>
      </p:sp>
      <p:sp>
        <p:nvSpPr>
          <p:cNvPr id="302082" name="Rectangle 3"/>
          <p:cNvSpPr>
            <a:spLocks noGrp="1" noChangeArrowheads="1"/>
          </p:cNvSpPr>
          <p:nvPr>
            <p:ph type="subTitle" idx="4294967295"/>
          </p:nvPr>
        </p:nvSpPr>
        <p:spPr>
          <a:xfrm>
            <a:off x="1752600" y="1066800"/>
            <a:ext cx="5943600" cy="4876800"/>
          </a:xfrm>
        </p:spPr>
        <p:txBody>
          <a:bodyPr/>
          <a:lstStyle/>
          <a:p>
            <a:pPr marL="0" indent="292100" eaLnBrk="1" hangingPunct="1">
              <a:lnSpc>
                <a:spcPct val="85000"/>
              </a:lnSpc>
            </a:pPr>
            <a:r>
              <a:rPr lang="en-US" sz="2800" b="1"/>
              <a:t>Local</a:t>
            </a:r>
          </a:p>
          <a:p>
            <a:pPr marL="0" indent="292100" eaLnBrk="1" hangingPunct="1">
              <a:lnSpc>
                <a:spcPct val="85000"/>
              </a:lnSpc>
              <a:buFontTx/>
              <a:buNone/>
            </a:pPr>
            <a:r>
              <a:rPr lang="en-US"/>
              <a:t>   </a:t>
            </a:r>
            <a:r>
              <a:rPr lang="en-US" sz="2400"/>
              <a:t>-</a:t>
            </a:r>
            <a:r>
              <a:rPr lang="en-US" sz="2800"/>
              <a:t> </a:t>
            </a:r>
            <a:r>
              <a:rPr lang="en-US" sz="2400"/>
              <a:t>pain, swelling, redness at injection site</a:t>
            </a:r>
          </a:p>
          <a:p>
            <a:pPr marL="0" indent="292100" eaLnBrk="1" hangingPunct="1">
              <a:lnSpc>
                <a:spcPct val="90000"/>
              </a:lnSpc>
              <a:buFontTx/>
              <a:buNone/>
            </a:pPr>
            <a:r>
              <a:rPr lang="en-US" sz="2400"/>
              <a:t>    - common with inactivated vaccines</a:t>
            </a:r>
          </a:p>
          <a:p>
            <a:pPr marL="0" indent="292100" eaLnBrk="1" hangingPunct="1">
              <a:lnSpc>
                <a:spcPct val="90000"/>
              </a:lnSpc>
              <a:buFontTx/>
              <a:buNone/>
            </a:pPr>
            <a:r>
              <a:rPr lang="en-US" sz="2400"/>
              <a:t>    - </a:t>
            </a:r>
            <a:r>
              <a:rPr lang="en-US" sz="2400" u="sng"/>
              <a:t>usually mild and self-limited</a:t>
            </a:r>
          </a:p>
          <a:p>
            <a:pPr marL="0" indent="292100" eaLnBrk="1" hangingPunct="1">
              <a:lnSpc>
                <a:spcPct val="90000"/>
              </a:lnSpc>
            </a:pPr>
            <a:r>
              <a:rPr lang="en-US" sz="2800" b="1"/>
              <a:t>Systemic</a:t>
            </a:r>
          </a:p>
          <a:p>
            <a:pPr marL="0" indent="292100" eaLnBrk="1" hangingPunct="1">
              <a:lnSpc>
                <a:spcPct val="90000"/>
              </a:lnSpc>
              <a:buFontTx/>
              <a:buNone/>
            </a:pPr>
            <a:r>
              <a:rPr lang="en-US" sz="2400"/>
              <a:t>     - fever, malaise, headache</a:t>
            </a:r>
          </a:p>
          <a:p>
            <a:pPr marL="0" indent="292100" eaLnBrk="1" hangingPunct="1">
              <a:lnSpc>
                <a:spcPct val="90000"/>
              </a:lnSpc>
              <a:buFontTx/>
              <a:buNone/>
            </a:pPr>
            <a:r>
              <a:rPr lang="en-US" sz="2400"/>
              <a:t>     - nonspecific symptoms</a:t>
            </a:r>
          </a:p>
          <a:p>
            <a:pPr marL="0" indent="292100" eaLnBrk="1" hangingPunct="1">
              <a:lnSpc>
                <a:spcPct val="90000"/>
              </a:lnSpc>
              <a:buFontTx/>
              <a:buNone/>
            </a:pPr>
            <a:r>
              <a:rPr lang="en-US" sz="2400"/>
              <a:t>     - </a:t>
            </a:r>
            <a:r>
              <a:rPr lang="en-US" sz="2400" u="sng"/>
              <a:t>may be unrelated to vaccine</a:t>
            </a:r>
          </a:p>
          <a:p>
            <a:pPr marL="0" indent="292100" eaLnBrk="1" hangingPunct="1">
              <a:lnSpc>
                <a:spcPct val="90000"/>
              </a:lnSpc>
            </a:pPr>
            <a:r>
              <a:rPr lang="en-US" sz="2800" b="1"/>
              <a:t>Allergic</a:t>
            </a:r>
          </a:p>
          <a:p>
            <a:pPr marL="0" indent="292100" eaLnBrk="1" hangingPunct="1">
              <a:lnSpc>
                <a:spcPct val="90000"/>
              </a:lnSpc>
              <a:buFontTx/>
              <a:buNone/>
            </a:pPr>
            <a:r>
              <a:rPr lang="en-US" sz="2800"/>
              <a:t>    - </a:t>
            </a:r>
            <a:r>
              <a:rPr lang="en-US" sz="2400"/>
              <a:t>anaphylaxis</a:t>
            </a:r>
          </a:p>
          <a:p>
            <a:pPr marL="0" indent="292100" eaLnBrk="1" hangingPunct="1">
              <a:lnSpc>
                <a:spcPct val="90000"/>
              </a:lnSpc>
              <a:buFontTx/>
              <a:buNone/>
            </a:pPr>
            <a:r>
              <a:rPr lang="en-US" sz="2400"/>
              <a:t>     - </a:t>
            </a:r>
            <a:r>
              <a:rPr lang="en-US" sz="2400" u="sng"/>
              <a:t>serious but rare</a:t>
            </a:r>
          </a:p>
        </p:txBody>
      </p:sp>
      <p:sp>
        <p:nvSpPr>
          <p:cNvPr id="302083" name="Text Box 4"/>
          <p:cNvSpPr txBox="1">
            <a:spLocks noChangeArrowheads="1"/>
          </p:cNvSpPr>
          <p:nvPr/>
        </p:nvSpPr>
        <p:spPr bwMode="auto">
          <a:xfrm>
            <a:off x="1143000" y="6321623"/>
            <a:ext cx="7239000" cy="307777"/>
          </a:xfrm>
          <a:prstGeom prst="rect">
            <a:avLst/>
          </a:prstGeom>
          <a:noFill/>
          <a:ln w="9525">
            <a:noFill/>
            <a:miter lim="800000"/>
            <a:headEnd/>
            <a:tailEnd/>
          </a:ln>
        </p:spPr>
        <p:txBody>
          <a:bodyPr wrap="square">
            <a:spAutoFit/>
          </a:bodyPr>
          <a:lstStyle/>
          <a:p>
            <a:pPr fontAlgn="auto">
              <a:spcBef>
                <a:spcPct val="50000"/>
              </a:spcBef>
              <a:spcAft>
                <a:spcPts val="0"/>
              </a:spcAft>
            </a:pPr>
            <a:r>
              <a:rPr lang="en-US" sz="1400" b="1">
                <a:solidFill>
                  <a:srgbClr val="FFFFFF"/>
                </a:solidFill>
                <a:latin typeface="Calibri"/>
              </a:rPr>
              <a:t>Ref: Epidemiology and Prevention of Vaccine-Preventable Diseases. 13th Edition,  2015</a:t>
            </a:r>
          </a:p>
        </p:txBody>
      </p:sp>
    </p:spTree>
    <p:extLst>
      <p:ext uri="{BB962C8B-B14F-4D97-AF65-F5344CB8AC3E}">
        <p14:creationId xmlns:p14="http://schemas.microsoft.com/office/powerpoint/2010/main" val="1623960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idx="4294967295"/>
          </p:nvPr>
        </p:nvSpPr>
        <p:spPr>
          <a:xfrm>
            <a:off x="685800" y="228600"/>
            <a:ext cx="7772400" cy="1143000"/>
          </a:xfrm>
        </p:spPr>
        <p:txBody>
          <a:bodyPr/>
          <a:lstStyle/>
          <a:p>
            <a:r>
              <a:rPr lang="en-US" sz="3600" dirty="0">
                <a:solidFill>
                  <a:srgbClr val="FFFF99"/>
                </a:solidFill>
              </a:rPr>
              <a:t>Advisory Committee on Immunization Practices (ACIP)</a:t>
            </a:r>
          </a:p>
        </p:txBody>
      </p:sp>
      <p:sp>
        <p:nvSpPr>
          <p:cNvPr id="21508" name="Rectangle 4"/>
          <p:cNvSpPr>
            <a:spLocks noGrp="1" noChangeArrowheads="1"/>
          </p:cNvSpPr>
          <p:nvPr>
            <p:ph type="body" idx="4294967295"/>
          </p:nvPr>
        </p:nvSpPr>
        <p:spPr>
          <a:xfrm>
            <a:off x="533400" y="1524000"/>
            <a:ext cx="8001000" cy="4419600"/>
          </a:xfrm>
        </p:spPr>
        <p:txBody>
          <a:bodyPr/>
          <a:lstStyle/>
          <a:p>
            <a:pPr>
              <a:buFont typeface="Arial" pitchFamily="34" charset="0"/>
              <a:buChar char="•"/>
              <a:defRPr/>
            </a:pPr>
            <a:r>
              <a:rPr lang="en-US" sz="2000" dirty="0">
                <a:solidFill>
                  <a:srgbClr val="FFFFCC"/>
                </a:solidFill>
              </a:rPr>
              <a:t>15 voting members with expertise in one or more of the following:</a:t>
            </a:r>
          </a:p>
          <a:p>
            <a:pPr marL="1028700">
              <a:buFont typeface="Arial" panose="020B0604020202020204" pitchFamily="34" charset="0"/>
              <a:buChar char="•"/>
              <a:defRPr/>
            </a:pPr>
            <a:r>
              <a:rPr lang="en-US" sz="2000" dirty="0">
                <a:solidFill>
                  <a:srgbClr val="FFFFCC"/>
                </a:solidFill>
              </a:rPr>
              <a:t>Vaccinology</a:t>
            </a:r>
          </a:p>
          <a:p>
            <a:pPr marL="1028700">
              <a:buFont typeface="Arial" panose="020B0604020202020204" pitchFamily="34" charset="0"/>
              <a:buChar char="•"/>
              <a:defRPr/>
            </a:pPr>
            <a:r>
              <a:rPr lang="en-US" sz="2000" dirty="0">
                <a:solidFill>
                  <a:srgbClr val="FFFFCC"/>
                </a:solidFill>
              </a:rPr>
              <a:t>Immunology</a:t>
            </a:r>
          </a:p>
          <a:p>
            <a:pPr marL="1028700">
              <a:buFont typeface="Arial" panose="020B0604020202020204" pitchFamily="34" charset="0"/>
              <a:buChar char="•"/>
              <a:defRPr/>
            </a:pPr>
            <a:r>
              <a:rPr lang="en-US" sz="2000" dirty="0">
                <a:solidFill>
                  <a:srgbClr val="FFFFCC"/>
                </a:solidFill>
              </a:rPr>
              <a:t>Infectious diseases 		</a:t>
            </a:r>
          </a:p>
          <a:p>
            <a:pPr marL="1028700">
              <a:defRPr/>
            </a:pPr>
            <a:r>
              <a:rPr lang="en-US" sz="2000" dirty="0">
                <a:solidFill>
                  <a:srgbClr val="FFFFCC"/>
                </a:solidFill>
              </a:rPr>
              <a:t>Pediatrics</a:t>
            </a:r>
          </a:p>
          <a:p>
            <a:pPr marL="1028700">
              <a:defRPr/>
            </a:pPr>
            <a:r>
              <a:rPr lang="en-US" sz="2000" dirty="0">
                <a:solidFill>
                  <a:srgbClr val="FFFFCC"/>
                </a:solidFill>
              </a:rPr>
              <a:t>Internal Medicine</a:t>
            </a:r>
          </a:p>
          <a:p>
            <a:pPr marL="1028700">
              <a:defRPr/>
            </a:pPr>
            <a:r>
              <a:rPr lang="en-US" sz="2000" dirty="0">
                <a:solidFill>
                  <a:srgbClr val="FFFFCC"/>
                </a:solidFill>
              </a:rPr>
              <a:t>Preventive medicine</a:t>
            </a:r>
          </a:p>
          <a:p>
            <a:pPr marL="1028700">
              <a:defRPr/>
            </a:pPr>
            <a:r>
              <a:rPr lang="en-US" sz="2000" dirty="0">
                <a:solidFill>
                  <a:srgbClr val="FFFFCC"/>
                </a:solidFill>
              </a:rPr>
              <a:t>Public health</a:t>
            </a:r>
          </a:p>
          <a:p>
            <a:pPr marL="685800" indent="0">
              <a:buNone/>
              <a:defRPr/>
            </a:pPr>
            <a:r>
              <a:rPr lang="en-US" sz="2000" dirty="0">
                <a:solidFill>
                  <a:srgbClr val="FFFFCC"/>
                </a:solidFill>
              </a:rPr>
              <a:t>Consumer perspectives and/or social and community aspects of</a:t>
            </a:r>
          </a:p>
          <a:p>
            <a:pPr marL="685800" indent="457200">
              <a:buFontTx/>
              <a:buNone/>
              <a:defRPr/>
            </a:pPr>
            <a:r>
              <a:rPr lang="en-US" sz="2000" dirty="0">
                <a:solidFill>
                  <a:srgbClr val="FFFFCC"/>
                </a:solidFill>
              </a:rPr>
              <a:t>  immunization programs </a:t>
            </a:r>
            <a:endParaRPr lang="en-US" sz="1200" dirty="0">
              <a:solidFill>
                <a:srgbClr val="FFFFCC"/>
              </a:solidFill>
            </a:endParaRPr>
          </a:p>
          <a:p>
            <a:pPr marL="55563" indent="346075">
              <a:spcBef>
                <a:spcPts val="0"/>
              </a:spcBef>
              <a:buFont typeface="Arial" pitchFamily="34" charset="0"/>
              <a:buChar char="•"/>
              <a:defRPr/>
            </a:pPr>
            <a:r>
              <a:rPr lang="en-US" sz="2000" dirty="0">
                <a:solidFill>
                  <a:srgbClr val="FFFFCC"/>
                </a:solidFill>
              </a:rPr>
              <a:t>ACIP develops recommendations and schedules for the use of</a:t>
            </a:r>
          </a:p>
          <a:p>
            <a:pPr marL="55563" indent="346075">
              <a:spcBef>
                <a:spcPts val="0"/>
              </a:spcBef>
              <a:buFontTx/>
              <a:buNone/>
              <a:defRPr/>
            </a:pPr>
            <a:r>
              <a:rPr lang="en-US" sz="2000" dirty="0">
                <a:solidFill>
                  <a:srgbClr val="FFFFCC"/>
                </a:solidFill>
              </a:rPr>
              <a:t>     licensed vaccines</a:t>
            </a:r>
          </a:p>
        </p:txBody>
      </p:sp>
      <p:pic>
        <p:nvPicPr>
          <p:cNvPr id="202755" name="Picture 5" descr="cdc logo"/>
          <p:cNvPicPr>
            <a:picLocks noChangeAspect="1" noChangeArrowheads="1"/>
          </p:cNvPicPr>
          <p:nvPr/>
        </p:nvPicPr>
        <p:blipFill>
          <a:blip r:embed="rId3" cstate="print"/>
          <a:srcRect/>
          <a:stretch>
            <a:fillRect/>
          </a:stretch>
        </p:blipFill>
        <p:spPr bwMode="auto">
          <a:xfrm>
            <a:off x="6858000" y="5867400"/>
            <a:ext cx="1524000" cy="653382"/>
          </a:xfrm>
          <a:prstGeom prst="rect">
            <a:avLst/>
          </a:prstGeom>
          <a:noFill/>
          <a:ln w="9525">
            <a:solidFill>
              <a:schemeClr val="bg1"/>
            </a:solid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72455" y="1273938"/>
            <a:ext cx="1822537" cy="4149525"/>
          </a:xfrm>
          <a:prstGeom prst="rect">
            <a:avLst/>
          </a:prstGeom>
        </p:spPr>
      </p:pic>
      <p:sp>
        <p:nvSpPr>
          <p:cNvPr id="3" name="Rectangle 2"/>
          <p:cNvSpPr/>
          <p:nvPr/>
        </p:nvSpPr>
        <p:spPr>
          <a:xfrm>
            <a:off x="3076877" y="381000"/>
            <a:ext cx="4204997" cy="507831"/>
          </a:xfrm>
          <a:prstGeom prst="rect">
            <a:avLst/>
          </a:prstGeom>
        </p:spPr>
        <p:txBody>
          <a:bodyPr wrap="none">
            <a:spAutoFit/>
          </a:bodyPr>
          <a:lstStyle/>
          <a:p>
            <a:pPr defTabSz="685800" fontAlgn="auto">
              <a:spcBef>
                <a:spcPts val="0"/>
              </a:spcBef>
              <a:spcAft>
                <a:spcPts val="0"/>
              </a:spcAft>
              <a:defRPr/>
            </a:pPr>
            <a:r>
              <a:rPr lang="en-US" sz="2700" kern="0" dirty="0">
                <a:solidFill>
                  <a:srgbClr val="FFFF99"/>
                </a:solidFill>
                <a:ea typeface="+mj-ea"/>
                <a:cs typeface="+mj-cs"/>
              </a:rPr>
              <a:t>Monitoring Vaccine Safety</a:t>
            </a:r>
            <a:endParaRPr lang="en-US" sz="1350" kern="0" dirty="0">
              <a:solidFill>
                <a:sysClr val="windowText" lastClr="000000"/>
              </a:solidFill>
            </a:endParaRPr>
          </a:p>
        </p:txBody>
      </p:sp>
      <p:sp>
        <p:nvSpPr>
          <p:cNvPr id="6" name="Rectangle 4"/>
          <p:cNvSpPr>
            <a:spLocks noChangeArrowheads="1"/>
          </p:cNvSpPr>
          <p:nvPr/>
        </p:nvSpPr>
        <p:spPr bwMode="auto">
          <a:xfrm>
            <a:off x="3076877" y="1577261"/>
            <a:ext cx="5412137" cy="2240029"/>
          </a:xfrm>
          <a:prstGeom prst="rect">
            <a:avLst/>
          </a:prstGeom>
          <a:solidFill>
            <a:schemeClr val="tx1">
              <a:lumMod val="85000"/>
            </a:schemeClr>
          </a:solidFill>
          <a:ln>
            <a:noFill/>
          </a:ln>
          <a:effectLst/>
        </p:spPr>
        <p:txBody>
          <a:bodyPr vert="horz" wrap="square" lIns="68580" tIns="0" rIns="68580" bIns="2380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00" b="1" dirty="0">
                <a:solidFill>
                  <a:srgbClr val="002060"/>
                </a:solidFill>
                <a:latin typeface="latobold"/>
              </a:rPr>
              <a:t>Option 1 - Report Online to VAERS (Preferred)</a:t>
            </a:r>
          </a:p>
          <a:p>
            <a:pPr defTabSz="685800"/>
            <a:r>
              <a:rPr lang="en-US" altLang="en-US" sz="1200" dirty="0">
                <a:solidFill>
                  <a:srgbClr val="0070C0"/>
                </a:solidFill>
                <a:latin typeface="latoregular"/>
              </a:rPr>
              <a:t>Submit a VAERS report online. The report must be completed online and submitted in one sitting and cannot be saved and returned to at a later time. Your information will be erased if you are inactive for 20 minutes; you will receive a warning after 15 minutes.</a:t>
            </a:r>
          </a:p>
          <a:p>
            <a:pPr defTabSz="685800"/>
            <a:r>
              <a:rPr lang="en-US" altLang="en-US" sz="1200" dirty="0">
                <a:solidFill>
                  <a:srgbClr val="428BCA"/>
                </a:solidFill>
                <a:latin typeface="latoregular"/>
                <a:hlinkClick r:id="rId4"/>
              </a:rPr>
              <a:t>  </a:t>
            </a:r>
            <a:endParaRPr lang="en-US" altLang="en-US" sz="1050" dirty="0">
              <a:solidFill>
                <a:srgbClr val="428BCA"/>
              </a:solidFill>
              <a:latin typeface="latobold"/>
            </a:endParaRPr>
          </a:p>
          <a:p>
            <a:pPr defTabSz="685800"/>
            <a:r>
              <a:rPr lang="en-US" altLang="en-US" sz="1200" b="1" dirty="0">
                <a:solidFill>
                  <a:srgbClr val="002060"/>
                </a:solidFill>
                <a:latin typeface="latobold"/>
              </a:rPr>
              <a:t>Option 2 - Report using a Writable PDF Form</a:t>
            </a:r>
          </a:p>
          <a:p>
            <a:pPr defTabSz="685800"/>
            <a:r>
              <a:rPr lang="en-US" altLang="en-US" sz="1200" dirty="0">
                <a:solidFill>
                  <a:srgbClr val="0070C0"/>
                </a:solidFill>
                <a:latin typeface="latoregular"/>
              </a:rPr>
              <a:t>Download the Writable PDF Form to a computer. Complete the VAERS report offline if you do not have time to complete it all at once. Return to this page to upload the completed Writable PDF form by clicking here.</a:t>
            </a:r>
          </a:p>
          <a:p>
            <a:pPr defTabSz="685800"/>
            <a:r>
              <a:rPr lang="en-US" altLang="en-US" sz="1200" b="1" dirty="0">
                <a:solidFill>
                  <a:srgbClr val="0070C0"/>
                </a:solidFill>
                <a:latin typeface="latobold"/>
              </a:rPr>
              <a:t>If you need further assistance with reporting to VAERS, please email </a:t>
            </a:r>
            <a:r>
              <a:rPr lang="en-US" altLang="en-US" sz="1200" b="1" dirty="0">
                <a:solidFill>
                  <a:srgbClr val="0070C0"/>
                </a:solidFill>
                <a:latin typeface="latobold"/>
                <a:hlinkClick r:id="rId5"/>
              </a:rPr>
              <a:t>info@VAERS.org</a:t>
            </a:r>
            <a:r>
              <a:rPr lang="en-US" altLang="en-US" sz="1200" b="1" dirty="0">
                <a:solidFill>
                  <a:srgbClr val="0070C0"/>
                </a:solidFill>
                <a:latin typeface="latobold"/>
              </a:rPr>
              <a:t> or call 1-800-822-7967.</a:t>
            </a:r>
            <a:endParaRPr lang="en-US" altLang="en-US" sz="1200" dirty="0">
              <a:solidFill>
                <a:srgbClr val="0070C0"/>
              </a:solidFill>
              <a:latin typeface="latoregular"/>
            </a:endParaRPr>
          </a:p>
        </p:txBody>
      </p:sp>
      <p:sp>
        <p:nvSpPr>
          <p:cNvPr id="9" name="TextBox 8"/>
          <p:cNvSpPr txBox="1"/>
          <p:nvPr/>
        </p:nvSpPr>
        <p:spPr>
          <a:xfrm>
            <a:off x="3097426" y="3934476"/>
            <a:ext cx="5182340" cy="2862322"/>
          </a:xfrm>
          <a:prstGeom prst="rect">
            <a:avLst/>
          </a:prstGeom>
          <a:noFill/>
        </p:spPr>
        <p:txBody>
          <a:bodyPr wrap="square" rtlCol="0">
            <a:spAutoFit/>
          </a:bodyPr>
          <a:lstStyle/>
          <a:p>
            <a:pPr marL="257175" indent="-257175">
              <a:buSzPct val="125000"/>
              <a:buFont typeface="Arial" panose="020B0604020202020204" pitchFamily="34" charset="0"/>
              <a:buChar char="•"/>
            </a:pPr>
            <a:r>
              <a:rPr lang="en-US" sz="1500" dirty="0"/>
              <a:t> </a:t>
            </a:r>
            <a:r>
              <a:rPr lang="en-US" b="1" dirty="0"/>
              <a:t>FDA and Vaccine Data Link Safety Project</a:t>
            </a:r>
          </a:p>
          <a:p>
            <a:pPr>
              <a:buSzPct val="125000"/>
            </a:pPr>
            <a:endParaRPr lang="en-US" b="1" dirty="0"/>
          </a:p>
          <a:p>
            <a:pPr marL="257175" indent="-257175">
              <a:buClr>
                <a:srgbClr val="FFFFFF"/>
              </a:buClr>
              <a:buSzPct val="125000"/>
              <a:buFont typeface="Arial" panose="020B0604020202020204" pitchFamily="34" charset="0"/>
              <a:buChar char="•"/>
              <a:defRPr/>
            </a:pPr>
            <a:r>
              <a:rPr lang="en-US" dirty="0">
                <a:solidFill>
                  <a:srgbClr val="FFFFFF"/>
                </a:solidFill>
                <a:cs typeface="Arial" charset="0"/>
              </a:rPr>
              <a:t> </a:t>
            </a:r>
            <a:r>
              <a:rPr lang="en-US" b="1" dirty="0">
                <a:solidFill>
                  <a:srgbClr val="FFFFFF"/>
                </a:solidFill>
                <a:cs typeface="Arial" charset="0"/>
              </a:rPr>
              <a:t>VERP: </a:t>
            </a:r>
            <a:r>
              <a:rPr lang="en-US" b="1" u="sng" dirty="0">
                <a:solidFill>
                  <a:srgbClr val="FFFFFF"/>
                </a:solidFill>
                <a:cs typeface="Arial" charset="0"/>
              </a:rPr>
              <a:t>V</a:t>
            </a:r>
            <a:r>
              <a:rPr lang="en-US" b="1" dirty="0">
                <a:solidFill>
                  <a:srgbClr val="FFFFFF"/>
                </a:solidFill>
                <a:cs typeface="Arial" charset="0"/>
              </a:rPr>
              <a:t>ACCINE </a:t>
            </a:r>
            <a:r>
              <a:rPr lang="en-US" b="1" u="sng" dirty="0">
                <a:solidFill>
                  <a:srgbClr val="FFFFFF"/>
                </a:solidFill>
                <a:cs typeface="Arial" charset="0"/>
              </a:rPr>
              <a:t>E</a:t>
            </a:r>
            <a:r>
              <a:rPr lang="en-US" b="1" dirty="0">
                <a:solidFill>
                  <a:srgbClr val="FFFFFF"/>
                </a:solidFill>
                <a:cs typeface="Arial" charset="0"/>
              </a:rPr>
              <a:t>RROR </a:t>
            </a:r>
            <a:r>
              <a:rPr lang="en-US" b="1" u="sng" dirty="0">
                <a:solidFill>
                  <a:srgbClr val="FFFFFF"/>
                </a:solidFill>
                <a:cs typeface="Arial" charset="0"/>
              </a:rPr>
              <a:t>R</a:t>
            </a:r>
            <a:r>
              <a:rPr lang="en-US" b="1" dirty="0">
                <a:solidFill>
                  <a:srgbClr val="FFFFFF"/>
                </a:solidFill>
                <a:cs typeface="Arial" charset="0"/>
              </a:rPr>
              <a:t>EPORTING </a:t>
            </a:r>
            <a:r>
              <a:rPr lang="en-US" b="1" u="sng" dirty="0">
                <a:solidFill>
                  <a:srgbClr val="FFFFFF"/>
                </a:solidFill>
                <a:cs typeface="Arial" charset="0"/>
              </a:rPr>
              <a:t>S</a:t>
            </a:r>
            <a:r>
              <a:rPr lang="en-US" b="1" dirty="0">
                <a:solidFill>
                  <a:srgbClr val="FFFFFF"/>
                </a:solidFill>
                <a:cs typeface="Arial" charset="0"/>
              </a:rPr>
              <a:t>YSTEM</a:t>
            </a:r>
            <a:r>
              <a:rPr lang="en-US" dirty="0">
                <a:solidFill>
                  <a:srgbClr val="FFFFFF"/>
                </a:solidFill>
                <a:cs typeface="Arial" charset="0"/>
              </a:rPr>
              <a:t>	</a:t>
            </a:r>
          </a:p>
          <a:p>
            <a:pPr lvl="1" fontAlgn="base">
              <a:spcBef>
                <a:spcPct val="0"/>
              </a:spcBef>
              <a:spcAft>
                <a:spcPct val="0"/>
              </a:spcAft>
              <a:buSzPct val="90000"/>
              <a:buFont typeface="Wingdings" pitchFamily="2" charset="2"/>
              <a:buChar char="ü"/>
              <a:defRPr/>
            </a:pPr>
            <a:r>
              <a:rPr lang="en-US" dirty="0">
                <a:solidFill>
                  <a:srgbClr val="FFFFFF"/>
                </a:solidFill>
                <a:cs typeface="Arial" charset="0"/>
              </a:rPr>
              <a:t> On line reporting at </a:t>
            </a:r>
            <a:r>
              <a:rPr lang="en-US" dirty="0">
                <a:solidFill>
                  <a:srgbClr val="FFFFFF"/>
                </a:solidFill>
                <a:cs typeface="Arial" charset="0"/>
                <a:hlinkClick r:id="rId6"/>
              </a:rPr>
              <a:t>http://verp.ismp.org/</a:t>
            </a:r>
            <a:endParaRPr lang="en-US" dirty="0">
              <a:solidFill>
                <a:srgbClr val="FFFFFF"/>
              </a:solidFill>
              <a:cs typeface="Arial" charset="0"/>
            </a:endParaRPr>
          </a:p>
          <a:p>
            <a:pPr lvl="1" fontAlgn="base">
              <a:spcBef>
                <a:spcPct val="0"/>
              </a:spcBef>
              <a:spcAft>
                <a:spcPct val="0"/>
              </a:spcAft>
              <a:buSzPct val="90000"/>
              <a:buFont typeface="Wingdings" pitchFamily="2" charset="2"/>
              <a:buChar char="ü"/>
              <a:defRPr/>
            </a:pPr>
            <a:r>
              <a:rPr lang="en-US" dirty="0">
                <a:solidFill>
                  <a:srgbClr val="FFFFFF"/>
                </a:solidFill>
                <a:cs typeface="Arial" charset="0"/>
              </a:rPr>
              <a:t> Report even if no adverse events associated with incident</a:t>
            </a:r>
          </a:p>
          <a:p>
            <a:pPr lvl="1" fontAlgn="base">
              <a:spcBef>
                <a:spcPct val="0"/>
              </a:spcBef>
              <a:spcAft>
                <a:spcPct val="0"/>
              </a:spcAft>
              <a:buSzPct val="90000"/>
              <a:buFont typeface="Wingdings" pitchFamily="2" charset="2"/>
              <a:buChar char="ü"/>
              <a:defRPr/>
            </a:pPr>
            <a:r>
              <a:rPr lang="en-US" dirty="0">
                <a:solidFill>
                  <a:srgbClr val="FFFFFF"/>
                </a:solidFill>
                <a:cs typeface="Arial" charset="0"/>
              </a:rPr>
              <a:t> Will help identify sources of errors to help develop prevention strategies</a:t>
            </a:r>
          </a:p>
          <a:p>
            <a:endParaRPr lang="en-US" dirty="0"/>
          </a:p>
        </p:txBody>
      </p:sp>
      <p:sp>
        <p:nvSpPr>
          <p:cNvPr id="4" name="TextBox 3"/>
          <p:cNvSpPr txBox="1"/>
          <p:nvPr/>
        </p:nvSpPr>
        <p:spPr>
          <a:xfrm rot="1128142">
            <a:off x="7521824" y="615340"/>
            <a:ext cx="1282511" cy="600164"/>
          </a:xfrm>
          <a:prstGeom prst="rect">
            <a:avLst/>
          </a:prstGeom>
          <a:noFill/>
          <a:ln w="31750">
            <a:solidFill>
              <a:srgbClr val="FFC000"/>
            </a:solidFill>
          </a:ln>
        </p:spPr>
        <p:txBody>
          <a:bodyPr wrap="square" rtlCol="0">
            <a:spAutoFit/>
          </a:bodyPr>
          <a:lstStyle/>
          <a:p>
            <a:r>
              <a:rPr lang="en-US" sz="3300" dirty="0">
                <a:solidFill>
                  <a:schemeClr val="bg1"/>
                </a:solidFill>
              </a:rPr>
              <a:t>NEW</a:t>
            </a:r>
          </a:p>
        </p:txBody>
      </p:sp>
      <p:sp>
        <p:nvSpPr>
          <p:cNvPr id="5" name="TextBox 4"/>
          <p:cNvSpPr txBox="1"/>
          <p:nvPr/>
        </p:nvSpPr>
        <p:spPr>
          <a:xfrm>
            <a:off x="3097426" y="1090743"/>
            <a:ext cx="2145236" cy="369332"/>
          </a:xfrm>
          <a:prstGeom prst="rect">
            <a:avLst/>
          </a:prstGeom>
          <a:noFill/>
        </p:spPr>
        <p:txBody>
          <a:bodyPr wrap="square" rtlCol="0">
            <a:spAutoFit/>
          </a:bodyPr>
          <a:lstStyle/>
          <a:p>
            <a:pPr marL="214313" indent="-214313">
              <a:buSzPct val="125000"/>
              <a:buFont typeface="Arial" panose="020B0604020202020204" pitchFamily="34" charset="0"/>
              <a:buChar char="•"/>
            </a:pPr>
            <a:r>
              <a:rPr lang="en-US" b="1" dirty="0"/>
              <a:t>VAERS</a:t>
            </a:r>
          </a:p>
        </p:txBody>
      </p:sp>
    </p:spTree>
    <p:extLst>
      <p:ext uri="{BB962C8B-B14F-4D97-AF65-F5344CB8AC3E}">
        <p14:creationId xmlns:p14="http://schemas.microsoft.com/office/powerpoint/2010/main" val="29970649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2"/>
          <p:cNvSpPr>
            <a:spLocks noGrp="1" noChangeArrowheads="1"/>
          </p:cNvSpPr>
          <p:nvPr>
            <p:ph type="title" idx="4294967295"/>
          </p:nvPr>
        </p:nvSpPr>
        <p:spPr>
          <a:xfrm>
            <a:off x="228600" y="609600"/>
            <a:ext cx="8610600" cy="914400"/>
          </a:xfrm>
        </p:spPr>
        <p:txBody>
          <a:bodyPr/>
          <a:lstStyle/>
          <a:p>
            <a:pPr eaLnBrk="1" hangingPunct="1"/>
            <a:r>
              <a:rPr lang="en-US" sz="3600">
                <a:solidFill>
                  <a:srgbClr val="FFFF99"/>
                </a:solidFill>
              </a:rPr>
              <a:t>Why do we miss opportunities to immunize?</a:t>
            </a:r>
          </a:p>
        </p:txBody>
      </p:sp>
      <p:sp>
        <p:nvSpPr>
          <p:cNvPr id="306178" name="Rectangle 3"/>
          <p:cNvSpPr>
            <a:spLocks noGrp="1" noChangeArrowheads="1"/>
          </p:cNvSpPr>
          <p:nvPr>
            <p:ph type="body" idx="4294967295"/>
          </p:nvPr>
        </p:nvSpPr>
        <p:spPr>
          <a:xfrm>
            <a:off x="609600" y="1600200"/>
            <a:ext cx="7848600" cy="3886200"/>
          </a:xfrm>
        </p:spPr>
        <p:txBody>
          <a:bodyPr/>
          <a:lstStyle/>
          <a:p>
            <a:pPr eaLnBrk="1" hangingPunct="1"/>
            <a:r>
              <a:rPr lang="en-US"/>
              <a:t>Physician or patient unaware of the need</a:t>
            </a:r>
          </a:p>
          <a:p>
            <a:pPr eaLnBrk="1" hangingPunct="1"/>
            <a:r>
              <a:rPr lang="en-US"/>
              <a:t>Visits for mild illness, injury, or follow-up</a:t>
            </a:r>
          </a:p>
          <a:p>
            <a:pPr eaLnBrk="1" hangingPunct="1"/>
            <a:r>
              <a:rPr lang="en-US"/>
              <a:t>Need for multiple vaccines</a:t>
            </a:r>
          </a:p>
          <a:p>
            <a:pPr eaLnBrk="1" hangingPunct="1"/>
            <a:r>
              <a:rPr lang="en-US"/>
              <a:t>Invalid contraindications	</a:t>
            </a:r>
          </a:p>
          <a:p>
            <a:pPr eaLnBrk="1" hangingPunct="1"/>
            <a:r>
              <a:rPr lang="en-US">
                <a:solidFill>
                  <a:srgbClr val="FFFFFF"/>
                </a:solidFill>
              </a:rPr>
              <a:t>Inappropriate clinic policies</a:t>
            </a:r>
          </a:p>
          <a:p>
            <a:pPr eaLnBrk="1" hangingPunct="1"/>
            <a:r>
              <a:rPr lang="en-US">
                <a:solidFill>
                  <a:srgbClr val="FFFFFF"/>
                </a:solidFill>
              </a:rPr>
              <a:t>Reimbursement deficiencies</a:t>
            </a:r>
          </a:p>
        </p:txBody>
      </p:sp>
      <p:pic>
        <p:nvPicPr>
          <p:cNvPr id="306179" name="Picture 5" descr="j0178845"/>
          <p:cNvPicPr>
            <a:picLocks noChangeAspect="1" noChangeArrowheads="1"/>
          </p:cNvPicPr>
          <p:nvPr/>
        </p:nvPicPr>
        <p:blipFill>
          <a:blip r:embed="rId3" cstate="print"/>
          <a:srcRect/>
          <a:stretch>
            <a:fillRect/>
          </a:stretch>
        </p:blipFill>
        <p:spPr bwMode="auto">
          <a:xfrm>
            <a:off x="5943600" y="4572000"/>
            <a:ext cx="2895600" cy="1930400"/>
          </a:xfrm>
          <a:prstGeom prst="rect">
            <a:avLst/>
          </a:prstGeom>
          <a:noFill/>
          <a:ln w="9525">
            <a:noFill/>
            <a:miter lim="800000"/>
            <a:headEnd/>
            <a:tailEnd/>
          </a:ln>
        </p:spPr>
      </p:pic>
    </p:spTree>
    <p:extLst>
      <p:ext uri="{BB962C8B-B14F-4D97-AF65-F5344CB8AC3E}">
        <p14:creationId xmlns:p14="http://schemas.microsoft.com/office/powerpoint/2010/main" val="10900609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idx="4294967295"/>
          </p:nvPr>
        </p:nvSpPr>
        <p:spPr>
          <a:xfrm>
            <a:off x="685800" y="228600"/>
            <a:ext cx="7772400" cy="1143000"/>
          </a:xfrm>
        </p:spPr>
        <p:txBody>
          <a:bodyPr/>
          <a:lstStyle/>
          <a:p>
            <a:r>
              <a:rPr lang="en-US" sz="3600" u="sng">
                <a:solidFill>
                  <a:srgbClr val="FFFF99"/>
                </a:solidFill>
              </a:rPr>
              <a:t>Invalid</a:t>
            </a:r>
            <a:r>
              <a:rPr lang="en-US" sz="3600">
                <a:solidFill>
                  <a:srgbClr val="FFFF99"/>
                </a:solidFill>
              </a:rPr>
              <a:t> Contraindications to Vaccine</a:t>
            </a:r>
          </a:p>
        </p:txBody>
      </p:sp>
      <p:sp>
        <p:nvSpPr>
          <p:cNvPr id="308227" name="Rectangle 3"/>
          <p:cNvSpPr>
            <a:spLocks noGrp="1" noChangeArrowheads="1"/>
          </p:cNvSpPr>
          <p:nvPr>
            <p:ph type="body" sz="half" idx="4294967295"/>
          </p:nvPr>
        </p:nvSpPr>
        <p:spPr>
          <a:xfrm>
            <a:off x="533400" y="1219200"/>
            <a:ext cx="3810000" cy="4114800"/>
          </a:xfrm>
        </p:spPr>
        <p:txBody>
          <a:bodyPr/>
          <a:lstStyle/>
          <a:p>
            <a:pPr>
              <a:spcBef>
                <a:spcPct val="50000"/>
              </a:spcBef>
              <a:buClr>
                <a:schemeClr val="tx1"/>
              </a:buClr>
              <a:buSzPct val="95000"/>
            </a:pPr>
            <a:r>
              <a:rPr lang="en-US" sz="2800"/>
              <a:t>Mild illness or injury</a:t>
            </a:r>
          </a:p>
          <a:p>
            <a:pPr>
              <a:lnSpc>
                <a:spcPct val="75000"/>
              </a:lnSpc>
              <a:spcBef>
                <a:spcPct val="45000"/>
              </a:spcBef>
              <a:buClr>
                <a:schemeClr val="tx1"/>
              </a:buClr>
              <a:buSzPct val="95000"/>
            </a:pPr>
            <a:r>
              <a:rPr lang="en-US" sz="2800"/>
              <a:t>Antibiotic therapy</a:t>
            </a:r>
          </a:p>
          <a:p>
            <a:pPr>
              <a:lnSpc>
                <a:spcPct val="75000"/>
              </a:lnSpc>
              <a:spcBef>
                <a:spcPct val="45000"/>
              </a:spcBef>
              <a:buClr>
                <a:schemeClr val="tx1"/>
              </a:buClr>
              <a:buSzPct val="95000"/>
            </a:pPr>
            <a:r>
              <a:rPr lang="en-US" sz="2800"/>
              <a:t>Disease exposure or convalescence</a:t>
            </a:r>
          </a:p>
          <a:p>
            <a:pPr>
              <a:lnSpc>
                <a:spcPct val="75000"/>
              </a:lnSpc>
              <a:spcBef>
                <a:spcPct val="45000"/>
              </a:spcBef>
              <a:buClr>
                <a:schemeClr val="tx1"/>
              </a:buClr>
              <a:buSzPct val="95000"/>
            </a:pPr>
            <a:r>
              <a:rPr lang="en-US" sz="2800"/>
              <a:t>Pregnancy or immunosuppression in household</a:t>
            </a:r>
          </a:p>
          <a:p>
            <a:pPr>
              <a:lnSpc>
                <a:spcPct val="75000"/>
              </a:lnSpc>
              <a:spcBef>
                <a:spcPct val="45000"/>
              </a:spcBef>
              <a:buClr>
                <a:schemeClr val="tx1"/>
              </a:buClr>
              <a:buSzPct val="95000"/>
            </a:pPr>
            <a:r>
              <a:rPr lang="en-US" sz="2800"/>
              <a:t>Family history of an adverse event to a vaccine</a:t>
            </a:r>
          </a:p>
          <a:p>
            <a:endParaRPr lang="en-US" sz="2900">
              <a:solidFill>
                <a:srgbClr val="FFFFCC"/>
              </a:solidFill>
            </a:endParaRPr>
          </a:p>
        </p:txBody>
      </p:sp>
      <p:sp>
        <p:nvSpPr>
          <p:cNvPr id="61444" name="Rectangle 4"/>
          <p:cNvSpPr>
            <a:spLocks noGrp="1" noChangeArrowheads="1"/>
          </p:cNvSpPr>
          <p:nvPr>
            <p:ph type="body" sz="half" idx="4294967295"/>
          </p:nvPr>
        </p:nvSpPr>
        <p:spPr>
          <a:xfrm>
            <a:off x="4751614" y="1240971"/>
            <a:ext cx="3810000" cy="3581400"/>
          </a:xfrm>
        </p:spPr>
        <p:txBody>
          <a:bodyPr/>
          <a:lstStyle/>
          <a:p>
            <a:pPr>
              <a:lnSpc>
                <a:spcPct val="75000"/>
              </a:lnSpc>
              <a:spcBef>
                <a:spcPct val="45000"/>
              </a:spcBef>
              <a:buClr>
                <a:schemeClr val="tx1"/>
              </a:buClr>
              <a:defRPr/>
            </a:pPr>
            <a:r>
              <a:rPr lang="en-US" sz="2800"/>
              <a:t>Breastfeeding </a:t>
            </a:r>
          </a:p>
          <a:p>
            <a:pPr>
              <a:lnSpc>
                <a:spcPct val="75000"/>
              </a:lnSpc>
              <a:spcBef>
                <a:spcPct val="45000"/>
              </a:spcBef>
              <a:buClr>
                <a:schemeClr val="tx1"/>
              </a:buClr>
              <a:defRPr/>
            </a:pPr>
            <a:r>
              <a:rPr lang="en-US" sz="2800"/>
              <a:t>Prematurity</a:t>
            </a:r>
          </a:p>
          <a:p>
            <a:pPr>
              <a:lnSpc>
                <a:spcPct val="75000"/>
              </a:lnSpc>
              <a:spcBef>
                <a:spcPct val="45000"/>
              </a:spcBef>
              <a:buClr>
                <a:schemeClr val="tx1"/>
              </a:buClr>
              <a:defRPr/>
            </a:pPr>
            <a:r>
              <a:rPr lang="en-US" sz="2800"/>
              <a:t>Allergies to products not in vaccine</a:t>
            </a:r>
          </a:p>
          <a:p>
            <a:pPr>
              <a:lnSpc>
                <a:spcPct val="75000"/>
              </a:lnSpc>
              <a:spcBef>
                <a:spcPct val="45000"/>
              </a:spcBef>
              <a:buClr>
                <a:schemeClr val="tx1"/>
              </a:buClr>
              <a:defRPr/>
            </a:pPr>
            <a:r>
              <a:rPr lang="en-US" sz="2800"/>
              <a:t>Need for TB skin testing</a:t>
            </a:r>
          </a:p>
          <a:p>
            <a:pPr>
              <a:lnSpc>
                <a:spcPct val="75000"/>
              </a:lnSpc>
              <a:spcBef>
                <a:spcPct val="45000"/>
              </a:spcBef>
              <a:buClr>
                <a:schemeClr val="tx1"/>
              </a:buClr>
              <a:defRPr/>
            </a:pPr>
            <a:r>
              <a:rPr lang="en-US" sz="2800"/>
              <a:t>Need for multiple vaccines</a:t>
            </a:r>
            <a:r>
              <a:rPr lang="en-US" sz="2800">
                <a:effectLst>
                  <a:outerShdw blurRad="38100" dist="38100" dir="2700000" algn="tl">
                    <a:srgbClr val="000000"/>
                  </a:outerShdw>
                </a:effectLst>
              </a:rPr>
              <a:t> </a:t>
            </a:r>
            <a:endParaRPr lang="en-US" sz="2900">
              <a:solidFill>
                <a:srgbClr val="FFFFCC"/>
              </a:solidFill>
            </a:endParaRPr>
          </a:p>
        </p:txBody>
      </p:sp>
      <p:sp>
        <p:nvSpPr>
          <p:cNvPr id="308229" name="Text Box 5"/>
          <p:cNvSpPr txBox="1">
            <a:spLocks noChangeArrowheads="1"/>
          </p:cNvSpPr>
          <p:nvPr/>
        </p:nvSpPr>
        <p:spPr bwMode="auto">
          <a:xfrm>
            <a:off x="1143000" y="6096000"/>
            <a:ext cx="7239000" cy="307777"/>
          </a:xfrm>
          <a:prstGeom prst="rect">
            <a:avLst/>
          </a:prstGeom>
          <a:noFill/>
          <a:ln w="9525">
            <a:noFill/>
            <a:miter lim="800000"/>
            <a:headEnd/>
            <a:tailEnd/>
          </a:ln>
        </p:spPr>
        <p:txBody>
          <a:bodyPr wrap="square">
            <a:spAutoFit/>
          </a:bodyPr>
          <a:lstStyle/>
          <a:p>
            <a:pPr>
              <a:spcBef>
                <a:spcPct val="50000"/>
              </a:spcBef>
            </a:pPr>
            <a:r>
              <a:rPr lang="en-US" sz="1400" b="1">
                <a:solidFill>
                  <a:srgbClr val="FFFFFF"/>
                </a:solidFill>
                <a:latin typeface="Calibri" pitchFamily="34" charset="0"/>
              </a:rPr>
              <a:t>Ref: General Recommendations on Immunization - MMWR  January 28, 2011, </a:t>
            </a:r>
            <a:r>
              <a:rPr lang="en-US" sz="1400" b="1" err="1">
                <a:solidFill>
                  <a:srgbClr val="FFFFFF"/>
                </a:solidFill>
                <a:latin typeface="Calibri" pitchFamily="34" charset="0"/>
              </a:rPr>
              <a:t>Vol</a:t>
            </a:r>
            <a:r>
              <a:rPr lang="en-US" sz="1400" b="1">
                <a:solidFill>
                  <a:srgbClr val="FFFFFF"/>
                </a:solidFill>
                <a:latin typeface="Calibri" pitchFamily="34" charset="0"/>
              </a:rPr>
              <a:t> 60 # RR02)</a:t>
            </a:r>
          </a:p>
        </p:txBody>
      </p:sp>
    </p:spTree>
    <p:extLst>
      <p:ext uri="{BB962C8B-B14F-4D97-AF65-F5344CB8AC3E}">
        <p14:creationId xmlns:p14="http://schemas.microsoft.com/office/powerpoint/2010/main" val="11743801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2"/>
          <p:cNvSpPr>
            <a:spLocks noGrp="1" noChangeArrowheads="1"/>
          </p:cNvSpPr>
          <p:nvPr>
            <p:ph type="title" idx="4294967295"/>
          </p:nvPr>
        </p:nvSpPr>
        <p:spPr>
          <a:xfrm>
            <a:off x="152400" y="152400"/>
            <a:ext cx="8839200" cy="914400"/>
          </a:xfrm>
        </p:spPr>
        <p:txBody>
          <a:bodyPr/>
          <a:lstStyle/>
          <a:p>
            <a:pPr eaLnBrk="1" hangingPunct="1"/>
            <a:r>
              <a:rPr lang="en-US" sz="3600">
                <a:solidFill>
                  <a:srgbClr val="FFFF99"/>
                </a:solidFill>
              </a:rPr>
              <a:t>Vaccine Risk Perception</a:t>
            </a:r>
            <a:r>
              <a:rPr lang="en-US" sz="3600"/>
              <a:t> </a:t>
            </a:r>
          </a:p>
        </p:txBody>
      </p:sp>
      <p:sp>
        <p:nvSpPr>
          <p:cNvPr id="310274" name="Rectangle 3"/>
          <p:cNvSpPr>
            <a:spLocks noGrp="1" noChangeArrowheads="1"/>
          </p:cNvSpPr>
          <p:nvPr>
            <p:ph type="body" sz="half" idx="4294967295"/>
          </p:nvPr>
        </p:nvSpPr>
        <p:spPr>
          <a:xfrm>
            <a:off x="609600" y="2438400"/>
            <a:ext cx="8077200" cy="3733800"/>
          </a:xfrm>
        </p:spPr>
        <p:txBody>
          <a:bodyPr/>
          <a:lstStyle/>
          <a:p>
            <a:pPr algn="ctr" eaLnBrk="1" hangingPunct="1">
              <a:buFontTx/>
              <a:buNone/>
            </a:pPr>
            <a:r>
              <a:rPr lang="en-US" b="1" u="sng">
                <a:solidFill>
                  <a:schemeClr val="tx2">
                    <a:lumMod val="40000"/>
                    <a:lumOff val="60000"/>
                  </a:schemeClr>
                </a:solidFill>
              </a:rPr>
              <a:t>Concerns</a:t>
            </a:r>
          </a:p>
          <a:p>
            <a:pPr lvl="1" eaLnBrk="1" hangingPunct="1">
              <a:buClr>
                <a:schemeClr val="tx1"/>
              </a:buClr>
              <a:buFontTx/>
              <a:buChar char="•"/>
            </a:pPr>
            <a:r>
              <a:rPr lang="en-US" sz="2900"/>
              <a:t>Immune system overload</a:t>
            </a:r>
          </a:p>
          <a:p>
            <a:pPr lvl="1" eaLnBrk="1" hangingPunct="1">
              <a:buClr>
                <a:schemeClr val="tx1"/>
              </a:buClr>
              <a:buFontTx/>
              <a:buChar char="•"/>
            </a:pPr>
            <a:r>
              <a:rPr lang="en-US" sz="2900"/>
              <a:t>Children get too many shots at one visit</a:t>
            </a:r>
          </a:p>
          <a:p>
            <a:pPr lvl="1" eaLnBrk="1" hangingPunct="1">
              <a:buClr>
                <a:schemeClr val="tx1"/>
              </a:buClr>
              <a:buFontTx/>
              <a:buChar char="•"/>
            </a:pPr>
            <a:r>
              <a:rPr lang="en-US" sz="2900"/>
              <a:t> Vaccines have side effects (adverse reactions)</a:t>
            </a:r>
          </a:p>
          <a:p>
            <a:pPr lvl="1" eaLnBrk="1" hangingPunct="1">
              <a:buClr>
                <a:schemeClr val="tx1"/>
              </a:buClr>
              <a:buFontTx/>
              <a:buChar char="•"/>
            </a:pPr>
            <a:r>
              <a:rPr lang="en-US" sz="2900"/>
              <a:t>Immunity from the disease is better than immunity from a vaccine (</a:t>
            </a:r>
            <a:r>
              <a:rPr lang="en-US" sz="2900" err="1"/>
              <a:t>ie</a:t>
            </a:r>
            <a:r>
              <a:rPr lang="en-US" sz="2900"/>
              <a:t>. chicken pox)</a:t>
            </a:r>
          </a:p>
          <a:p>
            <a:pPr lvl="1" eaLnBrk="1" hangingPunct="1">
              <a:buClr>
                <a:schemeClr val="tx1"/>
              </a:buClr>
              <a:buFontTx/>
              <a:buChar char="•"/>
            </a:pPr>
            <a:r>
              <a:rPr lang="en-US" sz="2900"/>
              <a:t>Vaccines cause autism </a:t>
            </a:r>
          </a:p>
        </p:txBody>
      </p:sp>
      <p:sp>
        <p:nvSpPr>
          <p:cNvPr id="4" name="Rectangle 3"/>
          <p:cNvSpPr/>
          <p:nvPr/>
        </p:nvSpPr>
        <p:spPr>
          <a:xfrm>
            <a:off x="609600" y="914400"/>
            <a:ext cx="7848600" cy="1384300"/>
          </a:xfrm>
          <a:prstGeom prst="rect">
            <a:avLst/>
          </a:prstGeom>
        </p:spPr>
        <p:txBody>
          <a:bodyPr>
            <a:spAutoFit/>
          </a:bodyPr>
          <a:lstStyle/>
          <a:p>
            <a:pPr>
              <a:defRPr/>
            </a:pPr>
            <a:r>
              <a:rPr lang="en-US" sz="2800">
                <a:latin typeface="+mn-lt"/>
              </a:rPr>
              <a:t>Many parents of young children are not familiar with vaccine-preventable diseases and </a:t>
            </a:r>
            <a:r>
              <a:rPr lang="en-US" sz="2800" kern="0">
                <a:solidFill>
                  <a:srgbClr val="FFFFFF"/>
                </a:solidFill>
                <a:latin typeface="Calibri"/>
                <a:cs typeface="+mn-cs"/>
              </a:rPr>
              <a:t>perceive the risks of vaccines outweigh the benefits</a:t>
            </a:r>
            <a:endParaRPr lang="en-US" sz="2800">
              <a:latin typeface="+mn-l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2"/>
          <p:cNvSpPr>
            <a:spLocks noGrp="1" noChangeArrowheads="1"/>
          </p:cNvSpPr>
          <p:nvPr>
            <p:ph type="title" idx="4294967295"/>
          </p:nvPr>
        </p:nvSpPr>
        <p:spPr>
          <a:xfrm>
            <a:off x="152400" y="228600"/>
            <a:ext cx="8839200" cy="838200"/>
          </a:xfrm>
        </p:spPr>
        <p:txBody>
          <a:bodyPr/>
          <a:lstStyle/>
          <a:p>
            <a:r>
              <a:rPr lang="en-US" sz="3600">
                <a:solidFill>
                  <a:srgbClr val="FFFF99"/>
                </a:solidFill>
              </a:rPr>
              <a:t>Response to Vaccine Safety Concerns</a:t>
            </a:r>
          </a:p>
        </p:txBody>
      </p:sp>
      <p:sp>
        <p:nvSpPr>
          <p:cNvPr id="94211" name="Rectangle 3"/>
          <p:cNvSpPr>
            <a:spLocks noGrp="1" noChangeArrowheads="1"/>
          </p:cNvSpPr>
          <p:nvPr>
            <p:ph type="body" idx="4294967295"/>
          </p:nvPr>
        </p:nvSpPr>
        <p:spPr>
          <a:xfrm>
            <a:off x="609600" y="990600"/>
            <a:ext cx="7772400" cy="2895600"/>
          </a:xfrm>
        </p:spPr>
        <p:txBody>
          <a:bodyPr/>
          <a:lstStyle/>
          <a:p>
            <a:pPr marL="682625" indent="-396875">
              <a:lnSpc>
                <a:spcPct val="90000"/>
              </a:lnSpc>
            </a:pPr>
            <a:r>
              <a:rPr lang="en-US" sz="2400"/>
              <a:t>Vaccines are among the most thoroughly tested and safest things we put into our bodies</a:t>
            </a:r>
          </a:p>
          <a:p>
            <a:pPr marL="682625" indent="-396875">
              <a:lnSpc>
                <a:spcPct val="90000"/>
              </a:lnSpc>
            </a:pPr>
            <a:r>
              <a:rPr lang="en-US" sz="2400"/>
              <a:t>Refusing a vaccine means taking the risks of the disease and of spreading the disease to others</a:t>
            </a:r>
          </a:p>
          <a:p>
            <a:pPr marL="682625" indent="-396875">
              <a:lnSpc>
                <a:spcPct val="90000"/>
              </a:lnSpc>
            </a:pPr>
            <a:r>
              <a:rPr lang="en-US" sz="2400"/>
              <a:t>“Natural immunity” (from disease) may come with complications, permanent damage, or death</a:t>
            </a:r>
          </a:p>
          <a:p>
            <a:pPr marL="682625" indent="-396875">
              <a:lnSpc>
                <a:spcPct val="90000"/>
              </a:lnSpc>
            </a:pPr>
            <a:r>
              <a:rPr lang="en-US" sz="2400">
                <a:solidFill>
                  <a:srgbClr val="FFFFFF"/>
                </a:solidFill>
              </a:rPr>
              <a:t>In Georgia, an unimmunized student may be prohibited from attending school during an epidemic*</a:t>
            </a:r>
            <a:endParaRPr lang="en-US" sz="2400"/>
          </a:p>
        </p:txBody>
      </p:sp>
      <p:sp>
        <p:nvSpPr>
          <p:cNvPr id="312323" name="TextBox 3"/>
          <p:cNvSpPr txBox="1">
            <a:spLocks noChangeArrowheads="1"/>
          </p:cNvSpPr>
          <p:nvPr/>
        </p:nvSpPr>
        <p:spPr bwMode="auto">
          <a:xfrm>
            <a:off x="1143000" y="6245423"/>
            <a:ext cx="7010400" cy="307777"/>
          </a:xfrm>
          <a:prstGeom prst="rect">
            <a:avLst/>
          </a:prstGeom>
          <a:noFill/>
          <a:ln w="9525">
            <a:noFill/>
            <a:miter lim="800000"/>
            <a:headEnd/>
            <a:tailEnd/>
          </a:ln>
        </p:spPr>
        <p:txBody>
          <a:bodyPr wrap="square">
            <a:spAutoFit/>
          </a:bodyPr>
          <a:lstStyle/>
          <a:p>
            <a:r>
              <a:rPr lang="en-US" sz="1400" b="1">
                <a:solidFill>
                  <a:srgbClr val="FFFFFF"/>
                </a:solidFill>
                <a:latin typeface="Calibri" pitchFamily="34" charset="0"/>
              </a:rPr>
              <a:t>* State of Georgia -Rules of Department of Human Services: Public Health 290-5-4-.07</a:t>
            </a:r>
          </a:p>
        </p:txBody>
      </p:sp>
      <p:sp>
        <p:nvSpPr>
          <p:cNvPr id="5" name="TextBox 4"/>
          <p:cNvSpPr txBox="1"/>
          <p:nvPr/>
        </p:nvSpPr>
        <p:spPr>
          <a:xfrm>
            <a:off x="609600" y="4114800"/>
            <a:ext cx="7848600" cy="1976438"/>
          </a:xfrm>
          <a:prstGeom prst="rect">
            <a:avLst/>
          </a:prstGeom>
          <a:noFill/>
        </p:spPr>
        <p:txBody>
          <a:bodyPr>
            <a:spAutoFit/>
          </a:bodyPr>
          <a:lstStyle/>
          <a:p>
            <a:pPr marL="682625" indent="-396875" eaLnBrk="0" hangingPunct="0">
              <a:lnSpc>
                <a:spcPct val="90000"/>
              </a:lnSpc>
              <a:spcBef>
                <a:spcPct val="20000"/>
              </a:spcBef>
              <a:buFont typeface="Arial" pitchFamily="34" charset="0"/>
              <a:buChar char="•"/>
              <a:defRPr/>
            </a:pPr>
            <a:r>
              <a:rPr lang="en-US" sz="2400" kern="0">
                <a:solidFill>
                  <a:srgbClr val="FFFFFF"/>
                </a:solidFill>
                <a:latin typeface="Calibri"/>
                <a:cs typeface="+mn-cs"/>
              </a:rPr>
              <a:t>Consistent reproducible research has shown that autism is NOT caused by:</a:t>
            </a:r>
          </a:p>
          <a:p>
            <a:pPr marL="682625" indent="-396875" eaLnBrk="0" hangingPunct="0">
              <a:lnSpc>
                <a:spcPct val="90000"/>
              </a:lnSpc>
              <a:spcBef>
                <a:spcPct val="20000"/>
              </a:spcBef>
              <a:defRPr/>
            </a:pPr>
            <a:r>
              <a:rPr lang="en-US" sz="2400" kern="0">
                <a:solidFill>
                  <a:srgbClr val="FFFFFF"/>
                </a:solidFill>
                <a:latin typeface="Calibri"/>
                <a:cs typeface="+mn-cs"/>
              </a:rPr>
              <a:t>	  — </a:t>
            </a:r>
            <a:r>
              <a:rPr lang="en-US" sz="2400" kern="0" err="1">
                <a:solidFill>
                  <a:srgbClr val="FFFFFF"/>
                </a:solidFill>
                <a:latin typeface="Calibri"/>
                <a:cs typeface="+mn-cs"/>
              </a:rPr>
              <a:t>Thimerosal</a:t>
            </a:r>
            <a:endParaRPr lang="en-US" sz="2400" kern="0">
              <a:solidFill>
                <a:srgbClr val="FFFFFF"/>
              </a:solidFill>
              <a:latin typeface="Calibri"/>
              <a:cs typeface="+mn-cs"/>
            </a:endParaRPr>
          </a:p>
          <a:p>
            <a:pPr marL="682625" indent="-396875" eaLnBrk="0" hangingPunct="0">
              <a:lnSpc>
                <a:spcPct val="90000"/>
              </a:lnSpc>
              <a:spcBef>
                <a:spcPct val="20000"/>
              </a:spcBef>
              <a:defRPr/>
            </a:pPr>
            <a:r>
              <a:rPr lang="en-US" sz="2400" kern="0">
                <a:solidFill>
                  <a:srgbClr val="FFFFFF"/>
                </a:solidFill>
                <a:latin typeface="Calibri"/>
                <a:cs typeface="+mn-cs"/>
              </a:rPr>
              <a:t>        — Multiple vaccines at one time </a:t>
            </a:r>
          </a:p>
          <a:p>
            <a:pPr marL="682625" indent="-396875" eaLnBrk="0" hangingPunct="0">
              <a:lnSpc>
                <a:spcPct val="90000"/>
              </a:lnSpc>
              <a:spcBef>
                <a:spcPct val="20000"/>
              </a:spcBef>
              <a:defRPr/>
            </a:pPr>
            <a:r>
              <a:rPr lang="en-US" sz="2400" kern="0">
                <a:solidFill>
                  <a:srgbClr val="FFFFFF"/>
                </a:solidFill>
                <a:latin typeface="Calibri"/>
                <a:cs typeface="+mn-cs"/>
              </a:rPr>
              <a:t>        — MMR vaccine</a:t>
            </a:r>
            <a:endParaRPr lang="en-US" sz="1600" b="1">
              <a:solidFill>
                <a:srgbClr val="FFFFFF"/>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Title 1"/>
          <p:cNvSpPr>
            <a:spLocks noGrp="1"/>
          </p:cNvSpPr>
          <p:nvPr>
            <p:ph type="title" idx="4294967295"/>
          </p:nvPr>
        </p:nvSpPr>
        <p:spPr>
          <a:xfrm>
            <a:off x="152400" y="304800"/>
            <a:ext cx="8839200" cy="914400"/>
          </a:xfrm>
        </p:spPr>
        <p:txBody>
          <a:bodyPr/>
          <a:lstStyle/>
          <a:p>
            <a:r>
              <a:rPr lang="en-US" sz="3600">
                <a:solidFill>
                  <a:srgbClr val="FFFF99"/>
                </a:solidFill>
                <a:cs typeface="Times New Roman" pitchFamily="18" charset="0"/>
              </a:rPr>
              <a:t>Talking with Parents about Vaccines</a:t>
            </a:r>
          </a:p>
        </p:txBody>
      </p:sp>
      <p:sp>
        <p:nvSpPr>
          <p:cNvPr id="3" name="Content Placeholder 2"/>
          <p:cNvSpPr>
            <a:spLocks noGrp="1"/>
          </p:cNvSpPr>
          <p:nvPr>
            <p:ph sz="half" idx="4294967295"/>
          </p:nvPr>
        </p:nvSpPr>
        <p:spPr>
          <a:xfrm>
            <a:off x="533400" y="1143000"/>
            <a:ext cx="8382000" cy="4191000"/>
          </a:xfrm>
        </p:spPr>
        <p:txBody>
          <a:bodyPr/>
          <a:lstStyle/>
          <a:p>
            <a:pPr>
              <a:spcBef>
                <a:spcPct val="0"/>
              </a:spcBef>
              <a:defRPr/>
            </a:pPr>
            <a:r>
              <a:rPr lang="en-US" sz="2800">
                <a:cs typeface="Times New Roman" pitchFamily="18" charset="0"/>
              </a:rPr>
              <a:t>Start conversations early (prenatal visits)</a:t>
            </a:r>
          </a:p>
          <a:p>
            <a:pPr>
              <a:spcBef>
                <a:spcPct val="0"/>
              </a:spcBef>
              <a:defRPr/>
            </a:pPr>
            <a:r>
              <a:rPr lang="en-US" sz="2800">
                <a:cs typeface="Times New Roman" pitchFamily="18" charset="0"/>
              </a:rPr>
              <a:t>Use language and examples parents can understand </a:t>
            </a:r>
          </a:p>
          <a:p>
            <a:pPr>
              <a:spcBef>
                <a:spcPct val="0"/>
              </a:spcBef>
              <a:defRPr/>
            </a:pPr>
            <a:r>
              <a:rPr lang="en-US" sz="2800">
                <a:cs typeface="Times New Roman" pitchFamily="18" charset="0"/>
              </a:rPr>
              <a:t>Give written information (VIS) prior to the immunization visit</a:t>
            </a:r>
          </a:p>
          <a:p>
            <a:pPr>
              <a:spcBef>
                <a:spcPct val="0"/>
              </a:spcBef>
              <a:defRPr/>
            </a:pPr>
            <a:r>
              <a:rPr lang="en-US" sz="2800">
                <a:cs typeface="Times New Roman" pitchFamily="18" charset="0"/>
              </a:rPr>
              <a:t>Provide your recommendations</a:t>
            </a:r>
          </a:p>
          <a:p>
            <a:pPr>
              <a:spcBef>
                <a:spcPct val="0"/>
              </a:spcBef>
              <a:defRPr/>
            </a:pPr>
            <a:r>
              <a:rPr lang="en-US" sz="2800">
                <a:cs typeface="Times New Roman" pitchFamily="18" charset="0"/>
              </a:rPr>
              <a:t>Draw upon your experiences as a health care provider</a:t>
            </a:r>
          </a:p>
          <a:p>
            <a:pPr>
              <a:spcBef>
                <a:spcPct val="0"/>
              </a:spcBef>
              <a:defRPr/>
            </a:pPr>
            <a:r>
              <a:rPr lang="en-US" sz="2800">
                <a:cs typeface="Times New Roman" pitchFamily="18" charset="0"/>
              </a:rPr>
              <a:t>Solicit and welcome questions</a:t>
            </a:r>
          </a:p>
          <a:p>
            <a:pPr>
              <a:spcBef>
                <a:spcPct val="0"/>
              </a:spcBef>
              <a:defRPr/>
            </a:pPr>
            <a:r>
              <a:rPr lang="en-US" sz="2800">
                <a:cs typeface="Times New Roman" pitchFamily="18" charset="0"/>
              </a:rPr>
              <a:t>Recognize that some parents may be more interested in discussing vaccines than others</a:t>
            </a:r>
            <a:endParaRPr lang="en-US" sz="2800" b="1">
              <a:solidFill>
                <a:schemeClr val="bg2"/>
              </a:solidFill>
              <a:effectLst>
                <a:outerShdw blurRad="38100" dist="38100" dir="2700000" algn="tl">
                  <a:srgbClr val="FFFFFF"/>
                </a:outerShdw>
              </a:effectLst>
            </a:endParaRPr>
          </a:p>
          <a:p>
            <a:pPr>
              <a:defRPr/>
            </a:pPr>
            <a:endParaRPr lang="en-US" sz="1600" b="1">
              <a:solidFill>
                <a:schemeClr val="bg2"/>
              </a:solidFill>
              <a:effectLst>
                <a:outerShdw blurRad="38100" dist="38100" dir="2700000" algn="tl">
                  <a:srgbClr val="FFFFFF"/>
                </a:outerShdw>
              </a:effectLst>
            </a:endParaRPr>
          </a:p>
        </p:txBody>
      </p:sp>
      <p:sp>
        <p:nvSpPr>
          <p:cNvPr id="314371" name="TextBox 3"/>
          <p:cNvSpPr txBox="1">
            <a:spLocks noChangeArrowheads="1"/>
          </p:cNvSpPr>
          <p:nvPr/>
        </p:nvSpPr>
        <p:spPr bwMode="auto">
          <a:xfrm>
            <a:off x="1219200" y="6096000"/>
            <a:ext cx="3352800" cy="307777"/>
          </a:xfrm>
          <a:prstGeom prst="rect">
            <a:avLst/>
          </a:prstGeom>
          <a:noFill/>
          <a:ln w="9525">
            <a:noFill/>
            <a:miter lim="800000"/>
            <a:headEnd/>
            <a:tailEnd/>
          </a:ln>
        </p:spPr>
        <p:txBody>
          <a:bodyPr wrap="square">
            <a:spAutoFit/>
          </a:bodyPr>
          <a:lstStyle/>
          <a:p>
            <a:r>
              <a:rPr lang="en-US" sz="1400" b="1">
                <a:solidFill>
                  <a:srgbClr val="FFFFFF"/>
                </a:solidFill>
                <a:latin typeface="Calibri" pitchFamily="34" charset="0"/>
              </a:rPr>
              <a:t>Adapted  from Glen  Nowak, PhD.  CDC</a:t>
            </a:r>
          </a:p>
        </p:txBody>
      </p:sp>
      <p:sp>
        <p:nvSpPr>
          <p:cNvPr id="314372" name="TextBox 4"/>
          <p:cNvSpPr txBox="1">
            <a:spLocks noChangeArrowheads="1"/>
          </p:cNvSpPr>
          <p:nvPr/>
        </p:nvSpPr>
        <p:spPr bwMode="auto">
          <a:xfrm>
            <a:off x="7772400" y="6019800"/>
            <a:ext cx="762000" cy="366713"/>
          </a:xfrm>
          <a:prstGeom prst="rect">
            <a:avLst/>
          </a:prstGeom>
          <a:noFill/>
          <a:ln w="9525">
            <a:noFill/>
            <a:miter lim="800000"/>
            <a:headEnd/>
            <a:tailEnd/>
          </a:ln>
        </p:spPr>
        <p:txBody>
          <a:bodyPr>
            <a:spAutoFit/>
          </a:bodyPr>
          <a:lstStyle/>
          <a:p>
            <a:endParaRPr lang="en-US" b="1">
              <a:solidFill>
                <a:srgbClr val="FFC000"/>
              </a:solidFill>
              <a:latin typeface="Calibri" pitchFamily="34" charset="0"/>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2"/>
          <p:cNvSpPr>
            <a:spLocks noGrp="1" noChangeArrowheads="1"/>
          </p:cNvSpPr>
          <p:nvPr>
            <p:ph type="title" idx="4294967295"/>
          </p:nvPr>
        </p:nvSpPr>
        <p:spPr>
          <a:xfrm>
            <a:off x="152400" y="228600"/>
            <a:ext cx="8763000" cy="1143000"/>
          </a:xfrm>
        </p:spPr>
        <p:txBody>
          <a:bodyPr/>
          <a:lstStyle/>
          <a:p>
            <a:pPr eaLnBrk="1" hangingPunct="1"/>
            <a:r>
              <a:rPr lang="en-US" sz="3600">
                <a:solidFill>
                  <a:srgbClr val="FFFF99"/>
                </a:solidFill>
              </a:rPr>
              <a:t>Vaccine Schedules Varying From ACIP/AAP/AAFP Recommendations</a:t>
            </a:r>
            <a:r>
              <a:rPr lang="en-US" sz="3600"/>
              <a:t> </a:t>
            </a:r>
          </a:p>
        </p:txBody>
      </p:sp>
      <p:sp>
        <p:nvSpPr>
          <p:cNvPr id="316418" name="Rectangle 3"/>
          <p:cNvSpPr>
            <a:spLocks noGrp="1" noChangeArrowheads="1"/>
          </p:cNvSpPr>
          <p:nvPr>
            <p:ph type="body" idx="4294967295"/>
          </p:nvPr>
        </p:nvSpPr>
        <p:spPr>
          <a:xfrm>
            <a:off x="457200" y="1752600"/>
            <a:ext cx="6172200" cy="3276600"/>
          </a:xfrm>
        </p:spPr>
        <p:txBody>
          <a:bodyPr/>
          <a:lstStyle/>
          <a:p>
            <a:pPr eaLnBrk="1" hangingPunct="1"/>
            <a:r>
              <a:rPr lang="en-US" sz="2800"/>
              <a:t>Dr. Bob’s Selective Vaccine Schedule</a:t>
            </a:r>
          </a:p>
          <a:p>
            <a:pPr eaLnBrk="1" hangingPunct="1"/>
            <a:r>
              <a:rPr lang="en-US" sz="2800"/>
              <a:t>Dr. Bob’s Alternative Vaccine Schedule</a:t>
            </a:r>
          </a:p>
          <a:p>
            <a:pPr marL="344488" indent="-344488" eaLnBrk="1" hangingPunct="1"/>
            <a:r>
              <a:rPr lang="en-US" sz="2800"/>
              <a:t>Parent/caretaker refuses all vaccines</a:t>
            </a:r>
          </a:p>
          <a:p>
            <a:pPr marL="344488" indent="-344488" eaLnBrk="1" hangingPunct="1"/>
            <a:r>
              <a:rPr lang="en-US" sz="2800"/>
              <a:t>Alternate or delayed schedules have </a:t>
            </a:r>
          </a:p>
          <a:p>
            <a:pPr marL="401638" indent="0" eaLnBrk="1" hangingPunct="1">
              <a:buNone/>
            </a:pPr>
            <a:r>
              <a:rPr lang="en-US" sz="2800"/>
              <a:t>  not been tested</a:t>
            </a:r>
          </a:p>
          <a:p>
            <a:pPr marL="344488" indent="-344488" eaLnBrk="1" hangingPunct="1"/>
            <a:r>
              <a:rPr lang="en-US" sz="2800"/>
              <a:t>No studies to prove they are safer</a:t>
            </a:r>
          </a:p>
          <a:p>
            <a:pPr marL="401638" indent="-401638" eaLnBrk="1" hangingPunct="1">
              <a:buNone/>
            </a:pPr>
            <a:endParaRPr lang="en-US" sz="2800"/>
          </a:p>
          <a:p>
            <a:pPr marL="401638" indent="-401638" eaLnBrk="1" hangingPunct="1"/>
            <a:endParaRPr lang="en-US" sz="2800"/>
          </a:p>
        </p:txBody>
      </p:sp>
      <p:sp>
        <p:nvSpPr>
          <p:cNvPr id="7" name="Rectangle 6"/>
          <p:cNvSpPr>
            <a:spLocks noChangeArrowheads="1"/>
          </p:cNvSpPr>
          <p:nvPr/>
        </p:nvSpPr>
        <p:spPr bwMode="auto">
          <a:xfrm>
            <a:off x="609600" y="5029200"/>
            <a:ext cx="8001000" cy="1200150"/>
          </a:xfrm>
          <a:prstGeom prst="rect">
            <a:avLst/>
          </a:prstGeom>
          <a:noFill/>
          <a:ln w="9525">
            <a:noFill/>
            <a:miter lim="800000"/>
            <a:headEnd/>
            <a:tailEnd/>
          </a:ln>
        </p:spPr>
        <p:txBody>
          <a:bodyPr>
            <a:spAutoFit/>
          </a:bodyPr>
          <a:lstStyle/>
          <a:p>
            <a:r>
              <a:rPr lang="en-US" sz="2400">
                <a:solidFill>
                  <a:srgbClr val="FFFFCC"/>
                </a:solidFill>
                <a:latin typeface="Calibri"/>
              </a:rPr>
              <a:t>If any of these Alternate Schedules are requested, the health care provider and staff must spend additional time educating the parent/caretaker about the appropriate use of vaccines.</a:t>
            </a:r>
          </a:p>
        </p:txBody>
      </p:sp>
      <p:pic>
        <p:nvPicPr>
          <p:cNvPr id="1031" name="Picture 7"/>
          <p:cNvPicPr>
            <a:picLocks noChangeAspect="1" noChangeArrowheads="1"/>
          </p:cNvPicPr>
          <p:nvPr/>
        </p:nvPicPr>
        <p:blipFill>
          <a:blip r:embed="rId3" cstate="print"/>
          <a:srcRect/>
          <a:stretch>
            <a:fillRect/>
          </a:stretch>
        </p:blipFill>
        <p:spPr bwMode="auto">
          <a:xfrm>
            <a:off x="6629400" y="1752600"/>
            <a:ext cx="1981200" cy="2967512"/>
          </a:xfrm>
          <a:prstGeom prst="rect">
            <a:avLst/>
          </a:prstGeom>
          <a:noFill/>
          <a:ln w="9525">
            <a:noFill/>
            <a:miter lim="800000"/>
            <a:headEnd/>
            <a:tailEnd/>
          </a:ln>
          <a:effectLst/>
        </p:spPr>
      </p:pic>
    </p:spTree>
    <p:extLst>
      <p:ext uri="{BB962C8B-B14F-4D97-AF65-F5344CB8AC3E}">
        <p14:creationId xmlns:p14="http://schemas.microsoft.com/office/powerpoint/2010/main" val="379774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641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64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2"/>
          <p:cNvSpPr>
            <a:spLocks noGrp="1" noChangeArrowheads="1"/>
          </p:cNvSpPr>
          <p:nvPr>
            <p:ph type="title" idx="4294967295"/>
          </p:nvPr>
        </p:nvSpPr>
        <p:spPr>
          <a:xfrm>
            <a:off x="228600" y="304800"/>
            <a:ext cx="8610600" cy="914400"/>
          </a:xfrm>
        </p:spPr>
        <p:txBody>
          <a:bodyPr/>
          <a:lstStyle/>
          <a:p>
            <a:r>
              <a:rPr lang="en-US" sz="3600">
                <a:solidFill>
                  <a:srgbClr val="FFFF99"/>
                </a:solidFill>
              </a:rPr>
              <a:t>Anti-Vaccine Movement </a:t>
            </a:r>
          </a:p>
        </p:txBody>
      </p:sp>
      <p:sp>
        <p:nvSpPr>
          <p:cNvPr id="318466" name="Rectangle 3"/>
          <p:cNvSpPr>
            <a:spLocks noGrp="1" noChangeArrowheads="1"/>
          </p:cNvSpPr>
          <p:nvPr>
            <p:ph type="body" idx="4294967295"/>
          </p:nvPr>
        </p:nvSpPr>
        <p:spPr>
          <a:xfrm>
            <a:off x="304800" y="1143000"/>
            <a:ext cx="8382000" cy="2209800"/>
          </a:xfrm>
        </p:spPr>
        <p:txBody>
          <a:bodyPr/>
          <a:lstStyle/>
          <a:p>
            <a:pPr>
              <a:lnSpc>
                <a:spcPct val="90000"/>
              </a:lnSpc>
              <a:spcBef>
                <a:spcPct val="50000"/>
              </a:spcBef>
              <a:buClr>
                <a:schemeClr val="tx1"/>
              </a:buClr>
            </a:pPr>
            <a:r>
              <a:rPr lang="en-US" sz="2400"/>
              <a:t>Promotes the idea that there is less evidence of disease today and immunizations are no longer needed</a:t>
            </a:r>
          </a:p>
          <a:p>
            <a:pPr>
              <a:lnSpc>
                <a:spcPct val="90000"/>
              </a:lnSpc>
              <a:spcBef>
                <a:spcPct val="50000"/>
              </a:spcBef>
              <a:buClr>
                <a:schemeClr val="tx1"/>
              </a:buClr>
            </a:pPr>
            <a:r>
              <a:rPr lang="en-US" sz="2400"/>
              <a:t>Sends confusing &amp; conflicting information</a:t>
            </a:r>
          </a:p>
          <a:p>
            <a:pPr>
              <a:lnSpc>
                <a:spcPct val="90000"/>
              </a:lnSpc>
              <a:spcBef>
                <a:spcPct val="50000"/>
              </a:spcBef>
              <a:buClr>
                <a:schemeClr val="tx1"/>
              </a:buClr>
            </a:pPr>
            <a:r>
              <a:rPr lang="en-US" sz="2400"/>
              <a:t>Uses stories, personal statements, and books to play on the emotional side of concerned parents</a:t>
            </a:r>
          </a:p>
          <a:p>
            <a:pPr>
              <a:lnSpc>
                <a:spcPct val="90000"/>
              </a:lnSpc>
              <a:spcBef>
                <a:spcPct val="50000"/>
              </a:spcBef>
              <a:buClr>
                <a:schemeClr val="tx1"/>
              </a:buClr>
              <a:buFontTx/>
              <a:buNone/>
            </a:pPr>
            <a:endParaRPr lang="en-US" sz="2400"/>
          </a:p>
        </p:txBody>
      </p:sp>
      <p:pic>
        <p:nvPicPr>
          <p:cNvPr id="318467" name="Picture 4" descr="logoquik"/>
          <p:cNvPicPr>
            <a:picLocks noChangeAspect="1" noChangeArrowheads="1"/>
          </p:cNvPicPr>
          <p:nvPr/>
        </p:nvPicPr>
        <p:blipFill>
          <a:blip r:embed="rId3" cstate="print"/>
          <a:srcRect/>
          <a:stretch>
            <a:fillRect/>
          </a:stretch>
        </p:blipFill>
        <p:spPr bwMode="auto">
          <a:xfrm>
            <a:off x="1143000" y="5867400"/>
            <a:ext cx="2959100" cy="638175"/>
          </a:xfrm>
          <a:prstGeom prst="rect">
            <a:avLst/>
          </a:prstGeom>
          <a:noFill/>
          <a:ln w="9525">
            <a:noFill/>
            <a:miter lim="800000"/>
            <a:headEnd/>
            <a:tailEnd/>
          </a:ln>
        </p:spPr>
      </p:pic>
      <p:pic>
        <p:nvPicPr>
          <p:cNvPr id="318468" name="Picture 5"/>
          <p:cNvPicPr>
            <a:picLocks noChangeAspect="1" noChangeArrowheads="1"/>
          </p:cNvPicPr>
          <p:nvPr/>
        </p:nvPicPr>
        <p:blipFill>
          <a:blip r:embed="rId4" cstate="print"/>
          <a:srcRect/>
          <a:stretch>
            <a:fillRect/>
          </a:stretch>
        </p:blipFill>
        <p:spPr bwMode="auto">
          <a:xfrm>
            <a:off x="5715000" y="5867400"/>
            <a:ext cx="2989263" cy="630238"/>
          </a:xfrm>
          <a:prstGeom prst="rect">
            <a:avLst/>
          </a:prstGeom>
          <a:noFill/>
          <a:ln w="9525">
            <a:noFill/>
            <a:miter lim="800000"/>
            <a:headEnd/>
            <a:tailEnd/>
          </a:ln>
        </p:spPr>
      </p:pic>
      <p:pic>
        <p:nvPicPr>
          <p:cNvPr id="318469" name="Picture 6" descr="logo_needle"/>
          <p:cNvPicPr>
            <a:picLocks noChangeAspect="1" noChangeArrowheads="1"/>
          </p:cNvPicPr>
          <p:nvPr/>
        </p:nvPicPr>
        <p:blipFill>
          <a:blip r:embed="rId5" cstate="print"/>
          <a:srcRect/>
          <a:stretch>
            <a:fillRect/>
          </a:stretch>
        </p:blipFill>
        <p:spPr bwMode="auto">
          <a:xfrm>
            <a:off x="5791200" y="4795838"/>
            <a:ext cx="2933700" cy="690562"/>
          </a:xfrm>
          <a:prstGeom prst="rect">
            <a:avLst/>
          </a:prstGeom>
          <a:solidFill>
            <a:schemeClr val="bg1"/>
          </a:solidFill>
          <a:ln w="9525">
            <a:noFill/>
            <a:miter lim="800000"/>
            <a:headEnd/>
            <a:tailEnd/>
          </a:ln>
        </p:spPr>
      </p:pic>
      <p:pic>
        <p:nvPicPr>
          <p:cNvPr id="318470" name="Picture 7" descr="pave-web-logo"/>
          <p:cNvPicPr>
            <a:picLocks noChangeAspect="1" noChangeArrowheads="1"/>
          </p:cNvPicPr>
          <p:nvPr/>
        </p:nvPicPr>
        <p:blipFill>
          <a:blip r:embed="rId6" cstate="print"/>
          <a:srcRect/>
          <a:stretch>
            <a:fillRect/>
          </a:stretch>
        </p:blipFill>
        <p:spPr bwMode="auto">
          <a:xfrm>
            <a:off x="5486400" y="3657600"/>
            <a:ext cx="3252788" cy="765175"/>
          </a:xfrm>
          <a:prstGeom prst="rect">
            <a:avLst/>
          </a:prstGeom>
          <a:noFill/>
          <a:ln w="9525">
            <a:noFill/>
            <a:miter lim="800000"/>
            <a:headEnd/>
            <a:tailEnd/>
          </a:ln>
        </p:spPr>
      </p:pic>
      <p:sp>
        <p:nvSpPr>
          <p:cNvPr id="8" name="TextBox 7"/>
          <p:cNvSpPr txBox="1">
            <a:spLocks noChangeArrowheads="1"/>
          </p:cNvSpPr>
          <p:nvPr/>
        </p:nvSpPr>
        <p:spPr bwMode="auto">
          <a:xfrm>
            <a:off x="381000" y="3586163"/>
            <a:ext cx="5029200" cy="1976437"/>
          </a:xfrm>
          <a:prstGeom prst="rect">
            <a:avLst/>
          </a:prstGeom>
          <a:noFill/>
          <a:ln w="9525">
            <a:noFill/>
            <a:miter lim="800000"/>
            <a:headEnd/>
            <a:tailEnd/>
          </a:ln>
        </p:spPr>
        <p:txBody>
          <a:bodyPr>
            <a:spAutoFit/>
          </a:bodyPr>
          <a:lstStyle/>
          <a:p>
            <a:pPr>
              <a:lnSpc>
                <a:spcPct val="90000"/>
              </a:lnSpc>
              <a:spcBef>
                <a:spcPct val="50000"/>
              </a:spcBef>
              <a:buClr>
                <a:srgbClr val="FFFFFF"/>
              </a:buClr>
            </a:pPr>
            <a:r>
              <a:rPr lang="en-US" sz="2400">
                <a:solidFill>
                  <a:srgbClr val="FFFFCC"/>
                </a:solidFill>
                <a:latin typeface="Calibri" pitchFamily="34" charset="0"/>
              </a:rPr>
              <a:t>Encourage parents/patients to:</a:t>
            </a:r>
          </a:p>
          <a:p>
            <a:pPr lvl="1">
              <a:lnSpc>
                <a:spcPct val="90000"/>
              </a:lnSpc>
              <a:spcBef>
                <a:spcPct val="50000"/>
              </a:spcBef>
              <a:buClr>
                <a:srgbClr val="FFFFFF"/>
              </a:buClr>
              <a:buFontTx/>
              <a:buChar char="•"/>
            </a:pPr>
            <a:r>
              <a:rPr lang="en-US" sz="2400">
                <a:solidFill>
                  <a:srgbClr val="FFFFFF"/>
                </a:solidFill>
                <a:latin typeface="Calibri" pitchFamily="34" charset="0"/>
              </a:rPr>
              <a:t>  Get the facts</a:t>
            </a:r>
          </a:p>
          <a:p>
            <a:pPr lvl="1">
              <a:lnSpc>
                <a:spcPct val="90000"/>
              </a:lnSpc>
              <a:spcBef>
                <a:spcPct val="50000"/>
              </a:spcBef>
              <a:buClr>
                <a:srgbClr val="FFFFFF"/>
              </a:buClr>
              <a:buFontTx/>
              <a:buChar char="•"/>
            </a:pPr>
            <a:r>
              <a:rPr lang="en-US" sz="2400">
                <a:solidFill>
                  <a:srgbClr val="FFFFFF"/>
                </a:solidFill>
                <a:latin typeface="Calibri" pitchFamily="34" charset="0"/>
              </a:rPr>
              <a:t>  Consider the source</a:t>
            </a:r>
          </a:p>
          <a:p>
            <a:pPr lvl="1">
              <a:lnSpc>
                <a:spcPct val="90000"/>
              </a:lnSpc>
              <a:spcBef>
                <a:spcPct val="50000"/>
              </a:spcBef>
              <a:buClr>
                <a:srgbClr val="FFFFFF"/>
              </a:buClr>
              <a:buFontTx/>
              <a:buChar char="•"/>
            </a:pPr>
            <a:r>
              <a:rPr lang="en-US" sz="2400">
                <a:solidFill>
                  <a:srgbClr val="FFFFFF"/>
                </a:solidFill>
                <a:latin typeface="Calibri" pitchFamily="34" charset="0"/>
              </a:rPr>
              <a:t>  Discuss their concerns with you</a:t>
            </a:r>
            <a:endParaRPr lang="en-US" sz="1600">
              <a:solidFill>
                <a:srgbClr val="FFFFFF"/>
              </a:solidFill>
              <a:latin typeface="Calibri" pitchFamily="34" charset="0"/>
            </a:endParaRPr>
          </a:p>
        </p:txBody>
      </p:sp>
      <p:sp>
        <p:nvSpPr>
          <p:cNvPr id="318472" name="TextBox 8"/>
          <p:cNvSpPr txBox="1">
            <a:spLocks noChangeArrowheads="1"/>
          </p:cNvSpPr>
          <p:nvPr/>
        </p:nvSpPr>
        <p:spPr bwMode="auto">
          <a:xfrm>
            <a:off x="4495800" y="6019800"/>
            <a:ext cx="762000" cy="366713"/>
          </a:xfrm>
          <a:prstGeom prst="rect">
            <a:avLst/>
          </a:prstGeom>
          <a:noFill/>
          <a:ln w="9525">
            <a:noFill/>
            <a:miter lim="800000"/>
            <a:headEnd/>
            <a:tailEnd/>
          </a:ln>
        </p:spPr>
        <p:txBody>
          <a:bodyPr>
            <a:spAutoFit/>
          </a:bodyPr>
          <a:lstStyle/>
          <a:p>
            <a:endParaRPr lang="en-US" b="1">
              <a:solidFill>
                <a:srgbClr val="FFC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2"/>
          <p:cNvSpPr>
            <a:spLocks noGrp="1" noChangeArrowheads="1"/>
          </p:cNvSpPr>
          <p:nvPr>
            <p:ph type="title" idx="4294967295"/>
          </p:nvPr>
        </p:nvSpPr>
        <p:spPr>
          <a:xfrm>
            <a:off x="152400" y="381000"/>
            <a:ext cx="8763000" cy="1143000"/>
          </a:xfrm>
        </p:spPr>
        <p:txBody>
          <a:bodyPr/>
          <a:lstStyle/>
          <a:p>
            <a:pPr eaLnBrk="1" hangingPunct="1"/>
            <a:r>
              <a:rPr lang="en-US" sz="3600">
                <a:solidFill>
                  <a:srgbClr val="FFFF99"/>
                </a:solidFill>
              </a:rPr>
              <a:t>Resources for Factual &amp; Responsible Vaccine Information</a:t>
            </a:r>
          </a:p>
        </p:txBody>
      </p:sp>
      <p:pic>
        <p:nvPicPr>
          <p:cNvPr id="320514" name="Picture 3"/>
          <p:cNvPicPr>
            <a:picLocks noChangeAspect="1" noChangeArrowheads="1"/>
          </p:cNvPicPr>
          <p:nvPr/>
        </p:nvPicPr>
        <p:blipFill>
          <a:blip r:embed="rId3" cstate="print"/>
          <a:srcRect/>
          <a:stretch>
            <a:fillRect/>
          </a:stretch>
        </p:blipFill>
        <p:spPr bwMode="auto">
          <a:xfrm>
            <a:off x="533400" y="1828800"/>
            <a:ext cx="6629400" cy="1006475"/>
          </a:xfrm>
          <a:prstGeom prst="rect">
            <a:avLst/>
          </a:prstGeom>
          <a:noFill/>
          <a:ln w="9525">
            <a:noFill/>
            <a:miter lim="800000"/>
            <a:headEnd/>
            <a:tailEnd/>
          </a:ln>
        </p:spPr>
      </p:pic>
      <p:pic>
        <p:nvPicPr>
          <p:cNvPr id="320515" name="Picture 4" descr="ACP-ASIM Online - American College of Physicians-American Society of Internal Medicine"/>
          <p:cNvPicPr>
            <a:picLocks noChangeAspect="1" noChangeArrowheads="1"/>
          </p:cNvPicPr>
          <p:nvPr/>
        </p:nvPicPr>
        <p:blipFill>
          <a:blip r:embed="rId4" cstate="print"/>
          <a:srcRect/>
          <a:stretch>
            <a:fillRect/>
          </a:stretch>
        </p:blipFill>
        <p:spPr bwMode="auto">
          <a:xfrm>
            <a:off x="381000" y="3276600"/>
            <a:ext cx="4033838" cy="690563"/>
          </a:xfrm>
          <a:prstGeom prst="rect">
            <a:avLst/>
          </a:prstGeom>
          <a:noFill/>
          <a:ln w="9525">
            <a:noFill/>
            <a:miter lim="800000"/>
            <a:headEnd/>
            <a:tailEnd/>
          </a:ln>
        </p:spPr>
      </p:pic>
      <p:pic>
        <p:nvPicPr>
          <p:cNvPr id="320516" name="Picture 5" descr="homepage_header"/>
          <p:cNvPicPr>
            <a:picLocks noChangeAspect="1" noChangeArrowheads="1"/>
          </p:cNvPicPr>
          <p:nvPr/>
        </p:nvPicPr>
        <p:blipFill>
          <a:blip r:embed="rId5" cstate="print"/>
          <a:srcRect/>
          <a:stretch>
            <a:fillRect/>
          </a:stretch>
        </p:blipFill>
        <p:spPr bwMode="auto">
          <a:xfrm>
            <a:off x="5105400" y="3276600"/>
            <a:ext cx="3514725" cy="654050"/>
          </a:xfrm>
          <a:prstGeom prst="rect">
            <a:avLst/>
          </a:prstGeom>
          <a:noFill/>
          <a:ln w="9525">
            <a:noFill/>
            <a:miter lim="800000"/>
            <a:headEnd/>
            <a:tailEnd/>
          </a:ln>
        </p:spPr>
      </p:pic>
      <p:pic>
        <p:nvPicPr>
          <p:cNvPr id="320517" name="Picture 6"/>
          <p:cNvPicPr>
            <a:picLocks noChangeAspect="1" noChangeArrowheads="1"/>
          </p:cNvPicPr>
          <p:nvPr/>
        </p:nvPicPr>
        <p:blipFill>
          <a:blip r:embed="rId6" cstate="print"/>
          <a:srcRect/>
          <a:stretch>
            <a:fillRect/>
          </a:stretch>
        </p:blipFill>
        <p:spPr bwMode="auto">
          <a:xfrm>
            <a:off x="2618895" y="4099476"/>
            <a:ext cx="2133600" cy="857250"/>
          </a:xfrm>
          <a:prstGeom prst="rect">
            <a:avLst/>
          </a:prstGeom>
          <a:solidFill>
            <a:schemeClr val="accent2"/>
          </a:solidFill>
          <a:ln w="9525">
            <a:noFill/>
            <a:miter lim="800000"/>
            <a:headEnd/>
            <a:tailEnd/>
          </a:ln>
        </p:spPr>
      </p:pic>
      <p:pic>
        <p:nvPicPr>
          <p:cNvPr id="320518" name="Picture 7" descr="mast_logo_green"/>
          <p:cNvPicPr>
            <a:picLocks noChangeAspect="1" noChangeArrowheads="1"/>
          </p:cNvPicPr>
          <p:nvPr/>
        </p:nvPicPr>
        <p:blipFill>
          <a:blip r:embed="rId7" cstate="print"/>
          <a:srcRect/>
          <a:stretch>
            <a:fillRect/>
          </a:stretch>
        </p:blipFill>
        <p:spPr bwMode="auto">
          <a:xfrm>
            <a:off x="4944581" y="4086639"/>
            <a:ext cx="2209800" cy="1143000"/>
          </a:xfrm>
          <a:prstGeom prst="rect">
            <a:avLst/>
          </a:prstGeom>
          <a:noFill/>
          <a:ln w="9525">
            <a:solidFill>
              <a:schemeClr val="bg1"/>
            </a:solidFill>
            <a:miter lim="800000"/>
            <a:headEnd/>
            <a:tailEnd/>
          </a:ln>
        </p:spPr>
      </p:pic>
      <p:pic>
        <p:nvPicPr>
          <p:cNvPr id="320519" name="Picture 8" descr="The Global Alliance for Vaccines and Immunization"/>
          <p:cNvPicPr>
            <a:picLocks noChangeAspect="1" noChangeArrowheads="1"/>
          </p:cNvPicPr>
          <p:nvPr/>
        </p:nvPicPr>
        <p:blipFill>
          <a:blip r:embed="rId8" cstate="print"/>
          <a:srcRect/>
          <a:stretch>
            <a:fillRect/>
          </a:stretch>
        </p:blipFill>
        <p:spPr bwMode="auto">
          <a:xfrm>
            <a:off x="7209113" y="4165220"/>
            <a:ext cx="1636713" cy="985838"/>
          </a:xfrm>
          <a:prstGeom prst="rect">
            <a:avLst/>
          </a:prstGeom>
          <a:noFill/>
          <a:ln w="12700">
            <a:noFill/>
            <a:miter lim="800000"/>
            <a:headEnd/>
            <a:tailEnd/>
          </a:ln>
        </p:spPr>
      </p:pic>
      <p:pic>
        <p:nvPicPr>
          <p:cNvPr id="320521" name="Picture 10" descr="Link to Public Health Home Page">
            <a:hlinkClick r:id="rId9"/>
          </p:cNvPr>
          <p:cNvPicPr>
            <a:picLocks noChangeAspect="1" noChangeArrowheads="1"/>
          </p:cNvPicPr>
          <p:nvPr/>
        </p:nvPicPr>
        <p:blipFill>
          <a:blip r:embed="rId10" cstate="print"/>
          <a:srcRect/>
          <a:stretch>
            <a:fillRect/>
          </a:stretch>
        </p:blipFill>
        <p:spPr bwMode="auto">
          <a:xfrm>
            <a:off x="2209800" y="5105400"/>
            <a:ext cx="1863725" cy="1325563"/>
          </a:xfrm>
          <a:prstGeom prst="rect">
            <a:avLst/>
          </a:prstGeom>
          <a:noFill/>
          <a:ln w="9525">
            <a:noFill/>
            <a:miter lim="800000"/>
            <a:headEnd/>
            <a:tailEnd/>
          </a:ln>
        </p:spPr>
      </p:pic>
      <p:pic>
        <p:nvPicPr>
          <p:cNvPr id="320522" name="Picture 11" descr="avglogo2"/>
          <p:cNvPicPr>
            <a:picLocks noChangeAspect="1" noChangeArrowheads="1"/>
          </p:cNvPicPr>
          <p:nvPr/>
        </p:nvPicPr>
        <p:blipFill>
          <a:blip r:embed="rId11" cstate="print"/>
          <a:srcRect/>
          <a:stretch>
            <a:fillRect/>
          </a:stretch>
        </p:blipFill>
        <p:spPr bwMode="auto">
          <a:xfrm>
            <a:off x="4267200" y="5410200"/>
            <a:ext cx="2055813" cy="822325"/>
          </a:xfrm>
          <a:prstGeom prst="rect">
            <a:avLst/>
          </a:prstGeom>
          <a:noFill/>
          <a:ln w="9525">
            <a:noFill/>
            <a:miter lim="800000"/>
            <a:headEnd/>
            <a:tailEnd/>
          </a:ln>
        </p:spPr>
      </p:pic>
      <p:pic>
        <p:nvPicPr>
          <p:cNvPr id="320523" name="Picture 12" descr="cdc logo"/>
          <p:cNvPicPr>
            <a:picLocks noChangeAspect="1" noChangeArrowheads="1"/>
          </p:cNvPicPr>
          <p:nvPr/>
        </p:nvPicPr>
        <p:blipFill>
          <a:blip r:embed="rId12" cstate="print"/>
          <a:srcRect/>
          <a:stretch>
            <a:fillRect/>
          </a:stretch>
        </p:blipFill>
        <p:spPr bwMode="auto">
          <a:xfrm>
            <a:off x="6477000" y="5410200"/>
            <a:ext cx="2362200" cy="1012825"/>
          </a:xfrm>
          <a:prstGeom prst="rect">
            <a:avLst/>
          </a:prstGeom>
          <a:noFill/>
          <a:ln w="9525">
            <a:noFill/>
            <a:miter lim="800000"/>
            <a:headEnd/>
            <a:tailEnd/>
          </a:ln>
        </p:spPr>
      </p:pic>
      <p:pic>
        <p:nvPicPr>
          <p:cNvPr id="320526" name="Picture 15" descr="ACOGlogo70"/>
          <p:cNvPicPr>
            <a:picLocks noChangeAspect="1" noChangeArrowheads="1"/>
          </p:cNvPicPr>
          <p:nvPr/>
        </p:nvPicPr>
        <p:blipFill>
          <a:blip r:embed="rId13" cstate="print"/>
          <a:srcRect/>
          <a:stretch>
            <a:fillRect/>
          </a:stretch>
        </p:blipFill>
        <p:spPr bwMode="auto">
          <a:xfrm>
            <a:off x="7696200" y="1828800"/>
            <a:ext cx="976313" cy="990600"/>
          </a:xfrm>
          <a:prstGeom prst="rect">
            <a:avLst/>
          </a:prstGeom>
          <a:noFill/>
          <a:ln w="9525">
            <a:noFill/>
            <a:miter lim="800000"/>
            <a:headEnd/>
            <a:tailEnd/>
          </a:ln>
        </p:spPr>
      </p:pic>
      <p:pic>
        <p:nvPicPr>
          <p:cNvPr id="460802" name="Picture 2" descr="http://www.immunize.org/images/aboutus/IAC-logo3.g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9099" y="5082415"/>
            <a:ext cx="1597025" cy="1348548"/>
          </a:xfrm>
          <a:prstGeom prst="rect">
            <a:avLst/>
          </a:prstGeom>
          <a:noFill/>
          <a:extLst>
            <a:ext uri="{909E8E84-426E-40DD-AFC4-6F175D3DCCD1}">
              <a14:hiddenFill xmlns:a14="http://schemas.microsoft.com/office/drawing/2010/main">
                <a:solidFill>
                  <a:srgbClr val="FFFFFF"/>
                </a:solidFill>
              </a14:hiddenFill>
            </a:ext>
          </a:extLst>
        </p:spPr>
      </p:pic>
      <p:pic>
        <p:nvPicPr>
          <p:cNvPr id="460804" name="Picture 4" descr="National Foundation for Infectious Disease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1351" y="4086639"/>
            <a:ext cx="1781175" cy="83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9632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3" name="Rectangle 2"/>
          <p:cNvSpPr>
            <a:spLocks noChangeArrowheads="1"/>
          </p:cNvSpPr>
          <p:nvPr/>
        </p:nvSpPr>
        <p:spPr bwMode="auto">
          <a:xfrm>
            <a:off x="304800" y="1219200"/>
            <a:ext cx="8610600" cy="4401205"/>
          </a:xfrm>
          <a:prstGeom prst="rect">
            <a:avLst/>
          </a:prstGeom>
          <a:noFill/>
          <a:ln w="9525">
            <a:noFill/>
            <a:miter lim="800000"/>
            <a:headEnd/>
            <a:tailEnd/>
          </a:ln>
        </p:spPr>
        <p:txBody>
          <a:bodyPr>
            <a:spAutoFit/>
          </a:bodyPr>
          <a:lstStyle/>
          <a:p>
            <a:pPr eaLnBrk="0" hangingPunct="0">
              <a:spcBef>
                <a:spcPct val="50000"/>
              </a:spcBef>
              <a:buClr>
                <a:srgbClr val="FF9900"/>
              </a:buClr>
              <a:defRPr/>
            </a:pPr>
            <a:r>
              <a:rPr lang="en-US" sz="2800">
                <a:solidFill>
                  <a:srgbClr val="FFFFFF"/>
                </a:solidFill>
                <a:latin typeface="Calibri"/>
              </a:rPr>
              <a:t>Use reminders on medical records and notify patients when vaccines are needed</a:t>
            </a:r>
          </a:p>
          <a:p>
            <a:pPr eaLnBrk="0" hangingPunct="0">
              <a:spcBef>
                <a:spcPct val="50000"/>
              </a:spcBef>
              <a:buClr>
                <a:srgbClr val="FF9900"/>
              </a:buClr>
              <a:defRPr/>
            </a:pPr>
            <a:r>
              <a:rPr lang="en-US" sz="2800">
                <a:solidFill>
                  <a:srgbClr val="FFFFFF"/>
                </a:solidFill>
                <a:latin typeface="Calibri"/>
              </a:rPr>
              <a:t>Use of automatic text-messaging systems to remind patients of needed or scheduled appointments</a:t>
            </a:r>
          </a:p>
          <a:p>
            <a:pPr eaLnBrk="0" hangingPunct="0">
              <a:spcBef>
                <a:spcPct val="50000"/>
              </a:spcBef>
              <a:buClr>
                <a:srgbClr val="FF9900"/>
              </a:buClr>
              <a:defRPr/>
            </a:pPr>
            <a:r>
              <a:rPr lang="en-US" sz="2800">
                <a:solidFill>
                  <a:srgbClr val="FFFFFF"/>
                </a:solidFill>
                <a:latin typeface="Calibri"/>
              </a:rPr>
              <a:t>Recall patients when vaccine is available after a shortage</a:t>
            </a:r>
          </a:p>
          <a:p>
            <a:pPr eaLnBrk="0" hangingPunct="0">
              <a:spcBef>
                <a:spcPct val="50000"/>
              </a:spcBef>
              <a:buClr>
                <a:srgbClr val="FF9900"/>
              </a:buClr>
              <a:defRPr/>
            </a:pPr>
            <a:r>
              <a:rPr lang="en-US" sz="2800">
                <a:solidFill>
                  <a:srgbClr val="FFFFFF"/>
                </a:solidFill>
                <a:latin typeface="Calibri"/>
              </a:rPr>
              <a:t>Assess your immunization rates using CoCASA</a:t>
            </a:r>
            <a:r>
              <a:rPr lang="en-US" sz="2800" b="1" baseline="60000">
                <a:solidFill>
                  <a:srgbClr val="FFFFFF"/>
                </a:solidFill>
                <a:latin typeface="Calibri"/>
              </a:rPr>
              <a:t>1</a:t>
            </a:r>
            <a:r>
              <a:rPr lang="en-US" sz="2800">
                <a:solidFill>
                  <a:srgbClr val="FFFFFF"/>
                </a:solidFill>
                <a:latin typeface="Calibri"/>
              </a:rPr>
              <a:t> to improve patient care, HEDIS</a:t>
            </a:r>
            <a:r>
              <a:rPr lang="en-US" sz="2800" b="1" baseline="60000">
                <a:solidFill>
                  <a:srgbClr val="FFFFFF"/>
                </a:solidFill>
                <a:latin typeface="Calibri"/>
              </a:rPr>
              <a:t>2</a:t>
            </a:r>
            <a:r>
              <a:rPr lang="en-US" sz="2800">
                <a:solidFill>
                  <a:srgbClr val="FFFFFF"/>
                </a:solidFill>
                <a:latin typeface="Calibri"/>
              </a:rPr>
              <a:t> scores, and identify problem areas </a:t>
            </a:r>
          </a:p>
          <a:p>
            <a:pPr eaLnBrk="0" hangingPunct="0">
              <a:spcBef>
                <a:spcPct val="50000"/>
              </a:spcBef>
              <a:buClr>
                <a:srgbClr val="FF9900"/>
              </a:buClr>
              <a:defRPr/>
            </a:pPr>
            <a:r>
              <a:rPr lang="en-US" sz="2800">
                <a:solidFill>
                  <a:srgbClr val="FFFFFF"/>
                </a:solidFill>
                <a:latin typeface="Calibri"/>
              </a:rPr>
              <a:t>Use current codes for vaccines and vaccine administration</a:t>
            </a:r>
          </a:p>
        </p:txBody>
      </p:sp>
      <p:sp>
        <p:nvSpPr>
          <p:cNvPr id="99332" name="Rectangle 4"/>
          <p:cNvSpPr>
            <a:spLocks noChangeArrowheads="1"/>
          </p:cNvSpPr>
          <p:nvPr/>
        </p:nvSpPr>
        <p:spPr bwMode="auto">
          <a:xfrm>
            <a:off x="1989138" y="420687"/>
            <a:ext cx="5073650" cy="646113"/>
          </a:xfrm>
          <a:prstGeom prst="rect">
            <a:avLst/>
          </a:prstGeom>
          <a:noFill/>
          <a:ln w="9525">
            <a:noFill/>
            <a:miter lim="800000"/>
            <a:headEnd/>
            <a:tailEnd/>
          </a:ln>
        </p:spPr>
        <p:txBody>
          <a:bodyPr wrap="none">
            <a:spAutoFit/>
          </a:bodyPr>
          <a:lstStyle/>
          <a:p>
            <a:pPr algn="ctr">
              <a:defRPr/>
            </a:pPr>
            <a:r>
              <a:rPr lang="en-US" sz="3600">
                <a:solidFill>
                  <a:srgbClr val="FFFF99"/>
                </a:solidFill>
                <a:latin typeface="Calibri"/>
              </a:rPr>
              <a:t>Important Office Practices</a:t>
            </a:r>
          </a:p>
        </p:txBody>
      </p:sp>
      <p:sp>
        <p:nvSpPr>
          <p:cNvPr id="3" name="Rectangle 2"/>
          <p:cNvSpPr/>
          <p:nvPr/>
        </p:nvSpPr>
        <p:spPr>
          <a:xfrm>
            <a:off x="1166813" y="5830888"/>
            <a:ext cx="6529387" cy="523220"/>
          </a:xfrm>
          <a:prstGeom prst="rect">
            <a:avLst/>
          </a:prstGeom>
        </p:spPr>
        <p:txBody>
          <a:bodyPr>
            <a:spAutoFit/>
          </a:bodyPr>
          <a:lstStyle/>
          <a:p>
            <a:pPr>
              <a:defRPr/>
            </a:pPr>
            <a:r>
              <a:rPr lang="en-US" sz="1400" b="1">
                <a:solidFill>
                  <a:srgbClr val="FFFFFF"/>
                </a:solidFill>
                <a:latin typeface="Calibri"/>
              </a:rPr>
              <a:t>1. </a:t>
            </a:r>
            <a:r>
              <a:rPr lang="en-US" sz="1400" b="1">
                <a:solidFill>
                  <a:srgbClr val="46D04D"/>
                </a:solidFill>
                <a:latin typeface="Calibri"/>
              </a:rPr>
              <a:t>C</a:t>
            </a:r>
            <a:r>
              <a:rPr lang="en-US" sz="1400" b="1">
                <a:solidFill>
                  <a:srgbClr val="FFFFFF"/>
                </a:solidFill>
                <a:latin typeface="Calibri"/>
              </a:rPr>
              <a:t>omprehensive </a:t>
            </a:r>
            <a:r>
              <a:rPr lang="en-US" sz="1400" b="1">
                <a:solidFill>
                  <a:srgbClr val="33CC33"/>
                </a:solidFill>
                <a:latin typeface="Calibri"/>
              </a:rPr>
              <a:t>C</a:t>
            </a:r>
            <a:r>
              <a:rPr lang="en-US" sz="1400" b="1">
                <a:solidFill>
                  <a:srgbClr val="FFFFFF"/>
                </a:solidFill>
                <a:latin typeface="Calibri"/>
              </a:rPr>
              <a:t>linic </a:t>
            </a:r>
            <a:r>
              <a:rPr lang="en-US" sz="1400" b="1">
                <a:solidFill>
                  <a:srgbClr val="00B050"/>
                </a:solidFill>
                <a:latin typeface="Calibri"/>
              </a:rPr>
              <a:t>A</a:t>
            </a:r>
            <a:r>
              <a:rPr lang="en-US" sz="1400" b="1">
                <a:solidFill>
                  <a:srgbClr val="FFFFFF"/>
                </a:solidFill>
                <a:latin typeface="Calibri"/>
              </a:rPr>
              <a:t>ssessment </a:t>
            </a:r>
            <a:r>
              <a:rPr lang="en-US" sz="1400" b="1">
                <a:solidFill>
                  <a:srgbClr val="00B050"/>
                </a:solidFill>
                <a:latin typeface="Calibri"/>
              </a:rPr>
              <a:t>S</a:t>
            </a:r>
            <a:r>
              <a:rPr lang="en-US" sz="1400" b="1">
                <a:solidFill>
                  <a:srgbClr val="FFFFFF"/>
                </a:solidFill>
                <a:latin typeface="Calibri"/>
              </a:rPr>
              <a:t>oftware </a:t>
            </a:r>
            <a:r>
              <a:rPr lang="en-US" sz="1400" b="1">
                <a:solidFill>
                  <a:srgbClr val="00B050"/>
                </a:solidFill>
                <a:latin typeface="Calibri"/>
              </a:rPr>
              <a:t>A</a:t>
            </a:r>
            <a:r>
              <a:rPr lang="en-US" sz="1400" b="1">
                <a:solidFill>
                  <a:srgbClr val="FFFFFF"/>
                </a:solidFill>
                <a:latin typeface="Calibri"/>
              </a:rPr>
              <a:t>pplication</a:t>
            </a:r>
            <a:endParaRPr lang="en-US" sz="1400" b="1">
              <a:solidFill>
                <a:srgbClr val="46D04D"/>
              </a:solidFill>
              <a:latin typeface="Calibri"/>
            </a:endParaRPr>
          </a:p>
          <a:p>
            <a:pPr>
              <a:defRPr/>
            </a:pPr>
            <a:r>
              <a:rPr lang="en-US" sz="1400" b="1">
                <a:solidFill>
                  <a:srgbClr val="FFFFFF"/>
                </a:solidFill>
                <a:latin typeface="Calibri"/>
              </a:rPr>
              <a:t>2. </a:t>
            </a:r>
            <a:r>
              <a:rPr lang="en-US" sz="1400" b="1">
                <a:solidFill>
                  <a:srgbClr val="46D04D"/>
                </a:solidFill>
                <a:latin typeface="Calibri"/>
              </a:rPr>
              <a:t>H</a:t>
            </a:r>
            <a:r>
              <a:rPr lang="en-US" sz="1400" b="1">
                <a:solidFill>
                  <a:srgbClr val="FFFFFF"/>
                </a:solidFill>
                <a:latin typeface="Calibri"/>
              </a:rPr>
              <a:t>ealth Plan</a:t>
            </a:r>
            <a:r>
              <a:rPr lang="en-US" sz="1400" b="1">
                <a:solidFill>
                  <a:srgbClr val="FFFF00"/>
                </a:solidFill>
                <a:latin typeface="Calibri"/>
              </a:rPr>
              <a:t> </a:t>
            </a:r>
            <a:r>
              <a:rPr lang="en-US" sz="1400" b="1">
                <a:solidFill>
                  <a:srgbClr val="46D04D"/>
                </a:solidFill>
                <a:latin typeface="Calibri"/>
              </a:rPr>
              <a:t>E</a:t>
            </a:r>
            <a:r>
              <a:rPr lang="en-US" sz="1400" b="1">
                <a:solidFill>
                  <a:srgbClr val="FFFFFF"/>
                </a:solidFill>
                <a:latin typeface="Calibri"/>
              </a:rPr>
              <a:t>mployer</a:t>
            </a:r>
            <a:r>
              <a:rPr lang="en-US" sz="1400" b="1">
                <a:solidFill>
                  <a:srgbClr val="FFFF00"/>
                </a:solidFill>
                <a:latin typeface="Calibri"/>
              </a:rPr>
              <a:t> </a:t>
            </a:r>
            <a:r>
              <a:rPr lang="en-US" sz="1400" b="1">
                <a:solidFill>
                  <a:srgbClr val="46D04D"/>
                </a:solidFill>
                <a:latin typeface="Calibri"/>
              </a:rPr>
              <a:t>D</a:t>
            </a:r>
            <a:r>
              <a:rPr lang="en-US" sz="1400" b="1">
                <a:solidFill>
                  <a:srgbClr val="FFFFFF"/>
                </a:solidFill>
                <a:latin typeface="Calibri"/>
              </a:rPr>
              <a:t>ata and</a:t>
            </a:r>
            <a:r>
              <a:rPr lang="en-US" sz="1400" b="1">
                <a:solidFill>
                  <a:srgbClr val="66CCFF"/>
                </a:solidFill>
                <a:latin typeface="Calibri"/>
              </a:rPr>
              <a:t> </a:t>
            </a:r>
            <a:r>
              <a:rPr lang="en-US" sz="1400" b="1">
                <a:solidFill>
                  <a:srgbClr val="46D04D"/>
                </a:solidFill>
                <a:latin typeface="Calibri"/>
              </a:rPr>
              <a:t>I</a:t>
            </a:r>
            <a:r>
              <a:rPr lang="en-US" sz="1400" b="1">
                <a:solidFill>
                  <a:srgbClr val="FFFFFF"/>
                </a:solidFill>
                <a:latin typeface="Calibri"/>
              </a:rPr>
              <a:t>nformation</a:t>
            </a:r>
            <a:r>
              <a:rPr lang="en-US" sz="1400" b="1">
                <a:solidFill>
                  <a:srgbClr val="FFFF00"/>
                </a:solidFill>
                <a:latin typeface="Calibri"/>
              </a:rPr>
              <a:t> </a:t>
            </a:r>
            <a:r>
              <a:rPr lang="en-US" sz="1400" b="1">
                <a:solidFill>
                  <a:srgbClr val="46D04D"/>
                </a:solidFill>
                <a:latin typeface="Calibri"/>
              </a:rPr>
              <a:t>S</a:t>
            </a:r>
            <a:r>
              <a:rPr lang="en-US" sz="1400" b="1">
                <a:solidFill>
                  <a:srgbClr val="FFFFFF"/>
                </a:solidFill>
                <a:latin typeface="Calibri"/>
              </a:rPr>
              <a:t>et</a:t>
            </a:r>
            <a:r>
              <a:rPr lang="en-US" sz="1400" b="1">
                <a:solidFill>
                  <a:srgbClr val="FFFF99"/>
                </a:solidFill>
                <a:latin typeface="Calibri"/>
              </a:rPr>
              <a:t>®</a:t>
            </a:r>
            <a:endParaRPr lang="en-US" sz="1400" b="1">
              <a:solidFill>
                <a:srgbClr val="FFFFFF"/>
              </a:solidFill>
              <a:latin typeface="Calibri"/>
            </a:endParaRPr>
          </a:p>
        </p:txBody>
      </p:sp>
    </p:spTree>
    <p:extLst>
      <p:ext uri="{BB962C8B-B14F-4D97-AF65-F5344CB8AC3E}">
        <p14:creationId xmlns:p14="http://schemas.microsoft.com/office/powerpoint/2010/main" val="2110940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581758" y="274156"/>
            <a:ext cx="6172200" cy="770576"/>
          </a:xfrm>
        </p:spPr>
        <p:txBody>
          <a:bodyPr/>
          <a:lstStyle/>
          <a:p>
            <a:pPr eaLnBrk="1" hangingPunct="1"/>
            <a:r>
              <a:rPr sz="3600" dirty="0">
                <a:solidFill>
                  <a:srgbClr val="FFFF00"/>
                </a:solidFill>
                <a:cs typeface="Arial" pitchFamily="34" charset="0"/>
              </a:rPr>
              <a:t>Community Immunity</a:t>
            </a:r>
            <a:br>
              <a:rPr lang="en-US" sz="3600" dirty="0">
                <a:solidFill>
                  <a:srgbClr val="FFFF00"/>
                </a:solidFill>
                <a:cs typeface="Arial" pitchFamily="34" charset="0"/>
              </a:rPr>
            </a:br>
            <a:r>
              <a:rPr lang="en-US" sz="2000" dirty="0">
                <a:solidFill>
                  <a:srgbClr val="FFFF00"/>
                </a:solidFill>
                <a:cs typeface="Arial" pitchFamily="34" charset="0"/>
              </a:rPr>
              <a:t>Formerly known as “Herd Immunity”</a:t>
            </a:r>
            <a:r>
              <a:rPr sz="2000" dirty="0">
                <a:solidFill>
                  <a:srgbClr val="FFFF00"/>
                </a:solidFill>
                <a:cs typeface="Arial" pitchFamily="34" charset="0"/>
              </a:rPr>
              <a:t> </a:t>
            </a:r>
          </a:p>
        </p:txBody>
      </p:sp>
      <p:grpSp>
        <p:nvGrpSpPr>
          <p:cNvPr id="5" name="Group 4"/>
          <p:cNvGrpSpPr/>
          <p:nvPr/>
        </p:nvGrpSpPr>
        <p:grpSpPr>
          <a:xfrm>
            <a:off x="1371600" y="1397436"/>
            <a:ext cx="6800241" cy="4088963"/>
            <a:chOff x="1544638" y="1630041"/>
            <a:chExt cx="6551612" cy="4689797"/>
          </a:xfrm>
        </p:grpSpPr>
        <p:sp>
          <p:nvSpPr>
            <p:cNvPr id="6" name="Rectangle 3"/>
            <p:cNvSpPr>
              <a:spLocks noChangeArrowheads="1"/>
            </p:cNvSpPr>
            <p:nvPr/>
          </p:nvSpPr>
          <p:spPr bwMode="auto">
            <a:xfrm>
              <a:off x="4576763" y="1882775"/>
              <a:ext cx="3067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defTabSz="333375">
                <a:lnSpc>
                  <a:spcPct val="85000"/>
                </a:lnSpc>
                <a:buClr>
                  <a:srgbClr val="000000"/>
                </a:buClr>
                <a:buSzPct val="90000"/>
              </a:pPr>
              <a:r>
                <a:rPr lang="en-US" dirty="0">
                  <a:solidFill>
                    <a:srgbClr val="FFFFFF"/>
                  </a:solidFill>
                </a:rPr>
                <a:t>Transmitting</a:t>
              </a:r>
              <a:r>
                <a:rPr lang="en-US" sz="1575" dirty="0">
                  <a:solidFill>
                    <a:srgbClr val="FFFFFF"/>
                  </a:solidFill>
                </a:rPr>
                <a:t> </a:t>
              </a:r>
              <a:r>
                <a:rPr lang="en-US" dirty="0">
                  <a:solidFill>
                    <a:srgbClr val="FFFFFF"/>
                  </a:solidFill>
                </a:rPr>
                <a:t>case</a:t>
              </a:r>
            </a:p>
          </p:txBody>
        </p:sp>
        <p:grpSp>
          <p:nvGrpSpPr>
            <p:cNvPr id="7" name="Group 4"/>
            <p:cNvGrpSpPr>
              <a:grpSpLocks/>
            </p:cNvGrpSpPr>
            <p:nvPr/>
          </p:nvGrpSpPr>
          <p:grpSpPr bwMode="auto">
            <a:xfrm>
              <a:off x="2089150" y="4705350"/>
              <a:ext cx="293688" cy="773113"/>
              <a:chOff x="1898" y="2926"/>
              <a:chExt cx="209" cy="487"/>
            </a:xfrm>
          </p:grpSpPr>
          <p:sp>
            <p:nvSpPr>
              <p:cNvPr id="43" name="Freeform 5"/>
              <p:cNvSpPr>
                <a:spLocks/>
              </p:cNvSpPr>
              <p:nvPr/>
            </p:nvSpPr>
            <p:spPr bwMode="auto">
              <a:xfrm>
                <a:off x="1898" y="3021"/>
                <a:ext cx="209" cy="392"/>
              </a:xfrm>
              <a:custGeom>
                <a:avLst/>
                <a:gdLst>
                  <a:gd name="T0" fmla="*/ 8 w 204"/>
                  <a:gd name="T1" fmla="*/ 8 h 444"/>
                  <a:gd name="T2" fmla="*/ 8 w 204"/>
                  <a:gd name="T3" fmla="*/ 8 h 444"/>
                  <a:gd name="T4" fmla="*/ 108 w 204"/>
                  <a:gd name="T5" fmla="*/ 8 h 444"/>
                  <a:gd name="T6" fmla="*/ 108 w 204"/>
                  <a:gd name="T7" fmla="*/ 4 h 444"/>
                  <a:gd name="T8" fmla="*/ 78 w 204"/>
                  <a:gd name="T9" fmla="*/ 4 h 444"/>
                  <a:gd name="T10" fmla="*/ 62 w 204"/>
                  <a:gd name="T11" fmla="*/ 4 h 444"/>
                  <a:gd name="T12" fmla="*/ 57 w 204"/>
                  <a:gd name="T13" fmla="*/ 4 h 444"/>
                  <a:gd name="T14" fmla="*/ 0 w 204"/>
                  <a:gd name="T15" fmla="*/ 4 h 444"/>
                  <a:gd name="T16" fmla="*/ 0 w 204"/>
                  <a:gd name="T17" fmla="*/ 0 h 444"/>
                  <a:gd name="T18" fmla="*/ 173 w 204"/>
                  <a:gd name="T19" fmla="*/ 0 h 444"/>
                  <a:gd name="T20" fmla="*/ 269 w 204"/>
                  <a:gd name="T21" fmla="*/ 0 h 444"/>
                  <a:gd name="T22" fmla="*/ 438 w 204"/>
                  <a:gd name="T23" fmla="*/ 0 h 444"/>
                  <a:gd name="T24" fmla="*/ 438 w 204"/>
                  <a:gd name="T25" fmla="*/ 4 h 444"/>
                  <a:gd name="T26" fmla="*/ 376 w 204"/>
                  <a:gd name="T27" fmla="*/ 4 h 444"/>
                  <a:gd name="T28" fmla="*/ 358 w 204"/>
                  <a:gd name="T29" fmla="*/ 4 h 444"/>
                  <a:gd name="T30" fmla="*/ 327 w 204"/>
                  <a:gd name="T31" fmla="*/ 4 h 444"/>
                  <a:gd name="T32" fmla="*/ 327 w 204"/>
                  <a:gd name="T33" fmla="*/ 8 h 444"/>
                  <a:gd name="T34" fmla="*/ 424 w 204"/>
                  <a:gd name="T35" fmla="*/ 8 h 444"/>
                  <a:gd name="T36" fmla="*/ 424 w 204"/>
                  <a:gd name="T37" fmla="*/ 8 h 444"/>
                  <a:gd name="T38" fmla="*/ 235 w 204"/>
                  <a:gd name="T39" fmla="*/ 8 h 444"/>
                  <a:gd name="T40" fmla="*/ 225 w 204"/>
                  <a:gd name="T41" fmla="*/ 4 h 444"/>
                  <a:gd name="T42" fmla="*/ 205 w 204"/>
                  <a:gd name="T43" fmla="*/ 8 h 444"/>
                  <a:gd name="T44" fmla="*/ 8 w 204"/>
                  <a:gd name="T45" fmla="*/ 8 h 444"/>
                  <a:gd name="T46" fmla="*/ 8 w 204"/>
                  <a:gd name="T47" fmla="*/ 8 h 4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4"/>
                  <a:gd name="T73" fmla="*/ 0 h 444"/>
                  <a:gd name="T74" fmla="*/ 204 w 204"/>
                  <a:gd name="T75" fmla="*/ 444 h 4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4" h="444">
                    <a:moveTo>
                      <a:pt x="8" y="443"/>
                    </a:moveTo>
                    <a:lnTo>
                      <a:pt x="8" y="419"/>
                    </a:lnTo>
                    <a:lnTo>
                      <a:pt x="52" y="407"/>
                    </a:lnTo>
                    <a:lnTo>
                      <a:pt x="52" y="56"/>
                    </a:lnTo>
                    <a:lnTo>
                      <a:pt x="38" y="56"/>
                    </a:lnTo>
                    <a:lnTo>
                      <a:pt x="30" y="227"/>
                    </a:lnTo>
                    <a:lnTo>
                      <a:pt x="25" y="227"/>
                    </a:lnTo>
                    <a:lnTo>
                      <a:pt x="0" y="227"/>
                    </a:lnTo>
                    <a:lnTo>
                      <a:pt x="0" y="0"/>
                    </a:lnTo>
                    <a:lnTo>
                      <a:pt x="81" y="0"/>
                    </a:lnTo>
                    <a:lnTo>
                      <a:pt x="125" y="0"/>
                    </a:lnTo>
                    <a:lnTo>
                      <a:pt x="203" y="0"/>
                    </a:lnTo>
                    <a:lnTo>
                      <a:pt x="203" y="227"/>
                    </a:lnTo>
                    <a:lnTo>
                      <a:pt x="173" y="227"/>
                    </a:lnTo>
                    <a:lnTo>
                      <a:pt x="165" y="56"/>
                    </a:lnTo>
                    <a:lnTo>
                      <a:pt x="151" y="56"/>
                    </a:lnTo>
                    <a:lnTo>
                      <a:pt x="151" y="407"/>
                    </a:lnTo>
                    <a:lnTo>
                      <a:pt x="195" y="419"/>
                    </a:lnTo>
                    <a:lnTo>
                      <a:pt x="195" y="443"/>
                    </a:lnTo>
                    <a:lnTo>
                      <a:pt x="108" y="426"/>
                    </a:lnTo>
                    <a:lnTo>
                      <a:pt x="103" y="235"/>
                    </a:lnTo>
                    <a:lnTo>
                      <a:pt x="95" y="426"/>
                    </a:lnTo>
                    <a:lnTo>
                      <a:pt x="8" y="443"/>
                    </a:lnTo>
                  </a:path>
                </a:pathLst>
              </a:custGeom>
              <a:solidFill>
                <a:srgbClr val="FFFF00"/>
              </a:solidFill>
              <a:ln w="9525">
                <a:solidFill>
                  <a:srgbClr val="000000"/>
                </a:solidFill>
                <a:round/>
                <a:headEnd/>
                <a:tailEnd/>
              </a:ln>
              <a:extLst/>
            </p:spPr>
            <p:txBody>
              <a:bodyPr/>
              <a:lstStyle/>
              <a:p>
                <a:endParaRPr lang="en-US" dirty="0">
                  <a:solidFill>
                    <a:srgbClr val="FFFFFF"/>
                  </a:solidFill>
                </a:endParaRPr>
              </a:p>
            </p:txBody>
          </p:sp>
          <p:sp>
            <p:nvSpPr>
              <p:cNvPr id="44" name="Oval 6"/>
              <p:cNvSpPr>
                <a:spLocks noChangeArrowheads="1"/>
              </p:cNvSpPr>
              <p:nvPr/>
            </p:nvSpPr>
            <p:spPr bwMode="auto">
              <a:xfrm>
                <a:off x="1950" y="2926"/>
                <a:ext cx="104" cy="89"/>
              </a:xfrm>
              <a:prstGeom prst="ellipse">
                <a:avLst/>
              </a:prstGeom>
              <a:solidFill>
                <a:srgbClr val="FFFF00"/>
              </a:solidFill>
              <a:ln w="9525">
                <a:solidFill>
                  <a:srgbClr val="000000"/>
                </a:solidFill>
                <a:round/>
                <a:headEnd/>
                <a:tailEnd/>
              </a:ln>
              <a:extLst/>
            </p:spPr>
            <p:txBody>
              <a:bodyPr wrap="none" anchor="ctr"/>
              <a:lstStyle/>
              <a:p>
                <a:endParaRPr lang="en-US" dirty="0">
                  <a:solidFill>
                    <a:srgbClr val="FFFFFF"/>
                  </a:solidFill>
                </a:endParaRPr>
              </a:p>
            </p:txBody>
          </p:sp>
        </p:grpSp>
        <p:sp>
          <p:nvSpPr>
            <p:cNvPr id="8" name="Freeform 7"/>
            <p:cNvSpPr>
              <a:spLocks/>
            </p:cNvSpPr>
            <p:nvPr/>
          </p:nvSpPr>
          <p:spPr bwMode="auto">
            <a:xfrm>
              <a:off x="4462463" y="1784350"/>
              <a:ext cx="293687" cy="622300"/>
            </a:xfrm>
            <a:custGeom>
              <a:avLst/>
              <a:gdLst>
                <a:gd name="T0" fmla="*/ 2147483647 w 204"/>
                <a:gd name="T1" fmla="*/ 2147483647 h 444"/>
                <a:gd name="T2" fmla="*/ 2147483647 w 204"/>
                <a:gd name="T3" fmla="*/ 2147483647 h 444"/>
                <a:gd name="T4" fmla="*/ 2147483647 w 204"/>
                <a:gd name="T5" fmla="*/ 2147483647 h 444"/>
                <a:gd name="T6" fmla="*/ 2147483647 w 204"/>
                <a:gd name="T7" fmla="*/ 2147483647 h 444"/>
                <a:gd name="T8" fmla="*/ 2147483647 w 204"/>
                <a:gd name="T9" fmla="*/ 2147483647 h 444"/>
                <a:gd name="T10" fmla="*/ 2147483647 w 204"/>
                <a:gd name="T11" fmla="*/ 2147483647 h 444"/>
                <a:gd name="T12" fmla="*/ 2147483647 w 204"/>
                <a:gd name="T13" fmla="*/ 2147483647 h 444"/>
                <a:gd name="T14" fmla="*/ 0 w 204"/>
                <a:gd name="T15" fmla="*/ 2147483647 h 444"/>
                <a:gd name="T16" fmla="*/ 0 w 204"/>
                <a:gd name="T17" fmla="*/ 0 h 444"/>
                <a:gd name="T18" fmla="*/ 2147483647 w 204"/>
                <a:gd name="T19" fmla="*/ 0 h 444"/>
                <a:gd name="T20" fmla="*/ 2147483647 w 204"/>
                <a:gd name="T21" fmla="*/ 0 h 444"/>
                <a:gd name="T22" fmla="*/ 2147483647 w 204"/>
                <a:gd name="T23" fmla="*/ 0 h 444"/>
                <a:gd name="T24" fmla="*/ 2147483647 w 204"/>
                <a:gd name="T25" fmla="*/ 2147483647 h 444"/>
                <a:gd name="T26" fmla="*/ 2147483647 w 204"/>
                <a:gd name="T27" fmla="*/ 2147483647 h 444"/>
                <a:gd name="T28" fmla="*/ 2147483647 w 204"/>
                <a:gd name="T29" fmla="*/ 2147483647 h 444"/>
                <a:gd name="T30" fmla="*/ 2147483647 w 204"/>
                <a:gd name="T31" fmla="*/ 2147483647 h 444"/>
                <a:gd name="T32" fmla="*/ 2147483647 w 204"/>
                <a:gd name="T33" fmla="*/ 2147483647 h 444"/>
                <a:gd name="T34" fmla="*/ 2147483647 w 204"/>
                <a:gd name="T35" fmla="*/ 2147483647 h 444"/>
                <a:gd name="T36" fmla="*/ 2147483647 w 204"/>
                <a:gd name="T37" fmla="*/ 2147483647 h 444"/>
                <a:gd name="T38" fmla="*/ 2147483647 w 204"/>
                <a:gd name="T39" fmla="*/ 2147483647 h 444"/>
                <a:gd name="T40" fmla="*/ 2147483647 w 204"/>
                <a:gd name="T41" fmla="*/ 2147483647 h 444"/>
                <a:gd name="T42" fmla="*/ 2147483647 w 204"/>
                <a:gd name="T43" fmla="*/ 2147483647 h 444"/>
                <a:gd name="T44" fmla="*/ 2147483647 w 204"/>
                <a:gd name="T45" fmla="*/ 2147483647 h 444"/>
                <a:gd name="T46" fmla="*/ 2147483647 w 204"/>
                <a:gd name="T47" fmla="*/ 2147483647 h 4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4"/>
                <a:gd name="T73" fmla="*/ 0 h 444"/>
                <a:gd name="T74" fmla="*/ 204 w 204"/>
                <a:gd name="T75" fmla="*/ 444 h 4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4" h="444">
                  <a:moveTo>
                    <a:pt x="8" y="443"/>
                  </a:moveTo>
                  <a:lnTo>
                    <a:pt x="8" y="419"/>
                  </a:lnTo>
                  <a:lnTo>
                    <a:pt x="52" y="408"/>
                  </a:lnTo>
                  <a:lnTo>
                    <a:pt x="52" y="57"/>
                  </a:lnTo>
                  <a:lnTo>
                    <a:pt x="38" y="57"/>
                  </a:lnTo>
                  <a:lnTo>
                    <a:pt x="30" y="227"/>
                  </a:lnTo>
                  <a:lnTo>
                    <a:pt x="25" y="227"/>
                  </a:lnTo>
                  <a:lnTo>
                    <a:pt x="0" y="227"/>
                  </a:lnTo>
                  <a:lnTo>
                    <a:pt x="0" y="0"/>
                  </a:lnTo>
                  <a:lnTo>
                    <a:pt x="81" y="0"/>
                  </a:lnTo>
                  <a:lnTo>
                    <a:pt x="125" y="0"/>
                  </a:lnTo>
                  <a:lnTo>
                    <a:pt x="203" y="0"/>
                  </a:lnTo>
                  <a:lnTo>
                    <a:pt x="203" y="227"/>
                  </a:lnTo>
                  <a:lnTo>
                    <a:pt x="173" y="227"/>
                  </a:lnTo>
                  <a:lnTo>
                    <a:pt x="165" y="57"/>
                  </a:lnTo>
                  <a:lnTo>
                    <a:pt x="152" y="57"/>
                  </a:lnTo>
                  <a:lnTo>
                    <a:pt x="152" y="408"/>
                  </a:lnTo>
                  <a:lnTo>
                    <a:pt x="195" y="419"/>
                  </a:lnTo>
                  <a:lnTo>
                    <a:pt x="195" y="443"/>
                  </a:lnTo>
                  <a:lnTo>
                    <a:pt x="108" y="427"/>
                  </a:lnTo>
                  <a:lnTo>
                    <a:pt x="103" y="235"/>
                  </a:lnTo>
                  <a:lnTo>
                    <a:pt x="95" y="427"/>
                  </a:lnTo>
                  <a:lnTo>
                    <a:pt x="8" y="443"/>
                  </a:lnTo>
                </a:path>
              </a:pathLst>
            </a:custGeom>
            <a:solidFill>
              <a:srgbClr val="00FF00"/>
            </a:solidFill>
            <a:ln w="9525">
              <a:solidFill>
                <a:srgbClr val="000000"/>
              </a:solidFill>
              <a:round/>
              <a:headEnd/>
              <a:tailEnd/>
            </a:ln>
            <a:extLst/>
          </p:spPr>
          <p:txBody>
            <a:bodyPr/>
            <a:lstStyle/>
            <a:p>
              <a:endParaRPr lang="en-US" dirty="0">
                <a:solidFill>
                  <a:srgbClr val="FFFFFF"/>
                </a:solidFill>
              </a:endParaRPr>
            </a:p>
          </p:txBody>
        </p:sp>
        <p:sp>
          <p:nvSpPr>
            <p:cNvPr id="9" name="Oval 9"/>
            <p:cNvSpPr>
              <a:spLocks noChangeArrowheads="1"/>
            </p:cNvSpPr>
            <p:nvPr/>
          </p:nvSpPr>
          <p:spPr bwMode="auto">
            <a:xfrm>
              <a:off x="4545506" y="1630041"/>
              <a:ext cx="142875" cy="142875"/>
            </a:xfrm>
            <a:prstGeom prst="ellipse">
              <a:avLst/>
            </a:prstGeom>
            <a:solidFill>
              <a:srgbClr val="00FF00"/>
            </a:solidFill>
            <a:ln w="9525">
              <a:solidFill>
                <a:srgbClr val="000000"/>
              </a:solidFill>
              <a:round/>
              <a:headEnd/>
              <a:tailEnd/>
            </a:ln>
            <a:extLst/>
          </p:spPr>
          <p:txBody>
            <a:bodyPr wrap="none" anchor="ctr"/>
            <a:lstStyle/>
            <a:p>
              <a:endParaRPr lang="en-US" dirty="0">
                <a:solidFill>
                  <a:srgbClr val="FFFFFF"/>
                </a:solidFill>
              </a:endParaRPr>
            </a:p>
          </p:txBody>
        </p:sp>
        <p:grpSp>
          <p:nvGrpSpPr>
            <p:cNvPr id="10" name="Group 10"/>
            <p:cNvGrpSpPr>
              <a:grpSpLocks/>
            </p:cNvGrpSpPr>
            <p:nvPr/>
          </p:nvGrpSpPr>
          <p:grpSpPr bwMode="auto">
            <a:xfrm>
              <a:off x="3714750" y="3181350"/>
              <a:ext cx="293688" cy="777875"/>
              <a:chOff x="2333" y="1728"/>
              <a:chExt cx="185" cy="487"/>
            </a:xfrm>
          </p:grpSpPr>
          <p:sp>
            <p:nvSpPr>
              <p:cNvPr id="41" name="Freeform 11"/>
              <p:cNvSpPr>
                <a:spLocks/>
              </p:cNvSpPr>
              <p:nvPr/>
            </p:nvSpPr>
            <p:spPr bwMode="auto">
              <a:xfrm>
                <a:off x="2333" y="1824"/>
                <a:ext cx="185" cy="391"/>
              </a:xfrm>
              <a:custGeom>
                <a:avLst/>
                <a:gdLst>
                  <a:gd name="T0" fmla="*/ 5 w 204"/>
                  <a:gd name="T1" fmla="*/ 8 h 444"/>
                  <a:gd name="T2" fmla="*/ 5 w 204"/>
                  <a:gd name="T3" fmla="*/ 8 h 444"/>
                  <a:gd name="T4" fmla="*/ 5 w 204"/>
                  <a:gd name="T5" fmla="*/ 7 h 444"/>
                  <a:gd name="T6" fmla="*/ 5 w 204"/>
                  <a:gd name="T7" fmla="*/ 4 h 444"/>
                  <a:gd name="T8" fmla="*/ 5 w 204"/>
                  <a:gd name="T9" fmla="*/ 4 h 444"/>
                  <a:gd name="T10" fmla="*/ 5 w 204"/>
                  <a:gd name="T11" fmla="*/ 4 h 444"/>
                  <a:gd name="T12" fmla="*/ 5 w 204"/>
                  <a:gd name="T13" fmla="*/ 4 h 444"/>
                  <a:gd name="T14" fmla="*/ 0 w 204"/>
                  <a:gd name="T15" fmla="*/ 4 h 444"/>
                  <a:gd name="T16" fmla="*/ 0 w 204"/>
                  <a:gd name="T17" fmla="*/ 0 h 444"/>
                  <a:gd name="T18" fmla="*/ 5 w 204"/>
                  <a:gd name="T19" fmla="*/ 0 h 444"/>
                  <a:gd name="T20" fmla="*/ 5 w 204"/>
                  <a:gd name="T21" fmla="*/ 0 h 444"/>
                  <a:gd name="T22" fmla="*/ 10 w 204"/>
                  <a:gd name="T23" fmla="*/ 0 h 444"/>
                  <a:gd name="T24" fmla="*/ 10 w 204"/>
                  <a:gd name="T25" fmla="*/ 4 h 444"/>
                  <a:gd name="T26" fmla="*/ 8 w 204"/>
                  <a:gd name="T27" fmla="*/ 4 h 444"/>
                  <a:gd name="T28" fmla="*/ 8 w 204"/>
                  <a:gd name="T29" fmla="*/ 4 h 444"/>
                  <a:gd name="T30" fmla="*/ 7 w 204"/>
                  <a:gd name="T31" fmla="*/ 4 h 444"/>
                  <a:gd name="T32" fmla="*/ 7 w 204"/>
                  <a:gd name="T33" fmla="*/ 7 h 444"/>
                  <a:gd name="T34" fmla="*/ 9 w 204"/>
                  <a:gd name="T35" fmla="*/ 8 h 444"/>
                  <a:gd name="T36" fmla="*/ 9 w 204"/>
                  <a:gd name="T37" fmla="*/ 8 h 444"/>
                  <a:gd name="T38" fmla="*/ 5 w 204"/>
                  <a:gd name="T39" fmla="*/ 8 h 444"/>
                  <a:gd name="T40" fmla="*/ 5 w 204"/>
                  <a:gd name="T41" fmla="*/ 4 h 444"/>
                  <a:gd name="T42" fmla="*/ 5 w 204"/>
                  <a:gd name="T43" fmla="*/ 8 h 444"/>
                  <a:gd name="T44" fmla="*/ 5 w 204"/>
                  <a:gd name="T45" fmla="*/ 8 h 444"/>
                  <a:gd name="T46" fmla="*/ 5 w 204"/>
                  <a:gd name="T47" fmla="*/ 8 h 4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4"/>
                  <a:gd name="T73" fmla="*/ 0 h 444"/>
                  <a:gd name="T74" fmla="*/ 204 w 204"/>
                  <a:gd name="T75" fmla="*/ 444 h 4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4" h="444">
                    <a:moveTo>
                      <a:pt x="8" y="443"/>
                    </a:moveTo>
                    <a:lnTo>
                      <a:pt x="8" y="419"/>
                    </a:lnTo>
                    <a:lnTo>
                      <a:pt x="51" y="407"/>
                    </a:lnTo>
                    <a:lnTo>
                      <a:pt x="51" y="56"/>
                    </a:lnTo>
                    <a:lnTo>
                      <a:pt x="38" y="56"/>
                    </a:lnTo>
                    <a:lnTo>
                      <a:pt x="30" y="227"/>
                    </a:lnTo>
                    <a:lnTo>
                      <a:pt x="25" y="227"/>
                    </a:lnTo>
                    <a:lnTo>
                      <a:pt x="0" y="227"/>
                    </a:lnTo>
                    <a:lnTo>
                      <a:pt x="0" y="0"/>
                    </a:lnTo>
                    <a:lnTo>
                      <a:pt x="81" y="0"/>
                    </a:lnTo>
                    <a:lnTo>
                      <a:pt x="124" y="0"/>
                    </a:lnTo>
                    <a:lnTo>
                      <a:pt x="203" y="0"/>
                    </a:lnTo>
                    <a:lnTo>
                      <a:pt x="203" y="227"/>
                    </a:lnTo>
                    <a:lnTo>
                      <a:pt x="173" y="227"/>
                    </a:lnTo>
                    <a:lnTo>
                      <a:pt x="165" y="56"/>
                    </a:lnTo>
                    <a:lnTo>
                      <a:pt x="152" y="56"/>
                    </a:lnTo>
                    <a:lnTo>
                      <a:pt x="152" y="407"/>
                    </a:lnTo>
                    <a:lnTo>
                      <a:pt x="195" y="419"/>
                    </a:lnTo>
                    <a:lnTo>
                      <a:pt x="195" y="443"/>
                    </a:lnTo>
                    <a:lnTo>
                      <a:pt x="108" y="426"/>
                    </a:lnTo>
                    <a:lnTo>
                      <a:pt x="103" y="235"/>
                    </a:lnTo>
                    <a:lnTo>
                      <a:pt x="94" y="426"/>
                    </a:lnTo>
                    <a:lnTo>
                      <a:pt x="8" y="443"/>
                    </a:lnTo>
                  </a:path>
                </a:pathLst>
              </a:custGeom>
              <a:solidFill>
                <a:srgbClr val="FFFF00"/>
              </a:solidFill>
              <a:ln w="9525">
                <a:solidFill>
                  <a:srgbClr val="000000"/>
                </a:solidFill>
                <a:round/>
                <a:headEnd/>
                <a:tailEnd/>
              </a:ln>
              <a:extLst/>
            </p:spPr>
            <p:txBody>
              <a:bodyPr/>
              <a:lstStyle/>
              <a:p>
                <a:endParaRPr lang="en-US" dirty="0">
                  <a:solidFill>
                    <a:srgbClr val="FFFFFF"/>
                  </a:solidFill>
                </a:endParaRPr>
              </a:p>
            </p:txBody>
          </p:sp>
          <p:sp>
            <p:nvSpPr>
              <p:cNvPr id="42" name="Oval 12"/>
              <p:cNvSpPr>
                <a:spLocks noChangeArrowheads="1"/>
              </p:cNvSpPr>
              <p:nvPr/>
            </p:nvSpPr>
            <p:spPr bwMode="auto">
              <a:xfrm>
                <a:off x="2380" y="1728"/>
                <a:ext cx="92" cy="89"/>
              </a:xfrm>
              <a:prstGeom prst="ellipse">
                <a:avLst/>
              </a:prstGeom>
              <a:solidFill>
                <a:srgbClr val="FFFF00"/>
              </a:solidFill>
              <a:ln w="9525">
                <a:solidFill>
                  <a:srgbClr val="000000"/>
                </a:solidFill>
                <a:round/>
                <a:headEnd/>
                <a:tailEnd/>
              </a:ln>
              <a:extLst/>
            </p:spPr>
            <p:txBody>
              <a:bodyPr wrap="none" anchor="ctr"/>
              <a:lstStyle/>
              <a:p>
                <a:endParaRPr lang="en-US" dirty="0">
                  <a:solidFill>
                    <a:srgbClr val="FFFFFF"/>
                  </a:solidFill>
                </a:endParaRPr>
              </a:p>
            </p:txBody>
          </p:sp>
        </p:grpSp>
        <p:grpSp>
          <p:nvGrpSpPr>
            <p:cNvPr id="11" name="Group 13"/>
            <p:cNvGrpSpPr>
              <a:grpSpLocks/>
            </p:cNvGrpSpPr>
            <p:nvPr/>
          </p:nvGrpSpPr>
          <p:grpSpPr bwMode="auto">
            <a:xfrm>
              <a:off x="6954838" y="4691063"/>
              <a:ext cx="295275" cy="771525"/>
              <a:chOff x="4437" y="2926"/>
              <a:chExt cx="207" cy="487"/>
            </a:xfrm>
          </p:grpSpPr>
          <p:sp>
            <p:nvSpPr>
              <p:cNvPr id="39" name="Freeform 14"/>
              <p:cNvSpPr>
                <a:spLocks/>
              </p:cNvSpPr>
              <p:nvPr/>
            </p:nvSpPr>
            <p:spPr bwMode="auto">
              <a:xfrm>
                <a:off x="4437" y="3021"/>
                <a:ext cx="207" cy="392"/>
              </a:xfrm>
              <a:custGeom>
                <a:avLst/>
                <a:gdLst>
                  <a:gd name="T0" fmla="*/ 7 w 203"/>
                  <a:gd name="T1" fmla="*/ 8 h 444"/>
                  <a:gd name="T2" fmla="*/ 7 w 203"/>
                  <a:gd name="T3" fmla="*/ 8 h 444"/>
                  <a:gd name="T4" fmla="*/ 89 w 203"/>
                  <a:gd name="T5" fmla="*/ 8 h 444"/>
                  <a:gd name="T6" fmla="*/ 89 w 203"/>
                  <a:gd name="T7" fmla="*/ 4 h 444"/>
                  <a:gd name="T8" fmla="*/ 69 w 203"/>
                  <a:gd name="T9" fmla="*/ 4 h 444"/>
                  <a:gd name="T10" fmla="*/ 61 w 203"/>
                  <a:gd name="T11" fmla="*/ 4 h 444"/>
                  <a:gd name="T12" fmla="*/ 24 w 203"/>
                  <a:gd name="T13" fmla="*/ 4 h 444"/>
                  <a:gd name="T14" fmla="*/ 0 w 203"/>
                  <a:gd name="T15" fmla="*/ 4 h 444"/>
                  <a:gd name="T16" fmla="*/ 0 w 203"/>
                  <a:gd name="T17" fmla="*/ 0 h 444"/>
                  <a:gd name="T18" fmla="*/ 152 w 203"/>
                  <a:gd name="T19" fmla="*/ 0 h 444"/>
                  <a:gd name="T20" fmla="*/ 231 w 203"/>
                  <a:gd name="T21" fmla="*/ 0 h 444"/>
                  <a:gd name="T22" fmla="*/ 376 w 203"/>
                  <a:gd name="T23" fmla="*/ 0 h 444"/>
                  <a:gd name="T24" fmla="*/ 376 w 203"/>
                  <a:gd name="T25" fmla="*/ 4 h 444"/>
                  <a:gd name="T26" fmla="*/ 323 w 203"/>
                  <a:gd name="T27" fmla="*/ 4 h 444"/>
                  <a:gd name="T28" fmla="*/ 305 w 203"/>
                  <a:gd name="T29" fmla="*/ 4 h 444"/>
                  <a:gd name="T30" fmla="*/ 280 w 203"/>
                  <a:gd name="T31" fmla="*/ 4 h 444"/>
                  <a:gd name="T32" fmla="*/ 280 w 203"/>
                  <a:gd name="T33" fmla="*/ 8 h 444"/>
                  <a:gd name="T34" fmla="*/ 362 w 203"/>
                  <a:gd name="T35" fmla="*/ 8 h 444"/>
                  <a:gd name="T36" fmla="*/ 362 w 203"/>
                  <a:gd name="T37" fmla="*/ 8 h 444"/>
                  <a:gd name="T38" fmla="*/ 199 w 203"/>
                  <a:gd name="T39" fmla="*/ 8 h 444"/>
                  <a:gd name="T40" fmla="*/ 187 w 203"/>
                  <a:gd name="T41" fmla="*/ 4 h 444"/>
                  <a:gd name="T42" fmla="*/ 175 w 203"/>
                  <a:gd name="T43" fmla="*/ 8 h 444"/>
                  <a:gd name="T44" fmla="*/ 7 w 203"/>
                  <a:gd name="T45" fmla="*/ 8 h 444"/>
                  <a:gd name="T46" fmla="*/ 7 w 203"/>
                  <a:gd name="T47" fmla="*/ 8 h 4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3"/>
                  <a:gd name="T73" fmla="*/ 0 h 444"/>
                  <a:gd name="T74" fmla="*/ 203 w 203"/>
                  <a:gd name="T75" fmla="*/ 444 h 4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3" h="444">
                    <a:moveTo>
                      <a:pt x="7" y="443"/>
                    </a:moveTo>
                    <a:lnTo>
                      <a:pt x="7" y="419"/>
                    </a:lnTo>
                    <a:lnTo>
                      <a:pt x="51" y="407"/>
                    </a:lnTo>
                    <a:lnTo>
                      <a:pt x="51" y="56"/>
                    </a:lnTo>
                    <a:lnTo>
                      <a:pt x="37" y="56"/>
                    </a:lnTo>
                    <a:lnTo>
                      <a:pt x="29" y="227"/>
                    </a:lnTo>
                    <a:lnTo>
                      <a:pt x="24" y="227"/>
                    </a:lnTo>
                    <a:lnTo>
                      <a:pt x="0" y="227"/>
                    </a:lnTo>
                    <a:lnTo>
                      <a:pt x="0" y="0"/>
                    </a:lnTo>
                    <a:lnTo>
                      <a:pt x="80" y="0"/>
                    </a:lnTo>
                    <a:lnTo>
                      <a:pt x="124" y="0"/>
                    </a:lnTo>
                    <a:lnTo>
                      <a:pt x="202" y="0"/>
                    </a:lnTo>
                    <a:lnTo>
                      <a:pt x="202" y="227"/>
                    </a:lnTo>
                    <a:lnTo>
                      <a:pt x="173" y="227"/>
                    </a:lnTo>
                    <a:lnTo>
                      <a:pt x="164" y="56"/>
                    </a:lnTo>
                    <a:lnTo>
                      <a:pt x="151" y="56"/>
                    </a:lnTo>
                    <a:lnTo>
                      <a:pt x="151" y="407"/>
                    </a:lnTo>
                    <a:lnTo>
                      <a:pt x="194" y="419"/>
                    </a:lnTo>
                    <a:lnTo>
                      <a:pt x="194" y="443"/>
                    </a:lnTo>
                    <a:lnTo>
                      <a:pt x="108" y="426"/>
                    </a:lnTo>
                    <a:lnTo>
                      <a:pt x="102" y="235"/>
                    </a:lnTo>
                    <a:lnTo>
                      <a:pt x="95" y="426"/>
                    </a:lnTo>
                    <a:lnTo>
                      <a:pt x="7" y="443"/>
                    </a:lnTo>
                  </a:path>
                </a:pathLst>
              </a:custGeom>
              <a:solidFill>
                <a:srgbClr val="00FFFF"/>
              </a:solidFill>
              <a:ln w="9525">
                <a:solidFill>
                  <a:srgbClr val="000000"/>
                </a:solidFill>
                <a:round/>
                <a:headEnd/>
                <a:tailEnd/>
              </a:ln>
              <a:extLst/>
            </p:spPr>
            <p:txBody>
              <a:bodyPr/>
              <a:lstStyle/>
              <a:p>
                <a:endParaRPr lang="en-US" dirty="0">
                  <a:solidFill>
                    <a:srgbClr val="FFFFFF"/>
                  </a:solidFill>
                </a:endParaRPr>
              </a:p>
            </p:txBody>
          </p:sp>
          <p:sp>
            <p:nvSpPr>
              <p:cNvPr id="40" name="Oval 15"/>
              <p:cNvSpPr>
                <a:spLocks noChangeArrowheads="1"/>
              </p:cNvSpPr>
              <p:nvPr/>
            </p:nvSpPr>
            <p:spPr bwMode="auto">
              <a:xfrm>
                <a:off x="4488" y="2926"/>
                <a:ext cx="104" cy="89"/>
              </a:xfrm>
              <a:prstGeom prst="ellipse">
                <a:avLst/>
              </a:prstGeom>
              <a:solidFill>
                <a:srgbClr val="00FFFF"/>
              </a:solidFill>
              <a:ln w="9525">
                <a:solidFill>
                  <a:srgbClr val="000000"/>
                </a:solidFill>
                <a:round/>
                <a:headEnd/>
                <a:tailEnd/>
              </a:ln>
              <a:extLst/>
            </p:spPr>
            <p:txBody>
              <a:bodyPr wrap="none" anchor="ctr"/>
              <a:lstStyle/>
              <a:p>
                <a:endParaRPr lang="en-US" dirty="0">
                  <a:solidFill>
                    <a:srgbClr val="FFFFFF"/>
                  </a:solidFill>
                </a:endParaRPr>
              </a:p>
            </p:txBody>
          </p:sp>
        </p:grpSp>
        <p:sp>
          <p:nvSpPr>
            <p:cNvPr id="12" name="Line 16"/>
            <p:cNvSpPr>
              <a:spLocks noChangeShapeType="1"/>
            </p:cNvSpPr>
            <p:nvPr/>
          </p:nvSpPr>
          <p:spPr bwMode="auto">
            <a:xfrm flipH="1" flipV="1">
              <a:off x="4957763" y="2395538"/>
              <a:ext cx="1309687" cy="57785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dirty="0">
                <a:solidFill>
                  <a:srgbClr val="FFFFFF"/>
                </a:solidFill>
              </a:endParaRPr>
            </a:p>
          </p:txBody>
        </p:sp>
        <p:sp>
          <p:nvSpPr>
            <p:cNvPr id="13" name="Line 17"/>
            <p:cNvSpPr>
              <a:spLocks noChangeShapeType="1"/>
            </p:cNvSpPr>
            <p:nvPr/>
          </p:nvSpPr>
          <p:spPr bwMode="auto">
            <a:xfrm>
              <a:off x="4775200" y="2471738"/>
              <a:ext cx="415925" cy="539750"/>
            </a:xfrm>
            <a:prstGeom prst="line">
              <a:avLst/>
            </a:prstGeom>
            <a:ln>
              <a:solidFill>
                <a:schemeClr val="bg1"/>
              </a:solidFill>
              <a:headEnd/>
              <a:tailEnd/>
            </a:ln>
          </p:spPr>
          <p:style>
            <a:lnRef idx="1">
              <a:schemeClr val="accent6"/>
            </a:lnRef>
            <a:fillRef idx="0">
              <a:schemeClr val="accent6"/>
            </a:fillRef>
            <a:effectRef idx="0">
              <a:schemeClr val="accent6"/>
            </a:effectRef>
            <a:fontRef idx="minor">
              <a:schemeClr val="tx1"/>
            </a:fontRef>
          </p:style>
          <p:txBody>
            <a:bodyPr wrap="none" anchor="ctr"/>
            <a:lstStyle/>
            <a:p>
              <a:pPr defTabSz="685772">
                <a:defRPr/>
              </a:pPr>
              <a:endParaRPr lang="en-US" dirty="0">
                <a:solidFill>
                  <a:srgbClr val="FFFFFF"/>
                </a:solidFill>
              </a:endParaRPr>
            </a:p>
          </p:txBody>
        </p:sp>
        <p:grpSp>
          <p:nvGrpSpPr>
            <p:cNvPr id="14" name="Group 18"/>
            <p:cNvGrpSpPr>
              <a:grpSpLocks/>
            </p:cNvGrpSpPr>
            <p:nvPr/>
          </p:nvGrpSpPr>
          <p:grpSpPr bwMode="auto">
            <a:xfrm>
              <a:off x="6972300" y="3181350"/>
              <a:ext cx="296863" cy="777875"/>
              <a:chOff x="3744" y="1728"/>
              <a:chExt cx="186" cy="487"/>
            </a:xfrm>
          </p:grpSpPr>
          <p:sp>
            <p:nvSpPr>
              <p:cNvPr id="37" name="Freeform 19"/>
              <p:cNvSpPr>
                <a:spLocks/>
              </p:cNvSpPr>
              <p:nvPr/>
            </p:nvSpPr>
            <p:spPr bwMode="auto">
              <a:xfrm>
                <a:off x="3744" y="1824"/>
                <a:ext cx="186" cy="391"/>
              </a:xfrm>
              <a:custGeom>
                <a:avLst/>
                <a:gdLst>
                  <a:gd name="T0" fmla="*/ 5 w 205"/>
                  <a:gd name="T1" fmla="*/ 8 h 444"/>
                  <a:gd name="T2" fmla="*/ 5 w 205"/>
                  <a:gd name="T3" fmla="*/ 8 h 444"/>
                  <a:gd name="T4" fmla="*/ 5 w 205"/>
                  <a:gd name="T5" fmla="*/ 7 h 444"/>
                  <a:gd name="T6" fmla="*/ 5 w 205"/>
                  <a:gd name="T7" fmla="*/ 4 h 444"/>
                  <a:gd name="T8" fmla="*/ 5 w 205"/>
                  <a:gd name="T9" fmla="*/ 4 h 444"/>
                  <a:gd name="T10" fmla="*/ 5 w 205"/>
                  <a:gd name="T11" fmla="*/ 4 h 444"/>
                  <a:gd name="T12" fmla="*/ 5 w 205"/>
                  <a:gd name="T13" fmla="*/ 4 h 444"/>
                  <a:gd name="T14" fmla="*/ 0 w 205"/>
                  <a:gd name="T15" fmla="*/ 4 h 444"/>
                  <a:gd name="T16" fmla="*/ 0 w 205"/>
                  <a:gd name="T17" fmla="*/ 0 h 444"/>
                  <a:gd name="T18" fmla="*/ 5 w 205"/>
                  <a:gd name="T19" fmla="*/ 0 h 444"/>
                  <a:gd name="T20" fmla="*/ 5 w 205"/>
                  <a:gd name="T21" fmla="*/ 0 h 444"/>
                  <a:gd name="T22" fmla="*/ 10 w 205"/>
                  <a:gd name="T23" fmla="*/ 0 h 444"/>
                  <a:gd name="T24" fmla="*/ 10 w 205"/>
                  <a:gd name="T25" fmla="*/ 4 h 444"/>
                  <a:gd name="T26" fmla="*/ 8 w 205"/>
                  <a:gd name="T27" fmla="*/ 4 h 444"/>
                  <a:gd name="T28" fmla="*/ 8 w 205"/>
                  <a:gd name="T29" fmla="*/ 4 h 444"/>
                  <a:gd name="T30" fmla="*/ 7 w 205"/>
                  <a:gd name="T31" fmla="*/ 4 h 444"/>
                  <a:gd name="T32" fmla="*/ 7 w 205"/>
                  <a:gd name="T33" fmla="*/ 7 h 444"/>
                  <a:gd name="T34" fmla="*/ 9 w 205"/>
                  <a:gd name="T35" fmla="*/ 8 h 444"/>
                  <a:gd name="T36" fmla="*/ 9 w 205"/>
                  <a:gd name="T37" fmla="*/ 8 h 444"/>
                  <a:gd name="T38" fmla="*/ 5 w 205"/>
                  <a:gd name="T39" fmla="*/ 8 h 444"/>
                  <a:gd name="T40" fmla="*/ 5 w 205"/>
                  <a:gd name="T41" fmla="*/ 4 h 444"/>
                  <a:gd name="T42" fmla="*/ 5 w 205"/>
                  <a:gd name="T43" fmla="*/ 8 h 444"/>
                  <a:gd name="T44" fmla="*/ 5 w 205"/>
                  <a:gd name="T45" fmla="*/ 8 h 444"/>
                  <a:gd name="T46" fmla="*/ 5 w 205"/>
                  <a:gd name="T47" fmla="*/ 8 h 4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5"/>
                  <a:gd name="T73" fmla="*/ 0 h 444"/>
                  <a:gd name="T74" fmla="*/ 205 w 205"/>
                  <a:gd name="T75" fmla="*/ 444 h 4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5" h="444">
                    <a:moveTo>
                      <a:pt x="9" y="443"/>
                    </a:moveTo>
                    <a:lnTo>
                      <a:pt x="9" y="419"/>
                    </a:lnTo>
                    <a:lnTo>
                      <a:pt x="52" y="407"/>
                    </a:lnTo>
                    <a:lnTo>
                      <a:pt x="52" y="56"/>
                    </a:lnTo>
                    <a:lnTo>
                      <a:pt x="39" y="56"/>
                    </a:lnTo>
                    <a:lnTo>
                      <a:pt x="30" y="227"/>
                    </a:lnTo>
                    <a:lnTo>
                      <a:pt x="25" y="227"/>
                    </a:lnTo>
                    <a:lnTo>
                      <a:pt x="0" y="227"/>
                    </a:lnTo>
                    <a:lnTo>
                      <a:pt x="0" y="0"/>
                    </a:lnTo>
                    <a:lnTo>
                      <a:pt x="82" y="0"/>
                    </a:lnTo>
                    <a:lnTo>
                      <a:pt x="125" y="0"/>
                    </a:lnTo>
                    <a:lnTo>
                      <a:pt x="204" y="0"/>
                    </a:lnTo>
                    <a:lnTo>
                      <a:pt x="204" y="227"/>
                    </a:lnTo>
                    <a:lnTo>
                      <a:pt x="174" y="227"/>
                    </a:lnTo>
                    <a:lnTo>
                      <a:pt x="166" y="56"/>
                    </a:lnTo>
                    <a:lnTo>
                      <a:pt x="152" y="56"/>
                    </a:lnTo>
                    <a:lnTo>
                      <a:pt x="152" y="407"/>
                    </a:lnTo>
                    <a:lnTo>
                      <a:pt x="195" y="419"/>
                    </a:lnTo>
                    <a:lnTo>
                      <a:pt x="195" y="443"/>
                    </a:lnTo>
                    <a:lnTo>
                      <a:pt x="109" y="426"/>
                    </a:lnTo>
                    <a:lnTo>
                      <a:pt x="103" y="235"/>
                    </a:lnTo>
                    <a:lnTo>
                      <a:pt x="95" y="426"/>
                    </a:lnTo>
                    <a:lnTo>
                      <a:pt x="9" y="443"/>
                    </a:lnTo>
                  </a:path>
                </a:pathLst>
              </a:custGeom>
              <a:solidFill>
                <a:srgbClr val="FFFF00"/>
              </a:solidFill>
              <a:ln w="9525">
                <a:solidFill>
                  <a:srgbClr val="000000"/>
                </a:solidFill>
                <a:round/>
                <a:headEnd/>
                <a:tailEnd/>
              </a:ln>
              <a:extLst/>
            </p:spPr>
            <p:txBody>
              <a:bodyPr/>
              <a:lstStyle/>
              <a:p>
                <a:endParaRPr lang="en-US" dirty="0">
                  <a:solidFill>
                    <a:srgbClr val="FFFFFF"/>
                  </a:solidFill>
                </a:endParaRPr>
              </a:p>
            </p:txBody>
          </p:sp>
          <p:sp>
            <p:nvSpPr>
              <p:cNvPr id="38" name="Oval 20"/>
              <p:cNvSpPr>
                <a:spLocks noChangeArrowheads="1"/>
              </p:cNvSpPr>
              <p:nvPr/>
            </p:nvSpPr>
            <p:spPr bwMode="auto">
              <a:xfrm>
                <a:off x="3791" y="1728"/>
                <a:ext cx="93" cy="89"/>
              </a:xfrm>
              <a:prstGeom prst="ellipse">
                <a:avLst/>
              </a:prstGeom>
              <a:solidFill>
                <a:srgbClr val="FFFF00"/>
              </a:solidFill>
              <a:ln w="9525">
                <a:solidFill>
                  <a:srgbClr val="000000"/>
                </a:solidFill>
                <a:round/>
                <a:headEnd/>
                <a:tailEnd/>
              </a:ln>
              <a:extLst/>
            </p:spPr>
            <p:txBody>
              <a:bodyPr wrap="none" anchor="ctr"/>
              <a:lstStyle/>
              <a:p>
                <a:endParaRPr lang="en-US" dirty="0">
                  <a:solidFill>
                    <a:srgbClr val="FFFFFF"/>
                  </a:solidFill>
                </a:endParaRPr>
              </a:p>
            </p:txBody>
          </p:sp>
        </p:grpSp>
        <p:grpSp>
          <p:nvGrpSpPr>
            <p:cNvPr id="15" name="Group 21"/>
            <p:cNvGrpSpPr>
              <a:grpSpLocks/>
            </p:cNvGrpSpPr>
            <p:nvPr/>
          </p:nvGrpSpPr>
          <p:grpSpPr bwMode="auto">
            <a:xfrm>
              <a:off x="2082800" y="3186113"/>
              <a:ext cx="298450" cy="773112"/>
              <a:chOff x="1588" y="1762"/>
              <a:chExt cx="186" cy="486"/>
            </a:xfrm>
          </p:grpSpPr>
          <p:sp>
            <p:nvSpPr>
              <p:cNvPr id="35" name="Freeform 22"/>
              <p:cNvSpPr>
                <a:spLocks/>
              </p:cNvSpPr>
              <p:nvPr/>
            </p:nvSpPr>
            <p:spPr bwMode="auto">
              <a:xfrm>
                <a:off x="1588" y="1856"/>
                <a:ext cx="186" cy="392"/>
              </a:xfrm>
              <a:custGeom>
                <a:avLst/>
                <a:gdLst>
                  <a:gd name="T0" fmla="*/ 5 w 204"/>
                  <a:gd name="T1" fmla="*/ 8 h 444"/>
                  <a:gd name="T2" fmla="*/ 5 w 204"/>
                  <a:gd name="T3" fmla="*/ 8 h 444"/>
                  <a:gd name="T4" fmla="*/ 5 w 204"/>
                  <a:gd name="T5" fmla="*/ 8 h 444"/>
                  <a:gd name="T6" fmla="*/ 5 w 204"/>
                  <a:gd name="T7" fmla="*/ 4 h 444"/>
                  <a:gd name="T8" fmla="*/ 5 w 204"/>
                  <a:gd name="T9" fmla="*/ 4 h 444"/>
                  <a:gd name="T10" fmla="*/ 5 w 204"/>
                  <a:gd name="T11" fmla="*/ 4 h 444"/>
                  <a:gd name="T12" fmla="*/ 5 w 204"/>
                  <a:gd name="T13" fmla="*/ 4 h 444"/>
                  <a:gd name="T14" fmla="*/ 0 w 204"/>
                  <a:gd name="T15" fmla="*/ 4 h 444"/>
                  <a:gd name="T16" fmla="*/ 0 w 204"/>
                  <a:gd name="T17" fmla="*/ 0 h 444"/>
                  <a:gd name="T18" fmla="*/ 5 w 204"/>
                  <a:gd name="T19" fmla="*/ 0 h 444"/>
                  <a:gd name="T20" fmla="*/ 6 w 204"/>
                  <a:gd name="T21" fmla="*/ 0 h 444"/>
                  <a:gd name="T22" fmla="*/ 12 w 204"/>
                  <a:gd name="T23" fmla="*/ 0 h 444"/>
                  <a:gd name="T24" fmla="*/ 12 w 204"/>
                  <a:gd name="T25" fmla="*/ 4 h 444"/>
                  <a:gd name="T26" fmla="*/ 10 w 204"/>
                  <a:gd name="T27" fmla="*/ 4 h 444"/>
                  <a:gd name="T28" fmla="*/ 9 w 204"/>
                  <a:gd name="T29" fmla="*/ 4 h 444"/>
                  <a:gd name="T30" fmla="*/ 9 w 204"/>
                  <a:gd name="T31" fmla="*/ 4 h 444"/>
                  <a:gd name="T32" fmla="*/ 9 w 204"/>
                  <a:gd name="T33" fmla="*/ 8 h 444"/>
                  <a:gd name="T34" fmla="*/ 11 w 204"/>
                  <a:gd name="T35" fmla="*/ 8 h 444"/>
                  <a:gd name="T36" fmla="*/ 11 w 204"/>
                  <a:gd name="T37" fmla="*/ 8 h 444"/>
                  <a:gd name="T38" fmla="*/ 5 w 204"/>
                  <a:gd name="T39" fmla="*/ 8 h 444"/>
                  <a:gd name="T40" fmla="*/ 5 w 204"/>
                  <a:gd name="T41" fmla="*/ 4 h 444"/>
                  <a:gd name="T42" fmla="*/ 5 w 204"/>
                  <a:gd name="T43" fmla="*/ 8 h 444"/>
                  <a:gd name="T44" fmla="*/ 5 w 204"/>
                  <a:gd name="T45" fmla="*/ 8 h 444"/>
                  <a:gd name="T46" fmla="*/ 5 w 204"/>
                  <a:gd name="T47" fmla="*/ 8 h 4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4"/>
                  <a:gd name="T73" fmla="*/ 0 h 444"/>
                  <a:gd name="T74" fmla="*/ 204 w 204"/>
                  <a:gd name="T75" fmla="*/ 444 h 4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4" h="444">
                    <a:moveTo>
                      <a:pt x="8" y="443"/>
                    </a:moveTo>
                    <a:lnTo>
                      <a:pt x="8" y="419"/>
                    </a:lnTo>
                    <a:lnTo>
                      <a:pt x="52" y="409"/>
                    </a:lnTo>
                    <a:lnTo>
                      <a:pt x="52" y="57"/>
                    </a:lnTo>
                    <a:lnTo>
                      <a:pt x="38" y="57"/>
                    </a:lnTo>
                    <a:lnTo>
                      <a:pt x="30" y="227"/>
                    </a:lnTo>
                    <a:lnTo>
                      <a:pt x="25" y="227"/>
                    </a:lnTo>
                    <a:lnTo>
                      <a:pt x="0" y="227"/>
                    </a:lnTo>
                    <a:lnTo>
                      <a:pt x="0" y="0"/>
                    </a:lnTo>
                    <a:lnTo>
                      <a:pt x="81" y="0"/>
                    </a:lnTo>
                    <a:lnTo>
                      <a:pt x="125" y="0"/>
                    </a:lnTo>
                    <a:lnTo>
                      <a:pt x="203" y="0"/>
                    </a:lnTo>
                    <a:lnTo>
                      <a:pt x="203" y="227"/>
                    </a:lnTo>
                    <a:lnTo>
                      <a:pt x="173" y="227"/>
                    </a:lnTo>
                    <a:lnTo>
                      <a:pt x="165" y="57"/>
                    </a:lnTo>
                    <a:lnTo>
                      <a:pt x="151" y="57"/>
                    </a:lnTo>
                    <a:lnTo>
                      <a:pt x="151" y="409"/>
                    </a:lnTo>
                    <a:lnTo>
                      <a:pt x="195" y="419"/>
                    </a:lnTo>
                    <a:lnTo>
                      <a:pt x="195" y="443"/>
                    </a:lnTo>
                    <a:lnTo>
                      <a:pt x="108" y="427"/>
                    </a:lnTo>
                    <a:lnTo>
                      <a:pt x="103" y="235"/>
                    </a:lnTo>
                    <a:lnTo>
                      <a:pt x="95" y="427"/>
                    </a:lnTo>
                    <a:lnTo>
                      <a:pt x="8" y="443"/>
                    </a:lnTo>
                  </a:path>
                </a:pathLst>
              </a:custGeom>
              <a:solidFill>
                <a:srgbClr val="FFFF00"/>
              </a:solidFill>
              <a:ln w="9525">
                <a:solidFill>
                  <a:srgbClr val="000000"/>
                </a:solidFill>
                <a:round/>
                <a:headEnd/>
                <a:tailEnd/>
              </a:ln>
              <a:extLst/>
            </p:spPr>
            <p:txBody>
              <a:bodyPr/>
              <a:lstStyle/>
              <a:p>
                <a:endParaRPr lang="en-US" dirty="0">
                  <a:solidFill>
                    <a:srgbClr val="FFFFFF"/>
                  </a:solidFill>
                </a:endParaRPr>
              </a:p>
            </p:txBody>
          </p:sp>
          <p:sp>
            <p:nvSpPr>
              <p:cNvPr id="36" name="Oval 23"/>
              <p:cNvSpPr>
                <a:spLocks noChangeArrowheads="1"/>
              </p:cNvSpPr>
              <p:nvPr/>
            </p:nvSpPr>
            <p:spPr bwMode="auto">
              <a:xfrm>
                <a:off x="1635" y="1762"/>
                <a:ext cx="93" cy="89"/>
              </a:xfrm>
              <a:prstGeom prst="ellipse">
                <a:avLst/>
              </a:prstGeom>
              <a:solidFill>
                <a:srgbClr val="FFFF00"/>
              </a:solidFill>
              <a:ln w="9525">
                <a:solidFill>
                  <a:srgbClr val="000000"/>
                </a:solidFill>
                <a:round/>
                <a:headEnd/>
                <a:tailEnd/>
              </a:ln>
              <a:extLst/>
            </p:spPr>
            <p:txBody>
              <a:bodyPr wrap="none" anchor="ctr"/>
              <a:lstStyle/>
              <a:p>
                <a:endParaRPr lang="en-US" dirty="0">
                  <a:solidFill>
                    <a:srgbClr val="FFFFFF"/>
                  </a:solidFill>
                </a:endParaRPr>
              </a:p>
            </p:txBody>
          </p:sp>
        </p:grpSp>
        <p:grpSp>
          <p:nvGrpSpPr>
            <p:cNvPr id="16" name="Group 24"/>
            <p:cNvGrpSpPr>
              <a:grpSpLocks/>
            </p:cNvGrpSpPr>
            <p:nvPr/>
          </p:nvGrpSpPr>
          <p:grpSpPr bwMode="auto">
            <a:xfrm>
              <a:off x="3709988" y="4676775"/>
              <a:ext cx="298450" cy="773113"/>
              <a:chOff x="2734" y="2926"/>
              <a:chExt cx="209" cy="487"/>
            </a:xfrm>
          </p:grpSpPr>
          <p:sp>
            <p:nvSpPr>
              <p:cNvPr id="33" name="Freeform 25"/>
              <p:cNvSpPr>
                <a:spLocks/>
              </p:cNvSpPr>
              <p:nvPr/>
            </p:nvSpPr>
            <p:spPr bwMode="auto">
              <a:xfrm>
                <a:off x="2734" y="3021"/>
                <a:ext cx="209" cy="392"/>
              </a:xfrm>
              <a:custGeom>
                <a:avLst/>
                <a:gdLst>
                  <a:gd name="T0" fmla="*/ 8 w 204"/>
                  <a:gd name="T1" fmla="*/ 8 h 444"/>
                  <a:gd name="T2" fmla="*/ 8 w 204"/>
                  <a:gd name="T3" fmla="*/ 8 h 444"/>
                  <a:gd name="T4" fmla="*/ 105 w 204"/>
                  <a:gd name="T5" fmla="*/ 8 h 444"/>
                  <a:gd name="T6" fmla="*/ 105 w 204"/>
                  <a:gd name="T7" fmla="*/ 4 h 444"/>
                  <a:gd name="T8" fmla="*/ 78 w 204"/>
                  <a:gd name="T9" fmla="*/ 4 h 444"/>
                  <a:gd name="T10" fmla="*/ 61 w 204"/>
                  <a:gd name="T11" fmla="*/ 4 h 444"/>
                  <a:gd name="T12" fmla="*/ 56 w 204"/>
                  <a:gd name="T13" fmla="*/ 4 h 444"/>
                  <a:gd name="T14" fmla="*/ 0 w 204"/>
                  <a:gd name="T15" fmla="*/ 4 h 444"/>
                  <a:gd name="T16" fmla="*/ 0 w 204"/>
                  <a:gd name="T17" fmla="*/ 0 h 444"/>
                  <a:gd name="T18" fmla="*/ 173 w 204"/>
                  <a:gd name="T19" fmla="*/ 0 h 444"/>
                  <a:gd name="T20" fmla="*/ 269 w 204"/>
                  <a:gd name="T21" fmla="*/ 0 h 444"/>
                  <a:gd name="T22" fmla="*/ 438 w 204"/>
                  <a:gd name="T23" fmla="*/ 0 h 444"/>
                  <a:gd name="T24" fmla="*/ 438 w 204"/>
                  <a:gd name="T25" fmla="*/ 4 h 444"/>
                  <a:gd name="T26" fmla="*/ 376 w 204"/>
                  <a:gd name="T27" fmla="*/ 4 h 444"/>
                  <a:gd name="T28" fmla="*/ 358 w 204"/>
                  <a:gd name="T29" fmla="*/ 4 h 444"/>
                  <a:gd name="T30" fmla="*/ 327 w 204"/>
                  <a:gd name="T31" fmla="*/ 4 h 444"/>
                  <a:gd name="T32" fmla="*/ 327 w 204"/>
                  <a:gd name="T33" fmla="*/ 8 h 444"/>
                  <a:gd name="T34" fmla="*/ 424 w 204"/>
                  <a:gd name="T35" fmla="*/ 8 h 444"/>
                  <a:gd name="T36" fmla="*/ 424 w 204"/>
                  <a:gd name="T37" fmla="*/ 8 h 444"/>
                  <a:gd name="T38" fmla="*/ 235 w 204"/>
                  <a:gd name="T39" fmla="*/ 8 h 444"/>
                  <a:gd name="T40" fmla="*/ 224 w 204"/>
                  <a:gd name="T41" fmla="*/ 4 h 444"/>
                  <a:gd name="T42" fmla="*/ 205 w 204"/>
                  <a:gd name="T43" fmla="*/ 8 h 444"/>
                  <a:gd name="T44" fmla="*/ 8 w 204"/>
                  <a:gd name="T45" fmla="*/ 8 h 444"/>
                  <a:gd name="T46" fmla="*/ 8 w 204"/>
                  <a:gd name="T47" fmla="*/ 8 h 4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4"/>
                  <a:gd name="T73" fmla="*/ 0 h 444"/>
                  <a:gd name="T74" fmla="*/ 204 w 204"/>
                  <a:gd name="T75" fmla="*/ 444 h 4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4" h="444">
                    <a:moveTo>
                      <a:pt x="8" y="443"/>
                    </a:moveTo>
                    <a:lnTo>
                      <a:pt x="8" y="419"/>
                    </a:lnTo>
                    <a:lnTo>
                      <a:pt x="51" y="407"/>
                    </a:lnTo>
                    <a:lnTo>
                      <a:pt x="51" y="56"/>
                    </a:lnTo>
                    <a:lnTo>
                      <a:pt x="38" y="56"/>
                    </a:lnTo>
                    <a:lnTo>
                      <a:pt x="29" y="227"/>
                    </a:lnTo>
                    <a:lnTo>
                      <a:pt x="24" y="227"/>
                    </a:lnTo>
                    <a:lnTo>
                      <a:pt x="0" y="227"/>
                    </a:lnTo>
                    <a:lnTo>
                      <a:pt x="0" y="0"/>
                    </a:lnTo>
                    <a:lnTo>
                      <a:pt x="81" y="0"/>
                    </a:lnTo>
                    <a:lnTo>
                      <a:pt x="125" y="0"/>
                    </a:lnTo>
                    <a:lnTo>
                      <a:pt x="203" y="0"/>
                    </a:lnTo>
                    <a:lnTo>
                      <a:pt x="203" y="227"/>
                    </a:lnTo>
                    <a:lnTo>
                      <a:pt x="173" y="227"/>
                    </a:lnTo>
                    <a:lnTo>
                      <a:pt x="165" y="56"/>
                    </a:lnTo>
                    <a:lnTo>
                      <a:pt x="151" y="56"/>
                    </a:lnTo>
                    <a:lnTo>
                      <a:pt x="151" y="407"/>
                    </a:lnTo>
                    <a:lnTo>
                      <a:pt x="195" y="419"/>
                    </a:lnTo>
                    <a:lnTo>
                      <a:pt x="195" y="443"/>
                    </a:lnTo>
                    <a:lnTo>
                      <a:pt x="108" y="426"/>
                    </a:lnTo>
                    <a:lnTo>
                      <a:pt x="102" y="235"/>
                    </a:lnTo>
                    <a:lnTo>
                      <a:pt x="95" y="426"/>
                    </a:lnTo>
                    <a:lnTo>
                      <a:pt x="8" y="443"/>
                    </a:lnTo>
                  </a:path>
                </a:pathLst>
              </a:custGeom>
              <a:solidFill>
                <a:srgbClr val="00FFFF"/>
              </a:solidFill>
              <a:ln w="9525">
                <a:solidFill>
                  <a:srgbClr val="000000"/>
                </a:solidFill>
                <a:round/>
                <a:headEnd/>
                <a:tailEnd/>
              </a:ln>
              <a:extLst/>
            </p:spPr>
            <p:txBody>
              <a:bodyPr/>
              <a:lstStyle/>
              <a:p>
                <a:endParaRPr lang="en-US" dirty="0">
                  <a:solidFill>
                    <a:srgbClr val="FFFFFF"/>
                  </a:solidFill>
                </a:endParaRPr>
              </a:p>
            </p:txBody>
          </p:sp>
          <p:sp>
            <p:nvSpPr>
              <p:cNvPr id="34" name="Oval 26"/>
              <p:cNvSpPr>
                <a:spLocks noChangeArrowheads="1"/>
              </p:cNvSpPr>
              <p:nvPr/>
            </p:nvSpPr>
            <p:spPr bwMode="auto">
              <a:xfrm>
                <a:off x="2787" y="2926"/>
                <a:ext cx="102" cy="89"/>
              </a:xfrm>
              <a:prstGeom prst="ellipse">
                <a:avLst/>
              </a:prstGeom>
              <a:solidFill>
                <a:srgbClr val="00FFFF"/>
              </a:solidFill>
              <a:ln w="9525">
                <a:solidFill>
                  <a:srgbClr val="000000"/>
                </a:solidFill>
                <a:round/>
                <a:headEnd/>
                <a:tailEnd/>
              </a:ln>
              <a:extLst/>
            </p:spPr>
            <p:txBody>
              <a:bodyPr wrap="none" anchor="ctr"/>
              <a:lstStyle/>
              <a:p>
                <a:endParaRPr lang="en-US" dirty="0">
                  <a:solidFill>
                    <a:srgbClr val="FFFFFF"/>
                  </a:solidFill>
                </a:endParaRPr>
              </a:p>
            </p:txBody>
          </p:sp>
        </p:grpSp>
        <p:grpSp>
          <p:nvGrpSpPr>
            <p:cNvPr id="17" name="Group 27"/>
            <p:cNvGrpSpPr>
              <a:grpSpLocks/>
            </p:cNvGrpSpPr>
            <p:nvPr/>
          </p:nvGrpSpPr>
          <p:grpSpPr bwMode="auto">
            <a:xfrm>
              <a:off x="5334000" y="4676775"/>
              <a:ext cx="292100" cy="773113"/>
              <a:chOff x="3598" y="2926"/>
              <a:chExt cx="207" cy="487"/>
            </a:xfrm>
          </p:grpSpPr>
          <p:sp>
            <p:nvSpPr>
              <p:cNvPr id="31" name="Freeform 28"/>
              <p:cNvSpPr>
                <a:spLocks/>
              </p:cNvSpPr>
              <p:nvPr/>
            </p:nvSpPr>
            <p:spPr bwMode="auto">
              <a:xfrm>
                <a:off x="3598" y="3021"/>
                <a:ext cx="207" cy="392"/>
              </a:xfrm>
              <a:custGeom>
                <a:avLst/>
                <a:gdLst>
                  <a:gd name="T0" fmla="*/ 7 w 203"/>
                  <a:gd name="T1" fmla="*/ 8 h 444"/>
                  <a:gd name="T2" fmla="*/ 7 w 203"/>
                  <a:gd name="T3" fmla="*/ 8 h 444"/>
                  <a:gd name="T4" fmla="*/ 89 w 203"/>
                  <a:gd name="T5" fmla="*/ 8 h 444"/>
                  <a:gd name="T6" fmla="*/ 89 w 203"/>
                  <a:gd name="T7" fmla="*/ 4 h 444"/>
                  <a:gd name="T8" fmla="*/ 69 w 203"/>
                  <a:gd name="T9" fmla="*/ 4 h 444"/>
                  <a:gd name="T10" fmla="*/ 61 w 203"/>
                  <a:gd name="T11" fmla="*/ 4 h 444"/>
                  <a:gd name="T12" fmla="*/ 24 w 203"/>
                  <a:gd name="T13" fmla="*/ 4 h 444"/>
                  <a:gd name="T14" fmla="*/ 0 w 203"/>
                  <a:gd name="T15" fmla="*/ 4 h 444"/>
                  <a:gd name="T16" fmla="*/ 0 w 203"/>
                  <a:gd name="T17" fmla="*/ 0 h 444"/>
                  <a:gd name="T18" fmla="*/ 154 w 203"/>
                  <a:gd name="T19" fmla="*/ 0 h 444"/>
                  <a:gd name="T20" fmla="*/ 231 w 203"/>
                  <a:gd name="T21" fmla="*/ 0 h 444"/>
                  <a:gd name="T22" fmla="*/ 376 w 203"/>
                  <a:gd name="T23" fmla="*/ 0 h 444"/>
                  <a:gd name="T24" fmla="*/ 376 w 203"/>
                  <a:gd name="T25" fmla="*/ 4 h 444"/>
                  <a:gd name="T26" fmla="*/ 322 w 203"/>
                  <a:gd name="T27" fmla="*/ 4 h 444"/>
                  <a:gd name="T28" fmla="*/ 305 w 203"/>
                  <a:gd name="T29" fmla="*/ 4 h 444"/>
                  <a:gd name="T30" fmla="*/ 280 w 203"/>
                  <a:gd name="T31" fmla="*/ 4 h 444"/>
                  <a:gd name="T32" fmla="*/ 280 w 203"/>
                  <a:gd name="T33" fmla="*/ 8 h 444"/>
                  <a:gd name="T34" fmla="*/ 362 w 203"/>
                  <a:gd name="T35" fmla="*/ 8 h 444"/>
                  <a:gd name="T36" fmla="*/ 362 w 203"/>
                  <a:gd name="T37" fmla="*/ 8 h 444"/>
                  <a:gd name="T38" fmla="*/ 199 w 203"/>
                  <a:gd name="T39" fmla="*/ 8 h 444"/>
                  <a:gd name="T40" fmla="*/ 187 w 203"/>
                  <a:gd name="T41" fmla="*/ 4 h 444"/>
                  <a:gd name="T42" fmla="*/ 173 w 203"/>
                  <a:gd name="T43" fmla="*/ 8 h 444"/>
                  <a:gd name="T44" fmla="*/ 7 w 203"/>
                  <a:gd name="T45" fmla="*/ 8 h 444"/>
                  <a:gd name="T46" fmla="*/ 7 w 203"/>
                  <a:gd name="T47" fmla="*/ 8 h 4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3"/>
                  <a:gd name="T73" fmla="*/ 0 h 444"/>
                  <a:gd name="T74" fmla="*/ 203 w 203"/>
                  <a:gd name="T75" fmla="*/ 444 h 4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3" h="444">
                    <a:moveTo>
                      <a:pt x="7" y="443"/>
                    </a:moveTo>
                    <a:lnTo>
                      <a:pt x="7" y="419"/>
                    </a:lnTo>
                    <a:lnTo>
                      <a:pt x="51" y="407"/>
                    </a:lnTo>
                    <a:lnTo>
                      <a:pt x="51" y="56"/>
                    </a:lnTo>
                    <a:lnTo>
                      <a:pt x="37" y="56"/>
                    </a:lnTo>
                    <a:lnTo>
                      <a:pt x="29" y="227"/>
                    </a:lnTo>
                    <a:lnTo>
                      <a:pt x="24" y="227"/>
                    </a:lnTo>
                    <a:lnTo>
                      <a:pt x="0" y="227"/>
                    </a:lnTo>
                    <a:lnTo>
                      <a:pt x="0" y="0"/>
                    </a:lnTo>
                    <a:lnTo>
                      <a:pt x="81" y="0"/>
                    </a:lnTo>
                    <a:lnTo>
                      <a:pt x="124" y="0"/>
                    </a:lnTo>
                    <a:lnTo>
                      <a:pt x="202" y="0"/>
                    </a:lnTo>
                    <a:lnTo>
                      <a:pt x="202" y="227"/>
                    </a:lnTo>
                    <a:lnTo>
                      <a:pt x="172" y="227"/>
                    </a:lnTo>
                    <a:lnTo>
                      <a:pt x="164" y="56"/>
                    </a:lnTo>
                    <a:lnTo>
                      <a:pt x="151" y="56"/>
                    </a:lnTo>
                    <a:lnTo>
                      <a:pt x="151" y="407"/>
                    </a:lnTo>
                    <a:lnTo>
                      <a:pt x="194" y="419"/>
                    </a:lnTo>
                    <a:lnTo>
                      <a:pt x="194" y="443"/>
                    </a:lnTo>
                    <a:lnTo>
                      <a:pt x="108" y="426"/>
                    </a:lnTo>
                    <a:lnTo>
                      <a:pt x="102" y="235"/>
                    </a:lnTo>
                    <a:lnTo>
                      <a:pt x="94" y="426"/>
                    </a:lnTo>
                    <a:lnTo>
                      <a:pt x="7" y="443"/>
                    </a:lnTo>
                  </a:path>
                </a:pathLst>
              </a:custGeom>
              <a:solidFill>
                <a:srgbClr val="FFFF00"/>
              </a:solidFill>
              <a:ln w="9525">
                <a:solidFill>
                  <a:srgbClr val="000000"/>
                </a:solidFill>
                <a:round/>
                <a:headEnd/>
                <a:tailEnd/>
              </a:ln>
              <a:extLst/>
            </p:spPr>
            <p:txBody>
              <a:bodyPr/>
              <a:lstStyle/>
              <a:p>
                <a:endParaRPr lang="en-US" dirty="0">
                  <a:solidFill>
                    <a:srgbClr val="FFFFFF"/>
                  </a:solidFill>
                </a:endParaRPr>
              </a:p>
            </p:txBody>
          </p:sp>
          <p:sp>
            <p:nvSpPr>
              <p:cNvPr id="32" name="Oval 29"/>
              <p:cNvSpPr>
                <a:spLocks noChangeArrowheads="1"/>
              </p:cNvSpPr>
              <p:nvPr/>
            </p:nvSpPr>
            <p:spPr bwMode="auto">
              <a:xfrm>
                <a:off x="3650" y="2926"/>
                <a:ext cx="103" cy="89"/>
              </a:xfrm>
              <a:prstGeom prst="ellipse">
                <a:avLst/>
              </a:prstGeom>
              <a:solidFill>
                <a:srgbClr val="FFFF00"/>
              </a:solidFill>
              <a:ln w="9525">
                <a:solidFill>
                  <a:srgbClr val="000000"/>
                </a:solidFill>
                <a:round/>
                <a:headEnd/>
                <a:tailEnd/>
              </a:ln>
              <a:extLst/>
            </p:spPr>
            <p:txBody>
              <a:bodyPr wrap="none" anchor="ctr"/>
              <a:lstStyle/>
              <a:p>
                <a:endParaRPr lang="en-US" dirty="0">
                  <a:solidFill>
                    <a:srgbClr val="FFFFFF"/>
                  </a:solidFill>
                </a:endParaRPr>
              </a:p>
            </p:txBody>
          </p:sp>
        </p:grpSp>
        <p:grpSp>
          <p:nvGrpSpPr>
            <p:cNvPr id="18" name="Group 30"/>
            <p:cNvGrpSpPr>
              <a:grpSpLocks/>
            </p:cNvGrpSpPr>
            <p:nvPr/>
          </p:nvGrpSpPr>
          <p:grpSpPr bwMode="auto">
            <a:xfrm>
              <a:off x="5346700" y="3181350"/>
              <a:ext cx="287338" cy="777875"/>
              <a:chOff x="3164" y="1766"/>
              <a:chExt cx="184" cy="487"/>
            </a:xfrm>
          </p:grpSpPr>
          <p:sp>
            <p:nvSpPr>
              <p:cNvPr id="29" name="Freeform 31"/>
              <p:cNvSpPr>
                <a:spLocks/>
              </p:cNvSpPr>
              <p:nvPr/>
            </p:nvSpPr>
            <p:spPr bwMode="auto">
              <a:xfrm>
                <a:off x="3164" y="1861"/>
                <a:ext cx="184" cy="392"/>
              </a:xfrm>
              <a:custGeom>
                <a:avLst/>
                <a:gdLst>
                  <a:gd name="T0" fmla="*/ 5 w 203"/>
                  <a:gd name="T1" fmla="*/ 8 h 444"/>
                  <a:gd name="T2" fmla="*/ 5 w 203"/>
                  <a:gd name="T3" fmla="*/ 8 h 444"/>
                  <a:gd name="T4" fmla="*/ 5 w 203"/>
                  <a:gd name="T5" fmla="*/ 8 h 444"/>
                  <a:gd name="T6" fmla="*/ 5 w 203"/>
                  <a:gd name="T7" fmla="*/ 4 h 444"/>
                  <a:gd name="T8" fmla="*/ 5 w 203"/>
                  <a:gd name="T9" fmla="*/ 4 h 444"/>
                  <a:gd name="T10" fmla="*/ 5 w 203"/>
                  <a:gd name="T11" fmla="*/ 4 h 444"/>
                  <a:gd name="T12" fmla="*/ 5 w 203"/>
                  <a:gd name="T13" fmla="*/ 4 h 444"/>
                  <a:gd name="T14" fmla="*/ 0 w 203"/>
                  <a:gd name="T15" fmla="*/ 4 h 444"/>
                  <a:gd name="T16" fmla="*/ 0 w 203"/>
                  <a:gd name="T17" fmla="*/ 0 h 444"/>
                  <a:gd name="T18" fmla="*/ 5 w 203"/>
                  <a:gd name="T19" fmla="*/ 0 h 444"/>
                  <a:gd name="T20" fmla="*/ 5 w 203"/>
                  <a:gd name="T21" fmla="*/ 0 h 444"/>
                  <a:gd name="T22" fmla="*/ 9 w 203"/>
                  <a:gd name="T23" fmla="*/ 0 h 444"/>
                  <a:gd name="T24" fmla="*/ 9 w 203"/>
                  <a:gd name="T25" fmla="*/ 4 h 444"/>
                  <a:gd name="T26" fmla="*/ 8 w 203"/>
                  <a:gd name="T27" fmla="*/ 4 h 444"/>
                  <a:gd name="T28" fmla="*/ 7 w 203"/>
                  <a:gd name="T29" fmla="*/ 4 h 444"/>
                  <a:gd name="T30" fmla="*/ 6 w 203"/>
                  <a:gd name="T31" fmla="*/ 4 h 444"/>
                  <a:gd name="T32" fmla="*/ 6 w 203"/>
                  <a:gd name="T33" fmla="*/ 8 h 444"/>
                  <a:gd name="T34" fmla="*/ 9 w 203"/>
                  <a:gd name="T35" fmla="*/ 8 h 444"/>
                  <a:gd name="T36" fmla="*/ 9 w 203"/>
                  <a:gd name="T37" fmla="*/ 8 h 444"/>
                  <a:gd name="T38" fmla="*/ 5 w 203"/>
                  <a:gd name="T39" fmla="*/ 8 h 444"/>
                  <a:gd name="T40" fmla="*/ 5 w 203"/>
                  <a:gd name="T41" fmla="*/ 4 h 444"/>
                  <a:gd name="T42" fmla="*/ 5 w 203"/>
                  <a:gd name="T43" fmla="*/ 8 h 444"/>
                  <a:gd name="T44" fmla="*/ 5 w 203"/>
                  <a:gd name="T45" fmla="*/ 8 h 444"/>
                  <a:gd name="T46" fmla="*/ 5 w 203"/>
                  <a:gd name="T47" fmla="*/ 8 h 4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3"/>
                  <a:gd name="T73" fmla="*/ 0 h 444"/>
                  <a:gd name="T74" fmla="*/ 203 w 203"/>
                  <a:gd name="T75" fmla="*/ 444 h 4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3" h="444">
                    <a:moveTo>
                      <a:pt x="7" y="443"/>
                    </a:moveTo>
                    <a:lnTo>
                      <a:pt x="7" y="419"/>
                    </a:lnTo>
                    <a:lnTo>
                      <a:pt x="51" y="408"/>
                    </a:lnTo>
                    <a:lnTo>
                      <a:pt x="51" y="57"/>
                    </a:lnTo>
                    <a:lnTo>
                      <a:pt x="37" y="57"/>
                    </a:lnTo>
                    <a:lnTo>
                      <a:pt x="29" y="227"/>
                    </a:lnTo>
                    <a:lnTo>
                      <a:pt x="24" y="227"/>
                    </a:lnTo>
                    <a:lnTo>
                      <a:pt x="0" y="227"/>
                    </a:lnTo>
                    <a:lnTo>
                      <a:pt x="0" y="0"/>
                    </a:lnTo>
                    <a:lnTo>
                      <a:pt x="81" y="0"/>
                    </a:lnTo>
                    <a:lnTo>
                      <a:pt x="124" y="0"/>
                    </a:lnTo>
                    <a:lnTo>
                      <a:pt x="202" y="0"/>
                    </a:lnTo>
                    <a:lnTo>
                      <a:pt x="202" y="227"/>
                    </a:lnTo>
                    <a:lnTo>
                      <a:pt x="172" y="227"/>
                    </a:lnTo>
                    <a:lnTo>
                      <a:pt x="164" y="57"/>
                    </a:lnTo>
                    <a:lnTo>
                      <a:pt x="151" y="57"/>
                    </a:lnTo>
                    <a:lnTo>
                      <a:pt x="151" y="408"/>
                    </a:lnTo>
                    <a:lnTo>
                      <a:pt x="194" y="419"/>
                    </a:lnTo>
                    <a:lnTo>
                      <a:pt x="194" y="443"/>
                    </a:lnTo>
                    <a:lnTo>
                      <a:pt x="108" y="427"/>
                    </a:lnTo>
                    <a:lnTo>
                      <a:pt x="102" y="235"/>
                    </a:lnTo>
                    <a:lnTo>
                      <a:pt x="94" y="427"/>
                    </a:lnTo>
                    <a:lnTo>
                      <a:pt x="7" y="443"/>
                    </a:lnTo>
                  </a:path>
                </a:pathLst>
              </a:custGeom>
              <a:solidFill>
                <a:srgbClr val="FFFF00"/>
              </a:solidFill>
              <a:ln w="9525">
                <a:solidFill>
                  <a:srgbClr val="000000"/>
                </a:solidFill>
                <a:round/>
                <a:headEnd/>
                <a:tailEnd/>
              </a:ln>
              <a:extLst/>
            </p:spPr>
            <p:txBody>
              <a:bodyPr/>
              <a:lstStyle/>
              <a:p>
                <a:endParaRPr lang="en-US" dirty="0">
                  <a:solidFill>
                    <a:srgbClr val="FFFFFF"/>
                  </a:solidFill>
                </a:endParaRPr>
              </a:p>
            </p:txBody>
          </p:sp>
          <p:sp>
            <p:nvSpPr>
              <p:cNvPr id="30" name="Oval 32"/>
              <p:cNvSpPr>
                <a:spLocks noChangeArrowheads="1"/>
              </p:cNvSpPr>
              <p:nvPr/>
            </p:nvSpPr>
            <p:spPr bwMode="auto">
              <a:xfrm>
                <a:off x="3211" y="1766"/>
                <a:ext cx="92" cy="89"/>
              </a:xfrm>
              <a:prstGeom prst="ellipse">
                <a:avLst/>
              </a:prstGeom>
              <a:solidFill>
                <a:srgbClr val="FFFF00"/>
              </a:solidFill>
              <a:ln w="9525">
                <a:solidFill>
                  <a:srgbClr val="000000"/>
                </a:solidFill>
                <a:round/>
                <a:headEnd/>
                <a:tailEnd/>
              </a:ln>
              <a:extLst/>
            </p:spPr>
            <p:txBody>
              <a:bodyPr wrap="none" anchor="ctr"/>
              <a:lstStyle/>
              <a:p>
                <a:endParaRPr lang="en-US" dirty="0">
                  <a:solidFill>
                    <a:srgbClr val="FFFFFF"/>
                  </a:solidFill>
                </a:endParaRPr>
              </a:p>
            </p:txBody>
          </p:sp>
        </p:grpSp>
        <p:sp>
          <p:nvSpPr>
            <p:cNvPr id="19" name="Text Box 33"/>
            <p:cNvSpPr txBox="1">
              <a:spLocks noChangeArrowheads="1"/>
            </p:cNvSpPr>
            <p:nvPr/>
          </p:nvSpPr>
          <p:spPr bwMode="auto">
            <a:xfrm>
              <a:off x="6434138" y="3962400"/>
              <a:ext cx="13303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95288" eaLnBrk="0" hangingPunct="0">
                <a:defRPr sz="2400">
                  <a:solidFill>
                    <a:schemeClr val="tx1"/>
                  </a:solidFill>
                  <a:latin typeface="Arial" pitchFamily="34" charset="0"/>
                  <a:ea typeface="MS PGothic" pitchFamily="34" charset="-128"/>
                </a:defRPr>
              </a:lvl1pPr>
              <a:lvl2pPr marL="742950" indent="-285750" defTabSz="395288" eaLnBrk="0" hangingPunct="0">
                <a:defRPr sz="2400">
                  <a:solidFill>
                    <a:schemeClr val="tx1"/>
                  </a:solidFill>
                  <a:latin typeface="Arial" pitchFamily="34" charset="0"/>
                  <a:ea typeface="MS PGothic" pitchFamily="34" charset="-128"/>
                </a:defRPr>
              </a:lvl2pPr>
              <a:lvl3pPr marL="1143000" indent="-228600" defTabSz="395288" eaLnBrk="0" hangingPunct="0">
                <a:defRPr sz="2400">
                  <a:solidFill>
                    <a:schemeClr val="tx1"/>
                  </a:solidFill>
                  <a:latin typeface="Arial" pitchFamily="34" charset="0"/>
                  <a:ea typeface="MS PGothic" pitchFamily="34" charset="-128"/>
                </a:defRPr>
              </a:lvl3pPr>
              <a:lvl4pPr marL="1600200" indent="-228600" defTabSz="395288" eaLnBrk="0" hangingPunct="0">
                <a:defRPr sz="2400">
                  <a:solidFill>
                    <a:schemeClr val="tx1"/>
                  </a:solidFill>
                  <a:latin typeface="Arial" pitchFamily="34" charset="0"/>
                  <a:ea typeface="MS PGothic" pitchFamily="34" charset="-128"/>
                </a:defRPr>
              </a:lvl4pPr>
              <a:lvl5pPr marL="2057400" indent="-228600" defTabSz="395288" eaLnBrk="0" hangingPunct="0">
                <a:defRPr sz="2400">
                  <a:solidFill>
                    <a:schemeClr val="tx1"/>
                  </a:solidFill>
                  <a:latin typeface="Arial" pitchFamily="34" charset="0"/>
                  <a:ea typeface="MS PGothic" pitchFamily="34" charset="-128"/>
                </a:defRPr>
              </a:lvl5pPr>
              <a:lvl6pPr marL="25146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lnSpc>
                  <a:spcPct val="85000"/>
                </a:lnSpc>
                <a:buClr>
                  <a:srgbClr val="000000"/>
                </a:buClr>
                <a:buSzPct val="90000"/>
                <a:buFont typeface="Monotype Sorts" pitchFamily="-65" charset="2"/>
                <a:buNone/>
              </a:pPr>
              <a:r>
                <a:rPr kumimoji="1" lang="en-US" sz="1350" dirty="0">
                  <a:solidFill>
                    <a:srgbClr val="FFFFFF"/>
                  </a:solidFill>
                </a:rPr>
                <a:t>Immune</a:t>
              </a:r>
            </a:p>
          </p:txBody>
        </p:sp>
        <p:sp>
          <p:nvSpPr>
            <p:cNvPr id="20" name="Text Box 34"/>
            <p:cNvSpPr txBox="1">
              <a:spLocks noChangeArrowheads="1"/>
            </p:cNvSpPr>
            <p:nvPr/>
          </p:nvSpPr>
          <p:spPr bwMode="auto">
            <a:xfrm>
              <a:off x="4840288" y="3962400"/>
              <a:ext cx="13303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95288" eaLnBrk="0" hangingPunct="0">
                <a:defRPr sz="2400">
                  <a:solidFill>
                    <a:schemeClr val="tx1"/>
                  </a:solidFill>
                  <a:latin typeface="Arial" pitchFamily="34" charset="0"/>
                  <a:ea typeface="MS PGothic" pitchFamily="34" charset="-128"/>
                </a:defRPr>
              </a:lvl1pPr>
              <a:lvl2pPr marL="742950" indent="-285750" defTabSz="395288" eaLnBrk="0" hangingPunct="0">
                <a:defRPr sz="2400">
                  <a:solidFill>
                    <a:schemeClr val="tx1"/>
                  </a:solidFill>
                  <a:latin typeface="Arial" pitchFamily="34" charset="0"/>
                  <a:ea typeface="MS PGothic" pitchFamily="34" charset="-128"/>
                </a:defRPr>
              </a:lvl2pPr>
              <a:lvl3pPr marL="1143000" indent="-228600" defTabSz="395288" eaLnBrk="0" hangingPunct="0">
                <a:defRPr sz="2400">
                  <a:solidFill>
                    <a:schemeClr val="tx1"/>
                  </a:solidFill>
                  <a:latin typeface="Arial" pitchFamily="34" charset="0"/>
                  <a:ea typeface="MS PGothic" pitchFamily="34" charset="-128"/>
                </a:defRPr>
              </a:lvl3pPr>
              <a:lvl4pPr marL="1600200" indent="-228600" defTabSz="395288" eaLnBrk="0" hangingPunct="0">
                <a:defRPr sz="2400">
                  <a:solidFill>
                    <a:schemeClr val="tx1"/>
                  </a:solidFill>
                  <a:latin typeface="Arial" pitchFamily="34" charset="0"/>
                  <a:ea typeface="MS PGothic" pitchFamily="34" charset="-128"/>
                </a:defRPr>
              </a:lvl4pPr>
              <a:lvl5pPr marL="2057400" indent="-228600" defTabSz="395288" eaLnBrk="0" hangingPunct="0">
                <a:defRPr sz="2400">
                  <a:solidFill>
                    <a:schemeClr val="tx1"/>
                  </a:solidFill>
                  <a:latin typeface="Arial" pitchFamily="34" charset="0"/>
                  <a:ea typeface="MS PGothic" pitchFamily="34" charset="-128"/>
                </a:defRPr>
              </a:lvl5pPr>
              <a:lvl6pPr marL="25146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lnSpc>
                  <a:spcPct val="85000"/>
                </a:lnSpc>
                <a:buClr>
                  <a:srgbClr val="000000"/>
                </a:buClr>
                <a:buSzPct val="90000"/>
                <a:buFont typeface="Monotype Sorts" pitchFamily="-65" charset="2"/>
                <a:buNone/>
              </a:pPr>
              <a:r>
                <a:rPr kumimoji="1" lang="en-US" sz="1350" dirty="0">
                  <a:solidFill>
                    <a:srgbClr val="FFFFFF"/>
                  </a:solidFill>
                </a:rPr>
                <a:t>Immune</a:t>
              </a:r>
            </a:p>
          </p:txBody>
        </p:sp>
        <p:sp>
          <p:nvSpPr>
            <p:cNvPr id="21" name="Text Box 35"/>
            <p:cNvSpPr txBox="1">
              <a:spLocks noChangeArrowheads="1"/>
            </p:cNvSpPr>
            <p:nvPr/>
          </p:nvSpPr>
          <p:spPr bwMode="auto">
            <a:xfrm>
              <a:off x="3187700" y="3962400"/>
              <a:ext cx="132873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95288" eaLnBrk="0" hangingPunct="0">
                <a:defRPr sz="2400">
                  <a:solidFill>
                    <a:schemeClr val="tx1"/>
                  </a:solidFill>
                  <a:latin typeface="Arial" pitchFamily="34" charset="0"/>
                  <a:ea typeface="MS PGothic" pitchFamily="34" charset="-128"/>
                </a:defRPr>
              </a:lvl1pPr>
              <a:lvl2pPr marL="742950" indent="-285750" defTabSz="395288" eaLnBrk="0" hangingPunct="0">
                <a:defRPr sz="2400">
                  <a:solidFill>
                    <a:schemeClr val="tx1"/>
                  </a:solidFill>
                  <a:latin typeface="Arial" pitchFamily="34" charset="0"/>
                  <a:ea typeface="MS PGothic" pitchFamily="34" charset="-128"/>
                </a:defRPr>
              </a:lvl2pPr>
              <a:lvl3pPr marL="1143000" indent="-228600" defTabSz="395288" eaLnBrk="0" hangingPunct="0">
                <a:defRPr sz="2400">
                  <a:solidFill>
                    <a:schemeClr val="tx1"/>
                  </a:solidFill>
                  <a:latin typeface="Arial" pitchFamily="34" charset="0"/>
                  <a:ea typeface="MS PGothic" pitchFamily="34" charset="-128"/>
                </a:defRPr>
              </a:lvl3pPr>
              <a:lvl4pPr marL="1600200" indent="-228600" defTabSz="395288" eaLnBrk="0" hangingPunct="0">
                <a:defRPr sz="2400">
                  <a:solidFill>
                    <a:schemeClr val="tx1"/>
                  </a:solidFill>
                  <a:latin typeface="Arial" pitchFamily="34" charset="0"/>
                  <a:ea typeface="MS PGothic" pitchFamily="34" charset="-128"/>
                </a:defRPr>
              </a:lvl4pPr>
              <a:lvl5pPr marL="2057400" indent="-228600" defTabSz="395288" eaLnBrk="0" hangingPunct="0">
                <a:defRPr sz="2400">
                  <a:solidFill>
                    <a:schemeClr val="tx1"/>
                  </a:solidFill>
                  <a:latin typeface="Arial" pitchFamily="34" charset="0"/>
                  <a:ea typeface="MS PGothic" pitchFamily="34" charset="-128"/>
                </a:defRPr>
              </a:lvl5pPr>
              <a:lvl6pPr marL="25146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lnSpc>
                  <a:spcPct val="85000"/>
                </a:lnSpc>
                <a:buClr>
                  <a:srgbClr val="000000"/>
                </a:buClr>
                <a:buSzPct val="90000"/>
                <a:buFont typeface="Monotype Sorts" pitchFamily="-65" charset="2"/>
                <a:buNone/>
              </a:pPr>
              <a:r>
                <a:rPr kumimoji="1" lang="en-US" sz="1350" dirty="0">
                  <a:solidFill>
                    <a:srgbClr val="FFFFFF"/>
                  </a:solidFill>
                </a:rPr>
                <a:t>Immune</a:t>
              </a:r>
            </a:p>
          </p:txBody>
        </p:sp>
        <p:sp>
          <p:nvSpPr>
            <p:cNvPr id="22" name="Text Box 36"/>
            <p:cNvSpPr txBox="1">
              <a:spLocks noChangeArrowheads="1"/>
            </p:cNvSpPr>
            <p:nvPr/>
          </p:nvSpPr>
          <p:spPr bwMode="auto">
            <a:xfrm>
              <a:off x="1570038" y="3962400"/>
              <a:ext cx="13335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95288" eaLnBrk="0" hangingPunct="0">
                <a:defRPr sz="2400">
                  <a:solidFill>
                    <a:schemeClr val="tx1"/>
                  </a:solidFill>
                  <a:latin typeface="Arial" pitchFamily="34" charset="0"/>
                  <a:ea typeface="MS PGothic" pitchFamily="34" charset="-128"/>
                </a:defRPr>
              </a:lvl1pPr>
              <a:lvl2pPr marL="742950" indent="-285750" defTabSz="395288" eaLnBrk="0" hangingPunct="0">
                <a:defRPr sz="2400">
                  <a:solidFill>
                    <a:schemeClr val="tx1"/>
                  </a:solidFill>
                  <a:latin typeface="Arial" pitchFamily="34" charset="0"/>
                  <a:ea typeface="MS PGothic" pitchFamily="34" charset="-128"/>
                </a:defRPr>
              </a:lvl2pPr>
              <a:lvl3pPr marL="1143000" indent="-228600" defTabSz="395288" eaLnBrk="0" hangingPunct="0">
                <a:defRPr sz="2400">
                  <a:solidFill>
                    <a:schemeClr val="tx1"/>
                  </a:solidFill>
                  <a:latin typeface="Arial" pitchFamily="34" charset="0"/>
                  <a:ea typeface="MS PGothic" pitchFamily="34" charset="-128"/>
                </a:defRPr>
              </a:lvl3pPr>
              <a:lvl4pPr marL="1600200" indent="-228600" defTabSz="395288" eaLnBrk="0" hangingPunct="0">
                <a:defRPr sz="2400">
                  <a:solidFill>
                    <a:schemeClr val="tx1"/>
                  </a:solidFill>
                  <a:latin typeface="Arial" pitchFamily="34" charset="0"/>
                  <a:ea typeface="MS PGothic" pitchFamily="34" charset="-128"/>
                </a:defRPr>
              </a:lvl4pPr>
              <a:lvl5pPr marL="2057400" indent="-228600" defTabSz="395288" eaLnBrk="0" hangingPunct="0">
                <a:defRPr sz="2400">
                  <a:solidFill>
                    <a:schemeClr val="tx1"/>
                  </a:solidFill>
                  <a:latin typeface="Arial" pitchFamily="34" charset="0"/>
                  <a:ea typeface="MS PGothic" pitchFamily="34" charset="-128"/>
                </a:defRPr>
              </a:lvl5pPr>
              <a:lvl6pPr marL="25146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lnSpc>
                  <a:spcPct val="85000"/>
                </a:lnSpc>
                <a:buClr>
                  <a:srgbClr val="000000"/>
                </a:buClr>
                <a:buSzPct val="90000"/>
                <a:buFont typeface="Monotype Sorts" pitchFamily="-65" charset="2"/>
                <a:buNone/>
              </a:pPr>
              <a:r>
                <a:rPr kumimoji="1" lang="en-US" sz="1350" dirty="0">
                  <a:solidFill>
                    <a:srgbClr val="FFFFFF"/>
                  </a:solidFill>
                </a:rPr>
                <a:t>Immune</a:t>
              </a:r>
            </a:p>
          </p:txBody>
        </p:sp>
        <p:sp>
          <p:nvSpPr>
            <p:cNvPr id="23" name="Text Box 37"/>
            <p:cNvSpPr txBox="1">
              <a:spLocks noChangeArrowheads="1"/>
            </p:cNvSpPr>
            <p:nvPr/>
          </p:nvSpPr>
          <p:spPr bwMode="auto">
            <a:xfrm>
              <a:off x="6110288" y="5534025"/>
              <a:ext cx="198596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95288" eaLnBrk="0" hangingPunct="0">
                <a:defRPr sz="2400">
                  <a:solidFill>
                    <a:schemeClr val="tx1"/>
                  </a:solidFill>
                  <a:latin typeface="Arial" pitchFamily="34" charset="0"/>
                  <a:ea typeface="MS PGothic" pitchFamily="34" charset="-128"/>
                </a:defRPr>
              </a:lvl1pPr>
              <a:lvl2pPr marL="742950" indent="-285750" defTabSz="395288" eaLnBrk="0" hangingPunct="0">
                <a:defRPr sz="2400">
                  <a:solidFill>
                    <a:schemeClr val="tx1"/>
                  </a:solidFill>
                  <a:latin typeface="Arial" pitchFamily="34" charset="0"/>
                  <a:ea typeface="MS PGothic" pitchFamily="34" charset="-128"/>
                </a:defRPr>
              </a:lvl2pPr>
              <a:lvl3pPr marL="1143000" indent="-228600" defTabSz="395288" eaLnBrk="0" hangingPunct="0">
                <a:defRPr sz="2400">
                  <a:solidFill>
                    <a:schemeClr val="tx1"/>
                  </a:solidFill>
                  <a:latin typeface="Arial" pitchFamily="34" charset="0"/>
                  <a:ea typeface="MS PGothic" pitchFamily="34" charset="-128"/>
                </a:defRPr>
              </a:lvl3pPr>
              <a:lvl4pPr marL="1600200" indent="-228600" defTabSz="395288" eaLnBrk="0" hangingPunct="0">
                <a:defRPr sz="2400">
                  <a:solidFill>
                    <a:schemeClr val="tx1"/>
                  </a:solidFill>
                  <a:latin typeface="Arial" pitchFamily="34" charset="0"/>
                  <a:ea typeface="MS PGothic" pitchFamily="34" charset="-128"/>
                </a:defRPr>
              </a:lvl4pPr>
              <a:lvl5pPr marL="2057400" indent="-228600" defTabSz="395288" eaLnBrk="0" hangingPunct="0">
                <a:defRPr sz="2400">
                  <a:solidFill>
                    <a:schemeClr val="tx1"/>
                  </a:solidFill>
                  <a:latin typeface="Arial" pitchFamily="34" charset="0"/>
                  <a:ea typeface="MS PGothic" pitchFamily="34" charset="-128"/>
                </a:defRPr>
              </a:lvl5pPr>
              <a:lvl6pPr marL="25146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lnSpc>
                  <a:spcPct val="85000"/>
                </a:lnSpc>
                <a:buClr>
                  <a:srgbClr val="000000"/>
                </a:buClr>
                <a:buSzPct val="90000"/>
                <a:buFont typeface="Monotype Sorts" pitchFamily="-65" charset="2"/>
                <a:buNone/>
              </a:pPr>
              <a:r>
                <a:rPr kumimoji="1" lang="en-US" sz="1350" dirty="0">
                  <a:solidFill>
                    <a:srgbClr val="FFFFFF"/>
                  </a:solidFill>
                </a:rPr>
                <a:t>Susceptible</a:t>
              </a:r>
            </a:p>
            <a:p>
              <a:pPr algn="ctr">
                <a:lnSpc>
                  <a:spcPct val="85000"/>
                </a:lnSpc>
                <a:buClr>
                  <a:srgbClr val="000000"/>
                </a:buClr>
                <a:buSzPct val="90000"/>
                <a:buFont typeface="Monotype Sorts" pitchFamily="-65" charset="2"/>
                <a:buNone/>
              </a:pPr>
              <a:r>
                <a:rPr kumimoji="1" lang="en-US" sz="1350" dirty="0">
                  <a:solidFill>
                    <a:srgbClr val="FFFFFF"/>
                  </a:solidFill>
                </a:rPr>
                <a:t>(Indirectly</a:t>
              </a:r>
            </a:p>
            <a:p>
              <a:pPr algn="ctr">
                <a:lnSpc>
                  <a:spcPct val="85000"/>
                </a:lnSpc>
                <a:buClr>
                  <a:srgbClr val="000000"/>
                </a:buClr>
                <a:buSzPct val="90000"/>
                <a:buFont typeface="Monotype Sorts" pitchFamily="-65" charset="2"/>
                <a:buNone/>
              </a:pPr>
              <a:r>
                <a:rPr kumimoji="1" lang="en-US" sz="1350" dirty="0">
                  <a:solidFill>
                    <a:srgbClr val="FFFFFF"/>
                  </a:solidFill>
                </a:rPr>
                <a:t>Protected)</a:t>
              </a:r>
            </a:p>
          </p:txBody>
        </p:sp>
        <p:sp>
          <p:nvSpPr>
            <p:cNvPr id="24" name="Text Box 38"/>
            <p:cNvSpPr txBox="1">
              <a:spLocks noChangeArrowheads="1"/>
            </p:cNvSpPr>
            <p:nvPr/>
          </p:nvSpPr>
          <p:spPr bwMode="auto">
            <a:xfrm>
              <a:off x="4832350" y="5534025"/>
              <a:ext cx="12763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95288" eaLnBrk="0" hangingPunct="0">
                <a:defRPr sz="2400">
                  <a:solidFill>
                    <a:schemeClr val="tx1"/>
                  </a:solidFill>
                  <a:latin typeface="Arial" pitchFamily="34" charset="0"/>
                  <a:ea typeface="MS PGothic" pitchFamily="34" charset="-128"/>
                </a:defRPr>
              </a:lvl1pPr>
              <a:lvl2pPr marL="742950" indent="-285750" defTabSz="395288" eaLnBrk="0" hangingPunct="0">
                <a:defRPr sz="2400">
                  <a:solidFill>
                    <a:schemeClr val="tx1"/>
                  </a:solidFill>
                  <a:latin typeface="Arial" pitchFamily="34" charset="0"/>
                  <a:ea typeface="MS PGothic" pitchFamily="34" charset="-128"/>
                </a:defRPr>
              </a:lvl2pPr>
              <a:lvl3pPr marL="1143000" indent="-228600" defTabSz="395288" eaLnBrk="0" hangingPunct="0">
                <a:defRPr sz="2400">
                  <a:solidFill>
                    <a:schemeClr val="tx1"/>
                  </a:solidFill>
                  <a:latin typeface="Arial" pitchFamily="34" charset="0"/>
                  <a:ea typeface="MS PGothic" pitchFamily="34" charset="-128"/>
                </a:defRPr>
              </a:lvl3pPr>
              <a:lvl4pPr marL="1600200" indent="-228600" defTabSz="395288" eaLnBrk="0" hangingPunct="0">
                <a:defRPr sz="2400">
                  <a:solidFill>
                    <a:schemeClr val="tx1"/>
                  </a:solidFill>
                  <a:latin typeface="Arial" pitchFamily="34" charset="0"/>
                  <a:ea typeface="MS PGothic" pitchFamily="34" charset="-128"/>
                </a:defRPr>
              </a:lvl4pPr>
              <a:lvl5pPr marL="2057400" indent="-228600" defTabSz="395288" eaLnBrk="0" hangingPunct="0">
                <a:defRPr sz="2400">
                  <a:solidFill>
                    <a:schemeClr val="tx1"/>
                  </a:solidFill>
                  <a:latin typeface="Arial" pitchFamily="34" charset="0"/>
                  <a:ea typeface="MS PGothic" pitchFamily="34" charset="-128"/>
                </a:defRPr>
              </a:lvl5pPr>
              <a:lvl6pPr marL="25146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lnSpc>
                  <a:spcPct val="85000"/>
                </a:lnSpc>
                <a:buClr>
                  <a:srgbClr val="000000"/>
                </a:buClr>
                <a:buSzPct val="90000"/>
                <a:buFont typeface="Monotype Sorts" pitchFamily="-65" charset="2"/>
                <a:buNone/>
              </a:pPr>
              <a:r>
                <a:rPr kumimoji="1" lang="en-US" sz="1350" dirty="0">
                  <a:solidFill>
                    <a:srgbClr val="FFFFFF"/>
                  </a:solidFill>
                </a:rPr>
                <a:t>Immune</a:t>
              </a:r>
            </a:p>
          </p:txBody>
        </p:sp>
        <p:sp>
          <p:nvSpPr>
            <p:cNvPr id="25" name="Text Box 39"/>
            <p:cNvSpPr txBox="1">
              <a:spLocks noChangeArrowheads="1"/>
            </p:cNvSpPr>
            <p:nvPr/>
          </p:nvSpPr>
          <p:spPr bwMode="auto">
            <a:xfrm>
              <a:off x="2863850" y="5534025"/>
              <a:ext cx="20066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95288" eaLnBrk="0" hangingPunct="0">
                <a:defRPr sz="2400">
                  <a:solidFill>
                    <a:schemeClr val="tx1"/>
                  </a:solidFill>
                  <a:latin typeface="Arial" pitchFamily="34" charset="0"/>
                  <a:ea typeface="MS PGothic" pitchFamily="34" charset="-128"/>
                </a:defRPr>
              </a:lvl1pPr>
              <a:lvl2pPr marL="742950" indent="-285750" defTabSz="395288" eaLnBrk="0" hangingPunct="0">
                <a:defRPr sz="2400">
                  <a:solidFill>
                    <a:schemeClr val="tx1"/>
                  </a:solidFill>
                  <a:latin typeface="Arial" pitchFamily="34" charset="0"/>
                  <a:ea typeface="MS PGothic" pitchFamily="34" charset="-128"/>
                </a:defRPr>
              </a:lvl2pPr>
              <a:lvl3pPr marL="1143000" indent="-228600" defTabSz="395288" eaLnBrk="0" hangingPunct="0">
                <a:defRPr sz="2400">
                  <a:solidFill>
                    <a:schemeClr val="tx1"/>
                  </a:solidFill>
                  <a:latin typeface="Arial" pitchFamily="34" charset="0"/>
                  <a:ea typeface="MS PGothic" pitchFamily="34" charset="-128"/>
                </a:defRPr>
              </a:lvl3pPr>
              <a:lvl4pPr marL="1600200" indent="-228600" defTabSz="395288" eaLnBrk="0" hangingPunct="0">
                <a:defRPr sz="2400">
                  <a:solidFill>
                    <a:schemeClr val="tx1"/>
                  </a:solidFill>
                  <a:latin typeface="Arial" pitchFamily="34" charset="0"/>
                  <a:ea typeface="MS PGothic" pitchFamily="34" charset="-128"/>
                </a:defRPr>
              </a:lvl4pPr>
              <a:lvl5pPr marL="2057400" indent="-228600" defTabSz="395288" eaLnBrk="0" hangingPunct="0">
                <a:defRPr sz="2400">
                  <a:solidFill>
                    <a:schemeClr val="tx1"/>
                  </a:solidFill>
                  <a:latin typeface="Arial" pitchFamily="34" charset="0"/>
                  <a:ea typeface="MS PGothic" pitchFamily="34" charset="-128"/>
                </a:defRPr>
              </a:lvl5pPr>
              <a:lvl6pPr marL="25146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lnSpc>
                  <a:spcPct val="85000"/>
                </a:lnSpc>
                <a:buClr>
                  <a:srgbClr val="000000"/>
                </a:buClr>
                <a:buSzPct val="90000"/>
                <a:buFont typeface="Monotype Sorts" pitchFamily="-65" charset="2"/>
                <a:buNone/>
              </a:pPr>
              <a:r>
                <a:rPr kumimoji="1" lang="en-US" sz="1350" dirty="0">
                  <a:solidFill>
                    <a:srgbClr val="FFFFFF"/>
                  </a:solidFill>
                </a:rPr>
                <a:t>Susceptible</a:t>
              </a:r>
            </a:p>
            <a:p>
              <a:pPr algn="ctr">
                <a:lnSpc>
                  <a:spcPct val="85000"/>
                </a:lnSpc>
                <a:buClr>
                  <a:srgbClr val="000000"/>
                </a:buClr>
                <a:buSzPct val="90000"/>
                <a:buFont typeface="Monotype Sorts" pitchFamily="-65" charset="2"/>
                <a:buNone/>
              </a:pPr>
              <a:r>
                <a:rPr kumimoji="1" lang="en-US" sz="1350" dirty="0">
                  <a:solidFill>
                    <a:srgbClr val="FFFFFF"/>
                  </a:solidFill>
                </a:rPr>
                <a:t>(Indirectly</a:t>
              </a:r>
            </a:p>
            <a:p>
              <a:pPr algn="ctr">
                <a:lnSpc>
                  <a:spcPct val="85000"/>
                </a:lnSpc>
                <a:buClr>
                  <a:srgbClr val="000000"/>
                </a:buClr>
                <a:buSzPct val="90000"/>
                <a:buFont typeface="Monotype Sorts" pitchFamily="-65" charset="2"/>
                <a:buNone/>
              </a:pPr>
              <a:r>
                <a:rPr kumimoji="1" lang="en-US" sz="1350" dirty="0">
                  <a:solidFill>
                    <a:srgbClr val="FFFFFF"/>
                  </a:solidFill>
                </a:rPr>
                <a:t>Protected)</a:t>
              </a:r>
            </a:p>
          </p:txBody>
        </p:sp>
        <p:sp>
          <p:nvSpPr>
            <p:cNvPr id="26" name="Text Box 40"/>
            <p:cNvSpPr txBox="1">
              <a:spLocks noChangeArrowheads="1"/>
            </p:cNvSpPr>
            <p:nvPr/>
          </p:nvSpPr>
          <p:spPr bwMode="auto">
            <a:xfrm>
              <a:off x="1544638" y="5534025"/>
              <a:ext cx="13239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95288" eaLnBrk="0" hangingPunct="0">
                <a:defRPr sz="2400">
                  <a:solidFill>
                    <a:schemeClr val="tx1"/>
                  </a:solidFill>
                  <a:latin typeface="Arial" pitchFamily="34" charset="0"/>
                  <a:ea typeface="MS PGothic" pitchFamily="34" charset="-128"/>
                </a:defRPr>
              </a:lvl1pPr>
              <a:lvl2pPr marL="742950" indent="-285750" defTabSz="395288" eaLnBrk="0" hangingPunct="0">
                <a:defRPr sz="2400">
                  <a:solidFill>
                    <a:schemeClr val="tx1"/>
                  </a:solidFill>
                  <a:latin typeface="Arial" pitchFamily="34" charset="0"/>
                  <a:ea typeface="MS PGothic" pitchFamily="34" charset="-128"/>
                </a:defRPr>
              </a:lvl2pPr>
              <a:lvl3pPr marL="1143000" indent="-228600" defTabSz="395288" eaLnBrk="0" hangingPunct="0">
                <a:defRPr sz="2400">
                  <a:solidFill>
                    <a:schemeClr val="tx1"/>
                  </a:solidFill>
                  <a:latin typeface="Arial" pitchFamily="34" charset="0"/>
                  <a:ea typeface="MS PGothic" pitchFamily="34" charset="-128"/>
                </a:defRPr>
              </a:lvl3pPr>
              <a:lvl4pPr marL="1600200" indent="-228600" defTabSz="395288" eaLnBrk="0" hangingPunct="0">
                <a:defRPr sz="2400">
                  <a:solidFill>
                    <a:schemeClr val="tx1"/>
                  </a:solidFill>
                  <a:latin typeface="Arial" pitchFamily="34" charset="0"/>
                  <a:ea typeface="MS PGothic" pitchFamily="34" charset="-128"/>
                </a:defRPr>
              </a:lvl4pPr>
              <a:lvl5pPr marL="2057400" indent="-228600" defTabSz="395288" eaLnBrk="0" hangingPunct="0">
                <a:defRPr sz="2400">
                  <a:solidFill>
                    <a:schemeClr val="tx1"/>
                  </a:solidFill>
                  <a:latin typeface="Arial" pitchFamily="34" charset="0"/>
                  <a:ea typeface="MS PGothic" pitchFamily="34" charset="-128"/>
                </a:defRPr>
              </a:lvl5pPr>
              <a:lvl6pPr marL="25146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lnSpc>
                  <a:spcPct val="85000"/>
                </a:lnSpc>
                <a:buClr>
                  <a:srgbClr val="000000"/>
                </a:buClr>
                <a:buSzPct val="90000"/>
                <a:buFont typeface="Monotype Sorts" pitchFamily="-65" charset="2"/>
                <a:buNone/>
              </a:pPr>
              <a:r>
                <a:rPr kumimoji="1" lang="en-US" sz="1350" dirty="0">
                  <a:solidFill>
                    <a:srgbClr val="FFFFFF"/>
                  </a:solidFill>
                </a:rPr>
                <a:t>Immune</a:t>
              </a:r>
            </a:p>
          </p:txBody>
        </p:sp>
        <p:sp>
          <p:nvSpPr>
            <p:cNvPr id="27" name="Line 41"/>
            <p:cNvSpPr>
              <a:spLocks noChangeShapeType="1"/>
            </p:cNvSpPr>
            <p:nvPr/>
          </p:nvSpPr>
          <p:spPr bwMode="auto">
            <a:xfrm flipH="1">
              <a:off x="4146550" y="2471738"/>
              <a:ext cx="412750" cy="53975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dirty="0">
                <a:solidFill>
                  <a:srgbClr val="FFFFFF"/>
                </a:solidFill>
              </a:endParaRPr>
            </a:p>
          </p:txBody>
        </p:sp>
        <p:sp>
          <p:nvSpPr>
            <p:cNvPr id="28" name="Line 42"/>
            <p:cNvSpPr>
              <a:spLocks noChangeShapeType="1"/>
            </p:cNvSpPr>
            <p:nvPr/>
          </p:nvSpPr>
          <p:spPr bwMode="auto">
            <a:xfrm flipV="1">
              <a:off x="2944813" y="2395538"/>
              <a:ext cx="1308100" cy="57785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dirty="0">
                <a:solidFill>
                  <a:srgbClr val="FFFFFF"/>
                </a:solidFill>
              </a:endParaRPr>
            </a:p>
          </p:txBody>
        </p:sp>
      </p:grpSp>
      <p:sp>
        <p:nvSpPr>
          <p:cNvPr id="45" name="TextBox 44"/>
          <p:cNvSpPr txBox="1"/>
          <p:nvPr/>
        </p:nvSpPr>
        <p:spPr>
          <a:xfrm>
            <a:off x="1936776" y="5648554"/>
            <a:ext cx="6235065" cy="1107996"/>
          </a:xfrm>
          <a:prstGeom prst="rect">
            <a:avLst/>
          </a:prstGeom>
          <a:noFill/>
        </p:spPr>
        <p:txBody>
          <a:bodyPr wrap="square" rtlCol="0">
            <a:spAutoFit/>
          </a:bodyPr>
          <a:lstStyle/>
          <a:p>
            <a:r>
              <a:rPr lang="en-US" sz="1200" dirty="0">
                <a:solidFill>
                  <a:srgbClr val="FFFFFF"/>
                </a:solidFill>
                <a:latin typeface="Calibri"/>
              </a:rPr>
              <a:t>Reference: Presentation from Immunize Georgia, September 9, 2016 by Walt A. Orenstein, MD</a:t>
            </a:r>
          </a:p>
          <a:p>
            <a:r>
              <a:rPr lang="en-US" sz="1200" dirty="0">
                <a:solidFill>
                  <a:srgbClr val="FFFFFF"/>
                </a:solidFill>
                <a:latin typeface="Calibri"/>
              </a:rPr>
              <a:t>Professor of Medicine Global, Health, Epidemiology and Pediatrics</a:t>
            </a:r>
          </a:p>
          <a:p>
            <a:r>
              <a:rPr lang="en-US" sz="1200" dirty="0">
                <a:solidFill>
                  <a:srgbClr val="FFFFFF"/>
                </a:solidFill>
                <a:latin typeface="Calibri"/>
              </a:rPr>
              <a:t>Emory Department of Medicine, Associate Director, Emory Vaccine Center Director</a:t>
            </a:r>
          </a:p>
          <a:p>
            <a:r>
              <a:rPr lang="en-US" sz="1200" dirty="0">
                <a:solidFill>
                  <a:srgbClr val="FFFFFF"/>
                </a:solidFill>
                <a:latin typeface="Calibri"/>
              </a:rPr>
              <a:t>Vaccine Policy and Development, Emory University, Atlanta, GA</a:t>
            </a:r>
          </a:p>
          <a:p>
            <a:endParaRPr lang="en-US" dirty="0">
              <a:solidFill>
                <a:srgbClr val="FFFFFF"/>
              </a:solidFill>
            </a:endParaRPr>
          </a:p>
        </p:txBody>
      </p:sp>
    </p:spTree>
    <p:extLst>
      <p:ext uri="{BB962C8B-B14F-4D97-AF65-F5344CB8AC3E}">
        <p14:creationId xmlns:p14="http://schemas.microsoft.com/office/powerpoint/2010/main" val="25303663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2"/>
          <p:cNvSpPr>
            <a:spLocks noGrp="1" noChangeArrowheads="1"/>
          </p:cNvSpPr>
          <p:nvPr>
            <p:ph type="title" idx="4294967295"/>
          </p:nvPr>
        </p:nvSpPr>
        <p:spPr>
          <a:xfrm>
            <a:off x="457200" y="609600"/>
            <a:ext cx="5105400" cy="1143000"/>
          </a:xfrm>
        </p:spPr>
        <p:txBody>
          <a:bodyPr/>
          <a:lstStyle/>
          <a:p>
            <a:pPr eaLnBrk="1" hangingPunct="1"/>
            <a:r>
              <a:rPr lang="en-US" sz="3600">
                <a:solidFill>
                  <a:srgbClr val="FFFF99"/>
                </a:solidFill>
              </a:rPr>
              <a:t>Stay Current!</a:t>
            </a:r>
          </a:p>
        </p:txBody>
      </p:sp>
      <p:sp>
        <p:nvSpPr>
          <p:cNvPr id="324610" name="Rectangle 3"/>
          <p:cNvSpPr>
            <a:spLocks noGrp="1" noChangeArrowheads="1"/>
          </p:cNvSpPr>
          <p:nvPr>
            <p:ph type="body" idx="4294967295"/>
          </p:nvPr>
        </p:nvSpPr>
        <p:spPr>
          <a:xfrm>
            <a:off x="228600" y="2057400"/>
            <a:ext cx="8763000" cy="4525963"/>
          </a:xfrm>
        </p:spPr>
        <p:txBody>
          <a:bodyPr/>
          <a:lstStyle/>
          <a:p>
            <a:pPr eaLnBrk="1" hangingPunct="1"/>
            <a:r>
              <a:rPr lang="en-US" sz="2800"/>
              <a:t>Sign up for listserv sites which provide timely information pertinent to your practice  </a:t>
            </a:r>
            <a:r>
              <a:rPr lang="en-US" sz="2800" err="1">
                <a:hlinkClick r:id="rId3"/>
              </a:rPr>
              <a:t>www.immunize.org/resources/emailnews.asp</a:t>
            </a:r>
            <a:endParaRPr lang="en-US" sz="2800"/>
          </a:p>
          <a:p>
            <a:pPr lvl="1" eaLnBrk="1" hangingPunct="1"/>
            <a:r>
              <a:rPr lang="en-US">
                <a:solidFill>
                  <a:srgbClr val="FFFF99"/>
                </a:solidFill>
              </a:rPr>
              <a:t>AAP Newsletter</a:t>
            </a:r>
          </a:p>
          <a:p>
            <a:pPr lvl="1" eaLnBrk="1" hangingPunct="1"/>
            <a:r>
              <a:rPr lang="en-US">
                <a:solidFill>
                  <a:srgbClr val="FFFF99"/>
                </a:solidFill>
              </a:rPr>
              <a:t>CDC immunization websites (32 in all)</a:t>
            </a:r>
          </a:p>
          <a:p>
            <a:pPr lvl="1" eaLnBrk="1" hangingPunct="1"/>
            <a:r>
              <a:rPr lang="en-US">
                <a:solidFill>
                  <a:srgbClr val="FFFF99"/>
                </a:solidFill>
              </a:rPr>
              <a:t>CHOP Parents Pack Newsletter</a:t>
            </a:r>
          </a:p>
          <a:p>
            <a:pPr lvl="1" eaLnBrk="1" hangingPunct="1"/>
            <a:r>
              <a:rPr lang="en-US">
                <a:solidFill>
                  <a:srgbClr val="FFFF99"/>
                </a:solidFill>
              </a:rPr>
              <a:t>IAC Express, Needle Tips</a:t>
            </a:r>
          </a:p>
          <a:p>
            <a:pPr lvl="1" eaLnBrk="1" hangingPunct="1"/>
            <a:r>
              <a:rPr lang="en-US">
                <a:solidFill>
                  <a:srgbClr val="FFFF99"/>
                </a:solidFill>
              </a:rPr>
              <a:t>Websites specific to particular vaccines</a:t>
            </a:r>
          </a:p>
        </p:txBody>
      </p:sp>
      <p:pic>
        <p:nvPicPr>
          <p:cNvPr id="324611" name="Picture 4" descr="MC900439350[1]"/>
          <p:cNvPicPr>
            <a:picLocks noChangeAspect="1" noChangeArrowheads="1"/>
          </p:cNvPicPr>
          <p:nvPr/>
        </p:nvPicPr>
        <p:blipFill>
          <a:blip r:embed="rId4" cstate="print"/>
          <a:srcRect/>
          <a:stretch>
            <a:fillRect/>
          </a:stretch>
        </p:blipFill>
        <p:spPr bwMode="auto">
          <a:xfrm rot="1044087">
            <a:off x="6477000" y="304800"/>
            <a:ext cx="1600200" cy="160020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1143000"/>
            <a:ext cx="6019800" cy="1938992"/>
          </a:xfrm>
          <a:prstGeom prst="rect">
            <a:avLst/>
          </a:prstGeom>
        </p:spPr>
        <p:txBody>
          <a:bodyPr wrap="square">
            <a:spAutoFit/>
          </a:bodyPr>
          <a:lstStyle/>
          <a:p>
            <a:pPr marL="285750" indent="-285750" eaLnBrk="1" hangingPunct="1">
              <a:buFont typeface="Arial" panose="020B0604020202020204" pitchFamily="34" charset="0"/>
              <a:buChar char="•"/>
            </a:pPr>
            <a:r>
              <a:rPr lang="en-US" sz="2400" dirty="0">
                <a:latin typeface="+mn-lt"/>
              </a:rPr>
              <a:t>Immunization only visits </a:t>
            </a:r>
          </a:p>
          <a:p>
            <a:pPr eaLnBrk="1" hangingPunct="1">
              <a:buFont typeface="Arial" pitchFamily="34" charset="0"/>
              <a:buChar char="•"/>
            </a:pPr>
            <a:r>
              <a:rPr lang="en-US" sz="2400" dirty="0">
                <a:latin typeface="+mn-lt"/>
              </a:rPr>
              <a:t>   Walk-ins for immunizations</a:t>
            </a:r>
          </a:p>
          <a:p>
            <a:pPr eaLnBrk="1" hangingPunct="1">
              <a:buFont typeface="Arial" pitchFamily="34" charset="0"/>
              <a:buChar char="•"/>
            </a:pPr>
            <a:r>
              <a:rPr lang="en-US" sz="2400" dirty="0">
                <a:latin typeface="+mn-lt"/>
              </a:rPr>
              <a:t>   Implement standing orders</a:t>
            </a:r>
          </a:p>
          <a:p>
            <a:pPr eaLnBrk="1" hangingPunct="1">
              <a:buFont typeface="Arial" pitchFamily="34" charset="0"/>
              <a:buChar char="•"/>
            </a:pPr>
            <a:r>
              <a:rPr lang="en-US" sz="2400" dirty="0">
                <a:latin typeface="+mn-lt"/>
              </a:rPr>
              <a:t>   Early, extended, or weekend hours</a:t>
            </a:r>
          </a:p>
          <a:p>
            <a:pPr eaLnBrk="1" hangingPunct="1">
              <a:buFont typeface="Arial" pitchFamily="34" charset="0"/>
              <a:buChar char="•"/>
            </a:pPr>
            <a:r>
              <a:rPr lang="en-US" sz="2400" dirty="0">
                <a:latin typeface="+mn-lt"/>
              </a:rPr>
              <a:t>   Mass vaccination clinics</a:t>
            </a:r>
          </a:p>
        </p:txBody>
      </p:sp>
      <p:sp>
        <p:nvSpPr>
          <p:cNvPr id="3" name="TextBox 2"/>
          <p:cNvSpPr txBox="1"/>
          <p:nvPr/>
        </p:nvSpPr>
        <p:spPr>
          <a:xfrm>
            <a:off x="533400" y="304800"/>
            <a:ext cx="8382000" cy="584775"/>
          </a:xfrm>
          <a:prstGeom prst="rect">
            <a:avLst/>
          </a:prstGeom>
          <a:noFill/>
        </p:spPr>
        <p:txBody>
          <a:bodyPr wrap="square" rtlCol="0">
            <a:spAutoFit/>
          </a:bodyPr>
          <a:lstStyle/>
          <a:p>
            <a:r>
              <a:rPr lang="en-US" sz="3200" dirty="0">
                <a:solidFill>
                  <a:srgbClr val="FFFF99"/>
                </a:solidFill>
                <a:latin typeface="+mj-lt"/>
              </a:rPr>
              <a:t>Improve Access to Immunizations in Your Practice</a:t>
            </a:r>
          </a:p>
        </p:txBody>
      </p:sp>
      <p:sp>
        <p:nvSpPr>
          <p:cNvPr id="4" name="Text Box 3"/>
          <p:cNvSpPr txBox="1">
            <a:spLocks noChangeArrowheads="1"/>
          </p:cNvSpPr>
          <p:nvPr/>
        </p:nvSpPr>
        <p:spPr bwMode="auto">
          <a:xfrm>
            <a:off x="1066800" y="3565439"/>
            <a:ext cx="6553200" cy="954107"/>
          </a:xfrm>
          <a:prstGeom prst="rect">
            <a:avLst/>
          </a:prstGeom>
          <a:noFill/>
          <a:ln w="9525">
            <a:noFill/>
            <a:miter lim="800000"/>
            <a:headEnd/>
            <a:tailEnd/>
          </a:ln>
        </p:spPr>
        <p:txBody>
          <a:bodyPr>
            <a:spAutoFit/>
          </a:bodyPr>
          <a:lstStyle/>
          <a:p>
            <a:pPr algn="ctr">
              <a:spcBef>
                <a:spcPct val="50000"/>
              </a:spcBef>
            </a:pPr>
            <a:r>
              <a:rPr lang="en-US" sz="2800" dirty="0">
                <a:solidFill>
                  <a:srgbClr val="FFFF66"/>
                </a:solidFill>
                <a:latin typeface="Calibri" pitchFamily="34" charset="0"/>
              </a:rPr>
              <a:t>High Immunization rates begin with a team designed plan! </a:t>
            </a:r>
          </a:p>
        </p:txBody>
      </p:sp>
      <p:pic>
        <p:nvPicPr>
          <p:cNvPr id="5" name="Picture 6" descr="j0395836"/>
          <p:cNvPicPr>
            <a:picLocks noChangeAspect="1" noChangeArrowheads="1"/>
          </p:cNvPicPr>
          <p:nvPr/>
        </p:nvPicPr>
        <p:blipFill>
          <a:blip r:embed="rId3" cstate="print"/>
          <a:srcRect/>
          <a:stretch>
            <a:fillRect/>
          </a:stretch>
        </p:blipFill>
        <p:spPr bwMode="auto">
          <a:xfrm>
            <a:off x="609600" y="4944773"/>
            <a:ext cx="2667103" cy="1532354"/>
          </a:xfrm>
          <a:prstGeom prst="rect">
            <a:avLst/>
          </a:prstGeom>
          <a:solidFill>
            <a:schemeClr val="bg1"/>
          </a:solidFill>
          <a:ln w="9525">
            <a:noFill/>
            <a:miter lim="800000"/>
            <a:headEnd/>
            <a:tailEnd/>
          </a:ln>
        </p:spPr>
      </p:pic>
      <p:pic>
        <p:nvPicPr>
          <p:cNvPr id="6" name="Picture 5" descr="j0289377"/>
          <p:cNvPicPr>
            <a:picLocks noChangeAspect="1" noChangeArrowheads="1"/>
          </p:cNvPicPr>
          <p:nvPr/>
        </p:nvPicPr>
        <p:blipFill>
          <a:blip r:embed="rId4" cstate="print"/>
          <a:srcRect/>
          <a:stretch>
            <a:fillRect/>
          </a:stretch>
        </p:blipFill>
        <p:spPr bwMode="auto">
          <a:xfrm>
            <a:off x="5638800" y="4911449"/>
            <a:ext cx="2910301" cy="1591363"/>
          </a:xfrm>
          <a:prstGeom prst="rect">
            <a:avLst/>
          </a:prstGeom>
          <a:noFill/>
          <a:ln w="9525">
            <a:noFill/>
            <a:miter lim="800000"/>
            <a:headEnd/>
            <a:tailEnd/>
          </a:ln>
        </p:spPr>
      </p:pic>
      <p:sp>
        <p:nvSpPr>
          <p:cNvPr id="7" name="TextBox 6"/>
          <p:cNvSpPr txBox="1"/>
          <p:nvPr/>
        </p:nvSpPr>
        <p:spPr>
          <a:xfrm rot="1128142">
            <a:off x="7156447" y="1504222"/>
            <a:ext cx="1282511" cy="600164"/>
          </a:xfrm>
          <a:prstGeom prst="rect">
            <a:avLst/>
          </a:prstGeom>
          <a:noFill/>
          <a:ln w="31750">
            <a:solidFill>
              <a:srgbClr val="FFC000"/>
            </a:solidFill>
          </a:ln>
        </p:spPr>
        <p:txBody>
          <a:bodyPr wrap="square" rtlCol="0">
            <a:spAutoFit/>
          </a:bodyPr>
          <a:lstStyle/>
          <a:p>
            <a:r>
              <a:rPr lang="en-US" sz="3300" dirty="0">
                <a:solidFill>
                  <a:schemeClr val="bg1"/>
                </a:solidFill>
              </a:rPr>
              <a:t>NEW</a:t>
            </a:r>
          </a:p>
        </p:txBody>
      </p:sp>
    </p:spTree>
    <p:extLst>
      <p:ext uri="{BB962C8B-B14F-4D97-AF65-F5344CB8AC3E}">
        <p14:creationId xmlns:p14="http://schemas.microsoft.com/office/powerpoint/2010/main" val="19099854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2"/>
          <p:cNvSpPr>
            <a:spLocks noGrp="1" noChangeArrowheads="1"/>
          </p:cNvSpPr>
          <p:nvPr>
            <p:ph type="ctrTitle" idx="4294967295"/>
          </p:nvPr>
        </p:nvSpPr>
        <p:spPr>
          <a:xfrm>
            <a:off x="533400" y="0"/>
            <a:ext cx="7772400" cy="806450"/>
          </a:xfrm>
        </p:spPr>
        <p:txBody>
          <a:bodyPr/>
          <a:lstStyle/>
          <a:p>
            <a:pPr eaLnBrk="1" hangingPunct="1"/>
            <a:r>
              <a:rPr lang="en-US" sz="3600">
                <a:solidFill>
                  <a:srgbClr val="FFFF99"/>
                </a:solidFill>
              </a:rPr>
              <a:t>Questions?</a:t>
            </a:r>
          </a:p>
        </p:txBody>
      </p:sp>
      <p:sp>
        <p:nvSpPr>
          <p:cNvPr id="328706" name="Rectangle 3"/>
          <p:cNvSpPr>
            <a:spLocks noGrp="1" noChangeArrowheads="1"/>
          </p:cNvSpPr>
          <p:nvPr>
            <p:ph type="subTitle" idx="4294967295"/>
          </p:nvPr>
        </p:nvSpPr>
        <p:spPr>
          <a:xfrm>
            <a:off x="174625" y="781050"/>
            <a:ext cx="8756650" cy="1214438"/>
          </a:xfrm>
        </p:spPr>
        <p:txBody>
          <a:bodyPr/>
          <a:lstStyle/>
          <a:p>
            <a:pPr marL="0" indent="0" algn="ctr" eaLnBrk="1" hangingPunct="1">
              <a:buFontTx/>
              <a:buNone/>
            </a:pPr>
            <a:r>
              <a:rPr lang="en-US" sz="3000" b="1"/>
              <a:t>Check out these links for more immunization information and resources!</a:t>
            </a:r>
          </a:p>
          <a:p>
            <a:pPr marL="0" indent="0" eaLnBrk="1" hangingPunct="1">
              <a:buFontTx/>
              <a:buNone/>
            </a:pPr>
            <a:endParaRPr lang="en-US" sz="2400" b="1"/>
          </a:p>
          <a:p>
            <a:pPr marL="0" indent="0" eaLnBrk="1" hangingPunct="1">
              <a:buFontTx/>
              <a:buNone/>
            </a:pPr>
            <a:r>
              <a:rPr lang="en-US" sz="2400" b="1">
                <a:solidFill>
                  <a:srgbClr val="FFFFCC"/>
                </a:solidFill>
                <a:latin typeface="Arial" charset="0"/>
              </a:rPr>
              <a:t>				</a:t>
            </a:r>
          </a:p>
          <a:p>
            <a:pPr marL="0" indent="0" algn="ctr" eaLnBrk="1" hangingPunct="1">
              <a:buFontTx/>
              <a:buNone/>
            </a:pPr>
            <a:endParaRPr lang="en-US" sz="2000" b="1">
              <a:solidFill>
                <a:srgbClr val="FFFFCC"/>
              </a:solidFill>
              <a:latin typeface="Arial" charset="0"/>
            </a:endParaRPr>
          </a:p>
        </p:txBody>
      </p:sp>
      <p:sp>
        <p:nvSpPr>
          <p:cNvPr id="328707" name="Text Box 4"/>
          <p:cNvSpPr txBox="1">
            <a:spLocks noChangeArrowheads="1"/>
          </p:cNvSpPr>
          <p:nvPr/>
        </p:nvSpPr>
        <p:spPr bwMode="auto">
          <a:xfrm>
            <a:off x="0" y="4633913"/>
            <a:ext cx="4670425" cy="396875"/>
          </a:xfrm>
          <a:prstGeom prst="rect">
            <a:avLst/>
          </a:prstGeom>
          <a:noFill/>
          <a:ln w="9525">
            <a:noFill/>
            <a:miter lim="800000"/>
            <a:headEnd/>
            <a:tailEnd/>
          </a:ln>
        </p:spPr>
        <p:txBody>
          <a:bodyPr>
            <a:spAutoFit/>
          </a:bodyPr>
          <a:lstStyle/>
          <a:p>
            <a:pPr>
              <a:spcBef>
                <a:spcPct val="50000"/>
              </a:spcBef>
            </a:pPr>
            <a:endParaRPr lang="en-US" sz="2000" b="1">
              <a:solidFill>
                <a:srgbClr val="FFFF66"/>
              </a:solidFill>
            </a:endParaRPr>
          </a:p>
        </p:txBody>
      </p:sp>
      <p:sp>
        <p:nvSpPr>
          <p:cNvPr id="2" name="Rectangle 5"/>
          <p:cNvSpPr>
            <a:spLocks noChangeArrowheads="1"/>
          </p:cNvSpPr>
          <p:nvPr/>
        </p:nvSpPr>
        <p:spPr bwMode="auto">
          <a:xfrm>
            <a:off x="533400" y="1676400"/>
            <a:ext cx="8329613" cy="4935537"/>
          </a:xfrm>
          <a:prstGeom prst="rect">
            <a:avLst/>
          </a:prstGeom>
          <a:noFill/>
          <a:ln w="9525">
            <a:noFill/>
            <a:miter lim="800000"/>
            <a:headEnd/>
            <a:tailEnd/>
          </a:ln>
        </p:spPr>
        <p:txBody>
          <a:bodyPr tIns="45718" bIns="45718"/>
          <a:lstStyle/>
          <a:p>
            <a:pPr>
              <a:spcBef>
                <a:spcPct val="20000"/>
              </a:spcBef>
            </a:pPr>
            <a:r>
              <a:rPr lang="en-US" sz="2000">
                <a:solidFill>
                  <a:srgbClr val="FFFF99"/>
                </a:solidFill>
                <a:latin typeface="Calibri" pitchFamily="34" charset="0"/>
              </a:rPr>
              <a:t>National Immunization Program</a:t>
            </a:r>
          </a:p>
          <a:p>
            <a:pPr>
              <a:spcBef>
                <a:spcPct val="20000"/>
              </a:spcBef>
            </a:pPr>
            <a:r>
              <a:rPr lang="en-US" sz="2000">
                <a:latin typeface="Calibri" pitchFamily="34" charset="0"/>
              </a:rPr>
              <a:t>E-mail</a:t>
            </a:r>
            <a:r>
              <a:rPr lang="en-US" sz="2000">
                <a:solidFill>
                  <a:srgbClr val="FFFFCC"/>
                </a:solidFill>
                <a:latin typeface="Calibri" pitchFamily="34" charset="0"/>
              </a:rPr>
              <a:t> 	</a:t>
            </a:r>
            <a:r>
              <a:rPr lang="en-US" sz="2000">
                <a:solidFill>
                  <a:schemeClr val="bg1">
                    <a:lumMod val="60000"/>
                    <a:lumOff val="40000"/>
                  </a:schemeClr>
                </a:solidFill>
                <a:latin typeface="Calibri" pitchFamily="34" charset="0"/>
              </a:rPr>
              <a:t>       </a:t>
            </a:r>
            <a:r>
              <a:rPr lang="en-US" sz="2000">
                <a:solidFill>
                  <a:schemeClr val="bg1">
                    <a:lumMod val="60000"/>
                    <a:lumOff val="40000"/>
                  </a:schemeClr>
                </a:solidFill>
                <a:latin typeface="Times New Roman"/>
                <a:cs typeface="Times New Roman"/>
              </a:rPr>
              <a:t>►</a:t>
            </a:r>
            <a:r>
              <a:rPr lang="en-US" sz="2000">
                <a:solidFill>
                  <a:schemeClr val="bg1">
                    <a:lumMod val="60000"/>
                    <a:lumOff val="40000"/>
                  </a:schemeClr>
                </a:solidFill>
                <a:latin typeface="Calibri" pitchFamily="34" charset="0"/>
              </a:rPr>
              <a:t> </a:t>
            </a:r>
            <a:r>
              <a:rPr lang="en-US" sz="2000">
                <a:solidFill>
                  <a:srgbClr val="FFFFCC"/>
                </a:solidFill>
                <a:latin typeface="Calibri" pitchFamily="34" charset="0"/>
                <a:hlinkClick r:id="rId3"/>
              </a:rPr>
              <a:t>NIPInfo@cdc.gov</a:t>
            </a:r>
            <a:r>
              <a:rPr lang="en-US" sz="2000">
                <a:solidFill>
                  <a:srgbClr val="FFFFCC"/>
                </a:solidFill>
                <a:latin typeface="Calibri" pitchFamily="34" charset="0"/>
              </a:rPr>
              <a:t> </a:t>
            </a:r>
          </a:p>
          <a:p>
            <a:pPr>
              <a:spcBef>
                <a:spcPct val="20000"/>
              </a:spcBef>
            </a:pPr>
            <a:r>
              <a:rPr lang="en-US" sz="2000">
                <a:latin typeface="Calibri" pitchFamily="34" charset="0"/>
              </a:rPr>
              <a:t>Hotline</a:t>
            </a:r>
            <a:r>
              <a:rPr lang="en-US" sz="2000">
                <a:solidFill>
                  <a:srgbClr val="FFFFCC"/>
                </a:solidFill>
                <a:latin typeface="Calibri" pitchFamily="34" charset="0"/>
              </a:rPr>
              <a:t>	             </a:t>
            </a:r>
            <a:r>
              <a:rPr lang="en-US" sz="2000">
                <a:latin typeface="Calibri" pitchFamily="34" charset="0"/>
              </a:rPr>
              <a:t>800.CDC.INFO</a:t>
            </a:r>
          </a:p>
          <a:p>
            <a:pPr>
              <a:spcBef>
                <a:spcPct val="20000"/>
              </a:spcBef>
            </a:pPr>
            <a:r>
              <a:rPr lang="en-US" sz="2000">
                <a:latin typeface="Calibri" pitchFamily="34" charset="0"/>
              </a:rPr>
              <a:t>Website	</a:t>
            </a:r>
            <a:r>
              <a:rPr lang="en-US" sz="2000">
                <a:solidFill>
                  <a:srgbClr val="FFFFCC"/>
                </a:solidFill>
                <a:latin typeface="Calibri" pitchFamily="34" charset="0"/>
              </a:rPr>
              <a:t>             </a:t>
            </a:r>
            <a:r>
              <a:rPr lang="en-US" sz="2000">
                <a:solidFill>
                  <a:schemeClr val="hlink"/>
                </a:solidFill>
                <a:latin typeface="Calibri" pitchFamily="34" charset="0"/>
                <a:hlinkClick r:id="rId4"/>
              </a:rPr>
              <a:t>http://www.cdc.gov/vaccines</a:t>
            </a:r>
            <a:endParaRPr lang="en-US" sz="2000">
              <a:solidFill>
                <a:schemeClr val="hlink"/>
              </a:solidFill>
              <a:latin typeface="Calibri" pitchFamily="34" charset="0"/>
            </a:endParaRPr>
          </a:p>
          <a:p>
            <a:pPr lvl="1">
              <a:spcBef>
                <a:spcPct val="20000"/>
              </a:spcBef>
            </a:pPr>
            <a:endParaRPr lang="en-US" sz="1200">
              <a:solidFill>
                <a:srgbClr val="FFFFCC"/>
              </a:solidFill>
              <a:latin typeface="Calibri" pitchFamily="34" charset="0"/>
            </a:endParaRPr>
          </a:p>
          <a:p>
            <a:pPr>
              <a:spcBef>
                <a:spcPct val="20000"/>
              </a:spcBef>
            </a:pPr>
            <a:r>
              <a:rPr lang="en-US" sz="2000">
                <a:solidFill>
                  <a:srgbClr val="FFFF99"/>
                </a:solidFill>
                <a:latin typeface="Calibri" pitchFamily="34" charset="0"/>
              </a:rPr>
              <a:t>Georgia Immunization Program</a:t>
            </a:r>
          </a:p>
          <a:p>
            <a:pPr>
              <a:spcBef>
                <a:spcPct val="20000"/>
              </a:spcBef>
            </a:pPr>
            <a:r>
              <a:rPr lang="en-US" sz="2000">
                <a:latin typeface="Calibri" pitchFamily="34" charset="0"/>
              </a:rPr>
              <a:t>E-mail 	</a:t>
            </a:r>
            <a:r>
              <a:rPr lang="en-US" sz="2000">
                <a:solidFill>
                  <a:srgbClr val="FF0000"/>
                </a:solidFill>
                <a:latin typeface="Calibri" pitchFamily="34" charset="0"/>
              </a:rPr>
              <a:t>           </a:t>
            </a:r>
            <a:r>
              <a:rPr lang="en-US" sz="2000"/>
              <a:t> </a:t>
            </a:r>
            <a:r>
              <a:rPr lang="en-US" sz="2000" u="sng">
                <a:latin typeface="+mn-lt"/>
                <a:hlinkClick r:id="rId5"/>
              </a:rPr>
              <a:t>DPH-Immunization@dph.ga.gov</a:t>
            </a:r>
            <a:endParaRPr lang="en-US" sz="2000" u="sng">
              <a:latin typeface="+mn-lt"/>
            </a:endParaRPr>
          </a:p>
          <a:p>
            <a:pPr>
              <a:spcBef>
                <a:spcPct val="20000"/>
              </a:spcBef>
            </a:pPr>
            <a:r>
              <a:rPr lang="en-US" sz="2000">
                <a:latin typeface="Calibri" pitchFamily="34" charset="0"/>
              </a:rPr>
              <a:t>Hotline</a:t>
            </a:r>
            <a:r>
              <a:rPr lang="en-US" sz="2000">
                <a:solidFill>
                  <a:srgbClr val="FFFFCC"/>
                </a:solidFill>
                <a:latin typeface="Calibri" pitchFamily="34" charset="0"/>
              </a:rPr>
              <a:t>	             </a:t>
            </a:r>
            <a:r>
              <a:rPr lang="en-US" sz="2000">
                <a:latin typeface="Calibri" pitchFamily="34" charset="0"/>
              </a:rPr>
              <a:t>404-657-3158</a:t>
            </a:r>
            <a:br>
              <a:rPr lang="en-US" sz="2000">
                <a:solidFill>
                  <a:srgbClr val="FFFFCC"/>
                </a:solidFill>
                <a:latin typeface="Calibri" pitchFamily="34" charset="0"/>
              </a:rPr>
            </a:br>
            <a:r>
              <a:rPr lang="en-US" sz="2000">
                <a:latin typeface="Calibri" pitchFamily="34" charset="0"/>
              </a:rPr>
              <a:t>Website  </a:t>
            </a:r>
            <a:r>
              <a:rPr lang="en-US" sz="2000">
                <a:solidFill>
                  <a:srgbClr val="FFFFCC"/>
                </a:solidFill>
                <a:latin typeface="Calibri" pitchFamily="34" charset="0"/>
              </a:rPr>
              <a:t>           </a:t>
            </a:r>
            <a:r>
              <a:rPr lang="en-US" sz="2000">
                <a:latin typeface="Calibri" pitchFamily="34" charset="0"/>
                <a:hlinkClick r:id="rId6"/>
              </a:rPr>
              <a:t>http://dph.georgia.gov/immunization-section</a:t>
            </a:r>
            <a:r>
              <a:rPr lang="en-US" sz="2000">
                <a:latin typeface="Calibri" pitchFamily="34" charset="0"/>
              </a:rPr>
              <a:t> </a:t>
            </a:r>
            <a:endParaRPr lang="en-US" sz="2000">
              <a:solidFill>
                <a:srgbClr val="FFFFCC"/>
              </a:solidFill>
              <a:latin typeface="Calibri" pitchFamily="34" charset="0"/>
            </a:endParaRPr>
          </a:p>
          <a:p>
            <a:pPr>
              <a:spcBef>
                <a:spcPct val="20000"/>
              </a:spcBef>
            </a:pPr>
            <a:endParaRPr lang="en-US" sz="2000">
              <a:solidFill>
                <a:srgbClr val="FFFFCC"/>
              </a:solidFill>
              <a:latin typeface="Calibri" pitchFamily="34" charset="0"/>
            </a:endParaRPr>
          </a:p>
          <a:p>
            <a:pPr>
              <a:spcBef>
                <a:spcPct val="20000"/>
              </a:spcBef>
            </a:pPr>
            <a:r>
              <a:rPr lang="en-US" sz="2000">
                <a:solidFill>
                  <a:srgbClr val="FFFF99"/>
                </a:solidFill>
                <a:latin typeface="Calibri" pitchFamily="34" charset="0"/>
              </a:rPr>
              <a:t>Immunization Action Coalition</a:t>
            </a:r>
          </a:p>
          <a:p>
            <a:pPr>
              <a:spcBef>
                <a:spcPct val="20000"/>
              </a:spcBef>
            </a:pPr>
            <a:r>
              <a:rPr lang="en-US" sz="2000">
                <a:latin typeface="Calibri" pitchFamily="34" charset="0"/>
              </a:rPr>
              <a:t>E-mail 	</a:t>
            </a:r>
            <a:r>
              <a:rPr lang="en-US" sz="2000">
                <a:solidFill>
                  <a:srgbClr val="FFFFCC"/>
                </a:solidFill>
                <a:latin typeface="Calibri" pitchFamily="34" charset="0"/>
              </a:rPr>
              <a:t>             </a:t>
            </a:r>
            <a:r>
              <a:rPr lang="en-US" sz="2000">
                <a:solidFill>
                  <a:srgbClr val="FFFFCC"/>
                </a:solidFill>
                <a:latin typeface="Calibri" pitchFamily="34" charset="0"/>
                <a:hlinkClick r:id="rId7"/>
              </a:rPr>
              <a:t>admin@immunize.org</a:t>
            </a:r>
            <a:endParaRPr lang="en-US" sz="2000">
              <a:solidFill>
                <a:srgbClr val="FFFFCC"/>
              </a:solidFill>
              <a:latin typeface="Calibri" pitchFamily="34" charset="0"/>
            </a:endParaRPr>
          </a:p>
          <a:p>
            <a:pPr>
              <a:spcBef>
                <a:spcPct val="20000"/>
              </a:spcBef>
            </a:pPr>
            <a:r>
              <a:rPr lang="en-US" sz="2000">
                <a:latin typeface="Calibri" pitchFamily="34" charset="0"/>
              </a:rPr>
              <a:t>Phone	</a:t>
            </a:r>
            <a:r>
              <a:rPr lang="en-US" sz="2000">
                <a:solidFill>
                  <a:srgbClr val="FFFFCC"/>
                </a:solidFill>
                <a:latin typeface="Calibri" pitchFamily="34" charset="0"/>
              </a:rPr>
              <a:t>             </a:t>
            </a:r>
            <a:r>
              <a:rPr lang="en-US" sz="2000">
                <a:latin typeface="Calibri" pitchFamily="34" charset="0"/>
              </a:rPr>
              <a:t>651.647.9009</a:t>
            </a:r>
            <a:r>
              <a:rPr lang="en-US" sz="2000">
                <a:solidFill>
                  <a:srgbClr val="FFFFCC"/>
                </a:solidFill>
                <a:latin typeface="Calibri" pitchFamily="34" charset="0"/>
              </a:rPr>
              <a:t> </a:t>
            </a:r>
          </a:p>
          <a:p>
            <a:pPr>
              <a:spcBef>
                <a:spcPct val="20000"/>
              </a:spcBef>
            </a:pPr>
            <a:r>
              <a:rPr lang="en-US" sz="2000">
                <a:latin typeface="Calibri" pitchFamily="34" charset="0"/>
              </a:rPr>
              <a:t>Website	</a:t>
            </a:r>
            <a:r>
              <a:rPr lang="en-US" sz="2000">
                <a:solidFill>
                  <a:srgbClr val="FFFFCC"/>
                </a:solidFill>
                <a:latin typeface="Calibri" pitchFamily="34" charset="0"/>
              </a:rPr>
              <a:t>             </a:t>
            </a:r>
            <a:r>
              <a:rPr lang="en-US" sz="2000">
                <a:solidFill>
                  <a:srgbClr val="FFFFCC"/>
                </a:solidFill>
                <a:latin typeface="Calibri" pitchFamily="34" charset="0"/>
                <a:hlinkClick r:id="rId8"/>
              </a:rPr>
              <a:t>www.immunize.org</a:t>
            </a:r>
            <a:endParaRPr lang="en-US" sz="2000">
              <a:solidFill>
                <a:srgbClr val="FFFFCC"/>
              </a:solidFill>
              <a:latin typeface="Calibri" pitchFamily="34" charset="0"/>
            </a:endParaRPr>
          </a:p>
        </p:txBody>
      </p:sp>
      <p:sp>
        <p:nvSpPr>
          <p:cNvPr id="328711" name="TextBox 6"/>
          <p:cNvSpPr txBox="1">
            <a:spLocks noChangeArrowheads="1"/>
          </p:cNvSpPr>
          <p:nvPr/>
        </p:nvSpPr>
        <p:spPr bwMode="auto">
          <a:xfrm>
            <a:off x="7391400" y="5867400"/>
            <a:ext cx="838200" cy="366713"/>
          </a:xfrm>
          <a:prstGeom prst="rect">
            <a:avLst/>
          </a:prstGeom>
          <a:noFill/>
          <a:ln w="9525">
            <a:noFill/>
            <a:miter lim="800000"/>
            <a:headEnd/>
            <a:tailEnd/>
          </a:ln>
        </p:spPr>
        <p:txBody>
          <a:bodyPr>
            <a:spAutoFit/>
          </a:bodyPr>
          <a:lstStyle/>
          <a:p>
            <a:endParaRPr lang="en-US" b="1">
              <a:solidFill>
                <a:srgbClr val="FFC000"/>
              </a:solidFill>
              <a:latin typeface="Calibri" pitchFamily="34" charset="0"/>
            </a:endParaRPr>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idx="4294967295"/>
          </p:nvPr>
        </p:nvSpPr>
        <p:spPr>
          <a:xfrm>
            <a:off x="685800" y="1752600"/>
            <a:ext cx="7772400" cy="2590800"/>
          </a:xfrm>
        </p:spPr>
        <p:txBody>
          <a:bodyPr/>
          <a:lstStyle/>
          <a:p>
            <a:r>
              <a:rPr lang="en-US" sz="4800" b="1" i="1" dirty="0">
                <a:solidFill>
                  <a:srgbClr val="FFFF99"/>
                </a:solidFill>
              </a:rPr>
              <a:t>Test Your Knowledge!</a:t>
            </a:r>
            <a:br>
              <a:rPr lang="en-US" sz="4800" b="1" i="1" dirty="0">
                <a:solidFill>
                  <a:srgbClr val="FFFF99"/>
                </a:solidFill>
              </a:rPr>
            </a:br>
            <a:r>
              <a:rPr lang="en-US" sz="4800" b="1" i="1" dirty="0">
                <a:solidFill>
                  <a:srgbClr val="FFFF99"/>
                </a:solidFill>
              </a:rPr>
              <a:t>EPIC 2017</a:t>
            </a:r>
            <a:endParaRPr lang="en-US" sz="4800" b="1" i="1" dirty="0">
              <a:solidFill>
                <a:srgbClr val="FFC00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ctrTitle" idx="4294967295"/>
          </p:nvPr>
        </p:nvSpPr>
        <p:spPr>
          <a:xfrm>
            <a:off x="914400" y="304800"/>
            <a:ext cx="7772400" cy="1066800"/>
          </a:xfrm>
        </p:spPr>
        <p:txBody>
          <a:bodyPr/>
          <a:lstStyle/>
          <a:p>
            <a:pPr algn="l" eaLnBrk="1" hangingPunct="1"/>
            <a:r>
              <a:rPr lang="en-US" sz="4800" b="1" i="1">
                <a:solidFill>
                  <a:srgbClr val="FFFF99"/>
                </a:solidFill>
              </a:rPr>
              <a:t>Test Your Knowledge!</a:t>
            </a:r>
          </a:p>
        </p:txBody>
      </p:sp>
      <p:sp>
        <p:nvSpPr>
          <p:cNvPr id="332803" name="Rectangle 3"/>
          <p:cNvSpPr>
            <a:spLocks noGrp="1" noChangeArrowheads="1"/>
          </p:cNvSpPr>
          <p:nvPr>
            <p:ph type="subTitle" idx="4294967295"/>
          </p:nvPr>
        </p:nvSpPr>
        <p:spPr>
          <a:xfrm>
            <a:off x="914400" y="1600200"/>
            <a:ext cx="7467600" cy="1295400"/>
          </a:xfrm>
        </p:spPr>
        <p:txBody>
          <a:bodyPr/>
          <a:lstStyle/>
          <a:p>
            <a:pPr marL="0" indent="0" eaLnBrk="1" hangingPunct="1">
              <a:lnSpc>
                <a:spcPct val="90000"/>
              </a:lnSpc>
              <a:buFontTx/>
              <a:buNone/>
            </a:pPr>
            <a:r>
              <a:rPr lang="en-US" sz="2400" dirty="0"/>
              <a:t>Four month old Lucas was given Tdap instead of DTaP.</a:t>
            </a:r>
          </a:p>
          <a:p>
            <a:pPr marL="0" indent="0" eaLnBrk="1" hangingPunct="1">
              <a:lnSpc>
                <a:spcPct val="90000"/>
              </a:lnSpc>
              <a:buFontTx/>
              <a:buNone/>
            </a:pPr>
            <a:endParaRPr lang="en-US" sz="2400" dirty="0"/>
          </a:p>
          <a:p>
            <a:pPr marL="0" indent="0" eaLnBrk="1" hangingPunct="1">
              <a:lnSpc>
                <a:spcPct val="90000"/>
              </a:lnSpc>
              <a:buFontTx/>
              <a:buNone/>
            </a:pPr>
            <a:r>
              <a:rPr lang="en-US" sz="2400" b="1" dirty="0">
                <a:solidFill>
                  <a:schemeClr val="tx2">
                    <a:lumMod val="40000"/>
                    <a:lumOff val="60000"/>
                  </a:schemeClr>
                </a:solidFill>
              </a:rPr>
              <a:t>What should be done?</a:t>
            </a:r>
            <a:r>
              <a:rPr lang="en-US" sz="2800" b="1" dirty="0">
                <a:solidFill>
                  <a:schemeClr val="tx2">
                    <a:lumMod val="40000"/>
                    <a:lumOff val="60000"/>
                  </a:schemeClr>
                </a:solidFill>
              </a:rPr>
              <a:t>  </a:t>
            </a:r>
          </a:p>
        </p:txBody>
      </p:sp>
      <p:sp>
        <p:nvSpPr>
          <p:cNvPr id="332804" name="Rectangle 6"/>
          <p:cNvSpPr>
            <a:spLocks noChangeArrowheads="1"/>
          </p:cNvSpPr>
          <p:nvPr/>
        </p:nvSpPr>
        <p:spPr bwMode="auto">
          <a:xfrm>
            <a:off x="1636713" y="6375400"/>
            <a:ext cx="184150" cy="304800"/>
          </a:xfrm>
          <a:prstGeom prst="rect">
            <a:avLst/>
          </a:prstGeom>
          <a:noFill/>
          <a:ln w="9525">
            <a:noFill/>
            <a:miter lim="800000"/>
            <a:headEnd/>
            <a:tailEnd/>
          </a:ln>
        </p:spPr>
        <p:txBody>
          <a:bodyPr wrap="none">
            <a:spAutoFit/>
          </a:bodyPr>
          <a:lstStyle/>
          <a:p>
            <a:endParaRPr lang="en-US" sz="1400" b="1">
              <a:solidFill>
                <a:srgbClr val="FFFFFF"/>
              </a:solidFill>
            </a:endParaRPr>
          </a:p>
        </p:txBody>
      </p:sp>
      <p:sp>
        <p:nvSpPr>
          <p:cNvPr id="8" name="TextBox 7"/>
          <p:cNvSpPr txBox="1"/>
          <p:nvPr/>
        </p:nvSpPr>
        <p:spPr>
          <a:xfrm>
            <a:off x="990600" y="3429000"/>
            <a:ext cx="7315200" cy="369332"/>
          </a:xfrm>
          <a:prstGeom prst="rect">
            <a:avLst/>
          </a:prstGeom>
          <a:noFill/>
        </p:spPr>
        <p:txBody>
          <a:bodyPr wrap="square" rtlCol="0">
            <a:spAutoFit/>
          </a:bodyPr>
          <a:lstStyle/>
          <a:p>
            <a:pPr fontAlgn="auto">
              <a:spcBef>
                <a:spcPts val="0"/>
              </a:spcBef>
              <a:spcAft>
                <a:spcPts val="0"/>
              </a:spcAft>
            </a:pPr>
            <a:endParaRPr lang="en-US">
              <a:solidFill>
                <a:srgbClr val="FFFFFF"/>
              </a:solidFill>
              <a:latin typeface="Calibri"/>
              <a:cs typeface="+mn-c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ctrTitle" idx="4294967295"/>
          </p:nvPr>
        </p:nvSpPr>
        <p:spPr>
          <a:xfrm>
            <a:off x="914400" y="304800"/>
            <a:ext cx="7772400" cy="1066800"/>
          </a:xfrm>
        </p:spPr>
        <p:txBody>
          <a:bodyPr/>
          <a:lstStyle/>
          <a:p>
            <a:pPr algn="l" eaLnBrk="1" hangingPunct="1"/>
            <a:r>
              <a:rPr lang="en-US" sz="4800" b="1" i="1">
                <a:solidFill>
                  <a:srgbClr val="FFFF99"/>
                </a:solidFill>
              </a:rPr>
              <a:t>Test Your Knowledge!</a:t>
            </a:r>
          </a:p>
        </p:txBody>
      </p:sp>
      <p:sp>
        <p:nvSpPr>
          <p:cNvPr id="332803" name="Rectangle 3"/>
          <p:cNvSpPr>
            <a:spLocks noGrp="1" noChangeArrowheads="1"/>
          </p:cNvSpPr>
          <p:nvPr>
            <p:ph type="subTitle" idx="4294967295"/>
          </p:nvPr>
        </p:nvSpPr>
        <p:spPr>
          <a:xfrm>
            <a:off x="914400" y="1600200"/>
            <a:ext cx="7467600" cy="1295400"/>
          </a:xfrm>
        </p:spPr>
        <p:txBody>
          <a:bodyPr/>
          <a:lstStyle/>
          <a:p>
            <a:pPr marL="0" indent="0" eaLnBrk="1" hangingPunct="1">
              <a:lnSpc>
                <a:spcPct val="90000"/>
              </a:lnSpc>
              <a:buFontTx/>
              <a:buNone/>
            </a:pPr>
            <a:r>
              <a:rPr lang="en-US" sz="2400" dirty="0"/>
              <a:t>Four month old Lucas was given Tdap instead of DTaP.</a:t>
            </a:r>
          </a:p>
          <a:p>
            <a:pPr marL="0" indent="0" eaLnBrk="1" hangingPunct="1">
              <a:lnSpc>
                <a:spcPct val="90000"/>
              </a:lnSpc>
              <a:buFontTx/>
              <a:buNone/>
            </a:pPr>
            <a:endParaRPr lang="en-US" sz="2400" dirty="0"/>
          </a:p>
          <a:p>
            <a:pPr marL="0" indent="0" eaLnBrk="1" hangingPunct="1">
              <a:lnSpc>
                <a:spcPct val="90000"/>
              </a:lnSpc>
              <a:buFontTx/>
              <a:buNone/>
            </a:pPr>
            <a:r>
              <a:rPr lang="en-US" sz="2400" b="1" dirty="0">
                <a:solidFill>
                  <a:schemeClr val="tx2">
                    <a:lumMod val="40000"/>
                    <a:lumOff val="60000"/>
                  </a:schemeClr>
                </a:solidFill>
              </a:rPr>
              <a:t>What should be done?</a:t>
            </a:r>
            <a:r>
              <a:rPr lang="en-US" sz="2800" b="1" dirty="0">
                <a:solidFill>
                  <a:schemeClr val="tx2">
                    <a:lumMod val="40000"/>
                    <a:lumOff val="60000"/>
                  </a:schemeClr>
                </a:solidFill>
              </a:rPr>
              <a:t>  </a:t>
            </a:r>
          </a:p>
        </p:txBody>
      </p:sp>
      <p:sp>
        <p:nvSpPr>
          <p:cNvPr id="332804" name="Rectangle 6"/>
          <p:cNvSpPr>
            <a:spLocks noChangeArrowheads="1"/>
          </p:cNvSpPr>
          <p:nvPr/>
        </p:nvSpPr>
        <p:spPr bwMode="auto">
          <a:xfrm>
            <a:off x="1636713" y="6375400"/>
            <a:ext cx="184150" cy="304800"/>
          </a:xfrm>
          <a:prstGeom prst="rect">
            <a:avLst/>
          </a:prstGeom>
          <a:noFill/>
          <a:ln w="9525">
            <a:noFill/>
            <a:miter lim="800000"/>
            <a:headEnd/>
            <a:tailEnd/>
          </a:ln>
        </p:spPr>
        <p:txBody>
          <a:bodyPr wrap="none">
            <a:spAutoFit/>
          </a:bodyPr>
          <a:lstStyle/>
          <a:p>
            <a:endParaRPr lang="en-US" sz="1400" b="1">
              <a:solidFill>
                <a:srgbClr val="FFFFFF"/>
              </a:solidFill>
            </a:endParaRPr>
          </a:p>
        </p:txBody>
      </p:sp>
      <p:sp>
        <p:nvSpPr>
          <p:cNvPr id="8" name="TextBox 7"/>
          <p:cNvSpPr txBox="1"/>
          <p:nvPr/>
        </p:nvSpPr>
        <p:spPr>
          <a:xfrm>
            <a:off x="990600" y="3429000"/>
            <a:ext cx="7315200" cy="369332"/>
          </a:xfrm>
          <a:prstGeom prst="rect">
            <a:avLst/>
          </a:prstGeom>
          <a:noFill/>
        </p:spPr>
        <p:txBody>
          <a:bodyPr wrap="square" rtlCol="0">
            <a:spAutoFit/>
          </a:bodyPr>
          <a:lstStyle/>
          <a:p>
            <a:pPr fontAlgn="auto">
              <a:spcBef>
                <a:spcPts val="0"/>
              </a:spcBef>
              <a:spcAft>
                <a:spcPts val="0"/>
              </a:spcAft>
            </a:pPr>
            <a:endParaRPr lang="en-US">
              <a:solidFill>
                <a:srgbClr val="FFFFFF"/>
              </a:solidFill>
              <a:latin typeface="Calibri"/>
              <a:cs typeface="+mn-cs"/>
            </a:endParaRPr>
          </a:p>
        </p:txBody>
      </p:sp>
      <p:sp>
        <p:nvSpPr>
          <p:cNvPr id="69635" name="Rectangle 3"/>
          <p:cNvSpPr>
            <a:spLocks noChangeArrowheads="1"/>
          </p:cNvSpPr>
          <p:nvPr/>
        </p:nvSpPr>
        <p:spPr bwMode="auto">
          <a:xfrm>
            <a:off x="914400" y="2896612"/>
            <a:ext cx="7620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a:solidFill>
                  <a:srgbClr val="FFFFFF"/>
                </a:solidFill>
                <a:latin typeface="Calibri"/>
                <a:ea typeface="Calibri" pitchFamily="34" charset="0"/>
                <a:cs typeface="Times New Roman" pitchFamily="18" charset="0"/>
              </a:rPr>
              <a:t>If Tdap was inadvertently given to a child under age 7 years, it should not be counted as either the first, second, or third dose of DTaP. The dose should be repeated with DTaP. Continue vaccinating on schedule. If the dose of Tdap was administered for the fourth or fifth DTaP dose, the Tdap dose can be counted as valid. </a:t>
            </a:r>
            <a:r>
              <a:rPr lang="en-US" sz="2400" b="1" dirty="0">
                <a:solidFill>
                  <a:srgbClr val="FFFF00">
                    <a:lumMod val="40000"/>
                    <a:lumOff val="60000"/>
                  </a:srgbClr>
                </a:solidFill>
                <a:latin typeface="Calibri"/>
                <a:ea typeface="Calibri" pitchFamily="34" charset="0"/>
                <a:cs typeface="Times New Roman" pitchFamily="18" charset="0"/>
              </a:rPr>
              <a:t>Please remind your staff to always check the vaccine vial at least 3 times before administering any vaccine.</a:t>
            </a:r>
            <a:endParaRPr lang="en-US" b="1" dirty="0">
              <a:solidFill>
                <a:srgbClr val="FFFF00">
                  <a:lumMod val="40000"/>
                  <a:lumOff val="60000"/>
                </a:srgbClr>
              </a:solidFill>
              <a:latin typeface="Arial" pitchFamily="34" charset="0"/>
              <a:cs typeface="Arial" pitchFamily="34" charset="0"/>
            </a:endParaRPr>
          </a:p>
        </p:txBody>
      </p:sp>
      <p:sp>
        <p:nvSpPr>
          <p:cNvPr id="10" name="Rectangle 9"/>
          <p:cNvSpPr/>
          <p:nvPr/>
        </p:nvSpPr>
        <p:spPr>
          <a:xfrm>
            <a:off x="1371600" y="6172200"/>
            <a:ext cx="3214406" cy="307777"/>
          </a:xfrm>
          <a:prstGeom prst="rect">
            <a:avLst/>
          </a:prstGeom>
        </p:spPr>
        <p:txBody>
          <a:bodyPr wrap="none">
            <a:spAutoFit/>
          </a:bodyPr>
          <a:lstStyle/>
          <a:p>
            <a:pPr fontAlgn="auto">
              <a:spcBef>
                <a:spcPts val="0"/>
              </a:spcBef>
              <a:spcAft>
                <a:spcPts val="0"/>
              </a:spcAft>
              <a:defRPr/>
            </a:pPr>
            <a:r>
              <a:rPr lang="en-US" sz="1400" b="1">
                <a:solidFill>
                  <a:srgbClr val="FFFFFF"/>
                </a:solidFill>
                <a:latin typeface="Calibri"/>
              </a:rPr>
              <a:t>IAC Ask the Experts - Reviewed July 2014</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914400" y="1587500"/>
            <a:ext cx="7315200" cy="1015663"/>
          </a:xfrm>
          <a:prstGeom prst="rect">
            <a:avLst/>
          </a:prstGeom>
          <a:noFill/>
          <a:ln w="9525">
            <a:noFill/>
            <a:miter lim="800000"/>
            <a:headEnd/>
            <a:tailEnd/>
          </a:ln>
        </p:spPr>
        <p:txBody>
          <a:bodyPr>
            <a:spAutoFit/>
          </a:bodyPr>
          <a:lstStyle/>
          <a:p>
            <a:pPr>
              <a:spcBef>
                <a:spcPct val="50000"/>
              </a:spcBef>
            </a:pPr>
            <a:endParaRPr lang="en-US" sz="2400">
              <a:solidFill>
                <a:srgbClr val="FFFFFF"/>
              </a:solidFill>
              <a:latin typeface="Calibri"/>
            </a:endParaRPr>
          </a:p>
          <a:p>
            <a:pPr>
              <a:spcBef>
                <a:spcPct val="50000"/>
              </a:spcBef>
            </a:pPr>
            <a:endParaRPr lang="en-US" sz="2400">
              <a:solidFill>
                <a:srgbClr val="FFFFFF"/>
              </a:solidFill>
              <a:latin typeface="Calibri"/>
            </a:endParaRPr>
          </a:p>
        </p:txBody>
      </p:sp>
      <p:sp>
        <p:nvSpPr>
          <p:cNvPr id="449541" name="Text Box 5"/>
          <p:cNvSpPr txBox="1">
            <a:spLocks noChangeArrowheads="1"/>
          </p:cNvSpPr>
          <p:nvPr/>
        </p:nvSpPr>
        <p:spPr bwMode="auto">
          <a:xfrm>
            <a:off x="914400" y="420688"/>
            <a:ext cx="7696200" cy="823912"/>
          </a:xfrm>
          <a:prstGeom prst="rect">
            <a:avLst/>
          </a:prstGeom>
          <a:noFill/>
          <a:ln w="9525">
            <a:noFill/>
            <a:miter lim="800000"/>
            <a:headEnd/>
            <a:tailEnd/>
          </a:ln>
        </p:spPr>
        <p:txBody>
          <a:bodyPr>
            <a:spAutoFit/>
          </a:bodyPr>
          <a:lstStyle/>
          <a:p>
            <a:pPr>
              <a:spcBef>
                <a:spcPct val="50000"/>
              </a:spcBef>
              <a:defRPr/>
            </a:pPr>
            <a:r>
              <a:rPr lang="en-US" sz="4800" b="1" i="1" kern="0">
                <a:solidFill>
                  <a:srgbClr val="FFFF99"/>
                </a:solidFill>
                <a:latin typeface="Calibri"/>
              </a:rPr>
              <a:t>Test Your Knowledge!</a:t>
            </a:r>
          </a:p>
        </p:txBody>
      </p:sp>
      <p:sp>
        <p:nvSpPr>
          <p:cNvPr id="4" name="Title 3"/>
          <p:cNvSpPr>
            <a:spLocks noGrp="1"/>
          </p:cNvSpPr>
          <p:nvPr>
            <p:ph type="ctrTitle"/>
          </p:nvPr>
        </p:nvSpPr>
        <p:spPr>
          <a:xfrm>
            <a:off x="914400" y="1600200"/>
            <a:ext cx="7315200" cy="2133600"/>
          </a:xfrm>
        </p:spPr>
        <p:txBody>
          <a:bodyPr/>
          <a:lstStyle/>
          <a:p>
            <a:pPr algn="l">
              <a:spcBef>
                <a:spcPts val="600"/>
              </a:spcBef>
              <a:spcAft>
                <a:spcPts val="600"/>
              </a:spcAft>
            </a:pPr>
            <a:r>
              <a:rPr lang="en-US" sz="2400" dirty="0">
                <a:solidFill>
                  <a:schemeClr val="tx1"/>
                </a:solidFill>
                <a:latin typeface="+mn-lt"/>
              </a:rPr>
              <a:t>Five-year-old Tonia received her second MMR a week ago. </a:t>
            </a:r>
            <a:br>
              <a:rPr lang="en-US" sz="2400" dirty="0">
                <a:solidFill>
                  <a:schemeClr val="tx1"/>
                </a:solidFill>
                <a:latin typeface="+mn-lt"/>
              </a:rPr>
            </a:br>
            <a:br>
              <a:rPr lang="en-US" sz="2400" dirty="0">
                <a:solidFill>
                  <a:schemeClr val="tx1"/>
                </a:solidFill>
              </a:rPr>
            </a:br>
            <a:r>
              <a:rPr lang="en-US" sz="2400" b="1" dirty="0">
                <a:solidFill>
                  <a:schemeClr val="tx2">
                    <a:lumMod val="40000"/>
                    <a:lumOff val="60000"/>
                  </a:schemeClr>
                </a:solidFill>
              </a:rPr>
              <a:t>How long should she wait before receiving live varicella zoster vaccine?</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914400" y="1587500"/>
            <a:ext cx="7315200" cy="1015663"/>
          </a:xfrm>
          <a:prstGeom prst="rect">
            <a:avLst/>
          </a:prstGeom>
          <a:noFill/>
          <a:ln w="9525">
            <a:noFill/>
            <a:miter lim="800000"/>
            <a:headEnd/>
            <a:tailEnd/>
          </a:ln>
        </p:spPr>
        <p:txBody>
          <a:bodyPr>
            <a:spAutoFit/>
          </a:bodyPr>
          <a:lstStyle/>
          <a:p>
            <a:pPr>
              <a:spcBef>
                <a:spcPct val="50000"/>
              </a:spcBef>
            </a:pPr>
            <a:endParaRPr lang="en-US" sz="2400">
              <a:solidFill>
                <a:srgbClr val="FFFFFF"/>
              </a:solidFill>
              <a:latin typeface="Calibri"/>
            </a:endParaRPr>
          </a:p>
          <a:p>
            <a:pPr>
              <a:spcBef>
                <a:spcPct val="50000"/>
              </a:spcBef>
            </a:pPr>
            <a:endParaRPr lang="en-US" sz="2400">
              <a:solidFill>
                <a:srgbClr val="FFFFFF"/>
              </a:solidFill>
              <a:latin typeface="Calibri"/>
            </a:endParaRPr>
          </a:p>
        </p:txBody>
      </p:sp>
      <p:sp>
        <p:nvSpPr>
          <p:cNvPr id="449541" name="Text Box 5"/>
          <p:cNvSpPr txBox="1">
            <a:spLocks noChangeArrowheads="1"/>
          </p:cNvSpPr>
          <p:nvPr/>
        </p:nvSpPr>
        <p:spPr bwMode="auto">
          <a:xfrm>
            <a:off x="914400" y="420688"/>
            <a:ext cx="7696200" cy="823912"/>
          </a:xfrm>
          <a:prstGeom prst="rect">
            <a:avLst/>
          </a:prstGeom>
          <a:noFill/>
          <a:ln w="9525">
            <a:noFill/>
            <a:miter lim="800000"/>
            <a:headEnd/>
            <a:tailEnd/>
          </a:ln>
        </p:spPr>
        <p:txBody>
          <a:bodyPr>
            <a:spAutoFit/>
          </a:bodyPr>
          <a:lstStyle/>
          <a:p>
            <a:pPr>
              <a:spcBef>
                <a:spcPct val="50000"/>
              </a:spcBef>
              <a:defRPr/>
            </a:pPr>
            <a:r>
              <a:rPr lang="en-US" sz="4800" b="1" i="1" kern="0">
                <a:solidFill>
                  <a:srgbClr val="FFFF99"/>
                </a:solidFill>
                <a:latin typeface="Calibri"/>
              </a:rPr>
              <a:t>Test Your Knowledge!</a:t>
            </a:r>
          </a:p>
        </p:txBody>
      </p:sp>
      <p:sp>
        <p:nvSpPr>
          <p:cNvPr id="4" name="Title 3"/>
          <p:cNvSpPr>
            <a:spLocks noGrp="1"/>
          </p:cNvSpPr>
          <p:nvPr>
            <p:ph type="ctrTitle"/>
          </p:nvPr>
        </p:nvSpPr>
        <p:spPr>
          <a:xfrm>
            <a:off x="914400" y="1600200"/>
            <a:ext cx="7315200" cy="2133600"/>
          </a:xfrm>
        </p:spPr>
        <p:txBody>
          <a:bodyPr/>
          <a:lstStyle/>
          <a:p>
            <a:pPr algn="l">
              <a:spcBef>
                <a:spcPts val="600"/>
              </a:spcBef>
              <a:spcAft>
                <a:spcPts val="600"/>
              </a:spcAft>
            </a:pPr>
            <a:r>
              <a:rPr lang="en-US" sz="2400" dirty="0">
                <a:solidFill>
                  <a:schemeClr val="tx1"/>
                </a:solidFill>
                <a:latin typeface="+mn-lt"/>
              </a:rPr>
              <a:t>Five-year-old Tonia received her second MMR a week ago. </a:t>
            </a:r>
            <a:br>
              <a:rPr lang="en-US" sz="2400" dirty="0">
                <a:solidFill>
                  <a:schemeClr val="tx1"/>
                </a:solidFill>
                <a:latin typeface="+mn-lt"/>
              </a:rPr>
            </a:br>
            <a:br>
              <a:rPr lang="en-US" sz="2400" dirty="0">
                <a:solidFill>
                  <a:schemeClr val="tx1"/>
                </a:solidFill>
              </a:rPr>
            </a:br>
            <a:r>
              <a:rPr lang="en-US" sz="2400" b="1" dirty="0">
                <a:solidFill>
                  <a:schemeClr val="tx2">
                    <a:lumMod val="40000"/>
                    <a:lumOff val="60000"/>
                  </a:schemeClr>
                </a:solidFill>
              </a:rPr>
              <a:t>How long should she wait before receiving live Varicella zoster vaccine?</a:t>
            </a:r>
          </a:p>
        </p:txBody>
      </p:sp>
      <p:sp>
        <p:nvSpPr>
          <p:cNvPr id="5" name="Subtitle 4"/>
          <p:cNvSpPr>
            <a:spLocks noGrp="1"/>
          </p:cNvSpPr>
          <p:nvPr>
            <p:ph type="subTitle" idx="1"/>
          </p:nvPr>
        </p:nvSpPr>
        <p:spPr>
          <a:xfrm>
            <a:off x="914400" y="3886200"/>
            <a:ext cx="7239000" cy="1752600"/>
          </a:xfrm>
        </p:spPr>
        <p:txBody>
          <a:bodyPr/>
          <a:lstStyle/>
          <a:p>
            <a:pPr algn="l"/>
            <a:r>
              <a:rPr lang="en-US" sz="2400" dirty="0"/>
              <a:t>Live vaccines can be administered simultaneously with another live vaccine (for example, MMR, varicella), but if not given at the same time, ACIP recommends waiting four weeks before administering the second live vaccine</a:t>
            </a:r>
          </a:p>
        </p:txBody>
      </p:sp>
      <p:sp>
        <p:nvSpPr>
          <p:cNvPr id="6" name="Rectangle 5"/>
          <p:cNvSpPr/>
          <p:nvPr/>
        </p:nvSpPr>
        <p:spPr>
          <a:xfrm>
            <a:off x="1143000" y="5867400"/>
            <a:ext cx="3627147" cy="307777"/>
          </a:xfrm>
          <a:prstGeom prst="rect">
            <a:avLst/>
          </a:prstGeom>
        </p:spPr>
        <p:txBody>
          <a:bodyPr wrap="none">
            <a:spAutoFit/>
          </a:bodyPr>
          <a:lstStyle/>
          <a:p>
            <a:pPr fontAlgn="auto">
              <a:spcBef>
                <a:spcPts val="0"/>
              </a:spcBef>
              <a:spcAft>
                <a:spcPts val="0"/>
              </a:spcAft>
            </a:pPr>
            <a:r>
              <a:rPr lang="en-US" sz="1400" b="1">
                <a:solidFill>
                  <a:srgbClr val="FFFFFF"/>
                </a:solidFill>
                <a:latin typeface="Calibri"/>
              </a:rPr>
              <a:t>IAC Ask the Experts - Reviewed  January  2014</a:t>
            </a:r>
            <a:endParaRPr lang="en-US" sz="1400">
              <a:solidFill>
                <a:srgbClr val="FFFFFF"/>
              </a:solidFill>
              <a:latin typeface="Calibri"/>
              <a:cs typeface="+mn-cs"/>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ctrTitle" idx="4294967295"/>
          </p:nvPr>
        </p:nvSpPr>
        <p:spPr>
          <a:xfrm>
            <a:off x="914400" y="381000"/>
            <a:ext cx="7772400" cy="914400"/>
          </a:xfrm>
        </p:spPr>
        <p:txBody>
          <a:bodyPr/>
          <a:lstStyle/>
          <a:p>
            <a:pPr algn="l" eaLnBrk="1" hangingPunct="1"/>
            <a:r>
              <a:rPr lang="en-US" sz="4800" b="1" i="1">
                <a:solidFill>
                  <a:srgbClr val="FFFF99"/>
                </a:solidFill>
              </a:rPr>
              <a:t>Test Your Knowledge!</a:t>
            </a:r>
          </a:p>
        </p:txBody>
      </p:sp>
      <p:sp>
        <p:nvSpPr>
          <p:cNvPr id="345091" name="Rectangle 3"/>
          <p:cNvSpPr>
            <a:spLocks noGrp="1" noChangeArrowheads="1"/>
          </p:cNvSpPr>
          <p:nvPr>
            <p:ph type="subTitle" idx="4294967295"/>
          </p:nvPr>
        </p:nvSpPr>
        <p:spPr>
          <a:xfrm>
            <a:off x="914400" y="1600200"/>
            <a:ext cx="7543800" cy="2286000"/>
          </a:xfrm>
        </p:spPr>
        <p:txBody>
          <a:bodyPr/>
          <a:lstStyle/>
          <a:p>
            <a:pPr marL="0" indent="0" eaLnBrk="1" hangingPunct="1">
              <a:lnSpc>
                <a:spcPct val="90000"/>
              </a:lnSpc>
              <a:buFontTx/>
              <a:buNone/>
            </a:pPr>
            <a:r>
              <a:rPr lang="en-US" sz="2400" dirty="0"/>
              <a:t>Logan is an 8 year old boy who has never had DTaP vaccine. His mother was hesitant to immunize him when he was younger. Now she is willing to have him immunized.</a:t>
            </a:r>
          </a:p>
          <a:p>
            <a:pPr marL="0" indent="0" eaLnBrk="1" hangingPunct="1">
              <a:lnSpc>
                <a:spcPct val="90000"/>
              </a:lnSpc>
              <a:buFontTx/>
              <a:buNone/>
            </a:pPr>
            <a:endParaRPr lang="en-US" sz="2400" b="1" dirty="0">
              <a:solidFill>
                <a:srgbClr val="FFFF99"/>
              </a:solidFill>
              <a:cs typeface="Arial" charset="0"/>
            </a:endParaRPr>
          </a:p>
          <a:p>
            <a:pPr marL="0" indent="0" eaLnBrk="1" hangingPunct="1">
              <a:lnSpc>
                <a:spcPct val="90000"/>
              </a:lnSpc>
              <a:buFontTx/>
              <a:buNone/>
            </a:pPr>
            <a:r>
              <a:rPr lang="en-US" sz="2400" b="1" dirty="0">
                <a:solidFill>
                  <a:srgbClr val="FFFF99"/>
                </a:solidFill>
                <a:cs typeface="Arial" charset="0"/>
              </a:rPr>
              <a:t>What vaccine would you use to immunize him against diphtheria, tetanus and pertussis?  </a:t>
            </a:r>
          </a:p>
        </p:txBody>
      </p:sp>
      <p:sp>
        <p:nvSpPr>
          <p:cNvPr id="345092" name="TextBox 5"/>
          <p:cNvSpPr txBox="1">
            <a:spLocks noChangeArrowheads="1"/>
          </p:cNvSpPr>
          <p:nvPr/>
        </p:nvSpPr>
        <p:spPr bwMode="auto">
          <a:xfrm>
            <a:off x="609600" y="4191000"/>
            <a:ext cx="8001000" cy="519113"/>
          </a:xfrm>
          <a:prstGeom prst="rect">
            <a:avLst/>
          </a:prstGeom>
          <a:noFill/>
          <a:ln w="9525">
            <a:noFill/>
            <a:miter lim="800000"/>
            <a:headEnd/>
            <a:tailEnd/>
          </a:ln>
        </p:spPr>
        <p:txBody>
          <a:bodyPr>
            <a:spAutoFit/>
          </a:bodyPr>
          <a:lstStyle/>
          <a:p>
            <a:endParaRPr lang="en-US" sz="2800">
              <a:solidFill>
                <a:srgbClr val="FFFFFF"/>
              </a:solidFill>
              <a:latin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ctrTitle" idx="4294967295"/>
          </p:nvPr>
        </p:nvSpPr>
        <p:spPr>
          <a:xfrm>
            <a:off x="914400" y="381000"/>
            <a:ext cx="7772400" cy="914400"/>
          </a:xfrm>
        </p:spPr>
        <p:txBody>
          <a:bodyPr/>
          <a:lstStyle/>
          <a:p>
            <a:pPr algn="l" eaLnBrk="1" hangingPunct="1"/>
            <a:r>
              <a:rPr lang="en-US" sz="4800" b="1" i="1">
                <a:solidFill>
                  <a:srgbClr val="FFFF99"/>
                </a:solidFill>
              </a:rPr>
              <a:t>Test Your Knowledge!</a:t>
            </a:r>
          </a:p>
        </p:txBody>
      </p:sp>
      <p:sp>
        <p:nvSpPr>
          <p:cNvPr id="347139" name="Rectangle 3"/>
          <p:cNvSpPr>
            <a:spLocks noGrp="1" noChangeArrowheads="1"/>
          </p:cNvSpPr>
          <p:nvPr>
            <p:ph type="subTitle" idx="4294967295"/>
          </p:nvPr>
        </p:nvSpPr>
        <p:spPr>
          <a:xfrm>
            <a:off x="914400" y="1600200"/>
            <a:ext cx="7543800" cy="1981200"/>
          </a:xfrm>
        </p:spPr>
        <p:txBody>
          <a:bodyPr/>
          <a:lstStyle/>
          <a:p>
            <a:pPr marL="0" indent="0" eaLnBrk="1" hangingPunct="1">
              <a:lnSpc>
                <a:spcPct val="90000"/>
              </a:lnSpc>
              <a:buFontTx/>
              <a:buNone/>
            </a:pPr>
            <a:r>
              <a:rPr lang="en-US" sz="2400" dirty="0"/>
              <a:t>Logan is an 8 year old boy who has never had DTaP vaccine. His mother was hesitant to immunize him when he was younger. Now she is willing to have him immunized.</a:t>
            </a:r>
          </a:p>
          <a:p>
            <a:pPr marL="0" indent="0" eaLnBrk="1" hangingPunct="1">
              <a:lnSpc>
                <a:spcPct val="90000"/>
              </a:lnSpc>
              <a:buFontTx/>
              <a:buNone/>
            </a:pPr>
            <a:endParaRPr lang="en-US" sz="2400" b="1" dirty="0">
              <a:solidFill>
                <a:srgbClr val="FFFF99"/>
              </a:solidFill>
              <a:cs typeface="Arial" charset="0"/>
            </a:endParaRPr>
          </a:p>
          <a:p>
            <a:pPr marL="0" indent="0" eaLnBrk="1" hangingPunct="1">
              <a:lnSpc>
                <a:spcPct val="90000"/>
              </a:lnSpc>
              <a:buFontTx/>
              <a:buNone/>
            </a:pPr>
            <a:r>
              <a:rPr lang="en-US" sz="2400" b="1" dirty="0">
                <a:solidFill>
                  <a:srgbClr val="FFFF99"/>
                </a:solidFill>
                <a:cs typeface="Arial" charset="0"/>
              </a:rPr>
              <a:t>What vaccine would you use to immunize him against diphtheria, tetanus and pertussis?  </a:t>
            </a:r>
          </a:p>
          <a:p>
            <a:pPr marL="0" indent="0" eaLnBrk="1" hangingPunct="1">
              <a:lnSpc>
                <a:spcPct val="90000"/>
              </a:lnSpc>
              <a:buFontTx/>
              <a:buNone/>
            </a:pPr>
            <a:endParaRPr lang="en-US" sz="2800" dirty="0"/>
          </a:p>
          <a:p>
            <a:pPr marL="0" indent="0" eaLnBrk="1" hangingPunct="1">
              <a:lnSpc>
                <a:spcPct val="90000"/>
              </a:lnSpc>
              <a:buFontTx/>
              <a:buNone/>
            </a:pPr>
            <a:endParaRPr lang="en-US" sz="2800" dirty="0"/>
          </a:p>
        </p:txBody>
      </p:sp>
      <p:sp>
        <p:nvSpPr>
          <p:cNvPr id="347140" name="TextBox 5"/>
          <p:cNvSpPr txBox="1">
            <a:spLocks noChangeArrowheads="1"/>
          </p:cNvSpPr>
          <p:nvPr/>
        </p:nvSpPr>
        <p:spPr bwMode="auto">
          <a:xfrm>
            <a:off x="609600" y="4191000"/>
            <a:ext cx="8001000" cy="519113"/>
          </a:xfrm>
          <a:prstGeom prst="rect">
            <a:avLst/>
          </a:prstGeom>
          <a:noFill/>
          <a:ln w="9525">
            <a:noFill/>
            <a:miter lim="800000"/>
            <a:headEnd/>
            <a:tailEnd/>
          </a:ln>
        </p:spPr>
        <p:txBody>
          <a:bodyPr>
            <a:spAutoFit/>
          </a:bodyPr>
          <a:lstStyle/>
          <a:p>
            <a:endParaRPr lang="en-US" sz="2800">
              <a:solidFill>
                <a:srgbClr val="FFFFFF"/>
              </a:solidFill>
              <a:latin typeface="Calibri"/>
            </a:endParaRPr>
          </a:p>
        </p:txBody>
      </p:sp>
      <p:sp>
        <p:nvSpPr>
          <p:cNvPr id="347141" name="Rectangle 5"/>
          <p:cNvSpPr>
            <a:spLocks noChangeArrowheads="1"/>
          </p:cNvSpPr>
          <p:nvPr/>
        </p:nvSpPr>
        <p:spPr bwMode="auto">
          <a:xfrm>
            <a:off x="914400" y="3886200"/>
            <a:ext cx="7315200" cy="1570038"/>
          </a:xfrm>
          <a:prstGeom prst="rect">
            <a:avLst/>
          </a:prstGeom>
          <a:noFill/>
          <a:ln w="9525">
            <a:noFill/>
            <a:miter lim="800000"/>
            <a:headEnd/>
            <a:tailEnd/>
          </a:ln>
        </p:spPr>
        <p:txBody>
          <a:bodyPr>
            <a:spAutoFit/>
          </a:bodyPr>
          <a:lstStyle/>
          <a:p>
            <a:r>
              <a:rPr lang="en-US" sz="2400" dirty="0">
                <a:solidFill>
                  <a:srgbClr val="FFFFFF"/>
                </a:solidFill>
                <a:latin typeface="Calibri"/>
              </a:rPr>
              <a:t>Logan should receive the following:</a:t>
            </a:r>
          </a:p>
          <a:p>
            <a:r>
              <a:rPr lang="en-US" sz="2400" dirty="0">
                <a:solidFill>
                  <a:srgbClr val="FFFFFF"/>
                </a:solidFill>
                <a:latin typeface="Calibri"/>
              </a:rPr>
              <a:t>	Tdap</a:t>
            </a:r>
          </a:p>
          <a:p>
            <a:r>
              <a:rPr lang="en-US" sz="2400" dirty="0">
                <a:solidFill>
                  <a:srgbClr val="FFFFFF"/>
                </a:solidFill>
                <a:latin typeface="Calibri"/>
              </a:rPr>
              <a:t>	Td 4 weeks after Tdap</a:t>
            </a:r>
          </a:p>
          <a:p>
            <a:r>
              <a:rPr lang="en-US" sz="2400" dirty="0">
                <a:solidFill>
                  <a:srgbClr val="FFFFFF"/>
                </a:solidFill>
                <a:latin typeface="Calibri"/>
              </a:rPr>
              <a:t>	Td 6 months after previous Td</a:t>
            </a:r>
          </a:p>
        </p:txBody>
      </p:sp>
      <p:sp>
        <p:nvSpPr>
          <p:cNvPr id="347142" name="Rectangle 6"/>
          <p:cNvSpPr>
            <a:spLocks noChangeArrowheads="1"/>
          </p:cNvSpPr>
          <p:nvPr/>
        </p:nvSpPr>
        <p:spPr bwMode="auto">
          <a:xfrm>
            <a:off x="914400" y="5867400"/>
            <a:ext cx="7772400" cy="738664"/>
          </a:xfrm>
          <a:prstGeom prst="rect">
            <a:avLst/>
          </a:prstGeom>
          <a:noFill/>
          <a:ln w="9525">
            <a:noFill/>
            <a:miter lim="800000"/>
            <a:headEnd/>
            <a:tailEnd/>
          </a:ln>
        </p:spPr>
        <p:txBody>
          <a:bodyPr wrap="square">
            <a:spAutoFit/>
          </a:bodyPr>
          <a:lstStyle/>
          <a:p>
            <a:r>
              <a:rPr lang="en-US" sz="1400" b="1" dirty="0">
                <a:solidFill>
                  <a:srgbClr val="FFFFFF"/>
                </a:solidFill>
                <a:latin typeface="Calibri"/>
              </a:rPr>
              <a:t>Ref: Updated Recommendations for Use of Tetanus Toxoid, Reduced Diphtheria Toxoid and Acellular Pertussis (Tdap) Vaccine from the Advisory Committee on Immunization Practices, 2010  MMWR January 14, 2011 / 60(01);13-1</a:t>
            </a:r>
            <a:r>
              <a:rPr lang="en-US" sz="1200" b="1" dirty="0">
                <a:solidFill>
                  <a:srgbClr val="FFFFFF"/>
                </a:solidFill>
                <a:latin typeface="Calibri"/>
              </a:rPr>
              <a:t>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6849" name="Picture 2"/>
          <p:cNvPicPr>
            <a:picLocks noChangeAspect="1" noChangeArrowheads="1"/>
          </p:cNvPicPr>
          <p:nvPr/>
        </p:nvPicPr>
        <p:blipFill>
          <a:blip r:embed="rId5" cstate="print"/>
          <a:srcRect/>
          <a:stretch>
            <a:fillRect/>
          </a:stretch>
        </p:blipFill>
        <p:spPr bwMode="auto">
          <a:xfrm>
            <a:off x="228600" y="228600"/>
            <a:ext cx="2736850" cy="1787525"/>
          </a:xfrm>
          <a:prstGeom prst="rect">
            <a:avLst/>
          </a:prstGeom>
          <a:noFill/>
          <a:ln w="9525">
            <a:noFill/>
            <a:miter lim="800000"/>
            <a:headEnd/>
            <a:tailEnd/>
          </a:ln>
        </p:spPr>
      </p:pic>
      <p:sp>
        <p:nvSpPr>
          <p:cNvPr id="206850" name="Rectangle 3"/>
          <p:cNvSpPr>
            <a:spLocks noGrp="1" noChangeArrowheads="1"/>
          </p:cNvSpPr>
          <p:nvPr>
            <p:ph type="title" idx="4294967295"/>
          </p:nvPr>
        </p:nvSpPr>
        <p:spPr>
          <a:xfrm>
            <a:off x="1219200" y="2133600"/>
            <a:ext cx="2819400" cy="754063"/>
          </a:xfrm>
        </p:spPr>
        <p:txBody>
          <a:bodyPr/>
          <a:lstStyle/>
          <a:p>
            <a:pPr algn="l" eaLnBrk="1" hangingPunct="1"/>
            <a:r>
              <a:rPr lang="en-US" sz="4000" dirty="0">
                <a:solidFill>
                  <a:srgbClr val="FFFF99"/>
                </a:solidFill>
              </a:rPr>
              <a:t>Diphtheria</a:t>
            </a:r>
          </a:p>
        </p:txBody>
      </p:sp>
      <p:sp>
        <p:nvSpPr>
          <p:cNvPr id="206851" name="Text Box 4"/>
          <p:cNvSpPr txBox="1">
            <a:spLocks noChangeArrowheads="1"/>
          </p:cNvSpPr>
          <p:nvPr/>
        </p:nvSpPr>
        <p:spPr bwMode="auto">
          <a:xfrm>
            <a:off x="5060950" y="400050"/>
            <a:ext cx="3481388" cy="366713"/>
          </a:xfrm>
          <a:prstGeom prst="rect">
            <a:avLst/>
          </a:prstGeom>
          <a:noFill/>
          <a:ln w="9525">
            <a:noFill/>
            <a:miter lim="800000"/>
            <a:headEnd/>
            <a:tailEnd/>
          </a:ln>
        </p:spPr>
        <p:txBody>
          <a:bodyPr>
            <a:spAutoFit/>
          </a:bodyPr>
          <a:lstStyle/>
          <a:p>
            <a:pPr>
              <a:spcBef>
                <a:spcPct val="50000"/>
              </a:spcBef>
            </a:pPr>
            <a:endParaRPr lang="en-US" b="1" dirty="0">
              <a:solidFill>
                <a:srgbClr val="FFFFFF"/>
              </a:solidFill>
            </a:endParaRPr>
          </a:p>
        </p:txBody>
      </p:sp>
      <p:sp>
        <p:nvSpPr>
          <p:cNvPr id="206852" name="Text Box 6"/>
          <p:cNvSpPr txBox="1">
            <a:spLocks noChangeArrowheads="1"/>
          </p:cNvSpPr>
          <p:nvPr/>
        </p:nvSpPr>
        <p:spPr bwMode="auto">
          <a:xfrm>
            <a:off x="6248400" y="2133600"/>
            <a:ext cx="2235200" cy="708025"/>
          </a:xfrm>
          <a:prstGeom prst="rect">
            <a:avLst/>
          </a:prstGeom>
          <a:noFill/>
          <a:ln w="9525">
            <a:noFill/>
            <a:miter lim="800000"/>
            <a:headEnd/>
            <a:tailEnd/>
          </a:ln>
        </p:spPr>
        <p:txBody>
          <a:bodyPr>
            <a:spAutoFit/>
          </a:bodyPr>
          <a:lstStyle/>
          <a:p>
            <a:pPr>
              <a:spcBef>
                <a:spcPct val="50000"/>
              </a:spcBef>
            </a:pPr>
            <a:r>
              <a:rPr lang="en-US" sz="4000" dirty="0">
                <a:solidFill>
                  <a:srgbClr val="FFFF99"/>
                </a:solidFill>
                <a:latin typeface="Calibri"/>
              </a:rPr>
              <a:t>Tetanus</a:t>
            </a:r>
          </a:p>
        </p:txBody>
      </p:sp>
      <p:pic>
        <p:nvPicPr>
          <p:cNvPr id="206853" name="Picture 8"/>
          <p:cNvPicPr>
            <a:picLocks noChangeAspect="1" noChangeArrowheads="1"/>
          </p:cNvPicPr>
          <p:nvPr/>
        </p:nvPicPr>
        <p:blipFill>
          <a:blip r:embed="rId6" cstate="print"/>
          <a:srcRect/>
          <a:stretch>
            <a:fillRect/>
          </a:stretch>
        </p:blipFill>
        <p:spPr bwMode="auto">
          <a:xfrm>
            <a:off x="5943600" y="184150"/>
            <a:ext cx="2819400" cy="1873250"/>
          </a:xfrm>
          <a:prstGeom prst="rect">
            <a:avLst/>
          </a:prstGeom>
          <a:noFill/>
          <a:ln w="9525">
            <a:noFill/>
            <a:miter lim="800000"/>
            <a:headEnd/>
            <a:tailEnd/>
          </a:ln>
        </p:spPr>
      </p:pic>
      <p:sp>
        <p:nvSpPr>
          <p:cNvPr id="206854" name="Text Box 9"/>
          <p:cNvSpPr txBox="1">
            <a:spLocks noChangeArrowheads="1"/>
          </p:cNvSpPr>
          <p:nvPr/>
        </p:nvSpPr>
        <p:spPr bwMode="auto">
          <a:xfrm>
            <a:off x="338138" y="3957638"/>
            <a:ext cx="2768600" cy="366712"/>
          </a:xfrm>
          <a:prstGeom prst="rect">
            <a:avLst/>
          </a:prstGeom>
          <a:noFill/>
          <a:ln w="9525">
            <a:noFill/>
            <a:miter lim="800000"/>
            <a:headEnd/>
            <a:tailEnd/>
          </a:ln>
        </p:spPr>
        <p:txBody>
          <a:bodyPr>
            <a:spAutoFit/>
          </a:bodyPr>
          <a:lstStyle/>
          <a:p>
            <a:pPr>
              <a:spcBef>
                <a:spcPct val="50000"/>
              </a:spcBef>
            </a:pPr>
            <a:endParaRPr lang="en-US" b="1" dirty="0">
              <a:solidFill>
                <a:srgbClr val="FFFFFF"/>
              </a:solidFill>
            </a:endParaRPr>
          </a:p>
        </p:txBody>
      </p:sp>
      <p:pic>
        <p:nvPicPr>
          <p:cNvPr id="206855" name="Picture 10" descr="img0007"/>
          <p:cNvPicPr>
            <a:picLocks noChangeAspect="1" noChangeArrowheads="1"/>
          </p:cNvPicPr>
          <p:nvPr/>
        </p:nvPicPr>
        <p:blipFill>
          <a:blip r:embed="rId7" cstate="print"/>
          <a:srcRect/>
          <a:stretch>
            <a:fillRect/>
          </a:stretch>
        </p:blipFill>
        <p:spPr bwMode="auto">
          <a:xfrm>
            <a:off x="1123950" y="3729038"/>
            <a:ext cx="2498725" cy="2578100"/>
          </a:xfrm>
          <a:prstGeom prst="rect">
            <a:avLst/>
          </a:prstGeom>
          <a:noFill/>
          <a:ln w="9525">
            <a:noFill/>
            <a:miter lim="800000"/>
            <a:headEnd/>
            <a:tailEnd/>
          </a:ln>
        </p:spPr>
      </p:pic>
      <p:sp>
        <p:nvSpPr>
          <p:cNvPr id="206856" name="Text Box 11"/>
          <p:cNvSpPr txBox="1">
            <a:spLocks noChangeArrowheads="1"/>
          </p:cNvSpPr>
          <p:nvPr/>
        </p:nvSpPr>
        <p:spPr bwMode="auto">
          <a:xfrm>
            <a:off x="2305050" y="5022850"/>
            <a:ext cx="2617788" cy="366713"/>
          </a:xfrm>
          <a:prstGeom prst="rect">
            <a:avLst/>
          </a:prstGeom>
          <a:noFill/>
          <a:ln w="9525">
            <a:noFill/>
            <a:miter lim="800000"/>
            <a:headEnd/>
            <a:tailEnd/>
          </a:ln>
        </p:spPr>
        <p:txBody>
          <a:bodyPr>
            <a:spAutoFit/>
          </a:bodyPr>
          <a:lstStyle/>
          <a:p>
            <a:pPr>
              <a:spcBef>
                <a:spcPct val="50000"/>
              </a:spcBef>
            </a:pPr>
            <a:endParaRPr lang="en-US" b="1" dirty="0">
              <a:solidFill>
                <a:srgbClr val="FFFFFF"/>
              </a:solidFill>
            </a:endParaRPr>
          </a:p>
        </p:txBody>
      </p:sp>
      <p:pic>
        <p:nvPicPr>
          <p:cNvPr id="206857" name="Picture 12" descr="pertaap002"/>
          <p:cNvPicPr>
            <a:picLocks noChangeAspect="1" noChangeArrowheads="1"/>
          </p:cNvPicPr>
          <p:nvPr/>
        </p:nvPicPr>
        <p:blipFill>
          <a:blip r:embed="rId8" cstate="print"/>
          <a:srcRect/>
          <a:stretch>
            <a:fillRect/>
          </a:stretch>
        </p:blipFill>
        <p:spPr bwMode="auto">
          <a:xfrm>
            <a:off x="3395663" y="4691063"/>
            <a:ext cx="1979612" cy="1979612"/>
          </a:xfrm>
          <a:prstGeom prst="rect">
            <a:avLst/>
          </a:prstGeom>
          <a:noFill/>
          <a:ln w="9525">
            <a:noFill/>
            <a:miter lim="800000"/>
            <a:headEnd/>
            <a:tailEnd/>
          </a:ln>
        </p:spPr>
      </p:pic>
      <p:sp>
        <p:nvSpPr>
          <p:cNvPr id="206858" name="Text Box 13"/>
          <p:cNvSpPr txBox="1">
            <a:spLocks noChangeArrowheads="1"/>
          </p:cNvSpPr>
          <p:nvPr/>
        </p:nvSpPr>
        <p:spPr bwMode="auto">
          <a:xfrm>
            <a:off x="4984750" y="5611813"/>
            <a:ext cx="1016000" cy="366712"/>
          </a:xfrm>
          <a:prstGeom prst="rect">
            <a:avLst/>
          </a:prstGeom>
          <a:noFill/>
          <a:ln w="9525">
            <a:noFill/>
            <a:miter lim="800000"/>
            <a:headEnd/>
            <a:tailEnd/>
          </a:ln>
        </p:spPr>
        <p:txBody>
          <a:bodyPr>
            <a:spAutoFit/>
          </a:bodyPr>
          <a:lstStyle/>
          <a:p>
            <a:pPr>
              <a:spcBef>
                <a:spcPct val="50000"/>
              </a:spcBef>
            </a:pPr>
            <a:endParaRPr lang="en-US" b="1" dirty="0">
              <a:solidFill>
                <a:srgbClr val="FFFFFF"/>
              </a:solidFill>
            </a:endParaRPr>
          </a:p>
        </p:txBody>
      </p:sp>
      <p:pic>
        <p:nvPicPr>
          <p:cNvPr id="947214" name="coug3182.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9" cstate="print"/>
          <a:srcRect/>
          <a:stretch>
            <a:fillRect/>
          </a:stretch>
        </p:blipFill>
        <p:spPr bwMode="auto">
          <a:xfrm>
            <a:off x="5434013" y="5897563"/>
            <a:ext cx="304800" cy="304800"/>
          </a:xfrm>
          <a:prstGeom prst="rect">
            <a:avLst/>
          </a:prstGeom>
          <a:noFill/>
          <a:ln w="9525">
            <a:noFill/>
            <a:miter lim="800000"/>
            <a:headEnd/>
            <a:tailEnd/>
          </a:ln>
        </p:spPr>
      </p:pic>
      <p:sp>
        <p:nvSpPr>
          <p:cNvPr id="947215" name="Text Box 15"/>
          <p:cNvSpPr txBox="1">
            <a:spLocks noChangeArrowheads="1"/>
          </p:cNvSpPr>
          <p:nvPr/>
        </p:nvSpPr>
        <p:spPr bwMode="auto">
          <a:xfrm>
            <a:off x="5535613" y="5160963"/>
            <a:ext cx="3227387" cy="707886"/>
          </a:xfrm>
          <a:prstGeom prst="rect">
            <a:avLst/>
          </a:prstGeom>
          <a:noFill/>
          <a:ln w="9525">
            <a:noFill/>
            <a:miter lim="800000"/>
            <a:headEnd/>
            <a:tailEnd/>
          </a:ln>
        </p:spPr>
        <p:txBody>
          <a:bodyPr>
            <a:spAutoFit/>
          </a:bodyPr>
          <a:lstStyle/>
          <a:p>
            <a:pPr>
              <a:spcBef>
                <a:spcPct val="50000"/>
              </a:spcBef>
            </a:pPr>
            <a:r>
              <a:rPr lang="en-US" sz="4000" dirty="0">
                <a:solidFill>
                  <a:srgbClr val="FFFF99"/>
                </a:solidFill>
                <a:latin typeface="Calibri"/>
              </a:rPr>
              <a:t>Pertussis</a:t>
            </a:r>
          </a:p>
        </p:txBody>
      </p:sp>
      <p:pic>
        <p:nvPicPr>
          <p:cNvPr id="206861" name="Picture 16"/>
          <p:cNvPicPr>
            <a:picLocks noChangeAspect="1" noChangeArrowheads="1"/>
          </p:cNvPicPr>
          <p:nvPr/>
        </p:nvPicPr>
        <p:blipFill>
          <a:blip r:embed="rId10" cstate="print"/>
          <a:srcRect/>
          <a:stretch>
            <a:fillRect/>
          </a:stretch>
        </p:blipFill>
        <p:spPr bwMode="auto">
          <a:xfrm>
            <a:off x="3429000" y="152400"/>
            <a:ext cx="1690688" cy="1905000"/>
          </a:xfrm>
          <a:prstGeom prst="rect">
            <a:avLst/>
          </a:prstGeom>
          <a:noFill/>
          <a:ln w="9525">
            <a:noFill/>
            <a:miter lim="800000"/>
            <a:headEnd/>
            <a:tailEnd/>
          </a:ln>
        </p:spPr>
      </p:pic>
      <p:sp>
        <p:nvSpPr>
          <p:cNvPr id="206862" name="Rectangle 16"/>
          <p:cNvSpPr>
            <a:spLocks noChangeArrowheads="1"/>
          </p:cNvSpPr>
          <p:nvPr/>
        </p:nvSpPr>
        <p:spPr bwMode="auto">
          <a:xfrm>
            <a:off x="4648200" y="1828800"/>
            <a:ext cx="474663" cy="230188"/>
          </a:xfrm>
          <a:prstGeom prst="rect">
            <a:avLst/>
          </a:prstGeom>
          <a:noFill/>
          <a:ln w="9525">
            <a:noFill/>
            <a:miter lim="800000"/>
            <a:headEnd/>
            <a:tailEnd/>
          </a:ln>
        </p:spPr>
        <p:txBody>
          <a:bodyPr wrap="none">
            <a:spAutoFit/>
          </a:bodyPr>
          <a:lstStyle/>
          <a:p>
            <a:r>
              <a:rPr lang="en-US" sz="900" dirty="0">
                <a:solidFill>
                  <a:srgbClr val="000000"/>
                </a:solidFill>
                <a:latin typeface="Calibri"/>
              </a:rPr>
              <a:t>©AAP</a:t>
            </a:r>
          </a:p>
        </p:txBody>
      </p:sp>
    </p:spTree>
    <p:extLst>
      <p:ext uri="{BB962C8B-B14F-4D97-AF65-F5344CB8AC3E}">
        <p14:creationId xmlns:p14="http://schemas.microsoft.com/office/powerpoint/2010/main" val="25059450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2715" fill="hold"/>
                                        <p:tgtEl>
                                          <p:spTgt spid="9472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47214"/>
                </p:tgtEl>
              </p:cMediaNode>
            </p:audio>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49186" name="Rectangle 2"/>
          <p:cNvSpPr>
            <a:spLocks noGrp="1" noChangeArrowheads="1"/>
          </p:cNvSpPr>
          <p:nvPr>
            <p:ph type="ctrTitle" idx="4294967295"/>
          </p:nvPr>
        </p:nvSpPr>
        <p:spPr>
          <a:xfrm>
            <a:off x="914400" y="414338"/>
            <a:ext cx="7772400" cy="838200"/>
          </a:xfrm>
        </p:spPr>
        <p:txBody>
          <a:bodyPr/>
          <a:lstStyle/>
          <a:p>
            <a:pPr algn="l" eaLnBrk="1" hangingPunct="1"/>
            <a:r>
              <a:rPr lang="en-US" sz="4800" b="1" i="1">
                <a:solidFill>
                  <a:srgbClr val="FFFF99"/>
                </a:solidFill>
              </a:rPr>
              <a:t>Test Your Knowledge!</a:t>
            </a:r>
          </a:p>
        </p:txBody>
      </p:sp>
      <p:sp>
        <p:nvSpPr>
          <p:cNvPr id="349187" name="Rectangle 3"/>
          <p:cNvSpPr>
            <a:spLocks noGrp="1" noChangeArrowheads="1"/>
          </p:cNvSpPr>
          <p:nvPr>
            <p:ph type="subTitle" idx="4294967295"/>
          </p:nvPr>
        </p:nvSpPr>
        <p:spPr>
          <a:xfrm>
            <a:off x="914400" y="1600200"/>
            <a:ext cx="7315200" cy="1981200"/>
          </a:xfrm>
        </p:spPr>
        <p:txBody>
          <a:bodyPr/>
          <a:lstStyle/>
          <a:p>
            <a:pPr marL="0" indent="0" eaLnBrk="1" hangingPunct="1">
              <a:buFontTx/>
              <a:buNone/>
            </a:pPr>
            <a:r>
              <a:rPr lang="en-US" sz="2400"/>
              <a:t>Emily is 12 years old and comes to your office for a physical exam. Her immunizations were up-to-date when she started kindergarten. </a:t>
            </a:r>
          </a:p>
          <a:p>
            <a:pPr marL="0" indent="0" eaLnBrk="1" hangingPunct="1">
              <a:buFontTx/>
              <a:buNone/>
            </a:pPr>
            <a:endParaRPr lang="en-US" sz="2400" b="1">
              <a:solidFill>
                <a:srgbClr val="FFFF99"/>
              </a:solidFill>
            </a:endParaRPr>
          </a:p>
          <a:p>
            <a:pPr marL="0" indent="0" eaLnBrk="1" hangingPunct="1">
              <a:buFontTx/>
              <a:buNone/>
            </a:pPr>
            <a:r>
              <a:rPr lang="en-US" sz="2400" b="1">
                <a:solidFill>
                  <a:srgbClr val="FFFF99"/>
                </a:solidFill>
              </a:rPr>
              <a:t>What vaccines do you recommend for her?</a:t>
            </a:r>
            <a:endParaRPr lang="en-US" sz="2400">
              <a:solidFill>
                <a:srgbClr val="FFFF99"/>
              </a:solidFill>
            </a:endParaRP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51234" name="Rectangle 2"/>
          <p:cNvSpPr>
            <a:spLocks noGrp="1" noChangeArrowheads="1"/>
          </p:cNvSpPr>
          <p:nvPr>
            <p:ph type="ctrTitle" idx="4294967295"/>
          </p:nvPr>
        </p:nvSpPr>
        <p:spPr>
          <a:xfrm>
            <a:off x="914400" y="423863"/>
            <a:ext cx="7772400" cy="838200"/>
          </a:xfrm>
        </p:spPr>
        <p:txBody>
          <a:bodyPr/>
          <a:lstStyle/>
          <a:p>
            <a:pPr algn="l" eaLnBrk="1" hangingPunct="1"/>
            <a:r>
              <a:rPr lang="en-US" sz="4800" b="1" i="1">
                <a:solidFill>
                  <a:srgbClr val="FFFF99"/>
                </a:solidFill>
              </a:rPr>
              <a:t>Test Your Knowledge!</a:t>
            </a:r>
          </a:p>
        </p:txBody>
      </p:sp>
      <p:sp>
        <p:nvSpPr>
          <p:cNvPr id="351235" name="Rectangle 3"/>
          <p:cNvSpPr>
            <a:spLocks noGrp="1" noChangeArrowheads="1"/>
          </p:cNvSpPr>
          <p:nvPr>
            <p:ph type="subTitle" idx="4294967295"/>
          </p:nvPr>
        </p:nvSpPr>
        <p:spPr>
          <a:xfrm>
            <a:off x="914400" y="1600200"/>
            <a:ext cx="7315200" cy="1981200"/>
          </a:xfrm>
        </p:spPr>
        <p:txBody>
          <a:bodyPr/>
          <a:lstStyle/>
          <a:p>
            <a:pPr marL="0" indent="0" eaLnBrk="1" hangingPunct="1">
              <a:buFontTx/>
              <a:buNone/>
            </a:pPr>
            <a:r>
              <a:rPr lang="en-US" sz="2400"/>
              <a:t>Emily is 12 years old and comes to your office for a physical exam. Her immunizations were up-to-date when she started kindergarten. </a:t>
            </a:r>
          </a:p>
          <a:p>
            <a:pPr marL="0" indent="0" eaLnBrk="1" hangingPunct="1">
              <a:buFontTx/>
              <a:buNone/>
            </a:pPr>
            <a:endParaRPr lang="en-US" sz="2400" b="1">
              <a:solidFill>
                <a:srgbClr val="FFFF99"/>
              </a:solidFill>
            </a:endParaRPr>
          </a:p>
          <a:p>
            <a:pPr marL="0" indent="0" eaLnBrk="1" hangingPunct="1">
              <a:buFontTx/>
              <a:buNone/>
            </a:pPr>
            <a:r>
              <a:rPr lang="en-US" sz="2400" b="1">
                <a:solidFill>
                  <a:srgbClr val="FFFF99"/>
                </a:solidFill>
              </a:rPr>
              <a:t>What vaccines do you recommend for her?</a:t>
            </a:r>
            <a:endParaRPr lang="en-US" sz="2400">
              <a:solidFill>
                <a:srgbClr val="FFFF99"/>
              </a:solidFill>
            </a:endParaRPr>
          </a:p>
        </p:txBody>
      </p:sp>
      <p:sp>
        <p:nvSpPr>
          <p:cNvPr id="351236" name="Text Box 4"/>
          <p:cNvSpPr txBox="1">
            <a:spLocks noChangeArrowheads="1"/>
          </p:cNvSpPr>
          <p:nvPr/>
        </p:nvSpPr>
        <p:spPr bwMode="auto">
          <a:xfrm>
            <a:off x="914400" y="4343400"/>
            <a:ext cx="7924800" cy="1938992"/>
          </a:xfrm>
          <a:prstGeom prst="rect">
            <a:avLst/>
          </a:prstGeom>
          <a:noFill/>
          <a:ln w="9525">
            <a:noFill/>
            <a:miter lim="800000"/>
            <a:headEnd/>
            <a:tailEnd/>
          </a:ln>
        </p:spPr>
        <p:txBody>
          <a:bodyPr>
            <a:spAutoFit/>
          </a:bodyPr>
          <a:lstStyle/>
          <a:p>
            <a:pPr>
              <a:spcBef>
                <a:spcPct val="50000"/>
              </a:spcBef>
            </a:pPr>
            <a:r>
              <a:rPr lang="en-US" sz="2400" dirty="0">
                <a:solidFill>
                  <a:srgbClr val="FFFFFF"/>
                </a:solidFill>
                <a:latin typeface="Calibri"/>
              </a:rPr>
              <a:t>Tdap, Meningococcal Conjugate, HPV,</a:t>
            </a:r>
            <a:r>
              <a:rPr lang="en-US" sz="2400" dirty="0">
                <a:solidFill>
                  <a:srgbClr val="FF0000"/>
                </a:solidFill>
                <a:latin typeface="Calibri"/>
              </a:rPr>
              <a:t> </a:t>
            </a:r>
            <a:r>
              <a:rPr lang="en-US" sz="2400" dirty="0">
                <a:solidFill>
                  <a:srgbClr val="FFFFFF"/>
                </a:solidFill>
                <a:latin typeface="Calibri"/>
              </a:rPr>
              <a:t>possibly a 2</a:t>
            </a:r>
            <a:r>
              <a:rPr lang="en-US" sz="2400" baseline="30000" dirty="0">
                <a:solidFill>
                  <a:srgbClr val="FFFFFF"/>
                </a:solidFill>
                <a:latin typeface="Calibri"/>
              </a:rPr>
              <a:t>nd</a:t>
            </a:r>
            <a:r>
              <a:rPr lang="en-US" sz="2400" dirty="0">
                <a:solidFill>
                  <a:srgbClr val="FFFFFF"/>
                </a:solidFill>
                <a:latin typeface="Calibri"/>
              </a:rPr>
              <a:t> varicella, hepatitis A</a:t>
            </a:r>
          </a:p>
          <a:p>
            <a:pPr>
              <a:spcBef>
                <a:spcPct val="50000"/>
              </a:spcBef>
            </a:pPr>
            <a:r>
              <a:rPr lang="en-US" sz="2400" dirty="0">
                <a:solidFill>
                  <a:srgbClr val="FFFFFF"/>
                </a:solidFill>
                <a:latin typeface="Calibri"/>
              </a:rPr>
              <a:t>Influenza vaccine (in the fall)</a:t>
            </a:r>
          </a:p>
          <a:p>
            <a:pPr>
              <a:spcBef>
                <a:spcPct val="50000"/>
              </a:spcBef>
            </a:pPr>
            <a:endParaRPr lang="en-US" sz="2400" dirty="0">
              <a:solidFill>
                <a:srgbClr val="FFFFFF"/>
              </a:solidFill>
              <a:latin typeface="Calibri"/>
            </a:endParaRPr>
          </a:p>
        </p:txBody>
      </p:sp>
      <p:sp>
        <p:nvSpPr>
          <p:cNvPr id="7" name="TextBox 6"/>
          <p:cNvSpPr txBox="1"/>
          <p:nvPr/>
        </p:nvSpPr>
        <p:spPr>
          <a:xfrm>
            <a:off x="914400" y="6172200"/>
            <a:ext cx="6400800" cy="307777"/>
          </a:xfrm>
          <a:prstGeom prst="rect">
            <a:avLst/>
          </a:prstGeom>
          <a:noFill/>
        </p:spPr>
        <p:txBody>
          <a:bodyPr>
            <a:spAutoFit/>
          </a:bodyPr>
          <a:lstStyle/>
          <a:p>
            <a:pPr fontAlgn="auto">
              <a:spcBef>
                <a:spcPts val="0"/>
              </a:spcBef>
              <a:spcAft>
                <a:spcPts val="0"/>
              </a:spcAft>
              <a:defRPr/>
            </a:pPr>
            <a:r>
              <a:rPr lang="en-US" sz="1400" b="1">
                <a:solidFill>
                  <a:srgbClr val="FFFFFF"/>
                </a:solidFill>
                <a:latin typeface="Calibri"/>
              </a:rPr>
              <a:t>Ref: Child and Adolescent Immunization Schedule</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914400" y="1587500"/>
            <a:ext cx="7315200" cy="1015663"/>
          </a:xfrm>
          <a:prstGeom prst="rect">
            <a:avLst/>
          </a:prstGeom>
          <a:noFill/>
          <a:ln w="9525">
            <a:noFill/>
            <a:miter lim="800000"/>
            <a:headEnd/>
            <a:tailEnd/>
          </a:ln>
        </p:spPr>
        <p:txBody>
          <a:bodyPr>
            <a:spAutoFit/>
          </a:bodyPr>
          <a:lstStyle/>
          <a:p>
            <a:pPr>
              <a:spcBef>
                <a:spcPct val="50000"/>
              </a:spcBef>
            </a:pPr>
            <a:endParaRPr lang="en-US" sz="2400">
              <a:solidFill>
                <a:srgbClr val="FFFFFF"/>
              </a:solidFill>
              <a:latin typeface="Calibri"/>
            </a:endParaRPr>
          </a:p>
          <a:p>
            <a:pPr>
              <a:spcBef>
                <a:spcPct val="50000"/>
              </a:spcBef>
            </a:pPr>
            <a:endParaRPr lang="en-US" sz="2400">
              <a:solidFill>
                <a:srgbClr val="FFFFFF"/>
              </a:solidFill>
              <a:latin typeface="Calibri"/>
            </a:endParaRPr>
          </a:p>
        </p:txBody>
      </p:sp>
      <p:sp>
        <p:nvSpPr>
          <p:cNvPr id="449541" name="Text Box 5"/>
          <p:cNvSpPr txBox="1">
            <a:spLocks noChangeArrowheads="1"/>
          </p:cNvSpPr>
          <p:nvPr/>
        </p:nvSpPr>
        <p:spPr bwMode="auto">
          <a:xfrm>
            <a:off x="914400" y="420688"/>
            <a:ext cx="7696200" cy="823912"/>
          </a:xfrm>
          <a:prstGeom prst="rect">
            <a:avLst/>
          </a:prstGeom>
          <a:noFill/>
          <a:ln w="9525">
            <a:noFill/>
            <a:miter lim="800000"/>
            <a:headEnd/>
            <a:tailEnd/>
          </a:ln>
        </p:spPr>
        <p:txBody>
          <a:bodyPr>
            <a:spAutoFit/>
          </a:bodyPr>
          <a:lstStyle/>
          <a:p>
            <a:pPr>
              <a:spcBef>
                <a:spcPct val="50000"/>
              </a:spcBef>
              <a:defRPr/>
            </a:pPr>
            <a:r>
              <a:rPr lang="en-US" sz="4800" b="1" i="1" kern="0">
                <a:solidFill>
                  <a:srgbClr val="FFFF99"/>
                </a:solidFill>
                <a:latin typeface="Calibri"/>
              </a:rPr>
              <a:t>Test Your Knowledge!</a:t>
            </a:r>
          </a:p>
        </p:txBody>
      </p:sp>
      <p:sp>
        <p:nvSpPr>
          <p:cNvPr id="4" name="Title 3"/>
          <p:cNvSpPr>
            <a:spLocks noGrp="1"/>
          </p:cNvSpPr>
          <p:nvPr>
            <p:ph type="ctrTitle"/>
          </p:nvPr>
        </p:nvSpPr>
        <p:spPr>
          <a:xfrm>
            <a:off x="914400" y="1676401"/>
            <a:ext cx="7467600" cy="1752600"/>
          </a:xfrm>
        </p:spPr>
        <p:txBody>
          <a:bodyPr/>
          <a:lstStyle/>
          <a:p>
            <a:pPr algn="l"/>
            <a:r>
              <a:rPr lang="en-US" sz="2400">
                <a:solidFill>
                  <a:schemeClr val="tx1"/>
                </a:solidFill>
                <a:latin typeface="+mn-lt"/>
              </a:rPr>
              <a:t>Simon received MPSV4 at 5 years of age for international travel and a dose of MCV4 at age 11. </a:t>
            </a:r>
            <a:br>
              <a:rPr lang="en-US" sz="2400"/>
            </a:br>
            <a:r>
              <a:rPr lang="en-US" sz="2400"/>
              <a:t> </a:t>
            </a:r>
            <a:br>
              <a:rPr lang="en-US" sz="2400"/>
            </a:br>
            <a:r>
              <a:rPr lang="en-US" sz="2400" b="1"/>
              <a:t>Does</a:t>
            </a:r>
            <a:r>
              <a:rPr lang="en-US" sz="2400" b="1">
                <a:solidFill>
                  <a:schemeClr val="tx2">
                    <a:lumMod val="40000"/>
                    <a:lumOff val="60000"/>
                  </a:schemeClr>
                </a:solidFill>
                <a:latin typeface="+mn-lt"/>
              </a:rPr>
              <a:t> he need a booster dose of MCV4 vaccine at age 16? </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914400" y="1587500"/>
            <a:ext cx="7315200" cy="1015663"/>
          </a:xfrm>
          <a:prstGeom prst="rect">
            <a:avLst/>
          </a:prstGeom>
          <a:noFill/>
          <a:ln w="9525">
            <a:noFill/>
            <a:miter lim="800000"/>
            <a:headEnd/>
            <a:tailEnd/>
          </a:ln>
        </p:spPr>
        <p:txBody>
          <a:bodyPr>
            <a:spAutoFit/>
          </a:bodyPr>
          <a:lstStyle/>
          <a:p>
            <a:pPr>
              <a:spcBef>
                <a:spcPct val="50000"/>
              </a:spcBef>
            </a:pPr>
            <a:endParaRPr lang="en-US" sz="2400">
              <a:solidFill>
                <a:srgbClr val="FFFFFF"/>
              </a:solidFill>
              <a:latin typeface="Calibri"/>
            </a:endParaRPr>
          </a:p>
          <a:p>
            <a:pPr>
              <a:spcBef>
                <a:spcPct val="50000"/>
              </a:spcBef>
            </a:pPr>
            <a:endParaRPr lang="en-US" sz="2400">
              <a:solidFill>
                <a:srgbClr val="FFFFFF"/>
              </a:solidFill>
              <a:latin typeface="Calibri"/>
            </a:endParaRPr>
          </a:p>
        </p:txBody>
      </p:sp>
      <p:sp>
        <p:nvSpPr>
          <p:cNvPr id="449541" name="Text Box 5"/>
          <p:cNvSpPr txBox="1">
            <a:spLocks noChangeArrowheads="1"/>
          </p:cNvSpPr>
          <p:nvPr/>
        </p:nvSpPr>
        <p:spPr bwMode="auto">
          <a:xfrm>
            <a:off x="914400" y="420688"/>
            <a:ext cx="7696200" cy="823912"/>
          </a:xfrm>
          <a:prstGeom prst="rect">
            <a:avLst/>
          </a:prstGeom>
          <a:noFill/>
          <a:ln w="9525">
            <a:noFill/>
            <a:miter lim="800000"/>
            <a:headEnd/>
            <a:tailEnd/>
          </a:ln>
        </p:spPr>
        <p:txBody>
          <a:bodyPr>
            <a:spAutoFit/>
          </a:bodyPr>
          <a:lstStyle/>
          <a:p>
            <a:pPr>
              <a:spcBef>
                <a:spcPct val="50000"/>
              </a:spcBef>
              <a:defRPr/>
            </a:pPr>
            <a:r>
              <a:rPr lang="en-US" sz="4800" b="1" i="1" kern="0">
                <a:solidFill>
                  <a:srgbClr val="FFFF99"/>
                </a:solidFill>
                <a:latin typeface="Calibri"/>
              </a:rPr>
              <a:t>Test Your Knowledge!</a:t>
            </a:r>
          </a:p>
        </p:txBody>
      </p:sp>
      <p:sp>
        <p:nvSpPr>
          <p:cNvPr id="4" name="Title 3"/>
          <p:cNvSpPr>
            <a:spLocks noGrp="1"/>
          </p:cNvSpPr>
          <p:nvPr>
            <p:ph type="ctrTitle"/>
          </p:nvPr>
        </p:nvSpPr>
        <p:spPr>
          <a:xfrm>
            <a:off x="914400" y="1676401"/>
            <a:ext cx="7467600" cy="1752600"/>
          </a:xfrm>
        </p:spPr>
        <p:txBody>
          <a:bodyPr/>
          <a:lstStyle/>
          <a:p>
            <a:pPr algn="l"/>
            <a:r>
              <a:rPr lang="en-US" sz="2400">
                <a:solidFill>
                  <a:schemeClr val="tx1"/>
                </a:solidFill>
                <a:latin typeface="+mn-lt"/>
              </a:rPr>
              <a:t>Simon received MPSV4 at 5 years of age for international travel and a dose of MCV4 at age 11. </a:t>
            </a:r>
            <a:br>
              <a:rPr lang="en-US" sz="2400"/>
            </a:br>
            <a:r>
              <a:rPr lang="en-US" sz="2400"/>
              <a:t> </a:t>
            </a:r>
            <a:br>
              <a:rPr lang="en-US" sz="2400"/>
            </a:br>
            <a:r>
              <a:rPr lang="en-US" sz="2400" b="1"/>
              <a:t>Does</a:t>
            </a:r>
            <a:r>
              <a:rPr lang="en-US" sz="2400" b="1">
                <a:solidFill>
                  <a:schemeClr val="tx2">
                    <a:lumMod val="40000"/>
                    <a:lumOff val="60000"/>
                  </a:schemeClr>
                </a:solidFill>
                <a:latin typeface="+mn-lt"/>
              </a:rPr>
              <a:t> he need a booster dose of MCV4 vaccine at age 16? </a:t>
            </a:r>
          </a:p>
        </p:txBody>
      </p:sp>
      <p:sp>
        <p:nvSpPr>
          <p:cNvPr id="5" name="Subtitle 4"/>
          <p:cNvSpPr>
            <a:spLocks noGrp="1"/>
          </p:cNvSpPr>
          <p:nvPr>
            <p:ph type="subTitle" idx="1"/>
          </p:nvPr>
        </p:nvSpPr>
        <p:spPr>
          <a:xfrm>
            <a:off x="914400" y="4038600"/>
            <a:ext cx="7315200" cy="1295400"/>
          </a:xfrm>
        </p:spPr>
        <p:txBody>
          <a:bodyPr/>
          <a:lstStyle/>
          <a:p>
            <a:pPr algn="l"/>
            <a:r>
              <a:rPr lang="en-US" sz="2400"/>
              <a:t>Yes. Any meningococcal vaccination given prior to the tenth birthday (either with MCV4 or MPSV4) does NOT count toward routinely recommended doses.</a:t>
            </a:r>
          </a:p>
        </p:txBody>
      </p:sp>
      <p:sp>
        <p:nvSpPr>
          <p:cNvPr id="6" name="Rectangle 5"/>
          <p:cNvSpPr/>
          <p:nvPr/>
        </p:nvSpPr>
        <p:spPr>
          <a:xfrm>
            <a:off x="1143000" y="5867400"/>
            <a:ext cx="4953000" cy="307777"/>
          </a:xfrm>
          <a:prstGeom prst="rect">
            <a:avLst/>
          </a:prstGeom>
        </p:spPr>
        <p:txBody>
          <a:bodyPr wrap="square">
            <a:spAutoFit/>
          </a:bodyPr>
          <a:lstStyle/>
          <a:p>
            <a:pPr fontAlgn="auto">
              <a:spcBef>
                <a:spcPts val="0"/>
              </a:spcBef>
              <a:spcAft>
                <a:spcPts val="0"/>
              </a:spcAft>
            </a:pPr>
            <a:r>
              <a:rPr lang="en-US" sz="1400" b="1">
                <a:solidFill>
                  <a:srgbClr val="FFFFFF"/>
                </a:solidFill>
                <a:latin typeface="Calibri"/>
              </a:rPr>
              <a:t>IAC Ask the Experts - Reviewed  September 2013</a:t>
            </a:r>
            <a:endParaRPr lang="en-US" sz="1400">
              <a:solidFill>
                <a:srgbClr val="FFFFFF"/>
              </a:solidFill>
              <a:latin typeface="Calibri"/>
              <a:cs typeface="+mn-cs"/>
            </a:endParaRP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53282" name="Rectangle 2"/>
          <p:cNvSpPr>
            <a:spLocks noGrp="1" noChangeArrowheads="1"/>
          </p:cNvSpPr>
          <p:nvPr>
            <p:ph type="ctrTitle" idx="4294967295"/>
          </p:nvPr>
        </p:nvSpPr>
        <p:spPr>
          <a:xfrm>
            <a:off x="914400" y="304800"/>
            <a:ext cx="7772400" cy="1066800"/>
          </a:xfrm>
        </p:spPr>
        <p:txBody>
          <a:bodyPr/>
          <a:lstStyle/>
          <a:p>
            <a:pPr algn="l"/>
            <a:r>
              <a:rPr lang="en-US" sz="4800" b="1" i="1">
                <a:solidFill>
                  <a:srgbClr val="FFFF99"/>
                </a:solidFill>
              </a:rPr>
              <a:t>Test Your Knowledge!</a:t>
            </a:r>
            <a:r>
              <a:rPr lang="en-US" b="1"/>
              <a:t> </a:t>
            </a:r>
          </a:p>
        </p:txBody>
      </p:sp>
      <p:sp>
        <p:nvSpPr>
          <p:cNvPr id="353283" name="Rectangle 3"/>
          <p:cNvSpPr>
            <a:spLocks noGrp="1" noChangeArrowheads="1"/>
          </p:cNvSpPr>
          <p:nvPr>
            <p:ph type="subTitle" idx="4294967295"/>
          </p:nvPr>
        </p:nvSpPr>
        <p:spPr>
          <a:xfrm>
            <a:off x="914400" y="1371600"/>
            <a:ext cx="7315200" cy="3352800"/>
          </a:xfrm>
        </p:spPr>
        <p:txBody>
          <a:bodyPr/>
          <a:lstStyle/>
          <a:p>
            <a:pPr marL="0" indent="0">
              <a:lnSpc>
                <a:spcPct val="90000"/>
              </a:lnSpc>
              <a:buFontTx/>
              <a:buNone/>
            </a:pPr>
            <a:r>
              <a:rPr lang="en-US" sz="2400" dirty="0"/>
              <a:t>Ethan is 17 years old. After his second DTP vaccine at 4 months of age he </a:t>
            </a:r>
            <a:r>
              <a:rPr lang="en-US" sz="2400" dirty="0">
                <a:cs typeface="Arial" charset="0"/>
              </a:rPr>
              <a:t>cried persistently for 4 hours,</a:t>
            </a:r>
            <a:r>
              <a:rPr lang="en-US" sz="2400" dirty="0"/>
              <a:t> had a fever of 104</a:t>
            </a:r>
            <a:r>
              <a:rPr lang="en-US" sz="2400" dirty="0">
                <a:cs typeface="Arial" charset="0"/>
              </a:rPr>
              <a:t>°F, and developed a severe local reaction at the injection site. </a:t>
            </a:r>
          </a:p>
          <a:p>
            <a:pPr marL="0" indent="0">
              <a:lnSpc>
                <a:spcPct val="90000"/>
              </a:lnSpc>
              <a:buFontTx/>
              <a:buNone/>
            </a:pPr>
            <a:r>
              <a:rPr lang="en-US" sz="2400" dirty="0">
                <a:cs typeface="Arial" charset="0"/>
              </a:rPr>
              <a:t>His pediatrician subsequently administered DT at 6 months, 18 months and 5 years of age. He received Td when he was 12 years old. </a:t>
            </a:r>
          </a:p>
          <a:p>
            <a:pPr marL="0" indent="0">
              <a:lnSpc>
                <a:spcPct val="90000"/>
              </a:lnSpc>
              <a:buFontTx/>
              <a:buNone/>
            </a:pPr>
            <a:endParaRPr lang="en-US" sz="1200" b="1" dirty="0">
              <a:solidFill>
                <a:srgbClr val="FFFF99"/>
              </a:solidFill>
              <a:cs typeface="Arial" charset="0"/>
            </a:endParaRPr>
          </a:p>
          <a:p>
            <a:pPr marL="0" indent="0">
              <a:lnSpc>
                <a:spcPct val="90000"/>
              </a:lnSpc>
              <a:buFontTx/>
              <a:buNone/>
            </a:pPr>
            <a:r>
              <a:rPr lang="en-US" sz="2400" b="1" dirty="0">
                <a:solidFill>
                  <a:srgbClr val="FFFF99"/>
                </a:solidFill>
                <a:cs typeface="Arial" charset="0"/>
              </a:rPr>
              <a:t>With this history of a severe reaction to pertussis vaccine, should he receive Tdap? </a:t>
            </a:r>
          </a:p>
          <a:p>
            <a:pPr marL="0" indent="0">
              <a:lnSpc>
                <a:spcPct val="90000"/>
              </a:lnSpc>
              <a:buFontTx/>
              <a:buNone/>
            </a:pPr>
            <a:r>
              <a:rPr lang="en-US" sz="2400" dirty="0">
                <a:cs typeface="Arial" charset="0"/>
              </a:rPr>
              <a:t>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ctrTitle" idx="4294967295"/>
          </p:nvPr>
        </p:nvSpPr>
        <p:spPr>
          <a:xfrm>
            <a:off x="914400" y="304800"/>
            <a:ext cx="7772400" cy="1066800"/>
          </a:xfrm>
        </p:spPr>
        <p:txBody>
          <a:bodyPr/>
          <a:lstStyle/>
          <a:p>
            <a:pPr algn="l"/>
            <a:r>
              <a:rPr lang="en-US" sz="4800" b="1" i="1">
                <a:solidFill>
                  <a:srgbClr val="FFFF99"/>
                </a:solidFill>
              </a:rPr>
              <a:t>Test Your Knowledge!</a:t>
            </a:r>
            <a:r>
              <a:rPr lang="en-US" b="1"/>
              <a:t> </a:t>
            </a:r>
          </a:p>
        </p:txBody>
      </p:sp>
      <p:sp>
        <p:nvSpPr>
          <p:cNvPr id="355331" name="Rectangle 3"/>
          <p:cNvSpPr>
            <a:spLocks noGrp="1" noChangeArrowheads="1"/>
          </p:cNvSpPr>
          <p:nvPr>
            <p:ph type="subTitle" idx="4294967295"/>
          </p:nvPr>
        </p:nvSpPr>
        <p:spPr>
          <a:xfrm>
            <a:off x="914400" y="1371600"/>
            <a:ext cx="7315200" cy="2209800"/>
          </a:xfrm>
        </p:spPr>
        <p:txBody>
          <a:bodyPr/>
          <a:lstStyle/>
          <a:p>
            <a:pPr marL="0" indent="0">
              <a:lnSpc>
                <a:spcPct val="90000"/>
              </a:lnSpc>
              <a:buFontTx/>
              <a:buNone/>
            </a:pPr>
            <a:r>
              <a:rPr lang="en-US" sz="2400" dirty="0"/>
              <a:t>Ethan is 17 years old. After his second DTP vaccine at 4 months of age he </a:t>
            </a:r>
            <a:r>
              <a:rPr lang="en-US" sz="2400" dirty="0">
                <a:cs typeface="Arial" charset="0"/>
              </a:rPr>
              <a:t>cried persistently for 4 hours,</a:t>
            </a:r>
            <a:r>
              <a:rPr lang="en-US" sz="2400" dirty="0"/>
              <a:t> had a fever of 104</a:t>
            </a:r>
            <a:r>
              <a:rPr lang="en-US" sz="2400" dirty="0">
                <a:cs typeface="Arial" charset="0"/>
              </a:rPr>
              <a:t>°F, and developed a severe local reaction at the injection site. </a:t>
            </a:r>
          </a:p>
          <a:p>
            <a:pPr marL="0" indent="0">
              <a:lnSpc>
                <a:spcPct val="90000"/>
              </a:lnSpc>
              <a:buFontTx/>
              <a:buNone/>
            </a:pPr>
            <a:r>
              <a:rPr lang="en-US" sz="2400" dirty="0">
                <a:cs typeface="Arial" charset="0"/>
              </a:rPr>
              <a:t>His pediatrician subsequently administered DT at 6 months, 18 months and 5 years of age. He received Td when he was 12 years old.</a:t>
            </a:r>
          </a:p>
          <a:p>
            <a:pPr marL="0" indent="0">
              <a:lnSpc>
                <a:spcPct val="90000"/>
              </a:lnSpc>
              <a:buFontTx/>
              <a:buNone/>
            </a:pPr>
            <a:endParaRPr lang="en-US" sz="1200" b="1" dirty="0">
              <a:solidFill>
                <a:srgbClr val="FFFF99"/>
              </a:solidFill>
              <a:cs typeface="Arial" charset="0"/>
            </a:endParaRPr>
          </a:p>
          <a:p>
            <a:pPr marL="0" indent="0">
              <a:lnSpc>
                <a:spcPct val="90000"/>
              </a:lnSpc>
              <a:buFontTx/>
              <a:buNone/>
            </a:pPr>
            <a:r>
              <a:rPr lang="en-US" sz="2400" b="1" dirty="0">
                <a:solidFill>
                  <a:srgbClr val="FFFF99"/>
                </a:solidFill>
                <a:cs typeface="Arial" charset="0"/>
              </a:rPr>
              <a:t>With this history of a severe reaction to pertussis vaccine, should he receive Tdap? </a:t>
            </a:r>
          </a:p>
          <a:p>
            <a:pPr marL="0" indent="0">
              <a:lnSpc>
                <a:spcPct val="90000"/>
              </a:lnSpc>
              <a:buFontTx/>
              <a:buNone/>
            </a:pPr>
            <a:endParaRPr lang="en-US" sz="2400" dirty="0">
              <a:cs typeface="Arial" charset="0"/>
            </a:endParaRPr>
          </a:p>
          <a:p>
            <a:pPr marL="0" indent="0">
              <a:lnSpc>
                <a:spcPct val="90000"/>
              </a:lnSpc>
              <a:buFontTx/>
              <a:buNone/>
            </a:pPr>
            <a:r>
              <a:rPr lang="en-US" sz="2400" dirty="0">
                <a:cs typeface="Arial" charset="0"/>
              </a:rPr>
              <a:t>  </a:t>
            </a:r>
          </a:p>
        </p:txBody>
      </p:sp>
      <p:sp>
        <p:nvSpPr>
          <p:cNvPr id="355332" name="Text Box 6"/>
          <p:cNvSpPr txBox="1">
            <a:spLocks noChangeArrowheads="1"/>
          </p:cNvSpPr>
          <p:nvPr/>
        </p:nvSpPr>
        <p:spPr bwMode="auto">
          <a:xfrm>
            <a:off x="914400" y="4832350"/>
            <a:ext cx="7772400" cy="1187450"/>
          </a:xfrm>
          <a:prstGeom prst="rect">
            <a:avLst/>
          </a:prstGeom>
          <a:noFill/>
          <a:ln w="9525">
            <a:noFill/>
            <a:miter lim="800000"/>
            <a:headEnd/>
            <a:tailEnd/>
          </a:ln>
        </p:spPr>
        <p:txBody>
          <a:bodyPr>
            <a:spAutoFit/>
          </a:bodyPr>
          <a:lstStyle/>
          <a:p>
            <a:pPr>
              <a:spcBef>
                <a:spcPct val="50000"/>
              </a:spcBef>
            </a:pPr>
            <a:r>
              <a:rPr lang="en-US" sz="2400" dirty="0">
                <a:solidFill>
                  <a:srgbClr val="FFFFFF"/>
                </a:solidFill>
                <a:latin typeface="Calibri"/>
              </a:rPr>
              <a:t>Yes, administer Tdap. These adverse reactions in infancy are not contraindications or precautions for Tdap vaccination in adolescents. </a:t>
            </a:r>
          </a:p>
        </p:txBody>
      </p:sp>
      <p:sp>
        <p:nvSpPr>
          <p:cNvPr id="6" name="Rectangle 5"/>
          <p:cNvSpPr/>
          <p:nvPr/>
        </p:nvSpPr>
        <p:spPr>
          <a:xfrm>
            <a:off x="914400" y="6019800"/>
            <a:ext cx="7315200" cy="738664"/>
          </a:xfrm>
          <a:prstGeom prst="rect">
            <a:avLst/>
          </a:prstGeom>
        </p:spPr>
        <p:txBody>
          <a:bodyPr>
            <a:spAutoFit/>
          </a:bodyPr>
          <a:lstStyle/>
          <a:p>
            <a:pPr fontAlgn="auto">
              <a:spcBef>
                <a:spcPts val="0"/>
              </a:spcBef>
              <a:spcAft>
                <a:spcPts val="0"/>
              </a:spcAft>
              <a:defRPr/>
            </a:pPr>
            <a:r>
              <a:rPr lang="en-US" sz="1400" b="1">
                <a:solidFill>
                  <a:srgbClr val="FFFFFF"/>
                </a:solidFill>
                <a:latin typeface="Calibri"/>
              </a:rPr>
              <a:t>Ref: Preventing Tetanus, Diphtheria, and </a:t>
            </a:r>
            <a:r>
              <a:rPr lang="en-US" sz="1400" b="1" err="1">
                <a:solidFill>
                  <a:srgbClr val="FFFFFF"/>
                </a:solidFill>
                <a:latin typeface="Calibri"/>
              </a:rPr>
              <a:t>Pertussis</a:t>
            </a:r>
            <a:r>
              <a:rPr lang="en-US" sz="1400" b="1">
                <a:solidFill>
                  <a:srgbClr val="FFFFFF"/>
                </a:solidFill>
                <a:latin typeface="Calibri"/>
              </a:rPr>
              <a:t> Among Adolescents: Use of Tetanus </a:t>
            </a:r>
            <a:r>
              <a:rPr lang="en-US" sz="1400" b="1" err="1">
                <a:solidFill>
                  <a:srgbClr val="FFFFFF"/>
                </a:solidFill>
                <a:latin typeface="Calibri"/>
              </a:rPr>
              <a:t>Toxoid</a:t>
            </a:r>
            <a:r>
              <a:rPr lang="en-US" sz="1400" b="1">
                <a:solidFill>
                  <a:srgbClr val="FFFFFF"/>
                </a:solidFill>
                <a:latin typeface="Calibri"/>
              </a:rPr>
              <a:t>, Reduced Diphtheria </a:t>
            </a:r>
            <a:r>
              <a:rPr lang="en-US" sz="1400" b="1" err="1">
                <a:solidFill>
                  <a:srgbClr val="FFFFFF"/>
                </a:solidFill>
                <a:latin typeface="Calibri"/>
              </a:rPr>
              <a:t>Toxoid</a:t>
            </a:r>
            <a:r>
              <a:rPr lang="en-US" sz="1400" b="1">
                <a:solidFill>
                  <a:srgbClr val="FFFFFF"/>
                </a:solidFill>
                <a:latin typeface="Calibri"/>
              </a:rPr>
              <a:t> and </a:t>
            </a:r>
            <a:r>
              <a:rPr lang="en-US" sz="1400" b="1" err="1">
                <a:solidFill>
                  <a:srgbClr val="FFFFFF"/>
                </a:solidFill>
                <a:latin typeface="Calibri"/>
              </a:rPr>
              <a:t>Acellular</a:t>
            </a:r>
            <a:r>
              <a:rPr lang="en-US" sz="1400" b="1">
                <a:solidFill>
                  <a:srgbClr val="FFFFFF"/>
                </a:solidFill>
                <a:latin typeface="Calibri"/>
              </a:rPr>
              <a:t> </a:t>
            </a:r>
            <a:r>
              <a:rPr lang="en-US" sz="1400" b="1" err="1">
                <a:solidFill>
                  <a:srgbClr val="FFFFFF"/>
                </a:solidFill>
                <a:latin typeface="Calibri"/>
              </a:rPr>
              <a:t>Pertussis</a:t>
            </a:r>
            <a:r>
              <a:rPr lang="en-US" sz="1400" b="1">
                <a:solidFill>
                  <a:srgbClr val="FFFFFF"/>
                </a:solidFill>
                <a:latin typeface="Calibri"/>
              </a:rPr>
              <a:t> Vaccines  MMWR Recommendations and Reports March 24, 2006 / Vol. 55 / No. RR-3</a:t>
            </a:r>
            <a:endParaRPr lang="en-US" sz="1400">
              <a:solidFill>
                <a:srgbClr val="FFFFFF"/>
              </a:solidFill>
              <a:latin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ctrTitle" idx="4294967295"/>
          </p:nvPr>
        </p:nvSpPr>
        <p:spPr>
          <a:xfrm>
            <a:off x="914400" y="304800"/>
            <a:ext cx="7772400" cy="1066800"/>
          </a:xfrm>
        </p:spPr>
        <p:txBody>
          <a:bodyPr/>
          <a:lstStyle/>
          <a:p>
            <a:pPr algn="l"/>
            <a:r>
              <a:rPr lang="en-US" sz="4800" b="1" i="1">
                <a:solidFill>
                  <a:srgbClr val="FFFF99"/>
                </a:solidFill>
              </a:rPr>
              <a:t>Test Your Knowledge!</a:t>
            </a:r>
          </a:p>
        </p:txBody>
      </p:sp>
      <p:sp>
        <p:nvSpPr>
          <p:cNvPr id="437251" name="Rectangle 3"/>
          <p:cNvSpPr>
            <a:spLocks noGrp="1" noChangeArrowheads="1"/>
          </p:cNvSpPr>
          <p:nvPr>
            <p:ph type="subTitle" idx="4294967295"/>
          </p:nvPr>
        </p:nvSpPr>
        <p:spPr>
          <a:xfrm>
            <a:off x="914400" y="1600200"/>
            <a:ext cx="7315200" cy="2438400"/>
          </a:xfrm>
        </p:spPr>
        <p:txBody>
          <a:bodyPr/>
          <a:lstStyle/>
          <a:p>
            <a:pPr marL="0" indent="0">
              <a:lnSpc>
                <a:spcPct val="80000"/>
              </a:lnSpc>
              <a:buFontTx/>
              <a:buNone/>
              <a:defRPr/>
            </a:pPr>
            <a:r>
              <a:rPr lang="en-US" sz="2400">
                <a:cs typeface="Arial" charset="0"/>
              </a:rPr>
              <a:t>Dakota is an 18 year girl who will be starting her first year of college in August. She had her first dose of HPV vaccine on April 5 and her second dose on May 8. She will not be coming home again until late November. </a:t>
            </a:r>
          </a:p>
          <a:p>
            <a:pPr marL="0" indent="0">
              <a:lnSpc>
                <a:spcPct val="80000"/>
              </a:lnSpc>
              <a:buFontTx/>
              <a:buNone/>
              <a:defRPr/>
            </a:pPr>
            <a:endParaRPr lang="en-US" sz="1200">
              <a:cs typeface="Arial" charset="0"/>
            </a:endParaRPr>
          </a:p>
          <a:p>
            <a:pPr marL="0" indent="0">
              <a:lnSpc>
                <a:spcPct val="80000"/>
              </a:lnSpc>
              <a:buFontTx/>
              <a:buNone/>
              <a:defRPr/>
            </a:pPr>
            <a:r>
              <a:rPr lang="en-US" sz="2400" b="1">
                <a:solidFill>
                  <a:schemeClr val="tx2">
                    <a:lumMod val="40000"/>
                    <a:lumOff val="60000"/>
                  </a:schemeClr>
                </a:solidFill>
                <a:cs typeface="Arial" charset="0"/>
              </a:rPr>
              <a:t>Should you give her the third dose of HPV vaccine before she leaves home in mid August?</a:t>
            </a:r>
            <a:r>
              <a:rPr lang="en-US" sz="2400">
                <a:cs typeface="Arial" charset="0"/>
              </a:rPr>
              <a:t>    </a:t>
            </a:r>
          </a:p>
          <a:p>
            <a:pPr marL="0" indent="0">
              <a:lnSpc>
                <a:spcPct val="80000"/>
              </a:lnSpc>
              <a:buFontTx/>
              <a:buNone/>
              <a:defRPr/>
            </a:pPr>
            <a:r>
              <a:rPr lang="en-US" sz="2400"/>
              <a:t>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59426" name="Rectangle 2"/>
          <p:cNvSpPr>
            <a:spLocks noGrp="1" noChangeArrowheads="1"/>
          </p:cNvSpPr>
          <p:nvPr>
            <p:ph type="ctrTitle" idx="4294967295"/>
          </p:nvPr>
        </p:nvSpPr>
        <p:spPr>
          <a:xfrm>
            <a:off x="914400" y="304800"/>
            <a:ext cx="7772400" cy="1066800"/>
          </a:xfrm>
        </p:spPr>
        <p:txBody>
          <a:bodyPr/>
          <a:lstStyle/>
          <a:p>
            <a:pPr algn="l"/>
            <a:r>
              <a:rPr lang="en-US" sz="4800" b="1" i="1">
                <a:solidFill>
                  <a:srgbClr val="FFFF99"/>
                </a:solidFill>
              </a:rPr>
              <a:t>Test Your Knowledge!</a:t>
            </a:r>
          </a:p>
        </p:txBody>
      </p:sp>
      <p:sp>
        <p:nvSpPr>
          <p:cNvPr id="437251" name="Rectangle 3"/>
          <p:cNvSpPr>
            <a:spLocks noGrp="1" noChangeArrowheads="1"/>
          </p:cNvSpPr>
          <p:nvPr>
            <p:ph type="subTitle" idx="4294967295"/>
          </p:nvPr>
        </p:nvSpPr>
        <p:spPr>
          <a:xfrm>
            <a:off x="914400" y="1600200"/>
            <a:ext cx="7315200" cy="2438400"/>
          </a:xfrm>
        </p:spPr>
        <p:txBody>
          <a:bodyPr/>
          <a:lstStyle/>
          <a:p>
            <a:pPr marL="0" indent="0">
              <a:lnSpc>
                <a:spcPct val="80000"/>
              </a:lnSpc>
              <a:buFontTx/>
              <a:buNone/>
              <a:defRPr/>
            </a:pPr>
            <a:r>
              <a:rPr lang="en-US" sz="2400">
                <a:cs typeface="Arial" charset="0"/>
              </a:rPr>
              <a:t>Dakota is an 18 year girl who will be starting her first year of college in August. She had her first dose of HPV vaccine on April 5 and her second dose on May 8. She will not be coming home again until late November. </a:t>
            </a:r>
          </a:p>
          <a:p>
            <a:pPr marL="0" indent="0">
              <a:lnSpc>
                <a:spcPct val="80000"/>
              </a:lnSpc>
              <a:buFontTx/>
              <a:buNone/>
              <a:defRPr/>
            </a:pPr>
            <a:endParaRPr lang="en-US" sz="1200">
              <a:cs typeface="Arial" charset="0"/>
            </a:endParaRPr>
          </a:p>
          <a:p>
            <a:pPr marL="0" indent="0">
              <a:lnSpc>
                <a:spcPct val="80000"/>
              </a:lnSpc>
              <a:buFontTx/>
              <a:buNone/>
              <a:defRPr/>
            </a:pPr>
            <a:r>
              <a:rPr lang="en-US" sz="2400" b="1">
                <a:solidFill>
                  <a:schemeClr val="tx2">
                    <a:lumMod val="40000"/>
                    <a:lumOff val="60000"/>
                  </a:schemeClr>
                </a:solidFill>
                <a:cs typeface="Arial" charset="0"/>
              </a:rPr>
              <a:t>Should you give her the third dose of HPV vaccine before she leaves home in mid August?</a:t>
            </a:r>
            <a:r>
              <a:rPr lang="en-US" sz="2400">
                <a:cs typeface="Arial" charset="0"/>
              </a:rPr>
              <a:t>    </a:t>
            </a:r>
          </a:p>
          <a:p>
            <a:pPr marL="0" indent="0">
              <a:lnSpc>
                <a:spcPct val="80000"/>
              </a:lnSpc>
              <a:buFontTx/>
              <a:buNone/>
              <a:defRPr/>
            </a:pPr>
            <a:r>
              <a:rPr lang="en-US" sz="2400"/>
              <a:t> </a:t>
            </a:r>
          </a:p>
        </p:txBody>
      </p:sp>
      <p:sp>
        <p:nvSpPr>
          <p:cNvPr id="437253" name="Text Box 5"/>
          <p:cNvSpPr txBox="1">
            <a:spLocks noChangeArrowheads="1"/>
          </p:cNvSpPr>
          <p:nvPr/>
        </p:nvSpPr>
        <p:spPr bwMode="auto">
          <a:xfrm>
            <a:off x="914400" y="4114800"/>
            <a:ext cx="7315200" cy="1754188"/>
          </a:xfrm>
          <a:prstGeom prst="rect">
            <a:avLst/>
          </a:prstGeom>
          <a:noFill/>
          <a:ln w="9525">
            <a:noFill/>
            <a:miter lim="800000"/>
            <a:headEnd/>
            <a:tailEnd/>
          </a:ln>
        </p:spPr>
        <p:txBody>
          <a:bodyPr>
            <a:spAutoFit/>
          </a:bodyPr>
          <a:lstStyle/>
          <a:p>
            <a:pPr>
              <a:spcBef>
                <a:spcPct val="50000"/>
              </a:spcBef>
              <a:defRPr/>
            </a:pPr>
            <a:r>
              <a:rPr lang="en-US" sz="2400">
                <a:solidFill>
                  <a:srgbClr val="FFFFFF"/>
                </a:solidFill>
                <a:latin typeface="Calibri"/>
              </a:rPr>
              <a:t>No! The minimum interval between the second and third doses of vaccine is 12 weeks. The minimum interval between the first and third doses is </a:t>
            </a:r>
            <a:r>
              <a:rPr lang="en-US" sz="2400" u="sng">
                <a:solidFill>
                  <a:srgbClr val="FFFFFF"/>
                </a:solidFill>
                <a:latin typeface="Calibri"/>
              </a:rPr>
              <a:t>24 weeks</a:t>
            </a:r>
            <a:r>
              <a:rPr lang="en-US" sz="2400">
                <a:solidFill>
                  <a:srgbClr val="FFFFFF"/>
                </a:solidFill>
                <a:latin typeface="Calibri"/>
              </a:rPr>
              <a:t>.</a:t>
            </a:r>
          </a:p>
          <a:p>
            <a:pPr>
              <a:spcBef>
                <a:spcPct val="50000"/>
              </a:spcBef>
              <a:defRPr/>
            </a:pPr>
            <a:endParaRPr lang="en-US" sz="2400">
              <a:solidFill>
                <a:srgbClr val="FFFFCC"/>
              </a:solidFill>
              <a:latin typeface="Calibri"/>
            </a:endParaRPr>
          </a:p>
        </p:txBody>
      </p:sp>
      <p:sp>
        <p:nvSpPr>
          <p:cNvPr id="8" name="TextBox 7"/>
          <p:cNvSpPr txBox="1"/>
          <p:nvPr/>
        </p:nvSpPr>
        <p:spPr>
          <a:xfrm>
            <a:off x="914400" y="6200775"/>
            <a:ext cx="6477000" cy="307777"/>
          </a:xfrm>
          <a:prstGeom prst="rect">
            <a:avLst/>
          </a:prstGeom>
          <a:noFill/>
        </p:spPr>
        <p:txBody>
          <a:bodyPr>
            <a:spAutoFit/>
          </a:bodyPr>
          <a:lstStyle/>
          <a:p>
            <a:pPr fontAlgn="auto">
              <a:spcBef>
                <a:spcPts val="0"/>
              </a:spcBef>
              <a:spcAft>
                <a:spcPts val="0"/>
              </a:spcAft>
              <a:defRPr/>
            </a:pPr>
            <a:r>
              <a:rPr lang="en-US" sz="1400" b="1">
                <a:solidFill>
                  <a:srgbClr val="FFFFFF"/>
                </a:solidFill>
                <a:latin typeface="Calibri"/>
              </a:rPr>
              <a:t>Ref: </a:t>
            </a:r>
            <a:r>
              <a:rPr lang="en-US" sz="1400" b="1" err="1">
                <a:solidFill>
                  <a:srgbClr val="FFFFFF"/>
                </a:solidFill>
                <a:latin typeface="Calibri"/>
              </a:rPr>
              <a:t>Imunization</a:t>
            </a:r>
            <a:r>
              <a:rPr lang="en-US" sz="1400" b="1">
                <a:solidFill>
                  <a:srgbClr val="FFFFFF"/>
                </a:solidFill>
                <a:latin typeface="Calibri"/>
              </a:rPr>
              <a:t> Action Coalition – Ask the Experts April 2012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98338" name="Rectangle 2"/>
          <p:cNvSpPr>
            <a:spLocks noGrp="1" noChangeArrowheads="1"/>
          </p:cNvSpPr>
          <p:nvPr>
            <p:ph type="title" idx="4294967295"/>
          </p:nvPr>
        </p:nvSpPr>
        <p:spPr>
          <a:xfrm>
            <a:off x="914400" y="414338"/>
            <a:ext cx="7772400" cy="838200"/>
          </a:xfrm>
        </p:spPr>
        <p:txBody>
          <a:bodyPr/>
          <a:lstStyle/>
          <a:p>
            <a:pPr algn="l"/>
            <a:r>
              <a:rPr lang="en-US" sz="4800" b="1" i="1">
                <a:solidFill>
                  <a:srgbClr val="FFFF99"/>
                </a:solidFill>
              </a:rPr>
              <a:t>Test Your Knowledge!</a:t>
            </a:r>
          </a:p>
        </p:txBody>
      </p:sp>
      <p:sp>
        <p:nvSpPr>
          <p:cNvPr id="398339" name="Rectangle 3"/>
          <p:cNvSpPr>
            <a:spLocks noGrp="1" noChangeArrowheads="1"/>
          </p:cNvSpPr>
          <p:nvPr>
            <p:ph type="body" idx="4294967295"/>
          </p:nvPr>
        </p:nvSpPr>
        <p:spPr>
          <a:xfrm>
            <a:off x="914400" y="1600200"/>
            <a:ext cx="7315200" cy="2057400"/>
          </a:xfrm>
        </p:spPr>
        <p:txBody>
          <a:bodyPr/>
          <a:lstStyle/>
          <a:p>
            <a:pPr marL="0" indent="0">
              <a:lnSpc>
                <a:spcPct val="80000"/>
              </a:lnSpc>
              <a:buFontTx/>
              <a:buNone/>
            </a:pPr>
            <a:r>
              <a:rPr lang="en-US" sz="2400" err="1"/>
              <a:t>Varicella</a:t>
            </a:r>
            <a:r>
              <a:rPr lang="en-US" sz="2400"/>
              <a:t> vaccine and MMR vaccine were administered to a 12 month old child. Before the child left the office the nurse noticed that the MMR vaccine expired at the end of the previous month (2 days ago).</a:t>
            </a:r>
          </a:p>
          <a:p>
            <a:pPr marL="0" indent="0">
              <a:lnSpc>
                <a:spcPct val="80000"/>
              </a:lnSpc>
              <a:buFontTx/>
              <a:buNone/>
            </a:pPr>
            <a:endParaRPr lang="en-US" sz="2400"/>
          </a:p>
          <a:p>
            <a:pPr marL="0" indent="0">
              <a:lnSpc>
                <a:spcPct val="80000"/>
              </a:lnSpc>
              <a:buFontTx/>
              <a:buNone/>
            </a:pPr>
            <a:r>
              <a:rPr lang="en-US" sz="2400" b="1">
                <a:solidFill>
                  <a:srgbClr val="FFFF99"/>
                </a:solidFill>
              </a:rPr>
              <a:t>What action should you take?</a:t>
            </a:r>
            <a:r>
              <a:rPr lang="en-US" sz="2400" b="1"/>
              <a:t>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400386" name="Rectangle 2"/>
          <p:cNvSpPr>
            <a:spLocks noGrp="1" noChangeArrowheads="1"/>
          </p:cNvSpPr>
          <p:nvPr>
            <p:ph type="title" idx="4294967295"/>
          </p:nvPr>
        </p:nvSpPr>
        <p:spPr>
          <a:xfrm>
            <a:off x="914400" y="414338"/>
            <a:ext cx="7772400" cy="838200"/>
          </a:xfrm>
        </p:spPr>
        <p:txBody>
          <a:bodyPr/>
          <a:lstStyle/>
          <a:p>
            <a:pPr algn="l"/>
            <a:r>
              <a:rPr lang="en-US" sz="4800" b="1" i="1">
                <a:solidFill>
                  <a:srgbClr val="FFFF99"/>
                </a:solidFill>
              </a:rPr>
              <a:t>Test Your Knowledge!</a:t>
            </a:r>
          </a:p>
        </p:txBody>
      </p:sp>
      <p:sp>
        <p:nvSpPr>
          <p:cNvPr id="400387" name="Rectangle 3"/>
          <p:cNvSpPr>
            <a:spLocks noGrp="1" noChangeArrowheads="1"/>
          </p:cNvSpPr>
          <p:nvPr>
            <p:ph type="body" idx="4294967295"/>
          </p:nvPr>
        </p:nvSpPr>
        <p:spPr>
          <a:xfrm>
            <a:off x="914400" y="1600200"/>
            <a:ext cx="7315200" cy="2057400"/>
          </a:xfrm>
        </p:spPr>
        <p:txBody>
          <a:bodyPr/>
          <a:lstStyle/>
          <a:p>
            <a:pPr marL="0" indent="0">
              <a:lnSpc>
                <a:spcPct val="80000"/>
              </a:lnSpc>
              <a:buFontTx/>
              <a:buNone/>
            </a:pPr>
            <a:r>
              <a:rPr lang="en-US" sz="2400" err="1"/>
              <a:t>Varicella</a:t>
            </a:r>
            <a:r>
              <a:rPr lang="en-US" sz="2400"/>
              <a:t> vaccine and MMR vaccine were administered to a 12 month old child. Before the child left the office the nurse noticed that the MMR vaccine expired at the end of the previous month (2 days ago).</a:t>
            </a:r>
          </a:p>
          <a:p>
            <a:pPr marL="0" indent="0">
              <a:lnSpc>
                <a:spcPct val="80000"/>
              </a:lnSpc>
              <a:buFontTx/>
              <a:buNone/>
            </a:pPr>
            <a:endParaRPr lang="en-US" sz="2400"/>
          </a:p>
          <a:p>
            <a:pPr marL="0" indent="0">
              <a:lnSpc>
                <a:spcPct val="80000"/>
              </a:lnSpc>
              <a:buFontTx/>
              <a:buNone/>
            </a:pPr>
            <a:r>
              <a:rPr lang="en-US" sz="2400" b="1">
                <a:solidFill>
                  <a:srgbClr val="FFFF99"/>
                </a:solidFill>
              </a:rPr>
              <a:t>What action should you take?</a:t>
            </a:r>
            <a:r>
              <a:rPr lang="en-US" sz="2400" b="1"/>
              <a:t>   </a:t>
            </a:r>
          </a:p>
        </p:txBody>
      </p:sp>
      <p:sp>
        <p:nvSpPr>
          <p:cNvPr id="400388" name="Text Box 4"/>
          <p:cNvSpPr txBox="1">
            <a:spLocks noChangeArrowheads="1"/>
          </p:cNvSpPr>
          <p:nvPr/>
        </p:nvSpPr>
        <p:spPr bwMode="auto">
          <a:xfrm>
            <a:off x="914400" y="3657600"/>
            <a:ext cx="7315200" cy="1938338"/>
          </a:xfrm>
          <a:prstGeom prst="rect">
            <a:avLst/>
          </a:prstGeom>
          <a:noFill/>
          <a:ln w="9525">
            <a:noFill/>
            <a:miter lim="800000"/>
            <a:headEnd/>
            <a:tailEnd/>
          </a:ln>
        </p:spPr>
        <p:txBody>
          <a:bodyPr>
            <a:spAutoFit/>
          </a:bodyPr>
          <a:lstStyle/>
          <a:p>
            <a:pPr>
              <a:spcBef>
                <a:spcPts val="600"/>
              </a:spcBef>
            </a:pPr>
            <a:r>
              <a:rPr lang="en-US" sz="2400">
                <a:solidFill>
                  <a:srgbClr val="FFFFFF"/>
                </a:solidFill>
                <a:latin typeface="Calibri"/>
              </a:rPr>
              <a:t>The dose must be repeated. Because MMR is a live virus vaccine </a:t>
            </a:r>
            <a:r>
              <a:rPr lang="en-US" sz="2400" u="sng">
                <a:solidFill>
                  <a:srgbClr val="FFFFFF"/>
                </a:solidFill>
                <a:latin typeface="Calibri"/>
              </a:rPr>
              <a:t>you must wait at least 4 weeks after the expired dose</a:t>
            </a:r>
            <a:r>
              <a:rPr lang="en-US" sz="2400">
                <a:solidFill>
                  <a:srgbClr val="FFFFFF"/>
                </a:solidFill>
                <a:latin typeface="Calibri"/>
              </a:rPr>
              <a:t> was given before repeating the vaccine. If the expired dose was an inactivated vaccine, the dose should be repeated as soon as possible. </a:t>
            </a:r>
          </a:p>
        </p:txBody>
      </p:sp>
      <p:sp>
        <p:nvSpPr>
          <p:cNvPr id="474117" name="Text Box 5"/>
          <p:cNvSpPr txBox="1">
            <a:spLocks noChangeArrowheads="1"/>
          </p:cNvSpPr>
          <p:nvPr/>
        </p:nvSpPr>
        <p:spPr bwMode="auto">
          <a:xfrm>
            <a:off x="914400" y="6096000"/>
            <a:ext cx="7772400" cy="307777"/>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1400" b="1">
                <a:solidFill>
                  <a:srgbClr val="FFFFFF"/>
                </a:solidFill>
                <a:latin typeface="Calibri"/>
              </a:rPr>
              <a:t>Ref: Immunization Action Coalition - Ask the Experts IAC Express - Issue number 789: April 6, 2009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ChangeArrowheads="1"/>
          </p:cNvSpPr>
          <p:nvPr>
            <p:ph type="title" idx="4294967295"/>
          </p:nvPr>
        </p:nvSpPr>
        <p:spPr>
          <a:xfrm>
            <a:off x="338667" y="375268"/>
            <a:ext cx="8579555" cy="857250"/>
          </a:xfrm>
        </p:spPr>
        <p:txBody>
          <a:bodyPr/>
          <a:lstStyle/>
          <a:p>
            <a:pPr eaLnBrk="1" hangingPunct="1"/>
            <a:r>
              <a:rPr lang="en-US" sz="3600" dirty="0">
                <a:solidFill>
                  <a:srgbClr val="FFFF99"/>
                </a:solidFill>
              </a:rPr>
              <a:t>Diphtheria, Tetanus and Pertussis Vaccines </a:t>
            </a:r>
            <a:br>
              <a:rPr lang="en-US" sz="3600" dirty="0">
                <a:solidFill>
                  <a:srgbClr val="FFFF99"/>
                </a:solidFill>
              </a:rPr>
            </a:br>
            <a:r>
              <a:rPr lang="en-US" sz="3600" dirty="0">
                <a:solidFill>
                  <a:srgbClr val="FFFF99"/>
                </a:solidFill>
              </a:rPr>
              <a:t>for Children, Adolescents, and Adults</a:t>
            </a:r>
          </a:p>
        </p:txBody>
      </p:sp>
      <p:sp>
        <p:nvSpPr>
          <p:cNvPr id="196610" name="Rectangle 4"/>
          <p:cNvSpPr>
            <a:spLocks noGrp="1" noChangeArrowheads="1"/>
          </p:cNvSpPr>
          <p:nvPr>
            <p:ph type="body" idx="4294967295"/>
          </p:nvPr>
        </p:nvSpPr>
        <p:spPr>
          <a:xfrm>
            <a:off x="1485194" y="1572567"/>
            <a:ext cx="6286500" cy="971550"/>
          </a:xfrm>
        </p:spPr>
        <p:txBody>
          <a:bodyPr/>
          <a:lstStyle/>
          <a:p>
            <a:pPr eaLnBrk="1" hangingPunct="1">
              <a:buFontTx/>
              <a:buNone/>
            </a:pPr>
            <a:r>
              <a:rPr lang="en-US" sz="1800" u="sng" dirty="0"/>
              <a:t>ACIP recommends:</a:t>
            </a:r>
          </a:p>
          <a:p>
            <a:pPr eaLnBrk="1" hangingPunct="1">
              <a:buFontTx/>
              <a:buNone/>
            </a:pPr>
            <a:r>
              <a:rPr lang="en-US" sz="1800" dirty="0"/>
              <a:t>A 5 dose series of </a:t>
            </a:r>
            <a:r>
              <a:rPr lang="en-US" sz="1800" b="1" dirty="0">
                <a:solidFill>
                  <a:srgbClr val="FFFFCC"/>
                </a:solidFill>
              </a:rPr>
              <a:t>DTaP:</a:t>
            </a:r>
          </a:p>
          <a:p>
            <a:pPr lvl="1" eaLnBrk="1" hangingPunct="1">
              <a:buClr>
                <a:srgbClr val="FFFFCC"/>
              </a:buClr>
              <a:buFontTx/>
              <a:buNone/>
            </a:pPr>
            <a:r>
              <a:rPr lang="en-US" sz="1500" dirty="0"/>
              <a:t>Administered at 2, 4, 6, 15-18 months and 4-6 years </a:t>
            </a:r>
            <a:r>
              <a:rPr lang="en-US" sz="1050" dirty="0"/>
              <a:t>(Do not administer after age 6)</a:t>
            </a:r>
          </a:p>
          <a:p>
            <a:pPr lvl="1" eaLnBrk="1" hangingPunct="1">
              <a:buClr>
                <a:srgbClr val="FFFFCC"/>
              </a:buClr>
              <a:buFontTx/>
              <a:buNone/>
            </a:pPr>
            <a:endParaRPr lang="en-US" sz="1500" dirty="0"/>
          </a:p>
        </p:txBody>
      </p:sp>
      <p:sp>
        <p:nvSpPr>
          <p:cNvPr id="265221" name="Text Box 5"/>
          <p:cNvSpPr txBox="1">
            <a:spLocks noChangeArrowheads="1"/>
          </p:cNvSpPr>
          <p:nvPr/>
        </p:nvSpPr>
        <p:spPr bwMode="auto">
          <a:xfrm>
            <a:off x="1484836" y="2533297"/>
            <a:ext cx="6229350" cy="1061829"/>
          </a:xfrm>
          <a:prstGeom prst="rect">
            <a:avLst/>
          </a:prstGeom>
          <a:noFill/>
          <a:ln w="9525">
            <a:noFill/>
            <a:miter lim="800000"/>
            <a:headEnd/>
            <a:tailEnd/>
          </a:ln>
        </p:spPr>
        <p:txBody>
          <a:bodyPr>
            <a:spAutoFit/>
          </a:bodyPr>
          <a:lstStyle/>
          <a:p>
            <a:pPr defTabSz="685800" fontAlgn="auto">
              <a:spcBef>
                <a:spcPts val="900"/>
              </a:spcBef>
              <a:spcAft>
                <a:spcPts val="0"/>
              </a:spcAft>
            </a:pPr>
            <a:r>
              <a:rPr lang="en-US" kern="0" dirty="0">
                <a:solidFill>
                  <a:srgbClr val="FFFFFF"/>
                </a:solidFill>
                <a:latin typeface="Calibri" pitchFamily="34" charset="0"/>
              </a:rPr>
              <a:t> </a:t>
            </a:r>
            <a:r>
              <a:rPr lang="en-US" kern="0" dirty="0">
                <a:latin typeface="Calibri" pitchFamily="34" charset="0"/>
              </a:rPr>
              <a:t>And </a:t>
            </a:r>
            <a:r>
              <a:rPr lang="en-US" u="sng" kern="0" dirty="0">
                <a:latin typeface="Calibri" pitchFamily="34" charset="0"/>
              </a:rPr>
              <a:t>one</a:t>
            </a:r>
            <a:r>
              <a:rPr lang="en-US" kern="0" dirty="0">
                <a:latin typeface="Calibri" pitchFamily="34" charset="0"/>
              </a:rPr>
              <a:t> dose of </a:t>
            </a:r>
            <a:r>
              <a:rPr lang="en-US" b="1" kern="0" dirty="0">
                <a:latin typeface="Calibri" pitchFamily="34" charset="0"/>
              </a:rPr>
              <a:t>Tdap:</a:t>
            </a:r>
            <a:endParaRPr lang="en-US" kern="0" dirty="0">
              <a:latin typeface="Calibri" pitchFamily="34" charset="0"/>
            </a:endParaRPr>
          </a:p>
          <a:p>
            <a:pPr marL="0" lvl="1" defTabSz="685800" fontAlgn="auto">
              <a:spcBef>
                <a:spcPts val="900"/>
              </a:spcBef>
              <a:spcAft>
                <a:spcPts val="0"/>
              </a:spcAft>
              <a:buClr>
                <a:srgbClr val="FFFFCC"/>
              </a:buClr>
            </a:pPr>
            <a:r>
              <a:rPr lang="en-US" sz="1500" kern="0" dirty="0">
                <a:latin typeface="Calibri" pitchFamily="34" charset="0"/>
              </a:rPr>
              <a:t>For children and adolescents starting at 11 or 12 years of age </a:t>
            </a:r>
          </a:p>
          <a:p>
            <a:pPr marL="0" lvl="1" defTabSz="685800" fontAlgn="auto">
              <a:spcBef>
                <a:spcPts val="900"/>
              </a:spcBef>
              <a:spcAft>
                <a:spcPts val="0"/>
              </a:spcAft>
              <a:buClr>
                <a:srgbClr val="FFFFCC"/>
              </a:buClr>
            </a:pPr>
            <a:r>
              <a:rPr lang="en-US" sz="1500" kern="0" dirty="0">
                <a:latin typeface="Calibri" pitchFamily="34" charset="0"/>
              </a:rPr>
              <a:t>For all adults aged 19 years and older who have not had Tdap previously</a:t>
            </a:r>
            <a:endParaRPr lang="en-US" sz="1500" b="1" kern="0" dirty="0">
              <a:latin typeface="Calibri" pitchFamily="34" charset="0"/>
            </a:endParaRPr>
          </a:p>
        </p:txBody>
      </p:sp>
      <p:sp>
        <p:nvSpPr>
          <p:cNvPr id="7" name="Rectangle 6"/>
          <p:cNvSpPr/>
          <p:nvPr/>
        </p:nvSpPr>
        <p:spPr>
          <a:xfrm>
            <a:off x="1561389" y="3939557"/>
            <a:ext cx="5715000" cy="600164"/>
          </a:xfrm>
          <a:prstGeom prst="rect">
            <a:avLst/>
          </a:prstGeom>
        </p:spPr>
        <p:txBody>
          <a:bodyPr wrap="square">
            <a:spAutoFit/>
          </a:bodyPr>
          <a:lstStyle/>
          <a:p>
            <a:pPr marL="257175" indent="-257175" algn="ctr" defTabSz="685800" eaLnBrk="0" fontAlgn="auto" hangingPunct="0">
              <a:spcBef>
                <a:spcPct val="20000"/>
              </a:spcBef>
              <a:spcAft>
                <a:spcPts val="0"/>
              </a:spcAft>
            </a:pPr>
            <a:r>
              <a:rPr lang="en-US" sz="1500" kern="0" dirty="0">
                <a:solidFill>
                  <a:srgbClr val="FFFFFF"/>
                </a:solidFill>
                <a:latin typeface="Calibri" pitchFamily="34" charset="0"/>
              </a:rPr>
              <a:t>Boostrix is licensed for persons 10 years and older                  </a:t>
            </a:r>
          </a:p>
          <a:p>
            <a:pPr marL="257175" indent="-257175" algn="ctr" defTabSz="685800" eaLnBrk="0" fontAlgn="auto" hangingPunct="0">
              <a:spcBef>
                <a:spcPct val="20000"/>
              </a:spcBef>
              <a:spcAft>
                <a:spcPts val="0"/>
              </a:spcAft>
            </a:pPr>
            <a:r>
              <a:rPr lang="en-US" sz="1500" kern="0" dirty="0">
                <a:solidFill>
                  <a:srgbClr val="FFFFFF"/>
                </a:solidFill>
                <a:latin typeface="Calibri" pitchFamily="34" charset="0"/>
              </a:rPr>
              <a:t> Adacel is licensed for persons 10 through 64 years</a:t>
            </a:r>
          </a:p>
        </p:txBody>
      </p:sp>
      <p:sp>
        <p:nvSpPr>
          <p:cNvPr id="9" name="Rectangle 8"/>
          <p:cNvSpPr>
            <a:spLocks noChangeArrowheads="1"/>
          </p:cNvSpPr>
          <p:nvPr/>
        </p:nvSpPr>
        <p:spPr bwMode="auto">
          <a:xfrm>
            <a:off x="1284811" y="5681511"/>
            <a:ext cx="6629400" cy="369332"/>
          </a:xfrm>
          <a:prstGeom prst="rect">
            <a:avLst/>
          </a:prstGeom>
          <a:noFill/>
          <a:ln w="9525">
            <a:noFill/>
            <a:miter lim="800000"/>
            <a:headEnd/>
            <a:tailEnd/>
          </a:ln>
        </p:spPr>
        <p:txBody>
          <a:bodyPr wrap="square">
            <a:spAutoFit/>
          </a:bodyPr>
          <a:lstStyle/>
          <a:p>
            <a:pPr marL="0" lvl="1" algn="ctr" defTabSz="685800" fontAlgn="auto">
              <a:spcBef>
                <a:spcPct val="50000"/>
              </a:spcBef>
              <a:spcAft>
                <a:spcPts val="0"/>
              </a:spcAft>
              <a:buClr>
                <a:srgbClr val="FFFFCC"/>
              </a:buClr>
            </a:pPr>
            <a:r>
              <a:rPr lang="en-US" u="sng" kern="0" dirty="0">
                <a:solidFill>
                  <a:srgbClr val="FFFF99"/>
                </a:solidFill>
                <a:latin typeface="Calibri" pitchFamily="34" charset="0"/>
              </a:rPr>
              <a:t>There is no minimal interval between the last dose of Td and Tdap. </a:t>
            </a:r>
          </a:p>
        </p:txBody>
      </p:sp>
      <p:sp>
        <p:nvSpPr>
          <p:cNvPr id="10" name="TextBox 9"/>
          <p:cNvSpPr txBox="1"/>
          <p:nvPr/>
        </p:nvSpPr>
        <p:spPr>
          <a:xfrm>
            <a:off x="1428750" y="4944237"/>
            <a:ext cx="6229350" cy="553998"/>
          </a:xfrm>
          <a:prstGeom prst="rect">
            <a:avLst/>
          </a:prstGeom>
          <a:noFill/>
        </p:spPr>
        <p:txBody>
          <a:bodyPr wrap="square" rtlCol="0">
            <a:spAutoFit/>
          </a:bodyPr>
          <a:lstStyle/>
          <a:p>
            <a:pPr algn="ctr" defTabSz="685800" fontAlgn="auto">
              <a:spcBef>
                <a:spcPts val="0"/>
              </a:spcBef>
              <a:spcAft>
                <a:spcPts val="0"/>
              </a:spcAft>
            </a:pPr>
            <a:r>
              <a:rPr lang="en-US" sz="1500" kern="0" dirty="0">
                <a:latin typeface="Calibri" pitchFamily="34" charset="0"/>
              </a:rPr>
              <a:t>For adults 65 years and older Boostrix should be used, when feasible;</a:t>
            </a:r>
          </a:p>
          <a:p>
            <a:pPr algn="ctr" defTabSz="685800" fontAlgn="auto">
              <a:spcBef>
                <a:spcPts val="0"/>
              </a:spcBef>
              <a:spcAft>
                <a:spcPts val="0"/>
              </a:spcAft>
            </a:pPr>
            <a:r>
              <a:rPr lang="en-US" sz="1500" kern="0" dirty="0">
                <a:latin typeface="Calibri" pitchFamily="34" charset="0"/>
              </a:rPr>
              <a:t>however, either vaccine product provides protection and is considered valid</a:t>
            </a:r>
            <a:r>
              <a:rPr lang="en-US" sz="1350" kern="0" dirty="0">
                <a:latin typeface="Calibri" pitchFamily="34" charset="0"/>
              </a:rPr>
              <a:t>.</a:t>
            </a:r>
            <a:endParaRPr lang="en-US" sz="1350" kern="0" dirty="0"/>
          </a:p>
        </p:txBody>
      </p:sp>
      <p:sp>
        <p:nvSpPr>
          <p:cNvPr id="11" name="Rectangle 10"/>
          <p:cNvSpPr/>
          <p:nvPr/>
        </p:nvSpPr>
        <p:spPr bwMode="auto">
          <a:xfrm>
            <a:off x="2047164" y="3968666"/>
            <a:ext cx="4743450" cy="571500"/>
          </a:xfrm>
          <a:prstGeom prst="rect">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US" sz="1200" b="1" kern="0" dirty="0">
              <a:solidFill>
                <a:sysClr val="windowText" lastClr="000000"/>
              </a:solidFill>
            </a:endParaRPr>
          </a:p>
        </p:txBody>
      </p:sp>
      <p:sp>
        <p:nvSpPr>
          <p:cNvPr id="12" name="Rectangle 11"/>
          <p:cNvSpPr/>
          <p:nvPr/>
        </p:nvSpPr>
        <p:spPr>
          <a:xfrm>
            <a:off x="1143000" y="6446787"/>
            <a:ext cx="6972300" cy="230832"/>
          </a:xfrm>
          <a:prstGeom prst="rect">
            <a:avLst/>
          </a:prstGeom>
        </p:spPr>
        <p:txBody>
          <a:bodyPr wrap="square">
            <a:spAutoFit/>
          </a:bodyPr>
          <a:lstStyle/>
          <a:p>
            <a:pPr defTabSz="685800" fontAlgn="auto">
              <a:spcBef>
                <a:spcPts val="0"/>
              </a:spcBef>
              <a:spcAft>
                <a:spcPts val="0"/>
              </a:spcAft>
            </a:pPr>
            <a:r>
              <a:rPr lang="en-US" sz="900" b="1" kern="0" dirty="0">
                <a:cs typeface="Arial" pitchFamily="34" charset="0"/>
              </a:rPr>
              <a:t>MMWR, September 23, 2011, Vol 60, #37         MMWR,  January 14, 2011, Vol 60, #01             MMWR, June 29, 2012 Vol 61, #25</a:t>
            </a:r>
          </a:p>
        </p:txBody>
      </p:sp>
    </p:spTree>
    <p:extLst>
      <p:ext uri="{BB962C8B-B14F-4D97-AF65-F5344CB8AC3E}">
        <p14:creationId xmlns:p14="http://schemas.microsoft.com/office/powerpoint/2010/main" val="42737045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522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522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402434" name="Rectangle 2"/>
          <p:cNvSpPr>
            <a:spLocks noGrp="1" noChangeArrowheads="1"/>
          </p:cNvSpPr>
          <p:nvPr>
            <p:ph type="title" idx="4294967295"/>
          </p:nvPr>
        </p:nvSpPr>
        <p:spPr>
          <a:xfrm>
            <a:off x="914400" y="457200"/>
            <a:ext cx="7772400" cy="762000"/>
          </a:xfrm>
        </p:spPr>
        <p:txBody>
          <a:bodyPr/>
          <a:lstStyle/>
          <a:p>
            <a:pPr algn="l"/>
            <a:r>
              <a:rPr lang="en-US" sz="4800" b="1" i="1">
                <a:solidFill>
                  <a:srgbClr val="FFFF99"/>
                </a:solidFill>
              </a:rPr>
              <a:t>Test Your Knowledge!</a:t>
            </a:r>
          </a:p>
        </p:txBody>
      </p:sp>
      <p:sp>
        <p:nvSpPr>
          <p:cNvPr id="402435" name="Rectangle 3"/>
          <p:cNvSpPr>
            <a:spLocks noGrp="1" noChangeArrowheads="1"/>
          </p:cNvSpPr>
          <p:nvPr>
            <p:ph type="body" idx="4294967295"/>
          </p:nvPr>
        </p:nvSpPr>
        <p:spPr>
          <a:xfrm>
            <a:off x="914400" y="1600200"/>
            <a:ext cx="7315200" cy="2514600"/>
          </a:xfrm>
        </p:spPr>
        <p:txBody>
          <a:bodyPr/>
          <a:lstStyle/>
          <a:p>
            <a:pPr marL="0" indent="0">
              <a:buFontTx/>
              <a:buNone/>
            </a:pPr>
            <a:r>
              <a:rPr lang="en-US" sz="2400"/>
              <a:t>Your office has a large supply of vaccine and space in the refrigerator is always an issue. Since the vaccines can not be stored in the vegetable drawers, the “vaccine manager” removed the bins and is storing some of the vaccines in the space occupied by the drawers.</a:t>
            </a:r>
          </a:p>
          <a:p>
            <a:pPr marL="0" indent="0">
              <a:buFontTx/>
              <a:buNone/>
            </a:pPr>
            <a:r>
              <a:rPr lang="en-US" sz="2400" b="1">
                <a:solidFill>
                  <a:srgbClr val="FFFF99"/>
                </a:solidFill>
              </a:rPr>
              <a:t>Is this storage space appropriate?</a:t>
            </a:r>
            <a:r>
              <a:rPr lang="en-US" sz="2400" b="1">
                <a:solidFill>
                  <a:srgbClr val="FFFFCC"/>
                </a:solidFill>
              </a:rPr>
              <a:t> </a:t>
            </a:r>
          </a:p>
        </p:txBody>
      </p:sp>
      <p:sp>
        <p:nvSpPr>
          <p:cNvPr id="402436" name="Text Box 5"/>
          <p:cNvSpPr txBox="1">
            <a:spLocks noChangeArrowheads="1"/>
          </p:cNvSpPr>
          <p:nvPr/>
        </p:nvSpPr>
        <p:spPr bwMode="auto">
          <a:xfrm>
            <a:off x="914400" y="5638800"/>
            <a:ext cx="6019800" cy="336550"/>
          </a:xfrm>
          <a:prstGeom prst="rect">
            <a:avLst/>
          </a:prstGeom>
          <a:noFill/>
          <a:ln w="9525">
            <a:noFill/>
            <a:miter lim="800000"/>
            <a:headEnd/>
            <a:tailEnd/>
          </a:ln>
        </p:spPr>
        <p:txBody>
          <a:bodyPr>
            <a:spAutoFit/>
          </a:bodyPr>
          <a:lstStyle/>
          <a:p>
            <a:pPr>
              <a:spcBef>
                <a:spcPct val="50000"/>
              </a:spcBef>
            </a:pPr>
            <a:endParaRPr lang="en-US" sz="1600">
              <a:solidFill>
                <a:srgbClr val="FFFFCC"/>
              </a:solidFill>
              <a:latin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404482" name="Rectangle 2"/>
          <p:cNvSpPr>
            <a:spLocks noGrp="1" noChangeArrowheads="1"/>
          </p:cNvSpPr>
          <p:nvPr>
            <p:ph type="title" idx="4294967295"/>
          </p:nvPr>
        </p:nvSpPr>
        <p:spPr>
          <a:xfrm>
            <a:off x="914400" y="457200"/>
            <a:ext cx="7772400" cy="762000"/>
          </a:xfrm>
        </p:spPr>
        <p:txBody>
          <a:bodyPr/>
          <a:lstStyle/>
          <a:p>
            <a:pPr algn="l"/>
            <a:r>
              <a:rPr lang="en-US" sz="4800" b="1" i="1">
                <a:solidFill>
                  <a:srgbClr val="FFFF99"/>
                </a:solidFill>
              </a:rPr>
              <a:t>Test Your Knowledge!</a:t>
            </a:r>
          </a:p>
        </p:txBody>
      </p:sp>
      <p:sp>
        <p:nvSpPr>
          <p:cNvPr id="404483" name="Rectangle 3"/>
          <p:cNvSpPr>
            <a:spLocks noGrp="1" noChangeArrowheads="1"/>
          </p:cNvSpPr>
          <p:nvPr>
            <p:ph type="body" idx="4294967295"/>
          </p:nvPr>
        </p:nvSpPr>
        <p:spPr>
          <a:xfrm>
            <a:off x="914400" y="1600200"/>
            <a:ext cx="7315200" cy="2514600"/>
          </a:xfrm>
        </p:spPr>
        <p:txBody>
          <a:bodyPr/>
          <a:lstStyle/>
          <a:p>
            <a:pPr marL="0" indent="0">
              <a:buFontTx/>
              <a:buNone/>
            </a:pPr>
            <a:r>
              <a:rPr lang="en-US" sz="2400"/>
              <a:t>Your office has a large supply of vaccine and space in the refrigerator is always an issue. Since the vaccines can not be stored in the vegetable drawers, the “vaccine manager” removed the bins and is storing some of the vaccines in the space occupied by the drawers.</a:t>
            </a:r>
          </a:p>
          <a:p>
            <a:pPr marL="0" indent="0">
              <a:buFontTx/>
              <a:buNone/>
            </a:pPr>
            <a:r>
              <a:rPr lang="en-US" sz="2400" b="1">
                <a:solidFill>
                  <a:srgbClr val="FFFF99"/>
                </a:solidFill>
              </a:rPr>
              <a:t>Is this storage space appropriate?</a:t>
            </a:r>
            <a:r>
              <a:rPr lang="en-US" sz="2400" b="1">
                <a:solidFill>
                  <a:srgbClr val="FFFFCC"/>
                </a:solidFill>
              </a:rPr>
              <a:t> </a:t>
            </a:r>
          </a:p>
        </p:txBody>
      </p:sp>
      <p:sp>
        <p:nvSpPr>
          <p:cNvPr id="404484" name="Text Box 4"/>
          <p:cNvSpPr txBox="1">
            <a:spLocks noChangeArrowheads="1"/>
          </p:cNvSpPr>
          <p:nvPr/>
        </p:nvSpPr>
        <p:spPr bwMode="auto">
          <a:xfrm>
            <a:off x="895350" y="4343400"/>
            <a:ext cx="7315200" cy="830263"/>
          </a:xfrm>
          <a:prstGeom prst="rect">
            <a:avLst/>
          </a:prstGeom>
          <a:noFill/>
          <a:ln w="9525">
            <a:noFill/>
            <a:miter lim="800000"/>
            <a:headEnd/>
            <a:tailEnd/>
          </a:ln>
        </p:spPr>
        <p:txBody>
          <a:bodyPr>
            <a:spAutoFit/>
          </a:bodyPr>
          <a:lstStyle/>
          <a:p>
            <a:pPr>
              <a:spcBef>
                <a:spcPct val="50000"/>
              </a:spcBef>
            </a:pPr>
            <a:r>
              <a:rPr lang="en-US" sz="2400">
                <a:solidFill>
                  <a:srgbClr val="FFFFFF"/>
                </a:solidFill>
                <a:latin typeface="Calibri"/>
              </a:rPr>
              <a:t>No! The area is commonly closer to the motor of the refrigerator and temperature may be less stable. </a:t>
            </a:r>
          </a:p>
        </p:txBody>
      </p:sp>
      <p:sp>
        <p:nvSpPr>
          <p:cNvPr id="404485" name="Text Box 5"/>
          <p:cNvSpPr txBox="1">
            <a:spLocks noChangeArrowheads="1"/>
          </p:cNvSpPr>
          <p:nvPr/>
        </p:nvSpPr>
        <p:spPr bwMode="auto">
          <a:xfrm>
            <a:off x="914400" y="6175375"/>
            <a:ext cx="6019800" cy="307777"/>
          </a:xfrm>
          <a:prstGeom prst="rect">
            <a:avLst/>
          </a:prstGeom>
          <a:noFill/>
          <a:ln w="9525">
            <a:noFill/>
            <a:miter lim="800000"/>
            <a:headEnd/>
            <a:tailEnd/>
          </a:ln>
        </p:spPr>
        <p:txBody>
          <a:bodyPr>
            <a:spAutoFit/>
          </a:bodyPr>
          <a:lstStyle/>
          <a:p>
            <a:pPr>
              <a:spcBef>
                <a:spcPct val="50000"/>
              </a:spcBef>
            </a:pPr>
            <a:r>
              <a:rPr lang="en-US" sz="1400" b="1">
                <a:solidFill>
                  <a:srgbClr val="FFFFFF"/>
                </a:solidFill>
                <a:latin typeface="Calibri"/>
              </a:rPr>
              <a:t>Ref: Immunization Action Coalition – Item #P3036 4/11</a:t>
            </a:r>
          </a:p>
        </p:txBody>
      </p:sp>
    </p:spTree>
  </p:cSld>
  <p:clrMapOvr>
    <a:masterClrMapping/>
  </p:clrMapOvr>
</p:sld>
</file>

<file path=ppt/theme/theme1.xml><?xml version="1.0" encoding="utf-8"?>
<a:theme xmlns:a="http://schemas.openxmlformats.org/drawingml/2006/main" name="38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2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5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0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3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7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8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49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5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6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51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52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3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7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50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3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54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2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Grid - BLUE template Segoe">
  <a:themeElements>
    <a:clrScheme name="1_Grid - BLUE template Segoe 1">
      <a:dk1>
        <a:srgbClr val="050595"/>
      </a:dk1>
      <a:lt1>
        <a:srgbClr val="FFFFFF"/>
      </a:lt1>
      <a:dk2>
        <a:srgbClr val="000000"/>
      </a:dk2>
      <a:lt2>
        <a:srgbClr val="FFFF99"/>
      </a:lt2>
      <a:accent1>
        <a:srgbClr val="FFC000"/>
      </a:accent1>
      <a:accent2>
        <a:srgbClr val="3497AE"/>
      </a:accent2>
      <a:accent3>
        <a:srgbClr val="AAAAAA"/>
      </a:accent3>
      <a:accent4>
        <a:srgbClr val="DADADA"/>
      </a:accent4>
      <a:accent5>
        <a:srgbClr val="FFDCAA"/>
      </a:accent5>
      <a:accent6>
        <a:srgbClr val="2E889D"/>
      </a:accent6>
      <a:hlink>
        <a:srgbClr val="F3EB4F"/>
      </a:hlink>
      <a:folHlink>
        <a:srgbClr val="7DDDFF"/>
      </a:folHlink>
    </a:clrScheme>
    <a:fontScheme name="1_Grid - BLUE template Segoe">
      <a:majorFont>
        <a:latin typeface="Calibri"/>
        <a:ea typeface=""/>
        <a:cs typeface="Arial"/>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Grid - BLUE template Segoe 1">
        <a:dk1>
          <a:srgbClr val="050595"/>
        </a:dk1>
        <a:lt1>
          <a:srgbClr val="FFFFFF"/>
        </a:lt1>
        <a:dk2>
          <a:srgbClr val="000000"/>
        </a:dk2>
        <a:lt2>
          <a:srgbClr val="FFFF99"/>
        </a:lt2>
        <a:accent1>
          <a:srgbClr val="FFC000"/>
        </a:accent1>
        <a:accent2>
          <a:srgbClr val="3497AE"/>
        </a:accent2>
        <a:accent3>
          <a:srgbClr val="AAAAAA"/>
        </a:accent3>
        <a:accent4>
          <a:srgbClr val="DADADA"/>
        </a:accent4>
        <a:accent5>
          <a:srgbClr val="FFDCAA"/>
        </a:accent5>
        <a:accent6>
          <a:srgbClr val="2E889D"/>
        </a:accent6>
        <a:hlink>
          <a:srgbClr val="F3EB4F"/>
        </a:hlink>
        <a:folHlink>
          <a:srgbClr val="7DDD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Zimcon">
  <a:themeElements>
    <a:clrScheme name="2438">
      <a:dk1>
        <a:srgbClr val="0070C0"/>
      </a:dk1>
      <a:lt1>
        <a:srgbClr val="000066"/>
      </a:lt1>
      <a:dk2>
        <a:srgbClr val="002D89"/>
      </a:dk2>
      <a:lt2>
        <a:srgbClr val="00B0F0"/>
      </a:lt2>
      <a:accent1>
        <a:srgbClr val="0070C0"/>
      </a:accent1>
      <a:accent2>
        <a:srgbClr val="002060"/>
      </a:accent2>
      <a:accent3>
        <a:srgbClr val="00B0F0"/>
      </a:accent3>
      <a:accent4>
        <a:srgbClr val="336699"/>
      </a:accent4>
      <a:accent5>
        <a:srgbClr val="0A0AFF"/>
      </a:accent5>
      <a:accent6>
        <a:srgbClr val="3366CC"/>
      </a:accent6>
      <a:hlink>
        <a:srgbClr val="00B0F0"/>
      </a:hlink>
      <a:folHlink>
        <a:srgbClr val="0070C0"/>
      </a:folHlink>
    </a:clrScheme>
    <a:fontScheme name="Zimc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Zimcon">
        <a:dk1>
          <a:srgbClr val="FEA501"/>
        </a:dk1>
        <a:lt1>
          <a:srgbClr val="FFFFFF"/>
        </a:lt1>
        <a:dk2>
          <a:srgbClr val="000000"/>
        </a:dk2>
        <a:lt2>
          <a:srgbClr val="004074"/>
        </a:lt2>
        <a:accent1>
          <a:srgbClr val="0061B2"/>
        </a:accent1>
        <a:accent2>
          <a:srgbClr val="2A79D0"/>
        </a:accent2>
        <a:accent3>
          <a:srgbClr val="AAAAAA"/>
        </a:accent3>
        <a:accent4>
          <a:srgbClr val="DADADA"/>
        </a:accent4>
        <a:accent5>
          <a:srgbClr val="AAB7D5"/>
        </a:accent5>
        <a:accent6>
          <a:srgbClr val="256DBC"/>
        </a:accent6>
        <a:hlink>
          <a:srgbClr val="69A2E1"/>
        </a:hlink>
        <a:folHlink>
          <a:srgbClr val="9DC2EB"/>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1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0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344</TotalTime>
  <Words>18411</Words>
  <Application>Microsoft Office PowerPoint</Application>
  <PresentationFormat>On-screen Show (4:3)</PresentationFormat>
  <Paragraphs>1703</Paragraphs>
  <Slides>91</Slides>
  <Notes>91</Notes>
  <HiddenSlides>0</HiddenSlides>
  <MMClips>1</MMClips>
  <ScaleCrop>false</ScaleCrop>
  <HeadingPairs>
    <vt:vector size="8" baseType="variant">
      <vt:variant>
        <vt:lpstr>Fonts Used</vt:lpstr>
      </vt:variant>
      <vt:variant>
        <vt:i4>15</vt:i4>
      </vt:variant>
      <vt:variant>
        <vt:lpstr>Theme</vt:lpstr>
      </vt:variant>
      <vt:variant>
        <vt:i4>29</vt:i4>
      </vt:variant>
      <vt:variant>
        <vt:lpstr>Embedded OLE Servers</vt:lpstr>
      </vt:variant>
      <vt:variant>
        <vt:i4>1</vt:i4>
      </vt:variant>
      <vt:variant>
        <vt:lpstr>Slide Titles</vt:lpstr>
      </vt:variant>
      <vt:variant>
        <vt:i4>91</vt:i4>
      </vt:variant>
    </vt:vector>
  </HeadingPairs>
  <TitlesOfParts>
    <vt:vector size="136" baseType="lpstr">
      <vt:lpstr>Arial Unicode MS</vt:lpstr>
      <vt:lpstr>MS PGothic</vt:lpstr>
      <vt:lpstr>Arial</vt:lpstr>
      <vt:lpstr>Arial</vt:lpstr>
      <vt:lpstr>Calibri</vt:lpstr>
      <vt:lpstr>latobold</vt:lpstr>
      <vt:lpstr>latoregular</vt:lpstr>
      <vt:lpstr>Monotype Sorts</vt:lpstr>
      <vt:lpstr>Myriad Pro</vt:lpstr>
      <vt:lpstr>Symbol</vt:lpstr>
      <vt:lpstr>Times New Roman</vt:lpstr>
      <vt:lpstr>TimesNewRomanPSMT-Identity-H</vt:lpstr>
      <vt:lpstr>Verdana</vt:lpstr>
      <vt:lpstr>Webdings</vt:lpstr>
      <vt:lpstr>Wingdings</vt:lpstr>
      <vt:lpstr>38_Default Design</vt:lpstr>
      <vt:lpstr>1_Default Design</vt:lpstr>
      <vt:lpstr>2_Default Design</vt:lpstr>
      <vt:lpstr>1_Grid - BLUE template Segoe</vt:lpstr>
      <vt:lpstr>Zimcon</vt:lpstr>
      <vt:lpstr>41_Default Design</vt:lpstr>
      <vt:lpstr>6_Default Design</vt:lpstr>
      <vt:lpstr>20_Default Design</vt:lpstr>
      <vt:lpstr>8_Default Design</vt:lpstr>
      <vt:lpstr>5_Default Design</vt:lpstr>
      <vt:lpstr>42_Default Design</vt:lpstr>
      <vt:lpstr>45_Default Design</vt:lpstr>
      <vt:lpstr>40_Default Design</vt:lpstr>
      <vt:lpstr>9_Default Design</vt:lpstr>
      <vt:lpstr>43_Default Design</vt:lpstr>
      <vt:lpstr>12_Default Design</vt:lpstr>
      <vt:lpstr>47_Default Design</vt:lpstr>
      <vt:lpstr>48_Default Design</vt:lpstr>
      <vt:lpstr>49_Default Design</vt:lpstr>
      <vt:lpstr>15_Default Design</vt:lpstr>
      <vt:lpstr>1_Office Theme</vt:lpstr>
      <vt:lpstr>16_Default Design</vt:lpstr>
      <vt:lpstr>51_Default Design</vt:lpstr>
      <vt:lpstr>52_Default Design</vt:lpstr>
      <vt:lpstr>3_Default Design</vt:lpstr>
      <vt:lpstr>17_Default Design</vt:lpstr>
      <vt:lpstr>50_Default Design</vt:lpstr>
      <vt:lpstr>13_Default Design</vt:lpstr>
      <vt:lpstr>54_Default Design</vt:lpstr>
      <vt:lpstr>Image</vt:lpstr>
      <vt:lpstr>PowerPoint Presentation</vt:lpstr>
      <vt:lpstr>Presented By:</vt:lpstr>
      <vt:lpstr>Faculty Disclosure Information</vt:lpstr>
      <vt:lpstr>Objectives</vt:lpstr>
      <vt:lpstr>PowerPoint Presentation</vt:lpstr>
      <vt:lpstr>Advisory Committee on Immunization Practices (ACIP)</vt:lpstr>
      <vt:lpstr>Community Immunity Formerly known as “Herd Immunity” </vt:lpstr>
      <vt:lpstr>Diphtheria</vt:lpstr>
      <vt:lpstr>Diphtheria, Tetanus and Pertussis Vaccines  for Children, Adolescents, and Adults</vt:lpstr>
      <vt:lpstr>PowerPoint Presentation</vt:lpstr>
      <vt:lpstr>Tdap for Pregnant Women</vt:lpstr>
      <vt:lpstr>Cocooning Strategy</vt:lpstr>
      <vt:lpstr>Haemophilus influenzae type b (Hib)</vt:lpstr>
      <vt:lpstr> </vt:lpstr>
      <vt:lpstr>PowerPoint Presentation</vt:lpstr>
      <vt:lpstr>PowerPoint Presentation</vt:lpstr>
      <vt:lpstr>MMR Vaccine</vt:lpstr>
      <vt:lpstr>Varicella (Chickenpox)</vt:lpstr>
      <vt:lpstr>Acceptable Evidence of  Varicella Immunity</vt:lpstr>
      <vt:lpstr>ACIP Recommendations for use of MMRV (ProQuad®)</vt:lpstr>
      <vt:lpstr>Pneumococcal Conjugate Vaccine for Children (PCV13) </vt:lpstr>
      <vt:lpstr>Pneumococcal Polysaccharide Vaccine for Children (PPSV23) </vt:lpstr>
      <vt:lpstr>PowerPoint Presentation</vt:lpstr>
      <vt:lpstr>Influenza Vaccines for 2017-2018 Season</vt:lpstr>
      <vt:lpstr>Live, Attenuated Influenza Vaccine (LAIV4)</vt:lpstr>
      <vt:lpstr>Influenza Vaccination of Persons  with a History of Egg Allergy</vt:lpstr>
      <vt:lpstr>Hepatitis A Vaccine for Children</vt:lpstr>
      <vt:lpstr>Hepatitis B</vt:lpstr>
      <vt:lpstr>Meningococcal Disease (caused by N. meningitidis)</vt:lpstr>
      <vt:lpstr>Meningococcal Conjugate Vaccine (MCV4) (Men A,C,Y, W-135)</vt:lpstr>
      <vt:lpstr>PowerPoint Presentation</vt:lpstr>
      <vt:lpstr>Serogroup B Meningococcal Vaccine</vt:lpstr>
      <vt:lpstr>Serogroup B Meningococcal  Vaccine Administration</vt:lpstr>
      <vt:lpstr>Meningococcal Vaccine Updates</vt:lpstr>
      <vt:lpstr>Rotavirus Vaccines RotaTeq® (Merck) and Rotarix® (GSK) </vt:lpstr>
      <vt:lpstr>PowerPoint Presentation</vt:lpstr>
      <vt:lpstr>HPV Vaccines</vt:lpstr>
      <vt:lpstr>        2 Dose Schedule: HPV vaccine initiated between 9-14 years can be given in two doses: 0, 6-12 months. (If the 2nd dose is administered at least 5 months after 1st dose, it can be counted).  3 Dose Schedule: HPV vaccine initiated after the 15th birthday or certain immunocompromising conditions should be vaccinated with the 3 dose schedule: 0, 1-2, 6 months  (Dose 2 should be given at least 1 to 2 months after first dose (1 month minimum); Dose 3 should be given at least 6 months after the first dose  (minimum of 3 months between dose 2 and 3)        </vt:lpstr>
      <vt:lpstr>Top 5 reasons for not vaccinating daughter, among parents with no intention to vaccinate their child against HPV</vt:lpstr>
      <vt:lpstr>Estimated Vaccination Coverage Among  Adolescents Aged 13 – 17 Years - 2016  </vt:lpstr>
      <vt:lpstr>Reasons to Immunize Against HPV  at 11-12 Years of Age</vt:lpstr>
      <vt:lpstr>PowerPoint Presentation</vt:lpstr>
      <vt:lpstr>PowerPoint Presentation</vt:lpstr>
      <vt:lpstr>Recommended Healthcare Personnel Vaccinations</vt:lpstr>
      <vt:lpstr>PowerPoint Presentation</vt:lpstr>
      <vt:lpstr>2017 Immunization Schedules</vt:lpstr>
      <vt:lpstr>Indications        Recommendations                      Requirements</vt:lpstr>
      <vt:lpstr>Updated Vaccine Storage and  Handling Recommendations</vt:lpstr>
      <vt:lpstr>Maintaining Appropriate  Vaccine Storage &amp; Handling</vt:lpstr>
      <vt:lpstr>PowerPoint Presentation</vt:lpstr>
      <vt:lpstr>PowerPoint Presentation</vt:lpstr>
      <vt:lpstr>PowerPoint Presentation</vt:lpstr>
      <vt:lpstr>The 7 Rights of  Vaccine Administration</vt:lpstr>
      <vt:lpstr>PowerPoint Presentation</vt:lpstr>
      <vt:lpstr>Immunization Administration Practices</vt:lpstr>
      <vt:lpstr>Always Document…</vt:lpstr>
      <vt:lpstr>PowerPoint Presentation</vt:lpstr>
      <vt:lpstr>PowerPoint Presentation</vt:lpstr>
      <vt:lpstr>Vaccine Adverse Events</vt:lpstr>
      <vt:lpstr>PowerPoint Presentation</vt:lpstr>
      <vt:lpstr>Why do we miss opportunities to immunize?</vt:lpstr>
      <vt:lpstr>Invalid Contraindications to Vaccine</vt:lpstr>
      <vt:lpstr>Vaccine Risk Perception </vt:lpstr>
      <vt:lpstr>Response to Vaccine Safety Concerns</vt:lpstr>
      <vt:lpstr>Talking with Parents about Vaccines</vt:lpstr>
      <vt:lpstr>Vaccine Schedules Varying From ACIP/AAP/AAFP Recommendations </vt:lpstr>
      <vt:lpstr>Anti-Vaccine Movement </vt:lpstr>
      <vt:lpstr>Resources for Factual &amp; Responsible Vaccine Information</vt:lpstr>
      <vt:lpstr>PowerPoint Presentation</vt:lpstr>
      <vt:lpstr>Stay Current!</vt:lpstr>
      <vt:lpstr>PowerPoint Presentation</vt:lpstr>
      <vt:lpstr>Questions?</vt:lpstr>
      <vt:lpstr>Test Your Knowledge! EPIC 2017</vt:lpstr>
      <vt:lpstr>Test Your Knowledge!</vt:lpstr>
      <vt:lpstr>Test Your Knowledge!</vt:lpstr>
      <vt:lpstr>Five-year-old Tonia received her second MMR a week ago.   How long should she wait before receiving live varicella zoster vaccine?</vt:lpstr>
      <vt:lpstr>Five-year-old Tonia received her second MMR a week ago.   How long should she wait before receiving live Varicella zoster vaccine?</vt:lpstr>
      <vt:lpstr>Test Your Knowledge!</vt:lpstr>
      <vt:lpstr>Test Your Knowledge!</vt:lpstr>
      <vt:lpstr>Test Your Knowledge!</vt:lpstr>
      <vt:lpstr>Test Your Knowledge!</vt:lpstr>
      <vt:lpstr>Simon received MPSV4 at 5 years of age for international travel and a dose of MCV4 at age 11.    Does he need a booster dose of MCV4 vaccine at age 16? </vt:lpstr>
      <vt:lpstr>Simon received MPSV4 at 5 years of age for international travel and a dose of MCV4 at age 11.    Does he need a booster dose of MCV4 vaccine at age 16? </vt:lpstr>
      <vt:lpstr>Test Your Knowledge! </vt:lpstr>
      <vt:lpstr>Test Your Knowledge! </vt:lpstr>
      <vt:lpstr>Test Your Knowledge!</vt:lpstr>
      <vt:lpstr>Test Your Knowledge!</vt:lpstr>
      <vt:lpstr>Test Your Knowledge!</vt:lpstr>
      <vt:lpstr>Test Your Knowledge!</vt:lpstr>
      <vt:lpstr>Test Your Knowledge!</vt:lpstr>
      <vt:lpstr>Test Your Knowledge!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Janna McWilson</dc:creator>
  <cp:lastModifiedBy>Cordia Starling</cp:lastModifiedBy>
  <cp:revision>37</cp:revision>
  <dcterms:modified xsi:type="dcterms:W3CDTF">2017-10-06T17:02:41Z</dcterms:modified>
</cp:coreProperties>
</file>