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12" r:id="rId1"/>
  </p:sldMasterIdLst>
  <p:notesMasterIdLst>
    <p:notesMasterId r:id="rId12"/>
  </p:notesMasterIdLst>
  <p:handoutMasterIdLst>
    <p:handoutMasterId r:id="rId13"/>
  </p:handoutMasterIdLst>
  <p:sldIdLst>
    <p:sldId id="256" r:id="rId2"/>
    <p:sldId id="296" r:id="rId3"/>
    <p:sldId id="297" r:id="rId4"/>
    <p:sldId id="264" r:id="rId5"/>
    <p:sldId id="301" r:id="rId6"/>
    <p:sldId id="298" r:id="rId7"/>
    <p:sldId id="299" r:id="rId8"/>
    <p:sldId id="265" r:id="rId9"/>
    <p:sldId id="284" r:id="rId10"/>
    <p:sldId id="289" r:id="rId1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55" autoAdjust="0"/>
    <p:restoredTop sz="94660"/>
  </p:normalViewPr>
  <p:slideViewPr>
    <p:cSldViewPr snapToGrid="0" snapToObjects="1">
      <p:cViewPr>
        <p:scale>
          <a:sx n="94" d="100"/>
          <a:sy n="94" d="100"/>
        </p:scale>
        <p:origin x="-1272" y="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5747" tIns="47873" rIns="95747" bIns="47873" rtlCol="0"/>
          <a:lstStyle>
            <a:lvl1pPr algn="l">
              <a:defRPr sz="1300"/>
            </a:lvl1pPr>
          </a:lstStyle>
          <a:p>
            <a:endParaRPr lang="en-US" dirty="0"/>
          </a:p>
        </p:txBody>
      </p:sp>
      <p:sp>
        <p:nvSpPr>
          <p:cNvPr id="3" name="Date Placeholder 2"/>
          <p:cNvSpPr>
            <a:spLocks noGrp="1"/>
          </p:cNvSpPr>
          <p:nvPr>
            <p:ph type="dt" sz="quarter" idx="1"/>
          </p:nvPr>
        </p:nvSpPr>
        <p:spPr>
          <a:xfrm>
            <a:off x="4143587" y="0"/>
            <a:ext cx="3169920" cy="481727"/>
          </a:xfrm>
          <a:prstGeom prst="rect">
            <a:avLst/>
          </a:prstGeom>
        </p:spPr>
        <p:txBody>
          <a:bodyPr vert="horz" lIns="95747" tIns="47873" rIns="95747" bIns="47873" rtlCol="0"/>
          <a:lstStyle>
            <a:lvl1pPr algn="r">
              <a:defRPr sz="1300"/>
            </a:lvl1pPr>
          </a:lstStyle>
          <a:p>
            <a:fld id="{4FC86B93-C042-423C-AAAE-87EE7E36E211}" type="datetimeFigureOut">
              <a:rPr lang="en-US" smtClean="0"/>
              <a:t>8/21/2018</a:t>
            </a:fld>
            <a:endParaRPr lang="en-US" dirty="0"/>
          </a:p>
        </p:txBody>
      </p:sp>
      <p:sp>
        <p:nvSpPr>
          <p:cNvPr id="4" name="Footer Placeholder 3"/>
          <p:cNvSpPr>
            <a:spLocks noGrp="1"/>
          </p:cNvSpPr>
          <p:nvPr>
            <p:ph type="ftr" sz="quarter" idx="2"/>
          </p:nvPr>
        </p:nvSpPr>
        <p:spPr>
          <a:xfrm>
            <a:off x="0" y="9119475"/>
            <a:ext cx="3169920" cy="481726"/>
          </a:xfrm>
          <a:prstGeom prst="rect">
            <a:avLst/>
          </a:prstGeom>
        </p:spPr>
        <p:txBody>
          <a:bodyPr vert="horz" lIns="95747" tIns="47873" rIns="95747" bIns="47873"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587" y="9119475"/>
            <a:ext cx="3169920" cy="481726"/>
          </a:xfrm>
          <a:prstGeom prst="rect">
            <a:avLst/>
          </a:prstGeom>
        </p:spPr>
        <p:txBody>
          <a:bodyPr vert="horz" lIns="95747" tIns="47873" rIns="95747" bIns="47873" rtlCol="0" anchor="b"/>
          <a:lstStyle>
            <a:lvl1pPr algn="r">
              <a:defRPr sz="1300"/>
            </a:lvl1pPr>
          </a:lstStyle>
          <a:p>
            <a:fld id="{376B5257-1D9B-4280-9305-B134ACE93FCB}" type="slidenum">
              <a:rPr lang="en-US" smtClean="0"/>
              <a:t>‹#›</a:t>
            </a:fld>
            <a:endParaRPr lang="en-US" dirty="0"/>
          </a:p>
        </p:txBody>
      </p:sp>
    </p:spTree>
    <p:extLst>
      <p:ext uri="{BB962C8B-B14F-4D97-AF65-F5344CB8AC3E}">
        <p14:creationId xmlns:p14="http://schemas.microsoft.com/office/powerpoint/2010/main" val="31993304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05122DDC-811E-4827-B8C0-0B37A2F29019}" type="datetimeFigureOut">
              <a:rPr lang="en-US" smtClean="0"/>
              <a:t>8/21/2018</a:t>
            </a:fld>
            <a:endParaRPr lang="en-US" dirty="0"/>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628AA809-B56F-4A08-841A-4E158FFC055C}" type="slidenum">
              <a:rPr lang="en-US" smtClean="0"/>
              <a:t>‹#›</a:t>
            </a:fld>
            <a:endParaRPr lang="en-US" dirty="0"/>
          </a:p>
        </p:txBody>
      </p:sp>
    </p:spTree>
    <p:extLst>
      <p:ext uri="{BB962C8B-B14F-4D97-AF65-F5344CB8AC3E}">
        <p14:creationId xmlns:p14="http://schemas.microsoft.com/office/powerpoint/2010/main" val="912635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8AA809-B56F-4A08-841A-4E158FFC055C}" type="slidenum">
              <a:rPr lang="en-US" smtClean="0"/>
              <a:t>8</a:t>
            </a:fld>
            <a:endParaRPr lang="en-US" dirty="0"/>
          </a:p>
        </p:txBody>
      </p:sp>
    </p:spTree>
    <p:extLst>
      <p:ext uri="{BB962C8B-B14F-4D97-AF65-F5344CB8AC3E}">
        <p14:creationId xmlns:p14="http://schemas.microsoft.com/office/powerpoint/2010/main" val="4059977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DA8751-20DE-3B40-9D50-C1BC6B35AD12}" type="datetimeFigureOut">
              <a:rPr lang="en-US" smtClean="0"/>
              <a:pPr/>
              <a:t>8/21/2018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F53C1E-33B1-FA46-BAD5-38BC0AB5E562}" type="slidenum">
              <a:rPr lang="en-US" smtClean="0"/>
              <a:pPr/>
              <a:t>‹#›</a:t>
            </a:fld>
            <a:endParaRPr lang="en-US"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DA8751-20DE-3B40-9D50-C1BC6B35AD12}" type="datetimeFigureOut">
              <a:rPr lang="en-US" smtClean="0"/>
              <a:pPr/>
              <a:t>8/21/2018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F53C1E-33B1-FA46-BAD5-38BC0AB5E56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DA8751-20DE-3B40-9D50-C1BC6B35AD12}" type="datetimeFigureOut">
              <a:rPr lang="en-US" smtClean="0"/>
              <a:pPr/>
              <a:t>8/21/2018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F53C1E-33B1-FA46-BAD5-38BC0AB5E56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4DA8751-20DE-3B40-9D50-C1BC6B35AD12}" type="datetimeFigureOut">
              <a:rPr lang="en-US" smtClean="0"/>
              <a:pPr/>
              <a:t>8/21/2018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F53C1E-33B1-FA46-BAD5-38BC0AB5E562}" type="slidenum">
              <a:rPr lang="en-US" smtClean="0"/>
              <a:pPr/>
              <a:t>‹#›</a:t>
            </a:fld>
            <a:endParaRPr lang="en-US" dirty="0"/>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143000" y="731520"/>
            <a:ext cx="64008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DA8751-20DE-3B40-9D50-C1BC6B35AD12}" type="datetimeFigureOut">
              <a:rPr lang="en-US" smtClean="0"/>
              <a:pPr/>
              <a:t>8/21/2018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F53C1E-33B1-FA46-BAD5-38BC0AB5E56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4DA8751-20DE-3B40-9D50-C1BC6B35AD12}" type="datetimeFigureOut">
              <a:rPr lang="en-US" smtClean="0"/>
              <a:pPr/>
              <a:t>8/21/2018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F53C1E-33B1-FA46-BAD5-38BC0AB5E562}" type="slidenum">
              <a:rPr lang="en-US" smtClean="0"/>
              <a:pPr/>
              <a:t>‹#›</a:t>
            </a:fld>
            <a:endParaRPr lang="en-US" dirty="0"/>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142999" y="731519"/>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731520"/>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DA8751-20DE-3B40-9D50-C1BC6B35AD12}" type="datetimeFigureOut">
              <a:rPr lang="en-US" smtClean="0"/>
              <a:pPr/>
              <a:t>8/21/2018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1F53C1E-33B1-FA46-BAD5-38BC0AB5E562}" type="slidenum">
              <a:rPr lang="en-US" smtClean="0"/>
              <a:pPr/>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DA8751-20DE-3B40-9D50-C1BC6B35AD12}" type="datetimeFigureOut">
              <a:rPr lang="en-US" smtClean="0"/>
              <a:pPr/>
              <a:t>8/21/2018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1F53C1E-33B1-FA46-BAD5-38BC0AB5E56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DA8751-20DE-3B40-9D50-C1BC6B35AD12}" type="datetimeFigureOut">
              <a:rPr lang="en-US" smtClean="0"/>
              <a:pPr/>
              <a:t>8/21/2018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1F53C1E-33B1-FA46-BAD5-38BC0AB5E56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DA8751-20DE-3B40-9D50-C1BC6B35AD12}" type="datetimeFigureOut">
              <a:rPr lang="en-US" smtClean="0"/>
              <a:pPr/>
              <a:t>8/21/2018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F53C1E-33B1-FA46-BAD5-38BC0AB5E56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DA8751-20DE-3B40-9D50-C1BC6B35AD12}" type="datetimeFigureOut">
              <a:rPr lang="en-US" smtClean="0"/>
              <a:pPr/>
              <a:t>8/21/2018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F53C1E-33B1-FA46-BAD5-38BC0AB5E562}" type="slidenum">
              <a:rPr lang="en-US" smtClean="0"/>
              <a:pPr/>
              <a:t>‹#›</a:t>
            </a:fld>
            <a:endParaRPr lang="en-US" dirty="0"/>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74DA8751-20DE-3B40-9D50-C1BC6B35AD12}" type="datetimeFigureOut">
              <a:rPr lang="en-US" smtClean="0"/>
              <a:pPr/>
              <a:t>8/21/2018</a:t>
            </a:fld>
            <a:endParaRPr lang="en-US"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51F53C1E-33B1-FA46-BAD5-38BC0AB5E56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jfkpediatrics.com/home.html"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743200" y="808148"/>
            <a:ext cx="6400800" cy="5044965"/>
          </a:xfr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a:noAutofit/>
          </a:bodyPr>
          <a:lstStyle/>
          <a:p>
            <a:endParaRPr lang="en-US" sz="3600" dirty="0">
              <a:solidFill>
                <a:schemeClr val="tx1">
                  <a:lumMod val="75000"/>
                  <a:lumOff val="25000"/>
                </a:schemeClr>
              </a:solidFill>
              <a:latin typeface="Comic Sans MS" pitchFamily="66" charset="0"/>
              <a:cs typeface="ITC Avant Garde Std Bk"/>
            </a:endParaRPr>
          </a:p>
          <a:p>
            <a:endParaRPr lang="en-US" sz="3600" dirty="0">
              <a:solidFill>
                <a:schemeClr val="tx1">
                  <a:lumMod val="75000"/>
                  <a:lumOff val="25000"/>
                </a:schemeClr>
              </a:solidFill>
              <a:latin typeface="Comic Sans MS" pitchFamily="66" charset="0"/>
              <a:cs typeface="ITC Avant Garde Std Bk"/>
            </a:endParaRPr>
          </a:p>
          <a:p>
            <a:r>
              <a:rPr lang="en-US" sz="3600" dirty="0">
                <a:solidFill>
                  <a:schemeClr val="tx1">
                    <a:lumMod val="75000"/>
                    <a:lumOff val="25000"/>
                  </a:schemeClr>
                </a:solidFill>
                <a:latin typeface="Comic Sans MS" pitchFamily="66" charset="0"/>
                <a:cs typeface="ITC Avant Garde Std Bk"/>
              </a:rPr>
              <a:t>Patient Orientation</a:t>
            </a:r>
          </a:p>
          <a:p>
            <a:r>
              <a:rPr lang="en-US" sz="3600" dirty="0">
                <a:solidFill>
                  <a:schemeClr val="tx1">
                    <a:lumMod val="75000"/>
                    <a:lumOff val="25000"/>
                  </a:schemeClr>
                </a:solidFill>
                <a:latin typeface="Comic Sans MS" pitchFamily="66" charset="0"/>
                <a:cs typeface="ITC Avant Garde Std Bk"/>
              </a:rPr>
              <a:t>Your Patient Centered Medical Home </a:t>
            </a:r>
          </a:p>
          <a:p>
            <a:r>
              <a:rPr lang="en-US" sz="3600" dirty="0">
                <a:solidFill>
                  <a:schemeClr val="tx1">
                    <a:lumMod val="75000"/>
                    <a:lumOff val="25000"/>
                  </a:schemeClr>
                </a:solidFill>
                <a:latin typeface="Comic Sans MS" pitchFamily="66" charset="0"/>
                <a:cs typeface="ITC Avant Garde Std Bk"/>
              </a:rPr>
              <a:t>2017</a:t>
            </a:r>
          </a:p>
        </p:txBody>
      </p:sp>
      <p:sp>
        <p:nvSpPr>
          <p:cNvPr id="4" name="TextBox 3"/>
          <p:cNvSpPr txBox="1"/>
          <p:nvPr/>
        </p:nvSpPr>
        <p:spPr>
          <a:xfrm>
            <a:off x="177165" y="5853113"/>
            <a:ext cx="4337685" cy="830997"/>
          </a:xfrm>
          <a:prstGeom prst="rect">
            <a:avLst/>
          </a:prstGeom>
          <a:noFill/>
        </p:spPr>
        <p:txBody>
          <a:bodyPr wrap="square" rtlCol="0">
            <a:spAutoFit/>
          </a:bodyPr>
          <a:lstStyle/>
          <a:p>
            <a:r>
              <a:rPr lang="en-US" sz="2400" b="1" dirty="0">
                <a:solidFill>
                  <a:schemeClr val="tx1">
                    <a:lumMod val="85000"/>
                    <a:lumOff val="15000"/>
                  </a:schemeClr>
                </a:solidFill>
                <a:latin typeface="Comic Sans MS" pitchFamily="66" charset="0"/>
              </a:rPr>
              <a:t>J.F.K. Pediatrics/Just for Kids Pediatrics</a:t>
            </a:r>
          </a:p>
        </p:txBody>
      </p:sp>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288" y="80964"/>
            <a:ext cx="1827395" cy="1819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5935" y="146601"/>
            <a:ext cx="7024744" cy="1143000"/>
          </a:xfrm>
        </p:spPr>
        <p:txBody>
          <a:bodyPr>
            <a:normAutofit/>
          </a:bodyPr>
          <a:lstStyle/>
          <a:p>
            <a:r>
              <a:rPr lang="en-US" sz="3600" b="1" dirty="0">
                <a:solidFill>
                  <a:schemeClr val="tx1">
                    <a:lumMod val="75000"/>
                    <a:lumOff val="25000"/>
                  </a:schemeClr>
                </a:solidFill>
                <a:latin typeface="Comic Sans MS" pitchFamily="66" charset="0"/>
              </a:rPr>
              <a:t>Transfer of Medical Records </a:t>
            </a:r>
          </a:p>
        </p:txBody>
      </p:sp>
      <p:sp>
        <p:nvSpPr>
          <p:cNvPr id="3" name="Content Placeholder 2"/>
          <p:cNvSpPr>
            <a:spLocks noGrp="1"/>
          </p:cNvSpPr>
          <p:nvPr>
            <p:ph sz="quarter" idx="13"/>
          </p:nvPr>
        </p:nvSpPr>
        <p:spPr>
          <a:xfrm>
            <a:off x="1005392" y="1648764"/>
            <a:ext cx="6777317" cy="5209236"/>
          </a:xfrm>
        </p:spPr>
        <p:txBody>
          <a:bodyPr>
            <a:noAutofit/>
          </a:bodyPr>
          <a:lstStyle/>
          <a:p>
            <a:pPr marL="0" indent="0">
              <a:buNone/>
            </a:pPr>
            <a:r>
              <a:rPr lang="en-US" sz="2600" dirty="0">
                <a:latin typeface="Comic Sans MS" pitchFamily="66" charset="0"/>
              </a:rPr>
              <a:t>It is our responsibility to ensure we have all of your previous and on-going Medical Records. We will need your consent to obtain your medical records from your previous primary or from specialist you have seen in the past. Consent forms are available in your new patient package and online at our website.</a:t>
            </a:r>
          </a:p>
          <a:p>
            <a:pPr marL="0" indent="0">
              <a:buNone/>
            </a:pPr>
            <a:r>
              <a:rPr lang="en-US" sz="2000" dirty="0">
                <a:latin typeface="Comic Sans MS" pitchFamily="66" charset="0"/>
                <a:hlinkClick r:id="rId2"/>
              </a:rPr>
              <a:t>http://www.jfkpediatrics.com/home.html</a:t>
            </a:r>
            <a:r>
              <a:rPr lang="en-US" sz="2000" dirty="0">
                <a:latin typeface="Comic Sans MS" pitchFamily="66" charset="0"/>
              </a:rPr>
              <a:t> </a:t>
            </a:r>
          </a:p>
          <a:p>
            <a:pPr marL="0" indent="0">
              <a:buNone/>
            </a:pPr>
            <a:r>
              <a:rPr lang="en-US" sz="2600" dirty="0">
                <a:latin typeface="Comic Sans MS" pitchFamily="66" charset="0"/>
              </a:rPr>
              <a:t>You can call our front desk and speak to Kellee Mitchell for assistance if you need additional help.</a:t>
            </a:r>
          </a:p>
        </p:txBody>
      </p:sp>
      <p:pic>
        <p:nvPicPr>
          <p:cNvPr id="6" name="Picture 5" descr="Image result for pediatric logo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785" y="461645"/>
            <a:ext cx="1133475" cy="1009015"/>
          </a:xfrm>
          <a:prstGeom prst="rect">
            <a:avLst/>
          </a:prstGeom>
          <a:noFill/>
          <a:ln>
            <a:noFill/>
          </a:ln>
        </p:spPr>
      </p:pic>
      <p:pic>
        <p:nvPicPr>
          <p:cNvPr id="5" name="Picture 2" descr="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289" y="80963"/>
            <a:ext cx="1574800" cy="1567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1012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0150" y="181611"/>
            <a:ext cx="7772400" cy="1143000"/>
          </a:xfrm>
        </p:spPr>
        <p:txBody>
          <a:bodyPr/>
          <a:lstStyle/>
          <a:p>
            <a:r>
              <a:rPr lang="en-US" b="1" dirty="0">
                <a:solidFill>
                  <a:schemeClr val="tx1">
                    <a:lumMod val="75000"/>
                    <a:lumOff val="25000"/>
                  </a:schemeClr>
                </a:solidFill>
                <a:latin typeface="Comic Sans MS" pitchFamily="66" charset="0"/>
              </a:rPr>
              <a:t>About Us</a:t>
            </a:r>
          </a:p>
        </p:txBody>
      </p:sp>
      <p:sp>
        <p:nvSpPr>
          <p:cNvPr id="3" name="Content Placeholder 2"/>
          <p:cNvSpPr>
            <a:spLocks noGrp="1"/>
          </p:cNvSpPr>
          <p:nvPr>
            <p:ph sz="quarter" idx="13"/>
          </p:nvPr>
        </p:nvSpPr>
        <p:spPr>
          <a:xfrm>
            <a:off x="937259" y="2043113"/>
            <a:ext cx="6970395" cy="3904932"/>
          </a:xfrm>
        </p:spPr>
        <p:txBody>
          <a:bodyPr>
            <a:normAutofit/>
          </a:bodyPr>
          <a:lstStyle/>
          <a:p>
            <a:r>
              <a:rPr lang="en-US" sz="2800" dirty="0">
                <a:solidFill>
                  <a:schemeClr val="tx1">
                    <a:lumMod val="85000"/>
                    <a:lumOff val="15000"/>
                  </a:schemeClr>
                </a:solidFill>
                <a:latin typeface="Comic Sans MS" pitchFamily="66" charset="0"/>
              </a:rPr>
              <a:t>J.F.K. /Just for Kids Pediatrics has been providing Pediatric Care in the community, and direct service to Patients with Medicaid, Private Pay, Managed Care Organizations (HMO’s), PPO’s and Commercial Plans since 2006.</a:t>
            </a:r>
          </a:p>
          <a:p>
            <a:pPr marL="0" indent="0">
              <a:buNone/>
            </a:pPr>
            <a:endParaRPr lang="en-US" sz="2800" dirty="0"/>
          </a:p>
        </p:txBody>
      </p:sp>
      <p:pic>
        <p:nvPicPr>
          <p:cNvPr id="6" name="Picture 5" descr="Image result for pediatric logo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5785" y="461645"/>
            <a:ext cx="1133475" cy="1009015"/>
          </a:xfrm>
          <a:prstGeom prst="rect">
            <a:avLst/>
          </a:prstGeom>
          <a:noFill/>
          <a:ln>
            <a:noFill/>
          </a:ln>
        </p:spPr>
      </p:pic>
      <p:pic>
        <p:nvPicPr>
          <p:cNvPr id="5" name="Picture 2"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289" y="80963"/>
            <a:ext cx="1559506"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9878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9260" y="461645"/>
            <a:ext cx="7024744" cy="1143000"/>
          </a:xfrm>
        </p:spPr>
        <p:txBody>
          <a:bodyPr>
            <a:normAutofit/>
          </a:bodyPr>
          <a:lstStyle/>
          <a:p>
            <a:r>
              <a:rPr lang="en-US" sz="3600" b="1" dirty="0">
                <a:solidFill>
                  <a:schemeClr val="tx1">
                    <a:lumMod val="75000"/>
                    <a:lumOff val="25000"/>
                  </a:schemeClr>
                </a:solidFill>
                <a:latin typeface="Comic Sans MS" pitchFamily="66" charset="0"/>
              </a:rPr>
              <a:t>Our Care Team</a:t>
            </a:r>
          </a:p>
        </p:txBody>
      </p:sp>
      <p:sp>
        <p:nvSpPr>
          <p:cNvPr id="3" name="Content Placeholder 2"/>
          <p:cNvSpPr>
            <a:spLocks noGrp="1"/>
          </p:cNvSpPr>
          <p:nvPr>
            <p:ph sz="quarter" idx="13"/>
          </p:nvPr>
        </p:nvSpPr>
        <p:spPr>
          <a:xfrm>
            <a:off x="1606551" y="1755891"/>
            <a:ext cx="6400800" cy="4702576"/>
          </a:xfrm>
        </p:spPr>
        <p:txBody>
          <a:bodyPr>
            <a:noAutofit/>
          </a:bodyPr>
          <a:lstStyle/>
          <a:p>
            <a:pPr marL="0" indent="0">
              <a:buNone/>
            </a:pPr>
            <a:r>
              <a:rPr lang="en-US" dirty="0">
                <a:solidFill>
                  <a:schemeClr val="tx1">
                    <a:lumMod val="75000"/>
                    <a:lumOff val="25000"/>
                  </a:schemeClr>
                </a:solidFill>
                <a:latin typeface="Comic Sans MS" pitchFamily="66" charset="0"/>
              </a:rPr>
              <a:t>Our </a:t>
            </a:r>
            <a:r>
              <a:rPr lang="en-US" b="1" u="sng" dirty="0">
                <a:solidFill>
                  <a:schemeClr val="tx1">
                    <a:lumMod val="75000"/>
                    <a:lumOff val="25000"/>
                  </a:schemeClr>
                </a:solidFill>
                <a:latin typeface="Comic Sans MS" pitchFamily="66" charset="0"/>
              </a:rPr>
              <a:t>Patient Centered Medical Home Model </a:t>
            </a:r>
            <a:r>
              <a:rPr lang="en-US" dirty="0">
                <a:solidFill>
                  <a:schemeClr val="tx1">
                    <a:lumMod val="75000"/>
                    <a:lumOff val="25000"/>
                  </a:schemeClr>
                </a:solidFill>
                <a:latin typeface="Comic Sans MS" pitchFamily="66" charset="0"/>
              </a:rPr>
              <a:t>allows for us to provide you/your child with a Care Team of your liking and choosing.  Your Care Team consists of:</a:t>
            </a:r>
          </a:p>
          <a:p>
            <a:pPr lvl="2"/>
            <a:r>
              <a:rPr lang="en-US" sz="2400" dirty="0">
                <a:solidFill>
                  <a:schemeClr val="tx1">
                    <a:lumMod val="75000"/>
                    <a:lumOff val="25000"/>
                  </a:schemeClr>
                </a:solidFill>
                <a:latin typeface="Comic Sans MS" pitchFamily="66" charset="0"/>
              </a:rPr>
              <a:t>Physician/Nurse Practitioner</a:t>
            </a:r>
          </a:p>
          <a:p>
            <a:pPr lvl="2"/>
            <a:r>
              <a:rPr lang="en-US" sz="2400" dirty="0">
                <a:solidFill>
                  <a:schemeClr val="tx1">
                    <a:lumMod val="75000"/>
                    <a:lumOff val="25000"/>
                  </a:schemeClr>
                </a:solidFill>
                <a:latin typeface="Comic Sans MS" pitchFamily="66" charset="0"/>
              </a:rPr>
              <a:t>Medical Assistant</a:t>
            </a:r>
          </a:p>
          <a:p>
            <a:pPr lvl="2"/>
            <a:r>
              <a:rPr lang="en-US" sz="2400" dirty="0">
                <a:solidFill>
                  <a:schemeClr val="tx1">
                    <a:lumMod val="75000"/>
                    <a:lumOff val="25000"/>
                  </a:schemeClr>
                </a:solidFill>
                <a:latin typeface="Comic Sans MS" pitchFamily="66" charset="0"/>
              </a:rPr>
              <a:t>Front Desk/Support Staff</a:t>
            </a:r>
          </a:p>
          <a:p>
            <a:pPr lvl="2"/>
            <a:r>
              <a:rPr lang="en-US" sz="2400" dirty="0">
                <a:solidFill>
                  <a:schemeClr val="tx1">
                    <a:lumMod val="75000"/>
                    <a:lumOff val="25000"/>
                  </a:schemeClr>
                </a:solidFill>
                <a:latin typeface="Comic Sans MS" pitchFamily="66" charset="0"/>
              </a:rPr>
              <a:t>Medical Records</a:t>
            </a:r>
          </a:p>
          <a:p>
            <a:pPr lvl="2"/>
            <a:r>
              <a:rPr lang="en-US" sz="2400" dirty="0">
                <a:solidFill>
                  <a:schemeClr val="tx1">
                    <a:lumMod val="75000"/>
                    <a:lumOff val="25000"/>
                  </a:schemeClr>
                </a:solidFill>
                <a:latin typeface="Comic Sans MS" pitchFamily="66" charset="0"/>
              </a:rPr>
              <a:t>Referral Coordinator</a:t>
            </a:r>
          </a:p>
          <a:p>
            <a:pPr lvl="2"/>
            <a:r>
              <a:rPr lang="en-US" sz="2400" dirty="0">
                <a:solidFill>
                  <a:schemeClr val="tx1">
                    <a:lumMod val="75000"/>
                    <a:lumOff val="25000"/>
                  </a:schemeClr>
                </a:solidFill>
                <a:latin typeface="Comic Sans MS" pitchFamily="66" charset="0"/>
              </a:rPr>
              <a:t>Billing Coordinator</a:t>
            </a:r>
          </a:p>
          <a:p>
            <a:pPr lvl="2"/>
            <a:r>
              <a:rPr lang="en-US" sz="2400" dirty="0">
                <a:solidFill>
                  <a:schemeClr val="tx1">
                    <a:lumMod val="75000"/>
                    <a:lumOff val="25000"/>
                  </a:schemeClr>
                </a:solidFill>
                <a:latin typeface="Comic Sans MS" pitchFamily="66" charset="0"/>
              </a:rPr>
              <a:t>Behavioral Support</a:t>
            </a:r>
          </a:p>
          <a:p>
            <a:pPr lvl="2"/>
            <a:endParaRPr lang="en-US" sz="2400" dirty="0">
              <a:solidFill>
                <a:schemeClr val="tx1">
                  <a:lumMod val="75000"/>
                  <a:lumOff val="25000"/>
                </a:schemeClr>
              </a:solidFill>
              <a:latin typeface="Comic Sans MS" pitchFamily="66" charset="0"/>
            </a:endParaRPr>
          </a:p>
          <a:p>
            <a:endParaRPr lang="en-US" dirty="0"/>
          </a:p>
        </p:txBody>
      </p:sp>
      <p:pic>
        <p:nvPicPr>
          <p:cNvPr id="6" name="Picture 5" descr="Image result for pediatric logo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5785" y="461645"/>
            <a:ext cx="1133475" cy="1009015"/>
          </a:xfrm>
          <a:prstGeom prst="rect">
            <a:avLst/>
          </a:prstGeom>
          <a:noFill/>
          <a:ln>
            <a:noFill/>
          </a:ln>
        </p:spPr>
      </p:pic>
      <p:pic>
        <p:nvPicPr>
          <p:cNvPr id="5" name="Picture 2"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289" y="80964"/>
            <a:ext cx="1670050" cy="1662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164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760" y="95251"/>
            <a:ext cx="8229600" cy="1143000"/>
          </a:xfrm>
        </p:spPr>
        <p:txBody>
          <a:bodyPr>
            <a:normAutofit/>
          </a:bodyPr>
          <a:lstStyle/>
          <a:p>
            <a:r>
              <a:rPr lang="en-US" sz="3200" b="1" dirty="0">
                <a:solidFill>
                  <a:schemeClr val="tx1">
                    <a:lumMod val="75000"/>
                    <a:lumOff val="25000"/>
                  </a:schemeClr>
                </a:solidFill>
                <a:latin typeface="Comic Sans MS" pitchFamily="66" charset="0"/>
              </a:rPr>
              <a:t>Patient Centered Medical Home </a:t>
            </a:r>
            <a:br>
              <a:rPr lang="en-US" sz="3200" b="1" dirty="0">
                <a:solidFill>
                  <a:schemeClr val="tx1">
                    <a:lumMod val="75000"/>
                    <a:lumOff val="25000"/>
                  </a:schemeClr>
                </a:solidFill>
                <a:latin typeface="Comic Sans MS" pitchFamily="66" charset="0"/>
              </a:rPr>
            </a:br>
            <a:r>
              <a:rPr lang="en-US" sz="3200" b="1" dirty="0">
                <a:solidFill>
                  <a:schemeClr val="tx1">
                    <a:lumMod val="75000"/>
                    <a:lumOff val="25000"/>
                  </a:schemeClr>
                </a:solidFill>
                <a:latin typeface="Comic Sans MS" pitchFamily="66" charset="0"/>
              </a:rPr>
              <a:t>Model Description</a:t>
            </a:r>
          </a:p>
        </p:txBody>
      </p:sp>
      <p:sp>
        <p:nvSpPr>
          <p:cNvPr id="3" name="Content Placeholder 2"/>
          <p:cNvSpPr>
            <a:spLocks noGrp="1"/>
          </p:cNvSpPr>
          <p:nvPr>
            <p:ph sz="quarter" idx="13"/>
          </p:nvPr>
        </p:nvSpPr>
        <p:spPr>
          <a:xfrm>
            <a:off x="942022" y="1259502"/>
            <a:ext cx="7765039" cy="4119226"/>
          </a:xfrm>
        </p:spPr>
        <p:txBody>
          <a:bodyPr>
            <a:noAutofit/>
          </a:bodyPr>
          <a:lstStyle/>
          <a:p>
            <a:pPr marL="68580" indent="0">
              <a:buNone/>
            </a:pPr>
            <a:endParaRPr lang="en-US" sz="1800" dirty="0">
              <a:solidFill>
                <a:schemeClr val="tx1">
                  <a:lumMod val="75000"/>
                  <a:lumOff val="25000"/>
                </a:schemeClr>
              </a:solidFill>
              <a:latin typeface="Comic Sans MS" pitchFamily="66" charset="0"/>
              <a:cs typeface="Futura Std Book"/>
            </a:endParaRPr>
          </a:p>
          <a:p>
            <a:pPr lvl="1"/>
            <a:r>
              <a:rPr lang="en-US" sz="1700" dirty="0">
                <a:solidFill>
                  <a:schemeClr val="tx1">
                    <a:lumMod val="75000"/>
                    <a:lumOff val="25000"/>
                  </a:schemeClr>
                </a:solidFill>
                <a:latin typeface="Comic Sans MS" pitchFamily="66" charset="0"/>
              </a:rPr>
              <a:t>Our Clinical Care Team’s goal is to provide you with quality and exceptional primary care services and increased access to care regardless of your source of payment.</a:t>
            </a:r>
          </a:p>
          <a:p>
            <a:pPr lvl="1"/>
            <a:r>
              <a:rPr lang="en-US" sz="1700" dirty="0">
                <a:solidFill>
                  <a:schemeClr val="tx1">
                    <a:lumMod val="75000"/>
                    <a:lumOff val="25000"/>
                  </a:schemeClr>
                </a:solidFill>
                <a:latin typeface="Comic Sans MS" pitchFamily="66" charset="0"/>
              </a:rPr>
              <a:t>Your/your child’s team will coordinate and direct your care relating to referrals and appointments to Specialists, Diagnostic testing, Behavioral Health and other Specialties relating to your/your child’s specific needs.  Your care team will work with you to establish an individualized treatment plan and will be available extended hours to ensure your/your child’s needs are clinically met.  </a:t>
            </a:r>
          </a:p>
          <a:p>
            <a:pPr lvl="1"/>
            <a:r>
              <a:rPr lang="en-US" sz="1700" dirty="0">
                <a:solidFill>
                  <a:schemeClr val="tx1">
                    <a:lumMod val="75000"/>
                    <a:lumOff val="25000"/>
                  </a:schemeClr>
                </a:solidFill>
                <a:latin typeface="Comic Sans MS" pitchFamily="66" charset="0"/>
              </a:rPr>
              <a:t>J.F.K. /Just for Kids Pediatrics ensures the delivery of preventative screenings/services and promotes health and wellness.</a:t>
            </a:r>
          </a:p>
          <a:p>
            <a:pPr lvl="1"/>
            <a:r>
              <a:rPr lang="en-US" sz="1700" dirty="0">
                <a:solidFill>
                  <a:schemeClr val="tx1">
                    <a:lumMod val="75000"/>
                    <a:lumOff val="25000"/>
                  </a:schemeClr>
                </a:solidFill>
                <a:latin typeface="Comic Sans MS" pitchFamily="66" charset="0"/>
              </a:rPr>
              <a:t>We are committed to providing our patients, families and caregivers with Evidence Based Care and Education, to enhance the continuity of care.  </a:t>
            </a:r>
          </a:p>
          <a:p>
            <a:pPr lvl="1"/>
            <a:r>
              <a:rPr lang="en-US" sz="1700" dirty="0">
                <a:solidFill>
                  <a:schemeClr val="tx1">
                    <a:lumMod val="75000"/>
                    <a:lumOff val="25000"/>
                  </a:schemeClr>
                </a:solidFill>
                <a:latin typeface="Comic Sans MS" pitchFamily="66" charset="0"/>
              </a:rPr>
              <a:t>Community assistance and guidance related to obtaining health insurance coverage and financial assistance is available.  </a:t>
            </a:r>
          </a:p>
          <a:p>
            <a:endParaRPr lang="en-US" sz="1800" dirty="0">
              <a:solidFill>
                <a:schemeClr val="tx1">
                  <a:lumMod val="75000"/>
                  <a:lumOff val="25000"/>
                </a:schemeClr>
              </a:solidFill>
              <a:latin typeface="Comic Sans MS" pitchFamily="66" charset="0"/>
              <a:cs typeface="Futura Std Book"/>
            </a:endParaRPr>
          </a:p>
          <a:p>
            <a:endParaRPr lang="en-US" sz="1800" dirty="0">
              <a:solidFill>
                <a:schemeClr val="tx1">
                  <a:lumMod val="75000"/>
                  <a:lumOff val="25000"/>
                </a:schemeClr>
              </a:solidFill>
            </a:endParaRPr>
          </a:p>
        </p:txBody>
      </p:sp>
      <p:pic>
        <p:nvPicPr>
          <p:cNvPr id="6" name="Picture 5" descr="Image result for pediatric logo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5785" y="461645"/>
            <a:ext cx="1133475" cy="1009015"/>
          </a:xfrm>
          <a:prstGeom prst="rect">
            <a:avLst/>
          </a:prstGeom>
          <a:noFill/>
          <a:ln>
            <a:noFill/>
          </a:ln>
        </p:spPr>
      </p:pic>
      <p:pic>
        <p:nvPicPr>
          <p:cNvPr id="5" name="Picture 2"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289" y="80963"/>
            <a:ext cx="1585634" cy="157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0259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610" y="235318"/>
            <a:ext cx="8229600" cy="1143000"/>
          </a:xfrm>
        </p:spPr>
        <p:txBody>
          <a:bodyPr>
            <a:normAutofit/>
          </a:bodyPr>
          <a:lstStyle/>
          <a:p>
            <a:r>
              <a:rPr lang="en-US" sz="3600" b="1" dirty="0">
                <a:solidFill>
                  <a:schemeClr val="tx1">
                    <a:lumMod val="75000"/>
                    <a:lumOff val="25000"/>
                  </a:schemeClr>
                </a:solidFill>
                <a:latin typeface="Comic Sans MS" pitchFamily="66" charset="0"/>
              </a:rPr>
              <a:t>Team Responsibilities</a:t>
            </a:r>
          </a:p>
        </p:txBody>
      </p:sp>
      <p:sp>
        <p:nvSpPr>
          <p:cNvPr id="3" name="Content Placeholder 2"/>
          <p:cNvSpPr>
            <a:spLocks noGrp="1"/>
          </p:cNvSpPr>
          <p:nvPr>
            <p:ph sz="quarter" idx="13"/>
          </p:nvPr>
        </p:nvSpPr>
        <p:spPr>
          <a:xfrm>
            <a:off x="490538" y="1623060"/>
            <a:ext cx="8229600" cy="4620980"/>
          </a:xfrm>
        </p:spPr>
        <p:txBody>
          <a:bodyPr>
            <a:normAutofit fontScale="25000" lnSpcReduction="20000"/>
          </a:bodyPr>
          <a:lstStyle/>
          <a:p>
            <a:r>
              <a:rPr lang="en-US" sz="6400" b="1" dirty="0">
                <a:solidFill>
                  <a:schemeClr val="tx1">
                    <a:lumMod val="75000"/>
                    <a:lumOff val="25000"/>
                  </a:schemeClr>
                </a:solidFill>
                <a:latin typeface="Comic Sans MS" pitchFamily="66" charset="0"/>
              </a:rPr>
              <a:t>J.F.K./Just for Kids Pediatrics Responsibilities:</a:t>
            </a:r>
          </a:p>
          <a:p>
            <a:pPr lvl="1"/>
            <a:r>
              <a:rPr lang="en-US" sz="6400" dirty="0">
                <a:solidFill>
                  <a:schemeClr val="tx1">
                    <a:lumMod val="65000"/>
                    <a:lumOff val="35000"/>
                  </a:schemeClr>
                </a:solidFill>
                <a:latin typeface="Comic Sans MS" pitchFamily="66" charset="0"/>
              </a:rPr>
              <a:t>Ensure access to care 24/7 regardless of payment type.</a:t>
            </a:r>
            <a:endParaRPr lang="en-US" sz="6400" dirty="0">
              <a:solidFill>
                <a:srgbClr val="FF0000"/>
              </a:solidFill>
              <a:latin typeface="Comic Sans MS" pitchFamily="66" charset="0"/>
            </a:endParaRPr>
          </a:p>
          <a:p>
            <a:pPr lvl="1"/>
            <a:r>
              <a:rPr lang="en-US" sz="6400" dirty="0">
                <a:solidFill>
                  <a:schemeClr val="tx1">
                    <a:lumMod val="65000"/>
                    <a:lumOff val="35000"/>
                  </a:schemeClr>
                </a:solidFill>
                <a:latin typeface="Comic Sans MS" pitchFamily="66" charset="0"/>
              </a:rPr>
              <a:t>Ensure accessibility to appointments, same day, off hours, routine and urgent.</a:t>
            </a:r>
          </a:p>
          <a:p>
            <a:pPr lvl="1"/>
            <a:r>
              <a:rPr lang="en-US" sz="6400" dirty="0">
                <a:solidFill>
                  <a:schemeClr val="tx1">
                    <a:lumMod val="65000"/>
                    <a:lumOff val="35000"/>
                  </a:schemeClr>
                </a:solidFill>
                <a:latin typeface="Comic Sans MS" pitchFamily="66" charset="0"/>
              </a:rPr>
              <a:t>Ensure electronic accessibility to clinical advice, medical reports/results and/or medication refill via Patient Portal.</a:t>
            </a:r>
          </a:p>
          <a:p>
            <a:pPr lvl="1"/>
            <a:r>
              <a:rPr lang="en-US" sz="6400" dirty="0">
                <a:solidFill>
                  <a:schemeClr val="tx1">
                    <a:lumMod val="65000"/>
                    <a:lumOff val="35000"/>
                  </a:schemeClr>
                </a:solidFill>
                <a:latin typeface="Comic Sans MS" pitchFamily="66" charset="0"/>
              </a:rPr>
              <a:t>Collaboration and seamless transitions of care with Facility, Community, Behavioral Health Providers, and Adult Practices.</a:t>
            </a:r>
          </a:p>
          <a:p>
            <a:pPr lvl="1"/>
            <a:endParaRPr lang="en-US" sz="6400" dirty="0">
              <a:solidFill>
                <a:schemeClr val="tx1">
                  <a:lumMod val="75000"/>
                  <a:lumOff val="25000"/>
                </a:schemeClr>
              </a:solidFill>
              <a:latin typeface="Comic Sans MS" pitchFamily="66" charset="0"/>
            </a:endParaRPr>
          </a:p>
          <a:p>
            <a:r>
              <a:rPr lang="en-US" sz="6400" b="1" dirty="0">
                <a:solidFill>
                  <a:schemeClr val="tx1">
                    <a:lumMod val="75000"/>
                    <a:lumOff val="25000"/>
                  </a:schemeClr>
                </a:solidFill>
                <a:latin typeface="Comic Sans MS" pitchFamily="66" charset="0"/>
              </a:rPr>
              <a:t>Patient/Family and Caregiver Responsibilities:</a:t>
            </a:r>
          </a:p>
          <a:p>
            <a:pPr lvl="1"/>
            <a:r>
              <a:rPr lang="en-US" sz="6400" dirty="0">
                <a:solidFill>
                  <a:schemeClr val="tx1">
                    <a:lumMod val="65000"/>
                    <a:lumOff val="35000"/>
                  </a:schemeClr>
                </a:solidFill>
                <a:latin typeface="Comic Sans MS" pitchFamily="66" charset="0"/>
              </a:rPr>
              <a:t>Actively participate in primary care and utilize Patient Portal as applicable.</a:t>
            </a:r>
          </a:p>
          <a:p>
            <a:pPr lvl="1"/>
            <a:r>
              <a:rPr lang="en-US" sz="6400" dirty="0">
                <a:solidFill>
                  <a:schemeClr val="tx1">
                    <a:lumMod val="65000"/>
                    <a:lumOff val="35000"/>
                  </a:schemeClr>
                </a:solidFill>
                <a:latin typeface="Comic Sans MS" pitchFamily="66" charset="0"/>
              </a:rPr>
              <a:t>Participate in Care Team Build and Acceptance.</a:t>
            </a:r>
          </a:p>
          <a:p>
            <a:pPr lvl="1"/>
            <a:r>
              <a:rPr lang="en-US" sz="6400" dirty="0">
                <a:solidFill>
                  <a:schemeClr val="tx1">
                    <a:lumMod val="65000"/>
                    <a:lumOff val="35000"/>
                  </a:schemeClr>
                </a:solidFill>
                <a:latin typeface="Comic Sans MS" pitchFamily="66" charset="0"/>
              </a:rPr>
              <a:t>Collaborate and carry out patient portion of Treatment Plan.</a:t>
            </a:r>
          </a:p>
          <a:p>
            <a:pPr lvl="1"/>
            <a:r>
              <a:rPr lang="en-US" sz="6400" dirty="0">
                <a:solidFill>
                  <a:schemeClr val="tx1">
                    <a:lumMod val="65000"/>
                    <a:lumOff val="35000"/>
                  </a:schemeClr>
                </a:solidFill>
                <a:latin typeface="Comic Sans MS" pitchFamily="66" charset="0"/>
              </a:rPr>
              <a:t>Report recent visits with other doctors and Specialists.</a:t>
            </a:r>
          </a:p>
          <a:p>
            <a:pPr lvl="1"/>
            <a:r>
              <a:rPr lang="en-US" sz="6400" dirty="0">
                <a:solidFill>
                  <a:schemeClr val="tx1">
                    <a:lumMod val="65000"/>
                    <a:lumOff val="35000"/>
                  </a:schemeClr>
                </a:solidFill>
                <a:latin typeface="Comic Sans MS" pitchFamily="66" charset="0"/>
              </a:rPr>
              <a:t>Report any visits to hospitals or emergency rooms.</a:t>
            </a:r>
          </a:p>
          <a:p>
            <a:pPr lvl="1"/>
            <a:r>
              <a:rPr lang="en-US" sz="6400" dirty="0">
                <a:solidFill>
                  <a:schemeClr val="tx1">
                    <a:lumMod val="65000"/>
                    <a:lumOff val="35000"/>
                  </a:schemeClr>
                </a:solidFill>
                <a:latin typeface="Comic Sans MS" pitchFamily="66" charset="0"/>
              </a:rPr>
              <a:t>Report any changes in health status or condition.</a:t>
            </a:r>
          </a:p>
          <a:p>
            <a:pPr lvl="1"/>
            <a:r>
              <a:rPr lang="en-US" sz="6400" dirty="0">
                <a:solidFill>
                  <a:schemeClr val="tx1">
                    <a:lumMod val="65000"/>
                    <a:lumOff val="35000"/>
                  </a:schemeClr>
                </a:solidFill>
                <a:latin typeface="Comic Sans MS" pitchFamily="66" charset="0"/>
              </a:rPr>
              <a:t>Report results from recent medical tests that may have been ordered by </a:t>
            </a:r>
          </a:p>
          <a:p>
            <a:pPr marL="301943" lvl="1" indent="0">
              <a:buNone/>
            </a:pPr>
            <a:r>
              <a:rPr lang="en-US" sz="6400" dirty="0">
                <a:solidFill>
                  <a:schemeClr val="tx1">
                    <a:lumMod val="65000"/>
                    <a:lumOff val="35000"/>
                  </a:schemeClr>
                </a:solidFill>
                <a:latin typeface="Comic Sans MS" pitchFamily="66" charset="0"/>
              </a:rPr>
              <a:t>      Specialists.</a:t>
            </a:r>
          </a:p>
          <a:p>
            <a:pPr marL="365760" lvl="1" indent="0">
              <a:buNone/>
            </a:pPr>
            <a:endParaRPr lang="en-US" sz="6400" dirty="0">
              <a:solidFill>
                <a:schemeClr val="tx1">
                  <a:lumMod val="65000"/>
                  <a:lumOff val="35000"/>
                </a:schemeClr>
              </a:solidFill>
              <a:latin typeface="Comic Sans MS" pitchFamily="66" charset="0"/>
            </a:endParaRPr>
          </a:p>
          <a:p>
            <a:pPr lvl="1"/>
            <a:endParaRPr lang="en-US" sz="6000" dirty="0">
              <a:latin typeface="Comic Sans MS" pitchFamily="66" charset="0"/>
            </a:endParaRPr>
          </a:p>
          <a:p>
            <a:pPr marL="457200" lvl="1" indent="0">
              <a:buNone/>
            </a:pPr>
            <a:endParaRPr lang="en-US" sz="6000" dirty="0">
              <a:latin typeface="Comic Sans MS" pitchFamily="66" charset="0"/>
            </a:endParaRPr>
          </a:p>
          <a:p>
            <a:pPr lvl="1"/>
            <a:endParaRPr lang="en-US" sz="2400" dirty="0">
              <a:solidFill>
                <a:schemeClr val="bg1">
                  <a:lumMod val="65000"/>
                </a:schemeClr>
              </a:solidFill>
              <a:latin typeface="Comic Sans MS" pitchFamily="66" charset="0"/>
              <a:cs typeface="Futura Std Book"/>
            </a:endParaRPr>
          </a:p>
          <a:p>
            <a:endParaRPr lang="en-US" sz="2800" dirty="0">
              <a:solidFill>
                <a:schemeClr val="bg1">
                  <a:lumMod val="65000"/>
                </a:schemeClr>
              </a:solidFill>
              <a:latin typeface="Comic Sans MS" pitchFamily="66" charset="0"/>
              <a:cs typeface="Futura Std Book"/>
            </a:endParaRPr>
          </a:p>
          <a:p>
            <a:endParaRPr lang="en-US" dirty="0"/>
          </a:p>
        </p:txBody>
      </p:sp>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289" y="80963"/>
            <a:ext cx="1346200" cy="1340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3700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32727"/>
            <a:ext cx="8229600" cy="1143000"/>
          </a:xfrm>
        </p:spPr>
        <p:txBody>
          <a:bodyPr>
            <a:normAutofit/>
          </a:bodyPr>
          <a:lstStyle/>
          <a:p>
            <a:r>
              <a:rPr lang="en-US" sz="2800" b="1" dirty="0">
                <a:solidFill>
                  <a:schemeClr val="tx1">
                    <a:lumMod val="75000"/>
                    <a:lumOff val="25000"/>
                  </a:schemeClr>
                </a:solidFill>
                <a:latin typeface="Comic Sans MS" pitchFamily="66" charset="0"/>
              </a:rPr>
              <a:t>Hours of Operation/Clinical Availability</a:t>
            </a:r>
          </a:p>
        </p:txBody>
      </p:sp>
      <p:sp>
        <p:nvSpPr>
          <p:cNvPr id="3" name="Content Placeholder 2"/>
          <p:cNvSpPr>
            <a:spLocks noGrp="1"/>
          </p:cNvSpPr>
          <p:nvPr>
            <p:ph sz="quarter" idx="13"/>
          </p:nvPr>
        </p:nvSpPr>
        <p:spPr>
          <a:xfrm>
            <a:off x="528638" y="1952211"/>
            <a:ext cx="8229600" cy="4525963"/>
          </a:xfrm>
        </p:spPr>
        <p:txBody>
          <a:bodyPr>
            <a:normAutofit/>
          </a:bodyPr>
          <a:lstStyle/>
          <a:p>
            <a:r>
              <a:rPr lang="en-US" b="1" dirty="0">
                <a:solidFill>
                  <a:schemeClr val="tx1">
                    <a:lumMod val="75000"/>
                    <a:lumOff val="25000"/>
                  </a:schemeClr>
                </a:solidFill>
                <a:latin typeface="Comic Sans MS" pitchFamily="66" charset="0"/>
              </a:rPr>
              <a:t>The provision of Clinical Advice is available 24/7.</a:t>
            </a:r>
          </a:p>
          <a:p>
            <a:r>
              <a:rPr lang="en-US" b="1" dirty="0">
                <a:solidFill>
                  <a:schemeClr val="tx1">
                    <a:lumMod val="75000"/>
                    <a:lumOff val="25000"/>
                  </a:schemeClr>
                </a:solidFill>
                <a:latin typeface="Comic Sans MS" pitchFamily="66" charset="0"/>
              </a:rPr>
              <a:t>Our Normal Office Hours are:</a:t>
            </a:r>
          </a:p>
          <a:p>
            <a:pPr lvl="1"/>
            <a:r>
              <a:rPr lang="en-US" b="1" dirty="0">
                <a:solidFill>
                  <a:schemeClr val="tx1"/>
                </a:solidFill>
                <a:latin typeface="Comic Sans MS" pitchFamily="66" charset="0"/>
              </a:rPr>
              <a:t>Monday through Friday 8:30 am-5:00 pm</a:t>
            </a:r>
          </a:p>
          <a:p>
            <a:pPr lvl="1">
              <a:buFont typeface="Arial" panose="020B0604020202020204" pitchFamily="34" charset="0"/>
              <a:buChar char="•"/>
            </a:pPr>
            <a:r>
              <a:rPr lang="en-US" sz="3200" b="1" dirty="0">
                <a:solidFill>
                  <a:schemeClr val="tx1"/>
                </a:solidFill>
                <a:latin typeface="Comic Sans MS" pitchFamily="66" charset="0"/>
              </a:rPr>
              <a:t>Extended Hours are:</a:t>
            </a:r>
          </a:p>
          <a:p>
            <a:pPr marL="457200" lvl="1" indent="0">
              <a:buNone/>
            </a:pPr>
            <a:r>
              <a:rPr lang="en-US" b="1" dirty="0">
                <a:solidFill>
                  <a:schemeClr val="tx1"/>
                </a:solidFill>
                <a:latin typeface="Comic Sans MS" pitchFamily="66" charset="0"/>
              </a:rPr>
              <a:t>Tuesday 7:30AM-5:00PM</a:t>
            </a:r>
          </a:p>
          <a:p>
            <a:endParaRPr lang="en-US" b="1" dirty="0">
              <a:solidFill>
                <a:schemeClr val="tx1"/>
              </a:solidFill>
              <a:latin typeface="Comic Sans MS" pitchFamily="66" charset="0"/>
            </a:endParaRPr>
          </a:p>
          <a:p>
            <a:r>
              <a:rPr lang="en-US" b="1" dirty="0">
                <a:solidFill>
                  <a:schemeClr val="tx1"/>
                </a:solidFill>
                <a:latin typeface="Comic Sans MS" pitchFamily="66" charset="0"/>
              </a:rPr>
              <a:t>Telephonic Support  24/7</a:t>
            </a:r>
          </a:p>
          <a:p>
            <a:r>
              <a:rPr lang="en-US" b="1" dirty="0">
                <a:solidFill>
                  <a:schemeClr val="tx1"/>
                </a:solidFill>
                <a:latin typeface="Comic Sans MS" pitchFamily="66" charset="0"/>
              </a:rPr>
              <a:t>Electronic Messaging, Two Way Communication via Interactive Portal is </a:t>
            </a:r>
            <a:r>
              <a:rPr lang="en-US" b="1" dirty="0">
                <a:solidFill>
                  <a:schemeClr val="tx1">
                    <a:lumMod val="75000"/>
                    <a:lumOff val="25000"/>
                  </a:schemeClr>
                </a:solidFill>
                <a:latin typeface="Comic Sans MS" pitchFamily="66" charset="0"/>
              </a:rPr>
              <a:t>Available 24/7. </a:t>
            </a:r>
            <a:r>
              <a:rPr lang="en-US" i="1" dirty="0">
                <a:solidFill>
                  <a:srgbClr val="FF0000"/>
                </a:solidFill>
                <a:latin typeface="Comic Sans MS" pitchFamily="66" charset="0"/>
              </a:rPr>
              <a:t>https://my.patientfusion.com</a:t>
            </a:r>
          </a:p>
        </p:txBody>
      </p:sp>
      <p:pic>
        <p:nvPicPr>
          <p:cNvPr id="6" name="Picture 5" descr="Image result for pediatric logo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5785" y="461645"/>
            <a:ext cx="1133475" cy="1009015"/>
          </a:xfrm>
          <a:prstGeom prst="rect">
            <a:avLst/>
          </a:prstGeom>
          <a:noFill/>
          <a:ln>
            <a:noFill/>
          </a:ln>
        </p:spPr>
      </p:pic>
      <p:pic>
        <p:nvPicPr>
          <p:cNvPr id="5" name="Picture 2"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289" y="95252"/>
            <a:ext cx="1631950" cy="1624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9662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3589" y="195896"/>
            <a:ext cx="7024744" cy="1143000"/>
          </a:xfrm>
        </p:spPr>
        <p:txBody>
          <a:bodyPr>
            <a:normAutofit/>
          </a:bodyPr>
          <a:lstStyle/>
          <a:p>
            <a:r>
              <a:rPr lang="en-US" b="1" dirty="0">
                <a:solidFill>
                  <a:schemeClr val="tx1">
                    <a:lumMod val="75000"/>
                    <a:lumOff val="25000"/>
                  </a:schemeClr>
                </a:solidFill>
                <a:latin typeface="Comic Sans MS" pitchFamily="66" charset="0"/>
              </a:rPr>
              <a:t>Scope of Services</a:t>
            </a:r>
          </a:p>
        </p:txBody>
      </p:sp>
      <p:sp>
        <p:nvSpPr>
          <p:cNvPr id="3" name="Content Placeholder 2"/>
          <p:cNvSpPr>
            <a:spLocks noGrp="1"/>
          </p:cNvSpPr>
          <p:nvPr>
            <p:ph sz="quarter" idx="13"/>
          </p:nvPr>
        </p:nvSpPr>
        <p:spPr>
          <a:xfrm>
            <a:off x="981605" y="2043429"/>
            <a:ext cx="7408333" cy="4618628"/>
          </a:xfrm>
        </p:spPr>
        <p:txBody>
          <a:bodyPr>
            <a:noAutofit/>
          </a:bodyPr>
          <a:lstStyle/>
          <a:p>
            <a:r>
              <a:rPr lang="en-US" dirty="0">
                <a:solidFill>
                  <a:schemeClr val="tx1">
                    <a:lumMod val="75000"/>
                    <a:lumOff val="25000"/>
                  </a:schemeClr>
                </a:solidFill>
                <a:latin typeface="Comic Sans MS" pitchFamily="66" charset="0"/>
              </a:rPr>
              <a:t>Chronic </a:t>
            </a:r>
            <a:r>
              <a:rPr lang="en-US" dirty="0">
                <a:latin typeface="Comic Sans MS" pitchFamily="66" charset="0"/>
              </a:rPr>
              <a:t>Disease </a:t>
            </a:r>
            <a:r>
              <a:rPr lang="en-US" dirty="0">
                <a:solidFill>
                  <a:schemeClr val="tx1">
                    <a:lumMod val="75000"/>
                    <a:lumOff val="25000"/>
                  </a:schemeClr>
                </a:solidFill>
                <a:latin typeface="Comic Sans MS" pitchFamily="66" charset="0"/>
              </a:rPr>
              <a:t> Management (asthma, diabetes and more)</a:t>
            </a:r>
          </a:p>
          <a:p>
            <a:r>
              <a:rPr lang="en-US" dirty="0">
                <a:solidFill>
                  <a:schemeClr val="tx1">
                    <a:lumMod val="75000"/>
                    <a:lumOff val="25000"/>
                  </a:schemeClr>
                </a:solidFill>
                <a:latin typeface="Comic Sans MS" pitchFamily="66" charset="0"/>
              </a:rPr>
              <a:t>Acute </a:t>
            </a:r>
            <a:r>
              <a:rPr lang="en-US" dirty="0">
                <a:latin typeface="Comic Sans MS" pitchFamily="66" charset="0"/>
              </a:rPr>
              <a:t>care for illness and injuries</a:t>
            </a:r>
            <a:endParaRPr lang="en-US" dirty="0">
              <a:solidFill>
                <a:schemeClr val="tx1">
                  <a:lumMod val="75000"/>
                  <a:lumOff val="25000"/>
                </a:schemeClr>
              </a:solidFill>
              <a:latin typeface="Comic Sans MS" pitchFamily="66" charset="0"/>
            </a:endParaRPr>
          </a:p>
          <a:p>
            <a:r>
              <a:rPr lang="en-US" dirty="0">
                <a:latin typeface="Comic Sans MS" pitchFamily="66" charset="0"/>
              </a:rPr>
              <a:t>Preventative care and physicals  (sport and school physicals)</a:t>
            </a:r>
          </a:p>
          <a:p>
            <a:r>
              <a:rPr lang="en-US" dirty="0">
                <a:latin typeface="Comic Sans MS" pitchFamily="66" charset="0"/>
              </a:rPr>
              <a:t>Well child visits, screenings and vaccinations</a:t>
            </a:r>
          </a:p>
          <a:p>
            <a:r>
              <a:rPr lang="en-US" dirty="0">
                <a:solidFill>
                  <a:schemeClr val="tx1">
                    <a:lumMod val="75000"/>
                    <a:lumOff val="25000"/>
                  </a:schemeClr>
                </a:solidFill>
                <a:latin typeface="Comic Sans MS" pitchFamily="66" charset="0"/>
              </a:rPr>
              <a:t>Behavioral Health</a:t>
            </a:r>
          </a:p>
          <a:p>
            <a:r>
              <a:rPr lang="en-US" dirty="0">
                <a:solidFill>
                  <a:schemeClr val="tx1">
                    <a:lumMod val="75000"/>
                    <a:lumOff val="25000"/>
                  </a:schemeClr>
                </a:solidFill>
                <a:latin typeface="Comic Sans MS" pitchFamily="66" charset="0"/>
              </a:rPr>
              <a:t>Care Coordination</a:t>
            </a:r>
          </a:p>
          <a:p>
            <a:r>
              <a:rPr lang="en-US" dirty="0">
                <a:latin typeface="Comic Sans MS" pitchFamily="66" charset="0"/>
              </a:rPr>
              <a:t>Referrals to well vetted specialist</a:t>
            </a:r>
            <a:endParaRPr lang="en-US" dirty="0">
              <a:solidFill>
                <a:schemeClr val="tx1">
                  <a:lumMod val="75000"/>
                  <a:lumOff val="25000"/>
                </a:schemeClr>
              </a:solidFill>
              <a:latin typeface="Comic Sans MS" pitchFamily="66" charset="0"/>
            </a:endParaRPr>
          </a:p>
          <a:p>
            <a:r>
              <a:rPr lang="en-US" dirty="0">
                <a:solidFill>
                  <a:schemeClr val="tx1">
                    <a:lumMod val="75000"/>
                    <a:lumOff val="25000"/>
                  </a:schemeClr>
                </a:solidFill>
                <a:latin typeface="Comic Sans MS" pitchFamily="66" charset="0"/>
              </a:rPr>
              <a:t>Electronic Patient Portal</a:t>
            </a:r>
          </a:p>
          <a:p>
            <a:r>
              <a:rPr lang="en-US" dirty="0">
                <a:solidFill>
                  <a:schemeClr val="tx1">
                    <a:lumMod val="75000"/>
                    <a:lumOff val="25000"/>
                  </a:schemeClr>
                </a:solidFill>
                <a:latin typeface="Comic Sans MS" pitchFamily="66" charset="0"/>
              </a:rPr>
              <a:t>24/7 access to your care team</a:t>
            </a:r>
          </a:p>
        </p:txBody>
      </p:sp>
      <p:pic>
        <p:nvPicPr>
          <p:cNvPr id="6" name="Picture 5" descr="Image result for pediatric logo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5785" y="461645"/>
            <a:ext cx="1133475" cy="1009015"/>
          </a:xfrm>
          <a:prstGeom prst="rect">
            <a:avLst/>
          </a:prstGeom>
          <a:noFill/>
          <a:ln>
            <a:noFill/>
          </a:ln>
        </p:spPr>
      </p:pic>
      <p:pic>
        <p:nvPicPr>
          <p:cNvPr id="5" name="Picture 2"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289" y="80963"/>
            <a:ext cx="1765300" cy="1757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2106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480" y="232728"/>
            <a:ext cx="8229600" cy="1143000"/>
          </a:xfrm>
        </p:spPr>
        <p:txBody>
          <a:bodyPr/>
          <a:lstStyle/>
          <a:p>
            <a:r>
              <a:rPr lang="en-US" b="1" dirty="0">
                <a:solidFill>
                  <a:schemeClr val="tx1">
                    <a:lumMod val="75000"/>
                    <a:lumOff val="25000"/>
                  </a:schemeClr>
                </a:solidFill>
                <a:latin typeface="Comic Sans MS" pitchFamily="66" charset="0"/>
              </a:rPr>
              <a:t>Clinical Staff</a:t>
            </a:r>
          </a:p>
        </p:txBody>
      </p:sp>
      <p:sp>
        <p:nvSpPr>
          <p:cNvPr id="3" name="Content Placeholder 2"/>
          <p:cNvSpPr>
            <a:spLocks noGrp="1"/>
          </p:cNvSpPr>
          <p:nvPr>
            <p:ph sz="quarter" idx="13"/>
          </p:nvPr>
        </p:nvSpPr>
        <p:spPr>
          <a:xfrm>
            <a:off x="565785" y="2245815"/>
            <a:ext cx="8229600" cy="3365253"/>
          </a:xfrm>
        </p:spPr>
        <p:txBody>
          <a:bodyPr>
            <a:noAutofit/>
          </a:bodyPr>
          <a:lstStyle/>
          <a:p>
            <a:r>
              <a:rPr lang="en-US" sz="2800" b="1" dirty="0">
                <a:solidFill>
                  <a:schemeClr val="tx1">
                    <a:lumMod val="65000"/>
                    <a:lumOff val="35000"/>
                  </a:schemeClr>
                </a:solidFill>
                <a:latin typeface="Comic Sans MS" pitchFamily="66" charset="0"/>
              </a:rPr>
              <a:t>Julie Konowitz-Sirkin, M.D.</a:t>
            </a:r>
          </a:p>
          <a:p>
            <a:r>
              <a:rPr lang="en-US" sz="2800" b="1" dirty="0">
                <a:solidFill>
                  <a:schemeClr val="tx1">
                    <a:lumMod val="65000"/>
                    <a:lumOff val="35000"/>
                  </a:schemeClr>
                </a:solidFill>
                <a:latin typeface="Comic Sans MS" pitchFamily="66" charset="0"/>
              </a:rPr>
              <a:t>Barbara Chamberlain, M.D.</a:t>
            </a:r>
          </a:p>
          <a:p>
            <a:r>
              <a:rPr lang="en-US" sz="2800" b="1" dirty="0" smtClean="0">
                <a:solidFill>
                  <a:schemeClr val="tx1">
                    <a:lumMod val="65000"/>
                    <a:lumOff val="35000"/>
                  </a:schemeClr>
                </a:solidFill>
                <a:latin typeface="Comic Sans MS" pitchFamily="66" charset="0"/>
              </a:rPr>
              <a:t>Petra McEwan</a:t>
            </a:r>
            <a:r>
              <a:rPr lang="en-US" sz="2800" b="1" dirty="0" smtClean="0">
                <a:solidFill>
                  <a:schemeClr val="tx1">
                    <a:lumMod val="65000"/>
                    <a:lumOff val="35000"/>
                  </a:schemeClr>
                </a:solidFill>
                <a:latin typeface="Comic Sans MS" pitchFamily="66" charset="0"/>
              </a:rPr>
              <a:t>, </a:t>
            </a:r>
            <a:r>
              <a:rPr lang="en-US" sz="2800" b="1" dirty="0">
                <a:solidFill>
                  <a:schemeClr val="tx1">
                    <a:lumMod val="65000"/>
                    <a:lumOff val="35000"/>
                  </a:schemeClr>
                </a:solidFill>
                <a:latin typeface="Comic Sans MS" pitchFamily="66" charset="0"/>
              </a:rPr>
              <a:t>M.D</a:t>
            </a:r>
            <a:r>
              <a:rPr lang="en-US" sz="2800" b="1" dirty="0" smtClean="0">
                <a:solidFill>
                  <a:schemeClr val="tx1">
                    <a:lumMod val="65000"/>
                    <a:lumOff val="35000"/>
                  </a:schemeClr>
                </a:solidFill>
                <a:latin typeface="Comic Sans MS" pitchFamily="66" charset="0"/>
              </a:rPr>
              <a:t>.</a:t>
            </a:r>
          </a:p>
          <a:p>
            <a:r>
              <a:rPr lang="en-US" sz="2800" b="1" dirty="0" err="1" smtClean="0">
                <a:solidFill>
                  <a:schemeClr val="tx1">
                    <a:lumMod val="65000"/>
                    <a:lumOff val="35000"/>
                  </a:schemeClr>
                </a:solidFill>
                <a:latin typeface="Comic Sans MS" pitchFamily="66" charset="0"/>
              </a:rPr>
              <a:t>Kisha</a:t>
            </a:r>
            <a:r>
              <a:rPr lang="en-US" sz="2800" b="1" dirty="0" smtClean="0">
                <a:solidFill>
                  <a:schemeClr val="tx1">
                    <a:lumMod val="65000"/>
                    <a:lumOff val="35000"/>
                  </a:schemeClr>
                </a:solidFill>
                <a:latin typeface="Comic Sans MS" pitchFamily="66" charset="0"/>
              </a:rPr>
              <a:t> </a:t>
            </a:r>
            <a:r>
              <a:rPr lang="en-US" sz="2800" b="1" dirty="0" err="1" smtClean="0">
                <a:solidFill>
                  <a:schemeClr val="tx1">
                    <a:lumMod val="65000"/>
                    <a:lumOff val="35000"/>
                  </a:schemeClr>
                </a:solidFill>
                <a:latin typeface="Comic Sans MS" pitchFamily="66" charset="0"/>
              </a:rPr>
              <a:t>Marzouca</a:t>
            </a:r>
            <a:r>
              <a:rPr lang="en-US" sz="2800" b="1" smtClean="0">
                <a:solidFill>
                  <a:schemeClr val="tx1">
                    <a:lumMod val="65000"/>
                    <a:lumOff val="35000"/>
                  </a:schemeClr>
                </a:solidFill>
                <a:latin typeface="Comic Sans MS" pitchFamily="66" charset="0"/>
              </a:rPr>
              <a:t>, M.D.</a:t>
            </a:r>
            <a:endParaRPr lang="en-US" sz="2800" b="1" dirty="0">
              <a:solidFill>
                <a:schemeClr val="tx1">
                  <a:lumMod val="65000"/>
                  <a:lumOff val="35000"/>
                </a:schemeClr>
              </a:solidFill>
              <a:latin typeface="Comic Sans MS" pitchFamily="66" charset="0"/>
            </a:endParaRPr>
          </a:p>
          <a:p>
            <a:r>
              <a:rPr lang="en-US" sz="2800" b="1" dirty="0">
                <a:solidFill>
                  <a:schemeClr val="tx1">
                    <a:lumMod val="65000"/>
                    <a:lumOff val="35000"/>
                  </a:schemeClr>
                </a:solidFill>
                <a:latin typeface="Comic Sans MS" pitchFamily="66" charset="0"/>
              </a:rPr>
              <a:t>Nixalyz Benetiz, ARNP</a:t>
            </a:r>
          </a:p>
          <a:p>
            <a:r>
              <a:rPr lang="en-US" sz="2800" b="1" dirty="0" smtClean="0">
                <a:solidFill>
                  <a:schemeClr val="tx1">
                    <a:lumMod val="65000"/>
                    <a:lumOff val="35000"/>
                  </a:schemeClr>
                </a:solidFill>
                <a:latin typeface="Comic Sans MS" pitchFamily="66" charset="0"/>
              </a:rPr>
              <a:t>Amanda Szymanski, </a:t>
            </a:r>
            <a:r>
              <a:rPr lang="en-US" sz="2800" b="1" dirty="0">
                <a:solidFill>
                  <a:schemeClr val="tx1">
                    <a:lumMod val="65000"/>
                    <a:lumOff val="35000"/>
                  </a:schemeClr>
                </a:solidFill>
                <a:latin typeface="Comic Sans MS" pitchFamily="66" charset="0"/>
              </a:rPr>
              <a:t>ARNP</a:t>
            </a:r>
          </a:p>
          <a:p>
            <a:endParaRPr lang="en-US" sz="1800" dirty="0"/>
          </a:p>
        </p:txBody>
      </p:sp>
      <p:pic>
        <p:nvPicPr>
          <p:cNvPr id="6" name="Picture 5" descr="Image result for pediatric logo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785" y="461645"/>
            <a:ext cx="1133475" cy="1009015"/>
          </a:xfrm>
          <a:prstGeom prst="rect">
            <a:avLst/>
          </a:prstGeom>
          <a:noFill/>
          <a:ln>
            <a:noFill/>
          </a:ln>
        </p:spPr>
      </p:pic>
      <p:pic>
        <p:nvPicPr>
          <p:cNvPr id="5" name="Picture 2" descr="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288" y="80964"/>
            <a:ext cx="1584325" cy="1577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2484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257" y="304800"/>
            <a:ext cx="8229600" cy="1143000"/>
          </a:xfrm>
        </p:spPr>
        <p:txBody>
          <a:bodyPr>
            <a:normAutofit fontScale="90000"/>
          </a:bodyPr>
          <a:lstStyle/>
          <a:p>
            <a:r>
              <a:rPr lang="en-US" sz="3100" b="1" dirty="0">
                <a:solidFill>
                  <a:schemeClr val="tx1">
                    <a:lumMod val="75000"/>
                    <a:lumOff val="25000"/>
                  </a:schemeClr>
                </a:solidFill>
                <a:latin typeface="Comic Sans MS" pitchFamily="66" charset="0"/>
              </a:rPr>
              <a:t>Support/Care Team Responsibilities</a:t>
            </a:r>
            <a:r>
              <a:rPr lang="en-US" dirty="0">
                <a:solidFill>
                  <a:schemeClr val="bg1">
                    <a:lumMod val="50000"/>
                  </a:schemeClr>
                </a:solidFill>
                <a:latin typeface="Century Gothic" panose="020B0502020202020204" pitchFamily="34" charset="0"/>
              </a:rPr>
              <a:t/>
            </a:r>
            <a:br>
              <a:rPr lang="en-US" dirty="0">
                <a:solidFill>
                  <a:schemeClr val="bg1">
                    <a:lumMod val="50000"/>
                  </a:schemeClr>
                </a:solidFill>
                <a:latin typeface="Century Gothic" panose="020B0502020202020204" pitchFamily="34" charset="0"/>
              </a:rPr>
            </a:br>
            <a:endParaRPr lang="en-US" dirty="0">
              <a:solidFill>
                <a:schemeClr val="bg1">
                  <a:lumMod val="50000"/>
                </a:schemeClr>
              </a:solidFill>
              <a:latin typeface="Century Gothic" panose="020B0502020202020204" pitchFamily="34" charset="0"/>
            </a:endParaRPr>
          </a:p>
        </p:txBody>
      </p:sp>
      <p:sp>
        <p:nvSpPr>
          <p:cNvPr id="3" name="Content Placeholder 2"/>
          <p:cNvSpPr>
            <a:spLocks noGrp="1"/>
          </p:cNvSpPr>
          <p:nvPr>
            <p:ph sz="quarter" idx="13"/>
          </p:nvPr>
        </p:nvSpPr>
        <p:spPr>
          <a:xfrm>
            <a:off x="868257" y="1860233"/>
            <a:ext cx="7408333" cy="4404360"/>
          </a:xfrm>
        </p:spPr>
        <p:txBody>
          <a:bodyPr>
            <a:normAutofit fontScale="77500" lnSpcReduction="20000"/>
          </a:bodyPr>
          <a:lstStyle/>
          <a:p>
            <a:r>
              <a:rPr lang="en-US" sz="2800" b="1" dirty="0">
                <a:solidFill>
                  <a:schemeClr val="tx1">
                    <a:lumMod val="75000"/>
                    <a:lumOff val="25000"/>
                  </a:schemeClr>
                </a:solidFill>
                <a:latin typeface="Comic Sans MS" pitchFamily="66" charset="0"/>
              </a:rPr>
              <a:t>Front Office/Reception</a:t>
            </a:r>
          </a:p>
          <a:p>
            <a:pPr lvl="1"/>
            <a:r>
              <a:rPr lang="en-US" sz="2400" dirty="0">
                <a:solidFill>
                  <a:schemeClr val="tx1">
                    <a:lumMod val="75000"/>
                    <a:lumOff val="25000"/>
                  </a:schemeClr>
                </a:solidFill>
                <a:latin typeface="Comic Sans MS" pitchFamily="66" charset="0"/>
              </a:rPr>
              <a:t>Appt. scheduling, insurance verification, clinical messages, phones, tracking logs, scanning, Medical Records</a:t>
            </a:r>
          </a:p>
          <a:p>
            <a:r>
              <a:rPr lang="en-US" sz="2800" b="1" dirty="0">
                <a:solidFill>
                  <a:schemeClr val="tx1">
                    <a:lumMod val="75000"/>
                    <a:lumOff val="25000"/>
                  </a:schemeClr>
                </a:solidFill>
                <a:latin typeface="Comic Sans MS" pitchFamily="66" charset="0"/>
              </a:rPr>
              <a:t>Referrals</a:t>
            </a:r>
          </a:p>
          <a:p>
            <a:pPr lvl="1"/>
            <a:r>
              <a:rPr lang="en-US" sz="2400" dirty="0">
                <a:solidFill>
                  <a:schemeClr val="tx1">
                    <a:lumMod val="75000"/>
                    <a:lumOff val="25000"/>
                  </a:schemeClr>
                </a:solidFill>
                <a:latin typeface="Comic Sans MS" pitchFamily="66" charset="0"/>
              </a:rPr>
              <a:t>Generate and schedule Specialty and Diagnostic appointments and procedures.  Responsible for monitoring and logging consult reports</a:t>
            </a:r>
          </a:p>
          <a:p>
            <a:r>
              <a:rPr lang="en-US" sz="2600" b="1" dirty="0">
                <a:solidFill>
                  <a:schemeClr val="tx1">
                    <a:lumMod val="75000"/>
                    <a:lumOff val="25000"/>
                  </a:schemeClr>
                </a:solidFill>
                <a:latin typeface="Comic Sans MS" pitchFamily="66" charset="0"/>
              </a:rPr>
              <a:t>Medical Assistants</a:t>
            </a:r>
          </a:p>
          <a:p>
            <a:pPr lvl="1"/>
            <a:r>
              <a:rPr lang="en-US" sz="2200" dirty="0">
                <a:solidFill>
                  <a:schemeClr val="tx1">
                    <a:lumMod val="75000"/>
                    <a:lumOff val="25000"/>
                  </a:schemeClr>
                </a:solidFill>
                <a:latin typeface="Comic Sans MS" pitchFamily="66" charset="0"/>
              </a:rPr>
              <a:t>Responsible for clinical and social data gathering prior to Physician Examination, performing vitals</a:t>
            </a:r>
            <a:r>
              <a:rPr lang="en-US" sz="2200" dirty="0">
                <a:solidFill>
                  <a:schemeClr val="tx1"/>
                </a:solidFill>
                <a:latin typeface="Comic Sans MS" pitchFamily="66" charset="0"/>
              </a:rPr>
              <a:t>, tests, vaccinations and support Physician.</a:t>
            </a:r>
          </a:p>
          <a:p>
            <a:r>
              <a:rPr lang="en-US" sz="2600" b="1" dirty="0">
                <a:solidFill>
                  <a:schemeClr val="tx1">
                    <a:lumMod val="75000"/>
                    <a:lumOff val="25000"/>
                  </a:schemeClr>
                </a:solidFill>
                <a:latin typeface="Comic Sans MS" pitchFamily="66" charset="0"/>
              </a:rPr>
              <a:t>Billing</a:t>
            </a:r>
          </a:p>
          <a:p>
            <a:pPr lvl="1"/>
            <a:r>
              <a:rPr lang="en-US" sz="2200" dirty="0">
                <a:solidFill>
                  <a:schemeClr val="tx1">
                    <a:lumMod val="75000"/>
                    <a:lumOff val="25000"/>
                  </a:schemeClr>
                </a:solidFill>
                <a:latin typeface="Comic Sans MS" pitchFamily="66" charset="0"/>
              </a:rPr>
              <a:t>Responsible for payor activity, claims generation and patient financial transactions.  </a:t>
            </a:r>
          </a:p>
        </p:txBody>
      </p:sp>
      <p:pic>
        <p:nvPicPr>
          <p:cNvPr id="6" name="Picture 5" descr="Image result for pediatric logo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5785" y="461645"/>
            <a:ext cx="1133475" cy="1009015"/>
          </a:xfrm>
          <a:prstGeom prst="rect">
            <a:avLst/>
          </a:prstGeom>
          <a:noFill/>
          <a:ln>
            <a:noFill/>
          </a:ln>
        </p:spPr>
      </p:pic>
      <p:pic>
        <p:nvPicPr>
          <p:cNvPr id="5" name="Picture 2"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289" y="90489"/>
            <a:ext cx="1651000" cy="164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788963"/>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Slipstream</Template>
  <TotalTime>24571</TotalTime>
  <Words>698</Words>
  <Application>Microsoft Office PowerPoint</Application>
  <PresentationFormat>On-screen Show (4:3)</PresentationFormat>
  <Paragraphs>84</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Slipstream</vt:lpstr>
      <vt:lpstr>PowerPoint Presentation</vt:lpstr>
      <vt:lpstr>About Us</vt:lpstr>
      <vt:lpstr>Our Care Team</vt:lpstr>
      <vt:lpstr>Patient Centered Medical Home  Model Description</vt:lpstr>
      <vt:lpstr>Team Responsibilities</vt:lpstr>
      <vt:lpstr>Hours of Operation/Clinical Availability</vt:lpstr>
      <vt:lpstr>Scope of Services</vt:lpstr>
      <vt:lpstr>Clinical Staff</vt:lpstr>
      <vt:lpstr>Support/Care Team Responsibilities </vt:lpstr>
      <vt:lpstr>Transfer of Medical Records </vt:lpstr>
    </vt:vector>
  </TitlesOfParts>
  <Company>Artisan Media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Daniel Bustamante</dc:creator>
  <cp:lastModifiedBy>jfk Peds</cp:lastModifiedBy>
  <cp:revision>106</cp:revision>
  <cp:lastPrinted>2017-10-26T02:01:39Z</cp:lastPrinted>
  <dcterms:created xsi:type="dcterms:W3CDTF">2014-01-07T16:44:11Z</dcterms:created>
  <dcterms:modified xsi:type="dcterms:W3CDTF">2018-08-21T18:46:00Z</dcterms:modified>
</cp:coreProperties>
</file>