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17"/>
  </p:handoutMasterIdLst>
  <p:sldIdLst>
    <p:sldId id="282" r:id="rId2"/>
    <p:sldId id="283" r:id="rId3"/>
    <p:sldId id="268" r:id="rId4"/>
    <p:sldId id="273" r:id="rId5"/>
    <p:sldId id="256" r:id="rId6"/>
    <p:sldId id="259" r:id="rId7"/>
    <p:sldId id="281" r:id="rId8"/>
    <p:sldId id="260" r:id="rId9"/>
    <p:sldId id="261" r:id="rId10"/>
    <p:sldId id="262" r:id="rId11"/>
    <p:sldId id="263" r:id="rId12"/>
    <p:sldId id="274" r:id="rId13"/>
    <p:sldId id="277" r:id="rId14"/>
    <p:sldId id="280" r:id="rId15"/>
    <p:sldId id="276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 autoAdjust="0"/>
    <p:restoredTop sz="94581" autoAdjust="0"/>
  </p:normalViewPr>
  <p:slideViewPr>
    <p:cSldViewPr>
      <p:cViewPr varScale="1">
        <p:scale>
          <a:sx n="60" d="100"/>
          <a:sy n="60" d="100"/>
        </p:scale>
        <p:origin x="14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8AF55DBD-E9BA-4D5F-8A28-3791EC1EB9B9}" type="datetimeFigureOut">
              <a:rPr lang="en-US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EF641F0-AF80-403A-AD6C-BFA42969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46177-A10D-496F-A815-DC96FF9DAC2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8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DE1C1-6919-41BC-812C-8B41EF0F107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1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7AB4-3F8A-4AD7-9D1B-F236C52B56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264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0654-7476-4EFB-ADAA-D30ED76CC0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7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73EF-497C-4CE6-9363-1C4FD91D03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842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917E1-460D-43D7-832A-D000129F71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544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532C9-6029-4DE1-850B-FD70FDA87A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93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C52C7-E3C9-4FBE-9B19-E6E7E7AC97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F5A45-32B7-44D1-846E-56A2FC8D229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85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29229-3C67-47F5-8D78-574DE298C6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672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E780-09EF-4042-BA4A-ED5B87DD08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354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F49BE-38BB-438F-8F84-5226B5BBCD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20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9F3011-0EB9-4D5F-B840-443BEF1608E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06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05114-51E2-4508-83ED-8B11355260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46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D5D5A7-CEC3-4FA1-808A-963516497E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4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websit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../../3E-EXTOL%20PURCHASE%20ORDER.11.03.2015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BIB%20Final/drawings%20for%20DPR/PPA%20Agreement%20scan%20copy%2015%20jan%2015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381000"/>
            <a:ext cx="76819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3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Quality  </a:t>
            </a:r>
            <a:endParaRPr lang="en-US" altLang="en-US" sz="3600" dirty="0" smtClean="0">
              <a:ln>
                <a:noFill/>
              </a:ln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86000"/>
            <a:ext cx="7543800" cy="2057400"/>
          </a:xfrm>
          <a:extLst/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Momentive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Germany</a:t>
            </a:r>
          </a:p>
          <a:p>
            <a:pPr lvl="1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Bonfigloli, Italy</a:t>
            </a:r>
          </a:p>
          <a:p>
            <a:pPr lvl="1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MitaTecnik,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Denmark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035" r="838" b="8193"/>
          <a:stretch/>
        </p:blipFill>
        <p:spPr>
          <a:xfrm>
            <a:off x="-25603" y="3352800"/>
            <a:ext cx="9017203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7963" y="2362200"/>
            <a:ext cx="48006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defTabSz="457200"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Rotherde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Germany</a:t>
            </a:r>
          </a:p>
          <a:p>
            <a:pPr marL="742950" lvl="1" indent="-285750" defTabSz="457200"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Ingeteam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Spain</a:t>
            </a:r>
          </a:p>
          <a:p>
            <a:pPr marL="742950" lvl="1" indent="-285750" defTabSz="457200"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Bakker Magnetic, Netherlands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914400" y="1828800"/>
            <a:ext cx="7543800" cy="455206"/>
          </a:xfrm>
          <a:prstGeom prst="rect">
            <a:avLst/>
          </a:prstGeom>
          <a:extLst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fontAlgn="auto">
              <a:buNone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Global supply chain of world’s leading component manufacturers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Performance</a:t>
            </a:r>
            <a:endParaRPr lang="en-US" altLang="en-US" sz="3600" dirty="0" smtClean="0">
              <a:ln>
                <a:noFill/>
              </a:ln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68475"/>
            <a:ext cx="3581400" cy="47085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‘Variable speed’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design gives more power at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given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speed </a:t>
            </a:r>
          </a:p>
          <a:p>
            <a:pPr marL="0" indent="0" eaLnBrk="1" fontAlgn="auto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‘Gearless design’ limits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losses</a:t>
            </a:r>
          </a:p>
          <a:p>
            <a:pPr marL="0" indent="0" eaLnBrk="1" fontAlgn="auto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‘Self start’ adds to generation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‘Full converter’ improves power quality and saves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utility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deductions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Reducing number of moving parts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reduces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maintenance and down time</a:t>
            </a:r>
          </a:p>
          <a:p>
            <a:pPr marL="0" indent="0"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Combination profile blades with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high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strength-light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weight epoxy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fiber delivers more power </a:t>
            </a:r>
          </a:p>
          <a:p>
            <a:pPr marL="0" indent="0"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Higher hub height increases generation 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4347" name="Picture 11" descr="Page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2962303" cy="161534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44" y="3733800"/>
            <a:ext cx="2970760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Industry Players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038600"/>
            <a:ext cx="3352800" cy="21637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0"/>
              </a:spcAft>
              <a:buSzPct val="115000"/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OEMs-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India</a:t>
            </a:r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buSzPct val="115000"/>
              <a:buFont typeface="Arial"/>
              <a:buChar char="•"/>
            </a:pP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Suzlon</a:t>
            </a: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buSzPct val="115000"/>
              <a:buFont typeface="Arial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Wind World*</a:t>
            </a:r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buSzPct val="115000"/>
              <a:buFont typeface="Arial"/>
              <a:buChar char="•"/>
            </a:pP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Gamesa</a:t>
            </a: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buSzPct val="115000"/>
              <a:buFont typeface="Arial"/>
              <a:buChar char="•"/>
            </a:pP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Regen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*#</a:t>
            </a:r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buSzPct val="115000"/>
              <a:buFont typeface="Arial"/>
              <a:buChar char="•"/>
            </a:pP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Inox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</a:t>
            </a:r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buSzPct val="115000"/>
              <a:buFont typeface="Arial"/>
              <a:buChar char="•"/>
            </a:pP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Kenersys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</a:t>
            </a:r>
          </a:p>
          <a:p>
            <a:pPr marL="0" indent="0" defTabSz="457200">
              <a:spcBef>
                <a:spcPts val="0"/>
              </a:spcBef>
              <a:spcAft>
                <a:spcPts val="0"/>
              </a:spcAft>
              <a:buSzPct val="115000"/>
              <a:buFont typeface="Arial" panose="020B0604020202020204" pitchFamily="34" charset="0"/>
              <a:buNone/>
            </a:pP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0486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9523" y="1993605"/>
            <a:ext cx="3200400" cy="1568749"/>
          </a:xfr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5800" y="2004238"/>
            <a:ext cx="3352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OEMs- Global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Vestas</a:t>
            </a:r>
            <a:endParaRPr lang="en-US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Gamesa</a:t>
            </a:r>
            <a:endParaRPr lang="en-US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Siemens#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Gold Wind#</a:t>
            </a:r>
            <a:endParaRPr lang="en-US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5257800"/>
            <a:ext cx="1729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*Franchise Technology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# Direct drive </a:t>
            </a: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technology</a:t>
            </a: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0487" name="Content Placeholder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56" y="4063515"/>
            <a:ext cx="3220037" cy="179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97177" y="3990201"/>
            <a:ext cx="1656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Source:MNRE</a:t>
            </a:r>
            <a:r>
              <a:rPr lang="en-US" altLang="en-US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India</a:t>
            </a:r>
            <a:endParaRPr lang="en-US" altLang="en-US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364" y="1752600"/>
            <a:ext cx="1236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Source:GWEC</a:t>
            </a:r>
            <a:endParaRPr lang="en-US" altLang="en-US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38400" y="1981200"/>
            <a:ext cx="3352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Technology Companies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AMSC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Vensys</a:t>
            </a:r>
            <a:endParaRPr lang="en-US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Xyron</a:t>
            </a: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(Extol Wind)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2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16" grpId="0" build="p"/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5638800" cy="375920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Gearless technology- Comparison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01326"/>
              </p:ext>
            </p:extLst>
          </p:nvPr>
        </p:nvGraphicFramePr>
        <p:xfrm>
          <a:off x="294623" y="2209799"/>
          <a:ext cx="4048776" cy="3774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93"/>
                <a:gridCol w="1280635"/>
                <a:gridCol w="1329890"/>
                <a:gridCol w="1034358"/>
              </a:tblGrid>
              <a:tr h="352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S.NO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COMPONENT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GEARED TURBINES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EXTOL</a:t>
                      </a:r>
                      <a:r>
                        <a:rPr lang="en-US" sz="1000" baseline="0" dirty="0" smtClean="0">
                          <a:effectLst/>
                        </a:rPr>
                        <a:t> WIND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354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Gear Box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Huge Gear Box Approximately 40 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Completely eliminated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215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Gear Box Oil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More than 2000 Lit.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Oil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177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Oil Filter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Nos.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N.A.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316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Noise levels from mechanical movement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177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Oil circulation Pump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No.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N.A.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177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Oil Pipe-line &amp; fitting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Required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N.A.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177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Heat exchangers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Required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N.A.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177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Radiator fan etc..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Required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N.A.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354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Cooling control system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Required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N.A.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354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Generator </a:t>
                      </a:r>
                      <a:r>
                        <a:rPr lang="en-US" sz="1000" dirty="0">
                          <a:effectLst/>
                        </a:rPr>
                        <a:t>cooling system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Required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Natural </a:t>
                      </a:r>
                      <a:r>
                        <a:rPr lang="en-US" sz="1000" dirty="0">
                          <a:effectLst/>
                        </a:rPr>
                        <a:t>draft cooling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354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Flexible coupling to absorb vibration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Required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N.A.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231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Large size </a:t>
                      </a:r>
                      <a:r>
                        <a:rPr lang="en-US" sz="1000" dirty="0" smtClean="0">
                          <a:effectLst/>
                        </a:rPr>
                        <a:t>Nacelle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Required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Small </a:t>
                      </a:r>
                      <a:r>
                        <a:rPr lang="en-US" sz="1000" dirty="0" smtClean="0">
                          <a:effectLst/>
                        </a:rPr>
                        <a:t>Nacelle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  <a:tr h="354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13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Entry to the </a:t>
                      </a:r>
                      <a:r>
                        <a:rPr lang="en-US" sz="1000" dirty="0" smtClean="0">
                          <a:effectLst/>
                        </a:rPr>
                        <a:t>nacelle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(Ease</a:t>
                      </a:r>
                      <a:r>
                        <a:rPr lang="en-US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Repair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Cumbersome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Easy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3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1 MW</a:t>
            </a:r>
            <a:r>
              <a:rPr lang="en-US" altLang="en-US" sz="3600" dirty="0" smtClean="0">
                <a:ln>
                  <a:noFill/>
                </a:ln>
              </a:rPr>
              <a:t> Installation- The Impact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55837"/>
            <a:ext cx="4495800" cy="35353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2500000 </a:t>
            </a:r>
            <a:r>
              <a:rPr lang="en-US" sz="1200" dirty="0">
                <a:latin typeface="+mj-lt"/>
              </a:rPr>
              <a:t>(</a:t>
            </a:r>
            <a:r>
              <a:rPr lang="en-US" sz="1200" dirty="0" smtClean="0">
                <a:latin typeface="+mj-lt"/>
              </a:rPr>
              <a:t>2.5 M Kwh) </a:t>
            </a:r>
            <a:r>
              <a:rPr lang="en-US" sz="1200" dirty="0">
                <a:latin typeface="+mj-lt"/>
              </a:rPr>
              <a:t>units of energy per Annum.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Electricity </a:t>
            </a:r>
            <a:r>
              <a:rPr lang="en-US" sz="1200" dirty="0">
                <a:latin typeface="+mj-lt"/>
              </a:rPr>
              <a:t>generation to </a:t>
            </a:r>
            <a:r>
              <a:rPr lang="en-US" sz="1200" dirty="0" smtClean="0">
                <a:latin typeface="+mj-lt"/>
              </a:rPr>
              <a:t>power 5000 </a:t>
            </a:r>
            <a:r>
              <a:rPr lang="en-US" sz="1200" dirty="0">
                <a:latin typeface="+mj-lt"/>
              </a:rPr>
              <a:t>homes.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62 </a:t>
            </a:r>
            <a:r>
              <a:rPr lang="en-US" sz="1200" dirty="0">
                <a:latin typeface="+mj-lt"/>
              </a:rPr>
              <a:t>million units of generation in 25 years.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Saves </a:t>
            </a:r>
            <a:r>
              <a:rPr lang="en-US" sz="1200" dirty="0">
                <a:latin typeface="+mj-lt"/>
              </a:rPr>
              <a:t>environment of 90000 tons of Co2 (carbon di-oxide) emission.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Saves </a:t>
            </a:r>
            <a:r>
              <a:rPr lang="en-US" sz="1200" dirty="0">
                <a:latin typeface="+mj-lt"/>
              </a:rPr>
              <a:t>environment of  poisonous </a:t>
            </a:r>
            <a:r>
              <a:rPr lang="en-US" sz="1200" dirty="0" err="1" smtClean="0">
                <a:latin typeface="+mj-lt"/>
              </a:rPr>
              <a:t>SoX</a:t>
            </a:r>
            <a:r>
              <a:rPr lang="en-US" sz="1200" dirty="0" smtClean="0">
                <a:latin typeface="+mj-lt"/>
              </a:rPr>
              <a:t> ,</a:t>
            </a:r>
            <a:r>
              <a:rPr lang="en-US" sz="1200" dirty="0" err="1" smtClean="0">
                <a:latin typeface="+mj-lt"/>
              </a:rPr>
              <a:t>NoX</a:t>
            </a:r>
            <a:r>
              <a:rPr lang="en-US" sz="1200" dirty="0" smtClean="0">
                <a:latin typeface="+mj-lt"/>
              </a:rPr>
              <a:t> &amp; </a:t>
            </a:r>
            <a:r>
              <a:rPr lang="en-US" sz="1200" dirty="0">
                <a:latin typeface="+mj-lt"/>
              </a:rPr>
              <a:t>mercury pollution.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Saves </a:t>
            </a:r>
            <a:r>
              <a:rPr lang="en-US" sz="1200" dirty="0">
                <a:latin typeface="+mj-lt"/>
              </a:rPr>
              <a:t>river &amp; water environment of 25,000 </a:t>
            </a:r>
            <a:r>
              <a:rPr lang="en-US" sz="1200" dirty="0" smtClean="0">
                <a:latin typeface="+mj-lt"/>
              </a:rPr>
              <a:t>tons </a:t>
            </a:r>
            <a:r>
              <a:rPr lang="en-US" sz="1200" dirty="0">
                <a:latin typeface="+mj-lt"/>
              </a:rPr>
              <a:t>of ash.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Saves </a:t>
            </a:r>
            <a:r>
              <a:rPr lang="en-US" sz="1200" dirty="0">
                <a:latin typeface="+mj-lt"/>
              </a:rPr>
              <a:t>mining damage to sub strata of 46500 </a:t>
            </a:r>
            <a:r>
              <a:rPr lang="en-US" sz="1200" dirty="0" smtClean="0">
                <a:latin typeface="+mj-lt"/>
              </a:rPr>
              <a:t>tons </a:t>
            </a:r>
            <a:r>
              <a:rPr lang="en-US" sz="1200" dirty="0">
                <a:latin typeface="+mj-lt"/>
              </a:rPr>
              <a:t>of </a:t>
            </a:r>
            <a:r>
              <a:rPr lang="en-US" sz="1200" dirty="0" smtClean="0">
                <a:latin typeface="+mj-lt"/>
              </a:rPr>
              <a:t>coal (cause of deforestation and earth quakes) </a:t>
            </a:r>
            <a:endParaRPr lang="en-US" sz="1200" dirty="0">
              <a:latin typeface="+mj-lt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Saves  </a:t>
            </a:r>
            <a:r>
              <a:rPr lang="en-US" sz="1200" dirty="0">
                <a:latin typeface="+mj-lt"/>
              </a:rPr>
              <a:t>ozone layer </a:t>
            </a:r>
            <a:r>
              <a:rPr lang="en-US" sz="1200" dirty="0" smtClean="0">
                <a:latin typeface="+mj-lt"/>
              </a:rPr>
              <a:t>depletion &amp; </a:t>
            </a:r>
            <a:r>
              <a:rPr lang="en-US" sz="1200" dirty="0">
                <a:latin typeface="+mj-lt"/>
              </a:rPr>
              <a:t>global warming.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Saves </a:t>
            </a:r>
            <a:r>
              <a:rPr lang="en-US" sz="1200" dirty="0">
                <a:latin typeface="+mj-lt"/>
              </a:rPr>
              <a:t>road transportation congestion of </a:t>
            </a:r>
            <a:r>
              <a:rPr lang="en-US" sz="1200" dirty="0" smtClean="0">
                <a:latin typeface="+mj-lt"/>
              </a:rPr>
              <a:t>6 </a:t>
            </a:r>
            <a:r>
              <a:rPr lang="en-US" sz="1200" dirty="0">
                <a:latin typeface="+mj-lt"/>
              </a:rPr>
              <a:t>m</a:t>
            </a:r>
            <a:r>
              <a:rPr lang="en-US" sz="1200" dirty="0" smtClean="0">
                <a:latin typeface="+mj-lt"/>
              </a:rPr>
              <a:t>illion truck-km</a:t>
            </a:r>
            <a:r>
              <a:rPr lang="en-US" sz="1200" dirty="0">
                <a:latin typeface="+mj-lt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Saves  2M </a:t>
            </a:r>
            <a:r>
              <a:rPr lang="en-US" sz="1200" dirty="0" err="1" smtClean="0">
                <a:latin typeface="+mj-lt"/>
              </a:rPr>
              <a:t>ltr</a:t>
            </a:r>
            <a:r>
              <a:rPr lang="en-US" sz="1200" dirty="0" smtClean="0">
                <a:latin typeface="+mj-lt"/>
              </a:rPr>
              <a:t> diesel in transport </a:t>
            </a:r>
            <a:r>
              <a:rPr lang="en-US" sz="1200" dirty="0">
                <a:latin typeface="+mj-lt"/>
              </a:rPr>
              <a:t>of </a:t>
            </a:r>
            <a:r>
              <a:rPr lang="en-US" sz="1200" dirty="0" smtClean="0">
                <a:latin typeface="+mj-lt"/>
              </a:rPr>
              <a:t>coal.</a:t>
            </a:r>
            <a:endParaRPr lang="en-US" sz="1200" dirty="0">
              <a:latin typeface="+mj-lt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+mj-lt"/>
              </a:rPr>
              <a:t>Saves </a:t>
            </a:r>
            <a:r>
              <a:rPr lang="en-US" sz="1200" dirty="0">
                <a:latin typeface="+mj-lt"/>
              </a:rPr>
              <a:t>foreign exchange on diesel import costing  </a:t>
            </a:r>
            <a:r>
              <a:rPr lang="en-US" sz="1200" dirty="0" smtClean="0">
                <a:latin typeface="+mj-lt"/>
              </a:rPr>
              <a:t>$ 1.6 million .</a:t>
            </a:r>
            <a:endParaRPr lang="en-US" sz="1200" dirty="0"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2946399" cy="4419600"/>
          </a:xfrm>
        </p:spPr>
      </p:pic>
    </p:spTree>
    <p:extLst>
      <p:ext uri="{BB962C8B-B14F-4D97-AF65-F5344CB8AC3E}">
        <p14:creationId xmlns:p14="http://schemas.microsoft.com/office/powerpoint/2010/main" val="9906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www.e</a:t>
            </a:r>
            <a:r>
              <a:rPr lang="en-US" altLang="en-US" sz="36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</a:rPr>
              <a:t>xtolwind.com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2"/>
          <a:stretch/>
        </p:blipFill>
        <p:spPr>
          <a:xfrm>
            <a:off x="926548" y="2760841"/>
            <a:ext cx="7760252" cy="2801759"/>
          </a:xfr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34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Email: ab@extolwind.com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757060" y="580286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chemeClr val="bg2">
                    <a:lumMod val="50000"/>
                  </a:schemeClr>
                </a:solidFill>
              </a:rPr>
              <a:t>Pictures </a:t>
            </a:r>
            <a:r>
              <a:rPr lang="en-US" altLang="en-US" b="1" dirty="0" smtClean="0">
                <a:solidFill>
                  <a:schemeClr val="bg2">
                    <a:lumMod val="50000"/>
                  </a:schemeClr>
                </a:solidFill>
                <a:hlinkClick r:id="rId3" action="ppaction://hlinkfile"/>
              </a:rPr>
              <a:t>..\website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43800" cy="1450757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Business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4040"/>
            <a:ext cx="7543801" cy="1813560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</a:rPr>
              <a:t>Wind Turbine OEM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</a:rPr>
              <a:t>BOO &amp; BOOT of Wind energy projects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</a:rPr>
              <a:t>‘Off grid - Distributed wind’ energy projects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</a:rPr>
              <a:t>JV manufacturing and technology licensing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6972"/>
            <a:ext cx="9144000" cy="25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36825" cy="1371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n>
                  <a:noFill/>
                </a:ln>
              </a:rPr>
              <a:t>The Turbine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52401" y="2590800"/>
            <a:ext cx="2895600" cy="2438400"/>
          </a:xfrm>
        </p:spPr>
        <p:txBody>
          <a:bodyPr rtlCol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1MW ‘Ex-55’ Model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Direct Drive - No Gearbox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Permanent Magnet Generator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Full Convertor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Hub Height:60/105 mtr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Class: II B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Rotor Dia:55 mtr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Hot/Cold Regions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Low noise levels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39" y="0"/>
            <a:ext cx="4521200" cy="678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The Company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3886200" cy="4953001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Promoted by professional from top institutions (IIM, MIT) with rich industry experience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Part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of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large business house, Extol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Group of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Companies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10 Years track record of excellence 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Proprietary technology of 1 MW and 2.5 MW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Company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Standing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Group owned assets worth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$380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Soft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Asset-technology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design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worth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$1B 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2533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433637"/>
            <a:ext cx="4038600" cy="1147763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33800"/>
            <a:ext cx="4038600" cy="16414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World Class 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Manufacturing Facility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360"/>
            <a:ext cx="9144000" cy="320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n>
                  <a:noFill/>
                </a:ln>
              </a:rPr>
              <a:t>Status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03437"/>
            <a:ext cx="4038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 MW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model under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erial production</a:t>
            </a:r>
          </a:p>
          <a:p>
            <a:pPr marL="0" indent="0" eaLnBrk="1" fontAlgn="auto" hangingPunct="1"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2.5 MW model under certification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Export orders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 action="ppaction://hlinkfile"/>
              </a:rPr>
              <a:t>..\..\3E-EXTOL PURCHASE ORDER.11.03.2015.pdf</a:t>
            </a: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GL 2010 Design Approval, Type expected soon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Wind energy projects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under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construction in India &amp; North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11" y="3962400"/>
            <a:ext cx="3276600" cy="22479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09" y="1600200"/>
            <a:ext cx="3278982" cy="2185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Energy </a:t>
            </a:r>
            <a:r>
              <a:rPr lang="en-US" altLang="en-US" sz="3600" dirty="0" smtClean="0">
                <a:ln>
                  <a:noFill/>
                </a:ln>
              </a:rPr>
              <a:t>Projects- India  </a:t>
            </a:r>
            <a:endParaRPr lang="en-US" altLang="en-US" sz="3600" dirty="0" smtClean="0">
              <a:ln>
                <a:noFill/>
              </a:ln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3352800" cy="45243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dirty="0" smtClean="0">
                <a:latin typeface="+mj-lt"/>
              </a:rPr>
              <a:t>Government PPA backed Wind energy project in India</a:t>
            </a:r>
          </a:p>
          <a:p>
            <a:r>
              <a:rPr lang="en-US" altLang="en-US" dirty="0" smtClean="0">
                <a:latin typeface="+mj-lt"/>
              </a:rPr>
              <a:t>Pipe line of </a:t>
            </a:r>
            <a:r>
              <a:rPr lang="en-US" altLang="en-US" sz="2000" dirty="0" smtClean="0">
                <a:latin typeface="+mj-lt"/>
              </a:rPr>
              <a:t>wind energy project in </a:t>
            </a:r>
            <a:r>
              <a:rPr lang="en-US" altLang="en-US" dirty="0">
                <a:latin typeface="+mj-lt"/>
              </a:rPr>
              <a:t>multiple states (</a:t>
            </a:r>
            <a:r>
              <a:rPr lang="en-US" altLang="en-US" dirty="0" err="1">
                <a:latin typeface="+mj-lt"/>
              </a:rPr>
              <a:t>Dewas</a:t>
            </a:r>
            <a:r>
              <a:rPr lang="en-US" altLang="en-US" dirty="0">
                <a:latin typeface="+mj-lt"/>
              </a:rPr>
              <a:t>, </a:t>
            </a:r>
            <a:r>
              <a:rPr lang="en-US" altLang="en-US" dirty="0" err="1">
                <a:latin typeface="+mj-lt"/>
              </a:rPr>
              <a:t>Ratlam</a:t>
            </a:r>
            <a:r>
              <a:rPr lang="en-US" altLang="en-US" dirty="0">
                <a:latin typeface="+mj-lt"/>
              </a:rPr>
              <a:t>, </a:t>
            </a:r>
            <a:r>
              <a:rPr lang="en-US" altLang="en-US" dirty="0" err="1">
                <a:latin typeface="+mj-lt"/>
              </a:rPr>
              <a:t>Jaisalmer</a:t>
            </a:r>
            <a:r>
              <a:rPr lang="en-US" altLang="en-US" dirty="0">
                <a:latin typeface="+mj-lt"/>
              </a:rPr>
              <a:t>, </a:t>
            </a:r>
            <a:r>
              <a:rPr lang="en-US" altLang="en-US" dirty="0" err="1">
                <a:latin typeface="+mj-lt"/>
              </a:rPr>
              <a:t>Pratapgrah</a:t>
            </a:r>
            <a:r>
              <a:rPr lang="en-US" altLang="en-US" dirty="0">
                <a:latin typeface="+mj-lt"/>
              </a:rPr>
              <a:t>, </a:t>
            </a:r>
            <a:r>
              <a:rPr lang="en-US" altLang="en-US" dirty="0" err="1">
                <a:latin typeface="+mj-lt"/>
              </a:rPr>
              <a:t>Dhule</a:t>
            </a:r>
            <a:r>
              <a:rPr lang="en-US" altLang="en-US" dirty="0">
                <a:latin typeface="+mj-lt"/>
              </a:rPr>
              <a:t>)</a:t>
            </a:r>
            <a:endParaRPr lang="en-US" altLang="en-US" sz="2000" dirty="0" smtClean="0">
              <a:latin typeface="+mj-lt"/>
            </a:endParaRPr>
          </a:p>
          <a:p>
            <a:pPr eaLnBrk="1" hangingPunct="1"/>
            <a:r>
              <a:rPr lang="en-US" altLang="en-US" sz="2000" dirty="0" smtClean="0">
                <a:latin typeface="+mj-lt"/>
              </a:rPr>
              <a:t>India : PPA, Approvals and grid infrastructure in place at </a:t>
            </a:r>
            <a:r>
              <a:rPr lang="en-US" altLang="en-US" sz="2000" dirty="0" err="1" smtClean="0">
                <a:latin typeface="+mj-lt"/>
              </a:rPr>
              <a:t>Ratlam</a:t>
            </a:r>
            <a:r>
              <a:rPr lang="en-US" altLang="en-US" sz="2000" dirty="0" smtClean="0">
                <a:latin typeface="+mj-lt"/>
              </a:rPr>
              <a:t>, MP </a:t>
            </a:r>
          </a:p>
          <a:p>
            <a:pPr eaLnBrk="1" hangingPunct="1"/>
            <a:r>
              <a:rPr lang="en-US" altLang="en-US" sz="2000" dirty="0" smtClean="0">
                <a:latin typeface="+mj-lt"/>
              </a:rPr>
              <a:t>Ph-1 of 5MW underway, PhII-15MW, PhIII-15MW</a:t>
            </a:r>
          </a:p>
          <a:p>
            <a:pPr eaLnBrk="1" hangingPunct="1"/>
            <a:r>
              <a:rPr lang="en-US" altLang="en-US" sz="2000" dirty="0" smtClean="0">
                <a:latin typeface="+mj-lt"/>
              </a:rPr>
              <a:t>Assured returns with highest PPA rates of </a:t>
            </a:r>
            <a:r>
              <a:rPr lang="en-US" altLang="en-US" sz="2000" dirty="0" err="1" smtClean="0">
                <a:latin typeface="+mj-lt"/>
              </a:rPr>
              <a:t>Rs</a:t>
            </a:r>
            <a:r>
              <a:rPr lang="en-US" altLang="en-US" sz="2000" dirty="0" smtClean="0">
                <a:latin typeface="+mj-lt"/>
              </a:rPr>
              <a:t>. 5.92/ </a:t>
            </a:r>
            <a:r>
              <a:rPr lang="en-US" altLang="en-US" sz="2000" dirty="0" err="1" smtClean="0">
                <a:latin typeface="+mj-lt"/>
              </a:rPr>
              <a:t>unit+GBI</a:t>
            </a:r>
            <a:endParaRPr lang="en-US" altLang="en-US" sz="2000" dirty="0" smtClean="0">
              <a:latin typeface="+mj-lt"/>
            </a:endParaRPr>
          </a:p>
          <a:p>
            <a:pPr eaLnBrk="1" hangingPunct="1"/>
            <a:r>
              <a:rPr lang="en-US" altLang="en-US" sz="2000" dirty="0" smtClean="0">
                <a:latin typeface="+mj-lt"/>
                <a:hlinkClick r:id="rId2" action="ppaction://hlinkfile"/>
              </a:rPr>
              <a:t>BIB Final\drawings for DPR\PPA Agreement scan copy 15 </a:t>
            </a:r>
            <a:r>
              <a:rPr lang="en-US" altLang="en-US" sz="2000" dirty="0" err="1" smtClean="0">
                <a:latin typeface="+mj-lt"/>
                <a:hlinkClick r:id="rId2" action="ppaction://hlinkfile"/>
              </a:rPr>
              <a:t>jan</a:t>
            </a:r>
            <a:r>
              <a:rPr lang="en-US" altLang="en-US" sz="2000" dirty="0" smtClean="0">
                <a:latin typeface="+mj-lt"/>
                <a:hlinkClick r:id="rId2" action="ppaction://hlinkfile"/>
              </a:rPr>
              <a:t> 15.pdf</a:t>
            </a:r>
            <a:endParaRPr lang="en-US" altLang="en-US" sz="2000" dirty="0" smtClean="0">
              <a:latin typeface="+mj-lt"/>
            </a:endParaRPr>
          </a:p>
          <a:p>
            <a:pPr eaLnBrk="1" hangingPunct="1"/>
            <a:endParaRPr lang="en-US" altLang="en-US" sz="2000" dirty="0" smtClean="0">
              <a:latin typeface="+mj-lt"/>
            </a:endParaRPr>
          </a:p>
          <a:p>
            <a:pPr eaLnBrk="1" hangingPunct="1">
              <a:buFontTx/>
              <a:buNone/>
            </a:pPr>
            <a:endParaRPr lang="en-US" altLang="en-US" sz="2000" dirty="0" smtClean="0"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94" y="3962399"/>
            <a:ext cx="2856502" cy="1905001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61" y="1890414"/>
            <a:ext cx="2872535" cy="1895773"/>
          </a:xfrm>
        </p:spPr>
      </p:pic>
    </p:spTree>
    <p:extLst>
      <p:ext uri="{BB962C8B-B14F-4D97-AF65-F5344CB8AC3E}">
        <p14:creationId xmlns:p14="http://schemas.microsoft.com/office/powerpoint/2010/main" val="25829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Design</a:t>
            </a:r>
            <a:endParaRPr lang="en-US" altLang="en-US" sz="3600" dirty="0" smtClean="0">
              <a:ln>
                <a:noFill/>
              </a:ln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74837"/>
            <a:ext cx="3429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+mj-lt"/>
              </a:rPr>
              <a:t>Highly efficient gearless (direct drive) </a:t>
            </a:r>
            <a:r>
              <a:rPr lang="en-US" altLang="en-US" sz="1800" dirty="0" smtClean="0">
                <a:latin typeface="+mj-lt"/>
              </a:rPr>
              <a:t>technology </a:t>
            </a:r>
            <a:r>
              <a:rPr lang="en-US" altLang="en-US" sz="1800" dirty="0" err="1" smtClean="0">
                <a:latin typeface="+mj-lt"/>
              </a:rPr>
              <a:t>platrfor</a:t>
            </a:r>
            <a:r>
              <a:rPr lang="en-US" altLang="en-US" sz="1800" dirty="0" err="1">
                <a:latin typeface="+mj-lt"/>
              </a:rPr>
              <a:t>m</a:t>
            </a:r>
            <a:endParaRPr lang="en-US" altLang="en-US" sz="1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+mj-lt"/>
              </a:rPr>
              <a:t>Certification as per </a:t>
            </a:r>
            <a:r>
              <a:rPr lang="en-US" altLang="en-US" sz="1800" dirty="0" err="1" smtClean="0">
                <a:latin typeface="+mj-lt"/>
              </a:rPr>
              <a:t>Germanaisher</a:t>
            </a:r>
            <a:r>
              <a:rPr lang="en-US" altLang="en-US" sz="1800" dirty="0" smtClean="0">
                <a:latin typeface="+mj-lt"/>
              </a:rPr>
              <a:t> </a:t>
            </a:r>
            <a:r>
              <a:rPr lang="en-US" altLang="en-US" sz="1800" dirty="0" err="1" smtClean="0">
                <a:latin typeface="+mj-lt"/>
              </a:rPr>
              <a:t>LLyod</a:t>
            </a:r>
            <a:r>
              <a:rPr lang="en-US" altLang="en-US" sz="1800" dirty="0" smtClean="0">
                <a:latin typeface="+mj-lt"/>
              </a:rPr>
              <a:t>(GL), Germany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+mj-lt"/>
              </a:rPr>
              <a:t>Lightest in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+mj-lt"/>
              </a:rPr>
              <a:t>Permanent </a:t>
            </a:r>
            <a:r>
              <a:rPr lang="en-US" altLang="en-US" sz="1800" dirty="0" smtClean="0">
                <a:latin typeface="+mj-lt"/>
              </a:rPr>
              <a:t>magnet generator for improved generation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+mj-lt"/>
              </a:rPr>
              <a:t>Combination profile blades for better performance in low wind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+mj-lt"/>
              </a:rPr>
              <a:t>Minimalist design- Eliminates number of parts that reduces cost and maintenance </a:t>
            </a:r>
            <a:endParaRPr lang="en-US" altLang="en-US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Highest hub height in 1 MW, to tap low wind sites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>
              <a:latin typeface="+mj-lt"/>
            </a:endParaRPr>
          </a:p>
        </p:txBody>
      </p:sp>
      <p:pic>
        <p:nvPicPr>
          <p:cNvPr id="7184" name="Picture 16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919288"/>
            <a:ext cx="4278313" cy="3886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n>
                  <a:noFill/>
                </a:ln>
              </a:rPr>
              <a:t>Manufacturing</a:t>
            </a:r>
            <a:endParaRPr lang="en-US" altLang="en-US" sz="3600" dirty="0" smtClean="0">
              <a:ln>
                <a:noFill/>
              </a:ln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44675"/>
            <a:ext cx="3276600" cy="4708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 smtClean="0">
                <a:latin typeface="+mj-lt"/>
              </a:rPr>
              <a:t>In-house manufacturing of </a:t>
            </a:r>
            <a:r>
              <a:rPr lang="en-US" altLang="en-US" sz="1800" dirty="0" smtClean="0">
                <a:latin typeface="+mj-lt"/>
              </a:rPr>
              <a:t>components </a:t>
            </a:r>
            <a:r>
              <a:rPr lang="en-US" altLang="en-US" sz="1800" dirty="0" smtClean="0">
                <a:latin typeface="+mj-lt"/>
              </a:rPr>
              <a:t>including -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 smtClean="0">
                <a:latin typeface="+mj-lt"/>
              </a:rPr>
              <a:t>Dust/snow resistant  </a:t>
            </a:r>
            <a:r>
              <a:rPr lang="en-US" altLang="en-US" sz="1800" dirty="0" smtClean="0">
                <a:latin typeface="+mj-lt"/>
              </a:rPr>
              <a:t>Epoxy </a:t>
            </a:r>
            <a:r>
              <a:rPr lang="en-US" altLang="en-US" sz="1800" dirty="0" smtClean="0">
                <a:latin typeface="+mj-lt"/>
              </a:rPr>
              <a:t>Blades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 smtClean="0">
                <a:latin typeface="+mj-lt"/>
              </a:rPr>
              <a:t>Permanent Magnet Generator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 smtClean="0">
                <a:latin typeface="+mj-lt"/>
              </a:rPr>
              <a:t>Tower, </a:t>
            </a:r>
            <a:r>
              <a:rPr lang="en-US" altLang="en-US" sz="1800" dirty="0" smtClean="0">
                <a:latin typeface="+mj-lt"/>
              </a:rPr>
              <a:t>Nacelle</a:t>
            </a:r>
            <a:r>
              <a:rPr lang="en-US" altLang="en-US" sz="1800" dirty="0" smtClean="0">
                <a:latin typeface="+mj-lt"/>
              </a:rPr>
              <a:t>, </a:t>
            </a:r>
            <a:r>
              <a:rPr lang="en-US" altLang="en-US" sz="1800" dirty="0" smtClean="0">
                <a:latin typeface="+mj-lt"/>
              </a:rPr>
              <a:t>Spinner Cover, Controller </a:t>
            </a:r>
            <a:endParaRPr lang="en-US" altLang="en-US" sz="1800" dirty="0" smtClean="0">
              <a:latin typeface="+mj-lt"/>
            </a:endParaRPr>
          </a:p>
          <a:p>
            <a:pPr marL="0" lvl="0" indent="0">
              <a:buClr>
                <a:srgbClr val="E48312"/>
              </a:buClr>
              <a:buNone/>
              <a:defRPr/>
            </a:pPr>
            <a:r>
              <a:rPr lang="en-US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</a:rPr>
              <a:t>Global Supply chain includes leaders in components manufacturing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 smtClean="0">
                <a:latin typeface="+mj-lt"/>
              </a:rPr>
              <a:t>ISO &amp; GL approved for process quality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27" y="1813560"/>
            <a:ext cx="3736813" cy="21336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71" y="4114801"/>
            <a:ext cx="3718869" cy="21379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711</Words>
  <Application>Microsoft Office PowerPoint</Application>
  <PresentationFormat>On-screen Show (4:3)</PresentationFormat>
  <Paragraphs>171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Retrospect</vt:lpstr>
      <vt:lpstr>PowerPoint Presentation</vt:lpstr>
      <vt:lpstr>Business</vt:lpstr>
      <vt:lpstr>The Turbine</vt:lpstr>
      <vt:lpstr>The Company</vt:lpstr>
      <vt:lpstr>World Class  Manufacturing Facility</vt:lpstr>
      <vt:lpstr>Status</vt:lpstr>
      <vt:lpstr>Energy Projects- India  </vt:lpstr>
      <vt:lpstr>Design</vt:lpstr>
      <vt:lpstr>Manufacturing</vt:lpstr>
      <vt:lpstr>Quality  </vt:lpstr>
      <vt:lpstr>Performance</vt:lpstr>
      <vt:lpstr>Industry Players</vt:lpstr>
      <vt:lpstr>Gearless technology- Comparison</vt:lpstr>
      <vt:lpstr>1 MW Installation- The Impact </vt:lpstr>
      <vt:lpstr>www.extolwind.com</vt:lpstr>
    </vt:vector>
  </TitlesOfParts>
  <Company>Extol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aditya bhatnagar</cp:lastModifiedBy>
  <cp:revision>117</cp:revision>
  <cp:lastPrinted>2014-08-29T07:43:51Z</cp:lastPrinted>
  <dcterms:created xsi:type="dcterms:W3CDTF">2013-11-12T05:51:24Z</dcterms:created>
  <dcterms:modified xsi:type="dcterms:W3CDTF">2015-08-12T04:30:08Z</dcterms:modified>
</cp:coreProperties>
</file>