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56" r:id="rId2"/>
    <p:sldId id="257" r:id="rId3"/>
    <p:sldId id="265" r:id="rId4"/>
    <p:sldId id="327" r:id="rId5"/>
    <p:sldId id="286" r:id="rId6"/>
    <p:sldId id="332" r:id="rId7"/>
    <p:sldId id="296" r:id="rId8"/>
    <p:sldId id="324" r:id="rId9"/>
    <p:sldId id="281" r:id="rId10"/>
    <p:sldId id="331" r:id="rId11"/>
    <p:sldId id="333"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p:scale>
          <a:sx n="69" d="100"/>
          <a:sy n="69" d="100"/>
        </p:scale>
        <p:origin x="-2008" y="-80"/>
      </p:cViewPr>
      <p:guideLst>
        <p:guide orient="horz" pos="2160"/>
        <p:guide pos="2880"/>
      </p:guideLst>
    </p:cSldViewPr>
  </p:slideViewPr>
  <p:notesTextViewPr>
    <p:cViewPr>
      <p:scale>
        <a:sx n="100" d="100"/>
        <a:sy n="100" d="100"/>
      </p:scale>
      <p:origin x="0" y="0"/>
    </p:cViewPr>
  </p:notesTextViewPr>
  <p:notesViewPr>
    <p:cSldViewPr>
      <p:cViewPr varScale="1">
        <p:scale>
          <a:sx n="96" d="100"/>
          <a:sy n="96" d="100"/>
        </p:scale>
        <p:origin x="-2592"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65138"/>
          </a:xfrm>
          <a:prstGeom prst="rect">
            <a:avLst/>
          </a:prstGeom>
        </p:spPr>
        <p:txBody>
          <a:bodyPr vert="horz" lIns="91427" tIns="45713" rIns="91427" bIns="45713" rtlCol="0"/>
          <a:lstStyle>
            <a:lvl1pPr algn="r">
              <a:defRPr sz="1200"/>
            </a:lvl1pPr>
          </a:lstStyle>
          <a:p>
            <a:endParaRPr lang="en-US" dirty="0"/>
          </a:p>
        </p:txBody>
      </p:sp>
      <p:sp>
        <p:nvSpPr>
          <p:cNvPr id="4" name="Footer Placeholder 3"/>
          <p:cNvSpPr>
            <a:spLocks noGrp="1"/>
          </p:cNvSpPr>
          <p:nvPr>
            <p:ph type="ftr" sz="quarter" idx="2"/>
          </p:nvPr>
        </p:nvSpPr>
        <p:spPr>
          <a:xfrm>
            <a:off x="3" y="8829675"/>
            <a:ext cx="2972421" cy="465138"/>
          </a:xfrm>
          <a:prstGeom prst="rect">
            <a:avLst/>
          </a:prstGeom>
        </p:spPr>
        <p:txBody>
          <a:bodyPr vert="horz" lIns="91427" tIns="45713" rIns="91427" bIns="45713" rtlCol="0" anchor="b"/>
          <a:lstStyle>
            <a:lvl1pPr algn="l">
              <a:defRPr sz="1200"/>
            </a:lvl1pPr>
          </a:lstStyle>
          <a:p>
            <a:endParaRPr lang="en-US"/>
          </a:p>
        </p:txBody>
      </p:sp>
    </p:spTree>
    <p:extLst>
      <p:ext uri="{BB962C8B-B14F-4D97-AF65-F5344CB8AC3E}">
        <p14:creationId xmlns:p14="http://schemas.microsoft.com/office/powerpoint/2010/main" val="18019141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3164" tIns="46582" rIns="93164" bIns="46582" rtlCol="0"/>
          <a:lstStyle>
            <a:lvl1pPr algn="r">
              <a:defRPr sz="1200"/>
            </a:lvl1pPr>
          </a:lstStyle>
          <a:p>
            <a:fld id="{CE7BBA1C-BB5C-4ABF-85C0-E589CE16E853}" type="datetime1">
              <a:rPr lang="en-US" smtClean="0"/>
              <a:pPr/>
              <a:t>1/13/16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64" tIns="46582" rIns="93164" bIns="46582" rtlCol="0" anchor="b"/>
          <a:lstStyle>
            <a:lvl1pPr algn="r">
              <a:defRPr sz="1200"/>
            </a:lvl1pPr>
          </a:lstStyle>
          <a:p>
            <a:fld id="{4BC7C1E3-1A18-4D8A-8DE5-3A1D3A68E067}" type="slidenum">
              <a:rPr lang="en-US" smtClean="0"/>
              <a:pPr/>
              <a:t>‹#›</a:t>
            </a:fld>
            <a:endParaRPr lang="en-US"/>
          </a:p>
        </p:txBody>
      </p:sp>
    </p:spTree>
    <p:extLst>
      <p:ext uri="{BB962C8B-B14F-4D97-AF65-F5344CB8AC3E}">
        <p14:creationId xmlns:p14="http://schemas.microsoft.com/office/powerpoint/2010/main" val="713439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Jim Simon. I have been working as an anthropologist</a:t>
            </a:r>
            <a:r>
              <a:rPr lang="en-US" baseline="0" dirty="0" smtClean="0"/>
              <a:t> in the Arctic for the past 25 years. My current job is serving as </a:t>
            </a:r>
            <a:r>
              <a:rPr lang="en-US" dirty="0" smtClean="0"/>
              <a:t>the regional</a:t>
            </a:r>
            <a:r>
              <a:rPr lang="en-US" baseline="0" dirty="0" smtClean="0"/>
              <a:t> supervisor for the ADF&amp;G’s Division of Subsistence for Arctic, Interior, and Western Alaska, a position I’ve held for the past 13 years. Most of this presentation focuses on the Subsistence Division’s collaborative research program, but I will also briefly review the Arctic Marine Mammal research program in the Division of Wildlife Conservation which follows very similar research protocols as the Subsistence Division.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please feel free to contact me</a:t>
            </a:r>
            <a:r>
              <a:rPr lang="en-US" baseline="0" dirty="0" smtClean="0"/>
              <a:t> directly, consult our website for access to Technical Papers of research results, or consult the CSIS to learn more about the subsistence information available by area, resource, or community. </a:t>
            </a:r>
            <a:endParaRPr lang="en-US" dirty="0"/>
          </a:p>
        </p:txBody>
      </p:sp>
    </p:spTree>
    <p:extLst>
      <p:ext uri="{BB962C8B-B14F-4D97-AF65-F5344CB8AC3E}">
        <p14:creationId xmlns:p14="http://schemas.microsoft.com/office/powerpoint/2010/main" val="418970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 ADF&amp;G Division of Wildlife Conservation’s Arctic Marine Mammal Program consults with Alaska Native Organizations such as the Alaska Eskimo Whaling Commission, Ice Seal Committee, and Eskimo Walrus Commission to</a:t>
            </a:r>
            <a:r>
              <a:rPr lang="en-US" sz="1200" kern="1200" baseline="0" dirty="0" smtClean="0">
                <a:solidFill>
                  <a:schemeClr val="tx1"/>
                </a:solidFill>
                <a:effectLst/>
                <a:latin typeface="+mn-lt"/>
                <a:ea typeface="+mn-ea"/>
                <a:cs typeface="+mn-cs"/>
              </a:rPr>
              <a:t> identify research priorities and then consult with individual tribal councils to obtain research approval and then work directly with local marine mammal hunters. Similar to the Division of Subsistence, the Arctic Marine Mammal research program does not have their own equipment and vessels working in Arctic marine waters, but accompany subsistence hunters during their subsistence hunting activities from April through October in local boats to deploy satellite tags on bowhead whales, gray and white whales, ringed and bearded seals, as well as walrus. </a:t>
            </a:r>
          </a:p>
          <a:p>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21173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Alaska Legislature directs the Division of Subsistence</a:t>
            </a:r>
            <a:r>
              <a:rPr lang="en-US" baseline="0" dirty="0" smtClean="0"/>
              <a:t> to compile existing data and conduct studies with subsistence users on all aspects of the role of fish and wildlife in the lives of Alaska residents and make such information available to the public, agencies, and regulators. I apologize for the pictures in this presentation that come from throughout Alaska instead of only the Arctic region.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Division of Subsistence conducts a variety of types of research</a:t>
            </a:r>
            <a:r>
              <a:rPr lang="en-US" baseline="0" dirty="0" smtClean="0"/>
              <a:t> working with Alaska residents directly. Virtually all of our research projects are conducted in partnership with local tribal governments consistent with Arctic social sciences research ethical principles.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Community consultation is key to the Subsistence Division’s research program. Our research works with people, so we do not have equipment in Arctic marine waterways that affects fish and wildlife. Most of our work takes place in people’s homes or camps and we sometimes are able to participate directly with subsistence users in hunting, fishing, and trapping activities. Our research typically takes place in the winter when people are more likely to be at home and to reduce the impact on people’s time during important subsistence activities.</a:t>
            </a: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conducting our research, the Division of Subsistence follows the ethical research principles adopted in 1993 by the Alaska Federation of Natives and the Principles for the Conduct of Research in the Arctic adopted by the National Science Foundation’s Office of Polar Programs. In addition, the division protects the confidentiality and anonymity of subject matter experts participating in our research projects. We do not conduct research in cases where the community does not support their participation in the project. After a community approves the research project proposed, the Division of Subsistence attempts to incorporate local concerns into the research design of the project and does not release research results until after a community review meeting of the preliminary data. Individual household participation in the research is voluntary and consistent with principles of informed consent. The division remains committed to providing research findings back to the community that incorporates community review comments in the final reports. We also strive to provide summary letter reports to each community household in participating research communities.</a:t>
            </a:r>
            <a:endParaRPr lang="en-US" dirty="0"/>
          </a:p>
        </p:txBody>
      </p:sp>
    </p:spTree>
    <p:extLst>
      <p:ext uri="{BB962C8B-B14F-4D97-AF65-F5344CB8AC3E}">
        <p14:creationId xmlns:p14="http://schemas.microsoft.com/office/powerpoint/2010/main" val="318748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tribal consultation</a:t>
            </a:r>
            <a:r>
              <a:rPr lang="en-US" baseline="0" dirty="0" smtClean="0"/>
              <a:t> to support collaborative research on subsistence, t</a:t>
            </a:r>
            <a:r>
              <a:rPr lang="en-US" dirty="0" smtClean="0"/>
              <a:t>he</a:t>
            </a:r>
            <a:r>
              <a:rPr lang="en-US" baseline="0" dirty="0" smtClean="0"/>
              <a:t> Division of Subsistence hires and trains local research assistants in each community where we conduct research so that local community members are directly involved in data collection, as this results in better data and ensures community members fully understand the research being conducted.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preliminary</a:t>
            </a:r>
            <a:r>
              <a:rPr lang="en-US" baseline="0" dirty="0" smtClean="0"/>
              <a:t> </a:t>
            </a:r>
            <a:r>
              <a:rPr lang="en-US" dirty="0" smtClean="0"/>
              <a:t>data results are developed, the Division of Subsistence then takes those draft data back to the community and holds a meeting with the tribal council and other interested</a:t>
            </a:r>
            <a:r>
              <a:rPr lang="en-US" baseline="0" dirty="0" smtClean="0"/>
              <a:t> community members to review the preliminary research findings and evaluate the results. Comments received during these community data review meetings are then considered and included in the final research report. This process helps to ensure that subsistence users themselves have a direct role in helping to interpret research findings as they are the real experts on subsistence harvest and use activities.</a:t>
            </a:r>
            <a:endParaRPr lang="en-US" dirty="0"/>
          </a:p>
        </p:txBody>
      </p:sp>
    </p:spTree>
    <p:extLst>
      <p:ext uri="{BB962C8B-B14F-4D97-AF65-F5344CB8AC3E}">
        <p14:creationId xmlns:p14="http://schemas.microsoft.com/office/powerpoint/2010/main" val="34732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ADF&amp;G Division of Subsistence research results are typically made</a:t>
            </a:r>
            <a:r>
              <a:rPr lang="en-US" baseline="0" dirty="0" smtClean="0"/>
              <a:t> available to the public through the on-line Community Subsistence Information System, otherwise called the CSIS. Members of the public can search this database of more than 400 community data sets by resource, area, or community. All of our more than 400 technical reports are also available on the Division of Subsistence website.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map of</a:t>
            </a:r>
            <a:r>
              <a:rPr lang="en-US" baseline="0" dirty="0" smtClean="0"/>
              <a:t> representing the data found within the CSIS. The white dots represent communities for which we have not conducted research, although it is important to note that a number of these communities have recently participated in Subsistence Division research since this map was created.</a:t>
            </a:r>
            <a:endParaRPr lang="en-US" dirty="0"/>
          </a:p>
        </p:txBody>
      </p:sp>
    </p:spTree>
    <p:extLst>
      <p:ext uri="{BB962C8B-B14F-4D97-AF65-F5344CB8AC3E}">
        <p14:creationId xmlns:p14="http://schemas.microsoft.com/office/powerpoint/2010/main" val="300117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Division of Subsistence</a:t>
            </a:r>
            <a:r>
              <a:rPr lang="en-US" baseline="0" dirty="0" smtClean="0"/>
              <a:t> also regularly models statewide subsistence harvests to assist the public, agencies, and regulators to better understand the role of wild foods in the mixed subsistence and cash economies of Alaskan places. You’ll note here that on average residents of Arctic and Western Alaska harvest more than 400 pounds of wild foods per person each year. The different colors in this columnar graph represent different resource categories. Please note especially the blue part of the Arctic column on the far right, above the purple land mammals, which represents marine mammals that is probably of most concern to this group. More detailed information can be found the Subsistence Division’s website.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84902-D2AA-4ADE-9994-7559D7A81B47}"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b="1"/>
            </a:lvl1pPr>
          </a:lstStyle>
          <a:p>
            <a:fld id="{D2C29F0C-B8C6-40C0-B68E-132A7FB84F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ADB2B-48F0-4F9A-AD3D-5745127833A2}"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F8923-1A6E-4DBD-8662-075FBB8F29FE}"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C2B40-C34B-4D87-89B3-24D945218A18}"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b="1"/>
            </a:lvl1pPr>
          </a:lstStyle>
          <a:p>
            <a:fld id="{D2C29F0C-B8C6-40C0-B68E-132A7FB84F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B437B-1D00-4332-A788-7E0F54DC940F}"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D521EA-0F97-4D5B-B997-331BC63C448B}"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22378-59FD-4BFF-AB4D-B1D5B2169B9D}" type="datetime1">
              <a:rPr lang="en-US" smtClean="0"/>
              <a:pPr/>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98C10-70A6-484C-B5B3-109F045CB3CF}" type="datetime1">
              <a:rPr lang="en-US" smtClean="0"/>
              <a:pPr/>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194DF-3CCC-4F05-A8A1-45CBBC93942F}" type="datetime1">
              <a:rPr lang="en-US" smtClean="0"/>
              <a:pPr/>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30B68-34E4-43B3-8E5B-39DCD8485100}"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BD543-AF4F-4179-BC10-AF434EE4F810}"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29F0C-B8C6-40C0-B68E-132A7FB84F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C88-2E57-4FF0-83EF-198DE38B6EA8}" type="datetime1">
              <a:rPr lang="en-US" smtClean="0"/>
              <a:pPr/>
              <a:t>1/13/16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29F0C-B8C6-40C0-B68E-132A7FB84F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fg.alaska.gov/index.cfm?adfg=subsistence.main" TargetMode="External"/><Relationship Id="rId4" Type="http://schemas.openxmlformats.org/officeDocument/2006/relationships/hyperlink" Target="http://www.adfg.alaska.gov/sb/CSIS/" TargetMode="External"/><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ankn.uaf.edu/IKS/afnguide.html" TargetMode="External"/><Relationship Id="rId4" Type="http://schemas.openxmlformats.org/officeDocument/2006/relationships/hyperlink" Target="http://www.nsf.gov/geo/plr/arctic/conduct.jsp" TargetMode="External"/><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adfg.alaska.gov/sb/CS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8045" y="24205"/>
            <a:ext cx="7087129" cy="1880795"/>
          </a:xfrm>
        </p:spPr>
        <p:txBody>
          <a:bodyPr>
            <a:noAutofit/>
          </a:bodyPr>
          <a:lstStyle/>
          <a:p>
            <a:r>
              <a:rPr lang="en-US" sz="3600" b="1" dirty="0" smtClean="0"/>
              <a:t>Learning Together:  </a:t>
            </a:r>
            <a:br>
              <a:rPr lang="en-US" sz="3600" b="1" dirty="0" smtClean="0"/>
            </a:br>
            <a:r>
              <a:rPr lang="en-US" sz="3600" b="1" dirty="0" smtClean="0"/>
              <a:t>The Collaborative Research Program of the Division of Subsistence</a:t>
            </a:r>
            <a:endParaRPr lang="en-US" sz="3600" b="1" dirty="0"/>
          </a:p>
        </p:txBody>
      </p:sp>
      <p:sp>
        <p:nvSpPr>
          <p:cNvPr id="5" name="Subtitle 4"/>
          <p:cNvSpPr>
            <a:spLocks noGrp="1"/>
          </p:cNvSpPr>
          <p:nvPr>
            <p:ph sz="half" idx="1"/>
          </p:nvPr>
        </p:nvSpPr>
        <p:spPr>
          <a:xfrm>
            <a:off x="37652" y="2438400"/>
            <a:ext cx="4610548" cy="3505200"/>
          </a:xfrm>
        </p:spPr>
        <p:txBody>
          <a:bodyPr>
            <a:normAutofit fontScale="92500" lnSpcReduction="10000"/>
          </a:bodyPr>
          <a:lstStyle/>
          <a:p>
            <a:pPr algn="ctr">
              <a:buNone/>
            </a:pPr>
            <a:r>
              <a:rPr lang="en-US" dirty="0" smtClean="0"/>
              <a:t>Jim Simon, Ph.D.</a:t>
            </a:r>
          </a:p>
          <a:p>
            <a:pPr algn="ctr">
              <a:buNone/>
            </a:pPr>
            <a:r>
              <a:rPr lang="en-US" dirty="0" smtClean="0"/>
              <a:t>Division of Subsistence, </a:t>
            </a:r>
          </a:p>
          <a:p>
            <a:pPr algn="ctr">
              <a:buNone/>
            </a:pPr>
            <a:r>
              <a:rPr lang="en-US" dirty="0" smtClean="0"/>
              <a:t>AK Department of Fish &amp; Game</a:t>
            </a:r>
          </a:p>
          <a:p>
            <a:pPr algn="ctr">
              <a:buNone/>
            </a:pPr>
            <a:endParaRPr lang="en-US" dirty="0" smtClean="0"/>
          </a:p>
          <a:p>
            <a:pPr algn="ctr">
              <a:buNone/>
            </a:pPr>
            <a:r>
              <a:rPr lang="en-US" dirty="0" smtClean="0"/>
              <a:t>Arctic Waterways Safety Committee Workshop</a:t>
            </a:r>
          </a:p>
          <a:p>
            <a:pPr algn="ctr">
              <a:buNone/>
            </a:pPr>
            <a:r>
              <a:rPr lang="en-US" dirty="0" smtClean="0"/>
              <a:t>Anchorage, AK</a:t>
            </a:r>
          </a:p>
          <a:p>
            <a:pPr algn="ctr">
              <a:buNone/>
            </a:pPr>
            <a:r>
              <a:rPr lang="en-US" dirty="0" smtClean="0"/>
              <a:t>December 10-11, 2015</a:t>
            </a:r>
            <a:endParaRPr lang="en-US" dirty="0"/>
          </a:p>
        </p:txBody>
      </p:sp>
      <p:sp>
        <p:nvSpPr>
          <p:cNvPr id="6" name="Slide Number Placeholder 5"/>
          <p:cNvSpPr>
            <a:spLocks noGrp="1"/>
          </p:cNvSpPr>
          <p:nvPr>
            <p:ph type="sldNum" sz="quarter" idx="12"/>
          </p:nvPr>
        </p:nvSpPr>
        <p:spPr/>
        <p:txBody>
          <a:bodyPr/>
          <a:lstStyle/>
          <a:p>
            <a:fld id="{D2C29F0C-B8C6-40C0-B68E-132A7FB84F3E}" type="slidenum">
              <a:rPr lang="en-US" sz="2000" b="1" smtClean="0"/>
              <a:pPr/>
              <a:t>1</a:t>
            </a:fld>
            <a:endParaRPr lang="en-US" sz="2000" b="1" dirty="0"/>
          </a:p>
        </p:txBody>
      </p:sp>
      <p:pic>
        <p:nvPicPr>
          <p:cNvPr id="7" name="Picture 6" descr="ADFGpowerpoint.jpg"/>
          <p:cNvPicPr>
            <a:picLocks noChangeAspect="1"/>
          </p:cNvPicPr>
          <p:nvPr/>
        </p:nvPicPr>
        <p:blipFill>
          <a:blip r:embed="rId3" cstate="screen">
            <a:clrChange>
              <a:clrFrom>
                <a:srgbClr val="92278F"/>
              </a:clrFrom>
              <a:clrTo>
                <a:srgbClr val="92278F">
                  <a:alpha val="0"/>
                </a:srgbClr>
              </a:clrTo>
            </a:clrChange>
          </a:blip>
          <a:stretch>
            <a:fillRect/>
          </a:stretch>
        </p:blipFill>
        <p:spPr>
          <a:xfrm>
            <a:off x="228600" y="457200"/>
            <a:ext cx="1733245" cy="1733245"/>
          </a:xfrm>
          <a:prstGeom prst="rect">
            <a:avLst/>
          </a:prstGeom>
        </p:spPr>
      </p:pic>
      <p:sp>
        <p:nvSpPr>
          <p:cNvPr id="11" name="TextBox 10"/>
          <p:cNvSpPr txBox="1"/>
          <p:nvPr/>
        </p:nvSpPr>
        <p:spPr>
          <a:xfrm>
            <a:off x="4304852" y="6189077"/>
            <a:ext cx="4343400" cy="338554"/>
          </a:xfrm>
          <a:prstGeom prst="rect">
            <a:avLst/>
          </a:prstGeom>
          <a:noFill/>
        </p:spPr>
        <p:txBody>
          <a:bodyPr wrap="square" rtlCol="0">
            <a:spAutoFit/>
          </a:bodyPr>
          <a:lstStyle/>
          <a:p>
            <a:pPr algn="ctr"/>
            <a:r>
              <a:rPr lang="en-US" sz="1600" dirty="0" smtClean="0"/>
              <a:t>Learning about subsistence fishing, </a:t>
            </a:r>
            <a:r>
              <a:rPr lang="en-US" sz="1600" dirty="0" err="1" smtClean="0"/>
              <a:t>Nondalton</a:t>
            </a:r>
            <a:endParaRPr lang="en-US" sz="1600" dirty="0"/>
          </a:p>
        </p:txBody>
      </p:sp>
      <p:pic>
        <p:nvPicPr>
          <p:cNvPr id="9" name="Content Placeholder 8" descr="Nondalton 1 009.jpg"/>
          <p:cNvPicPr>
            <a:picLocks noGrp="1" noChangeAspect="1"/>
          </p:cNvPicPr>
          <p:nvPr>
            <p:ph sz="half" idx="2"/>
          </p:nvPr>
        </p:nvPicPr>
        <p:blipFill>
          <a:blip r:embed="rId4" cstate="screen"/>
          <a:stretch>
            <a:fillRect/>
          </a:stretch>
        </p:blipFill>
        <p:spPr>
          <a:xfrm>
            <a:off x="4970265" y="1861109"/>
            <a:ext cx="3233318" cy="43110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584"/>
            <a:ext cx="8229600" cy="1143000"/>
          </a:xfrm>
        </p:spPr>
        <p:txBody>
          <a:bodyPr/>
          <a:lstStyle/>
          <a:p>
            <a:r>
              <a:rPr lang="en-US" dirty="0" smtClean="0"/>
              <a:t>For more information</a:t>
            </a:r>
            <a:endParaRPr lang="en-US" dirty="0"/>
          </a:p>
        </p:txBody>
      </p:sp>
      <p:sp>
        <p:nvSpPr>
          <p:cNvPr id="3" name="Content Placeholder 2"/>
          <p:cNvSpPr>
            <a:spLocks noGrp="1"/>
          </p:cNvSpPr>
          <p:nvPr>
            <p:ph idx="1"/>
          </p:nvPr>
        </p:nvSpPr>
        <p:spPr>
          <a:xfrm>
            <a:off x="4114800" y="990600"/>
            <a:ext cx="4953000" cy="5410200"/>
          </a:xfrm>
        </p:spPr>
        <p:txBody>
          <a:bodyPr>
            <a:normAutofit lnSpcReduction="10000"/>
          </a:bodyPr>
          <a:lstStyle/>
          <a:p>
            <a:r>
              <a:rPr lang="en-US" b="1" u="sng" dirty="0" smtClean="0"/>
              <a:t>Jim Simon, 459-7317 or james.simon@alaska.gov</a:t>
            </a:r>
          </a:p>
          <a:p>
            <a:r>
              <a:rPr lang="en-US" dirty="0" smtClean="0"/>
              <a:t>Website: </a:t>
            </a:r>
            <a:r>
              <a:rPr lang="en-US" dirty="0" smtClean="0">
                <a:hlinkClick r:id="rId3"/>
              </a:rPr>
              <a:t>http</a:t>
            </a:r>
            <a:r>
              <a:rPr lang="en-US" dirty="0">
                <a:hlinkClick r:id="rId3"/>
              </a:rPr>
              <a:t>://</a:t>
            </a:r>
            <a:r>
              <a:rPr lang="en-US" dirty="0" smtClean="0">
                <a:hlinkClick r:id="rId3"/>
              </a:rPr>
              <a:t>www.adfg.alaska.gov/index.cfm?adfg=subsistence.main</a:t>
            </a:r>
            <a:r>
              <a:rPr lang="en-US" dirty="0" smtClean="0"/>
              <a:t> </a:t>
            </a:r>
          </a:p>
          <a:p>
            <a:r>
              <a:rPr lang="en-US" dirty="0" smtClean="0"/>
              <a:t>CSIS: </a:t>
            </a:r>
            <a:r>
              <a:rPr lang="en-US" dirty="0">
                <a:hlinkClick r:id="rId4"/>
              </a:rPr>
              <a:t>http://www.adfg.alaska.gov/sb/CSIS/</a:t>
            </a:r>
            <a:r>
              <a:rPr lang="en-US" dirty="0"/>
              <a:t> </a:t>
            </a:r>
          </a:p>
          <a:p>
            <a:r>
              <a:rPr lang="en-US" dirty="0" smtClean="0"/>
              <a:t>Phone:  907-465-4147</a:t>
            </a:r>
          </a:p>
          <a:p>
            <a:r>
              <a:rPr lang="en-US" dirty="0" smtClean="0"/>
              <a:t>Mailing and e-mail</a:t>
            </a:r>
            <a:endParaRPr lang="en-US"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10</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07" y="914400"/>
            <a:ext cx="3942893" cy="2827325"/>
          </a:xfrm>
          <a:prstGeom prst="rect">
            <a:avLst/>
          </a:prstGeom>
          <a:ln w="12700">
            <a:solidFill>
              <a:schemeClr val="tx1"/>
            </a:solidFill>
          </a:ln>
        </p:spPr>
      </p:pic>
      <p:pic>
        <p:nvPicPr>
          <p:cNvPr id="6" name="Picture 5" descr="CHALK 415"/>
          <p:cNvPicPr>
            <a:picLocks noChangeAspect="1" noChangeArrowheads="1"/>
          </p:cNvPicPr>
          <p:nvPr/>
        </p:nvPicPr>
        <p:blipFill>
          <a:blip r:embed="rId6" cstate="screen"/>
          <a:srcRect/>
          <a:stretch>
            <a:fillRect/>
          </a:stretch>
        </p:blipFill>
        <p:spPr bwMode="auto">
          <a:xfrm>
            <a:off x="120701" y="3810000"/>
            <a:ext cx="3994099" cy="2995574"/>
          </a:xfrm>
          <a:prstGeom prst="rect">
            <a:avLst/>
          </a:prstGeom>
          <a:noFill/>
          <a:ln w="9525">
            <a:noFill/>
            <a:miter lim="800000"/>
            <a:headEnd/>
            <a:tailEnd/>
          </a:ln>
        </p:spPr>
      </p:pic>
    </p:spTree>
    <p:extLst>
      <p:ext uri="{BB962C8B-B14F-4D97-AF65-F5344CB8AC3E}">
        <p14:creationId xmlns:p14="http://schemas.microsoft.com/office/powerpoint/2010/main" val="40981602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quakenbush\AppData\Local\Microsoft\Windows\Temporary Internet Files\Content.Outlook\6D1UYKQV\nets seals beach kotz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604"/>
            <a:ext cx="9144000" cy="1200329"/>
          </a:xfrm>
          <a:prstGeom prst="rect">
            <a:avLst/>
          </a:prstGeom>
          <a:solidFill>
            <a:schemeClr val="bg1"/>
          </a:solidFill>
        </p:spPr>
        <p:txBody>
          <a:bodyPr wrap="square">
            <a:spAutoFit/>
          </a:bodyPr>
          <a:lstStyle/>
          <a:p>
            <a:pPr algn="ctr"/>
            <a:r>
              <a:rPr lang="en-US" sz="2400" b="1" dirty="0" smtClean="0"/>
              <a:t>Hunters and biologists </a:t>
            </a:r>
            <a:r>
              <a:rPr lang="en-US" sz="2400" b="1" dirty="0"/>
              <a:t>w</a:t>
            </a:r>
            <a:r>
              <a:rPr lang="en-US" sz="2400" b="1" dirty="0" smtClean="0"/>
              <a:t>ork together on all </a:t>
            </a:r>
            <a:br>
              <a:rPr lang="en-US" sz="2400" b="1" dirty="0" smtClean="0"/>
            </a:br>
            <a:r>
              <a:rPr lang="en-US" sz="2400" b="1" dirty="0" smtClean="0"/>
              <a:t>marine mammal research projects within the </a:t>
            </a:r>
          </a:p>
          <a:p>
            <a:pPr algn="ctr"/>
            <a:r>
              <a:rPr lang="en-US" sz="2400" b="1" dirty="0" smtClean="0"/>
              <a:t>Arctic Marine Mammal Program</a:t>
            </a:r>
            <a:endParaRPr lang="en-US" sz="2400" dirty="0"/>
          </a:p>
        </p:txBody>
      </p:sp>
      <p:sp>
        <p:nvSpPr>
          <p:cNvPr id="4" name="TextBox 3"/>
          <p:cNvSpPr txBox="1"/>
          <p:nvPr/>
        </p:nvSpPr>
        <p:spPr>
          <a:xfrm>
            <a:off x="4584970" y="5253335"/>
            <a:ext cx="4419600" cy="1200329"/>
          </a:xfrm>
          <a:prstGeom prst="rect">
            <a:avLst/>
          </a:prstGeom>
          <a:solidFill>
            <a:schemeClr val="bg1">
              <a:lumMod val="85000"/>
            </a:schemeClr>
          </a:solidFill>
        </p:spPr>
        <p:txBody>
          <a:bodyPr wrap="square" rtlCol="0">
            <a:spAutoFit/>
          </a:bodyPr>
          <a:lstStyle/>
          <a:p>
            <a:r>
              <a:rPr lang="en-US" dirty="0" smtClean="0"/>
              <a:t>On the water projects include:  Satellite tagging of bowhead,  gray, and beluga whales, ringed and bearded seals, and walrus.</a:t>
            </a:r>
            <a:endParaRPr lang="en-US" dirty="0"/>
          </a:p>
        </p:txBody>
      </p:sp>
      <p:pic>
        <p:nvPicPr>
          <p:cNvPr id="3" name="Picture 2" descr="ADFGpowerpoint.jpg"/>
          <p:cNvPicPr>
            <a:picLocks noChangeAspect="1"/>
          </p:cNvPicPr>
          <p:nvPr/>
        </p:nvPicPr>
        <p:blipFill>
          <a:blip r:embed="rId4" cstate="screen">
            <a:clrChange>
              <a:clrFrom>
                <a:srgbClr val="92278F"/>
              </a:clrFrom>
              <a:clrTo>
                <a:srgbClr val="92278F">
                  <a:alpha val="0"/>
                </a:srgbClr>
              </a:clrTo>
            </a:clrChang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0" y="-3208"/>
            <a:ext cx="1603407" cy="1603407"/>
          </a:xfrm>
          <a:prstGeom prst="rect">
            <a:avLst/>
          </a:prstGeom>
        </p:spPr>
      </p:pic>
    </p:spTree>
    <p:extLst>
      <p:ext uri="{BB962C8B-B14F-4D97-AF65-F5344CB8AC3E}">
        <p14:creationId xmlns:p14="http://schemas.microsoft.com/office/powerpoint/2010/main" val="315921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smtClean="0"/>
              <a:t>Division of Subsistence: Responsibilities</a:t>
            </a:r>
            <a:endParaRPr lang="en-US" sz="4000" dirty="0"/>
          </a:p>
        </p:txBody>
      </p:sp>
      <p:sp>
        <p:nvSpPr>
          <p:cNvPr id="3" name="Content Placeholder 2"/>
          <p:cNvSpPr>
            <a:spLocks noGrp="1"/>
          </p:cNvSpPr>
          <p:nvPr>
            <p:ph idx="1"/>
          </p:nvPr>
        </p:nvSpPr>
        <p:spPr>
          <a:xfrm>
            <a:off x="3993490" y="1447800"/>
            <a:ext cx="4693310" cy="4953000"/>
          </a:xfrm>
        </p:spPr>
        <p:txBody>
          <a:bodyPr>
            <a:normAutofit/>
          </a:bodyPr>
          <a:lstStyle/>
          <a:p>
            <a:r>
              <a:rPr lang="en-US" dirty="0" smtClean="0"/>
              <a:t>Alaska Statute 16.05.094 lists “duties”</a:t>
            </a:r>
          </a:p>
          <a:p>
            <a:pPr marL="914400" indent="-514350">
              <a:buFont typeface="+mj-lt"/>
              <a:buAutoNum type="arabicPeriod"/>
            </a:pPr>
            <a:r>
              <a:rPr lang="en-US" u="sng" dirty="0" smtClean="0"/>
              <a:t>Research and data compilation </a:t>
            </a:r>
          </a:p>
          <a:p>
            <a:pPr marL="914400" indent="-514350">
              <a:buFont typeface="+mj-lt"/>
              <a:buAutoNum type="arabicPeriod"/>
            </a:pPr>
            <a:r>
              <a:rPr lang="en-US" u="sng" dirty="0" smtClean="0"/>
              <a:t>Data reporting and education </a:t>
            </a:r>
            <a:endParaRPr lang="en-US" dirty="0" smtClean="0"/>
          </a:p>
          <a:p>
            <a:pPr marL="914400" indent="-514350">
              <a:buFont typeface="+mj-lt"/>
              <a:buAutoNum type="arabicPeriod"/>
            </a:pPr>
            <a:r>
              <a:rPr lang="en-US" u="sng" dirty="0" smtClean="0"/>
              <a:t>Application of study findings</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2</a:t>
            </a:fld>
            <a:endParaRPr lang="en-US"/>
          </a:p>
        </p:txBody>
      </p:sp>
      <p:pic>
        <p:nvPicPr>
          <p:cNvPr id="5" name="Picture 4" descr="ChigLakenet - Copy.JPG"/>
          <p:cNvPicPr>
            <a:picLocks noChangeAspect="1"/>
          </p:cNvPicPr>
          <p:nvPr/>
        </p:nvPicPr>
        <p:blipFill>
          <a:blip r:embed="rId3" cstate="screen"/>
          <a:stretch>
            <a:fillRect/>
          </a:stretch>
        </p:blipFill>
        <p:spPr>
          <a:xfrm>
            <a:off x="76200" y="1143000"/>
            <a:ext cx="3862730" cy="2895600"/>
          </a:xfrm>
          <a:prstGeom prst="rect">
            <a:avLst/>
          </a:prstGeom>
        </p:spPr>
      </p:pic>
      <p:pic>
        <p:nvPicPr>
          <p:cNvPr id="6" name="Picture 5" descr="IMG_0654.JPG"/>
          <p:cNvPicPr>
            <a:picLocks noChangeAspect="1"/>
          </p:cNvPicPr>
          <p:nvPr/>
        </p:nvPicPr>
        <p:blipFill>
          <a:blip r:embed="rId4" cstate="screen"/>
          <a:stretch>
            <a:fillRect/>
          </a:stretch>
        </p:blipFill>
        <p:spPr>
          <a:xfrm>
            <a:off x="76200" y="4094074"/>
            <a:ext cx="3917290" cy="2611526"/>
          </a:xfrm>
          <a:prstGeom prst="rect">
            <a:avLst/>
          </a:prstGeom>
        </p:spPr>
      </p:pic>
      <p:sp>
        <p:nvSpPr>
          <p:cNvPr id="7" name="TextBox 6"/>
          <p:cNvSpPr txBox="1"/>
          <p:nvPr/>
        </p:nvSpPr>
        <p:spPr>
          <a:xfrm>
            <a:off x="4114800" y="6059269"/>
            <a:ext cx="3505200" cy="646331"/>
          </a:xfrm>
          <a:prstGeom prst="rect">
            <a:avLst/>
          </a:prstGeom>
          <a:noFill/>
        </p:spPr>
        <p:txBody>
          <a:bodyPr wrap="square" rtlCol="0">
            <a:spAutoFit/>
          </a:bodyPr>
          <a:lstStyle/>
          <a:p>
            <a:r>
              <a:rPr lang="en-US" dirty="0" smtClean="0"/>
              <a:t>Subsistence fishing and processing, </a:t>
            </a:r>
          </a:p>
          <a:p>
            <a:r>
              <a:rPr lang="en-US" dirty="0" err="1" smtClean="0"/>
              <a:t>Chignik</a:t>
            </a:r>
            <a:r>
              <a:rPr lang="en-US" dirty="0" smtClean="0"/>
              <a:t> Lake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Types of research projects</a:t>
            </a:r>
            <a:endParaRPr lang="en-US" sz="4000" dirty="0"/>
          </a:p>
        </p:txBody>
      </p:sp>
      <p:sp>
        <p:nvSpPr>
          <p:cNvPr id="8" name="Content Placeholder 7"/>
          <p:cNvSpPr>
            <a:spLocks noGrp="1"/>
          </p:cNvSpPr>
          <p:nvPr>
            <p:ph sz="half" idx="2"/>
          </p:nvPr>
        </p:nvSpPr>
        <p:spPr>
          <a:xfrm>
            <a:off x="4648200" y="1219200"/>
            <a:ext cx="4267200" cy="5105400"/>
          </a:xfrm>
        </p:spPr>
        <p:txBody>
          <a:bodyPr>
            <a:normAutofit fontScale="92500" lnSpcReduction="20000"/>
          </a:bodyPr>
          <a:lstStyle/>
          <a:p>
            <a:r>
              <a:rPr lang="en-US" dirty="0" smtClean="0"/>
              <a:t>Goal: “holistic” understanding of mixed economy and way of life</a:t>
            </a:r>
          </a:p>
          <a:p>
            <a:r>
              <a:rPr lang="en-US" dirty="0" smtClean="0"/>
              <a:t>Community “baseline” studies (focus on one year)</a:t>
            </a:r>
          </a:p>
          <a:p>
            <a:r>
              <a:rPr lang="en-US" dirty="0" smtClean="0"/>
              <a:t>Special topic research</a:t>
            </a:r>
          </a:p>
          <a:p>
            <a:r>
              <a:rPr lang="en-US" dirty="0" smtClean="0"/>
              <a:t>Local and Traditional Knowledge </a:t>
            </a:r>
          </a:p>
          <a:p>
            <a:r>
              <a:rPr lang="en-US" dirty="0" smtClean="0"/>
              <a:t>Harvest monitoring (multi-year)</a:t>
            </a:r>
          </a:p>
          <a:p>
            <a:pPr>
              <a:buNone/>
            </a:pPr>
            <a:endParaRPr lang="en-US" dirty="0" smtClean="0"/>
          </a:p>
          <a:p>
            <a:pPr>
              <a:buFont typeface="Wingdings" pitchFamily="2" charset="2"/>
              <a:buChar char="Ø"/>
            </a:pPr>
            <a:r>
              <a:rPr lang="en-US" dirty="0" smtClean="0"/>
              <a:t>Most projects are partnerships</a:t>
            </a:r>
          </a:p>
          <a:p>
            <a:pPr>
              <a:buFont typeface="Wingdings" pitchFamily="2" charset="2"/>
              <a:buChar char="Ø"/>
            </a:pPr>
            <a:r>
              <a:rPr lang="en-US" dirty="0" smtClean="0"/>
              <a:t>Guided by ethical principles</a:t>
            </a:r>
          </a:p>
          <a:p>
            <a:endParaRPr lang="en-US"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3</a:t>
            </a:fld>
            <a:endParaRPr lang="en-US"/>
          </a:p>
        </p:txBody>
      </p:sp>
      <p:pic>
        <p:nvPicPr>
          <p:cNvPr id="10" name="Content Placeholder 9" descr="IMG_1000.JPG"/>
          <p:cNvPicPr>
            <a:picLocks noGrp="1" noChangeAspect="1"/>
          </p:cNvPicPr>
          <p:nvPr>
            <p:ph sz="half" idx="1"/>
          </p:nvPr>
        </p:nvPicPr>
        <p:blipFill>
          <a:blip r:embed="rId3" cstate="screen"/>
          <a:stretch>
            <a:fillRect/>
          </a:stretch>
        </p:blipFill>
        <p:spPr>
          <a:xfrm>
            <a:off x="762000" y="1219200"/>
            <a:ext cx="3511296" cy="52669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Ethical Principles</a:t>
            </a:r>
            <a:endParaRPr lang="en-US" dirty="0"/>
          </a:p>
        </p:txBody>
      </p:sp>
      <p:sp>
        <p:nvSpPr>
          <p:cNvPr id="3" name="Content Placeholder 2"/>
          <p:cNvSpPr>
            <a:spLocks noGrp="1"/>
          </p:cNvSpPr>
          <p:nvPr>
            <p:ph idx="1"/>
          </p:nvPr>
        </p:nvSpPr>
        <p:spPr>
          <a:xfrm>
            <a:off x="3962400" y="922337"/>
            <a:ext cx="4876800" cy="5859463"/>
          </a:xfrm>
        </p:spPr>
        <p:txBody>
          <a:bodyPr>
            <a:noAutofit/>
          </a:bodyPr>
          <a:lstStyle/>
          <a:p>
            <a:r>
              <a:rPr lang="en-US" sz="2400" dirty="0" smtClean="0"/>
              <a:t>Alaska Federation of Natives: </a:t>
            </a:r>
            <a:r>
              <a:rPr lang="en-US" sz="2400" dirty="0" smtClean="0">
                <a:hlinkClick r:id="rId3"/>
              </a:rPr>
              <a:t>http</a:t>
            </a:r>
            <a:r>
              <a:rPr lang="en-US" sz="2400" dirty="0">
                <a:hlinkClick r:id="rId3"/>
              </a:rPr>
              <a:t>://</a:t>
            </a:r>
            <a:r>
              <a:rPr lang="en-US" sz="2400" dirty="0" smtClean="0">
                <a:hlinkClick r:id="rId3"/>
              </a:rPr>
              <a:t>ankn.uaf.edu/IKS/afnguide.html</a:t>
            </a:r>
            <a:endParaRPr lang="en-US" sz="2400" dirty="0" smtClean="0"/>
          </a:p>
          <a:p>
            <a:r>
              <a:rPr lang="en-US" sz="2400" dirty="0" smtClean="0"/>
              <a:t>National Science </a:t>
            </a:r>
            <a:r>
              <a:rPr lang="en-US" sz="2400" dirty="0"/>
              <a:t>Foundation: </a:t>
            </a:r>
            <a:r>
              <a:rPr lang="en-US" sz="2400" dirty="0">
                <a:hlinkClick r:id="rId4"/>
              </a:rPr>
              <a:t>http://</a:t>
            </a:r>
            <a:r>
              <a:rPr lang="en-US" sz="2400" dirty="0" smtClean="0">
                <a:hlinkClick r:id="rId4"/>
              </a:rPr>
              <a:t>www.nsf.gov/geo/plr/arctic/conduct.jsp</a:t>
            </a:r>
            <a:endParaRPr lang="en-US" sz="2400" dirty="0" smtClean="0"/>
          </a:p>
          <a:p>
            <a:r>
              <a:rPr lang="en-US" sz="2400" dirty="0" smtClean="0"/>
              <a:t>State confidentiality statute: AS 16.05.815</a:t>
            </a:r>
          </a:p>
          <a:p>
            <a:r>
              <a:rPr lang="en-US" sz="2400" dirty="0" smtClean="0"/>
              <a:t>Informed consent</a:t>
            </a:r>
          </a:p>
          <a:p>
            <a:r>
              <a:rPr lang="en-US" sz="2400" dirty="0" smtClean="0"/>
              <a:t>Anonymous &amp; Voluntary participation</a:t>
            </a:r>
          </a:p>
          <a:p>
            <a:r>
              <a:rPr lang="en-US" sz="2400" dirty="0" smtClean="0"/>
              <a:t>Community approval &amp; review</a:t>
            </a:r>
          </a:p>
          <a:p>
            <a:r>
              <a:rPr lang="en-US" sz="2400" dirty="0" smtClean="0"/>
              <a:t>Study findings provided to communities</a:t>
            </a:r>
            <a:endParaRPr lang="en-US" sz="2400"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4</a:t>
            </a:fld>
            <a:endParaRPr lang="en-US" dirty="0"/>
          </a:p>
        </p:txBody>
      </p:sp>
      <p:pic>
        <p:nvPicPr>
          <p:cNvPr id="5" name="Content Placeholder 8" descr="IMG_0600.JPG"/>
          <p:cNvPicPr>
            <a:picLocks noChangeAspect="1"/>
          </p:cNvPicPr>
          <p:nvPr/>
        </p:nvPicPr>
        <p:blipFill>
          <a:blip r:embed="rId5" cstate="screen"/>
          <a:stretch>
            <a:fillRect/>
          </a:stretch>
        </p:blipFill>
        <p:spPr>
          <a:xfrm>
            <a:off x="76201" y="1143011"/>
            <a:ext cx="3629802" cy="2721254"/>
          </a:xfrm>
          <a:prstGeom prst="rect">
            <a:avLst/>
          </a:prstGeom>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3" y="4114800"/>
            <a:ext cx="355473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47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2"/>
          </a:xfrm>
        </p:spPr>
        <p:txBody>
          <a:bodyPr>
            <a:noAutofit/>
          </a:bodyPr>
          <a:lstStyle/>
          <a:p>
            <a:r>
              <a:rPr lang="en-US" sz="3600" dirty="0" smtClean="0"/>
              <a:t>Methods: Local assistant training in Noatak</a:t>
            </a:r>
            <a:endParaRPr lang="en-US" sz="3600" dirty="0"/>
          </a:p>
        </p:txBody>
      </p:sp>
      <p:sp>
        <p:nvSpPr>
          <p:cNvPr id="4" name="Slide Number Placeholder 3"/>
          <p:cNvSpPr>
            <a:spLocks noGrp="1"/>
          </p:cNvSpPr>
          <p:nvPr>
            <p:ph type="sldNum" sz="quarter" idx="12"/>
          </p:nvPr>
        </p:nvSpPr>
        <p:spPr/>
        <p:txBody>
          <a:bodyPr/>
          <a:lstStyle/>
          <a:p>
            <a:fld id="{D2C29F0C-B8C6-40C0-B68E-132A7FB84F3E}" type="slidenum">
              <a:rPr lang="en-US" sz="2000" b="1" smtClean="0"/>
              <a:pPr/>
              <a:t>5</a:t>
            </a:fld>
            <a:endParaRPr lang="en-US" sz="2000" b="1" dirty="0"/>
          </a:p>
        </p:txBody>
      </p:sp>
      <p:pic>
        <p:nvPicPr>
          <p:cNvPr id="5" name="Picture 4" descr="Noatak Orientation.jpg"/>
          <p:cNvPicPr>
            <a:picLocks noChangeAspect="1"/>
          </p:cNvPicPr>
          <p:nvPr/>
        </p:nvPicPr>
        <p:blipFill>
          <a:blip r:embed="rId3" cstate="screen"/>
          <a:stretch>
            <a:fillRect/>
          </a:stretch>
        </p:blipFill>
        <p:spPr>
          <a:xfrm>
            <a:off x="914400" y="838200"/>
            <a:ext cx="731520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Project Review Meeting in </a:t>
            </a:r>
            <a:r>
              <a:rPr lang="en-US" dirty="0" err="1" smtClean="0"/>
              <a:t>Chignik</a:t>
            </a:r>
            <a:r>
              <a:rPr lang="en-US" dirty="0" smtClean="0"/>
              <a:t> Lake</a:t>
            </a:r>
            <a:endParaRPr lang="en-US"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02080"/>
            <a:ext cx="6766560" cy="5074920"/>
          </a:xfrm>
          <a:prstGeom prst="rect">
            <a:avLst/>
          </a:prstGeom>
        </p:spPr>
      </p:pic>
    </p:spTree>
    <p:extLst>
      <p:ext uri="{BB962C8B-B14F-4D97-AF65-F5344CB8AC3E}">
        <p14:creationId xmlns:p14="http://schemas.microsoft.com/office/powerpoint/2010/main" val="4539555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Community Subsistence Information System or “CSIS”</a:t>
            </a:r>
          </a:p>
        </p:txBody>
      </p:sp>
      <p:sp>
        <p:nvSpPr>
          <p:cNvPr id="3" name="Content Placeholder 2"/>
          <p:cNvSpPr>
            <a:spLocks noGrp="1"/>
          </p:cNvSpPr>
          <p:nvPr>
            <p:ph idx="1"/>
          </p:nvPr>
        </p:nvSpPr>
        <p:spPr>
          <a:xfrm>
            <a:off x="457200" y="1447800"/>
            <a:ext cx="8229600" cy="4953000"/>
          </a:xfrm>
        </p:spPr>
        <p:txBody>
          <a:bodyPr>
            <a:normAutofit/>
          </a:bodyPr>
          <a:lstStyle/>
          <a:p>
            <a:r>
              <a:rPr lang="en-US" dirty="0"/>
              <a:t>Online at </a:t>
            </a:r>
            <a:r>
              <a:rPr lang="en-US" dirty="0">
                <a:hlinkClick r:id="rId3"/>
              </a:rPr>
              <a:t>http://www.adfg.alaska.gov/sb/CSIS/</a:t>
            </a:r>
            <a:r>
              <a:rPr lang="en-US" dirty="0"/>
              <a:t> </a:t>
            </a:r>
          </a:p>
          <a:p>
            <a:r>
              <a:rPr lang="en-US" dirty="0" smtClean="0"/>
              <a:t>Searchable </a:t>
            </a:r>
            <a:r>
              <a:rPr lang="en-US" dirty="0"/>
              <a:t>by resource, area, or community</a:t>
            </a:r>
          </a:p>
          <a:p>
            <a:r>
              <a:rPr lang="en-US" dirty="0"/>
              <a:t>Export data into Excel file</a:t>
            </a:r>
          </a:p>
          <a:p>
            <a:r>
              <a:rPr lang="en-US" dirty="0" smtClean="0"/>
              <a:t>Data in CSIS for over 75% of rural places</a:t>
            </a:r>
          </a:p>
          <a:p>
            <a:r>
              <a:rPr lang="en-US" dirty="0" smtClean="0"/>
              <a:t>Number of data sets in CSIS = ~440 (community/year combinations</a:t>
            </a:r>
            <a:r>
              <a:rPr lang="en-US" dirty="0"/>
              <a:t>) </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2C29F0C-B8C6-40C0-B68E-132A7FB84F3E}"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dirty="0" smtClean="0"/>
              <a:t>Community Subsistence Information System</a:t>
            </a:r>
            <a:endParaRPr lang="en-US" sz="3600" dirty="0"/>
          </a:p>
        </p:txBody>
      </p:sp>
      <p:sp>
        <p:nvSpPr>
          <p:cNvPr id="3" name="Content Placeholder 2"/>
          <p:cNvSpPr>
            <a:spLocks noGrp="1"/>
          </p:cNvSpPr>
          <p:nvPr>
            <p:ph idx="1"/>
          </p:nvPr>
        </p:nvSpPr>
        <p:spPr>
          <a:xfrm>
            <a:off x="533400" y="1295400"/>
            <a:ext cx="8229600" cy="514117"/>
          </a:xfrm>
        </p:spPr>
        <p:txBody>
          <a:bodyPr>
            <a:normAutofit fontScale="92500" lnSpcReduction="10000"/>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0E2A6C6-317A-4BFA-AE8E-2C0DEAB6A385}" type="slidenum">
              <a:rPr lang="en-US" sz="1800" b="1" smtClean="0">
                <a:solidFill>
                  <a:schemeClr val="tx1"/>
                </a:solidFill>
              </a:rPr>
              <a:t>8</a:t>
            </a:fld>
            <a:endParaRPr lang="en-US" sz="1800" b="1">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846668"/>
            <a:ext cx="7617613" cy="6041813"/>
          </a:xfrm>
          <a:prstGeom prst="rect">
            <a:avLst/>
          </a:prstGeom>
        </p:spPr>
      </p:pic>
    </p:spTree>
    <p:extLst>
      <p:ext uri="{BB962C8B-B14F-4D97-AF65-F5344CB8AC3E}">
        <p14:creationId xmlns:p14="http://schemas.microsoft.com/office/powerpoint/2010/main" val="15221541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C29F0C-B8C6-40C0-B68E-132A7FB84F3E}" type="slidenum">
              <a:rPr lang="en-US" sz="2000" b="1" smtClean="0"/>
              <a:pPr/>
              <a:t>9</a:t>
            </a:fld>
            <a:endParaRPr lang="en-US" sz="20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52400"/>
            <a:ext cx="8656637" cy="629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TotalTime>
  <Words>1391</Words>
  <Application>Microsoft Macintosh PowerPoint</Application>
  <PresentationFormat>On-screen Show (4:3)</PresentationFormat>
  <Paragraphs>74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Learning Together:   The Collaborative Research Program of the Division of Subsistence</vt:lpstr>
      <vt:lpstr>Division of Subsistence: Responsibilities</vt:lpstr>
      <vt:lpstr>Types of research projects</vt:lpstr>
      <vt:lpstr>Ethical Principles</vt:lpstr>
      <vt:lpstr>Methods: Local assistant training in Noatak</vt:lpstr>
      <vt:lpstr>Methods: Project Review Meeting in Chignik Lake</vt:lpstr>
      <vt:lpstr>Community Subsistence Information System or “CSIS”</vt:lpstr>
      <vt:lpstr>Community Subsistence Information System</vt:lpstr>
      <vt:lpstr>PowerPoint Presentation</vt:lpstr>
      <vt:lpstr>For more information</vt:lpstr>
      <vt:lpstr>PowerPoint Presentation</vt:lpstr>
    </vt:vector>
  </TitlesOfParts>
  <Company>ADFG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Subsistence, ADF&amp;G, Review of Program</dc:title>
  <dc:creator>jafall</dc:creator>
  <cp:lastModifiedBy>Jenny Evans</cp:lastModifiedBy>
  <cp:revision>326</cp:revision>
  <cp:lastPrinted>2015-11-14T00:56:53Z</cp:lastPrinted>
  <dcterms:created xsi:type="dcterms:W3CDTF">2011-12-09T01:17:26Z</dcterms:created>
  <dcterms:modified xsi:type="dcterms:W3CDTF">2016-01-14T00:19:41Z</dcterms:modified>
</cp:coreProperties>
</file>