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3" r:id="rId4"/>
    <p:sldId id="269" r:id="rId5"/>
    <p:sldId id="270" r:id="rId6"/>
    <p:sldId id="271" r:id="rId7"/>
    <p:sldId id="272" r:id="rId8"/>
    <p:sldId id="274" r:id="rId9"/>
    <p:sldId id="275" r:id="rId10"/>
    <p:sldId id="260" r:id="rId11"/>
    <p:sldId id="264" r:id="rId12"/>
    <p:sldId id="267" r:id="rId13"/>
    <p:sldId id="268" r:id="rId14"/>
    <p:sldId id="259" r:id="rId15"/>
    <p:sldId id="265" r:id="rId16"/>
    <p:sldId id="276" r:id="rId17"/>
    <p:sldId id="261" r:id="rId18"/>
    <p:sldId id="277"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78" d="100"/>
          <a:sy n="78" d="100"/>
        </p:scale>
        <p:origin x="12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hyperlink" Target="mailto:zebulonway@sfigroupinc.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pn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latin typeface="Algerian" panose="04020705040A02060702" pitchFamily="82" charset="0"/>
              </a:rPr>
              <a:t>Sfi group inc.</a:t>
            </a:r>
          </a:p>
        </p:txBody>
      </p:sp>
      <p:sp>
        <p:nvSpPr>
          <p:cNvPr id="3" name="Subtitle 2"/>
          <p:cNvSpPr>
            <a:spLocks noGrp="1"/>
          </p:cNvSpPr>
          <p:nvPr>
            <p:ph type="subTitle" idx="1"/>
          </p:nvPr>
        </p:nvSpPr>
        <p:spPr/>
        <p:txBody>
          <a:bodyPr/>
          <a:lstStyle/>
          <a:p>
            <a:r>
              <a:rPr lang="en-US" dirty="0"/>
              <a:t>www.sfigroupinc.com</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13374555"/>
      </p:ext>
    </p:extLst>
  </p:cSld>
  <p:clrMapOvr>
    <a:masterClrMapping/>
  </p:clrMapOvr>
  <mc:AlternateContent xmlns:mc="http://schemas.openxmlformats.org/markup-compatibility/2006" xmlns:p14="http://schemas.microsoft.com/office/powerpoint/2010/main">
    <mc:Choice Requires="p14">
      <p:transition spd="slow" p14:dur="2000" advTm="3637"/>
    </mc:Choice>
    <mc:Fallback xmlns="">
      <p:transition spd="slow" advTm="3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value</a:t>
            </a:r>
          </a:p>
        </p:txBody>
      </p:sp>
      <p:sp>
        <p:nvSpPr>
          <p:cNvPr id="3" name="Content Placeholder 2"/>
          <p:cNvSpPr>
            <a:spLocks noGrp="1"/>
          </p:cNvSpPr>
          <p:nvPr>
            <p:ph sz="half" idx="1"/>
          </p:nvPr>
        </p:nvSpPr>
        <p:spPr/>
        <p:txBody>
          <a:bodyPr>
            <a:normAutofit lnSpcReduction="10000"/>
          </a:bodyPr>
          <a:lstStyle/>
          <a:p>
            <a:r>
              <a:rPr lang="en-US" dirty="0"/>
              <a:t>Appraisal at completion $65 million</a:t>
            </a:r>
          </a:p>
          <a:p>
            <a:r>
              <a:rPr lang="en-US" dirty="0"/>
              <a:t>75 – 100 new jobs </a:t>
            </a:r>
          </a:p>
          <a:p>
            <a:r>
              <a:rPr lang="en-US" dirty="0"/>
              <a:t>Hundreds of supporting jobs during construction.</a:t>
            </a:r>
          </a:p>
          <a:p>
            <a:r>
              <a:rPr lang="en-US" dirty="0"/>
              <a:t>First and only 4 star high rise hotel in Yakima WA.</a:t>
            </a:r>
          </a:p>
          <a:p>
            <a:r>
              <a:rPr lang="en-US" dirty="0"/>
              <a:t>The Hotel will capitalize on an existing hospitality market that exceeds $300 Million dollars locally.</a:t>
            </a:r>
          </a:p>
        </p:txBody>
      </p:sp>
      <p:pic>
        <p:nvPicPr>
          <p:cNvPr id="1026" name="Picture 2" descr="http://www.ufosnw.com/sighting_reports/2009/yakimawa05242009/mapsigh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64291" y="1935921"/>
            <a:ext cx="5304631" cy="3855279"/>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78457112"/>
      </p:ext>
    </p:extLst>
  </p:cSld>
  <p:clrMapOvr>
    <a:masterClrMapping/>
  </p:clrMapOvr>
  <mc:AlternateContent xmlns:mc="http://schemas.openxmlformats.org/markup-compatibility/2006" xmlns:p14="http://schemas.microsoft.com/office/powerpoint/2010/main">
    <mc:Choice Requires="p14">
      <p:transition spd="slow" p14:dur="2000" advTm="9215"/>
    </mc:Choice>
    <mc:Fallback xmlns="">
      <p:transition spd="slow" advTm="9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Location &amp; Planned Hotel</a:t>
            </a:r>
          </a:p>
        </p:txBody>
      </p:sp>
      <p:pic>
        <p:nvPicPr>
          <p:cNvPr id="6" name="Content Placeholder 5"/>
          <p:cNvPicPr>
            <a:picLocks noGrp="1" noChangeAspect="1"/>
          </p:cNvPicPr>
          <p:nvPr>
            <p:ph sz="half" idx="1"/>
          </p:nvPr>
        </p:nvPicPr>
        <p:blipFill>
          <a:blip r:embed="rId2"/>
          <a:stretch>
            <a:fillRect/>
          </a:stretch>
        </p:blipFill>
        <p:spPr>
          <a:xfrm>
            <a:off x="983011" y="2087563"/>
            <a:ext cx="4968178" cy="3703637"/>
          </a:xfrm>
          <a:prstGeom prst="rect">
            <a:avLst/>
          </a:prstGeom>
        </p:spPr>
      </p:pic>
      <p:pic>
        <p:nvPicPr>
          <p:cNvPr id="7" name="Picture Placeholder 4"/>
          <p:cNvPicPr>
            <a:picLocks noGrp="1" noChangeAspect="1"/>
          </p:cNvPicPr>
          <p:nvPr>
            <p:ph sz="half" idx="2"/>
          </p:nvPr>
        </p:nvPicPr>
        <p:blipFill>
          <a:blip r:embed="rId3"/>
          <a:srcRect t="1095" b="1095"/>
          <a:stretch>
            <a:fillRect/>
          </a:stretch>
        </p:blipFill>
        <p:spPr>
          <a:xfrm>
            <a:off x="7201978" y="2087563"/>
            <a:ext cx="2469497" cy="3703637"/>
          </a:xfrm>
        </p:spPr>
      </p:pic>
    </p:spTree>
    <p:extLst>
      <p:ext uri="{BB962C8B-B14F-4D97-AF65-F5344CB8AC3E}">
        <p14:creationId xmlns:p14="http://schemas.microsoft.com/office/powerpoint/2010/main" val="187580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762" y="201322"/>
            <a:ext cx="9686964" cy="6516517"/>
          </a:xfrm>
          <a:prstGeom prst="rect">
            <a:avLst/>
          </a:prstGeom>
        </p:spPr>
      </p:pic>
    </p:spTree>
    <p:extLst>
      <p:ext uri="{BB962C8B-B14F-4D97-AF65-F5344CB8AC3E}">
        <p14:creationId xmlns:p14="http://schemas.microsoft.com/office/powerpoint/2010/main" val="374549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Destination</a:t>
            </a:r>
            <a:br>
              <a:rPr lang="en-US" dirty="0"/>
            </a:br>
            <a:r>
              <a:rPr lang="en-US" dirty="0"/>
              <a:t>Apple Tree Golf Course</a:t>
            </a:r>
            <a:br>
              <a:rPr lang="en-US" dirty="0"/>
            </a:br>
            <a:r>
              <a:rPr lang="en-US" dirty="0"/>
              <a:t>www.appletreeresort.com</a:t>
            </a:r>
          </a:p>
        </p:txBody>
      </p:sp>
      <p:pic>
        <p:nvPicPr>
          <p:cNvPr id="4" name="Content Placeholder 3"/>
          <p:cNvPicPr>
            <a:picLocks noGrp="1" noChangeAspect="1"/>
          </p:cNvPicPr>
          <p:nvPr>
            <p:ph idx="1"/>
          </p:nvPr>
        </p:nvPicPr>
        <p:blipFill>
          <a:blip r:embed="rId2"/>
          <a:stretch>
            <a:fillRect/>
          </a:stretch>
        </p:blipFill>
        <p:spPr>
          <a:xfrm>
            <a:off x="308920" y="1935921"/>
            <a:ext cx="11417642" cy="4687301"/>
          </a:xfrm>
        </p:spPr>
      </p:pic>
    </p:spTree>
    <p:extLst>
      <p:ext uri="{BB962C8B-B14F-4D97-AF65-F5344CB8AC3E}">
        <p14:creationId xmlns:p14="http://schemas.microsoft.com/office/powerpoint/2010/main" val="348135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Request</a:t>
            </a:r>
          </a:p>
        </p:txBody>
      </p:sp>
      <p:sp>
        <p:nvSpPr>
          <p:cNvPr id="3" name="Content Placeholder 2"/>
          <p:cNvSpPr>
            <a:spLocks noGrp="1"/>
          </p:cNvSpPr>
          <p:nvPr>
            <p:ph sz="half" idx="1"/>
          </p:nvPr>
        </p:nvSpPr>
        <p:spPr>
          <a:xfrm>
            <a:off x="913795" y="2088319"/>
            <a:ext cx="5106004" cy="4411335"/>
          </a:xfrm>
        </p:spPr>
        <p:txBody>
          <a:bodyPr>
            <a:normAutofit lnSpcReduction="10000"/>
          </a:bodyPr>
          <a:lstStyle/>
          <a:p>
            <a:r>
              <a:rPr lang="en-US" sz="2800" b="1" dirty="0">
                <a:latin typeface="Arial" panose="020B0604020202020204" pitchFamily="34" charset="0"/>
                <a:cs typeface="Arial" panose="020B0604020202020204" pitchFamily="34" charset="0"/>
              </a:rPr>
              <a:t>$100 Million sale of equity </a:t>
            </a:r>
          </a:p>
          <a:p>
            <a:r>
              <a:rPr lang="en-US" sz="2800" b="1" dirty="0">
                <a:latin typeface="Arial" panose="020B0604020202020204" pitchFamily="34" charset="0"/>
                <a:cs typeface="Arial" panose="020B0604020202020204" pitchFamily="34" charset="0"/>
              </a:rPr>
              <a:t>Security offered: common shares.</a:t>
            </a:r>
          </a:p>
          <a:p>
            <a:r>
              <a:rPr lang="en-US" sz="2800" b="1" dirty="0">
                <a:latin typeface="Arial" panose="020B0604020202020204" pitchFamily="34" charset="0"/>
                <a:cs typeface="Arial" panose="020B0604020202020204" pitchFamily="34" charset="0"/>
              </a:rPr>
              <a:t>Use of funds:</a:t>
            </a:r>
          </a:p>
          <a:p>
            <a:r>
              <a:rPr lang="en-US" sz="2800" b="1" dirty="0">
                <a:latin typeface="Arial" panose="020B0604020202020204" pitchFamily="34" charset="0"/>
                <a:cs typeface="Arial" panose="020B0604020202020204" pitchFamily="34" charset="0"/>
              </a:rPr>
              <a:t>To be built 20 floor, 201 room Hotel in Yakima WA.</a:t>
            </a:r>
          </a:p>
          <a:p>
            <a:r>
              <a:rPr lang="en-US" sz="2800" b="1" dirty="0">
                <a:latin typeface="Arial" panose="020B0604020202020204" pitchFamily="34" charset="0"/>
                <a:cs typeface="Arial" panose="020B0604020202020204" pitchFamily="34" charset="0"/>
              </a:rPr>
              <a:t>Additional locations planned in WA, OR, &amp; CA.</a:t>
            </a:r>
          </a:p>
          <a:p>
            <a:pPr marL="0" indent="0">
              <a:buNone/>
            </a:pP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r>
              <a:rPr lang="en-US" sz="2800" b="1" dirty="0">
                <a:latin typeface="Arial" panose="020B0604020202020204" pitchFamily="34" charset="0"/>
                <a:cs typeface="Arial" panose="020B0604020202020204" pitchFamily="34" charset="0"/>
              </a:rPr>
              <a:t>Zebulon Way CEO </a:t>
            </a:r>
          </a:p>
          <a:p>
            <a:r>
              <a:rPr lang="en-US" sz="2400" b="1" dirty="0">
                <a:latin typeface="Arial" panose="020B0604020202020204" pitchFamily="34" charset="0"/>
                <a:cs typeface="Arial" panose="020B0604020202020204" pitchFamily="34" charset="0"/>
                <a:hlinkClick r:id="rId4"/>
              </a:rPr>
              <a:t>zebulonway@sfigroupinc.com</a:t>
            </a:r>
            <a:endParaRPr lang="en-US" sz="24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877-628-2282</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71472443"/>
      </p:ext>
    </p:extLst>
  </p:cSld>
  <p:clrMapOvr>
    <a:masterClrMapping/>
  </p:clrMapOvr>
  <mc:AlternateContent xmlns:mc="http://schemas.openxmlformats.org/markup-compatibility/2006" xmlns:p14="http://schemas.microsoft.com/office/powerpoint/2010/main">
    <mc:Choice Requires="p14">
      <p:transition spd="slow" p14:dur="2000" advTm="9025"/>
    </mc:Choice>
    <mc:Fallback xmlns="">
      <p:transition spd="slow" advTm="9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2614" y="433352"/>
            <a:ext cx="10787449" cy="6166022"/>
          </a:xfrm>
          <a:prstGeom prst="rect">
            <a:avLst/>
          </a:prstGeom>
        </p:spPr>
      </p:pic>
    </p:spTree>
    <p:extLst>
      <p:ext uri="{BB962C8B-B14F-4D97-AF65-F5344CB8AC3E}">
        <p14:creationId xmlns:p14="http://schemas.microsoft.com/office/powerpoint/2010/main" val="38822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1453978"/>
          </a:xfrm>
        </p:spPr>
        <p:txBody>
          <a:bodyPr/>
          <a:lstStyle/>
          <a:p>
            <a:r>
              <a:rPr lang="en-US" dirty="0"/>
              <a:t>Hotel Pricing &amp; project planning</a:t>
            </a:r>
          </a:p>
        </p:txBody>
      </p:sp>
      <p:sp>
        <p:nvSpPr>
          <p:cNvPr id="3" name="Content Placeholder 2"/>
          <p:cNvSpPr>
            <a:spLocks noGrp="1"/>
          </p:cNvSpPr>
          <p:nvPr>
            <p:ph idx="1"/>
          </p:nvPr>
        </p:nvSpPr>
        <p:spPr>
          <a:xfrm>
            <a:off x="5843202" y="626076"/>
            <a:ext cx="3238033" cy="1577546"/>
          </a:xfrm>
        </p:spPr>
        <p:txBody>
          <a:bodyPr>
            <a:normAutofit/>
          </a:bodyPr>
          <a:lstStyle/>
          <a:p>
            <a:r>
              <a:rPr lang="en-US" sz="1500" dirty="0"/>
              <a:t>Xactimate software also helps us build project schedules and time allowance's to schedule project time frames.</a:t>
            </a:r>
          </a:p>
        </p:txBody>
      </p:sp>
      <p:sp>
        <p:nvSpPr>
          <p:cNvPr id="4" name="Text Placeholder 3"/>
          <p:cNvSpPr>
            <a:spLocks noGrp="1"/>
          </p:cNvSpPr>
          <p:nvPr>
            <p:ph type="body" sz="half" idx="2"/>
          </p:nvPr>
        </p:nvSpPr>
        <p:spPr>
          <a:xfrm>
            <a:off x="917228" y="2187146"/>
            <a:ext cx="3932237" cy="4448432"/>
          </a:xfrm>
        </p:spPr>
        <p:txBody>
          <a:bodyPr>
            <a:normAutofit fontScale="92500"/>
          </a:bodyPr>
          <a:lstStyle/>
          <a:p>
            <a:pPr algn="l"/>
            <a:r>
              <a:rPr lang="en-US" dirty="0"/>
              <a:t>We use Xactimate estimating software that is updated monthly with the most current cost of materials and labor to industry standard pricing.  </a:t>
            </a:r>
          </a:p>
          <a:p>
            <a:pPr algn="l"/>
            <a:r>
              <a:rPr lang="en-US" dirty="0"/>
              <a:t>This powerful software provides us with the ability to accurately estimate the cost of any project or task to the inch, including allowances for waste or minimum charges. </a:t>
            </a:r>
          </a:p>
          <a:p>
            <a:pPr algn="l"/>
            <a:r>
              <a:rPr lang="en-US" dirty="0"/>
              <a:t>We will use this software along with a completed and approved architecturally designed building plan, to build a complete, detailed, and accurate pricing picture, allowing us to confidently know what pricing is accurate. </a:t>
            </a:r>
          </a:p>
        </p:txBody>
      </p:sp>
      <p:pic>
        <p:nvPicPr>
          <p:cNvPr id="5" name="Picture 4"/>
          <p:cNvPicPr>
            <a:picLocks noChangeAspect="1"/>
          </p:cNvPicPr>
          <p:nvPr/>
        </p:nvPicPr>
        <p:blipFill>
          <a:blip r:embed="rId2"/>
          <a:stretch>
            <a:fillRect/>
          </a:stretch>
        </p:blipFill>
        <p:spPr>
          <a:xfrm>
            <a:off x="5843202" y="2349199"/>
            <a:ext cx="5448300" cy="4124325"/>
          </a:xfrm>
          <a:prstGeom prst="rect">
            <a:avLst/>
          </a:prstGeom>
        </p:spPr>
      </p:pic>
    </p:spTree>
    <p:extLst>
      <p:ext uri="{BB962C8B-B14F-4D97-AF65-F5344CB8AC3E}">
        <p14:creationId xmlns:p14="http://schemas.microsoft.com/office/powerpoint/2010/main" val="367875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935921"/>
          </a:xfrm>
        </p:spPr>
        <p:txBody>
          <a:bodyPr/>
          <a:lstStyle/>
          <a:p>
            <a:r>
              <a:rPr lang="en-US" dirty="0"/>
              <a:t>strategy</a:t>
            </a:r>
          </a:p>
        </p:txBody>
      </p:sp>
      <p:sp>
        <p:nvSpPr>
          <p:cNvPr id="3" name="Content Placeholder 2"/>
          <p:cNvSpPr>
            <a:spLocks noGrp="1"/>
          </p:cNvSpPr>
          <p:nvPr>
            <p:ph sz="half" idx="1"/>
          </p:nvPr>
        </p:nvSpPr>
        <p:spPr>
          <a:xfrm>
            <a:off x="2290763" y="1645920"/>
            <a:ext cx="7202371" cy="5033797"/>
          </a:xfrm>
        </p:spPr>
        <p:txBody>
          <a:bodyPr>
            <a:normAutofit/>
          </a:bodyPr>
          <a:lstStyle/>
          <a:p>
            <a:r>
              <a:rPr lang="en-US" sz="2400" dirty="0"/>
              <a:t>We plan to build luxury Hotels in key markets that are currently underserviced in-order to corner the markets in select locations.</a:t>
            </a:r>
          </a:p>
          <a:p>
            <a:r>
              <a:rPr lang="en-US" sz="2400" dirty="0"/>
              <a:t>It is our goal to become a leader in the Hospitality Industry by offering consistent service and value in a hospitality brand that our customers can rely on.</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3197561"/>
      </p:ext>
    </p:extLst>
  </p:cSld>
  <p:clrMapOvr>
    <a:masterClrMapping/>
  </p:clrMapOvr>
  <mc:AlternateContent xmlns:mc="http://schemas.openxmlformats.org/markup-compatibility/2006" xmlns:p14="http://schemas.microsoft.com/office/powerpoint/2010/main">
    <mc:Choice Requires="p14">
      <p:transition spd="slow" p14:dur="2000" advTm="17543"/>
    </mc:Choice>
    <mc:Fallback xmlns="">
      <p:transition spd="slow" advTm="17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sz="half" idx="1"/>
          </p:nvPr>
        </p:nvSpPr>
        <p:spPr/>
        <p:txBody>
          <a:bodyPr>
            <a:normAutofit lnSpcReduction="10000"/>
          </a:bodyPr>
          <a:lstStyle/>
          <a:p>
            <a:r>
              <a:rPr lang="en-US" dirty="0"/>
              <a:t>Short term goal’s:</a:t>
            </a:r>
          </a:p>
          <a:p>
            <a:r>
              <a:rPr lang="en-US" dirty="0"/>
              <a:t>Sell $100 mil. in common shares</a:t>
            </a:r>
          </a:p>
          <a:p>
            <a:r>
              <a:rPr lang="en-US" dirty="0"/>
              <a:t>Acquire new location</a:t>
            </a:r>
          </a:p>
          <a:p>
            <a:r>
              <a:rPr lang="en-US" dirty="0"/>
              <a:t>Build our flagship Hotel</a:t>
            </a:r>
          </a:p>
          <a:p>
            <a:r>
              <a:rPr lang="en-US" dirty="0"/>
              <a:t>Open for service by 2019</a:t>
            </a:r>
          </a:p>
          <a:p>
            <a:r>
              <a:rPr lang="en-US" dirty="0"/>
              <a:t>Exceed 75% occupancy</a:t>
            </a:r>
          </a:p>
          <a:p>
            <a:r>
              <a:rPr lang="en-US" dirty="0"/>
              <a:t>Plan additional locations</a:t>
            </a:r>
          </a:p>
          <a:p>
            <a:endParaRPr lang="en-US" dirty="0"/>
          </a:p>
        </p:txBody>
      </p:sp>
      <p:sp>
        <p:nvSpPr>
          <p:cNvPr id="4" name="Content Placeholder 3"/>
          <p:cNvSpPr>
            <a:spLocks noGrp="1"/>
          </p:cNvSpPr>
          <p:nvPr>
            <p:ph sz="half" idx="2"/>
          </p:nvPr>
        </p:nvSpPr>
        <p:spPr/>
        <p:txBody>
          <a:bodyPr>
            <a:normAutofit lnSpcReduction="10000"/>
          </a:bodyPr>
          <a:lstStyle/>
          <a:p>
            <a:r>
              <a:rPr lang="en-US" dirty="0"/>
              <a:t>Long term goal’s:</a:t>
            </a:r>
          </a:p>
          <a:p>
            <a:r>
              <a:rPr lang="en-US" dirty="0"/>
              <a:t>2</a:t>
            </a:r>
            <a:r>
              <a:rPr lang="en-US" baseline="30000" dirty="0"/>
              <a:t>nd</a:t>
            </a:r>
            <a:r>
              <a:rPr lang="en-US" dirty="0"/>
              <a:t> round of capital target $10 billion PPM. by 2020.</a:t>
            </a:r>
          </a:p>
          <a:p>
            <a:r>
              <a:rPr lang="en-US" dirty="0"/>
              <a:t>Use funds to acquire a top competitor.</a:t>
            </a:r>
          </a:p>
          <a:p>
            <a:r>
              <a:rPr lang="en-US" dirty="0"/>
              <a:t>Reorganize assets, focus on maximizing Profits and Efficiency.</a:t>
            </a:r>
          </a:p>
          <a:p>
            <a:r>
              <a:rPr lang="en-US" dirty="0"/>
              <a:t>Issue new IPO for SFI GROUP INC. target $20 to $25 billion dollar market cap. by 2021 </a:t>
            </a:r>
          </a:p>
        </p:txBody>
      </p:sp>
    </p:spTree>
    <p:extLst>
      <p:ext uri="{BB962C8B-B14F-4D97-AF65-F5344CB8AC3E}">
        <p14:creationId xmlns:p14="http://schemas.microsoft.com/office/powerpoint/2010/main" val="413955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913795" y="2096063"/>
            <a:ext cx="10353762" cy="3922351"/>
          </a:xfrm>
        </p:spPr>
        <p:txBody>
          <a:bodyPr>
            <a:normAutofit/>
          </a:bodyPr>
          <a:lstStyle/>
          <a:p>
            <a:pPr marL="0" indent="0" algn="ctr">
              <a:buNone/>
            </a:pPr>
            <a:endParaRPr lang="en-US" dirty="0"/>
          </a:p>
          <a:p>
            <a:pPr marL="0" indent="0" algn="ctr">
              <a:buNone/>
            </a:pPr>
            <a:endParaRPr lang="en-US" dirty="0"/>
          </a:p>
          <a:p>
            <a:pPr marL="0" indent="0" algn="ctr">
              <a:buNone/>
            </a:pPr>
            <a:r>
              <a:rPr lang="en-US" dirty="0"/>
              <a:t>Zebulon Way CEO</a:t>
            </a:r>
          </a:p>
          <a:p>
            <a:pPr marL="0" indent="0" algn="ctr">
              <a:buNone/>
            </a:pPr>
            <a:r>
              <a:rPr lang="en-US" dirty="0"/>
              <a:t>Office:877-628-2282</a:t>
            </a:r>
          </a:p>
          <a:p>
            <a:pPr marL="0" indent="0" algn="ctr">
              <a:buNone/>
            </a:pPr>
            <a:r>
              <a:rPr lang="en-US" dirty="0"/>
              <a:t>Email: zebulonway@sfigroupinc.com</a:t>
            </a:r>
          </a:p>
          <a:p>
            <a:pPr marL="0" indent="0">
              <a:buNone/>
            </a:pPr>
            <a:endParaRPr lang="en-US" dirty="0"/>
          </a:p>
          <a:p>
            <a:pPr marL="0" indent="0" algn="ctr">
              <a:buNone/>
            </a:pPr>
            <a:r>
              <a:rPr lang="en-US" dirty="0"/>
              <a:t>www.sfigroupinc.com</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6114741"/>
      </p:ext>
    </p:extLst>
  </p:cSld>
  <p:clrMapOvr>
    <a:masterClrMapping/>
  </p:clrMapOvr>
  <mc:AlternateContent xmlns:mc="http://schemas.openxmlformats.org/markup-compatibility/2006" xmlns:p14="http://schemas.microsoft.com/office/powerpoint/2010/main">
    <mc:Choice Requires="p14">
      <p:transition spd="slow" p14:dur="2000" advTm="9982"/>
    </mc:Choice>
    <mc:Fallback xmlns="">
      <p:transition spd="slow" advTm="9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719165"/>
            <a:ext cx="5929773" cy="627611"/>
          </a:xfrm>
        </p:spPr>
        <p:txBody>
          <a:bodyPr/>
          <a:lstStyle/>
          <a:p>
            <a:r>
              <a:rPr lang="en-US" dirty="0"/>
              <a:t>New luxury Hotel</a:t>
            </a:r>
          </a:p>
        </p:txBody>
      </p:sp>
      <p:pic>
        <p:nvPicPr>
          <p:cNvPr id="5" name="Picture Placeholder 4"/>
          <p:cNvPicPr>
            <a:picLocks noGrp="1" noChangeAspect="1"/>
          </p:cNvPicPr>
          <p:nvPr>
            <p:ph type="pic" idx="1"/>
          </p:nvPr>
        </p:nvPicPr>
        <p:blipFill>
          <a:blip r:embed="rId2"/>
          <a:srcRect t="1095" b="1095"/>
          <a:stretch>
            <a:fillRect/>
          </a:stretch>
        </p:blipFill>
        <p:spPr>
          <a:xfrm>
            <a:off x="7315544" y="444197"/>
            <a:ext cx="4028730" cy="6043100"/>
          </a:xfrm>
        </p:spPr>
      </p:pic>
      <p:sp>
        <p:nvSpPr>
          <p:cNvPr id="4" name="Text Placeholder 3"/>
          <p:cNvSpPr>
            <a:spLocks noGrp="1"/>
          </p:cNvSpPr>
          <p:nvPr>
            <p:ph type="body" sz="half" idx="2"/>
          </p:nvPr>
        </p:nvSpPr>
        <p:spPr>
          <a:xfrm>
            <a:off x="913794" y="1974276"/>
            <a:ext cx="2588345" cy="4401809"/>
          </a:xfrm>
        </p:spPr>
        <p:txBody>
          <a:bodyPr>
            <a:normAutofit/>
          </a:bodyPr>
          <a:lstStyle/>
          <a:p>
            <a:pPr algn="l">
              <a:lnSpc>
                <a:spcPct val="100000"/>
              </a:lnSpc>
            </a:pPr>
            <a:r>
              <a:rPr lang="en-US" dirty="0"/>
              <a:t>Floors – 20</a:t>
            </a:r>
          </a:p>
          <a:p>
            <a:pPr algn="l">
              <a:lnSpc>
                <a:spcPct val="100000"/>
              </a:lnSpc>
            </a:pPr>
            <a:r>
              <a:rPr lang="en-US" dirty="0"/>
              <a:t>Rooms – 201</a:t>
            </a:r>
          </a:p>
          <a:p>
            <a:pPr algn="l">
              <a:lnSpc>
                <a:spcPct val="100000"/>
              </a:lnSpc>
            </a:pPr>
            <a:r>
              <a:rPr lang="en-US" dirty="0"/>
              <a:t>24 Hr. Room service.</a:t>
            </a:r>
          </a:p>
          <a:p>
            <a:pPr algn="l">
              <a:lnSpc>
                <a:spcPct val="100000"/>
              </a:lnSpc>
            </a:pPr>
            <a:r>
              <a:rPr lang="en-US" dirty="0"/>
              <a:t>Restaurant.</a:t>
            </a:r>
          </a:p>
          <a:p>
            <a:pPr algn="l">
              <a:lnSpc>
                <a:spcPct val="100000"/>
              </a:lnSpc>
            </a:pPr>
            <a:r>
              <a:rPr lang="en-US" dirty="0"/>
              <a:t>Day SPA.</a:t>
            </a:r>
          </a:p>
          <a:p>
            <a:pPr algn="l">
              <a:lnSpc>
                <a:spcPct val="100000"/>
              </a:lnSpc>
            </a:pPr>
            <a:r>
              <a:rPr lang="en-US" dirty="0"/>
              <a:t>Convenience &amp; Gift shop.</a:t>
            </a:r>
          </a:p>
          <a:p>
            <a:pPr algn="l"/>
            <a:r>
              <a:rPr lang="en-US" dirty="0"/>
              <a:t>Wine tasting bar.</a:t>
            </a:r>
          </a:p>
          <a:p>
            <a:pPr algn="l"/>
            <a:r>
              <a:rPr lang="en-US" dirty="0"/>
              <a:t>Luxury car services.</a:t>
            </a:r>
          </a:p>
        </p:txBody>
      </p:sp>
      <p:sp>
        <p:nvSpPr>
          <p:cNvPr id="3" name="TextBox 2"/>
          <p:cNvSpPr txBox="1"/>
          <p:nvPr/>
        </p:nvSpPr>
        <p:spPr>
          <a:xfrm>
            <a:off x="3974115" y="1913022"/>
            <a:ext cx="2831039" cy="4524315"/>
          </a:xfrm>
          <a:prstGeom prst="rect">
            <a:avLst/>
          </a:prstGeom>
          <a:noFill/>
        </p:spPr>
        <p:txBody>
          <a:bodyPr wrap="square" rtlCol="0">
            <a:spAutoFit/>
          </a:bodyPr>
          <a:lstStyle/>
          <a:p>
            <a:pPr>
              <a:lnSpc>
                <a:spcPct val="150000"/>
              </a:lnSpc>
            </a:pPr>
            <a:r>
              <a:rPr lang="en-US" dirty="0"/>
              <a:t>Starbucks (pending)</a:t>
            </a:r>
          </a:p>
          <a:p>
            <a:pPr>
              <a:lnSpc>
                <a:spcPct val="150000"/>
              </a:lnSpc>
            </a:pPr>
            <a:r>
              <a:rPr lang="en-US" dirty="0"/>
              <a:t>Fitness center.</a:t>
            </a:r>
          </a:p>
          <a:p>
            <a:pPr>
              <a:lnSpc>
                <a:spcPct val="150000"/>
              </a:lnSpc>
            </a:pPr>
            <a:r>
              <a:rPr lang="en-US" dirty="0"/>
              <a:t>Indoor Pool, Hot tub, and Sauna.</a:t>
            </a:r>
          </a:p>
          <a:p>
            <a:pPr>
              <a:lnSpc>
                <a:spcPct val="150000"/>
              </a:lnSpc>
            </a:pPr>
            <a:r>
              <a:rPr lang="en-US" dirty="0"/>
              <a:t>Planned open date </a:t>
            </a:r>
            <a:r>
              <a:rPr lang="en-US" u="sng" dirty="0"/>
              <a:t>2019-2020</a:t>
            </a:r>
          </a:p>
          <a:p>
            <a:pPr>
              <a:lnSpc>
                <a:spcPct val="150000"/>
              </a:lnSpc>
            </a:pPr>
            <a:r>
              <a:rPr lang="en-US" dirty="0"/>
              <a:t>Complimentary airport shuttle</a:t>
            </a:r>
          </a:p>
          <a:p>
            <a:endParaRPr lang="en-US" u="sng" dirty="0"/>
          </a:p>
          <a:p>
            <a:endParaRPr lang="en-US" u="sng" dirty="0"/>
          </a:p>
          <a:p>
            <a:endParaRPr lang="en-US" u="sng" dirty="0"/>
          </a:p>
          <a:p>
            <a:endParaRPr lang="en-US" u="sng" dirty="0"/>
          </a:p>
        </p:txBody>
      </p:sp>
      <p:sp>
        <p:nvSpPr>
          <p:cNvPr id="7" name="TextBox 6"/>
          <p:cNvSpPr txBox="1"/>
          <p:nvPr/>
        </p:nvSpPr>
        <p:spPr>
          <a:xfrm>
            <a:off x="2550998" y="1346666"/>
            <a:ext cx="2743200" cy="369332"/>
          </a:xfrm>
          <a:prstGeom prst="rect">
            <a:avLst/>
          </a:prstGeom>
          <a:noFill/>
        </p:spPr>
        <p:txBody>
          <a:bodyPr wrap="square" rtlCol="0">
            <a:spAutoFit/>
          </a:bodyPr>
          <a:lstStyle/>
          <a:p>
            <a:r>
              <a:rPr lang="en-US" dirty="0"/>
              <a:t>Location – Yakima WA</a:t>
            </a:r>
          </a:p>
        </p:txBody>
      </p:sp>
    </p:spTree>
    <p:extLst>
      <p:ext uri="{BB962C8B-B14F-4D97-AF65-F5344CB8AC3E}">
        <p14:creationId xmlns:p14="http://schemas.microsoft.com/office/powerpoint/2010/main" val="3511565941"/>
      </p:ext>
    </p:extLst>
  </p:cSld>
  <p:clrMapOvr>
    <a:masterClrMapping/>
  </p:clrMapOvr>
  <mc:AlternateContent xmlns:mc="http://schemas.openxmlformats.org/markup-compatibility/2006" xmlns:p14="http://schemas.microsoft.com/office/powerpoint/2010/main">
    <mc:Choice Requires="p14">
      <p:transition spd="slow" p14:dur="2000" advTm="18462"/>
    </mc:Choice>
    <mc:Fallback xmlns="">
      <p:transition spd="slow" advTm="184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9767" y="518983"/>
            <a:ext cx="3810000" cy="5918885"/>
          </a:xfrm>
          <a:prstGeom prst="rect">
            <a:avLst/>
          </a:prstGeom>
        </p:spPr>
      </p:pic>
      <p:pic>
        <p:nvPicPr>
          <p:cNvPr id="12" name="Picture 11"/>
          <p:cNvPicPr>
            <a:picLocks noChangeAspect="1"/>
          </p:cNvPicPr>
          <p:nvPr/>
        </p:nvPicPr>
        <p:blipFill>
          <a:blip r:embed="rId3"/>
          <a:stretch>
            <a:fillRect/>
          </a:stretch>
        </p:blipFill>
        <p:spPr>
          <a:xfrm>
            <a:off x="4273399" y="518984"/>
            <a:ext cx="7718126" cy="5918884"/>
          </a:xfrm>
          <a:prstGeom prst="rect">
            <a:avLst/>
          </a:prstGeom>
        </p:spPr>
      </p:pic>
    </p:spTree>
    <p:extLst>
      <p:ext uri="{BB962C8B-B14F-4D97-AF65-F5344CB8AC3E}">
        <p14:creationId xmlns:p14="http://schemas.microsoft.com/office/powerpoint/2010/main" val="189230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ufosnw.com/sighting_reports/2009/yakimawa05242009/maps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60" y="1356534"/>
            <a:ext cx="5842575" cy="42462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7450" y="520436"/>
            <a:ext cx="4120853" cy="584775"/>
          </a:xfrm>
          <a:prstGeom prst="rect">
            <a:avLst/>
          </a:prstGeom>
          <a:noFill/>
        </p:spPr>
        <p:txBody>
          <a:bodyPr wrap="square" rtlCol="0">
            <a:spAutoFit/>
          </a:bodyPr>
          <a:lstStyle/>
          <a:p>
            <a:r>
              <a:rPr lang="en-US" sz="3200" dirty="0"/>
              <a:t>Location:  Yakima WA </a:t>
            </a:r>
          </a:p>
        </p:txBody>
      </p:sp>
      <p:sp>
        <p:nvSpPr>
          <p:cNvPr id="7" name="TextBox 6"/>
          <p:cNvSpPr txBox="1"/>
          <p:nvPr/>
        </p:nvSpPr>
        <p:spPr>
          <a:xfrm>
            <a:off x="6651757" y="386501"/>
            <a:ext cx="4633783" cy="6186309"/>
          </a:xfrm>
          <a:prstGeom prst="rect">
            <a:avLst/>
          </a:prstGeom>
          <a:noFill/>
        </p:spPr>
        <p:txBody>
          <a:bodyPr wrap="square" rtlCol="0">
            <a:spAutoFit/>
          </a:bodyPr>
          <a:lstStyle/>
          <a:p>
            <a:pPr fontAlgn="base"/>
            <a:r>
              <a:rPr lang="en-US" dirty="0"/>
              <a:t>Set in a region rich in variety and diversity, Yakima is a perfect day trip for getting outdoors or to enjoy the bountiful agriculture the city has to offer.</a:t>
            </a:r>
          </a:p>
          <a:p>
            <a:pPr fontAlgn="base"/>
            <a:endParaRPr lang="en-US" dirty="0"/>
          </a:p>
          <a:p>
            <a:pPr fontAlgn="base"/>
            <a:r>
              <a:rPr lang="en-US" dirty="0"/>
              <a:t>Visitors are enticed by the geographical change to a more sunny climate relative to the rest of Washington state bosting 300 days of sunshine. </a:t>
            </a:r>
          </a:p>
          <a:p>
            <a:pPr fontAlgn="base"/>
            <a:endParaRPr lang="en-US" dirty="0"/>
          </a:p>
          <a:p>
            <a:pPr fontAlgn="base"/>
            <a:r>
              <a:rPr lang="en-US" dirty="0"/>
              <a:t>Yakima is situated in Yakima Valley, which is noted for being one of the best apple-producing areas in the world and for producing three-quarters of the nation's hops.</a:t>
            </a:r>
          </a:p>
          <a:p>
            <a:pPr fontAlgn="base"/>
            <a:endParaRPr lang="en-US" dirty="0"/>
          </a:p>
          <a:p>
            <a:pPr fontAlgn="base"/>
            <a:r>
              <a:rPr lang="en-US" dirty="0"/>
              <a:t>It’s also known as one of Washington's viticulture areas and features some of the region’s most delightful wines, as it sits at the same latitude as the great wine-producing regions of France. </a:t>
            </a:r>
          </a:p>
        </p:txBody>
      </p:sp>
    </p:spTree>
    <p:extLst>
      <p:ext uri="{BB962C8B-B14F-4D97-AF65-F5344CB8AC3E}">
        <p14:creationId xmlns:p14="http://schemas.microsoft.com/office/powerpoint/2010/main" val="93185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Restaurant</a:t>
            </a:r>
          </a:p>
        </p:txBody>
      </p:sp>
      <p:pic>
        <p:nvPicPr>
          <p:cNvPr id="8" name="Content Placeholder 7"/>
          <p:cNvPicPr>
            <a:picLocks noGrp="1" noChangeAspect="1"/>
          </p:cNvPicPr>
          <p:nvPr>
            <p:ph sz="half" idx="1"/>
          </p:nvPr>
        </p:nvPicPr>
        <p:blipFill>
          <a:blip r:embed="rId2"/>
          <a:stretch>
            <a:fillRect/>
          </a:stretch>
        </p:blipFill>
        <p:spPr>
          <a:xfrm>
            <a:off x="1432779" y="2541921"/>
            <a:ext cx="3695275" cy="3835739"/>
          </a:xfrm>
          <a:prstGeom prst="rect">
            <a:avLst/>
          </a:prstGeom>
        </p:spPr>
      </p:pic>
      <p:pic>
        <p:nvPicPr>
          <p:cNvPr id="9" name="Content Placeholder 8"/>
          <p:cNvPicPr>
            <a:picLocks noGrp="1" noChangeAspect="1"/>
          </p:cNvPicPr>
          <p:nvPr>
            <p:ph sz="half" idx="2"/>
          </p:nvPr>
        </p:nvPicPr>
        <p:blipFill>
          <a:blip r:embed="rId3"/>
          <a:stretch>
            <a:fillRect/>
          </a:stretch>
        </p:blipFill>
        <p:spPr>
          <a:xfrm>
            <a:off x="6703370" y="2595147"/>
            <a:ext cx="3944376" cy="3782513"/>
          </a:xfrm>
          <a:prstGeom prst="rect">
            <a:avLst/>
          </a:prstGeom>
        </p:spPr>
      </p:pic>
      <p:sp>
        <p:nvSpPr>
          <p:cNvPr id="10" name="TextBox 9"/>
          <p:cNvSpPr txBox="1"/>
          <p:nvPr/>
        </p:nvSpPr>
        <p:spPr>
          <a:xfrm>
            <a:off x="7775639" y="1935921"/>
            <a:ext cx="1717589" cy="369332"/>
          </a:xfrm>
          <a:prstGeom prst="rect">
            <a:avLst/>
          </a:prstGeom>
          <a:noFill/>
        </p:spPr>
        <p:txBody>
          <a:bodyPr wrap="square" rtlCol="0">
            <a:spAutoFit/>
          </a:bodyPr>
          <a:lstStyle/>
          <a:p>
            <a:r>
              <a:rPr lang="en-US" dirty="0"/>
              <a:t>On the Menu</a:t>
            </a:r>
          </a:p>
        </p:txBody>
      </p:sp>
      <p:sp>
        <p:nvSpPr>
          <p:cNvPr id="11" name="TextBox 10"/>
          <p:cNvSpPr txBox="1"/>
          <p:nvPr/>
        </p:nvSpPr>
        <p:spPr>
          <a:xfrm>
            <a:off x="2075935" y="1899705"/>
            <a:ext cx="2273643" cy="369332"/>
          </a:xfrm>
          <a:prstGeom prst="rect">
            <a:avLst/>
          </a:prstGeom>
          <a:noFill/>
        </p:spPr>
        <p:txBody>
          <a:bodyPr wrap="square" rtlCol="0">
            <a:spAutoFit/>
          </a:bodyPr>
          <a:lstStyle/>
          <a:p>
            <a:r>
              <a:rPr lang="en-US" dirty="0"/>
              <a:t>Dinning Ambiance </a:t>
            </a:r>
          </a:p>
        </p:txBody>
      </p:sp>
    </p:spTree>
    <p:extLst>
      <p:ext uri="{BB962C8B-B14F-4D97-AF65-F5344CB8AC3E}">
        <p14:creationId xmlns:p14="http://schemas.microsoft.com/office/powerpoint/2010/main" val="266315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Day SPA &amp; Salon</a:t>
            </a:r>
          </a:p>
        </p:txBody>
      </p:sp>
      <p:pic>
        <p:nvPicPr>
          <p:cNvPr id="5" name="Content Placeholder 4"/>
          <p:cNvPicPr>
            <a:picLocks noGrp="1" noChangeAspect="1"/>
          </p:cNvPicPr>
          <p:nvPr>
            <p:ph sz="half" idx="1"/>
          </p:nvPr>
        </p:nvPicPr>
        <p:blipFill>
          <a:blip r:embed="rId2"/>
          <a:stretch>
            <a:fillRect/>
          </a:stretch>
        </p:blipFill>
        <p:spPr>
          <a:xfrm>
            <a:off x="1185862" y="2224881"/>
            <a:ext cx="4562475" cy="3429000"/>
          </a:xfrm>
          <a:prstGeom prst="rect">
            <a:avLst/>
          </a:prstGeom>
        </p:spPr>
      </p:pic>
      <p:sp>
        <p:nvSpPr>
          <p:cNvPr id="4" name="Content Placeholder 3"/>
          <p:cNvSpPr>
            <a:spLocks noGrp="1"/>
          </p:cNvSpPr>
          <p:nvPr>
            <p:ph sz="half" idx="2"/>
          </p:nvPr>
        </p:nvSpPr>
        <p:spPr/>
        <p:txBody>
          <a:bodyPr>
            <a:normAutofit/>
          </a:bodyPr>
          <a:lstStyle/>
          <a:p>
            <a:pPr algn="ctr"/>
            <a:r>
              <a:rPr lang="en-US" sz="2800" dirty="0"/>
              <a:t>Services</a:t>
            </a:r>
          </a:p>
          <a:p>
            <a:r>
              <a:rPr lang="en-US" dirty="0"/>
              <a:t>Massage</a:t>
            </a:r>
          </a:p>
          <a:p>
            <a:r>
              <a:rPr lang="en-US" dirty="0"/>
              <a:t>Body Treatments</a:t>
            </a:r>
          </a:p>
          <a:p>
            <a:r>
              <a:rPr lang="en-US" dirty="0"/>
              <a:t>Facial</a:t>
            </a:r>
          </a:p>
          <a:p>
            <a:r>
              <a:rPr lang="en-US" dirty="0"/>
              <a:t>Pedicure &amp; Manicure  </a:t>
            </a:r>
          </a:p>
          <a:p>
            <a:r>
              <a:rPr lang="en-US" dirty="0"/>
              <a:t>Relaxation Journey</a:t>
            </a:r>
          </a:p>
          <a:p>
            <a:r>
              <a:rPr lang="en-US" dirty="0"/>
              <a:t>Professional Makeup &amp; Hair </a:t>
            </a:r>
          </a:p>
          <a:p>
            <a:endParaRPr lang="en-US" dirty="0"/>
          </a:p>
        </p:txBody>
      </p:sp>
    </p:spTree>
    <p:extLst>
      <p:ext uri="{BB962C8B-B14F-4D97-AF65-F5344CB8AC3E}">
        <p14:creationId xmlns:p14="http://schemas.microsoft.com/office/powerpoint/2010/main" val="314892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810491"/>
          </a:xfrm>
        </p:spPr>
        <p:txBody>
          <a:bodyPr>
            <a:normAutofit/>
          </a:bodyPr>
          <a:lstStyle/>
          <a:p>
            <a:r>
              <a:rPr lang="en-US" sz="3600" dirty="0"/>
              <a:t>Hotel shop</a:t>
            </a:r>
          </a:p>
        </p:txBody>
      </p:sp>
      <p:pic>
        <p:nvPicPr>
          <p:cNvPr id="5" name="Content Placeholder 4"/>
          <p:cNvPicPr>
            <a:picLocks noGrp="1" noChangeAspect="1"/>
          </p:cNvPicPr>
          <p:nvPr>
            <p:ph idx="1"/>
          </p:nvPr>
        </p:nvPicPr>
        <p:blipFill>
          <a:blip r:embed="rId2"/>
          <a:stretch>
            <a:fillRect/>
          </a:stretch>
        </p:blipFill>
        <p:spPr>
          <a:xfrm>
            <a:off x="5410475" y="609600"/>
            <a:ext cx="6023224" cy="5181599"/>
          </a:xfrm>
          <a:prstGeom prst="rect">
            <a:avLst/>
          </a:prstGeom>
        </p:spPr>
      </p:pic>
      <p:sp>
        <p:nvSpPr>
          <p:cNvPr id="4" name="Text Placeholder 3"/>
          <p:cNvSpPr>
            <a:spLocks noGrp="1"/>
          </p:cNvSpPr>
          <p:nvPr>
            <p:ph type="body" sz="half" idx="2"/>
          </p:nvPr>
        </p:nvSpPr>
        <p:spPr>
          <a:xfrm>
            <a:off x="917228" y="1596043"/>
            <a:ext cx="3932237" cy="4195155"/>
          </a:xfrm>
        </p:spPr>
        <p:txBody>
          <a:bodyPr>
            <a:normAutofit/>
          </a:bodyPr>
          <a:lstStyle/>
          <a:p>
            <a:r>
              <a:rPr lang="en-US" sz="2400" dirty="0"/>
              <a:t>The hotel gift shop will sell local products,  Memorabilia, Washington State Wines, Beer, and Convenience items everything from Sunblock to Toothbrushes anything that a traveler might need</a:t>
            </a:r>
            <a:r>
              <a:rPr lang="en-US" dirty="0"/>
              <a:t>.</a:t>
            </a:r>
          </a:p>
        </p:txBody>
      </p:sp>
    </p:spTree>
    <p:extLst>
      <p:ext uri="{BB962C8B-B14F-4D97-AF65-F5344CB8AC3E}">
        <p14:creationId xmlns:p14="http://schemas.microsoft.com/office/powerpoint/2010/main" val="280826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1335" y="2324972"/>
            <a:ext cx="7166476" cy="4448948"/>
          </a:xfrm>
          <a:prstGeom prst="rect">
            <a:avLst/>
          </a:prstGeom>
        </p:spPr>
      </p:pic>
      <p:pic>
        <p:nvPicPr>
          <p:cNvPr id="1026" name="Picture 2" descr="https://tse3.mm.bing.net/th?id=OIP.sV6UfgN9VOC_Cshfec_6QAEsD_&amp;pid=15.1&amp;P=0&amp;w=208&amp;h=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008" y="2570053"/>
            <a:ext cx="19812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s.cloudinary.com/sagacity/image/upload/c_crop,h_166,w_230,x_0,y_0/c_scale,w_640/v1397424580/1_wzfyk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510" cy="12650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es.cloudinary.com/sagacity/image/upload/c_crop,h_185,w_230,x_0,y_0/c_scale,w_640/v1397424573/Untitled-8_q6tod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5093"/>
            <a:ext cx="1752510" cy="1410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es.cloudinary.com/sagacity/image/upload/c_crop,h_210,w_230,x_0,y_0/c_scale,w_640/v1397424576/6_do2xp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134816"/>
            <a:ext cx="1794091" cy="14499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es.cloudinary.com/sagacity/image/upload/c_crop,h_237,w_230,x_0,y_0/c_scale,w_640/v1397424563/8_d4wc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637" y="2512086"/>
            <a:ext cx="1695175" cy="18733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res.cloudinary.com/sagacity/image/upload/c_crop,h_183,w_230,x_0,y_0/c_scale,w_640/v1397424565/9_tqrw7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749" y="1241287"/>
            <a:ext cx="1813096" cy="14419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res.cloudinary.com/sagacity/image/upload/c_crop,h_214,w_230,x_0,y_0/c_scale,w_640/v1397424566/10_ohbgi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566" y="1161075"/>
            <a:ext cx="1522189" cy="14832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res.cloudinary.com/sagacity/image/upload/c_crop,h_182,w_230,x_0,y_0/c_scale,w_640/v1397424555/12_pkqfq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4501" y="4221719"/>
            <a:ext cx="2094724" cy="16561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res.cloudinary.com/sagacity/image/upload/c_crop,h_197,w_230,x_0,y_0/c_scale,w_640/v1397424558/13_f7h1z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13" y="2623709"/>
            <a:ext cx="1764796" cy="15111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res.cloudinary.com/sagacity/image/upload/c_crop,h_200,w_230,x_0,y_0/c_scale,w_640/v1397424545/Untitled-7_npmpt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3" y="5624223"/>
            <a:ext cx="1436519" cy="12502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res.cloudinary.com/sagacity/image/upload/c_crop,h_142,w_230,x_0,y_0/c_scale,w_640/v1397424536/26_iudoov.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8783" y="16647"/>
            <a:ext cx="2210442" cy="1257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res.cloudinary.com/sagacity/image/upload/c_crop,h_346,w_230,x_0,y_0/c_scale,w_640/v1397424570/3_u2sykf.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9225" y="16647"/>
            <a:ext cx="1016508" cy="152954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res.cloudinary.com/sagacity/image/upload/c_crop,h_190,w_230,x_0,y_0/c_scale,w_640/v1397424506/Untitled-5_r7ci4a.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5416" y="5493432"/>
            <a:ext cx="1622178" cy="1340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res.cloudinary.com/sagacity/image/upload/c_crop,h_140,w_230,x_0,y_0/c_scale,w_640/v1397424509/Untitled-6_mhf6p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2326" y="5670904"/>
            <a:ext cx="1871755" cy="11406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res.cloudinary.com/sagacity/image/upload/c_crop,h_298,w_230,x_0,y_0/c_scale,w_640/v1397424505/38_mxn0x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0591" y="4279172"/>
            <a:ext cx="1197278" cy="145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48873" y="16647"/>
            <a:ext cx="6487297" cy="2031325"/>
          </a:xfrm>
          <a:prstGeom prst="rect">
            <a:avLst/>
          </a:prstGeom>
          <a:noFill/>
        </p:spPr>
        <p:txBody>
          <a:bodyPr wrap="square" rtlCol="0">
            <a:spAutoFit/>
          </a:bodyPr>
          <a:lstStyle/>
          <a:p>
            <a:r>
              <a:rPr lang="en-US" dirty="0"/>
              <a:t>The Hotel will host a dedicated wine lounge with tasting bar that promotes Yakima Valley &amp; Washington State wines. A minimal cork service fee will allow customers to sample any bottle we sell. We will negotiate directly with wineries to promote their wines in exchange for steep discounted or free bottles to sample for our customers. Washington State has over 100 wineries.</a:t>
            </a:r>
          </a:p>
        </p:txBody>
      </p:sp>
    </p:spTree>
    <p:extLst>
      <p:ext uri="{BB962C8B-B14F-4D97-AF65-F5344CB8AC3E}">
        <p14:creationId xmlns:p14="http://schemas.microsoft.com/office/powerpoint/2010/main" val="97773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highsnobiety.com/wp-content/uploads/2017/03/04123954/bentley-bentayga-mulliner-suv-06-320x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19" y="4441096"/>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mous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264" y="4409046"/>
            <a:ext cx="2828061"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3995" y="1989438"/>
            <a:ext cx="2557848" cy="2308324"/>
          </a:xfrm>
          <a:prstGeom prst="rect">
            <a:avLst/>
          </a:prstGeom>
          <a:noFill/>
        </p:spPr>
        <p:txBody>
          <a:bodyPr wrap="square" rtlCol="0">
            <a:spAutoFit/>
          </a:bodyPr>
          <a:lstStyle/>
          <a:p>
            <a:r>
              <a:rPr lang="en-US" dirty="0"/>
              <a:t>The Hotel will offer a luxury wine tour service. The will transport customers to select local wineries or around town for a minimum price and or an hourly fee.</a:t>
            </a:r>
          </a:p>
        </p:txBody>
      </p:sp>
      <p:sp>
        <p:nvSpPr>
          <p:cNvPr id="3" name="TextBox 2"/>
          <p:cNvSpPr txBox="1"/>
          <p:nvPr/>
        </p:nvSpPr>
        <p:spPr>
          <a:xfrm>
            <a:off x="4207264" y="2075935"/>
            <a:ext cx="2828061" cy="1200329"/>
          </a:xfrm>
          <a:prstGeom prst="rect">
            <a:avLst/>
          </a:prstGeom>
          <a:noFill/>
        </p:spPr>
        <p:txBody>
          <a:bodyPr wrap="square" rtlCol="0">
            <a:spAutoFit/>
          </a:bodyPr>
          <a:lstStyle/>
          <a:p>
            <a:r>
              <a:rPr lang="en-US" dirty="0"/>
              <a:t>The hotel will offer a curtesy shuttle service to an from the Airport and Apple Tree Golf course. </a:t>
            </a:r>
          </a:p>
        </p:txBody>
      </p:sp>
      <p:sp>
        <p:nvSpPr>
          <p:cNvPr id="5" name="TextBox 4"/>
          <p:cNvSpPr txBox="1"/>
          <p:nvPr/>
        </p:nvSpPr>
        <p:spPr>
          <a:xfrm>
            <a:off x="8130747" y="2214434"/>
            <a:ext cx="3014428" cy="1754326"/>
          </a:xfrm>
          <a:prstGeom prst="rect">
            <a:avLst/>
          </a:prstGeom>
          <a:noFill/>
        </p:spPr>
        <p:txBody>
          <a:bodyPr wrap="square" rtlCol="0">
            <a:spAutoFit/>
          </a:bodyPr>
          <a:lstStyle/>
          <a:p>
            <a:r>
              <a:rPr lang="en-US" dirty="0"/>
              <a:t>Town car services will also be available for customers who wish to visit Yakima’s other many destinations. For minimum fee or mileage rate.</a:t>
            </a:r>
          </a:p>
        </p:txBody>
      </p:sp>
      <p:pic>
        <p:nvPicPr>
          <p:cNvPr id="2054" name="Picture 6" descr="Premi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203" y="4409046"/>
            <a:ext cx="3594428" cy="1797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6919" y="681543"/>
            <a:ext cx="4930344" cy="523220"/>
          </a:xfrm>
          <a:prstGeom prst="rect">
            <a:avLst/>
          </a:prstGeom>
          <a:noFill/>
        </p:spPr>
        <p:txBody>
          <a:bodyPr wrap="square" rtlCol="0">
            <a:spAutoFit/>
          </a:bodyPr>
          <a:lstStyle/>
          <a:p>
            <a:r>
              <a:rPr lang="en-US" sz="2800" dirty="0"/>
              <a:t>Hotel Car &amp; Shuttle Services</a:t>
            </a:r>
            <a:r>
              <a:rPr lang="en-US" dirty="0"/>
              <a:t>.</a:t>
            </a:r>
          </a:p>
        </p:txBody>
      </p:sp>
    </p:spTree>
    <p:extLst>
      <p:ext uri="{BB962C8B-B14F-4D97-AF65-F5344CB8AC3E}">
        <p14:creationId xmlns:p14="http://schemas.microsoft.com/office/powerpoint/2010/main" val="1250216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8540</TotalTime>
  <Words>696</Words>
  <Application>Microsoft Office PowerPoint</Application>
  <PresentationFormat>Widescreen</PresentationFormat>
  <Paragraphs>91</Paragraphs>
  <Slides>19</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Bookman Old Style</vt:lpstr>
      <vt:lpstr>Rockwell</vt:lpstr>
      <vt:lpstr>Damask</vt:lpstr>
      <vt:lpstr>Sfi group inc.</vt:lpstr>
      <vt:lpstr>New luxury Hotel</vt:lpstr>
      <vt:lpstr>PowerPoint Presentation</vt:lpstr>
      <vt:lpstr>PowerPoint Presentation</vt:lpstr>
      <vt:lpstr>Restaurant</vt:lpstr>
      <vt:lpstr>Hotel Day SPA &amp; Salon</vt:lpstr>
      <vt:lpstr>Hotel shop</vt:lpstr>
      <vt:lpstr>PowerPoint Presentation</vt:lpstr>
      <vt:lpstr>PowerPoint Presentation</vt:lpstr>
      <vt:lpstr>Hotel value</vt:lpstr>
      <vt:lpstr>Current Location &amp; Planned Hotel</vt:lpstr>
      <vt:lpstr>PowerPoint Presentation</vt:lpstr>
      <vt:lpstr>Destination Apple Tree Golf Course www.appletreeresort.com</vt:lpstr>
      <vt:lpstr>The Request</vt:lpstr>
      <vt:lpstr>PowerPoint Presentation</vt:lpstr>
      <vt:lpstr>Hotel Pricing &amp; project planning</vt:lpstr>
      <vt:lpstr>strategy</vt:lpstr>
      <vt:lpstr>Goal's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Sfi group inc.</dc:title>
  <dc:creator>Zebulon Way</dc:creator>
  <cp:lastModifiedBy>Zebulon Way</cp:lastModifiedBy>
  <cp:revision>67</cp:revision>
  <dcterms:created xsi:type="dcterms:W3CDTF">2017-02-25T05:40:37Z</dcterms:created>
  <dcterms:modified xsi:type="dcterms:W3CDTF">2017-03-13T04:39:36Z</dcterms:modified>
</cp:coreProperties>
</file>