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43"/>
  </p:notesMasterIdLst>
  <p:sldIdLst>
    <p:sldId id="256"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8" r:id="rId18"/>
    <p:sldId id="317" r:id="rId19"/>
    <p:sldId id="257" r:id="rId20"/>
    <p:sldId id="277" r:id="rId21"/>
    <p:sldId id="258" r:id="rId22"/>
    <p:sldId id="259" r:id="rId23"/>
    <p:sldId id="319" r:id="rId24"/>
    <p:sldId id="261" r:id="rId25"/>
    <p:sldId id="260" r:id="rId26"/>
    <p:sldId id="267" r:id="rId27"/>
    <p:sldId id="320" r:id="rId28"/>
    <p:sldId id="262" r:id="rId29"/>
    <p:sldId id="263" r:id="rId30"/>
    <p:sldId id="278" r:id="rId31"/>
    <p:sldId id="279" r:id="rId32"/>
    <p:sldId id="268" r:id="rId33"/>
    <p:sldId id="321" r:id="rId34"/>
    <p:sldId id="269" r:id="rId35"/>
    <p:sldId id="280" r:id="rId36"/>
    <p:sldId id="281" r:id="rId37"/>
    <p:sldId id="282" r:id="rId38"/>
    <p:sldId id="322" r:id="rId39"/>
    <p:sldId id="270" r:id="rId40"/>
    <p:sldId id="283" r:id="rId41"/>
    <p:sldId id="284"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816"/>
      </p:cViewPr>
      <p:guideLst>
        <p:guide orient="horz" pos="2160"/>
        <p:guide pos="2880"/>
      </p:guideLst>
    </p:cSldViewPr>
  </p:slideViewPr>
  <p:notesTextViewPr>
    <p:cViewPr>
      <p:scale>
        <a:sx n="1" d="1"/>
        <a:sy n="1" d="1"/>
      </p:scale>
      <p:origin x="0" y="0"/>
    </p:cViewPr>
  </p:notesTextViewPr>
  <p:sorterViewPr>
    <p:cViewPr>
      <p:scale>
        <a:sx n="100" d="100"/>
        <a:sy n="100" d="100"/>
      </p:scale>
      <p:origin x="0" y="2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34FB22-D54F-4C3D-A3F3-C8E8B081F3ED}" type="datetimeFigureOut">
              <a:rPr lang="en-US" smtClean="0"/>
              <a:t>10/14/2016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C75B23-CFAD-436D-8B68-B9CF1E752A96}" type="slidenum">
              <a:rPr lang="en-US" smtClean="0"/>
              <a:t>‹#›</a:t>
            </a:fld>
            <a:endParaRPr lang="en-US" dirty="0"/>
          </a:p>
        </p:txBody>
      </p:sp>
    </p:spTree>
    <p:extLst>
      <p:ext uri="{BB962C8B-B14F-4D97-AF65-F5344CB8AC3E}">
        <p14:creationId xmlns:p14="http://schemas.microsoft.com/office/powerpoint/2010/main" val="356948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1</a:t>
            </a:fld>
            <a:endParaRPr lang="en-US" dirty="0"/>
          </a:p>
        </p:txBody>
      </p:sp>
    </p:spTree>
    <p:extLst>
      <p:ext uri="{BB962C8B-B14F-4D97-AF65-F5344CB8AC3E}">
        <p14:creationId xmlns:p14="http://schemas.microsoft.com/office/powerpoint/2010/main" val="416650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28</a:t>
            </a:fld>
            <a:endParaRPr lang="en-US" dirty="0"/>
          </a:p>
        </p:txBody>
      </p:sp>
    </p:spTree>
    <p:extLst>
      <p:ext uri="{BB962C8B-B14F-4D97-AF65-F5344CB8AC3E}">
        <p14:creationId xmlns:p14="http://schemas.microsoft.com/office/powerpoint/2010/main" val="261216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29</a:t>
            </a:fld>
            <a:endParaRPr lang="en-US" dirty="0"/>
          </a:p>
        </p:txBody>
      </p:sp>
    </p:spTree>
    <p:extLst>
      <p:ext uri="{BB962C8B-B14F-4D97-AF65-F5344CB8AC3E}">
        <p14:creationId xmlns:p14="http://schemas.microsoft.com/office/powerpoint/2010/main" val="204522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30</a:t>
            </a:fld>
            <a:endParaRPr lang="en-US" dirty="0"/>
          </a:p>
        </p:txBody>
      </p:sp>
    </p:spTree>
    <p:extLst>
      <p:ext uri="{BB962C8B-B14F-4D97-AF65-F5344CB8AC3E}">
        <p14:creationId xmlns:p14="http://schemas.microsoft.com/office/powerpoint/2010/main" val="4673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31</a:t>
            </a:fld>
            <a:endParaRPr lang="en-US" dirty="0"/>
          </a:p>
        </p:txBody>
      </p:sp>
    </p:spTree>
    <p:extLst>
      <p:ext uri="{BB962C8B-B14F-4D97-AF65-F5344CB8AC3E}">
        <p14:creationId xmlns:p14="http://schemas.microsoft.com/office/powerpoint/2010/main" val="2316582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33</a:t>
            </a:fld>
            <a:endParaRPr lang="en-US" dirty="0"/>
          </a:p>
        </p:txBody>
      </p:sp>
    </p:spTree>
    <p:extLst>
      <p:ext uri="{BB962C8B-B14F-4D97-AF65-F5344CB8AC3E}">
        <p14:creationId xmlns:p14="http://schemas.microsoft.com/office/powerpoint/2010/main" val="391758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34</a:t>
            </a:fld>
            <a:endParaRPr lang="en-US" dirty="0"/>
          </a:p>
        </p:txBody>
      </p:sp>
    </p:spTree>
    <p:extLst>
      <p:ext uri="{BB962C8B-B14F-4D97-AF65-F5344CB8AC3E}">
        <p14:creationId xmlns:p14="http://schemas.microsoft.com/office/powerpoint/2010/main" val="3613312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35</a:t>
            </a:fld>
            <a:endParaRPr lang="en-US" dirty="0"/>
          </a:p>
        </p:txBody>
      </p:sp>
    </p:spTree>
    <p:extLst>
      <p:ext uri="{BB962C8B-B14F-4D97-AF65-F5344CB8AC3E}">
        <p14:creationId xmlns:p14="http://schemas.microsoft.com/office/powerpoint/2010/main" val="2023376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36</a:t>
            </a:fld>
            <a:endParaRPr lang="en-US" dirty="0"/>
          </a:p>
        </p:txBody>
      </p:sp>
    </p:spTree>
    <p:extLst>
      <p:ext uri="{BB962C8B-B14F-4D97-AF65-F5344CB8AC3E}">
        <p14:creationId xmlns:p14="http://schemas.microsoft.com/office/powerpoint/2010/main" val="2922072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38</a:t>
            </a:fld>
            <a:endParaRPr lang="en-US" dirty="0"/>
          </a:p>
        </p:txBody>
      </p:sp>
    </p:spTree>
    <p:extLst>
      <p:ext uri="{BB962C8B-B14F-4D97-AF65-F5344CB8AC3E}">
        <p14:creationId xmlns:p14="http://schemas.microsoft.com/office/powerpoint/2010/main" val="4226625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39</a:t>
            </a:fld>
            <a:endParaRPr lang="en-US" dirty="0"/>
          </a:p>
        </p:txBody>
      </p:sp>
    </p:spTree>
    <p:extLst>
      <p:ext uri="{BB962C8B-B14F-4D97-AF65-F5344CB8AC3E}">
        <p14:creationId xmlns:p14="http://schemas.microsoft.com/office/powerpoint/2010/main" val="355854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Medicaid- reason why you can’t double bill while in hospital</a:t>
            </a:r>
          </a:p>
          <a:p>
            <a:r>
              <a:rPr lang="en-US" dirty="0" smtClean="0"/>
              <a:t>Consolidated-</a:t>
            </a:r>
            <a:r>
              <a:rPr lang="en-US" baseline="0" dirty="0" smtClean="0"/>
              <a:t> needs  have to be met  PFDSW- $30,000 cap and this can’t be used for LS</a:t>
            </a:r>
          </a:p>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18</a:t>
            </a:fld>
            <a:endParaRPr lang="en-US" dirty="0"/>
          </a:p>
        </p:txBody>
      </p:sp>
    </p:spTree>
    <p:extLst>
      <p:ext uri="{BB962C8B-B14F-4D97-AF65-F5344CB8AC3E}">
        <p14:creationId xmlns:p14="http://schemas.microsoft.com/office/powerpoint/2010/main" val="307988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40</a:t>
            </a:fld>
            <a:endParaRPr lang="en-US" dirty="0"/>
          </a:p>
        </p:txBody>
      </p:sp>
    </p:spTree>
    <p:extLst>
      <p:ext uri="{BB962C8B-B14F-4D97-AF65-F5344CB8AC3E}">
        <p14:creationId xmlns:p14="http://schemas.microsoft.com/office/powerpoint/2010/main" val="192134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19</a:t>
            </a:fld>
            <a:endParaRPr lang="en-US" dirty="0"/>
          </a:p>
        </p:txBody>
      </p:sp>
    </p:spTree>
    <p:extLst>
      <p:ext uri="{BB962C8B-B14F-4D97-AF65-F5344CB8AC3E}">
        <p14:creationId xmlns:p14="http://schemas.microsoft.com/office/powerpoint/2010/main" val="375304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20</a:t>
            </a:fld>
            <a:endParaRPr lang="en-US" dirty="0"/>
          </a:p>
        </p:txBody>
      </p:sp>
    </p:spTree>
    <p:extLst>
      <p:ext uri="{BB962C8B-B14F-4D97-AF65-F5344CB8AC3E}">
        <p14:creationId xmlns:p14="http://schemas.microsoft.com/office/powerpoint/2010/main" val="82908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21</a:t>
            </a:fld>
            <a:endParaRPr lang="en-US" dirty="0"/>
          </a:p>
        </p:txBody>
      </p:sp>
    </p:spTree>
    <p:extLst>
      <p:ext uri="{BB962C8B-B14F-4D97-AF65-F5344CB8AC3E}">
        <p14:creationId xmlns:p14="http://schemas.microsoft.com/office/powerpoint/2010/main" val="739851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23</a:t>
            </a:fld>
            <a:endParaRPr lang="en-US" dirty="0"/>
          </a:p>
        </p:txBody>
      </p:sp>
    </p:spTree>
    <p:extLst>
      <p:ext uri="{BB962C8B-B14F-4D97-AF65-F5344CB8AC3E}">
        <p14:creationId xmlns:p14="http://schemas.microsoft.com/office/powerpoint/2010/main" val="129412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24</a:t>
            </a:fld>
            <a:endParaRPr lang="en-US" dirty="0"/>
          </a:p>
        </p:txBody>
      </p:sp>
    </p:spTree>
    <p:extLst>
      <p:ext uri="{BB962C8B-B14F-4D97-AF65-F5344CB8AC3E}">
        <p14:creationId xmlns:p14="http://schemas.microsoft.com/office/powerpoint/2010/main" val="40860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25</a:t>
            </a:fld>
            <a:endParaRPr lang="en-US" dirty="0"/>
          </a:p>
        </p:txBody>
      </p:sp>
    </p:spTree>
    <p:extLst>
      <p:ext uri="{BB962C8B-B14F-4D97-AF65-F5344CB8AC3E}">
        <p14:creationId xmlns:p14="http://schemas.microsoft.com/office/powerpoint/2010/main" val="336129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75B23-CFAD-436D-8B68-B9CF1E752A96}" type="slidenum">
              <a:rPr lang="en-US" smtClean="0"/>
              <a:t>27</a:t>
            </a:fld>
            <a:endParaRPr lang="en-US" dirty="0"/>
          </a:p>
        </p:txBody>
      </p:sp>
    </p:spTree>
    <p:extLst>
      <p:ext uri="{BB962C8B-B14F-4D97-AF65-F5344CB8AC3E}">
        <p14:creationId xmlns:p14="http://schemas.microsoft.com/office/powerpoint/2010/main" val="839054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12902A6-E00D-497B-889B-AC1540C27AF0}" type="datetimeFigureOut">
              <a:rPr lang="en-US" smtClean="0"/>
              <a:t>10/14/2016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8E6FA02-B6FC-42AC-9370-CB221ADDF92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2902A6-E00D-497B-889B-AC1540C27AF0}" type="datetimeFigureOut">
              <a:rPr lang="en-US" smtClean="0"/>
              <a:t>10/14/2016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8E6FA02-B6FC-42AC-9370-CB221ADDF92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2902A6-E00D-497B-889B-AC1540C27AF0}" type="datetimeFigureOut">
              <a:rPr lang="en-US" smtClean="0"/>
              <a:t>10/14/2016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8E6FA02-B6FC-42AC-9370-CB221ADDF92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BF9032-3370-4BF5-B524-790EFA072A62}" type="datetimeFigureOut">
              <a:rPr lang="en-US" smtClean="0"/>
              <a:pPr/>
              <a:t>10/14/2016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B1DEAE5-E123-4E02-AB8A-95D9C1F1935A}" type="slidenum">
              <a:rPr lang="en-US" smtClean="0"/>
              <a:pPr/>
              <a:t>‹#›</a:t>
            </a:fld>
            <a:endParaRPr lang="en-US"/>
          </a:p>
        </p:txBody>
      </p:sp>
    </p:spTree>
    <p:extLst>
      <p:ext uri="{BB962C8B-B14F-4D97-AF65-F5344CB8AC3E}">
        <p14:creationId xmlns:p14="http://schemas.microsoft.com/office/powerpoint/2010/main" val="191748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BF9032-3370-4BF5-B524-790EFA072A62}" type="datetimeFigureOut">
              <a:rPr lang="en-US" smtClean="0">
                <a:solidFill>
                  <a:prstClr val="black"/>
                </a:solidFill>
              </a:rPr>
              <a:pPr/>
              <a:t>10/14/2016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B1DEAE5-E123-4E02-AB8A-95D9C1F1935A}"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0917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BBF9032-3370-4BF5-B524-790EFA072A62}" type="datetimeFigureOut">
              <a:rPr lang="en-US" smtClean="0">
                <a:solidFill>
                  <a:prstClr val="white"/>
                </a:solidFill>
              </a:rPr>
              <a:pPr/>
              <a:t>10/14/2016</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EB1DEAE5-E123-4E02-AB8A-95D9C1F1935A}"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8442300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BBF9032-3370-4BF5-B524-790EFA072A62}" type="datetimeFigureOut">
              <a:rPr lang="en-US" smtClean="0">
                <a:solidFill>
                  <a:prstClr val="white"/>
                </a:solidFill>
              </a:rPr>
              <a:pPr/>
              <a:t>10/14/2016</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EB1DEAE5-E123-4E02-AB8A-95D9C1F1935A}"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66733017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BBF9032-3370-4BF5-B524-790EFA072A62}" type="datetimeFigureOut">
              <a:rPr lang="en-US" smtClean="0">
                <a:solidFill>
                  <a:prstClr val="black"/>
                </a:solidFill>
              </a:rPr>
              <a:pPr/>
              <a:t>10/14/2016</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EB1DEAE5-E123-4E02-AB8A-95D9C1F1935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588778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BBF9032-3370-4BF5-B524-790EFA072A62}" type="datetimeFigureOut">
              <a:rPr lang="en-US" smtClean="0">
                <a:solidFill>
                  <a:prstClr val="white"/>
                </a:solidFill>
              </a:rPr>
              <a:pPr/>
              <a:t>10/14/2016</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EB1DEAE5-E123-4E02-AB8A-95D9C1F1935A}"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3182400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BBF9032-3370-4BF5-B524-790EFA072A62}" type="datetimeFigureOut">
              <a:rPr lang="en-US" smtClean="0">
                <a:solidFill>
                  <a:prstClr val="black"/>
                </a:solidFill>
              </a:rPr>
              <a:pPr/>
              <a:t>10/14/2016</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EB1DEAE5-E123-4E02-AB8A-95D9C1F1935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039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BBF9032-3370-4BF5-B524-790EFA072A62}" type="datetimeFigureOut">
              <a:rPr lang="en-US" smtClean="0">
                <a:solidFill>
                  <a:prstClr val="black"/>
                </a:solidFill>
              </a:rPr>
              <a:pPr/>
              <a:t>10/14/2016</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EB1DEAE5-E123-4E02-AB8A-95D9C1F1935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484143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12902A6-E00D-497B-889B-AC1540C27AF0}" type="datetimeFigureOut">
              <a:rPr lang="en-US" smtClean="0"/>
              <a:t>10/14/2016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8E6FA02-B6FC-42AC-9370-CB221ADDF929}"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BBF9032-3370-4BF5-B524-790EFA072A62}" type="datetimeFigureOut">
              <a:rPr lang="en-US" smtClean="0">
                <a:solidFill>
                  <a:prstClr val="white"/>
                </a:solidFill>
              </a:rPr>
              <a:pPr/>
              <a:t>10/14/2016</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B1DEAE5-E123-4E02-AB8A-95D9C1F1935A}"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19316121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BF9032-3370-4BF5-B524-790EFA072A62}" type="datetimeFigureOut">
              <a:rPr lang="en-US" smtClean="0">
                <a:solidFill>
                  <a:prstClr val="black"/>
                </a:solidFill>
              </a:rPr>
              <a:pPr/>
              <a:t>10/14/2016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B1DEAE5-E123-4E02-AB8A-95D9C1F1935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387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BF9032-3370-4BF5-B524-790EFA072A62}" type="datetimeFigureOut">
              <a:rPr lang="en-US" smtClean="0">
                <a:solidFill>
                  <a:prstClr val="black"/>
                </a:solidFill>
              </a:rPr>
              <a:pPr/>
              <a:t>10/14/2016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B1DEAE5-E123-4E02-AB8A-95D9C1F1935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2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12902A6-E00D-497B-889B-AC1540C27AF0}" type="datetimeFigureOut">
              <a:rPr lang="en-US" smtClean="0"/>
              <a:t>10/14/2016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8E6FA02-B6FC-42AC-9370-CB221ADDF929}"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12902A6-E00D-497B-889B-AC1540C27AF0}" type="datetimeFigureOut">
              <a:rPr lang="en-US" smtClean="0"/>
              <a:t>10/14/2016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8E6FA02-B6FC-42AC-9370-CB221ADDF929}"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12902A6-E00D-497B-889B-AC1540C27AF0}" type="datetimeFigureOut">
              <a:rPr lang="en-US" smtClean="0"/>
              <a:t>10/14/2016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D8E6FA02-B6FC-42AC-9370-CB221ADDF92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12902A6-E00D-497B-889B-AC1540C27AF0}" type="datetimeFigureOut">
              <a:rPr lang="en-US" smtClean="0"/>
              <a:t>10/14/2016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D8E6FA02-B6FC-42AC-9370-CB221ADDF929}"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12902A6-E00D-497B-889B-AC1540C27AF0}" type="datetimeFigureOut">
              <a:rPr lang="en-US" smtClean="0"/>
              <a:t>10/14/2016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D8E6FA02-B6FC-42AC-9370-CB221ADDF92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12902A6-E00D-497B-889B-AC1540C27AF0}" type="datetimeFigureOut">
              <a:rPr lang="en-US" smtClean="0"/>
              <a:t>10/14/2016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D8E6FA02-B6FC-42AC-9370-CB221ADDF929}"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12902A6-E00D-497B-889B-AC1540C27AF0}" type="datetimeFigureOut">
              <a:rPr lang="en-US" smtClean="0"/>
              <a:t>10/14/2016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8E6FA02-B6FC-42AC-9370-CB221ADDF929}"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12902A6-E00D-497B-889B-AC1540C27AF0}" type="datetimeFigureOut">
              <a:rPr lang="en-US" smtClean="0"/>
              <a:t>10/14/2016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8E6FA02-B6FC-42AC-9370-CB221ADDF92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BF9032-3370-4BF5-B524-790EFA072A62}" type="datetimeFigureOut">
              <a:rPr lang="en-US" smtClean="0">
                <a:solidFill>
                  <a:prstClr val="black"/>
                </a:solidFill>
              </a:rPr>
              <a:pPr/>
              <a:t>10/14/2016</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B1DEAE5-E123-4E02-AB8A-95D9C1F1935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350579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bing.com/images/search?q=Types+of+Adaptive+Equipment&amp;view=detailv2&amp;&amp;id=CEDB9CDF546FB6D23ADF44C34EB85B0CFF2DD4F7&amp;selectedIndex=1&amp;ccid=Qo3Fad5P&amp;simid=608017643451518363&amp;thid=OIP.M428dc569de4f33432c544addb0a3b679o0" TargetMode="External"/><Relationship Id="rId7" Type="http://schemas.openxmlformats.org/officeDocument/2006/relationships/image" Target="../media/image9.jpeg"/><Relationship Id="rId2" Type="http://schemas.openxmlformats.org/officeDocument/2006/relationships/image" Target="../media/image6.gif"/><Relationship Id="rId1" Type="http://schemas.openxmlformats.org/officeDocument/2006/relationships/slideLayout" Target="../slideLayouts/slideLayout18.xml"/><Relationship Id="rId6" Type="http://schemas.openxmlformats.org/officeDocument/2006/relationships/hyperlink" Target="http://www.bing.com/images/search?q=Types+of+Adaptive+Equipment&amp;view=detailv2&amp;&amp;id=826604F874B1E4382A5979C40EBF5E94C5B3C0AA&amp;selectedIndex=27&amp;ccid=pSL%2bTh2J&amp;simid=608000927434736781&amp;thid=OIP.Ma522fe4e1d896ca3deb5ba348d1a2c8dH0"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www.aging.pa.gov/local-resources/pa-link" TargetMode="External"/><Relationship Id="rId2" Type="http://schemas.openxmlformats.org/officeDocument/2006/relationships/hyperlink" Target="http://www.lifecoursetools.com/planning" TargetMode="Externa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hyperlink" Target="https://ici.umn.edu/products/impact/23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2.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hyperlink" Target="http://www.dhs.state.pa.us/cs/groups/webcontent/documents/document/c_179843.pdf" TargetMode="External"/><Relationship Id="rId7" Type="http://schemas.openxmlformats.org/officeDocument/2006/relationships/image" Target="../media/image5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pacode.com/secure/data/055/chapter51/chap51toc.html" TargetMode="External"/><Relationship Id="rId4" Type="http://schemas.openxmlformats.org/officeDocument/2006/relationships/hyperlink" Target="http://www.pacode.com/secure/data/055/chapter6500/chap6500toc.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www.palifesharing.com/" TargetMode="External"/><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dhs.state.pa.us/provider/longtermcareservices/index.htm" TargetMode="External"/><Relationship Id="rId5" Type="http://schemas.openxmlformats.org/officeDocument/2006/relationships/hyperlink" Target="http://pic.odpconsulting.net/provider" TargetMode="External"/><Relationship Id="rId4" Type="http://schemas.openxmlformats.org/officeDocument/2006/relationships/hyperlink" Target="https://www.myodp.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091" y="228600"/>
            <a:ext cx="4495800" cy="609600"/>
          </a:xfrm>
        </p:spPr>
        <p:txBody>
          <a:bodyPr>
            <a:normAutofit/>
          </a:bodyPr>
          <a:lstStyle/>
          <a:p>
            <a:r>
              <a:rPr lang="en-US" sz="2400" dirty="0" smtClean="0"/>
              <a:t>2016 Lifesharing Conference</a:t>
            </a:r>
            <a:endParaRPr lang="en-US" sz="2400" dirty="0"/>
          </a:p>
        </p:txBody>
      </p:sp>
      <p:sp>
        <p:nvSpPr>
          <p:cNvPr id="3" name="Subtitle 2"/>
          <p:cNvSpPr>
            <a:spLocks noGrp="1"/>
          </p:cNvSpPr>
          <p:nvPr>
            <p:ph type="subTitle" idx="1"/>
          </p:nvPr>
        </p:nvSpPr>
        <p:spPr>
          <a:xfrm>
            <a:off x="1066800" y="1219200"/>
            <a:ext cx="7162800" cy="3962400"/>
          </a:xfrm>
        </p:spPr>
        <p:txBody>
          <a:bodyPr>
            <a:normAutofit/>
          </a:bodyPr>
          <a:lstStyle/>
          <a:p>
            <a:r>
              <a:rPr lang="en-US" sz="6000" dirty="0"/>
              <a:t>Resources to Supplement Lifesharing During Life Changes</a:t>
            </a:r>
          </a:p>
          <a:p>
            <a:endParaRPr lang="en-US" sz="2200" dirty="0" smtClean="0"/>
          </a:p>
        </p:txBody>
      </p:sp>
      <p:pic>
        <p:nvPicPr>
          <p:cNvPr id="4" name="Picture 3" descr="KenCrest_Logo_CMYK.tif"/>
          <p:cNvPicPr>
            <a:picLocks noChangeAspect="1"/>
          </p:cNvPicPr>
          <p:nvPr/>
        </p:nvPicPr>
        <p:blipFill>
          <a:blip r:embed="rId3" cstate="print"/>
          <a:srcRect/>
          <a:stretch>
            <a:fillRect/>
          </a:stretch>
        </p:blipFill>
        <p:spPr bwMode="auto">
          <a:xfrm>
            <a:off x="152400" y="5562600"/>
            <a:ext cx="2901438" cy="972995"/>
          </a:xfrm>
          <a:prstGeom prst="rect">
            <a:avLst/>
          </a:prstGeom>
          <a:noFill/>
          <a:ln w="9525">
            <a:noFill/>
            <a:miter lim="800000"/>
            <a:headEnd/>
            <a:tailEnd/>
          </a:ln>
        </p:spPr>
      </p:pic>
      <p:sp>
        <p:nvSpPr>
          <p:cNvPr id="5" name="TextBox 4"/>
          <p:cNvSpPr txBox="1"/>
          <p:nvPr/>
        </p:nvSpPr>
        <p:spPr>
          <a:xfrm>
            <a:off x="4267200" y="5757249"/>
            <a:ext cx="4648200" cy="923330"/>
          </a:xfrm>
          <a:prstGeom prst="rect">
            <a:avLst/>
          </a:prstGeom>
          <a:noFill/>
        </p:spPr>
        <p:txBody>
          <a:bodyPr wrap="square" rtlCol="0">
            <a:spAutoFit/>
          </a:bodyPr>
          <a:lstStyle/>
          <a:p>
            <a:pPr algn="ctr"/>
            <a:r>
              <a:rPr lang="en-US" dirty="0"/>
              <a:t>Presented by </a:t>
            </a:r>
            <a:r>
              <a:rPr lang="en-US" dirty="0" smtClean="0"/>
              <a:t>Rita Mandik, and Kathy </a:t>
            </a:r>
            <a:r>
              <a:rPr lang="en-US" dirty="0"/>
              <a:t>Trumbore, MSW</a:t>
            </a:r>
          </a:p>
          <a:p>
            <a:pPr algn="ctr"/>
            <a:r>
              <a:rPr lang="en-US" dirty="0" smtClean="0"/>
              <a:t>  KenCrest Services Lifesharing</a:t>
            </a:r>
            <a:endParaRPr lang="en-US" dirty="0"/>
          </a:p>
        </p:txBody>
      </p:sp>
    </p:spTree>
    <p:extLst>
      <p:ext uri="{BB962C8B-B14F-4D97-AF65-F5344CB8AC3E}">
        <p14:creationId xmlns:p14="http://schemas.microsoft.com/office/powerpoint/2010/main" val="3975557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choralhealth.org/PediatricOH/images/assistive_brushes.gif"/>
          <p:cNvPicPr>
            <a:picLocks noChangeAspect="1" noChangeArrowheads="1"/>
          </p:cNvPicPr>
          <p:nvPr/>
        </p:nvPicPr>
        <p:blipFill>
          <a:blip r:embed="rId2" cstate="print"/>
          <a:srcRect/>
          <a:stretch>
            <a:fillRect/>
          </a:stretch>
        </p:blipFill>
        <p:spPr bwMode="auto">
          <a:xfrm>
            <a:off x="838200" y="457200"/>
            <a:ext cx="2590800" cy="1917192"/>
          </a:xfrm>
          <a:prstGeom prst="rect">
            <a:avLst/>
          </a:prstGeom>
          <a:noFill/>
        </p:spPr>
      </p:pic>
      <p:pic>
        <p:nvPicPr>
          <p:cNvPr id="16386" name="Picture 2" descr="http://tse1.mm.bing.net/th?&amp;id=OIP.M428dc569de4f33432c544addb0a3b679o0&amp;w=188&amp;h=173&amp;c=0&amp;pid=1.9&amp;rs=0&amp;p=0&amp;r=0">
            <a:hlinkClick r:id="rId3" tooltip="View image details"/>
          </p:cNvPr>
          <p:cNvPicPr>
            <a:picLocks noChangeAspect="1" noChangeArrowheads="1"/>
          </p:cNvPicPr>
          <p:nvPr/>
        </p:nvPicPr>
        <p:blipFill>
          <a:blip r:embed="rId4" cstate="print"/>
          <a:srcRect/>
          <a:stretch>
            <a:fillRect/>
          </a:stretch>
        </p:blipFill>
        <p:spPr bwMode="auto">
          <a:xfrm>
            <a:off x="5144139" y="461495"/>
            <a:ext cx="2743200" cy="2524328"/>
          </a:xfrm>
          <a:prstGeom prst="rect">
            <a:avLst/>
          </a:prstGeom>
          <a:noFill/>
        </p:spPr>
      </p:pic>
      <p:pic>
        <p:nvPicPr>
          <p:cNvPr id="16388" name="Picture 4" descr="Image result for Types of Adaptive Equipment"/>
          <p:cNvPicPr>
            <a:picLocks noChangeAspect="1" noChangeArrowheads="1"/>
          </p:cNvPicPr>
          <p:nvPr/>
        </p:nvPicPr>
        <p:blipFill>
          <a:blip r:embed="rId5" cstate="print"/>
          <a:srcRect/>
          <a:stretch>
            <a:fillRect/>
          </a:stretch>
        </p:blipFill>
        <p:spPr bwMode="auto">
          <a:xfrm>
            <a:off x="1524000" y="2476956"/>
            <a:ext cx="2667000" cy="3547494"/>
          </a:xfrm>
          <a:prstGeom prst="rect">
            <a:avLst/>
          </a:prstGeom>
          <a:noFill/>
        </p:spPr>
      </p:pic>
      <p:pic>
        <p:nvPicPr>
          <p:cNvPr id="16390" name="Picture 6" descr="http://tse1.mm.bing.net/th?&amp;id=OIP.Ma522fe4e1d896ca3deb5ba348d1a2c8dH0&amp;w=299&amp;h=203&amp;c=0&amp;pid=1.9&amp;rs=0&amp;p=0&amp;r=0">
            <a:hlinkClick r:id="rId6" tooltip="View image details"/>
          </p:cNvPr>
          <p:cNvPicPr>
            <a:picLocks noChangeAspect="1" noChangeArrowheads="1"/>
          </p:cNvPicPr>
          <p:nvPr/>
        </p:nvPicPr>
        <p:blipFill>
          <a:blip r:embed="rId7" cstate="print"/>
          <a:srcRect/>
          <a:stretch>
            <a:fillRect/>
          </a:stretch>
        </p:blipFill>
        <p:spPr bwMode="auto">
          <a:xfrm>
            <a:off x="4761860" y="3283915"/>
            <a:ext cx="2847975" cy="1933576"/>
          </a:xfrm>
          <a:prstGeom prst="rect">
            <a:avLst/>
          </a:prstGeom>
          <a:noFill/>
        </p:spPr>
      </p:pic>
      <p:pic>
        <p:nvPicPr>
          <p:cNvPr id="6" name="Picture 5" descr="KenCrest_Logo_CMYK.tif"/>
          <p:cNvPicPr>
            <a:picLocks noChangeAspect="1"/>
          </p:cNvPicPr>
          <p:nvPr/>
        </p:nvPicPr>
        <p:blipFill>
          <a:blip r:embed="rId8" cstate="print"/>
          <a:srcRect/>
          <a:stretch>
            <a:fillRect/>
          </a:stretch>
        </p:blipFill>
        <p:spPr bwMode="auto">
          <a:xfrm>
            <a:off x="6248893" y="5885005"/>
            <a:ext cx="2901438" cy="972995"/>
          </a:xfrm>
          <a:prstGeom prst="rect">
            <a:avLst/>
          </a:prstGeom>
          <a:noFill/>
          <a:ln w="9525">
            <a:noFill/>
            <a:miter lim="800000"/>
            <a:headEnd/>
            <a:tailEnd/>
          </a:ln>
        </p:spPr>
      </p:pic>
    </p:spTree>
    <p:extLst>
      <p:ext uri="{BB962C8B-B14F-4D97-AF65-F5344CB8AC3E}">
        <p14:creationId xmlns:p14="http://schemas.microsoft.com/office/powerpoint/2010/main" val="7041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1000" fill="hold"/>
                                        <p:tgtEl>
                                          <p:spTgt spid="16386"/>
                                        </p:tgtEl>
                                        <p:attrNameLst>
                                          <p:attrName>ppt_x</p:attrName>
                                        </p:attrNameLst>
                                      </p:cBhvr>
                                      <p:tavLst>
                                        <p:tav tm="0">
                                          <p:val>
                                            <p:strVal val="#ppt_x-.2"/>
                                          </p:val>
                                        </p:tav>
                                        <p:tav tm="100000">
                                          <p:val>
                                            <p:strVal val="#ppt_x"/>
                                          </p:val>
                                        </p:tav>
                                      </p:tavLst>
                                    </p:anim>
                                    <p:anim calcmode="lin" valueType="num">
                                      <p:cBhvr>
                                        <p:cTn id="15"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38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6388"/>
                                        </p:tgtEl>
                                        <p:attrNameLst>
                                          <p:attrName>style.visibility</p:attrName>
                                        </p:attrNameLst>
                                      </p:cBhvr>
                                      <p:to>
                                        <p:strVal val="visible"/>
                                      </p:to>
                                    </p:set>
                                    <p:anim calcmode="lin" valueType="num">
                                      <p:cBhvr>
                                        <p:cTn id="21" dur="1000" fill="hold"/>
                                        <p:tgtEl>
                                          <p:spTgt spid="16388"/>
                                        </p:tgtEl>
                                        <p:attrNameLst>
                                          <p:attrName>ppt_x</p:attrName>
                                        </p:attrNameLst>
                                      </p:cBhvr>
                                      <p:tavLst>
                                        <p:tav tm="0">
                                          <p:val>
                                            <p:strVal val="#ppt_x-.2"/>
                                          </p:val>
                                        </p:tav>
                                        <p:tav tm="100000">
                                          <p:val>
                                            <p:strVal val="#ppt_x"/>
                                          </p:val>
                                        </p:tav>
                                      </p:tavLst>
                                    </p:anim>
                                    <p:anim calcmode="lin" valueType="num">
                                      <p:cBhvr>
                                        <p:cTn id="22"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638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6390"/>
                                        </p:tgtEl>
                                        <p:attrNameLst>
                                          <p:attrName>style.visibility</p:attrName>
                                        </p:attrNameLst>
                                      </p:cBhvr>
                                      <p:to>
                                        <p:strVal val="visible"/>
                                      </p:to>
                                    </p:set>
                                    <p:anim calcmode="lin" valueType="num">
                                      <p:cBhvr>
                                        <p:cTn id="28" dur="1000" fill="hold"/>
                                        <p:tgtEl>
                                          <p:spTgt spid="16390"/>
                                        </p:tgtEl>
                                        <p:attrNameLst>
                                          <p:attrName>ppt_x</p:attrName>
                                        </p:attrNameLst>
                                      </p:cBhvr>
                                      <p:tavLst>
                                        <p:tav tm="0">
                                          <p:val>
                                            <p:strVal val="#ppt_x-.2"/>
                                          </p:val>
                                        </p:tav>
                                        <p:tav tm="100000">
                                          <p:val>
                                            <p:strVal val="#ppt_x"/>
                                          </p:val>
                                        </p:tav>
                                      </p:tavLst>
                                    </p:anim>
                                    <p:anim calcmode="lin" valueType="num">
                                      <p:cBhvr>
                                        <p:cTn id="29" dur="1000" fill="hold"/>
                                        <p:tgtEl>
                                          <p:spTgt spid="1639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rex UpLift Commode Assist Thumbnail"/>
          <p:cNvPicPr>
            <a:picLocks noChangeAspect="1" noChangeArrowheads="1"/>
          </p:cNvPicPr>
          <p:nvPr/>
        </p:nvPicPr>
        <p:blipFill>
          <a:blip r:embed="rId2" cstate="print"/>
          <a:srcRect/>
          <a:stretch>
            <a:fillRect/>
          </a:stretch>
        </p:blipFill>
        <p:spPr bwMode="auto">
          <a:xfrm>
            <a:off x="838200" y="1600200"/>
            <a:ext cx="3470275" cy="3470275"/>
          </a:xfrm>
          <a:prstGeom prst="rect">
            <a:avLst/>
          </a:prstGeom>
          <a:noFill/>
        </p:spPr>
      </p:pic>
      <p:pic>
        <p:nvPicPr>
          <p:cNvPr id="3" name="Picture 2" descr="KenCrest_Logo_CMYK.tif"/>
          <p:cNvPicPr>
            <a:picLocks noChangeAspect="1"/>
          </p:cNvPicPr>
          <p:nvPr/>
        </p:nvPicPr>
        <p:blipFill>
          <a:blip r:embed="rId3" cstate="print"/>
          <a:srcRect/>
          <a:stretch>
            <a:fillRect/>
          </a:stretch>
        </p:blipFill>
        <p:spPr bwMode="auto">
          <a:xfrm>
            <a:off x="6225502" y="5871084"/>
            <a:ext cx="2901438" cy="972995"/>
          </a:xfrm>
          <a:prstGeom prst="rect">
            <a:avLst/>
          </a:prstGeom>
          <a:noFill/>
          <a:ln w="9525">
            <a:noFill/>
            <a:miter lim="800000"/>
            <a:headEnd/>
            <a:tailEnd/>
          </a:ln>
        </p:spPr>
      </p:pic>
    </p:spTree>
    <p:extLst>
      <p:ext uri="{BB962C8B-B14F-4D97-AF65-F5344CB8AC3E}">
        <p14:creationId xmlns:p14="http://schemas.microsoft.com/office/powerpoint/2010/main" val="125075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95400"/>
            <a:ext cx="6781800" cy="769441"/>
          </a:xfrm>
          <a:prstGeom prst="rect">
            <a:avLst/>
          </a:prstGeom>
          <a:noFill/>
        </p:spPr>
        <p:txBody>
          <a:bodyPr wrap="square" rtlCol="0">
            <a:spAutoFit/>
          </a:bodyPr>
          <a:lstStyle/>
          <a:p>
            <a:pPr algn="ctr"/>
            <a:r>
              <a:rPr lang="en-US" sz="4400" dirty="0" smtClean="0">
                <a:solidFill>
                  <a:prstClr val="black"/>
                </a:solidFill>
              </a:rPr>
              <a:t>UTILIZE YOUR TEAM!!!</a:t>
            </a:r>
            <a:endParaRPr lang="en-US" sz="4400" dirty="0">
              <a:solidFill>
                <a:prstClr val="black"/>
              </a:solidFill>
            </a:endParaRPr>
          </a:p>
        </p:txBody>
      </p:sp>
      <p:pic>
        <p:nvPicPr>
          <p:cNvPr id="24577" name="Picture 1" descr="C:\Users\Rmandi\AppData\Local\Microsoft\Windows\Temporary Internet Files\Content.IE5\UH03977J\teamwork[1].jpg"/>
          <p:cNvPicPr>
            <a:picLocks noChangeAspect="1" noChangeArrowheads="1"/>
          </p:cNvPicPr>
          <p:nvPr/>
        </p:nvPicPr>
        <p:blipFill>
          <a:blip r:embed="rId2" cstate="print"/>
          <a:srcRect/>
          <a:stretch>
            <a:fillRect/>
          </a:stretch>
        </p:blipFill>
        <p:spPr bwMode="auto">
          <a:xfrm>
            <a:off x="3581400" y="2096634"/>
            <a:ext cx="5105400" cy="3459704"/>
          </a:xfrm>
          <a:prstGeom prst="rect">
            <a:avLst/>
          </a:prstGeom>
          <a:noFill/>
        </p:spPr>
      </p:pic>
      <p:pic>
        <p:nvPicPr>
          <p:cNvPr id="24578" name="Picture 2" descr="C:\Users\Rmandi\AppData\Local\Microsoft\Windows\Temporary Internet Files\Content.IE5\29ZLAY1K\creemcias_limitantes[1].jpg"/>
          <p:cNvPicPr>
            <a:picLocks noChangeAspect="1" noChangeArrowheads="1"/>
          </p:cNvPicPr>
          <p:nvPr/>
        </p:nvPicPr>
        <p:blipFill>
          <a:blip r:embed="rId3" cstate="print"/>
          <a:srcRect/>
          <a:stretch>
            <a:fillRect/>
          </a:stretch>
        </p:blipFill>
        <p:spPr bwMode="auto">
          <a:xfrm>
            <a:off x="457200" y="2743200"/>
            <a:ext cx="2819400" cy="2819400"/>
          </a:xfrm>
          <a:prstGeom prst="rect">
            <a:avLst/>
          </a:prstGeom>
          <a:noFill/>
        </p:spPr>
      </p:pic>
      <p:pic>
        <p:nvPicPr>
          <p:cNvPr id="5" name="Picture 4" descr="KenCrest_Logo_CMYK.tif"/>
          <p:cNvPicPr>
            <a:picLocks noChangeAspect="1"/>
          </p:cNvPicPr>
          <p:nvPr/>
        </p:nvPicPr>
        <p:blipFill>
          <a:blip r:embed="rId4" cstate="print"/>
          <a:srcRect/>
          <a:stretch>
            <a:fillRect/>
          </a:stretch>
        </p:blipFill>
        <p:spPr bwMode="auto">
          <a:xfrm>
            <a:off x="6242562" y="5885005"/>
            <a:ext cx="2901438" cy="972995"/>
          </a:xfrm>
          <a:prstGeom prst="rect">
            <a:avLst/>
          </a:prstGeom>
          <a:noFill/>
          <a:ln w="9525">
            <a:noFill/>
            <a:miter lim="800000"/>
            <a:headEnd/>
            <a:tailEnd/>
          </a:ln>
        </p:spPr>
      </p:pic>
    </p:spTree>
    <p:extLst>
      <p:ext uri="{BB962C8B-B14F-4D97-AF65-F5344CB8AC3E}">
        <p14:creationId xmlns:p14="http://schemas.microsoft.com/office/powerpoint/2010/main" val="42709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24578"/>
                                        </p:tgtEl>
                                      </p:cBhvr>
                                    </p:animEffect>
                                    <p:set>
                                      <p:cBhvr>
                                        <p:cTn id="7" dur="1" fill="hold">
                                          <p:stCondLst>
                                            <p:cond delay="999"/>
                                          </p:stCondLst>
                                        </p:cTn>
                                        <p:tgtEl>
                                          <p:spTgt spid="245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24577"/>
                                        </p:tgtEl>
                                        <p:attrNameLst>
                                          <p:attrName>style.visibility</p:attrName>
                                        </p:attrNameLst>
                                      </p:cBhvr>
                                      <p:to>
                                        <p:strVal val="visible"/>
                                      </p:to>
                                    </p:set>
                                    <p:anim calcmode="lin" valueType="num">
                                      <p:cBhvr>
                                        <p:cTn id="12" dur="2000" fill="hold"/>
                                        <p:tgtEl>
                                          <p:spTgt spid="24577"/>
                                        </p:tgtEl>
                                        <p:attrNameLst>
                                          <p:attrName>ppt_w</p:attrName>
                                        </p:attrNameLst>
                                      </p:cBhvr>
                                      <p:tavLst>
                                        <p:tav tm="0">
                                          <p:val>
                                            <p:fltVal val="0"/>
                                          </p:val>
                                        </p:tav>
                                        <p:tav tm="100000">
                                          <p:val>
                                            <p:strVal val="#ppt_w"/>
                                          </p:val>
                                        </p:tav>
                                      </p:tavLst>
                                    </p:anim>
                                    <p:anim calcmode="lin" valueType="num">
                                      <p:cBhvr>
                                        <p:cTn id="13" dur="2000" fill="hold"/>
                                        <p:tgtEl>
                                          <p:spTgt spid="24577"/>
                                        </p:tgtEl>
                                        <p:attrNameLst>
                                          <p:attrName>ppt_h</p:attrName>
                                        </p:attrNameLst>
                                      </p:cBhvr>
                                      <p:tavLst>
                                        <p:tav tm="0">
                                          <p:val>
                                            <p:fltVal val="0"/>
                                          </p:val>
                                        </p:tav>
                                        <p:tav tm="100000">
                                          <p:val>
                                            <p:strVal val="#ppt_h"/>
                                          </p:val>
                                        </p:tav>
                                      </p:tavLst>
                                    </p:anim>
                                    <p:anim calcmode="lin" valueType="num">
                                      <p:cBhvr>
                                        <p:cTn id="14" dur="2000" fill="hold"/>
                                        <p:tgtEl>
                                          <p:spTgt spid="24577"/>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245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6629400" cy="830997"/>
          </a:xfrm>
          <a:prstGeom prst="rect">
            <a:avLst/>
          </a:prstGeom>
          <a:noFill/>
        </p:spPr>
        <p:txBody>
          <a:bodyPr wrap="square" rtlCol="0">
            <a:spAutoFit/>
          </a:bodyPr>
          <a:lstStyle/>
          <a:p>
            <a:r>
              <a:rPr lang="en-US" sz="4800" b="1" dirty="0" smtClean="0">
                <a:solidFill>
                  <a:prstClr val="black"/>
                </a:solidFill>
              </a:rPr>
              <a:t>Anna’s Story</a:t>
            </a:r>
            <a:endParaRPr lang="en-US" sz="4800" b="1" dirty="0">
              <a:solidFill>
                <a:prstClr val="black"/>
              </a:solidFill>
            </a:endParaRPr>
          </a:p>
        </p:txBody>
      </p:sp>
      <p:pic>
        <p:nvPicPr>
          <p:cNvPr id="14337" name="Picture 1" descr="C:\Users\Rmandi\AppData\Local\Microsoft\Windows\Temporary Internet Files\Content.IE5\ACNUW94S\IMG_0875.JPG"/>
          <p:cNvPicPr>
            <a:picLocks noChangeAspect="1" noChangeArrowheads="1"/>
          </p:cNvPicPr>
          <p:nvPr/>
        </p:nvPicPr>
        <p:blipFill>
          <a:blip r:embed="rId2" cstate="print"/>
          <a:srcRect/>
          <a:stretch>
            <a:fillRect/>
          </a:stretch>
        </p:blipFill>
        <p:spPr bwMode="auto">
          <a:xfrm rot="5400000">
            <a:off x="2663825" y="2441575"/>
            <a:ext cx="3987800" cy="3067050"/>
          </a:xfrm>
          <a:prstGeom prst="rect">
            <a:avLst/>
          </a:prstGeom>
          <a:noFill/>
        </p:spPr>
      </p:pic>
      <p:pic>
        <p:nvPicPr>
          <p:cNvPr id="4" name="Picture 3" descr="KenCrest_Logo_CMYK.tif"/>
          <p:cNvPicPr>
            <a:picLocks noChangeAspect="1"/>
          </p:cNvPicPr>
          <p:nvPr/>
        </p:nvPicPr>
        <p:blipFill>
          <a:blip r:embed="rId3" cstate="print"/>
          <a:srcRect/>
          <a:stretch>
            <a:fillRect/>
          </a:stretch>
        </p:blipFill>
        <p:spPr bwMode="auto">
          <a:xfrm>
            <a:off x="6191250" y="5848990"/>
            <a:ext cx="2901438" cy="972995"/>
          </a:xfrm>
          <a:prstGeom prst="rect">
            <a:avLst/>
          </a:prstGeom>
          <a:noFill/>
          <a:ln w="9525">
            <a:noFill/>
            <a:miter lim="800000"/>
            <a:headEnd/>
            <a:tailEnd/>
          </a:ln>
        </p:spPr>
      </p:pic>
    </p:spTree>
    <p:extLst>
      <p:ext uri="{BB962C8B-B14F-4D97-AF65-F5344CB8AC3E}">
        <p14:creationId xmlns:p14="http://schemas.microsoft.com/office/powerpoint/2010/main" val="51649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p:cTn id="7" dur="2000" fill="hold"/>
                                        <p:tgtEl>
                                          <p:spTgt spid="14337"/>
                                        </p:tgtEl>
                                        <p:attrNameLst>
                                          <p:attrName>ppt_w</p:attrName>
                                        </p:attrNameLst>
                                      </p:cBhvr>
                                      <p:tavLst>
                                        <p:tav tm="0">
                                          <p:val>
                                            <p:fltVal val="0"/>
                                          </p:val>
                                        </p:tav>
                                        <p:tav tm="100000">
                                          <p:val>
                                            <p:strVal val="#ppt_w"/>
                                          </p:val>
                                        </p:tav>
                                      </p:tavLst>
                                    </p:anim>
                                    <p:anim calcmode="lin" valueType="num">
                                      <p:cBhvr>
                                        <p:cTn id="8" dur="2000" fill="hold"/>
                                        <p:tgtEl>
                                          <p:spTgt spid="143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72400" cy="6709529"/>
          </a:xfrm>
          <a:prstGeom prst="rect">
            <a:avLst/>
          </a:prstGeom>
          <a:noFill/>
        </p:spPr>
        <p:txBody>
          <a:bodyPr wrap="square" rtlCol="0">
            <a:spAutoFit/>
          </a:bodyPr>
          <a:lstStyle/>
          <a:p>
            <a:r>
              <a:rPr lang="en-US" sz="2800" b="1" dirty="0" smtClean="0">
                <a:solidFill>
                  <a:prstClr val="black"/>
                </a:solidFill>
              </a:rPr>
              <a:t>Resources:</a:t>
            </a:r>
          </a:p>
          <a:p>
            <a:endParaRPr lang="en-US" dirty="0" smtClean="0">
              <a:solidFill>
                <a:prstClr val="black"/>
              </a:solidFill>
            </a:endParaRPr>
          </a:p>
          <a:p>
            <a:r>
              <a:rPr lang="en-US" sz="2400" dirty="0" smtClean="0">
                <a:solidFill>
                  <a:prstClr val="black"/>
                </a:solidFill>
                <a:hlinkClick r:id="rId2"/>
              </a:rPr>
              <a:t>www.lifecoursetools.com/planning</a:t>
            </a:r>
            <a:endParaRPr lang="en-US" sz="2400" dirty="0" smtClean="0">
              <a:solidFill>
                <a:prstClr val="black"/>
              </a:solidFill>
            </a:endParaRPr>
          </a:p>
          <a:p>
            <a:endParaRPr lang="en-US" sz="2400" dirty="0" smtClean="0">
              <a:solidFill>
                <a:prstClr val="black"/>
              </a:solidFill>
            </a:endParaRPr>
          </a:p>
          <a:p>
            <a:r>
              <a:rPr lang="en-US" sz="2400" dirty="0" smtClean="0">
                <a:solidFill>
                  <a:prstClr val="black"/>
                </a:solidFill>
              </a:rPr>
              <a:t>Mofamilytofamily.org</a:t>
            </a:r>
            <a:r>
              <a:rPr lang="en-US" sz="2400" b="1" dirty="0" smtClean="0">
                <a:solidFill>
                  <a:prstClr val="black"/>
                </a:solidFill>
              </a:rPr>
              <a:t> </a:t>
            </a:r>
          </a:p>
          <a:p>
            <a:endParaRPr lang="en-US" sz="2400" b="1" dirty="0" smtClean="0">
              <a:solidFill>
                <a:prstClr val="black"/>
              </a:solidFill>
            </a:endParaRPr>
          </a:p>
          <a:p>
            <a:r>
              <a:rPr lang="en-US" sz="2400" b="1" dirty="0" smtClean="0">
                <a:solidFill>
                  <a:prstClr val="black"/>
                </a:solidFill>
                <a:hlinkClick r:id="rId3"/>
              </a:rPr>
              <a:t>www.aging.pa.gov/local-resources/pa-link</a:t>
            </a:r>
            <a:endParaRPr lang="en-US" sz="2400" b="1" dirty="0" smtClean="0">
              <a:solidFill>
                <a:prstClr val="black"/>
              </a:solidFill>
            </a:endParaRPr>
          </a:p>
          <a:p>
            <a:endParaRPr lang="en-US" sz="2400" b="1" dirty="0" smtClean="0">
              <a:solidFill>
                <a:prstClr val="black"/>
              </a:solidFill>
            </a:endParaRPr>
          </a:p>
          <a:p>
            <a:r>
              <a:rPr lang="en-US" sz="2400" b="1" dirty="0" smtClean="0">
                <a:solidFill>
                  <a:prstClr val="black"/>
                </a:solidFill>
                <a:hlinkClick r:id="rId4"/>
              </a:rPr>
              <a:t>https://ici.umn.edu/products/impact/231/</a:t>
            </a:r>
            <a:endParaRPr lang="en-US" sz="2400" b="1" dirty="0" smtClean="0">
              <a:solidFill>
                <a:prstClr val="black"/>
              </a:solidFill>
            </a:endParaRPr>
          </a:p>
          <a:p>
            <a:endParaRPr lang="en-US" sz="2400" b="1" dirty="0" smtClean="0">
              <a:solidFill>
                <a:prstClr val="black"/>
              </a:solidFill>
            </a:endParaRPr>
          </a:p>
          <a:p>
            <a:r>
              <a:rPr lang="en-US" sz="2400" b="1" dirty="0" smtClean="0">
                <a:solidFill>
                  <a:prstClr val="black"/>
                </a:solidFill>
              </a:rPr>
              <a:t>Wrightstuff.biz</a:t>
            </a:r>
          </a:p>
          <a:p>
            <a:endParaRPr lang="en-US" sz="2400" b="1" dirty="0" smtClean="0">
              <a:solidFill>
                <a:prstClr val="black"/>
              </a:solidFill>
            </a:endParaRPr>
          </a:p>
          <a:p>
            <a:r>
              <a:rPr lang="en-US" sz="2400" b="1" dirty="0" smtClean="0">
                <a:solidFill>
                  <a:prstClr val="black"/>
                </a:solidFill>
              </a:rPr>
              <a:t>AGING AND DISABILITY RESOURCE CENTER    </a:t>
            </a:r>
          </a:p>
          <a:p>
            <a:r>
              <a:rPr lang="en-US" sz="2400" b="1" dirty="0" smtClean="0">
                <a:solidFill>
                  <a:prstClr val="black"/>
                </a:solidFill>
              </a:rPr>
              <a:t>                                          TOLL FREE </a:t>
            </a:r>
            <a:r>
              <a:rPr lang="en-US" sz="2400" b="1" dirty="0" smtClean="0">
                <a:solidFill>
                  <a:prstClr val="black"/>
                </a:solidFill>
              </a:rPr>
              <a:t>HELPLINE</a:t>
            </a:r>
            <a:r>
              <a:rPr lang="en-US" sz="2400" b="1" dirty="0" smtClean="0">
                <a:solidFill>
                  <a:prstClr val="black"/>
                </a:solidFill>
              </a:rPr>
              <a:t>: </a:t>
            </a:r>
          </a:p>
          <a:p>
            <a:r>
              <a:rPr lang="en-US" sz="2400" b="1" dirty="0" smtClean="0">
                <a:solidFill>
                  <a:prstClr val="black"/>
                </a:solidFill>
              </a:rPr>
              <a:t>                                                  1-800-753-8827</a:t>
            </a:r>
            <a:endParaRPr lang="en-US" sz="2400"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pic>
        <p:nvPicPr>
          <p:cNvPr id="3" name="Picture 2" descr="KenCrest_Logo_CMYK.tif"/>
          <p:cNvPicPr>
            <a:picLocks noChangeAspect="1"/>
          </p:cNvPicPr>
          <p:nvPr/>
        </p:nvPicPr>
        <p:blipFill>
          <a:blip r:embed="rId5" cstate="print"/>
          <a:srcRect/>
          <a:stretch>
            <a:fillRect/>
          </a:stretch>
        </p:blipFill>
        <p:spPr bwMode="auto">
          <a:xfrm>
            <a:off x="19" y="6266019"/>
            <a:ext cx="1652650" cy="555733"/>
          </a:xfrm>
          <a:prstGeom prst="rect">
            <a:avLst/>
          </a:prstGeom>
          <a:noFill/>
          <a:ln w="9525">
            <a:noFill/>
            <a:miter lim="800000"/>
            <a:headEnd/>
            <a:tailEnd/>
          </a:ln>
        </p:spPr>
      </p:pic>
    </p:spTree>
    <p:extLst>
      <p:ext uri="{BB962C8B-B14F-4D97-AF65-F5344CB8AC3E}">
        <p14:creationId xmlns:p14="http://schemas.microsoft.com/office/powerpoint/2010/main" val="300918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mage result for funny quotes about life changes"/>
          <p:cNvPicPr>
            <a:picLocks noChangeAspect="1" noChangeArrowheads="1"/>
          </p:cNvPicPr>
          <p:nvPr/>
        </p:nvPicPr>
        <p:blipFill>
          <a:blip r:embed="rId2" cstate="print"/>
          <a:srcRect/>
          <a:stretch>
            <a:fillRect/>
          </a:stretch>
        </p:blipFill>
        <p:spPr bwMode="auto">
          <a:xfrm>
            <a:off x="2590801" y="304800"/>
            <a:ext cx="3741801" cy="5608320"/>
          </a:xfrm>
          <a:prstGeom prst="rect">
            <a:avLst/>
          </a:prstGeom>
          <a:noFill/>
        </p:spPr>
      </p:pic>
      <p:pic>
        <p:nvPicPr>
          <p:cNvPr id="3" name="Picture 2" descr="KenCrest_Logo_CMYK.tif"/>
          <p:cNvPicPr>
            <a:picLocks noChangeAspect="1"/>
          </p:cNvPicPr>
          <p:nvPr/>
        </p:nvPicPr>
        <p:blipFill>
          <a:blip r:embed="rId3" cstate="print"/>
          <a:srcRect/>
          <a:stretch>
            <a:fillRect/>
          </a:stretch>
        </p:blipFill>
        <p:spPr bwMode="auto">
          <a:xfrm>
            <a:off x="6194302" y="5914303"/>
            <a:ext cx="2901438" cy="972995"/>
          </a:xfrm>
          <a:prstGeom prst="rect">
            <a:avLst/>
          </a:prstGeom>
          <a:noFill/>
          <a:ln w="9525">
            <a:noFill/>
            <a:miter lim="800000"/>
            <a:headEnd/>
            <a:tailEnd/>
          </a:ln>
        </p:spPr>
      </p:pic>
    </p:spTree>
    <p:extLst>
      <p:ext uri="{BB962C8B-B14F-4D97-AF65-F5344CB8AC3E}">
        <p14:creationId xmlns:p14="http://schemas.microsoft.com/office/powerpoint/2010/main" val="239638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2000" fill="hold"/>
                                        <p:tgtEl>
                                          <p:spTgt spid="22532"/>
                                        </p:tgtEl>
                                        <p:attrNameLst>
                                          <p:attrName>ppt_w</p:attrName>
                                        </p:attrNameLst>
                                      </p:cBhvr>
                                      <p:tavLst>
                                        <p:tav tm="0">
                                          <p:val>
                                            <p:fltVal val="0"/>
                                          </p:val>
                                        </p:tav>
                                        <p:tav tm="100000">
                                          <p:val>
                                            <p:strVal val="#ppt_w"/>
                                          </p:val>
                                        </p:tav>
                                      </p:tavLst>
                                    </p:anim>
                                    <p:anim calcmode="lin" valueType="num">
                                      <p:cBhvr>
                                        <p:cTn id="8" dur="2000" fill="hold"/>
                                        <p:tgtEl>
                                          <p:spTgt spid="22532"/>
                                        </p:tgtEl>
                                        <p:attrNameLst>
                                          <p:attrName>ppt_h</p:attrName>
                                        </p:attrNameLst>
                                      </p:cBhvr>
                                      <p:tavLst>
                                        <p:tav tm="0">
                                          <p:val>
                                            <p:fltVal val="0"/>
                                          </p:val>
                                        </p:tav>
                                        <p:tav tm="100000">
                                          <p:val>
                                            <p:strVal val="#ppt_h"/>
                                          </p:val>
                                        </p:tav>
                                      </p:tavLst>
                                    </p:anim>
                                    <p:anim calcmode="lin" valueType="num">
                                      <p:cBhvr>
                                        <p:cTn id="9" dur="2000" fill="hold"/>
                                        <p:tgtEl>
                                          <p:spTgt spid="22532"/>
                                        </p:tgtEl>
                                        <p:attrNameLst>
                                          <p:attrName>style.rotation</p:attrName>
                                        </p:attrNameLst>
                                      </p:cBhvr>
                                      <p:tavLst>
                                        <p:tav tm="0">
                                          <p:val>
                                            <p:fltVal val="360"/>
                                          </p:val>
                                        </p:tav>
                                        <p:tav tm="100000">
                                          <p:val>
                                            <p:fltVal val="0"/>
                                          </p:val>
                                        </p:tav>
                                      </p:tavLst>
                                    </p:anim>
                                    <p:animEffect transition="in" filter="fade">
                                      <p:cBhvr>
                                        <p:cTn id="10"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Creative Supports Require Creative Budgets</a:t>
            </a:r>
          </a:p>
        </p:txBody>
      </p:sp>
      <p:sp>
        <p:nvSpPr>
          <p:cNvPr id="3" name="Title 2"/>
          <p:cNvSpPr>
            <a:spLocks noGrp="1"/>
          </p:cNvSpPr>
          <p:nvPr>
            <p:ph type="title"/>
          </p:nvPr>
        </p:nvSpPr>
        <p:spPr/>
        <p:txBody>
          <a:bodyPr>
            <a:normAutofit fontScale="90000"/>
          </a:bodyPr>
          <a:lstStyle/>
          <a:p>
            <a:r>
              <a:rPr lang="en-US" dirty="0" smtClean="0"/>
              <a:t>Building Supports Into Your Budget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981200"/>
            <a:ext cx="3454400" cy="4292092"/>
          </a:xfrm>
          <a:prstGeom prst="rect">
            <a:avLst/>
          </a:prstGeom>
        </p:spPr>
      </p:pic>
      <p:pic>
        <p:nvPicPr>
          <p:cNvPr id="5" name="Picture 4" descr="KenCrest_Logo_CMYK.tif"/>
          <p:cNvPicPr>
            <a:picLocks noChangeAspect="1"/>
          </p:cNvPicPr>
          <p:nvPr/>
        </p:nvPicPr>
        <p:blipFill>
          <a:blip r:embed="rId3" cstate="print"/>
          <a:srcRect/>
          <a:stretch>
            <a:fillRect/>
          </a:stretch>
        </p:blipFill>
        <p:spPr bwMode="auto">
          <a:xfrm>
            <a:off x="6194302" y="5914303"/>
            <a:ext cx="2901438" cy="972995"/>
          </a:xfrm>
          <a:prstGeom prst="rect">
            <a:avLst/>
          </a:prstGeom>
          <a:noFill/>
          <a:ln w="9525">
            <a:noFill/>
            <a:miter lim="800000"/>
            <a:headEnd/>
            <a:tailEnd/>
          </a:ln>
        </p:spPr>
      </p:pic>
    </p:spTree>
    <p:extLst>
      <p:ext uri="{BB962C8B-B14F-4D97-AF65-F5344CB8AC3E}">
        <p14:creationId xmlns:p14="http://schemas.microsoft.com/office/powerpoint/2010/main" val="3141147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026091"/>
          </a:xfrm>
        </p:spPr>
        <p:txBody>
          <a:bodyPr/>
          <a:lstStyle/>
          <a:p>
            <a:pPr marL="109728" indent="0">
              <a:buNone/>
            </a:pPr>
            <a:r>
              <a:rPr lang="en-US" dirty="0" smtClean="0"/>
              <a:t>In order to get the most out of a budget to meet the needs of an individual you need to understand the basics. </a:t>
            </a:r>
          </a:p>
          <a:p>
            <a:pPr marL="109728" indent="0">
              <a:buNone/>
            </a:pPr>
            <a:endParaRPr lang="en-US" dirty="0" smtClean="0"/>
          </a:p>
          <a:p>
            <a:r>
              <a:rPr lang="en-US" dirty="0" smtClean="0"/>
              <a:t>Consolidated Waiver</a:t>
            </a:r>
          </a:p>
          <a:p>
            <a:endParaRPr lang="en-US" dirty="0"/>
          </a:p>
          <a:p>
            <a:r>
              <a:rPr lang="en-US" dirty="0" smtClean="0"/>
              <a:t>Residential Habilitation</a:t>
            </a:r>
          </a:p>
          <a:p>
            <a:endParaRPr lang="en-US" dirty="0"/>
          </a:p>
          <a:p>
            <a:endParaRPr lang="en-US" dirty="0"/>
          </a:p>
        </p:txBody>
      </p:sp>
      <p:sp>
        <p:nvSpPr>
          <p:cNvPr id="3" name="Title 2"/>
          <p:cNvSpPr>
            <a:spLocks noGrp="1"/>
          </p:cNvSpPr>
          <p:nvPr>
            <p:ph type="title"/>
          </p:nvPr>
        </p:nvSpPr>
        <p:spPr/>
        <p:txBody>
          <a:bodyPr/>
          <a:lstStyle/>
          <a:p>
            <a:r>
              <a:rPr lang="en-US" dirty="0" smtClean="0"/>
              <a:t>Where to start?</a:t>
            </a:r>
            <a:endParaRPr lang="en-US" dirty="0"/>
          </a:p>
        </p:txBody>
      </p:sp>
      <p:pic>
        <p:nvPicPr>
          <p:cNvPr id="4" name="Picture 3" descr="KenCrest_Logo_CMYK.tif"/>
          <p:cNvPicPr>
            <a:picLocks noChangeAspect="1"/>
          </p:cNvPicPr>
          <p:nvPr/>
        </p:nvPicPr>
        <p:blipFill>
          <a:blip r:embed="rId2" cstate="print"/>
          <a:srcRect/>
          <a:stretch>
            <a:fillRect/>
          </a:stretch>
        </p:blipFill>
        <p:spPr bwMode="auto">
          <a:xfrm>
            <a:off x="6194302" y="5914303"/>
            <a:ext cx="2901438" cy="972995"/>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8600"/>
            <a:ext cx="2847975" cy="1600200"/>
          </a:xfrm>
          <a:prstGeom prst="rect">
            <a:avLst/>
          </a:prstGeom>
        </p:spPr>
      </p:pic>
    </p:spTree>
    <p:extLst>
      <p:ext uri="{BB962C8B-B14F-4D97-AF65-F5344CB8AC3E}">
        <p14:creationId xmlns:p14="http://schemas.microsoft.com/office/powerpoint/2010/main" val="4149481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u="sng" dirty="0" smtClean="0"/>
              <a:t>Medicare</a:t>
            </a:r>
            <a:r>
              <a:rPr lang="en-US" dirty="0" smtClean="0"/>
              <a:t>- entitlement program- pay into it and you are entitled to get something out of it.  (SSDI)</a:t>
            </a:r>
          </a:p>
          <a:p>
            <a:r>
              <a:rPr lang="en-US" u="sng" dirty="0" smtClean="0"/>
              <a:t>Medicaid</a:t>
            </a:r>
            <a:r>
              <a:rPr lang="en-US" dirty="0" smtClean="0"/>
              <a:t>- needs based.  You need to meet the qualifications to obtain this. (SSI)</a:t>
            </a:r>
          </a:p>
          <a:p>
            <a:r>
              <a:rPr lang="en-US" dirty="0" smtClean="0"/>
              <a:t>Waiver funding is from Medicaid which is needs based</a:t>
            </a:r>
          </a:p>
          <a:p>
            <a:r>
              <a:rPr lang="en-US" dirty="0" smtClean="0"/>
              <a:t>Consolidated Waiver(2176)</a:t>
            </a:r>
          </a:p>
        </p:txBody>
      </p:sp>
      <p:sp>
        <p:nvSpPr>
          <p:cNvPr id="2" name="Title 1"/>
          <p:cNvSpPr>
            <a:spLocks noGrp="1"/>
          </p:cNvSpPr>
          <p:nvPr>
            <p:ph type="title"/>
          </p:nvPr>
        </p:nvSpPr>
        <p:spPr/>
        <p:txBody>
          <a:bodyPr/>
          <a:lstStyle/>
          <a:p>
            <a:r>
              <a:rPr lang="en-US" dirty="0" smtClean="0"/>
              <a:t>Waiver Funding</a:t>
            </a:r>
            <a:endParaRPr lang="en-US" dirty="0"/>
          </a:p>
        </p:txBody>
      </p:sp>
      <p:pic>
        <p:nvPicPr>
          <p:cNvPr id="4" name="Picture 3" descr="KenCrest_Logo_CMYK.tif"/>
          <p:cNvPicPr>
            <a:picLocks noChangeAspect="1"/>
          </p:cNvPicPr>
          <p:nvPr/>
        </p:nvPicPr>
        <p:blipFill>
          <a:blip r:embed="rId3" cstate="print"/>
          <a:srcRect/>
          <a:stretch>
            <a:fillRect/>
          </a:stretch>
        </p:blipFill>
        <p:spPr bwMode="auto">
          <a:xfrm>
            <a:off x="6553200" y="5867400"/>
            <a:ext cx="2362200" cy="792162"/>
          </a:xfrm>
          <a:prstGeom prst="rect">
            <a:avLst/>
          </a:prstGeom>
          <a:noFill/>
          <a:ln w="9525">
            <a:noFill/>
            <a:miter lim="800000"/>
            <a:headEnd/>
            <a:tailEnd/>
          </a:ln>
        </p:spPr>
      </p:pic>
    </p:spTree>
    <p:extLst>
      <p:ext uri="{BB962C8B-B14F-4D97-AF65-F5344CB8AC3E}">
        <p14:creationId xmlns:p14="http://schemas.microsoft.com/office/powerpoint/2010/main" val="3149345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waiver funding is split between federal and state dollars?</a:t>
            </a:r>
          </a:p>
          <a:p>
            <a:pPr marL="0" indent="0">
              <a:buNone/>
            </a:pPr>
            <a:endParaRPr lang="en-US" dirty="0" smtClean="0"/>
          </a:p>
          <a:p>
            <a:r>
              <a:rPr lang="en-US" dirty="0" smtClean="0"/>
              <a:t>Federal is: %52.01 </a:t>
            </a:r>
          </a:p>
          <a:p>
            <a:pPr marL="0" indent="0">
              <a:buNone/>
            </a:pPr>
            <a:endParaRPr lang="en-US" dirty="0" smtClean="0"/>
          </a:p>
          <a:p>
            <a:r>
              <a:rPr lang="en-US" dirty="0" smtClean="0"/>
              <a:t>State is: %47.99</a:t>
            </a:r>
            <a:endParaRPr lang="en-US" dirty="0"/>
          </a:p>
        </p:txBody>
      </p:sp>
      <p:sp>
        <p:nvSpPr>
          <p:cNvPr id="2" name="Title 1"/>
          <p:cNvSpPr>
            <a:spLocks noGrp="1"/>
          </p:cNvSpPr>
          <p:nvPr>
            <p:ph type="title"/>
          </p:nvPr>
        </p:nvSpPr>
        <p:spPr/>
        <p:txBody>
          <a:bodyPr/>
          <a:lstStyle/>
          <a:p>
            <a:r>
              <a:rPr lang="en-US" dirty="0" smtClean="0"/>
              <a:t>Did you know…..</a:t>
            </a:r>
            <a:endParaRPr lang="en-US" dirty="0"/>
          </a:p>
        </p:txBody>
      </p:sp>
      <p:pic>
        <p:nvPicPr>
          <p:cNvPr id="4" name="Picture 3" descr="KenCrest_Logo_CMYK.tif"/>
          <p:cNvPicPr>
            <a:picLocks noChangeAspect="1"/>
          </p:cNvPicPr>
          <p:nvPr/>
        </p:nvPicPr>
        <p:blipFill>
          <a:blip r:embed="rId3" cstate="print"/>
          <a:srcRect/>
          <a:stretch>
            <a:fillRect/>
          </a:stretch>
        </p:blipFill>
        <p:spPr bwMode="auto">
          <a:xfrm>
            <a:off x="6553200" y="5867400"/>
            <a:ext cx="2362200" cy="792162"/>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983" y="348275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7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otes about life transitions"/>
          <p:cNvPicPr>
            <a:picLocks noChangeAspect="1" noChangeArrowheads="1"/>
          </p:cNvPicPr>
          <p:nvPr/>
        </p:nvPicPr>
        <p:blipFill>
          <a:blip r:embed="rId2" cstate="print"/>
          <a:srcRect/>
          <a:stretch>
            <a:fillRect/>
          </a:stretch>
        </p:blipFill>
        <p:spPr bwMode="auto">
          <a:xfrm>
            <a:off x="1752600" y="381000"/>
            <a:ext cx="5693281" cy="5791200"/>
          </a:xfrm>
          <a:prstGeom prst="rect">
            <a:avLst/>
          </a:prstGeom>
          <a:noFill/>
        </p:spPr>
      </p:pic>
      <p:pic>
        <p:nvPicPr>
          <p:cNvPr id="3" name="Picture 2" descr="KenCrest_Logo_CMYK.tif"/>
          <p:cNvPicPr>
            <a:picLocks noChangeAspect="1"/>
          </p:cNvPicPr>
          <p:nvPr/>
        </p:nvPicPr>
        <p:blipFill>
          <a:blip r:embed="rId3" cstate="print"/>
          <a:srcRect/>
          <a:stretch>
            <a:fillRect/>
          </a:stretch>
        </p:blipFill>
        <p:spPr bwMode="auto">
          <a:xfrm>
            <a:off x="7162800" y="6172200"/>
            <a:ext cx="1888742" cy="635123"/>
          </a:xfrm>
          <a:prstGeom prst="rect">
            <a:avLst/>
          </a:prstGeom>
          <a:noFill/>
          <a:ln w="9525">
            <a:noFill/>
            <a:miter lim="800000"/>
            <a:headEnd/>
            <a:tailEnd/>
          </a:ln>
        </p:spPr>
      </p:pic>
    </p:spTree>
    <p:extLst>
      <p:ext uri="{BB962C8B-B14F-4D97-AF65-F5344CB8AC3E}">
        <p14:creationId xmlns:p14="http://schemas.microsoft.com/office/powerpoint/2010/main" val="43493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 calcmode="lin" valueType="num">
                                      <p:cBhvr>
                                        <p:cTn id="9" dur="2000" fill="hold"/>
                                        <p:tgtEl>
                                          <p:spTgt spid="1026"/>
                                        </p:tgtEl>
                                        <p:attrNameLst>
                                          <p:attrName>style.rotation</p:attrName>
                                        </p:attrNameLst>
                                      </p:cBhvr>
                                      <p:tavLst>
                                        <p:tav tm="0">
                                          <p:val>
                                            <p:fltVal val="90"/>
                                          </p:val>
                                        </p:tav>
                                        <p:tav tm="100000">
                                          <p:val>
                                            <p:fltVal val="0"/>
                                          </p:val>
                                        </p:tav>
                                      </p:tavLst>
                                    </p:anim>
                                    <p:animEffect transition="in" filter="fade">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1000" y="2533048"/>
            <a:ext cx="8229600" cy="331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1401762"/>
          </a:xfrm>
        </p:spPr>
        <p:txBody>
          <a:bodyPr>
            <a:normAutofit/>
          </a:bodyPr>
          <a:lstStyle/>
          <a:p>
            <a:r>
              <a:rPr lang="en-US" dirty="0" smtClean="0"/>
              <a:t>Residential Habilitation</a:t>
            </a:r>
            <a:br>
              <a:rPr lang="en-US" dirty="0" smtClean="0"/>
            </a:br>
            <a:r>
              <a:rPr lang="en-US" sz="2700" dirty="0" smtClean="0"/>
              <a:t>(bundled/ per diem services)</a:t>
            </a:r>
            <a:endParaRPr lang="en-US" sz="2700" dirty="0"/>
          </a:p>
        </p:txBody>
      </p:sp>
      <p:pic>
        <p:nvPicPr>
          <p:cNvPr id="6" name="Picture 5" descr="KenCrest_Logo_CMYK.tif"/>
          <p:cNvPicPr>
            <a:picLocks noChangeAspect="1"/>
          </p:cNvPicPr>
          <p:nvPr/>
        </p:nvPicPr>
        <p:blipFill>
          <a:blip r:embed="rId4" cstate="print"/>
          <a:srcRect/>
          <a:stretch>
            <a:fillRect/>
          </a:stretch>
        </p:blipFill>
        <p:spPr bwMode="auto">
          <a:xfrm>
            <a:off x="6553200" y="5867400"/>
            <a:ext cx="2362200" cy="792162"/>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2737" y="381000"/>
            <a:ext cx="2143125" cy="2143125"/>
          </a:xfrm>
          <a:prstGeom prst="rect">
            <a:avLst/>
          </a:prstGeom>
        </p:spPr>
      </p:pic>
    </p:spTree>
    <p:extLst>
      <p:ext uri="{BB962C8B-B14F-4D97-AF65-F5344CB8AC3E}">
        <p14:creationId xmlns:p14="http://schemas.microsoft.com/office/powerpoint/2010/main" val="3282593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Residential Habilitation is Daily </a:t>
            </a:r>
            <a:r>
              <a:rPr lang="en-US" dirty="0"/>
              <a:t>B</a:t>
            </a:r>
            <a:r>
              <a:rPr lang="en-US" dirty="0" smtClean="0"/>
              <a:t>illing</a:t>
            </a:r>
            <a:endParaRPr lang="en-US" dirty="0"/>
          </a:p>
        </p:txBody>
      </p:sp>
      <p:pic>
        <p:nvPicPr>
          <p:cNvPr id="6" name="Picture 5" descr="KenCrest_Logo_CMYK.tif"/>
          <p:cNvPicPr>
            <a:picLocks noChangeAspect="1"/>
          </p:cNvPicPr>
          <p:nvPr/>
        </p:nvPicPr>
        <p:blipFill>
          <a:blip r:embed="rId3" cstate="print"/>
          <a:srcRect/>
          <a:stretch>
            <a:fillRect/>
          </a:stretch>
        </p:blipFill>
        <p:spPr bwMode="auto">
          <a:xfrm>
            <a:off x="6553200" y="5867400"/>
            <a:ext cx="2362200" cy="792162"/>
          </a:xfrm>
          <a:prstGeom prst="rect">
            <a:avLst/>
          </a:prstGeom>
          <a:noFill/>
          <a:ln w="9525">
            <a:noFill/>
            <a:miter lim="800000"/>
            <a:headEnd/>
            <a:tailEnd/>
          </a:ln>
        </p:spPr>
      </p:pic>
      <p:sp>
        <p:nvSpPr>
          <p:cNvPr id="3" name="TextBox 2"/>
          <p:cNvSpPr txBox="1"/>
          <p:nvPr/>
        </p:nvSpPr>
        <p:spPr>
          <a:xfrm>
            <a:off x="1219200" y="5575012"/>
            <a:ext cx="5509146" cy="584775"/>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Substitute care is considered to be in program as money is being paid for a service</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04800" y="1905000"/>
            <a:ext cx="8229600" cy="3547871"/>
          </a:xfrm>
        </p:spPr>
        <p:txBody>
          <a:bodyPr>
            <a:normAutofit fontScale="62500" lnSpcReduction="20000"/>
          </a:bodyPr>
          <a:lstStyle/>
          <a:p>
            <a:r>
              <a:rPr lang="en-US" sz="3200" dirty="0"/>
              <a:t>This service is authorized as a day unit. A day is defined as a period of a minimum of 12 hours of non-continuous care rendered by a residential habilitation provider within a 24-hour period beginning at 12:00am and ending at 11:59pm. The exception to this rule, effective July 1, 2015, occurs when an individual is admitted to a hospital or nursing facility. When this occurs the residential habilitation provider may not bill for the day the individual is admitted regardless of how many hours of care the residential habilitation provider has rendered during the 24-hour period. When an individual is discharged from a hospital or nursing facility the residential habilitation provider may bill for the </a:t>
            </a:r>
            <a:r>
              <a:rPr lang="en-US" sz="3200" dirty="0" smtClean="0"/>
              <a:t>discharge </a:t>
            </a:r>
            <a:r>
              <a:rPr lang="en-US" sz="3200" dirty="0"/>
              <a:t>day of service regardless of how many hours of care the residential habilitation provider has rendered during the 24-hour period. </a:t>
            </a:r>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848" y="381000"/>
            <a:ext cx="1198730" cy="1443810"/>
          </a:xfrm>
          <a:prstGeom prst="rect">
            <a:avLst/>
          </a:prstGeom>
        </p:spPr>
      </p:pic>
    </p:spTree>
    <p:extLst>
      <p:ext uri="{BB962C8B-B14F-4D97-AF65-F5344CB8AC3E}">
        <p14:creationId xmlns:p14="http://schemas.microsoft.com/office/powerpoint/2010/main" val="3183025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422" y="3733800"/>
            <a:ext cx="8229600" cy="1968691"/>
          </a:xfrm>
        </p:spPr>
        <p:txBody>
          <a:bodyPr>
            <a:normAutofit fontScale="85000" lnSpcReduction="10000"/>
          </a:bodyPr>
          <a:lstStyle/>
          <a:p>
            <a:pPr marL="109728" indent="0">
              <a:buNone/>
            </a:pPr>
            <a:endParaRPr lang="en-US" sz="2400" dirty="0"/>
          </a:p>
          <a:p>
            <a:pPr lvl="1"/>
            <a:r>
              <a:rPr lang="en-US" dirty="0"/>
              <a:t>Separate from any other ODP funded residential </a:t>
            </a:r>
            <a:r>
              <a:rPr lang="en-US" dirty="0" err="1"/>
              <a:t>hab</a:t>
            </a:r>
            <a:r>
              <a:rPr lang="en-US" dirty="0"/>
              <a:t> settings</a:t>
            </a:r>
          </a:p>
          <a:p>
            <a:pPr lvl="1"/>
            <a:r>
              <a:rPr lang="en-US" dirty="0"/>
              <a:t>Dispersed in the community</a:t>
            </a:r>
          </a:p>
          <a:p>
            <a:pPr lvl="1"/>
            <a:r>
              <a:rPr lang="en-US" dirty="0"/>
              <a:t>Located in the community surrounded by the general public</a:t>
            </a:r>
          </a:p>
          <a:p>
            <a:pPr lvl="1"/>
            <a:r>
              <a:rPr lang="en-US" dirty="0"/>
              <a:t>Requires approval</a:t>
            </a:r>
          </a:p>
          <a:p>
            <a:endParaRPr lang="en-US" dirty="0"/>
          </a:p>
        </p:txBody>
      </p:sp>
      <p:sp>
        <p:nvSpPr>
          <p:cNvPr id="3" name="Title 2"/>
          <p:cNvSpPr>
            <a:spLocks noGrp="1"/>
          </p:cNvSpPr>
          <p:nvPr>
            <p:ph type="title"/>
          </p:nvPr>
        </p:nvSpPr>
        <p:spPr/>
        <p:txBody>
          <a:bodyPr/>
          <a:lstStyle/>
          <a:p>
            <a:r>
              <a:rPr lang="en-US" dirty="0" smtClean="0"/>
              <a:t>HCBS? No Sweat!!!  </a:t>
            </a:r>
            <a:endParaRPr lang="en-US" dirty="0"/>
          </a:p>
        </p:txBody>
      </p:sp>
      <p:pic>
        <p:nvPicPr>
          <p:cNvPr id="4" name="Picture 3" descr="KenCrest_Logo_CMYK.tif"/>
          <p:cNvPicPr>
            <a:picLocks noChangeAspect="1"/>
          </p:cNvPicPr>
          <p:nvPr/>
        </p:nvPicPr>
        <p:blipFill>
          <a:blip r:embed="rId2" cstate="print"/>
          <a:srcRect/>
          <a:stretch>
            <a:fillRect/>
          </a:stretch>
        </p:blipFill>
        <p:spPr bwMode="auto">
          <a:xfrm>
            <a:off x="6553200" y="5867400"/>
            <a:ext cx="2362200" cy="792162"/>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9978">
            <a:off x="5791200" y="533400"/>
            <a:ext cx="2628900" cy="1743075"/>
          </a:xfrm>
          <a:prstGeom prst="rect">
            <a:avLst/>
          </a:prstGeom>
        </p:spPr>
      </p:pic>
      <p:sp>
        <p:nvSpPr>
          <p:cNvPr id="6" name="TextBox 5"/>
          <p:cNvSpPr txBox="1"/>
          <p:nvPr/>
        </p:nvSpPr>
        <p:spPr>
          <a:xfrm>
            <a:off x="457200" y="1404937"/>
            <a:ext cx="5105400" cy="2462213"/>
          </a:xfrm>
          <a:prstGeom prst="rect">
            <a:avLst/>
          </a:prstGeom>
          <a:noFill/>
        </p:spPr>
        <p:txBody>
          <a:bodyPr wrap="square" rtlCol="0">
            <a:spAutoFit/>
          </a:bodyPr>
          <a:lstStyle/>
          <a:p>
            <a:pPr marL="109728" indent="0">
              <a:buNone/>
            </a:pPr>
            <a:r>
              <a:rPr lang="en-US" sz="2200" dirty="0"/>
              <a:t>All residential habilitation settings in which Residential Habilitation services are provided must be integrated and dispersed in the community in noncontiguous locations, and may not be located on campus settings. </a:t>
            </a:r>
          </a:p>
        </p:txBody>
      </p:sp>
    </p:spTree>
    <p:extLst>
      <p:ext uri="{BB962C8B-B14F-4D97-AF65-F5344CB8AC3E}">
        <p14:creationId xmlns:p14="http://schemas.microsoft.com/office/powerpoint/2010/main" val="407111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3400" y="2667001"/>
            <a:ext cx="8229600" cy="317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265238"/>
          </a:xfrm>
        </p:spPr>
        <p:txBody>
          <a:bodyPr>
            <a:normAutofit/>
          </a:bodyPr>
          <a:lstStyle/>
          <a:p>
            <a:pPr algn="ctr"/>
            <a:r>
              <a:rPr lang="en-US" sz="3200" dirty="0" smtClean="0"/>
              <a:t>Residential Habilitation?  Family Living?   Don’t you mean Lifesharing?!?!?</a:t>
            </a:r>
            <a:endParaRPr lang="en-US" sz="3200" dirty="0"/>
          </a:p>
        </p:txBody>
      </p:sp>
      <p:pic>
        <p:nvPicPr>
          <p:cNvPr id="5" name="Picture 4" descr="KenCrest_Logo_CMYK.tif"/>
          <p:cNvPicPr>
            <a:picLocks noChangeAspect="1"/>
          </p:cNvPicPr>
          <p:nvPr/>
        </p:nvPicPr>
        <p:blipFill>
          <a:blip r:embed="rId4" cstate="print"/>
          <a:srcRect/>
          <a:stretch>
            <a:fillRect/>
          </a:stretch>
        </p:blipFill>
        <p:spPr bwMode="auto">
          <a:xfrm>
            <a:off x="6553200" y="5867400"/>
            <a:ext cx="2362200" cy="792162"/>
          </a:xfrm>
          <a:prstGeom prst="rect">
            <a:avLst/>
          </a:prstGeom>
          <a:noFill/>
          <a:ln w="9525">
            <a:noFill/>
            <a:miter lim="800000"/>
            <a:headEnd/>
            <a:tailEnd/>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1371600"/>
            <a:ext cx="2714625" cy="1685925"/>
          </a:xfrm>
          <a:prstGeom prst="rect">
            <a:avLst/>
          </a:prstGeom>
        </p:spPr>
      </p:pic>
    </p:spTree>
    <p:extLst>
      <p:ext uri="{BB962C8B-B14F-4D97-AF65-F5344CB8AC3E}">
        <p14:creationId xmlns:p14="http://schemas.microsoft.com/office/powerpoint/2010/main" val="28988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3400" y="3160405"/>
            <a:ext cx="8229600" cy="2706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304800"/>
            <a:ext cx="8229600" cy="1633728"/>
          </a:xfrm>
        </p:spPr>
        <p:txBody>
          <a:bodyPr>
            <a:normAutofit/>
          </a:bodyPr>
          <a:lstStyle/>
          <a:p>
            <a:r>
              <a:rPr lang="en-US" dirty="0" smtClean="0"/>
              <a:t>Not </a:t>
            </a:r>
            <a:r>
              <a:rPr lang="en-US" dirty="0"/>
              <a:t>A</a:t>
            </a:r>
            <a:r>
              <a:rPr lang="en-US" dirty="0" smtClean="0"/>
              <a:t>ble to Use </a:t>
            </a:r>
            <a:r>
              <a:rPr lang="en-US" dirty="0"/>
              <a:t>S</a:t>
            </a:r>
            <a:r>
              <a:rPr lang="en-US" dirty="0" smtClean="0"/>
              <a:t>ome </a:t>
            </a:r>
            <a:r>
              <a:rPr lang="en-US" dirty="0"/>
              <a:t>D</a:t>
            </a:r>
            <a:r>
              <a:rPr lang="en-US" dirty="0" smtClean="0"/>
              <a:t>iscreet </a:t>
            </a:r>
            <a:r>
              <a:rPr lang="en-US" dirty="0"/>
              <a:t>S</a:t>
            </a:r>
            <a:r>
              <a:rPr lang="en-US" dirty="0" smtClean="0"/>
              <a:t>ervices </a:t>
            </a:r>
            <a:endParaRPr lang="en-US" dirty="0"/>
          </a:p>
        </p:txBody>
      </p:sp>
      <p:pic>
        <p:nvPicPr>
          <p:cNvPr id="5" name="Picture 4" descr="KenCrest_Logo_CMYK.tif"/>
          <p:cNvPicPr>
            <a:picLocks noChangeAspect="1"/>
          </p:cNvPicPr>
          <p:nvPr/>
        </p:nvPicPr>
        <p:blipFill>
          <a:blip r:embed="rId4" cstate="print"/>
          <a:srcRect/>
          <a:stretch>
            <a:fillRect/>
          </a:stretch>
        </p:blipFill>
        <p:spPr bwMode="auto">
          <a:xfrm>
            <a:off x="6553200" y="5867400"/>
            <a:ext cx="2362200" cy="792162"/>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1143000"/>
            <a:ext cx="2590800" cy="1762125"/>
          </a:xfrm>
          <a:prstGeom prst="rect">
            <a:avLst/>
          </a:prstGeom>
        </p:spPr>
      </p:pic>
    </p:spTree>
    <p:extLst>
      <p:ext uri="{BB962C8B-B14F-4D97-AF65-F5344CB8AC3E}">
        <p14:creationId xmlns:p14="http://schemas.microsoft.com/office/powerpoint/2010/main" val="259852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7662333" cy="3588015"/>
          </a:xfrm>
        </p:spPr>
        <p:txBody>
          <a:bodyPr>
            <a:normAutofit lnSpcReduction="10000"/>
          </a:bodyPr>
          <a:lstStyle/>
          <a:p>
            <a:r>
              <a:rPr lang="en-US" sz="4000" dirty="0"/>
              <a:t>Why are they important to you?</a:t>
            </a:r>
          </a:p>
          <a:p>
            <a:pPr lvl="1"/>
            <a:r>
              <a:rPr lang="en-US" sz="2800" dirty="0" smtClean="0"/>
              <a:t>Home </a:t>
            </a:r>
            <a:r>
              <a:rPr lang="en-US" sz="2800" dirty="0"/>
              <a:t>and Community habilitation- in place of a day program (8am-5pm)</a:t>
            </a:r>
          </a:p>
          <a:p>
            <a:pPr lvl="1"/>
            <a:r>
              <a:rPr lang="en-US" sz="2800" dirty="0"/>
              <a:t>Home modifications</a:t>
            </a:r>
          </a:p>
          <a:p>
            <a:pPr lvl="1"/>
            <a:r>
              <a:rPr lang="en-US" sz="2800" dirty="0"/>
              <a:t>Vehicle </a:t>
            </a:r>
            <a:r>
              <a:rPr lang="en-US" sz="2800" dirty="0" smtClean="0"/>
              <a:t>modifications</a:t>
            </a:r>
          </a:p>
          <a:p>
            <a:pPr lvl="1"/>
            <a:r>
              <a:rPr lang="en-US" sz="2800" dirty="0" smtClean="0"/>
              <a:t>Nursing</a:t>
            </a:r>
            <a:endParaRPr lang="en-US" sz="2800" dirty="0"/>
          </a:p>
          <a:p>
            <a:pPr marL="0" indent="0">
              <a:buNone/>
            </a:pPr>
            <a:endParaRPr lang="en-US" dirty="0"/>
          </a:p>
        </p:txBody>
      </p:sp>
      <p:sp>
        <p:nvSpPr>
          <p:cNvPr id="2" name="Title 1"/>
          <p:cNvSpPr>
            <a:spLocks noGrp="1"/>
          </p:cNvSpPr>
          <p:nvPr>
            <p:ph type="title"/>
          </p:nvPr>
        </p:nvSpPr>
        <p:spPr>
          <a:xfrm>
            <a:off x="457200" y="228600"/>
            <a:ext cx="8229600" cy="1143000"/>
          </a:xfrm>
        </p:spPr>
        <p:txBody>
          <a:bodyPr>
            <a:normAutofit fontScale="90000"/>
          </a:bodyPr>
          <a:lstStyle/>
          <a:p>
            <a:r>
              <a:rPr lang="en-US" dirty="0" smtClean="0"/>
              <a:t>Lifesharing Discreet </a:t>
            </a:r>
            <a:r>
              <a:rPr lang="en-US" dirty="0"/>
              <a:t>E</a:t>
            </a:r>
            <a:r>
              <a:rPr lang="en-US" dirty="0" smtClean="0"/>
              <a:t>ligible </a:t>
            </a:r>
            <a:r>
              <a:rPr lang="en-US" dirty="0"/>
              <a:t>S</a:t>
            </a:r>
            <a:r>
              <a:rPr lang="en-US" dirty="0" smtClean="0"/>
              <a:t>ervices</a:t>
            </a:r>
            <a:endParaRPr lang="en-US" dirty="0"/>
          </a:p>
        </p:txBody>
      </p:sp>
      <p:pic>
        <p:nvPicPr>
          <p:cNvPr id="5" name="Picture 4" descr="KenCrest_Logo_CMYK.tif"/>
          <p:cNvPicPr>
            <a:picLocks noChangeAspect="1"/>
          </p:cNvPicPr>
          <p:nvPr/>
        </p:nvPicPr>
        <p:blipFill>
          <a:blip r:embed="rId3" cstate="print"/>
          <a:srcRect/>
          <a:stretch>
            <a:fillRect/>
          </a:stretch>
        </p:blipFill>
        <p:spPr bwMode="auto">
          <a:xfrm>
            <a:off x="6553200" y="5867400"/>
            <a:ext cx="2362200" cy="792162"/>
          </a:xfrm>
          <a:prstGeom prst="rect">
            <a:avLst/>
          </a:prstGeom>
          <a:noFill/>
          <a:ln w="9525">
            <a:noFill/>
            <a:miter lim="800000"/>
            <a:headEnd/>
            <a:tailEnd/>
          </a:ln>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61867"/>
            <a:ext cx="2362200" cy="1903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500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 What </a:t>
            </a:r>
            <a:r>
              <a:rPr lang="en-US" i="1" dirty="0" smtClean="0"/>
              <a:t>is </a:t>
            </a:r>
            <a:r>
              <a:rPr lang="en-US" dirty="0" smtClean="0"/>
              <a:t>Allowed?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275" y="1496219"/>
            <a:ext cx="55054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KenCrest_Logo_CMYK.tif"/>
          <p:cNvPicPr>
            <a:picLocks noChangeAspect="1"/>
          </p:cNvPicPr>
          <p:nvPr/>
        </p:nvPicPr>
        <p:blipFill>
          <a:blip r:embed="rId3" cstate="print"/>
          <a:srcRect/>
          <a:stretch>
            <a:fillRect/>
          </a:stretch>
        </p:blipFill>
        <p:spPr bwMode="auto">
          <a:xfrm>
            <a:off x="6781800" y="6065838"/>
            <a:ext cx="2362200" cy="792162"/>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99358">
            <a:off x="6359954" y="375732"/>
            <a:ext cx="2348008" cy="1343978"/>
          </a:xfrm>
          <a:prstGeom prst="rect">
            <a:avLst/>
          </a:prstGeom>
        </p:spPr>
      </p:pic>
    </p:spTree>
    <p:extLst>
      <p:ext uri="{BB962C8B-B14F-4D97-AF65-F5344CB8AC3E}">
        <p14:creationId xmlns:p14="http://schemas.microsoft.com/office/powerpoint/2010/main" val="4167510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810709"/>
            <a:ext cx="8229600" cy="1239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4000" dirty="0" smtClean="0"/>
              <a:t>Supplemental Habilitation- Unit based</a:t>
            </a:r>
            <a:r>
              <a:rPr lang="en-US" dirty="0" smtClean="0"/>
              <a:t/>
            </a:r>
            <a:br>
              <a:rPr lang="en-US" dirty="0" smtClean="0"/>
            </a:br>
            <a:r>
              <a:rPr lang="en-US" sz="3100" dirty="0"/>
              <a:t>(</a:t>
            </a:r>
            <a:r>
              <a:rPr lang="en-US" sz="3100" dirty="0" smtClean="0"/>
              <a:t>Licensed Only)</a:t>
            </a:r>
            <a:endParaRPr lang="en-US" sz="31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862" y="3048000"/>
            <a:ext cx="6172200" cy="3365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KenCrest_Logo_CMYK.tif"/>
          <p:cNvPicPr>
            <a:picLocks noChangeAspect="1"/>
          </p:cNvPicPr>
          <p:nvPr/>
        </p:nvPicPr>
        <p:blipFill>
          <a:blip r:embed="rId5" cstate="print"/>
          <a:srcRect/>
          <a:stretch>
            <a:fillRect/>
          </a:stretch>
        </p:blipFill>
        <p:spPr bwMode="auto">
          <a:xfrm>
            <a:off x="6781800" y="6016988"/>
            <a:ext cx="2362200" cy="792162"/>
          </a:xfrm>
          <a:prstGeom prst="rect">
            <a:avLst/>
          </a:prstGeom>
          <a:noFill/>
          <a:ln w="9525">
            <a:noFill/>
            <a:miter lim="800000"/>
            <a:headEnd/>
            <a:tailEnd/>
          </a:ln>
        </p:spPr>
      </p:pic>
    </p:spTree>
    <p:extLst>
      <p:ext uri="{BB962C8B-B14F-4D97-AF65-F5344CB8AC3E}">
        <p14:creationId xmlns:p14="http://schemas.microsoft.com/office/powerpoint/2010/main" val="1153819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5868" y="1600200"/>
            <a:ext cx="8229600" cy="111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sz="3600" dirty="0" smtClean="0"/>
              <a:t>Additional Individualized Staffing- Unit Based</a:t>
            </a:r>
            <a:br>
              <a:rPr lang="en-US" sz="3600" dirty="0" smtClean="0"/>
            </a:br>
            <a:r>
              <a:rPr lang="en-US" dirty="0" smtClean="0"/>
              <a:t> </a:t>
            </a:r>
            <a:r>
              <a:rPr lang="en-US" sz="3100" dirty="0" smtClean="0"/>
              <a:t>(Licensed only)</a:t>
            </a:r>
            <a:endParaRPr lang="en-US" sz="31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43200"/>
            <a:ext cx="7067550" cy="187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282" y="4617578"/>
            <a:ext cx="7022563" cy="1670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KenCrest_Logo_CMYK.tif"/>
          <p:cNvPicPr>
            <a:picLocks noChangeAspect="1"/>
          </p:cNvPicPr>
          <p:nvPr/>
        </p:nvPicPr>
        <p:blipFill>
          <a:blip r:embed="rId6" cstate="print"/>
          <a:srcRect/>
          <a:stretch>
            <a:fillRect/>
          </a:stretch>
        </p:blipFill>
        <p:spPr bwMode="auto">
          <a:xfrm>
            <a:off x="6934200" y="6045366"/>
            <a:ext cx="2362200" cy="792162"/>
          </a:xfrm>
          <a:prstGeom prst="rect">
            <a:avLst/>
          </a:prstGeom>
          <a:noFill/>
          <a:ln w="9525">
            <a:noFill/>
            <a:miter lim="800000"/>
            <a:headEnd/>
            <a:tailEnd/>
          </a:ln>
        </p:spPr>
      </p:pic>
    </p:spTree>
    <p:extLst>
      <p:ext uri="{BB962C8B-B14F-4D97-AF65-F5344CB8AC3E}">
        <p14:creationId xmlns:p14="http://schemas.microsoft.com/office/powerpoint/2010/main" val="554576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71600" y="1981200"/>
            <a:ext cx="5645624" cy="411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Critical Revision?</a:t>
            </a:r>
            <a:endParaRPr lang="en-US" dirty="0"/>
          </a:p>
        </p:txBody>
      </p:sp>
      <p:pic>
        <p:nvPicPr>
          <p:cNvPr id="5" name="Picture 4" descr="KenCrest_Logo_CMYK.tif"/>
          <p:cNvPicPr>
            <a:picLocks noChangeAspect="1"/>
          </p:cNvPicPr>
          <p:nvPr/>
        </p:nvPicPr>
        <p:blipFill>
          <a:blip r:embed="rId4" cstate="print"/>
          <a:srcRect/>
          <a:stretch>
            <a:fillRect/>
          </a:stretch>
        </p:blipFill>
        <p:spPr bwMode="auto">
          <a:xfrm>
            <a:off x="6772701" y="5885598"/>
            <a:ext cx="2362200" cy="792162"/>
          </a:xfrm>
          <a:prstGeom prst="rect">
            <a:avLst/>
          </a:prstGeom>
          <a:noFill/>
          <a:ln w="9525">
            <a:noFill/>
            <a:miter lim="800000"/>
            <a:headEnd/>
            <a:tailEnd/>
          </a:ln>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0" y="1447800"/>
            <a:ext cx="9154804"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98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6324600" cy="4955203"/>
          </a:xfrm>
          <a:prstGeom prst="rect">
            <a:avLst/>
          </a:prstGeom>
          <a:noFill/>
        </p:spPr>
        <p:txBody>
          <a:bodyPr wrap="square" rtlCol="0">
            <a:spAutoFit/>
          </a:bodyPr>
          <a:lstStyle/>
          <a:p>
            <a:pPr algn="ctr"/>
            <a:r>
              <a:rPr lang="en-US" sz="2800" b="1" dirty="0" smtClean="0">
                <a:solidFill>
                  <a:prstClr val="black"/>
                </a:solidFill>
              </a:rPr>
              <a:t>Life stages:</a:t>
            </a:r>
          </a:p>
          <a:p>
            <a:endParaRPr lang="en-US" sz="2400" dirty="0">
              <a:solidFill>
                <a:prstClr val="black"/>
              </a:solidFill>
            </a:endParaRPr>
          </a:p>
          <a:p>
            <a:pPr>
              <a:buFont typeface="Arial" pitchFamily="34" charset="0"/>
              <a:buChar char="•"/>
            </a:pPr>
            <a:r>
              <a:rPr lang="en-US" sz="2400" dirty="0" smtClean="0">
                <a:solidFill>
                  <a:prstClr val="black"/>
                </a:solidFill>
              </a:rPr>
              <a:t>Prenatal/Infancy</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Early Childhood</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School Age</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Transition</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Adulthood</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Aging</a:t>
            </a:r>
            <a:endParaRPr lang="en-US" sz="2400" dirty="0">
              <a:solidFill>
                <a:prstClr val="black"/>
              </a:solidFill>
            </a:endParaRPr>
          </a:p>
        </p:txBody>
      </p:sp>
      <p:pic>
        <p:nvPicPr>
          <p:cNvPr id="3" name="Picture 2" descr="KenCrest_Logo_CMYK.tif"/>
          <p:cNvPicPr>
            <a:picLocks noChangeAspect="1"/>
          </p:cNvPicPr>
          <p:nvPr/>
        </p:nvPicPr>
        <p:blipFill>
          <a:blip r:embed="rId2" cstate="print"/>
          <a:srcRect/>
          <a:stretch>
            <a:fillRect/>
          </a:stretch>
        </p:blipFill>
        <p:spPr bwMode="auto">
          <a:xfrm>
            <a:off x="6016881" y="5885005"/>
            <a:ext cx="2901438" cy="972995"/>
          </a:xfrm>
          <a:prstGeom prst="rect">
            <a:avLst/>
          </a:prstGeom>
          <a:noFill/>
          <a:ln w="9525">
            <a:noFill/>
            <a:miter lim="800000"/>
            <a:headEnd/>
            <a:tailEnd/>
          </a:ln>
        </p:spPr>
      </p:pic>
    </p:spTree>
    <p:extLst>
      <p:ext uri="{BB962C8B-B14F-4D97-AF65-F5344CB8AC3E}">
        <p14:creationId xmlns:p14="http://schemas.microsoft.com/office/powerpoint/2010/main" val="1970995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9682" y="1600200"/>
            <a:ext cx="8387118"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Home and Community Habilitation</a:t>
            </a:r>
            <a:br>
              <a:rPr lang="en-US" dirty="0" smtClean="0"/>
            </a:br>
            <a:r>
              <a:rPr lang="en-US" dirty="0" smtClean="0"/>
              <a:t>as a day program </a:t>
            </a:r>
            <a:endParaRPr lang="en-US" dirty="0"/>
          </a:p>
        </p:txBody>
      </p:sp>
      <p:sp>
        <p:nvSpPr>
          <p:cNvPr id="4" name="TextBox 3"/>
          <p:cNvSpPr txBox="1"/>
          <p:nvPr/>
        </p:nvSpPr>
        <p:spPr>
          <a:xfrm>
            <a:off x="968423" y="3325419"/>
            <a:ext cx="7010400" cy="461665"/>
          </a:xfrm>
          <a:prstGeom prst="rect">
            <a:avLst/>
          </a:prstGeom>
          <a:solidFill>
            <a:schemeClr val="accent1">
              <a:lumMod val="20000"/>
              <a:lumOff val="80000"/>
            </a:schemeClr>
          </a:solidFill>
        </p:spPr>
        <p:txBody>
          <a:bodyPr wrap="square" rtlCol="0">
            <a:spAutoFit/>
          </a:bodyPr>
          <a:lstStyle/>
          <a:p>
            <a:r>
              <a:rPr lang="en-US" sz="2400" dirty="0" smtClean="0"/>
              <a:t>By the way….Anything can be habilitation!!!!</a:t>
            </a:r>
            <a:endParaRPr lang="en-US" sz="2400" dirty="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82" y="4038600"/>
            <a:ext cx="845820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KenCrest_Logo_CMYK.tif"/>
          <p:cNvPicPr>
            <a:picLocks noChangeAspect="1"/>
          </p:cNvPicPr>
          <p:nvPr/>
        </p:nvPicPr>
        <p:blipFill>
          <a:blip r:embed="rId5" cstate="print"/>
          <a:srcRect/>
          <a:stretch>
            <a:fillRect/>
          </a:stretch>
        </p:blipFill>
        <p:spPr bwMode="auto">
          <a:xfrm>
            <a:off x="6802272" y="6039680"/>
            <a:ext cx="2362200" cy="792162"/>
          </a:xfrm>
          <a:prstGeom prst="rect">
            <a:avLst/>
          </a:prstGeom>
          <a:noFill/>
          <a:ln w="9525">
            <a:noFill/>
            <a:miter lim="800000"/>
            <a:headEnd/>
            <a:tailEnd/>
          </a:ln>
        </p:spPr>
      </p:pic>
    </p:spTree>
    <p:extLst>
      <p:ext uri="{BB962C8B-B14F-4D97-AF65-F5344CB8AC3E}">
        <p14:creationId xmlns:p14="http://schemas.microsoft.com/office/powerpoint/2010/main" val="3067355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2057400"/>
            <a:ext cx="7696200" cy="313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Home Modifications</a:t>
            </a:r>
            <a:endParaRPr lang="en-US" dirty="0"/>
          </a:p>
        </p:txBody>
      </p:sp>
      <p:pic>
        <p:nvPicPr>
          <p:cNvPr id="6" name="Picture 5" descr="KenCrest_Logo_CMYK.tif"/>
          <p:cNvPicPr>
            <a:picLocks noChangeAspect="1"/>
          </p:cNvPicPr>
          <p:nvPr/>
        </p:nvPicPr>
        <p:blipFill>
          <a:blip r:embed="rId4" cstate="print"/>
          <a:srcRect/>
          <a:stretch>
            <a:fillRect/>
          </a:stretch>
        </p:blipFill>
        <p:spPr bwMode="auto">
          <a:xfrm>
            <a:off x="6553200" y="5867400"/>
            <a:ext cx="2362200" cy="792162"/>
          </a:xfrm>
          <a:prstGeom prst="rect">
            <a:avLst/>
          </a:prstGeom>
          <a:noFill/>
          <a:ln w="9525">
            <a:noFill/>
            <a:miter lim="800000"/>
            <a:headEnd/>
            <a:tailEnd/>
          </a:ln>
        </p:spPr>
      </p:pic>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6525" y="838200"/>
            <a:ext cx="2495550" cy="176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051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32984"/>
            <a:ext cx="8229600" cy="1143000"/>
          </a:xfrm>
        </p:spPr>
        <p:txBody>
          <a:bodyPr/>
          <a:lstStyle/>
          <a:p>
            <a:r>
              <a:rPr lang="en-US" dirty="0" smtClean="0"/>
              <a:t>Home Modifications </a:t>
            </a:r>
            <a:endParaRPr lang="en-US" dirty="0"/>
          </a:p>
        </p:txBody>
      </p:sp>
      <p:pic>
        <p:nvPicPr>
          <p:cNvPr id="4" name="Picture 3" descr="KenCrest_Logo_CMYK.tif"/>
          <p:cNvPicPr>
            <a:picLocks noChangeAspect="1"/>
          </p:cNvPicPr>
          <p:nvPr/>
        </p:nvPicPr>
        <p:blipFill>
          <a:blip r:embed="rId2" cstate="print"/>
          <a:srcRect/>
          <a:stretch>
            <a:fillRect/>
          </a:stretch>
        </p:blipFill>
        <p:spPr bwMode="auto">
          <a:xfrm>
            <a:off x="6629400" y="5943600"/>
            <a:ext cx="2362200" cy="792162"/>
          </a:xfrm>
          <a:prstGeom prst="rect">
            <a:avLst/>
          </a:prstGeom>
          <a:noFill/>
          <a:ln w="9525">
            <a:noFill/>
            <a:miter lim="800000"/>
            <a:headEnd/>
            <a:tailEnd/>
          </a:ln>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3670679"/>
            <a:ext cx="82296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52400"/>
            <a:ext cx="2667000" cy="35433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990600"/>
            <a:ext cx="2701588" cy="2472058"/>
          </a:xfrm>
          <a:prstGeom prst="rect">
            <a:avLst/>
          </a:prstGeom>
        </p:spPr>
      </p:pic>
    </p:spTree>
    <p:extLst>
      <p:ext uri="{BB962C8B-B14F-4D97-AF65-F5344CB8AC3E}">
        <p14:creationId xmlns:p14="http://schemas.microsoft.com/office/powerpoint/2010/main" val="30060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2206" y="2057400"/>
            <a:ext cx="7808794" cy="345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a:r>
              <a:rPr lang="en-US" dirty="0" smtClean="0"/>
              <a:t>Vehicle Modifications</a:t>
            </a:r>
            <a:endParaRPr lang="en-US" dirty="0"/>
          </a:p>
        </p:txBody>
      </p:sp>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62" y="5486401"/>
            <a:ext cx="783495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KenCrest_Logo_CMYK.tif"/>
          <p:cNvPicPr>
            <a:picLocks noChangeAspect="1"/>
          </p:cNvPicPr>
          <p:nvPr/>
        </p:nvPicPr>
        <p:blipFill>
          <a:blip r:embed="rId5" cstate="print"/>
          <a:srcRect/>
          <a:stretch>
            <a:fillRect/>
          </a:stretch>
        </p:blipFill>
        <p:spPr bwMode="auto">
          <a:xfrm>
            <a:off x="7224215" y="5179757"/>
            <a:ext cx="1828800" cy="613287"/>
          </a:xfrm>
          <a:prstGeom prst="rect">
            <a:avLst/>
          </a:prstGeom>
          <a:noFill/>
          <a:ln w="9525">
            <a:noFill/>
            <a:miter lim="800000"/>
            <a:headEnd/>
            <a:tailEnd/>
          </a:ln>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662" y="304800"/>
            <a:ext cx="271876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370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7851" y="1371600"/>
            <a:ext cx="6781800" cy="442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152400"/>
            <a:ext cx="8229600" cy="1143000"/>
          </a:xfrm>
        </p:spPr>
        <p:txBody>
          <a:bodyPr/>
          <a:lstStyle/>
          <a:p>
            <a:r>
              <a:rPr lang="en-US" dirty="0" smtClean="0"/>
              <a:t>Nursing Services</a:t>
            </a:r>
            <a:endParaRPr lang="en-US" dirty="0"/>
          </a:p>
        </p:txBody>
      </p:sp>
      <p:pic>
        <p:nvPicPr>
          <p:cNvPr id="5" name="Picture 4" descr="KenCrest_Logo_CMYK.tif"/>
          <p:cNvPicPr>
            <a:picLocks noChangeAspect="1"/>
          </p:cNvPicPr>
          <p:nvPr/>
        </p:nvPicPr>
        <p:blipFill>
          <a:blip r:embed="rId4" cstate="print"/>
          <a:srcRect/>
          <a:stretch>
            <a:fillRect/>
          </a:stretch>
        </p:blipFill>
        <p:spPr bwMode="auto">
          <a:xfrm>
            <a:off x="6934200" y="6206954"/>
            <a:ext cx="1941394" cy="651045"/>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4660" y="1066800"/>
            <a:ext cx="2960474" cy="4921118"/>
          </a:xfrm>
          <a:prstGeom prst="rect">
            <a:avLst/>
          </a:prstGeom>
        </p:spPr>
      </p:pic>
    </p:spTree>
    <p:extLst>
      <p:ext uri="{BB962C8B-B14F-4D97-AF65-F5344CB8AC3E}">
        <p14:creationId xmlns:p14="http://schemas.microsoft.com/office/powerpoint/2010/main" val="6295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7200" y="1684504"/>
            <a:ext cx="8229600" cy="411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Service Requirements</a:t>
            </a:r>
            <a:br>
              <a:rPr lang="en-US" dirty="0" smtClean="0"/>
            </a:br>
            <a:r>
              <a:rPr lang="en-US" sz="3600" dirty="0" smtClean="0"/>
              <a:t>(must be RN or LPN)</a:t>
            </a:r>
            <a:endParaRPr lang="en-US" sz="3600" dirty="0"/>
          </a:p>
        </p:txBody>
      </p:sp>
      <p:pic>
        <p:nvPicPr>
          <p:cNvPr id="5" name="Picture 4" descr="KenCrest_Logo_CMYK.tif"/>
          <p:cNvPicPr>
            <a:picLocks noChangeAspect="1"/>
          </p:cNvPicPr>
          <p:nvPr/>
        </p:nvPicPr>
        <p:blipFill>
          <a:blip r:embed="rId4" cstate="print"/>
          <a:srcRect/>
          <a:stretch>
            <a:fillRect/>
          </a:stretch>
        </p:blipFill>
        <p:spPr bwMode="auto">
          <a:xfrm>
            <a:off x="6748818" y="5996462"/>
            <a:ext cx="2362200" cy="792162"/>
          </a:xfrm>
          <a:prstGeom prst="rect">
            <a:avLst/>
          </a:prstGeom>
          <a:noFill/>
          <a:ln w="9525">
            <a:noFill/>
            <a:miter lim="800000"/>
            <a:headEnd/>
            <a:tailEnd/>
          </a:ln>
        </p:spPr>
      </p:pic>
    </p:spTree>
    <p:extLst>
      <p:ext uri="{BB962C8B-B14F-4D97-AF65-F5344CB8AC3E}">
        <p14:creationId xmlns:p14="http://schemas.microsoft.com/office/powerpoint/2010/main" val="844443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7408333" cy="3450696"/>
          </a:xfrm>
        </p:spPr>
        <p:txBody>
          <a:bodyPr>
            <a:normAutofit fontScale="92500" lnSpcReduction="20000"/>
          </a:bodyPr>
          <a:lstStyle/>
          <a:p>
            <a:r>
              <a:rPr lang="en-US" sz="2800" dirty="0" smtClean="0"/>
              <a:t>Ideas you can use it for?????</a:t>
            </a:r>
          </a:p>
          <a:p>
            <a:pPr marL="109728" indent="0">
              <a:buNone/>
            </a:pPr>
            <a:endParaRPr lang="en-US" sz="2800" dirty="0" smtClean="0"/>
          </a:p>
          <a:p>
            <a:pPr lvl="1"/>
            <a:r>
              <a:rPr lang="en-US" sz="2400" dirty="0"/>
              <a:t>Increased medical need</a:t>
            </a:r>
          </a:p>
          <a:p>
            <a:pPr lvl="1"/>
            <a:r>
              <a:rPr lang="en-US" sz="2400" dirty="0"/>
              <a:t>Increased behavioral need</a:t>
            </a:r>
          </a:p>
          <a:p>
            <a:pPr lvl="1"/>
            <a:r>
              <a:rPr lang="en-US" sz="2400" dirty="0"/>
              <a:t>Increased transportation</a:t>
            </a:r>
          </a:p>
          <a:p>
            <a:pPr lvl="1"/>
            <a:r>
              <a:rPr lang="en-US" sz="2400" dirty="0"/>
              <a:t>Benjamin and Harry Settlements</a:t>
            </a:r>
          </a:p>
          <a:p>
            <a:pPr marL="393192" lvl="1" indent="0">
              <a:buNone/>
            </a:pPr>
            <a:r>
              <a:rPr lang="en-US" sz="2400" dirty="0"/>
              <a:t>  for </a:t>
            </a:r>
            <a:r>
              <a:rPr lang="en-US" sz="2400" dirty="0" smtClean="0"/>
              <a:t>adaptations</a:t>
            </a:r>
            <a:endParaRPr lang="en-US" sz="2800" dirty="0"/>
          </a:p>
          <a:p>
            <a:pPr marL="109728" indent="0">
              <a:buNone/>
            </a:pPr>
            <a:endParaRPr lang="en-US" sz="2800" dirty="0" smtClean="0"/>
          </a:p>
          <a:p>
            <a:r>
              <a:rPr lang="en-US" sz="2800" dirty="0" smtClean="0"/>
              <a:t>Be </a:t>
            </a:r>
            <a:r>
              <a:rPr lang="en-US" sz="2800" dirty="0"/>
              <a:t>prepared </a:t>
            </a:r>
            <a:r>
              <a:rPr lang="en-US" sz="2800" dirty="0" smtClean="0"/>
              <a:t>with information……………………</a:t>
            </a:r>
            <a:endParaRPr lang="en-US" sz="2800" dirty="0"/>
          </a:p>
          <a:p>
            <a:endParaRPr lang="en-US" sz="2800" dirty="0" smtClean="0"/>
          </a:p>
          <a:p>
            <a:pPr lvl="1"/>
            <a:endParaRPr lang="en-US" sz="2400" dirty="0" smtClean="0"/>
          </a:p>
          <a:p>
            <a:pPr lvl="1"/>
            <a:endParaRPr lang="en-US" dirty="0"/>
          </a:p>
        </p:txBody>
      </p:sp>
      <p:sp>
        <p:nvSpPr>
          <p:cNvPr id="3" name="Title 2"/>
          <p:cNvSpPr>
            <a:spLocks noGrp="1"/>
          </p:cNvSpPr>
          <p:nvPr>
            <p:ph type="title"/>
          </p:nvPr>
        </p:nvSpPr>
        <p:spPr/>
        <p:txBody>
          <a:bodyPr/>
          <a:lstStyle/>
          <a:p>
            <a:r>
              <a:rPr lang="en-US" dirty="0" smtClean="0"/>
              <a:t>High Cost Budget….What?</a:t>
            </a:r>
            <a:endParaRPr lang="en-US" dirty="0"/>
          </a:p>
        </p:txBody>
      </p:sp>
      <p:pic>
        <p:nvPicPr>
          <p:cNvPr id="4" name="Picture 3" descr="KenCrest_Logo_CMYK.tif"/>
          <p:cNvPicPr>
            <a:picLocks noChangeAspect="1"/>
          </p:cNvPicPr>
          <p:nvPr/>
        </p:nvPicPr>
        <p:blipFill>
          <a:blip r:embed="rId3" cstate="print"/>
          <a:srcRect/>
          <a:stretch>
            <a:fillRect/>
          </a:stretch>
        </p:blipFill>
        <p:spPr bwMode="auto">
          <a:xfrm>
            <a:off x="6553200" y="5867400"/>
            <a:ext cx="2362200" cy="792162"/>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524000"/>
            <a:ext cx="3403092" cy="3115818"/>
          </a:xfrm>
          <a:prstGeom prst="rect">
            <a:avLst/>
          </a:prstGeom>
        </p:spPr>
      </p:pic>
    </p:spTree>
    <p:extLst>
      <p:ext uri="{BB962C8B-B14F-4D97-AF65-F5344CB8AC3E}">
        <p14:creationId xmlns:p14="http://schemas.microsoft.com/office/powerpoint/2010/main" val="29693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nCrest_Logo_CMYK.tif"/>
          <p:cNvPicPr>
            <a:picLocks noChangeAspect="1"/>
          </p:cNvPicPr>
          <p:nvPr/>
        </p:nvPicPr>
        <p:blipFill>
          <a:blip r:embed="rId2" cstate="print"/>
          <a:srcRect/>
          <a:stretch>
            <a:fillRect/>
          </a:stretch>
        </p:blipFill>
        <p:spPr bwMode="auto">
          <a:xfrm>
            <a:off x="6554337" y="5983110"/>
            <a:ext cx="2362200" cy="792162"/>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7848600" cy="5830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7789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Rate Setting</a:t>
            </a:r>
          </a:p>
          <a:p>
            <a:r>
              <a:rPr lang="en-US" sz="3200" dirty="0" smtClean="0"/>
              <a:t>Service Definitions</a:t>
            </a:r>
          </a:p>
          <a:p>
            <a:r>
              <a:rPr lang="en-US" sz="3200" dirty="0" smtClean="0"/>
              <a:t>Autism</a:t>
            </a:r>
          </a:p>
          <a:p>
            <a:r>
              <a:rPr lang="en-US" sz="3200" dirty="0" smtClean="0"/>
              <a:t>Natural families </a:t>
            </a:r>
            <a:endParaRPr lang="en-US" sz="3200" dirty="0"/>
          </a:p>
        </p:txBody>
      </p:sp>
      <p:sp>
        <p:nvSpPr>
          <p:cNvPr id="2" name="Title 1"/>
          <p:cNvSpPr>
            <a:spLocks noGrp="1"/>
          </p:cNvSpPr>
          <p:nvPr>
            <p:ph type="title"/>
          </p:nvPr>
        </p:nvSpPr>
        <p:spPr/>
        <p:txBody>
          <a:bodyPr/>
          <a:lstStyle/>
          <a:p>
            <a:r>
              <a:rPr lang="en-US" dirty="0" smtClean="0"/>
              <a:t>What Does the Future Hold?</a:t>
            </a:r>
            <a:endParaRPr lang="en-US" dirty="0"/>
          </a:p>
        </p:txBody>
      </p:sp>
      <p:pic>
        <p:nvPicPr>
          <p:cNvPr id="4" name="Picture 3" descr="KenCrest_Logo_CMYK.tif"/>
          <p:cNvPicPr>
            <a:picLocks noChangeAspect="1"/>
          </p:cNvPicPr>
          <p:nvPr/>
        </p:nvPicPr>
        <p:blipFill>
          <a:blip r:embed="rId3" cstate="print"/>
          <a:srcRect/>
          <a:stretch>
            <a:fillRect/>
          </a:stretch>
        </p:blipFill>
        <p:spPr bwMode="auto">
          <a:xfrm>
            <a:off x="6553200" y="5867400"/>
            <a:ext cx="2362200" cy="792162"/>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981200"/>
            <a:ext cx="3174397" cy="3726466"/>
          </a:xfrm>
          <a:prstGeom prst="rect">
            <a:avLst/>
          </a:prstGeom>
        </p:spPr>
      </p:pic>
    </p:spTree>
    <p:extLst>
      <p:ext uri="{BB962C8B-B14F-4D97-AF65-F5344CB8AC3E}">
        <p14:creationId xmlns:p14="http://schemas.microsoft.com/office/powerpoint/2010/main" val="29801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25" y="2300725"/>
            <a:ext cx="8305800" cy="3765113"/>
          </a:xfrm>
        </p:spPr>
        <p:txBody>
          <a:bodyPr>
            <a:normAutofit fontScale="92500" lnSpcReduction="10000"/>
          </a:bodyPr>
          <a:lstStyle/>
          <a:p>
            <a:r>
              <a:rPr lang="en-US" dirty="0" smtClean="0">
                <a:ln w="3175">
                  <a:solidFill>
                    <a:schemeClr val="tx1"/>
                  </a:solidFill>
                </a:ln>
                <a:solidFill>
                  <a:schemeClr val="tx1"/>
                </a:solidFill>
                <a:hlinkClick r:id="rId3"/>
              </a:rPr>
              <a:t>Service Definitions</a:t>
            </a:r>
          </a:p>
          <a:p>
            <a:pPr marL="553720" lvl="2"/>
            <a:r>
              <a:rPr lang="en-US" dirty="0">
                <a:ln w="3175">
                  <a:solidFill>
                    <a:schemeClr val="tx1"/>
                  </a:solidFill>
                </a:ln>
                <a:solidFill>
                  <a:schemeClr val="tx1"/>
                </a:solidFill>
                <a:hlinkClick r:id="rId3"/>
              </a:rPr>
              <a:t>http://</a:t>
            </a:r>
            <a:r>
              <a:rPr lang="en-US" dirty="0" smtClean="0">
                <a:ln w="3175">
                  <a:solidFill>
                    <a:schemeClr val="tx1"/>
                  </a:solidFill>
                </a:ln>
                <a:solidFill>
                  <a:schemeClr val="tx1"/>
                </a:solidFill>
                <a:hlinkClick r:id="rId3"/>
              </a:rPr>
              <a:t>www.dhs.state.pa.us/cs/groups/webcontent/documents/document/c_179843.pdf</a:t>
            </a:r>
            <a:endParaRPr lang="en-US" dirty="0" smtClean="0">
              <a:ln w="3175">
                <a:solidFill>
                  <a:schemeClr val="tx1"/>
                </a:solidFill>
              </a:ln>
              <a:solidFill>
                <a:schemeClr val="tx1"/>
              </a:solidFill>
            </a:endParaRPr>
          </a:p>
          <a:p>
            <a:pPr marL="325120" lvl="2" indent="0">
              <a:buNone/>
            </a:pPr>
            <a:endParaRPr lang="en-US" dirty="0">
              <a:ln w="3175">
                <a:solidFill>
                  <a:schemeClr val="tx1"/>
                </a:solidFill>
              </a:ln>
              <a:solidFill>
                <a:schemeClr val="tx1"/>
              </a:solidFill>
            </a:endParaRPr>
          </a:p>
          <a:p>
            <a:r>
              <a:rPr lang="en-US" dirty="0" smtClean="0">
                <a:ln w="3175">
                  <a:solidFill>
                    <a:schemeClr val="tx1"/>
                  </a:solidFill>
                </a:ln>
                <a:solidFill>
                  <a:schemeClr val="tx1"/>
                </a:solidFill>
                <a:hlinkClick r:id="rId4"/>
              </a:rPr>
              <a:t>Chapter 6500- licensing regulations</a:t>
            </a:r>
          </a:p>
          <a:p>
            <a:pPr lvl="1"/>
            <a:r>
              <a:rPr lang="en-US" dirty="0" smtClean="0">
                <a:ln w="3175">
                  <a:solidFill>
                    <a:schemeClr val="tx1"/>
                  </a:solidFill>
                </a:ln>
                <a:solidFill>
                  <a:schemeClr val="tx1"/>
                </a:solidFill>
                <a:hlinkClick r:id="rId4"/>
              </a:rPr>
              <a:t>http</a:t>
            </a:r>
            <a:r>
              <a:rPr lang="en-US" dirty="0">
                <a:ln w="3175">
                  <a:solidFill>
                    <a:schemeClr val="tx1"/>
                  </a:solidFill>
                </a:ln>
                <a:solidFill>
                  <a:schemeClr val="tx1"/>
                </a:solidFill>
                <a:hlinkClick r:id="rId4"/>
              </a:rPr>
              <a:t>://</a:t>
            </a:r>
            <a:r>
              <a:rPr lang="en-US" dirty="0" smtClean="0">
                <a:ln w="3175">
                  <a:solidFill>
                    <a:schemeClr val="tx1"/>
                  </a:solidFill>
                </a:ln>
                <a:solidFill>
                  <a:schemeClr val="tx1"/>
                </a:solidFill>
                <a:hlinkClick r:id="rId4"/>
              </a:rPr>
              <a:t>www.pacode.com/secure/data/055/chapter6500/chap6500toc.html</a:t>
            </a:r>
            <a:endParaRPr lang="en-US" dirty="0" smtClean="0">
              <a:ln w="3175">
                <a:solidFill>
                  <a:schemeClr val="tx1"/>
                </a:solidFill>
              </a:ln>
              <a:solidFill>
                <a:schemeClr val="tx1"/>
              </a:solidFill>
            </a:endParaRPr>
          </a:p>
          <a:p>
            <a:pPr marL="393192" lvl="1" indent="0">
              <a:buNone/>
            </a:pPr>
            <a:endParaRPr lang="en-US" dirty="0" smtClean="0">
              <a:ln w="3175">
                <a:solidFill>
                  <a:schemeClr val="tx1"/>
                </a:solidFill>
              </a:ln>
              <a:solidFill>
                <a:schemeClr val="tx1"/>
              </a:solidFill>
            </a:endParaRPr>
          </a:p>
          <a:p>
            <a:r>
              <a:rPr lang="en-US" dirty="0" smtClean="0">
                <a:ln w="3175">
                  <a:solidFill>
                    <a:schemeClr val="tx1"/>
                  </a:solidFill>
                </a:ln>
                <a:solidFill>
                  <a:schemeClr val="tx1"/>
                </a:solidFill>
                <a:hlinkClick r:id="rId5"/>
              </a:rPr>
              <a:t>Chapter 51- Waiver regulations</a:t>
            </a:r>
          </a:p>
          <a:p>
            <a:pPr lvl="1"/>
            <a:r>
              <a:rPr lang="en-US" dirty="0" smtClean="0">
                <a:ln w="3175">
                  <a:solidFill>
                    <a:schemeClr val="tx1"/>
                  </a:solidFill>
                </a:ln>
                <a:solidFill>
                  <a:schemeClr val="tx1"/>
                </a:solidFill>
                <a:hlinkClick r:id="rId5"/>
              </a:rPr>
              <a:t>http</a:t>
            </a:r>
            <a:r>
              <a:rPr lang="en-US" dirty="0">
                <a:ln w="3175">
                  <a:solidFill>
                    <a:schemeClr val="tx1"/>
                  </a:solidFill>
                </a:ln>
                <a:solidFill>
                  <a:schemeClr val="tx1"/>
                </a:solidFill>
                <a:hlinkClick r:id="rId5"/>
              </a:rPr>
              <a:t>://</a:t>
            </a:r>
            <a:r>
              <a:rPr lang="en-US" dirty="0" smtClean="0">
                <a:ln w="3175">
                  <a:solidFill>
                    <a:schemeClr val="tx1"/>
                  </a:solidFill>
                </a:ln>
                <a:solidFill>
                  <a:schemeClr val="tx1"/>
                </a:solidFill>
                <a:hlinkClick r:id="rId5"/>
              </a:rPr>
              <a:t>www.pacode.com/secure/data/055/chapter51/chap51toc.html</a:t>
            </a:r>
            <a:endParaRPr lang="en-US" dirty="0" smtClean="0">
              <a:ln w="3175">
                <a:solidFill>
                  <a:schemeClr val="tx1"/>
                </a:solidFill>
              </a:ln>
              <a:solidFill>
                <a:schemeClr val="tx1"/>
              </a:solidFill>
            </a:endParaRPr>
          </a:p>
          <a:p>
            <a:endParaRPr lang="en-US" dirty="0">
              <a:solidFill>
                <a:schemeClr val="tx1">
                  <a:lumMod val="95000"/>
                  <a:lumOff val="5000"/>
                </a:schemeClr>
              </a:solidFill>
            </a:endParaRPr>
          </a:p>
        </p:txBody>
      </p:sp>
      <p:sp>
        <p:nvSpPr>
          <p:cNvPr id="3" name="Title 2"/>
          <p:cNvSpPr>
            <a:spLocks noGrp="1"/>
          </p:cNvSpPr>
          <p:nvPr>
            <p:ph type="title"/>
          </p:nvPr>
        </p:nvSpPr>
        <p:spPr/>
        <p:txBody>
          <a:bodyPr/>
          <a:lstStyle/>
          <a:p>
            <a:r>
              <a:rPr lang="en-US" dirty="0" smtClean="0"/>
              <a:t>Resources</a:t>
            </a:r>
            <a:endParaRPr lang="en-US" dirty="0"/>
          </a:p>
        </p:txBody>
      </p:sp>
      <p:pic>
        <p:nvPicPr>
          <p:cNvPr id="4" name="Picture 3" descr="KenCrest_Logo_CMYK.tif"/>
          <p:cNvPicPr>
            <a:picLocks noChangeAspect="1"/>
          </p:cNvPicPr>
          <p:nvPr/>
        </p:nvPicPr>
        <p:blipFill>
          <a:blip r:embed="rId6" cstate="print"/>
          <a:srcRect/>
          <a:stretch>
            <a:fillRect/>
          </a:stretch>
        </p:blipFill>
        <p:spPr bwMode="auto">
          <a:xfrm>
            <a:off x="6590163" y="6065838"/>
            <a:ext cx="2362200" cy="792162"/>
          </a:xfrm>
          <a:prstGeom prst="rect">
            <a:avLst/>
          </a:prstGeom>
          <a:noFill/>
          <a:ln w="9525">
            <a:noFill/>
            <a:miter lim="800000"/>
            <a:headEnd/>
            <a:tailEnd/>
          </a:ln>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1025" y="-30707"/>
            <a:ext cx="4752975" cy="2609850"/>
          </a:xfrm>
          <a:prstGeom prst="rect">
            <a:avLst/>
          </a:prstGeom>
        </p:spPr>
      </p:pic>
    </p:spTree>
    <p:extLst>
      <p:ext uri="{BB962C8B-B14F-4D97-AF65-F5344CB8AC3E}">
        <p14:creationId xmlns:p14="http://schemas.microsoft.com/office/powerpoint/2010/main" val="202444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924800" cy="4955203"/>
          </a:xfrm>
          <a:prstGeom prst="rect">
            <a:avLst/>
          </a:prstGeom>
          <a:noFill/>
        </p:spPr>
        <p:txBody>
          <a:bodyPr wrap="square" rtlCol="0">
            <a:spAutoFit/>
          </a:bodyPr>
          <a:lstStyle/>
          <a:p>
            <a:pPr algn="ctr"/>
            <a:r>
              <a:rPr lang="en-US" sz="2800" b="1" dirty="0" smtClean="0">
                <a:solidFill>
                  <a:prstClr val="black"/>
                </a:solidFill>
              </a:rPr>
              <a:t>Life Domains:</a:t>
            </a:r>
          </a:p>
          <a:p>
            <a:endParaRPr lang="en-US" sz="2400" dirty="0">
              <a:solidFill>
                <a:prstClr val="black"/>
              </a:solidFill>
            </a:endParaRPr>
          </a:p>
          <a:p>
            <a:pPr>
              <a:buFont typeface="Arial" pitchFamily="34" charset="0"/>
              <a:buChar char="•"/>
            </a:pPr>
            <a:r>
              <a:rPr lang="en-US" sz="2400" dirty="0" smtClean="0">
                <a:solidFill>
                  <a:prstClr val="black"/>
                </a:solidFill>
              </a:rPr>
              <a:t>Daily life and employment</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Community Living</a:t>
            </a:r>
          </a:p>
          <a:p>
            <a:endParaRPr lang="en-US" sz="2400" dirty="0">
              <a:solidFill>
                <a:prstClr val="black"/>
              </a:solidFill>
            </a:endParaRPr>
          </a:p>
          <a:p>
            <a:pPr>
              <a:buFont typeface="Arial" pitchFamily="34" charset="0"/>
              <a:buChar char="•"/>
            </a:pPr>
            <a:r>
              <a:rPr lang="en-US" sz="2400" dirty="0" smtClean="0">
                <a:solidFill>
                  <a:prstClr val="black"/>
                </a:solidFill>
              </a:rPr>
              <a:t>Safety and Security</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Healthy Living</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Social and Spirituality</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Citizenship and Advocacy</a:t>
            </a:r>
            <a:endParaRPr lang="en-US" sz="2400" dirty="0">
              <a:solidFill>
                <a:prstClr val="black"/>
              </a:solidFill>
            </a:endParaRPr>
          </a:p>
        </p:txBody>
      </p:sp>
      <p:pic>
        <p:nvPicPr>
          <p:cNvPr id="3" name="Picture 2" descr="KenCrest_Logo_CMYK.tif"/>
          <p:cNvPicPr>
            <a:picLocks noChangeAspect="1"/>
          </p:cNvPicPr>
          <p:nvPr/>
        </p:nvPicPr>
        <p:blipFill>
          <a:blip r:embed="rId2" cstate="print"/>
          <a:srcRect/>
          <a:stretch>
            <a:fillRect/>
          </a:stretch>
        </p:blipFill>
        <p:spPr bwMode="auto">
          <a:xfrm>
            <a:off x="6242562" y="5885005"/>
            <a:ext cx="2901438" cy="972995"/>
          </a:xfrm>
          <a:prstGeom prst="rect">
            <a:avLst/>
          </a:prstGeom>
          <a:noFill/>
          <a:ln w="9525">
            <a:noFill/>
            <a:miter lim="800000"/>
            <a:headEnd/>
            <a:tailEnd/>
          </a:ln>
        </p:spPr>
      </p:pic>
    </p:spTree>
    <p:extLst>
      <p:ext uri="{BB962C8B-B14F-4D97-AF65-F5344CB8AC3E}">
        <p14:creationId xmlns:p14="http://schemas.microsoft.com/office/powerpoint/2010/main" val="38563365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100" y="1942196"/>
            <a:ext cx="7747001" cy="4334933"/>
          </a:xfrm>
        </p:spPr>
        <p:txBody>
          <a:bodyPr>
            <a:normAutofit fontScale="92500" lnSpcReduction="10000"/>
          </a:bodyPr>
          <a:lstStyle/>
          <a:p>
            <a:endParaRPr lang="en-US" dirty="0" smtClean="0">
              <a:ln w="3175">
                <a:solidFill>
                  <a:schemeClr val="tx1"/>
                </a:solidFill>
              </a:ln>
              <a:hlinkClick r:id="rId3"/>
            </a:endParaRPr>
          </a:p>
          <a:p>
            <a:r>
              <a:rPr lang="en-US" dirty="0" smtClean="0">
                <a:ln w="3175">
                  <a:solidFill>
                    <a:schemeClr val="tx1"/>
                  </a:solidFill>
                </a:ln>
                <a:hlinkClick r:id="rId4"/>
              </a:rPr>
              <a:t>https</a:t>
            </a:r>
            <a:r>
              <a:rPr lang="en-US" dirty="0">
                <a:ln w="3175">
                  <a:solidFill>
                    <a:schemeClr val="tx1"/>
                  </a:solidFill>
                </a:ln>
                <a:hlinkClick r:id="rId4"/>
              </a:rPr>
              <a:t>://www.myodp.org</a:t>
            </a:r>
            <a:r>
              <a:rPr lang="en-US" dirty="0" smtClean="0">
                <a:ln w="3175">
                  <a:solidFill>
                    <a:schemeClr val="tx1"/>
                  </a:solidFill>
                </a:ln>
                <a:hlinkClick r:id="rId4"/>
              </a:rPr>
              <a:t>/</a:t>
            </a:r>
            <a:endParaRPr lang="en-US" dirty="0" smtClean="0">
              <a:ln w="3175">
                <a:solidFill>
                  <a:schemeClr val="tx1"/>
                </a:solidFill>
              </a:ln>
            </a:endParaRPr>
          </a:p>
          <a:p>
            <a:r>
              <a:rPr lang="en-US" dirty="0" smtClean="0">
                <a:ln w="3175">
                  <a:solidFill>
                    <a:schemeClr val="tx1"/>
                  </a:solidFill>
                </a:ln>
                <a:hlinkClick r:id="rId5"/>
              </a:rPr>
              <a:t>www.palifesharing.com</a:t>
            </a:r>
          </a:p>
          <a:p>
            <a:r>
              <a:rPr lang="en-US" dirty="0" smtClean="0">
                <a:ln w="3175">
                  <a:solidFill>
                    <a:schemeClr val="tx1"/>
                  </a:solidFill>
                </a:ln>
                <a:hlinkClick r:id="rId5"/>
              </a:rPr>
              <a:t>http://pic.odpconsulting.net/provider</a:t>
            </a:r>
            <a:r>
              <a:rPr lang="en-US" dirty="0" smtClean="0">
                <a:ln w="3175">
                  <a:solidFill>
                    <a:schemeClr val="tx1"/>
                  </a:solidFill>
                </a:ln>
              </a:rPr>
              <a:t> information center)</a:t>
            </a:r>
          </a:p>
          <a:p>
            <a:r>
              <a:rPr lang="en-US" dirty="0" smtClean="0">
                <a:ln w="3175">
                  <a:solidFill>
                    <a:schemeClr val="tx1"/>
                  </a:solidFill>
                </a:ln>
                <a:hlinkClick r:id="rId6"/>
              </a:rPr>
              <a:t>http</a:t>
            </a:r>
            <a:r>
              <a:rPr lang="en-US" dirty="0">
                <a:ln w="3175">
                  <a:solidFill>
                    <a:schemeClr val="tx1"/>
                  </a:solidFill>
                </a:ln>
                <a:hlinkClick r:id="rId6"/>
              </a:rPr>
              <a:t>://</a:t>
            </a:r>
            <a:r>
              <a:rPr lang="en-US" dirty="0" smtClean="0">
                <a:ln w="3175">
                  <a:solidFill>
                    <a:schemeClr val="tx1"/>
                  </a:solidFill>
                </a:ln>
                <a:hlinkClick r:id="rId6"/>
              </a:rPr>
              <a:t>www.dhs.state.pa.us/provider/longtermcareservices/index.htm</a:t>
            </a:r>
            <a:endParaRPr lang="en-US" dirty="0" smtClean="0">
              <a:ln w="3175">
                <a:solidFill>
                  <a:schemeClr val="tx1"/>
                </a:solidFill>
              </a:ln>
            </a:endParaRPr>
          </a:p>
          <a:p>
            <a:r>
              <a:rPr lang="en-US" dirty="0" smtClean="0">
                <a:ln w="3175">
                  <a:solidFill>
                    <a:schemeClr val="tx1"/>
                  </a:solidFill>
                </a:ln>
              </a:rPr>
              <a:t>http</a:t>
            </a:r>
            <a:r>
              <a:rPr lang="en-US" dirty="0">
                <a:ln w="3175">
                  <a:solidFill>
                    <a:schemeClr val="tx1"/>
                  </a:solidFill>
                </a:ln>
              </a:rPr>
              <a:t>://www.dhs.pa.gov/provider/intellectualdisabilities/resourcesfordevelopmentalprogramsprovidersadministrativeentitiesaesandsupportscoordinationorganizationsscos/</a:t>
            </a:r>
          </a:p>
          <a:p>
            <a:endParaRPr lang="en-US" dirty="0" smtClean="0">
              <a:ln w="3175">
                <a:solidFill>
                  <a:schemeClr val="tx1"/>
                </a:solidFill>
              </a:ln>
            </a:endParaRPr>
          </a:p>
          <a:p>
            <a:endParaRPr lang="en-US" dirty="0"/>
          </a:p>
        </p:txBody>
      </p:sp>
      <p:sp>
        <p:nvSpPr>
          <p:cNvPr id="3" name="Title 2"/>
          <p:cNvSpPr>
            <a:spLocks noGrp="1"/>
          </p:cNvSpPr>
          <p:nvPr>
            <p:ph type="title"/>
          </p:nvPr>
        </p:nvSpPr>
        <p:spPr/>
        <p:txBody>
          <a:bodyPr>
            <a:normAutofit/>
          </a:bodyPr>
          <a:lstStyle/>
          <a:p>
            <a:r>
              <a:rPr lang="en-US" dirty="0" smtClean="0"/>
              <a:t>Websites That Are </a:t>
            </a:r>
            <a:r>
              <a:rPr lang="en-US" dirty="0"/>
              <a:t>Y</a:t>
            </a:r>
            <a:r>
              <a:rPr lang="en-US" dirty="0" smtClean="0"/>
              <a:t>our </a:t>
            </a:r>
            <a:r>
              <a:rPr lang="en-US" dirty="0"/>
              <a:t>F</a:t>
            </a:r>
            <a:r>
              <a:rPr lang="en-US" dirty="0" smtClean="0"/>
              <a:t>riends</a:t>
            </a:r>
            <a:endParaRPr lang="en-US" dirty="0"/>
          </a:p>
        </p:txBody>
      </p:sp>
      <p:pic>
        <p:nvPicPr>
          <p:cNvPr id="4" name="Picture 3" descr="KenCrest_Logo_CMYK.tif"/>
          <p:cNvPicPr>
            <a:picLocks noChangeAspect="1"/>
          </p:cNvPicPr>
          <p:nvPr/>
        </p:nvPicPr>
        <p:blipFill>
          <a:blip r:embed="rId7" cstate="print"/>
          <a:srcRect/>
          <a:stretch>
            <a:fillRect/>
          </a:stretch>
        </p:blipFill>
        <p:spPr bwMode="auto">
          <a:xfrm>
            <a:off x="6553200" y="5867400"/>
            <a:ext cx="2362200" cy="792162"/>
          </a:xfrm>
          <a:prstGeom prst="rect">
            <a:avLst/>
          </a:prstGeom>
          <a:noFill/>
          <a:ln w="9525">
            <a:noFill/>
            <a:miter lim="800000"/>
            <a:headEnd/>
            <a:tailEnd/>
          </a:ln>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2737" y="1219200"/>
            <a:ext cx="2143125" cy="1828800"/>
          </a:xfrm>
          <a:prstGeom prst="rect">
            <a:avLst/>
          </a:prstGeom>
        </p:spPr>
      </p:pic>
    </p:spTree>
    <p:extLst>
      <p:ext uri="{BB962C8B-B14F-4D97-AF65-F5344CB8AC3E}">
        <p14:creationId xmlns:p14="http://schemas.microsoft.com/office/powerpoint/2010/main" val="3366552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848600" cy="7909858"/>
          </a:xfrm>
          <a:prstGeom prst="rect">
            <a:avLst/>
          </a:prstGeom>
          <a:noFill/>
        </p:spPr>
        <p:txBody>
          <a:bodyPr wrap="square" rtlCol="0">
            <a:spAutoFit/>
          </a:bodyPr>
          <a:lstStyle/>
          <a:p>
            <a:r>
              <a:rPr lang="en-US" sz="2800" b="1" dirty="0" smtClean="0">
                <a:solidFill>
                  <a:prstClr val="black"/>
                </a:solidFill>
              </a:rPr>
              <a:t>Important Questions:</a:t>
            </a:r>
          </a:p>
          <a:p>
            <a:endParaRPr lang="en-US" sz="2400" dirty="0">
              <a:solidFill>
                <a:prstClr val="black"/>
              </a:solidFill>
            </a:endParaRPr>
          </a:p>
          <a:p>
            <a:pPr>
              <a:buFont typeface="Arial" pitchFamily="34" charset="0"/>
              <a:buChar char="•"/>
            </a:pPr>
            <a:r>
              <a:rPr lang="en-US" sz="2400" dirty="0" smtClean="0">
                <a:solidFill>
                  <a:prstClr val="black"/>
                </a:solidFill>
              </a:rPr>
              <a:t>What are other people my age doing, and what accommodations do I need to have similar life experiences?</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Am I learning to create community connections and social capital?</a:t>
            </a:r>
          </a:p>
          <a:p>
            <a:endParaRPr lang="en-US" sz="2400" dirty="0" smtClean="0">
              <a:solidFill>
                <a:prstClr val="black"/>
              </a:solidFill>
            </a:endParaRPr>
          </a:p>
          <a:p>
            <a:pPr>
              <a:buFont typeface="Arial" pitchFamily="34" charset="0"/>
              <a:buChar char="•"/>
            </a:pPr>
            <a:r>
              <a:rPr lang="en-US" sz="2400" dirty="0" smtClean="0">
                <a:solidFill>
                  <a:prstClr val="black"/>
                </a:solidFill>
              </a:rPr>
              <a:t>How could adaptations assist me in living the life I want?</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Am I learning how to access and integrate a variety of different types of support?</a:t>
            </a:r>
          </a:p>
          <a:p>
            <a:pPr>
              <a:buFont typeface="Arial" pitchFamily="34" charset="0"/>
              <a:buChar char="•"/>
            </a:pPr>
            <a:endParaRPr lang="en-US" sz="2400" dirty="0">
              <a:solidFill>
                <a:prstClr val="black"/>
              </a:solidFill>
            </a:endParaRPr>
          </a:p>
          <a:p>
            <a:endParaRPr lang="en-US" sz="2400" dirty="0">
              <a:solidFill>
                <a:prstClr val="black"/>
              </a:solidFill>
            </a:endParaRPr>
          </a:p>
          <a:p>
            <a:endParaRPr lang="en-US" sz="2400" dirty="0" smtClean="0">
              <a:solidFill>
                <a:prstClr val="black"/>
              </a:solidFill>
            </a:endParaRPr>
          </a:p>
          <a:p>
            <a:endParaRPr lang="en-US" sz="2400" dirty="0">
              <a:solidFill>
                <a:prstClr val="black"/>
              </a:solidFill>
            </a:endParaRPr>
          </a:p>
          <a:p>
            <a:endParaRPr lang="en-US" sz="2400" dirty="0" smtClean="0">
              <a:solidFill>
                <a:prstClr val="black"/>
              </a:solidFill>
            </a:endParaRPr>
          </a:p>
          <a:p>
            <a:endParaRPr lang="en-US" sz="2400" dirty="0">
              <a:solidFill>
                <a:prstClr val="black"/>
              </a:solidFill>
            </a:endParaRPr>
          </a:p>
          <a:p>
            <a:endParaRPr lang="en-US" sz="2400" dirty="0">
              <a:solidFill>
                <a:prstClr val="black"/>
              </a:solidFill>
            </a:endParaRPr>
          </a:p>
        </p:txBody>
      </p:sp>
      <p:pic>
        <p:nvPicPr>
          <p:cNvPr id="3" name="Picture 2" descr="KenCrest_Logo_CMYK.tif"/>
          <p:cNvPicPr>
            <a:picLocks noChangeAspect="1"/>
          </p:cNvPicPr>
          <p:nvPr/>
        </p:nvPicPr>
        <p:blipFill>
          <a:blip r:embed="rId2" cstate="print"/>
          <a:srcRect/>
          <a:stretch>
            <a:fillRect/>
          </a:stretch>
        </p:blipFill>
        <p:spPr bwMode="auto">
          <a:xfrm>
            <a:off x="6096000" y="5885005"/>
            <a:ext cx="2901438" cy="972995"/>
          </a:xfrm>
          <a:prstGeom prst="rect">
            <a:avLst/>
          </a:prstGeom>
          <a:noFill/>
          <a:ln w="9525">
            <a:noFill/>
            <a:miter lim="800000"/>
            <a:headEnd/>
            <a:tailEnd/>
          </a:ln>
        </p:spPr>
      </p:pic>
    </p:spTree>
    <p:extLst>
      <p:ext uri="{BB962C8B-B14F-4D97-AF65-F5344CB8AC3E}">
        <p14:creationId xmlns:p14="http://schemas.microsoft.com/office/powerpoint/2010/main" val="3512307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600" cy="8217634"/>
          </a:xfrm>
          <a:prstGeom prst="rect">
            <a:avLst/>
          </a:prstGeom>
          <a:noFill/>
        </p:spPr>
        <p:txBody>
          <a:bodyPr wrap="square" rtlCol="0">
            <a:spAutoFit/>
          </a:bodyPr>
          <a:lstStyle/>
          <a:p>
            <a:pPr>
              <a:buFont typeface="Arial" pitchFamily="34" charset="0"/>
              <a:buChar char="•"/>
            </a:pPr>
            <a:r>
              <a:rPr lang="en-US" sz="2400" dirty="0" smtClean="0">
                <a:solidFill>
                  <a:prstClr val="black"/>
                </a:solidFill>
              </a:rPr>
              <a:t>Do you feel empowered to ask questions, and support me to ask questions?</a:t>
            </a:r>
          </a:p>
          <a:p>
            <a:endParaRPr lang="en-US" sz="2400" dirty="0">
              <a:solidFill>
                <a:prstClr val="black"/>
              </a:solidFill>
            </a:endParaRPr>
          </a:p>
          <a:p>
            <a:pPr>
              <a:buFont typeface="Arial" pitchFamily="34" charset="0"/>
              <a:buChar char="•"/>
            </a:pPr>
            <a:r>
              <a:rPr lang="en-US" sz="2400" dirty="0" smtClean="0">
                <a:solidFill>
                  <a:prstClr val="black"/>
                </a:solidFill>
              </a:rPr>
              <a:t>Do you have someone to talk to about your feelings and concerns, so that you don’t feel alone?</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Are you helping me to create a vision for my own life?</a:t>
            </a:r>
          </a:p>
          <a:p>
            <a:endParaRPr lang="en-US" sz="2400" dirty="0" smtClean="0">
              <a:solidFill>
                <a:prstClr val="black"/>
              </a:solidFill>
            </a:endParaRPr>
          </a:p>
          <a:p>
            <a:pPr>
              <a:buFont typeface="Arial" pitchFamily="34" charset="0"/>
              <a:buChar char="•"/>
            </a:pPr>
            <a:r>
              <a:rPr lang="en-US" sz="2400" dirty="0" smtClean="0">
                <a:solidFill>
                  <a:prstClr val="black"/>
                </a:solidFill>
              </a:rPr>
              <a:t>How are you encouraging self-determination at all ages, stages and aspects of my life?</a:t>
            </a:r>
          </a:p>
          <a:p>
            <a:pPr>
              <a:buFont typeface="Arial" pitchFamily="34" charset="0"/>
              <a:buChar char="•"/>
            </a:pPr>
            <a:endParaRPr lang="en-US" sz="2400" dirty="0">
              <a:solidFill>
                <a:prstClr val="black"/>
              </a:solidFill>
            </a:endParaRPr>
          </a:p>
          <a:p>
            <a:pPr>
              <a:buFont typeface="Arial" pitchFamily="34" charset="0"/>
              <a:buChar char="•"/>
            </a:pPr>
            <a:r>
              <a:rPr lang="en-US" sz="2400" dirty="0" smtClean="0">
                <a:solidFill>
                  <a:prstClr val="black"/>
                </a:solidFill>
              </a:rPr>
              <a:t>Are you always keeping an eye to the future or to the next stages of my life, and helping me to learn to do the same?</a:t>
            </a:r>
          </a:p>
          <a:p>
            <a:pPr>
              <a:buFont typeface="Arial" pitchFamily="34" charset="0"/>
              <a:buChar char="•"/>
            </a:pPr>
            <a:endParaRPr lang="en-US" sz="2400" dirty="0">
              <a:solidFill>
                <a:prstClr val="black"/>
              </a:solidFill>
            </a:endParaRPr>
          </a:p>
          <a:p>
            <a:endParaRPr lang="en-US" sz="2400" dirty="0">
              <a:solidFill>
                <a:prstClr val="black"/>
              </a:solidFill>
            </a:endParaRPr>
          </a:p>
          <a:p>
            <a:endParaRPr lang="en-US" sz="2400" dirty="0" smtClean="0">
              <a:solidFill>
                <a:prstClr val="black"/>
              </a:solidFill>
            </a:endParaRPr>
          </a:p>
          <a:p>
            <a:endParaRPr lang="en-US" sz="2400" dirty="0">
              <a:solidFill>
                <a:prstClr val="black"/>
              </a:solidFill>
            </a:endParaRPr>
          </a:p>
          <a:p>
            <a:endParaRPr lang="en-US" sz="2400" dirty="0" smtClean="0">
              <a:solidFill>
                <a:prstClr val="black"/>
              </a:solidFill>
            </a:endParaRPr>
          </a:p>
          <a:p>
            <a:endParaRPr lang="en-US" sz="2400" dirty="0">
              <a:solidFill>
                <a:prstClr val="black"/>
              </a:solidFill>
            </a:endParaRPr>
          </a:p>
          <a:p>
            <a:endParaRPr lang="en-US" sz="2400" dirty="0">
              <a:solidFill>
                <a:prstClr val="black"/>
              </a:solidFill>
            </a:endParaRPr>
          </a:p>
        </p:txBody>
      </p:sp>
      <p:pic>
        <p:nvPicPr>
          <p:cNvPr id="3" name="Picture 2" descr="KenCrest_Logo_CMYK.tif"/>
          <p:cNvPicPr>
            <a:picLocks noChangeAspect="1"/>
          </p:cNvPicPr>
          <p:nvPr/>
        </p:nvPicPr>
        <p:blipFill>
          <a:blip r:embed="rId2" cstate="print"/>
          <a:srcRect/>
          <a:stretch>
            <a:fillRect/>
          </a:stretch>
        </p:blipFill>
        <p:spPr bwMode="auto">
          <a:xfrm>
            <a:off x="6096000" y="5885005"/>
            <a:ext cx="2901438" cy="972995"/>
          </a:xfrm>
          <a:prstGeom prst="rect">
            <a:avLst/>
          </a:prstGeom>
          <a:noFill/>
          <a:ln w="9525">
            <a:noFill/>
            <a:miter lim="800000"/>
            <a:headEnd/>
            <a:tailEnd/>
          </a:ln>
        </p:spPr>
      </p:pic>
    </p:spTree>
    <p:extLst>
      <p:ext uri="{BB962C8B-B14F-4D97-AF65-F5344CB8AC3E}">
        <p14:creationId xmlns:p14="http://schemas.microsoft.com/office/powerpoint/2010/main" val="734901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otes about life transitions"/>
          <p:cNvPicPr>
            <a:picLocks noChangeAspect="1" noChangeArrowheads="1"/>
          </p:cNvPicPr>
          <p:nvPr/>
        </p:nvPicPr>
        <p:blipFill>
          <a:blip r:embed="rId2" cstate="print"/>
          <a:srcRect/>
          <a:stretch>
            <a:fillRect/>
          </a:stretch>
        </p:blipFill>
        <p:spPr bwMode="auto">
          <a:xfrm>
            <a:off x="304800" y="533400"/>
            <a:ext cx="8498625" cy="5656897"/>
          </a:xfrm>
          <a:prstGeom prst="rect">
            <a:avLst/>
          </a:prstGeom>
          <a:noFill/>
        </p:spPr>
      </p:pic>
      <p:pic>
        <p:nvPicPr>
          <p:cNvPr id="3" name="Picture 2" descr="KenCrest_Logo_CMYK.tif"/>
          <p:cNvPicPr>
            <a:picLocks noChangeAspect="1"/>
          </p:cNvPicPr>
          <p:nvPr/>
        </p:nvPicPr>
        <p:blipFill>
          <a:blip r:embed="rId3" cstate="print"/>
          <a:srcRect/>
          <a:stretch>
            <a:fillRect/>
          </a:stretch>
        </p:blipFill>
        <p:spPr bwMode="auto">
          <a:xfrm>
            <a:off x="7239000" y="6262572"/>
            <a:ext cx="1770696" cy="595428"/>
          </a:xfrm>
          <a:prstGeom prst="rect">
            <a:avLst/>
          </a:prstGeom>
          <a:noFill/>
          <a:ln w="9525">
            <a:noFill/>
            <a:miter lim="800000"/>
            <a:headEnd/>
            <a:tailEnd/>
          </a:ln>
        </p:spPr>
      </p:pic>
    </p:spTree>
    <p:extLst>
      <p:ext uri="{BB962C8B-B14F-4D97-AF65-F5344CB8AC3E}">
        <p14:creationId xmlns:p14="http://schemas.microsoft.com/office/powerpoint/2010/main" val="32503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0.70"/>
                                          </p:val>
                                        </p:tav>
                                        <p:tav tm="100000">
                                          <p:val>
                                            <p:strVal val="#ppt_w"/>
                                          </p:val>
                                        </p:tav>
                                      </p:tavLst>
                                    </p:anim>
                                    <p:anim calcmode="lin" valueType="num">
                                      <p:cBhvr>
                                        <p:cTn id="8" dur="2000" fill="hold"/>
                                        <p:tgtEl>
                                          <p:spTgt spid="2050"/>
                                        </p:tgtEl>
                                        <p:attrNameLst>
                                          <p:attrName>ppt_h</p:attrName>
                                        </p:attrNameLst>
                                      </p:cBhvr>
                                      <p:tavLst>
                                        <p:tav tm="0">
                                          <p:val>
                                            <p:strVal val="#ppt_h"/>
                                          </p:val>
                                        </p:tav>
                                        <p:tav tm="100000">
                                          <p:val>
                                            <p:strVal val="#ppt_h"/>
                                          </p:val>
                                        </p:tav>
                                      </p:tavLst>
                                    </p:anim>
                                    <p:animEffect transition="in" filter="fade">
                                      <p:cBhvr>
                                        <p:cTn id="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6553200" cy="523220"/>
          </a:xfrm>
          <a:prstGeom prst="rect">
            <a:avLst/>
          </a:prstGeom>
          <a:noFill/>
        </p:spPr>
        <p:txBody>
          <a:bodyPr wrap="square" rtlCol="0">
            <a:spAutoFit/>
          </a:bodyPr>
          <a:lstStyle/>
          <a:p>
            <a:r>
              <a:rPr lang="en-US" sz="2800" b="1" dirty="0" smtClean="0">
                <a:solidFill>
                  <a:prstClr val="black"/>
                </a:solidFill>
              </a:rPr>
              <a:t>What is Assistive Technology?</a:t>
            </a:r>
          </a:p>
        </p:txBody>
      </p:sp>
      <p:sp>
        <p:nvSpPr>
          <p:cNvPr id="3" name="TextBox 2"/>
          <p:cNvSpPr txBox="1"/>
          <p:nvPr/>
        </p:nvSpPr>
        <p:spPr>
          <a:xfrm>
            <a:off x="762000" y="1905000"/>
            <a:ext cx="7620000" cy="3539430"/>
          </a:xfrm>
          <a:prstGeom prst="rect">
            <a:avLst/>
          </a:prstGeom>
          <a:noFill/>
        </p:spPr>
        <p:txBody>
          <a:bodyPr wrap="square" rtlCol="0">
            <a:spAutoFit/>
          </a:bodyPr>
          <a:lstStyle/>
          <a:p>
            <a:r>
              <a:rPr lang="en-US" sz="2800" dirty="0" smtClean="0">
                <a:solidFill>
                  <a:prstClr val="black"/>
                </a:solidFill>
              </a:rPr>
              <a:t>An assistive </a:t>
            </a:r>
            <a:r>
              <a:rPr lang="en-US" sz="2800" dirty="0" err="1" smtClean="0">
                <a:solidFill>
                  <a:prstClr val="black"/>
                </a:solidFill>
              </a:rPr>
              <a:t>techology</a:t>
            </a:r>
            <a:r>
              <a:rPr lang="en-US" sz="2800" dirty="0" smtClean="0">
                <a:solidFill>
                  <a:prstClr val="black"/>
                </a:solidFill>
              </a:rPr>
              <a:t> device is “any item, piece of equipment, or product system, whether acquire commercially, modified, or customize, that is used to increase, maintain, or improve functional capabilities of individuals with disabilities”</a:t>
            </a:r>
          </a:p>
          <a:p>
            <a:endParaRPr lang="en-US" sz="2800" dirty="0" smtClean="0">
              <a:solidFill>
                <a:prstClr val="black"/>
              </a:solidFill>
            </a:endParaRPr>
          </a:p>
          <a:p>
            <a:r>
              <a:rPr lang="en-US" sz="2800" dirty="0" smtClean="0">
                <a:solidFill>
                  <a:prstClr val="black"/>
                </a:solidFill>
              </a:rPr>
              <a:t>      ~ PA Initiative on Assistive Technology</a:t>
            </a:r>
            <a:endParaRPr lang="en-US" sz="2800" dirty="0">
              <a:solidFill>
                <a:prstClr val="black"/>
              </a:solidFill>
            </a:endParaRPr>
          </a:p>
        </p:txBody>
      </p:sp>
      <p:pic>
        <p:nvPicPr>
          <p:cNvPr id="4" name="Picture 3" descr="KenCrest_Logo_CMYK.tif"/>
          <p:cNvPicPr>
            <a:picLocks noChangeAspect="1"/>
          </p:cNvPicPr>
          <p:nvPr/>
        </p:nvPicPr>
        <p:blipFill>
          <a:blip r:embed="rId2" cstate="print"/>
          <a:srcRect/>
          <a:stretch>
            <a:fillRect/>
          </a:stretch>
        </p:blipFill>
        <p:spPr bwMode="auto">
          <a:xfrm>
            <a:off x="6242562" y="5885005"/>
            <a:ext cx="2901438" cy="972995"/>
          </a:xfrm>
          <a:prstGeom prst="rect">
            <a:avLst/>
          </a:prstGeom>
          <a:noFill/>
          <a:ln w="9525">
            <a:noFill/>
            <a:miter lim="800000"/>
            <a:headEnd/>
            <a:tailEnd/>
          </a:ln>
        </p:spPr>
      </p:pic>
    </p:spTree>
    <p:extLst>
      <p:ext uri="{BB962C8B-B14F-4D97-AF65-F5344CB8AC3E}">
        <p14:creationId xmlns:p14="http://schemas.microsoft.com/office/powerpoint/2010/main" val="120587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6019800" cy="707886"/>
          </a:xfrm>
          <a:prstGeom prst="rect">
            <a:avLst/>
          </a:prstGeom>
          <a:noFill/>
        </p:spPr>
        <p:txBody>
          <a:bodyPr wrap="square" rtlCol="0">
            <a:spAutoFit/>
          </a:bodyPr>
          <a:lstStyle/>
          <a:p>
            <a:r>
              <a:rPr lang="en-US" sz="4000" dirty="0" smtClean="0">
                <a:solidFill>
                  <a:prstClr val="black"/>
                </a:solidFill>
              </a:rPr>
              <a:t>Examples:</a:t>
            </a:r>
            <a:endParaRPr lang="en-US" sz="4000" dirty="0">
              <a:solidFill>
                <a:prstClr val="black"/>
              </a:solidFill>
            </a:endParaRPr>
          </a:p>
        </p:txBody>
      </p:sp>
      <p:pic>
        <p:nvPicPr>
          <p:cNvPr id="17412" name="Picture 4" descr="Image result for examples of adaptive equipment"/>
          <p:cNvPicPr>
            <a:picLocks noChangeAspect="1" noChangeArrowheads="1"/>
          </p:cNvPicPr>
          <p:nvPr/>
        </p:nvPicPr>
        <p:blipFill>
          <a:blip r:embed="rId2" cstate="print"/>
          <a:srcRect/>
          <a:stretch>
            <a:fillRect/>
          </a:stretch>
        </p:blipFill>
        <p:spPr bwMode="auto">
          <a:xfrm>
            <a:off x="914400" y="1752600"/>
            <a:ext cx="7342837" cy="3619501"/>
          </a:xfrm>
          <a:prstGeom prst="rect">
            <a:avLst/>
          </a:prstGeom>
          <a:noFill/>
        </p:spPr>
      </p:pic>
      <p:pic>
        <p:nvPicPr>
          <p:cNvPr id="4" name="Picture 3" descr="KenCrest_Logo_CMYK.tif"/>
          <p:cNvPicPr>
            <a:picLocks noChangeAspect="1"/>
          </p:cNvPicPr>
          <p:nvPr/>
        </p:nvPicPr>
        <p:blipFill>
          <a:blip r:embed="rId3" cstate="print"/>
          <a:srcRect/>
          <a:stretch>
            <a:fillRect/>
          </a:stretch>
        </p:blipFill>
        <p:spPr bwMode="auto">
          <a:xfrm>
            <a:off x="6096000" y="5885005"/>
            <a:ext cx="2901438" cy="972995"/>
          </a:xfrm>
          <a:prstGeom prst="rect">
            <a:avLst/>
          </a:prstGeom>
          <a:noFill/>
          <a:ln w="9525">
            <a:noFill/>
            <a:miter lim="800000"/>
            <a:headEnd/>
            <a:tailEnd/>
          </a:ln>
        </p:spPr>
      </p:pic>
    </p:spTree>
    <p:extLst>
      <p:ext uri="{BB962C8B-B14F-4D97-AF65-F5344CB8AC3E}">
        <p14:creationId xmlns:p14="http://schemas.microsoft.com/office/powerpoint/2010/main" val="38771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2000" fill="hold"/>
                                        <p:tgtEl>
                                          <p:spTgt spid="17412"/>
                                        </p:tgtEl>
                                        <p:attrNameLst>
                                          <p:attrName>ppt_x</p:attrName>
                                        </p:attrNameLst>
                                      </p:cBhvr>
                                      <p:tavLst>
                                        <p:tav tm="0">
                                          <p:val>
                                            <p:strVal val="#ppt_x-.2"/>
                                          </p:val>
                                        </p:tav>
                                        <p:tav tm="100000">
                                          <p:val>
                                            <p:strVal val="#ppt_x"/>
                                          </p:val>
                                        </p:tav>
                                      </p:tavLst>
                                    </p:anim>
                                    <p:anim calcmode="lin" valueType="num">
                                      <p:cBhvr>
                                        <p:cTn id="8" dur="2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9"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911</TotalTime>
  <Words>862</Words>
  <Application>Microsoft Office PowerPoint</Application>
  <PresentationFormat>On-screen Show (4:3)</PresentationFormat>
  <Paragraphs>185</Paragraphs>
  <Slides>40</Slides>
  <Notes>20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Concourse</vt:lpstr>
      <vt:lpstr>2_Concourse</vt:lpstr>
      <vt:lpstr>2016 Lifesharing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Supports Into Your Budget</vt:lpstr>
      <vt:lpstr>Where to start?</vt:lpstr>
      <vt:lpstr>Waiver Funding</vt:lpstr>
      <vt:lpstr>Did you know…..</vt:lpstr>
      <vt:lpstr>Residential Habilitation (bundled/ per diem services)</vt:lpstr>
      <vt:lpstr>Residential Habilitation is Daily Billing</vt:lpstr>
      <vt:lpstr>HCBS? No Sweat!!!  </vt:lpstr>
      <vt:lpstr>Residential Habilitation?  Family Living?   Don’t you mean Lifesharing?!?!?</vt:lpstr>
      <vt:lpstr>Not Able to Use Some Discreet Services </vt:lpstr>
      <vt:lpstr>Lifesharing Discreet Eligible Services</vt:lpstr>
      <vt:lpstr>So What is Allowed?   </vt:lpstr>
      <vt:lpstr>Supplemental Habilitation- Unit based (Licensed Only)</vt:lpstr>
      <vt:lpstr>Additional Individualized Staffing- Unit Based  (Licensed only)</vt:lpstr>
      <vt:lpstr>Critical Revision?</vt:lpstr>
      <vt:lpstr>Home and Community Habilitation as a day program </vt:lpstr>
      <vt:lpstr>Home Modifications</vt:lpstr>
      <vt:lpstr>Home Modifications </vt:lpstr>
      <vt:lpstr>Vehicle Modifications</vt:lpstr>
      <vt:lpstr>Nursing Services</vt:lpstr>
      <vt:lpstr>Service Requirements (must be RN or LPN)</vt:lpstr>
      <vt:lpstr>High Cost Budget….What?</vt:lpstr>
      <vt:lpstr>PowerPoint Presentation</vt:lpstr>
      <vt:lpstr>What Does the Future Hold?</vt:lpstr>
      <vt:lpstr>Resources</vt:lpstr>
      <vt:lpstr>Websites That Are Your Friends</vt:lpstr>
    </vt:vector>
  </TitlesOfParts>
  <Company>KenCrest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Lifesharing Conference</dc:title>
  <dc:creator>Maggie Rothenberger</dc:creator>
  <cp:lastModifiedBy>Kathy Trumbore</cp:lastModifiedBy>
  <cp:revision>151</cp:revision>
  <cp:lastPrinted>2015-10-14T20:28:42Z</cp:lastPrinted>
  <dcterms:created xsi:type="dcterms:W3CDTF">2015-10-12T19:19:27Z</dcterms:created>
  <dcterms:modified xsi:type="dcterms:W3CDTF">2016-10-14T17:59:33Z</dcterms:modified>
</cp:coreProperties>
</file>