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74" r:id="rId3"/>
    <p:sldId id="275" r:id="rId4"/>
    <p:sldId id="257" r:id="rId5"/>
    <p:sldId id="276" r:id="rId6"/>
    <p:sldId id="277" r:id="rId7"/>
    <p:sldId id="282" r:id="rId8"/>
    <p:sldId id="278" r:id="rId9"/>
    <p:sldId id="279" r:id="rId10"/>
    <p:sldId id="283" r:id="rId11"/>
    <p:sldId id="270" r:id="rId12"/>
    <p:sldId id="284" r:id="rId13"/>
    <p:sldId id="286" r:id="rId14"/>
    <p:sldId id="287" r:id="rId15"/>
    <p:sldId id="285" r:id="rId16"/>
    <p:sldId id="27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9985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-96" y="-7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BDDF-94F8-4D8D-83AD-5EFCE5C6EF92}" type="datetimeFigureOut">
              <a:rPr lang="en-US" smtClean="0"/>
              <a:pPr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3D89-2386-418D-8907-054AFD8B38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499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BDDF-94F8-4D8D-83AD-5EFCE5C6EF92}" type="datetimeFigureOut">
              <a:rPr lang="en-US" smtClean="0"/>
              <a:pPr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3D89-2386-418D-8907-054AFD8B38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583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BDDF-94F8-4D8D-83AD-5EFCE5C6EF92}" type="datetimeFigureOut">
              <a:rPr lang="en-US" smtClean="0"/>
              <a:pPr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3D89-2386-418D-8907-054AFD8B38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112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BDDF-94F8-4D8D-83AD-5EFCE5C6EF92}" type="datetimeFigureOut">
              <a:rPr lang="en-US" smtClean="0"/>
              <a:pPr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3D89-2386-418D-8907-054AFD8B38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94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BDDF-94F8-4D8D-83AD-5EFCE5C6EF92}" type="datetimeFigureOut">
              <a:rPr lang="en-US" smtClean="0"/>
              <a:pPr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3D89-2386-418D-8907-054AFD8B38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393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BDDF-94F8-4D8D-83AD-5EFCE5C6EF92}" type="datetimeFigureOut">
              <a:rPr lang="en-US" smtClean="0"/>
              <a:pPr/>
              <a:t>4/24/16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3D89-2386-418D-8907-054AFD8B38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234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BDDF-94F8-4D8D-83AD-5EFCE5C6EF92}" type="datetimeFigureOut">
              <a:rPr lang="en-US" smtClean="0"/>
              <a:pPr/>
              <a:t>4/24/16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3D89-2386-418D-8907-054AFD8B38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461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BDDF-94F8-4D8D-83AD-5EFCE5C6EF92}" type="datetimeFigureOut">
              <a:rPr lang="en-US" smtClean="0"/>
              <a:pPr/>
              <a:t>4/24/16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3D89-2386-418D-8907-054AFD8B38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59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BDDF-94F8-4D8D-83AD-5EFCE5C6EF92}" type="datetimeFigureOut">
              <a:rPr lang="en-US" smtClean="0"/>
              <a:pPr/>
              <a:t>4/24/16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3D89-2386-418D-8907-054AFD8B38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452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BDDF-94F8-4D8D-83AD-5EFCE5C6EF92}" type="datetimeFigureOut">
              <a:rPr lang="en-US" smtClean="0"/>
              <a:pPr/>
              <a:t>4/24/16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3D89-2386-418D-8907-054AFD8B38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884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BDDF-94F8-4D8D-83AD-5EFCE5C6EF92}" type="datetimeFigureOut">
              <a:rPr lang="en-US" smtClean="0"/>
              <a:pPr/>
              <a:t>4/24/16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3D89-2386-418D-8907-054AFD8B38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846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EBDDF-94F8-4D8D-83AD-5EFCE5C6EF92}" type="datetimeFigureOut">
              <a:rPr lang="en-US" smtClean="0"/>
              <a:pPr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63D89-2386-418D-8907-054AFD8B38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835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Micchelli%20ST%5BAuthor%5D&amp;cauthor=true&amp;cauthor_uid=18246041" TargetMode="External"/><Relationship Id="rId4" Type="http://schemas.openxmlformats.org/officeDocument/2006/relationships/hyperlink" Target="http://www.ncbi.nlm.nih.gov/pubmed/?term=Vivekanandan%20P%5BAuthor%5D&amp;cauthor=true&amp;cauthor_uid=18246041" TargetMode="External"/><Relationship Id="rId5" Type="http://schemas.openxmlformats.org/officeDocument/2006/relationships/hyperlink" Target="http://www.ncbi.nlm.nih.gov/pubmed/?term=Boitnott%20JK%5BAuthor%5D&amp;cauthor=true&amp;cauthor_uid=18246041" TargetMode="External"/><Relationship Id="rId6" Type="http://schemas.openxmlformats.org/officeDocument/2006/relationships/hyperlink" Target="http://www.ncbi.nlm.nih.gov/pubmed/?term=Pawlik%20TM%5BAuthor%5D&amp;cauthor=true&amp;cauthor_uid=18246041" TargetMode="External"/><Relationship Id="rId7" Type="http://schemas.openxmlformats.org/officeDocument/2006/relationships/hyperlink" Target="http://www.ncbi.nlm.nih.gov/pubmed/?term=Choti%20MA%5BAuthor%5D&amp;cauthor=true&amp;cauthor_uid=18246041" TargetMode="External"/><Relationship Id="rId8" Type="http://schemas.openxmlformats.org/officeDocument/2006/relationships/hyperlink" Target="http://www.ncbi.nlm.nih.gov/pubmed/?term=Torbenson%20M%5BAuthor%5D&amp;cauthor=true&amp;cauthor_uid=18246041" TargetMode="External"/><Relationship Id="rId9" Type="http://schemas.openxmlformats.org/officeDocument/2006/relationships/hyperlink" Target="http://www.ncbi.nlm.nih.gov/pubmed/23835731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/1824604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Tumor Board Conference</a:t>
            </a:r>
            <a:br>
              <a:rPr lang="en-US" dirty="0" smtClean="0"/>
            </a:br>
            <a:r>
              <a:rPr lang="en-US" dirty="0" smtClean="0"/>
              <a:t>April 25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Baylor McKinney Hospital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Jonathan Bard, MD, Board certified by the ABR</a:t>
            </a:r>
          </a:p>
          <a:p>
            <a:r>
              <a:rPr lang="en-US" dirty="0" smtClean="0"/>
              <a:t>Medical Director, Envision Imaging McKinney</a:t>
            </a:r>
          </a:p>
          <a:p>
            <a:r>
              <a:rPr lang="en-US" u="sng" dirty="0" smtClean="0"/>
              <a:t>Jbardmri.com</a:t>
            </a:r>
            <a:r>
              <a:rPr lang="en-US" dirty="0" smtClean="0"/>
              <a:t>, jbardmri@yahoo.com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26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MRI with Eovist 3/28/16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07" y="1622334"/>
            <a:ext cx="241935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7" y="3995555"/>
            <a:ext cx="2495550" cy="196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459" y="1634578"/>
            <a:ext cx="2215075" cy="2205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459" y="3984534"/>
            <a:ext cx="2466975" cy="22098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494584" y="1612685"/>
            <a:ext cx="2669270" cy="2249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7329" y="3984534"/>
            <a:ext cx="26003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1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 liver lesions on Eovist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937" y="1488200"/>
            <a:ext cx="2009544" cy="2258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910" y="1488431"/>
            <a:ext cx="2220067" cy="2154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407" y="1501131"/>
            <a:ext cx="2573922" cy="2182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059" y="1495118"/>
            <a:ext cx="2341147" cy="2524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8375" y="1494633"/>
            <a:ext cx="2181225" cy="2085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37" y="4150625"/>
            <a:ext cx="2352675" cy="2466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8359" y="4153918"/>
            <a:ext cx="1819275" cy="2028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2071" y="4153918"/>
            <a:ext cx="1981200" cy="220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4951" y="4150743"/>
            <a:ext cx="22193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14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MRI Report 3/28/16 from Impression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9061938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“1. Multiple </a:t>
            </a:r>
            <a:r>
              <a:rPr lang="en-US" dirty="0"/>
              <a:t>hypervascular early enhancing liver lesions which do not show any activity or enhancement on delayed images with Eovist. Metastatic disease is considered </a:t>
            </a:r>
            <a:r>
              <a:rPr lang="en-US" u="sng" dirty="0"/>
              <a:t>less</a:t>
            </a:r>
            <a:r>
              <a:rPr lang="en-US" dirty="0"/>
              <a:t> likely possibility</a:t>
            </a:r>
            <a:r>
              <a:rPr lang="en-US" dirty="0" smtClean="0"/>
              <a:t>.” (this is a typo).</a:t>
            </a:r>
          </a:p>
          <a:p>
            <a:r>
              <a:rPr lang="en-US" dirty="0" smtClean="0"/>
              <a:t>“The </a:t>
            </a:r>
            <a:r>
              <a:rPr lang="en-US" dirty="0"/>
              <a:t>largest mass in the hepatic dome does have some hepatocellular uptake. It does not have a characteristic appearance for focal nodular hyperplasia </a:t>
            </a:r>
            <a:r>
              <a:rPr lang="en-US" dirty="0" smtClean="0"/>
              <a:t>however”… “The </a:t>
            </a:r>
            <a:r>
              <a:rPr lang="en-US" dirty="0"/>
              <a:t>etiology of this lesion is not certain. It is not a classic FNH.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It </a:t>
            </a:r>
            <a:r>
              <a:rPr lang="en-US" dirty="0"/>
              <a:t>is more likely primary hepatocellular carcinoma with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mixed </a:t>
            </a:r>
            <a:r>
              <a:rPr lang="en-US" dirty="0"/>
              <a:t>characteristics and hepatocellular uptake, 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metastatic </a:t>
            </a:r>
            <a:r>
              <a:rPr lang="en-US" dirty="0"/>
              <a:t>disease rather than FNH given the overall </a:t>
            </a:r>
            <a:r>
              <a:rPr lang="en-US" dirty="0" smtClean="0"/>
              <a:t>pattern.”</a:t>
            </a:r>
          </a:p>
          <a:p>
            <a:r>
              <a:rPr lang="en-US" dirty="0" smtClean="0"/>
              <a:t>Gallstones, Peliosis of the Spleen?</a:t>
            </a:r>
          </a:p>
          <a:p>
            <a:r>
              <a:rPr lang="en-US" dirty="0" smtClean="0"/>
              <a:t>History of chronic Oral contraceptives would have influenced reports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583" y="1042988"/>
            <a:ext cx="2668791" cy="2593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187" y="3740357"/>
            <a:ext cx="2221781" cy="190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14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 –Hepatic Adenomatosis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 lesions suggest Hepatic Adenomatosis.</a:t>
            </a:r>
          </a:p>
          <a:p>
            <a:r>
              <a:rPr lang="en-US" dirty="0"/>
              <a:t>This corresponds to all the lesions on Eovist MRI </a:t>
            </a:r>
          </a:p>
          <a:p>
            <a:r>
              <a:rPr lang="en-US" u="sng" dirty="0"/>
              <a:t>Peliosis </a:t>
            </a:r>
            <a:r>
              <a:rPr lang="en-US" dirty="0"/>
              <a:t>form of Hepatic Adenomatosis, With </a:t>
            </a:r>
            <a:r>
              <a:rPr lang="en-US" u="sng" dirty="0"/>
              <a:t>Splenic Peliosis</a:t>
            </a:r>
            <a:r>
              <a:rPr lang="en-US" dirty="0"/>
              <a:t>?</a:t>
            </a:r>
          </a:p>
          <a:p>
            <a:r>
              <a:rPr lang="en-US" dirty="0"/>
              <a:t>EXCEPTION IS THE LARGEST LESION IN THE HEPATIC DOME.</a:t>
            </a:r>
          </a:p>
          <a:p>
            <a:r>
              <a:rPr lang="en-US" dirty="0"/>
              <a:t>Malignant degeneration in the largest lesion is possible. </a:t>
            </a:r>
            <a:r>
              <a:rPr lang="en-US" u="sng" dirty="0"/>
              <a:t>AFP is often negative in these tumors</a:t>
            </a:r>
          </a:p>
          <a:p>
            <a:pPr lvl="1"/>
            <a:r>
              <a:rPr lang="en-US" b="1" u="sng" dirty="0"/>
              <a:t>Liver cell adenoma and liver cell Adenomatosis </a:t>
            </a:r>
          </a:p>
          <a:p>
            <a:pPr lvl="1"/>
            <a:r>
              <a:rPr lang="en-US" dirty="0" err="1"/>
              <a:t>Ludger</a:t>
            </a:r>
            <a:r>
              <a:rPr lang="en-US" dirty="0"/>
              <a:t> </a:t>
            </a:r>
            <a:r>
              <a:rPr lang="en-US" dirty="0" err="1"/>
              <a:t>Barthelmes</a:t>
            </a:r>
            <a:r>
              <a:rPr lang="en-US" dirty="0"/>
              <a:t> and Iain S. Tait  HPB (Oxford). 2005; 7(3): 186–196.</a:t>
            </a:r>
            <a:endParaRPr lang="en-US" b="1" dirty="0"/>
          </a:p>
          <a:p>
            <a:pPr lvl="1"/>
            <a:r>
              <a:rPr lang="en-US" dirty="0"/>
              <a:t>http://www.ncbi.nlm.nih.gov/pmc/articles/PMC2023950/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3201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Malignant Transformation of Adenomas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Adenomas with malignant degeneration in general do not have markers for AFP, beta-catenin, and p53 immunostains and no beta-catenin mutations </a:t>
            </a:r>
          </a:p>
          <a:p>
            <a:r>
              <a:rPr lang="en-US" dirty="0"/>
              <a:t>This patient tested negative for AFP and other markers</a:t>
            </a:r>
          </a:p>
          <a:p>
            <a:pPr marL="228600" lvl="1">
              <a:spcBef>
                <a:spcPts val="1000"/>
              </a:spcBef>
            </a:pPr>
            <a:r>
              <a:rPr lang="en-US" sz="2800" b="1" dirty="0"/>
              <a:t>Malignant transformation of hepatic adenomas</a:t>
            </a:r>
          </a:p>
          <a:p>
            <a:pPr lvl="1"/>
            <a:r>
              <a:rPr lang="en-US" sz="1400" u="sng" dirty="0">
                <a:hlinkClick r:id="rId2" tooltip="Modern pathology : an official journal of the United States and Canadian Academy of Pathology, Inc."/>
              </a:rPr>
              <a:t>Mod </a:t>
            </a:r>
            <a:r>
              <a:rPr lang="en-US" sz="1400" u="sng" dirty="0" err="1">
                <a:hlinkClick r:id="rId2" tooltip="Modern pathology : an official journal of the United States and Canadian Academy of Pathology, Inc."/>
              </a:rPr>
              <a:t>Pathol</a:t>
            </a:r>
            <a:r>
              <a:rPr lang="en-US" sz="1400" u="sng" dirty="0">
                <a:hlinkClick r:id="rId2" tooltip="Modern pathology : an official journal of the United States and Canadian Academy of Pathology, Inc."/>
              </a:rPr>
              <a:t>.</a:t>
            </a:r>
            <a:r>
              <a:rPr lang="en-US" sz="1400" dirty="0"/>
              <a:t> 2008 Apr;21(4):491-7. </a:t>
            </a:r>
            <a:r>
              <a:rPr lang="en-US" sz="1400" dirty="0" err="1"/>
              <a:t>doi</a:t>
            </a:r>
            <a:r>
              <a:rPr lang="en-US" sz="1400" dirty="0"/>
              <a:t>: 10.1038/modpathol.2008.8. </a:t>
            </a:r>
            <a:r>
              <a:rPr lang="en-US" sz="1400" dirty="0" err="1"/>
              <a:t>Epub</a:t>
            </a:r>
            <a:r>
              <a:rPr lang="en-US" sz="1400" dirty="0"/>
              <a:t> 2008 Feb 1.</a:t>
            </a:r>
          </a:p>
          <a:p>
            <a:pPr lvl="1"/>
            <a:r>
              <a:rPr lang="en-US" sz="1400" b="1" dirty="0"/>
              <a:t>.</a:t>
            </a:r>
            <a:r>
              <a:rPr lang="en-US" sz="1400" u="sng" dirty="0" err="1">
                <a:hlinkClick r:id="rId3"/>
              </a:rPr>
              <a:t>Micchelli</a:t>
            </a:r>
            <a:r>
              <a:rPr lang="en-US" sz="1400" u="sng" dirty="0">
                <a:hlinkClick r:id="rId3"/>
              </a:rPr>
              <a:t> ST</a:t>
            </a:r>
            <a:r>
              <a:rPr lang="en-US" sz="1400" baseline="30000" dirty="0"/>
              <a:t>1</a:t>
            </a:r>
            <a:r>
              <a:rPr lang="en-US" sz="1400" dirty="0"/>
              <a:t>, </a:t>
            </a:r>
            <a:r>
              <a:rPr lang="en-US" sz="1400" u="sng" dirty="0" err="1">
                <a:hlinkClick r:id="rId4"/>
              </a:rPr>
              <a:t>Vivekanandan</a:t>
            </a:r>
            <a:r>
              <a:rPr lang="en-US" sz="1400" u="sng" dirty="0">
                <a:hlinkClick r:id="rId4"/>
              </a:rPr>
              <a:t> P</a:t>
            </a:r>
            <a:r>
              <a:rPr lang="en-US" sz="1400" dirty="0"/>
              <a:t>, </a:t>
            </a:r>
            <a:r>
              <a:rPr lang="en-US" sz="1400" u="sng" dirty="0" err="1">
                <a:hlinkClick r:id="rId5"/>
              </a:rPr>
              <a:t>Boitnott</a:t>
            </a:r>
            <a:r>
              <a:rPr lang="en-US" sz="1400" u="sng" dirty="0">
                <a:hlinkClick r:id="rId5"/>
              </a:rPr>
              <a:t> JK</a:t>
            </a:r>
            <a:r>
              <a:rPr lang="en-US" sz="1400" dirty="0"/>
              <a:t>, </a:t>
            </a:r>
            <a:r>
              <a:rPr lang="en-US" sz="1400" u="sng" dirty="0" err="1">
                <a:hlinkClick r:id="rId6"/>
              </a:rPr>
              <a:t>Pawlik</a:t>
            </a:r>
            <a:r>
              <a:rPr lang="en-US" sz="1400" u="sng" dirty="0">
                <a:hlinkClick r:id="rId6"/>
              </a:rPr>
              <a:t> TM</a:t>
            </a:r>
            <a:r>
              <a:rPr lang="en-US" sz="1400" dirty="0"/>
              <a:t>, </a:t>
            </a:r>
            <a:r>
              <a:rPr lang="en-US" sz="1400" u="sng" dirty="0" err="1">
                <a:hlinkClick r:id="rId7"/>
              </a:rPr>
              <a:t>Choti</a:t>
            </a:r>
            <a:r>
              <a:rPr lang="en-US" sz="1400" u="sng" dirty="0">
                <a:hlinkClick r:id="rId7"/>
              </a:rPr>
              <a:t> MA</a:t>
            </a:r>
            <a:r>
              <a:rPr lang="en-US" sz="1400" dirty="0"/>
              <a:t>, </a:t>
            </a:r>
            <a:r>
              <a:rPr lang="en-US" sz="1400" u="sng" dirty="0" err="1">
                <a:hlinkClick r:id="rId8"/>
              </a:rPr>
              <a:t>Torbenson</a:t>
            </a:r>
            <a:r>
              <a:rPr lang="en-US" sz="1400" u="sng" dirty="0">
                <a:hlinkClick r:id="rId8"/>
              </a:rPr>
              <a:t> M</a:t>
            </a:r>
            <a:r>
              <a:rPr lang="en-US" sz="1400" dirty="0"/>
              <a:t>.</a:t>
            </a:r>
          </a:p>
          <a:p>
            <a:r>
              <a:rPr lang="en-US" b="1" dirty="0">
                <a:solidFill>
                  <a:srgbClr val="000000"/>
                </a:solidFill>
              </a:rPr>
              <a:t>Molecular pathogenesis of hepatic adenomas and its implications for surgical </a:t>
            </a:r>
            <a:r>
              <a:rPr lang="en-US" b="1" dirty="0" smtClean="0">
                <a:solidFill>
                  <a:srgbClr val="000000"/>
                </a:solidFill>
              </a:rPr>
              <a:t>management</a:t>
            </a:r>
          </a:p>
          <a:p>
            <a:pPr lvl="1"/>
            <a:r>
              <a:rPr lang="en-US" sz="1400" u="sng" dirty="0" smtClean="0">
                <a:solidFill>
                  <a:srgbClr val="660066"/>
                </a:solidFill>
                <a:hlinkClick r:id="rId9" tooltip="Journal of gastrointestinal surgery : official journal of the Society for Surgery of the Alimentary Tract."/>
              </a:rPr>
              <a:t>J </a:t>
            </a:r>
            <a:r>
              <a:rPr lang="en-US" sz="1400" u="sng" dirty="0" err="1">
                <a:solidFill>
                  <a:srgbClr val="660066"/>
                </a:solidFill>
                <a:hlinkClick r:id="rId9" tooltip="Journal of gastrointestinal surgery : official journal of the Society for Surgery of the Alimentary Tract."/>
              </a:rPr>
              <a:t>Gastrointest</a:t>
            </a:r>
            <a:r>
              <a:rPr lang="en-US" sz="1400" u="sng" dirty="0">
                <a:solidFill>
                  <a:srgbClr val="660066"/>
                </a:solidFill>
                <a:hlinkClick r:id="rId9" tooltip="Journal of gastrointestinal surgery : official journal of the Society for Surgery of the Alimentary Tract."/>
              </a:rPr>
              <a:t> Surg.</a:t>
            </a:r>
            <a:r>
              <a:rPr lang="en-US" sz="1400" dirty="0">
                <a:solidFill>
                  <a:srgbClr val="000000"/>
                </a:solidFill>
              </a:rPr>
              <a:t> 2013 Oct;17(10):1869-82. </a:t>
            </a:r>
            <a:r>
              <a:rPr lang="en-US" sz="1400" dirty="0" err="1">
                <a:solidFill>
                  <a:srgbClr val="000000"/>
                </a:solidFill>
              </a:rPr>
              <a:t>doi</a:t>
            </a:r>
            <a:r>
              <a:rPr lang="en-US" sz="1400" dirty="0">
                <a:solidFill>
                  <a:srgbClr val="000000"/>
                </a:solidFill>
              </a:rPr>
              <a:t>: 10.1007/s11605-013-2274-6. </a:t>
            </a:r>
            <a:r>
              <a:rPr lang="en-US" sz="1400" dirty="0" err="1">
                <a:solidFill>
                  <a:srgbClr val="000000"/>
                </a:solidFill>
              </a:rPr>
              <a:t>Epub</a:t>
            </a:r>
            <a:r>
              <a:rPr lang="en-US" sz="1400" dirty="0">
                <a:solidFill>
                  <a:srgbClr val="000000"/>
                </a:solidFill>
              </a:rPr>
              <a:t> 2013 Jul 9.</a:t>
            </a: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810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18891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Images and reports available from Envision Imaging </a:t>
            </a:r>
            <a:r>
              <a:rPr lang="en-US" dirty="0" smtClean="0"/>
              <a:t>McKinney </a:t>
            </a:r>
          </a:p>
          <a:p>
            <a:pPr marL="0" indent="0">
              <a:buNone/>
            </a:pPr>
            <a:r>
              <a:rPr lang="en-US" dirty="0" smtClean="0"/>
              <a:t>469-420-9077 </a:t>
            </a:r>
            <a:r>
              <a:rPr lang="en-US" dirty="0"/>
              <a:t>phone, 469-420-9098 </a:t>
            </a:r>
            <a:r>
              <a:rPr lang="en-US" dirty="0" smtClean="0"/>
              <a:t>fax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PowerPoint presentation and PDF of slides available online at:</a:t>
            </a:r>
          </a:p>
        </p:txBody>
      </p:sp>
      <p:pic>
        <p:nvPicPr>
          <p:cNvPr id="4" name="Picture 3" descr="JBardMRIc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57" y="3962400"/>
            <a:ext cx="867404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95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971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42 year old female with complaints of epigastric pain, </a:t>
            </a:r>
            <a:br>
              <a:rPr lang="en-US" dirty="0" smtClean="0"/>
            </a:br>
            <a:r>
              <a:rPr lang="en-US" dirty="0" smtClean="0"/>
              <a:t>two occurrences in past four months</a:t>
            </a:r>
          </a:p>
          <a:p>
            <a:r>
              <a:rPr lang="en-US" dirty="0" smtClean="0"/>
              <a:t>Gastric Sleeve surgery 6/2014</a:t>
            </a:r>
          </a:p>
          <a:p>
            <a:r>
              <a:rPr lang="en-US" dirty="0" smtClean="0"/>
              <a:t>Diabetes Type 2 – not taking Metformin</a:t>
            </a:r>
          </a:p>
          <a:p>
            <a:r>
              <a:rPr lang="en-US" dirty="0" smtClean="0"/>
              <a:t>GFR 107  Creatinine 0.7 Liver function tests not known initially, </a:t>
            </a:r>
            <a:br>
              <a:rPr lang="en-US" dirty="0" smtClean="0"/>
            </a:br>
            <a:r>
              <a:rPr lang="en-US" dirty="0" smtClean="0"/>
              <a:t>later reported as normal or mild elevation</a:t>
            </a:r>
          </a:p>
          <a:p>
            <a:r>
              <a:rPr lang="en-US" dirty="0"/>
              <a:t>Medication – Singulair, </a:t>
            </a:r>
            <a:r>
              <a:rPr lang="en-US" dirty="0" smtClean="0"/>
              <a:t>Wellbutrin, no oral contraceptives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17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/>
              <a:t>history of </a:t>
            </a:r>
            <a:r>
              <a:rPr lang="en-US" dirty="0" smtClean="0"/>
              <a:t>patient taking Oral </a:t>
            </a:r>
            <a:r>
              <a:rPr lang="en-US" dirty="0"/>
              <a:t>contraceptives. Four separate information sheets were filled out for </a:t>
            </a:r>
            <a:r>
              <a:rPr lang="en-US" dirty="0" smtClean="0"/>
              <a:t>the four </a:t>
            </a:r>
            <a:r>
              <a:rPr lang="en-US" dirty="0"/>
              <a:t>studies,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no </a:t>
            </a:r>
            <a:r>
              <a:rPr lang="en-US" dirty="0"/>
              <a:t>mention of oral contraceptives.</a:t>
            </a:r>
          </a:p>
          <a:p>
            <a:r>
              <a:rPr lang="en-US" dirty="0"/>
              <a:t>Conversation with the consulting GI the day of biopsy revealed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patient had been taking Oral contraceptives for twenty years,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but </a:t>
            </a:r>
            <a:r>
              <a:rPr lang="en-US" dirty="0"/>
              <a:t>stopped a few months prior to these studies</a:t>
            </a:r>
          </a:p>
          <a:p>
            <a:r>
              <a:rPr lang="en-US" dirty="0"/>
              <a:t>AFP and other tests for HCC were reportedly Negative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08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874" y="570489"/>
            <a:ext cx="2609408" cy="3142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 3/17/16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986" y="2070087"/>
            <a:ext cx="2450514" cy="327944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9616" y="1582237"/>
            <a:ext cx="4038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Impression:</a:t>
            </a:r>
          </a:p>
          <a:p>
            <a:r>
              <a:rPr lang="en-US" dirty="0"/>
              <a:t>Two RIGHT hepatic lobe masses measuring up to 5.3 and 4.0 cm each. Differential considerations include, but are not limited to, FNH, adenoma, and more aggressive neoplasms. </a:t>
            </a:r>
          </a:p>
          <a:p>
            <a:endParaRPr lang="en-US" dirty="0"/>
          </a:p>
          <a:p>
            <a:r>
              <a:rPr lang="en-US" dirty="0"/>
              <a:t>Gallstones</a:t>
            </a:r>
          </a:p>
          <a:p>
            <a:r>
              <a:rPr lang="en-US" dirty="0"/>
              <a:t>Splenic cysts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725" y="3831377"/>
            <a:ext cx="2327951" cy="302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28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Abdomen wo/w contrast 3/22/16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63" y="1825625"/>
            <a:ext cx="3317630" cy="4481390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Magnevist </a:t>
            </a:r>
            <a:r>
              <a:rPr lang="en-US" dirty="0" smtClean="0"/>
              <a:t>contrast (gadopentetate dimeglumine)</a:t>
            </a:r>
          </a:p>
          <a:p>
            <a:r>
              <a:rPr lang="en-US" dirty="0" smtClean="0"/>
              <a:t>Adenomas, FNH, Tumors, Hemangiomas all enhance with Magnevist</a:t>
            </a:r>
          </a:p>
          <a:p>
            <a:r>
              <a:rPr lang="en-US" dirty="0" smtClean="0"/>
              <a:t>Multiple enhancing liver lesions</a:t>
            </a:r>
          </a:p>
          <a:p>
            <a:r>
              <a:rPr lang="en-US" dirty="0" smtClean="0"/>
              <a:t>Mildly hypo intense on T2 weighted scans (this page)</a:t>
            </a:r>
          </a:p>
          <a:p>
            <a:r>
              <a:rPr lang="en-US" dirty="0" smtClean="0"/>
              <a:t>2 largest lesions are compared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786" y="1690688"/>
            <a:ext cx="2368892" cy="2702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696" y="1677988"/>
            <a:ext cx="2466975" cy="2733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875" y="4575908"/>
            <a:ext cx="2192215" cy="217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36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abdomen 3/22/16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35868" cy="4351338"/>
          </a:xfrm>
        </p:spPr>
        <p:txBody>
          <a:bodyPr/>
          <a:lstStyle/>
          <a:p>
            <a:r>
              <a:rPr lang="en-US" dirty="0" smtClean="0"/>
              <a:t>Mildly hyperintense lesions on non contrast T1 weighted scans (top row  this page) </a:t>
            </a:r>
          </a:p>
          <a:p>
            <a:r>
              <a:rPr lang="en-US" dirty="0" smtClean="0"/>
              <a:t>Multiple enhancing liver lesions (bottom row this page)</a:t>
            </a:r>
          </a:p>
          <a:p>
            <a:r>
              <a:rPr lang="en-US" dirty="0" smtClean="0"/>
              <a:t>Early and delayed enhancement</a:t>
            </a:r>
          </a:p>
          <a:p>
            <a:r>
              <a:rPr lang="en-US" dirty="0" smtClean="0"/>
              <a:t>No central scar</a:t>
            </a:r>
          </a:p>
          <a:p>
            <a:r>
              <a:rPr lang="en-US" dirty="0" smtClean="0"/>
              <a:t>No peripheral enhancement pattern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015" y="1382895"/>
            <a:ext cx="1819275" cy="2257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827" y="1466727"/>
            <a:ext cx="1590675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815" y="3758589"/>
            <a:ext cx="2276475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6037" y="3765915"/>
            <a:ext cx="19907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11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report 3/22/16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Impression: </a:t>
            </a:r>
            <a:r>
              <a:rPr lang="en-US" dirty="0" smtClean="0"/>
              <a:t>“Multiple</a:t>
            </a:r>
            <a:r>
              <a:rPr lang="en-US" dirty="0"/>
              <a:t>, at least six enhancing liver lesions with irregular, lobular margins and no central scar. These are mildly hyperintense on T1 and mildly hypointense on T2-weighted scans, however. The ultrasound showed echogenic areas centrally with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peripheral hypoechoic rim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“Differential </a:t>
            </a:r>
            <a:r>
              <a:rPr lang="en-US" dirty="0"/>
              <a:t>for these lesions includes multiple areas of focal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nodular </a:t>
            </a:r>
            <a:r>
              <a:rPr lang="en-US" dirty="0"/>
              <a:t>hyperplasia, metastatic disease, multiple somewhat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atypical adenomas.”</a:t>
            </a:r>
          </a:p>
          <a:p>
            <a:r>
              <a:rPr lang="en-US" dirty="0" smtClean="0"/>
              <a:t>Cystic Splenic lesions. Peliosis? Evaluate immune status</a:t>
            </a:r>
          </a:p>
          <a:p>
            <a:r>
              <a:rPr lang="en-US" dirty="0" smtClean="0"/>
              <a:t>Gallstones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54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Chest 3/28/16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37185" cy="4351338"/>
          </a:xfrm>
        </p:spPr>
        <p:txBody>
          <a:bodyPr/>
          <a:lstStyle/>
          <a:p>
            <a:r>
              <a:rPr lang="en-US" dirty="0"/>
              <a:t>Thickening of the distal esophagus. Prior gastric surgery likely gastric sleeve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Enhancing </a:t>
            </a:r>
            <a:r>
              <a:rPr lang="en-US" dirty="0"/>
              <a:t>liver lesions. Multiple splenic cystic lesions</a:t>
            </a:r>
            <a:r>
              <a:rPr lang="en-US" dirty="0" smtClean="0"/>
              <a:t>.</a:t>
            </a:r>
          </a:p>
          <a:p>
            <a:r>
              <a:rPr lang="en-US" dirty="0"/>
              <a:t>No evidence of any spiculated mass, consolidation or effusion. No lymphadenopathy.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372" y="3053128"/>
            <a:ext cx="3552825" cy="3495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273" y="863783"/>
            <a:ext cx="33337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29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Liver with Eovist contrast 3/28/16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91" y="18430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Eovist</a:t>
            </a:r>
            <a:r>
              <a:rPr lang="en-US" dirty="0"/>
              <a:t>® (gadoxetic acid disodium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Specifically taken up by hepatocytes, excreted by bile ducts</a:t>
            </a:r>
          </a:p>
          <a:p>
            <a:r>
              <a:rPr lang="en-US" dirty="0" smtClean="0"/>
              <a:t>Improved contrast between lesions and liver</a:t>
            </a:r>
          </a:p>
          <a:p>
            <a:r>
              <a:rPr lang="en-US" dirty="0" smtClean="0"/>
              <a:t>On Arterial and portal venous phase, acts like Magnevist</a:t>
            </a:r>
          </a:p>
          <a:p>
            <a:r>
              <a:rPr lang="en-US" dirty="0" smtClean="0"/>
              <a:t>On delayed images, lesions that have hepatocytes will enhance. Normal liver, HCC, and FNH will enhance.</a:t>
            </a:r>
          </a:p>
          <a:p>
            <a:r>
              <a:rPr lang="en-US" dirty="0" smtClean="0"/>
              <a:t>Other lesions, such as Hemangiomas, Adenomas, Metastases, </a:t>
            </a:r>
            <a:br>
              <a:rPr lang="en-US" dirty="0" smtClean="0"/>
            </a:br>
            <a:r>
              <a:rPr lang="en-US" dirty="0" smtClean="0"/>
              <a:t>will not enhance, and be dark on delayed Eovist MRI.</a:t>
            </a:r>
          </a:p>
          <a:p>
            <a:r>
              <a:rPr lang="en-US" dirty="0" smtClean="0"/>
              <a:t>Can also be used for a contrast MRCP for </a:t>
            </a:r>
            <a:br>
              <a:rPr lang="en-US" dirty="0" smtClean="0"/>
            </a:br>
            <a:r>
              <a:rPr lang="en-US" dirty="0" smtClean="0"/>
              <a:t>Bile duct enhancement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412" y="1438213"/>
            <a:ext cx="22383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56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PVERSION" val="5"/>
  <p:tag name="TPFULLVERSION" val="5.4.1.2"/>
  <p:tag name="PPTVERSION" val="15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956</Words>
  <Application>Microsoft Macintosh PowerPoint</Application>
  <PresentationFormat>Custom</PresentationFormat>
  <Paragraphs>78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Tumor Board Conference April 25th 2016 Baylor McKinney Hospital</vt:lpstr>
      <vt:lpstr>History</vt:lpstr>
      <vt:lpstr>Additional History</vt:lpstr>
      <vt:lpstr>Ultrasound 3/17/16</vt:lpstr>
      <vt:lpstr>MRI Abdomen wo/w contrast 3/22/16</vt:lpstr>
      <vt:lpstr>MRI abdomen 3/22/16</vt:lpstr>
      <vt:lpstr>MRI report 3/22/16</vt:lpstr>
      <vt:lpstr>CT Chest 3/28/16</vt:lpstr>
      <vt:lpstr>MRI Liver with Eovist contrast 3/28/16</vt:lpstr>
      <vt:lpstr>MRI with Eovist 3/28/16</vt:lpstr>
      <vt:lpstr>14 liver lesions on Eovist</vt:lpstr>
      <vt:lpstr>MRI Report 3/28/16 from Impression</vt:lpstr>
      <vt:lpstr>Pathology –Hepatic Adenomatosis</vt:lpstr>
      <vt:lpstr>Malignant Transformation of Adenomas</vt:lpstr>
      <vt:lpstr>Thank you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Hepatic Adenomatosis</dc:title>
  <dc:subject>Adenomatosis</dc:subject>
  <dc:creator>Jonathan Bard</dc:creator>
  <cp:keywords>tumor board</cp:keywords>
  <cp:lastModifiedBy>Marla Davis</cp:lastModifiedBy>
  <cp:revision>68</cp:revision>
  <dcterms:created xsi:type="dcterms:W3CDTF">2016-04-25T03:38:44Z</dcterms:created>
  <dcterms:modified xsi:type="dcterms:W3CDTF">2016-04-25T03:40:10Z</dcterms:modified>
</cp:coreProperties>
</file>