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4" r:id="rId2"/>
    <p:sldId id="274" r:id="rId3"/>
    <p:sldId id="272" r:id="rId4"/>
    <p:sldId id="276" r:id="rId5"/>
    <p:sldId id="278" r:id="rId6"/>
    <p:sldId id="279" r:id="rId7"/>
    <p:sldId id="258" r:id="rId8"/>
    <p:sldId id="264" r:id="rId9"/>
    <p:sldId id="265" r:id="rId10"/>
    <p:sldId id="266" r:id="rId11"/>
    <p:sldId id="267" r:id="rId12"/>
    <p:sldId id="257" r:id="rId13"/>
    <p:sldId id="277" r:id="rId14"/>
    <p:sldId id="280" r:id="rId15"/>
    <p:sldId id="283" r:id="rId16"/>
    <p:sldId id="281" r:id="rId17"/>
    <p:sldId id="290" r:id="rId18"/>
    <p:sldId id="284" r:id="rId19"/>
    <p:sldId id="285" r:id="rId20"/>
    <p:sldId id="295" r:id="rId21"/>
    <p:sldId id="286" r:id="rId22"/>
    <p:sldId id="292" r:id="rId23"/>
    <p:sldId id="291" r:id="rId24"/>
    <p:sldId id="287" r:id="rId25"/>
    <p:sldId id="288" r:id="rId26"/>
    <p:sldId id="289" r:id="rId27"/>
    <p:sldId id="293"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235" autoAdjust="0"/>
  </p:normalViewPr>
  <p:slideViewPr>
    <p:cSldViewPr snapToGrid="0">
      <p:cViewPr varScale="1">
        <p:scale>
          <a:sx n="98" d="100"/>
          <a:sy n="98" d="100"/>
        </p:scale>
        <p:origin x="1074"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77D3D-5B97-494E-A455-26A49E473429}" type="datetimeFigureOut">
              <a:rPr lang="en-US" smtClean="0"/>
              <a:t>10/28/2019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4914F-8FB3-44BD-8448-F2716BFB0184}" type="slidenum">
              <a:rPr lang="en-US" smtClean="0"/>
              <a:t>‹#›</a:t>
            </a:fld>
            <a:endParaRPr lang="en-US"/>
          </a:p>
        </p:txBody>
      </p:sp>
    </p:spTree>
    <p:extLst>
      <p:ext uri="{BB962C8B-B14F-4D97-AF65-F5344CB8AC3E}">
        <p14:creationId xmlns:p14="http://schemas.microsoft.com/office/powerpoint/2010/main" val="309523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health sciences</a:t>
            </a:r>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2</a:t>
            </a:fld>
            <a:endParaRPr lang="en-US"/>
          </a:p>
        </p:txBody>
      </p:sp>
    </p:spTree>
    <p:extLst>
      <p:ext uri="{BB962C8B-B14F-4D97-AF65-F5344CB8AC3E}">
        <p14:creationId xmlns:p14="http://schemas.microsoft.com/office/powerpoint/2010/main" val="295624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Feb, 2018 AARP article Fraud in the Family by Gary Weiss. </a:t>
            </a:r>
            <a:r>
              <a:rPr lang="en-US" sz="1200" b="0" i="0" kern="1200" dirty="0" smtClean="0">
                <a:solidFill>
                  <a:schemeClr val="tx1"/>
                </a:solidFill>
                <a:effectLst/>
                <a:latin typeface="+mn-lt"/>
                <a:ea typeface="+mn-ea"/>
                <a:cs typeface="+mn-cs"/>
              </a:rPr>
              <a:t> Roughly 6 out of 10 cases of elder financial abuse are committed by relatives, according to a large-scale 2014 study. And about 3 out of 10 instances can be traced to friends, neighbors or home care aides. In other words, 90 percent of perpetrators of fraud are known to their victims. </a:t>
            </a:r>
          </a:p>
          <a:p>
            <a:r>
              <a:rPr lang="en-US" sz="1200" b="0" i="0" kern="1200" dirty="0" smtClean="0">
                <a:solidFill>
                  <a:schemeClr val="tx1"/>
                </a:solidFill>
                <a:effectLst/>
                <a:latin typeface="+mn-lt"/>
                <a:ea typeface="+mn-ea"/>
                <a:cs typeface="+mn-cs"/>
              </a:rPr>
              <a:t>The closer the tie between perpetrator and victim, the greater the damage</a:t>
            </a:r>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14</a:t>
            </a:fld>
            <a:endParaRPr lang="en-US"/>
          </a:p>
        </p:txBody>
      </p:sp>
    </p:spTree>
    <p:extLst>
      <p:ext uri="{BB962C8B-B14F-4D97-AF65-F5344CB8AC3E}">
        <p14:creationId xmlns:p14="http://schemas.microsoft.com/office/powerpoint/2010/main" val="1459078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Lets take a look at the types of scams.  New scams are created every day.  The best way to defend yourself is to be aware of the tactics that scammers</a:t>
            </a:r>
            <a:r>
              <a:rPr lang="en-US" baseline="0" dirty="0" smtClean="0"/>
              <a:t> use.</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15</a:t>
            </a:fld>
            <a:endParaRPr lang="en-US"/>
          </a:p>
        </p:txBody>
      </p:sp>
    </p:spTree>
    <p:extLst>
      <p:ext uri="{BB962C8B-B14F-4D97-AF65-F5344CB8AC3E}">
        <p14:creationId xmlns:p14="http://schemas.microsoft.com/office/powerpoint/2010/main" val="1313292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APS </a:t>
            </a:r>
            <a:r>
              <a:rPr lang="en-US" baseline="0" dirty="0" smtClean="0"/>
              <a:t> eldercare.gov</a:t>
            </a:r>
          </a:p>
          <a:p>
            <a:r>
              <a:rPr lang="en-US" baseline="0" dirty="0" smtClean="0"/>
              <a:t>Mail opt out   DMAchoice.org – opt out of email, mail, credit offers, catalogs, magazine offers, donation requests</a:t>
            </a:r>
          </a:p>
          <a:p>
            <a:r>
              <a:rPr lang="en-US" baseline="0" dirty="0" smtClean="0"/>
              <a:t>Sonotcall.gov register phone or report unwanted calls  this never expires….scam fake emails saying it is expiring…</a:t>
            </a:r>
          </a:p>
          <a:p>
            <a:r>
              <a:rPr lang="en-US" baseline="0" dirty="0" smtClean="0"/>
              <a:t>Annualcreditreport.com   </a:t>
            </a:r>
            <a:r>
              <a:rPr lang="en-US" baseline="0" dirty="0" err="1" smtClean="0"/>
              <a:t>transunion</a:t>
            </a:r>
            <a:r>
              <a:rPr lang="en-US" baseline="0" dirty="0" smtClean="0"/>
              <a:t>    Equifax   </a:t>
            </a:r>
            <a:r>
              <a:rPr lang="en-US" baseline="0" dirty="0" err="1" smtClean="0"/>
              <a:t>experian</a:t>
            </a:r>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16</a:t>
            </a:fld>
            <a:endParaRPr lang="en-US"/>
          </a:p>
        </p:txBody>
      </p:sp>
    </p:spTree>
    <p:extLst>
      <p:ext uri="{BB962C8B-B14F-4D97-AF65-F5344CB8AC3E}">
        <p14:creationId xmlns:p14="http://schemas.microsoft.com/office/powerpoint/2010/main" val="2975309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council on </a:t>
            </a:r>
            <a:r>
              <a:rPr lang="en-US" smtClean="0"/>
              <a:t>aging   economiccheckup.org</a:t>
            </a:r>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17</a:t>
            </a:fld>
            <a:endParaRPr lang="en-US"/>
          </a:p>
        </p:txBody>
      </p:sp>
    </p:spTree>
    <p:extLst>
      <p:ext uri="{BB962C8B-B14F-4D97-AF65-F5344CB8AC3E}">
        <p14:creationId xmlns:p14="http://schemas.microsoft.com/office/powerpoint/2010/main" val="1912565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Jamie Robinson, SMP Coordinator, MD Dept of Aging    Jamie.robinson@Maryland.gov </a:t>
            </a:r>
          </a:p>
          <a:p>
            <a:r>
              <a:rPr lang="en-US" dirty="0" smtClean="0"/>
              <a:t>410-767-2077</a:t>
            </a:r>
          </a:p>
          <a:p>
            <a:endParaRPr lang="en-US" dirty="0" smtClean="0"/>
          </a:p>
          <a:p>
            <a:r>
              <a:rPr lang="en-US" dirty="0" smtClean="0"/>
              <a:t>Please, actually look at those thick envelopes from Medicare and EOBs from your insurance.  Match them up to bills.  If you don’t have the time, patience or where with all to do it…hire a DMM!</a:t>
            </a:r>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19</a:t>
            </a:fld>
            <a:endParaRPr lang="en-US"/>
          </a:p>
        </p:txBody>
      </p:sp>
    </p:spTree>
    <p:extLst>
      <p:ext uri="{BB962C8B-B14F-4D97-AF65-F5344CB8AC3E}">
        <p14:creationId xmlns:p14="http://schemas.microsoft.com/office/powerpoint/2010/main" val="26684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21</a:t>
            </a:fld>
            <a:endParaRPr lang="en-US"/>
          </a:p>
        </p:txBody>
      </p:sp>
    </p:spTree>
    <p:extLst>
      <p:ext uri="{BB962C8B-B14F-4D97-AF65-F5344CB8AC3E}">
        <p14:creationId xmlns:p14="http://schemas.microsoft.com/office/powerpoint/2010/main" val="1106685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Shoulder surfing – someone looking over your shoulder as you fill out forms, use credit card, ATM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Dumpster Diving </a:t>
            </a:r>
            <a:r>
              <a:rPr lang="en-US" baseline="0" dirty="0" smtClean="0"/>
              <a:t>– someone going through garbage for copies of checks, credit card, bank statements or personal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Phish – emails that appear to be from a legitimate company asking you to update or verify personal info.  Never click or call those numbers.  GO to your records and contact from those trusted contacts.</a:t>
            </a:r>
            <a:endParaRPr lang="en-US" dirty="0" smtClean="0"/>
          </a:p>
        </p:txBody>
      </p:sp>
      <p:sp>
        <p:nvSpPr>
          <p:cNvPr id="4" name="Slide Number Placeholder 3"/>
          <p:cNvSpPr>
            <a:spLocks noGrp="1"/>
          </p:cNvSpPr>
          <p:nvPr>
            <p:ph type="sldNum" sz="quarter" idx="10"/>
          </p:nvPr>
        </p:nvSpPr>
        <p:spPr/>
        <p:txBody>
          <a:bodyPr/>
          <a:lstStyle/>
          <a:p>
            <a:fld id="{D3F4914F-8FB3-44BD-8448-F2716BFB0184}" type="slidenum">
              <a:rPr lang="en-US" smtClean="0"/>
              <a:t>22</a:t>
            </a:fld>
            <a:endParaRPr lang="en-US"/>
          </a:p>
        </p:txBody>
      </p:sp>
    </p:spTree>
    <p:extLst>
      <p:ext uri="{BB962C8B-B14F-4D97-AF65-F5344CB8AC3E}">
        <p14:creationId xmlns:p14="http://schemas.microsoft.com/office/powerpoint/2010/main" val="34752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destress time.  Go to your happy place.  Now how to protect</a:t>
            </a:r>
            <a:r>
              <a:rPr lang="en-US" baseline="0" dirty="0" smtClean="0"/>
              <a:t> yourself</a:t>
            </a:r>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23</a:t>
            </a:fld>
            <a:endParaRPr lang="en-US"/>
          </a:p>
        </p:txBody>
      </p:sp>
    </p:spTree>
    <p:extLst>
      <p:ext uri="{BB962C8B-B14F-4D97-AF65-F5344CB8AC3E}">
        <p14:creationId xmlns:p14="http://schemas.microsoft.com/office/powerpoint/2010/main" val="3694518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suspect</a:t>
            </a:r>
            <a:r>
              <a:rPr lang="en-US" baseline="0" dirty="0" smtClean="0"/>
              <a:t> you are a victim of identity theft, contact your bank and credit card companies immediately.  </a:t>
            </a:r>
          </a:p>
          <a:p>
            <a:r>
              <a:rPr lang="en-US" baseline="0" dirty="0" smtClean="0"/>
              <a:t>File a report with the police.  They might be able to do much but you may need a police report in order to clear up the problem.</a:t>
            </a:r>
          </a:p>
          <a:p>
            <a:r>
              <a:rPr lang="en-US" baseline="0" dirty="0" smtClean="0"/>
              <a:t>File complaint with the Federal Trade </a:t>
            </a:r>
            <a:r>
              <a:rPr lang="en-US" baseline="0" dirty="0" err="1" smtClean="0"/>
              <a:t>Commision</a:t>
            </a:r>
            <a:r>
              <a:rPr lang="en-US" baseline="0" dirty="0" smtClean="0"/>
              <a:t> online www.ftc.gov or call 1-877-ID-THEFT</a:t>
            </a:r>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25</a:t>
            </a:fld>
            <a:endParaRPr lang="en-US"/>
          </a:p>
        </p:txBody>
      </p:sp>
    </p:spTree>
    <p:extLst>
      <p:ext uri="{BB962C8B-B14F-4D97-AF65-F5344CB8AC3E}">
        <p14:creationId xmlns:p14="http://schemas.microsoft.com/office/powerpoint/2010/main" val="3836527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requesting a credit report www.annualcreditreport.com – stagger the three free reports throughout the year – every 4 months.</a:t>
            </a:r>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26</a:t>
            </a:fld>
            <a:endParaRPr lang="en-US"/>
          </a:p>
        </p:txBody>
      </p:sp>
    </p:spTree>
    <p:extLst>
      <p:ext uri="{BB962C8B-B14F-4D97-AF65-F5344CB8AC3E}">
        <p14:creationId xmlns:p14="http://schemas.microsoft.com/office/powerpoint/2010/main" val="151271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Adhere to a code of ethics</a:t>
            </a:r>
          </a:p>
          <a:p>
            <a:r>
              <a:rPr lang="en-US" dirty="0" smtClean="0"/>
              <a:t>Backgroun</a:t>
            </a:r>
            <a:r>
              <a:rPr lang="en-US" baseline="0" dirty="0" smtClean="0"/>
              <a:t>d check</a:t>
            </a:r>
          </a:p>
          <a:p>
            <a:r>
              <a:rPr lang="en-US" baseline="0" dirty="0" smtClean="0"/>
              <a:t>Minimum 1500 hours paid DMM work experience in last 3 years not within a corporation or a combo of work and 250 hours of pro bono work</a:t>
            </a:r>
          </a:p>
          <a:p>
            <a:r>
              <a:rPr lang="en-US" baseline="0" dirty="0" smtClean="0"/>
              <a:t>Examination – 100 question </a:t>
            </a:r>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3</a:t>
            </a:fld>
            <a:endParaRPr lang="en-US"/>
          </a:p>
        </p:txBody>
      </p:sp>
    </p:spTree>
    <p:extLst>
      <p:ext uri="{BB962C8B-B14F-4D97-AF65-F5344CB8AC3E}">
        <p14:creationId xmlns:p14="http://schemas.microsoft.com/office/powerpoint/2010/main" val="82473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CSA certification exam</a:t>
            </a:r>
          </a:p>
          <a:p>
            <a:r>
              <a:rPr lang="en-US" dirty="0" smtClean="0"/>
              <a:t>Pass the Roles ,</a:t>
            </a:r>
            <a:r>
              <a:rPr lang="en-US" baseline="0" dirty="0" smtClean="0"/>
              <a:t> Rules &amp; Responsibilities Ethics Exam</a:t>
            </a:r>
            <a:endParaRPr lang="en-US" dirty="0" smtClean="0"/>
          </a:p>
          <a:p>
            <a:r>
              <a:rPr lang="en-US" dirty="0" smtClean="0"/>
              <a:t>Criminal Backgroun</a:t>
            </a:r>
            <a:r>
              <a:rPr lang="en-US" baseline="0" dirty="0" smtClean="0"/>
              <a:t>d check</a:t>
            </a:r>
          </a:p>
          <a:p>
            <a:r>
              <a:rPr lang="en-US" baseline="0" dirty="0" smtClean="0"/>
              <a:t>Continuing </a:t>
            </a:r>
            <a:r>
              <a:rPr lang="en-US" baseline="0" dirty="0" err="1" smtClean="0"/>
              <a:t>ed</a:t>
            </a:r>
            <a:endParaRPr lang="en-US" baseline="0" dirty="0" smtClean="0"/>
          </a:p>
        </p:txBody>
      </p:sp>
      <p:sp>
        <p:nvSpPr>
          <p:cNvPr id="4" name="Slide Number Placeholder 3"/>
          <p:cNvSpPr>
            <a:spLocks noGrp="1"/>
          </p:cNvSpPr>
          <p:nvPr>
            <p:ph type="sldNum" sz="quarter" idx="10"/>
          </p:nvPr>
        </p:nvSpPr>
        <p:spPr/>
        <p:txBody>
          <a:bodyPr/>
          <a:lstStyle/>
          <a:p>
            <a:fld id="{D3F4914F-8FB3-44BD-8448-F2716BFB0184}" type="slidenum">
              <a:rPr lang="en-US" smtClean="0"/>
              <a:t>4</a:t>
            </a:fld>
            <a:endParaRPr lang="en-US"/>
          </a:p>
        </p:txBody>
      </p:sp>
    </p:spTree>
    <p:extLst>
      <p:ext uri="{BB962C8B-B14F-4D97-AF65-F5344CB8AC3E}">
        <p14:creationId xmlns:p14="http://schemas.microsoft.com/office/powerpoint/2010/main" val="669265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know who I am and about my alphabet soup.  You may be asking ” What exactly do you do as a PDMM?  How is that relevant</a:t>
            </a:r>
            <a:r>
              <a:rPr lang="en-US" baseline="0" dirty="0" smtClean="0"/>
              <a:t> to today’s topic about avoiding scams and swindles? And most importantly, what are you trying to sell us?”</a:t>
            </a:r>
          </a:p>
          <a:p>
            <a:r>
              <a:rPr lang="en-US" baseline="0" dirty="0" smtClean="0"/>
              <a:t>I create a dome of protection through assistance and organization.  But let’s start with the easy stuff, what DON”T I do.</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3F4914F-8FB3-44BD-8448-F2716BFB0184}" type="slidenum">
              <a:rPr lang="en-US" smtClean="0"/>
              <a:t>5</a:t>
            </a:fld>
            <a:endParaRPr lang="en-US"/>
          </a:p>
        </p:txBody>
      </p:sp>
    </p:spTree>
    <p:extLst>
      <p:ext uri="{BB962C8B-B14F-4D97-AF65-F5344CB8AC3E}">
        <p14:creationId xmlns:p14="http://schemas.microsoft.com/office/powerpoint/2010/main" val="131901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 don’t put my name on your accounts</a:t>
            </a:r>
          </a:p>
          <a:p>
            <a:r>
              <a:rPr lang="en-US" dirty="0" smtClean="0"/>
              <a:t>I don’t sell insurance or any products like annuities</a:t>
            </a:r>
          </a:p>
          <a:p>
            <a:r>
              <a:rPr lang="en-US" dirty="0" smtClean="0"/>
              <a:t>financial – wealth management control of your portfolio</a:t>
            </a:r>
          </a:p>
          <a:p>
            <a:r>
              <a:rPr lang="en-US" dirty="0" smtClean="0"/>
              <a:t>I’m not your lawyer, I’m not your CPA, in short, I’m not your Mother.  So what do I do?</a:t>
            </a:r>
          </a:p>
          <a:p>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6</a:t>
            </a:fld>
            <a:endParaRPr lang="en-US"/>
          </a:p>
        </p:txBody>
      </p:sp>
    </p:spTree>
    <p:extLst>
      <p:ext uri="{BB962C8B-B14F-4D97-AF65-F5344CB8AC3E}">
        <p14:creationId xmlns:p14="http://schemas.microsoft.com/office/powerpoint/2010/main" val="24872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hard to keep up with it all</a:t>
            </a:r>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9</a:t>
            </a:fld>
            <a:endParaRPr lang="en-US"/>
          </a:p>
        </p:txBody>
      </p:sp>
    </p:spTree>
    <p:extLst>
      <p:ext uri="{BB962C8B-B14F-4D97-AF65-F5344CB8AC3E}">
        <p14:creationId xmlns:p14="http://schemas.microsoft.com/office/powerpoint/2010/main" val="4222762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you know a bit about what I do, you can</a:t>
            </a:r>
            <a:r>
              <a:rPr lang="en-US" baseline="0" dirty="0" smtClean="0"/>
              <a:t> see I have experience in thwarting scammers and protecting seniors.  I would like to pass on to you information gleaned from my certification associations, the national council on aging and my years of experience.</a:t>
            </a:r>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11</a:t>
            </a:fld>
            <a:endParaRPr lang="en-US"/>
          </a:p>
        </p:txBody>
      </p:sp>
    </p:spTree>
    <p:extLst>
      <p:ext uri="{BB962C8B-B14F-4D97-AF65-F5344CB8AC3E}">
        <p14:creationId xmlns:p14="http://schemas.microsoft.com/office/powerpoint/2010/main" val="481444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Today we will talk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much do you know about scams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you’re at risk for financial scams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usual suspects &amp; types of scams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Protecting yourself &amp; loved ones form scams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Resources to report scams &amp; financial abuse</a:t>
            </a:r>
            <a:endParaRPr lang="en-US" dirty="0" smtClean="0"/>
          </a:p>
          <a:p>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12</a:t>
            </a:fld>
            <a:endParaRPr lang="en-US"/>
          </a:p>
        </p:txBody>
      </p:sp>
    </p:spTree>
    <p:extLst>
      <p:ext uri="{BB962C8B-B14F-4D97-AF65-F5344CB8AC3E}">
        <p14:creationId xmlns:p14="http://schemas.microsoft.com/office/powerpoint/2010/main" val="423615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are from the National Council of Aging</a:t>
            </a:r>
          </a:p>
          <a:p>
            <a:r>
              <a:rPr lang="en-US" dirty="0" smtClean="0"/>
              <a:t>Why</a:t>
            </a:r>
            <a:r>
              <a:rPr lang="en-US" baseline="0" dirty="0" smtClean="0"/>
              <a:t> t</a:t>
            </a:r>
            <a:r>
              <a:rPr lang="en-US" dirty="0" smtClean="0"/>
              <a:t>hey target seniors : fears, frailties of aging, dependence on others, isolation</a:t>
            </a:r>
          </a:p>
          <a:p>
            <a:r>
              <a:rPr lang="en-US" sz="1200" b="0" i="0" kern="1200" dirty="0" smtClean="0">
                <a:solidFill>
                  <a:schemeClr val="tx1"/>
                </a:solidFill>
                <a:effectLst/>
                <a:latin typeface="+mn-lt"/>
                <a:ea typeface="+mn-ea"/>
                <a:cs typeface="+mn-cs"/>
              </a:rPr>
              <a:t>Only 1 in 44 cases of elder financial abuse get reported</a:t>
            </a:r>
          </a:p>
          <a:p>
            <a:endParaRPr lang="en-US" dirty="0"/>
          </a:p>
        </p:txBody>
      </p:sp>
      <p:sp>
        <p:nvSpPr>
          <p:cNvPr id="4" name="Slide Number Placeholder 3"/>
          <p:cNvSpPr>
            <a:spLocks noGrp="1"/>
          </p:cNvSpPr>
          <p:nvPr>
            <p:ph type="sldNum" sz="quarter" idx="10"/>
          </p:nvPr>
        </p:nvSpPr>
        <p:spPr/>
        <p:txBody>
          <a:bodyPr/>
          <a:lstStyle/>
          <a:p>
            <a:fld id="{D3F4914F-8FB3-44BD-8448-F2716BFB0184}" type="slidenum">
              <a:rPr lang="en-US" smtClean="0"/>
              <a:t>13</a:t>
            </a:fld>
            <a:endParaRPr lang="en-US"/>
          </a:p>
        </p:txBody>
      </p:sp>
    </p:spTree>
    <p:extLst>
      <p:ext uri="{BB962C8B-B14F-4D97-AF65-F5344CB8AC3E}">
        <p14:creationId xmlns:p14="http://schemas.microsoft.com/office/powerpoint/2010/main" val="160059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15"/>
          <p:cNvCxnSpPr>
            <a:cxnSpLocks noChangeShapeType="1"/>
          </p:cNvCxnSpPr>
          <p:nvPr/>
        </p:nvCxnSpPr>
        <p:spPr bwMode="auto">
          <a:xfrm flipH="1">
            <a:off x="8228013" y="7938"/>
            <a:ext cx="3810000" cy="3810000"/>
          </a:xfrm>
          <a:prstGeom prst="straightConnector1">
            <a:avLst/>
          </a:prstGeom>
          <a:noFill/>
          <a:ln w="12701" cap="rnd">
            <a:solidFill>
              <a:srgbClr val="FFFFFF"/>
            </a:solidFill>
            <a:round/>
            <a:headEnd/>
            <a:tailEnd/>
          </a:ln>
          <a:extLst>
            <a:ext uri="{909E8E84-426E-40DD-AFC4-6F175D3DCCD1}">
              <a14:hiddenFill xmlns:a14="http://schemas.microsoft.com/office/drawing/2010/main">
                <a:noFill/>
              </a14:hiddenFill>
            </a:ext>
          </a:extLst>
        </p:spPr>
      </p:cxnSp>
      <p:cxnSp>
        <p:nvCxnSpPr>
          <p:cNvPr id="5" name="Straight Connector 16"/>
          <p:cNvCxnSpPr>
            <a:cxnSpLocks noChangeShapeType="1"/>
          </p:cNvCxnSpPr>
          <p:nvPr/>
        </p:nvCxnSpPr>
        <p:spPr bwMode="auto">
          <a:xfrm flipH="1">
            <a:off x="6108700" y="92075"/>
            <a:ext cx="6080125" cy="6080125"/>
          </a:xfrm>
          <a:prstGeom prst="straightConnector1">
            <a:avLst/>
          </a:prstGeom>
          <a:noFill/>
          <a:ln w="12701" cap="rnd">
            <a:solidFill>
              <a:srgbClr val="FFFFFF"/>
            </a:solidFill>
            <a:round/>
            <a:headEnd/>
            <a:tailEnd/>
          </a:ln>
          <a:extLst>
            <a:ext uri="{909E8E84-426E-40DD-AFC4-6F175D3DCCD1}">
              <a14:hiddenFill xmlns:a14="http://schemas.microsoft.com/office/drawing/2010/main">
                <a:noFill/>
              </a14:hiddenFill>
            </a:ext>
          </a:extLst>
        </p:spPr>
      </p:cxnSp>
      <p:cxnSp>
        <p:nvCxnSpPr>
          <p:cNvPr id="6" name="Straight Connector 18"/>
          <p:cNvCxnSpPr>
            <a:cxnSpLocks noChangeShapeType="1"/>
          </p:cNvCxnSpPr>
          <p:nvPr/>
        </p:nvCxnSpPr>
        <p:spPr bwMode="auto">
          <a:xfrm flipH="1">
            <a:off x="7235825" y="228600"/>
            <a:ext cx="4953000" cy="4953000"/>
          </a:xfrm>
          <a:prstGeom prst="straightConnector1">
            <a:avLst/>
          </a:prstGeom>
          <a:noFill/>
          <a:ln w="12701" cap="rnd">
            <a:solidFill>
              <a:srgbClr val="FFFFFF"/>
            </a:solidFill>
            <a:round/>
            <a:headEnd/>
            <a:tailEnd/>
          </a:ln>
          <a:extLst>
            <a:ext uri="{909E8E84-426E-40DD-AFC4-6F175D3DCCD1}">
              <a14:hiddenFill xmlns:a14="http://schemas.microsoft.com/office/drawing/2010/main">
                <a:noFill/>
              </a14:hiddenFill>
            </a:ext>
          </a:extLst>
        </p:spPr>
      </p:cxnSp>
      <p:cxnSp>
        <p:nvCxnSpPr>
          <p:cNvPr id="7" name="Straight Connector 20"/>
          <p:cNvCxnSpPr>
            <a:cxnSpLocks noChangeShapeType="1"/>
          </p:cNvCxnSpPr>
          <p:nvPr/>
        </p:nvCxnSpPr>
        <p:spPr bwMode="auto">
          <a:xfrm flipH="1">
            <a:off x="7335838" y="31750"/>
            <a:ext cx="4852987" cy="4852988"/>
          </a:xfrm>
          <a:prstGeom prst="straightConnector1">
            <a:avLst/>
          </a:prstGeom>
          <a:noFill/>
          <a:ln w="31747" cap="rnd">
            <a:solidFill>
              <a:srgbClr val="FFFFFF"/>
            </a:solidFill>
            <a:round/>
            <a:headEnd/>
            <a:tailEnd/>
          </a:ln>
          <a:extLst>
            <a:ext uri="{909E8E84-426E-40DD-AFC4-6F175D3DCCD1}">
              <a14:hiddenFill xmlns:a14="http://schemas.microsoft.com/office/drawing/2010/main">
                <a:noFill/>
              </a14:hiddenFill>
            </a:ext>
          </a:extLst>
        </p:spPr>
      </p:cxnSp>
      <p:cxnSp>
        <p:nvCxnSpPr>
          <p:cNvPr id="8" name="Straight Connector 22"/>
          <p:cNvCxnSpPr>
            <a:cxnSpLocks noChangeShapeType="1"/>
          </p:cNvCxnSpPr>
          <p:nvPr/>
        </p:nvCxnSpPr>
        <p:spPr bwMode="auto">
          <a:xfrm flipH="1">
            <a:off x="7845425" y="609600"/>
            <a:ext cx="4343400" cy="4343400"/>
          </a:xfrm>
          <a:prstGeom prst="straightConnector1">
            <a:avLst/>
          </a:prstGeom>
          <a:noFill/>
          <a:ln w="31747" cap="rnd">
            <a:solidFill>
              <a:srgbClr val="FFFFFF"/>
            </a:solidFill>
            <a:round/>
            <a:headEnd/>
            <a:tailEnd/>
          </a:ln>
          <a:extLst>
            <a:ext uri="{909E8E84-426E-40DD-AFC4-6F175D3DCCD1}">
              <a14:hiddenFill xmlns:a14="http://schemas.microsoft.com/office/drawing/2010/main">
                <a:noFill/>
              </a14:hiddenFill>
            </a:ext>
          </a:extLst>
        </p:spPr>
      </p:cxnSp>
      <p:sp>
        <p:nvSpPr>
          <p:cNvPr id="2" name="Title 1"/>
          <p:cNvSpPr txBox="1">
            <a:spLocks noGrp="1"/>
          </p:cNvSpPr>
          <p:nvPr>
            <p:ph type="ctrTitle"/>
          </p:nvPr>
        </p:nvSpPr>
        <p:spPr>
          <a:xfrm>
            <a:off x="684208" y="685800"/>
            <a:ext cx="8001000" cy="2971800"/>
          </a:xfrm>
        </p:spPr>
        <p:txBody>
          <a:bodyPr anchor="b"/>
          <a:lstStyle>
            <a:lvl1pPr>
              <a:defRPr sz="4800"/>
            </a:lvl1pPr>
          </a:lstStyle>
          <a:p>
            <a:pPr lvl="0"/>
            <a:r>
              <a:rPr lang="en-US"/>
              <a:t>Click to edit Master title style</a:t>
            </a:r>
          </a:p>
        </p:txBody>
      </p:sp>
      <p:sp>
        <p:nvSpPr>
          <p:cNvPr id="3" name="Subtitle 2"/>
          <p:cNvSpPr txBox="1">
            <a:spLocks noGrp="1"/>
          </p:cNvSpPr>
          <p:nvPr>
            <p:ph type="subTitle" idx="1"/>
          </p:nvPr>
        </p:nvSpPr>
        <p:spPr>
          <a:xfrm>
            <a:off x="684208" y="3843863"/>
            <a:ext cx="6400800" cy="1947333"/>
          </a:xfrm>
        </p:spPr>
        <p:txBody>
          <a:bodyPr anchor="t"/>
          <a:lstStyle>
            <a:lvl1pPr marL="0" indent="0">
              <a:buNone/>
              <a:defRPr sz="2100"/>
            </a:lvl1pPr>
          </a:lstStyle>
          <a:p>
            <a:pPr lvl="0"/>
            <a:r>
              <a:rPr lang="en-US"/>
              <a:t>Click to edit Master subtitle style</a:t>
            </a:r>
          </a:p>
        </p:txBody>
      </p:sp>
      <p:sp>
        <p:nvSpPr>
          <p:cNvPr id="9" name="Date Placeholder 3"/>
          <p:cNvSpPr txBox="1">
            <a:spLocks noGrp="1"/>
          </p:cNvSpPr>
          <p:nvPr>
            <p:ph type="dt" sz="half" idx="10"/>
          </p:nvPr>
        </p:nvSpPr>
        <p:spPr/>
        <p:txBody>
          <a:bodyPr/>
          <a:lstStyle>
            <a:lvl1pPr>
              <a:defRPr smtClean="0"/>
            </a:lvl1pPr>
          </a:lstStyle>
          <a:p>
            <a:pPr>
              <a:defRPr/>
            </a:pPr>
            <a:fld id="{488C82BB-216B-4817-A464-874FCC82EAE8}" type="datetime1">
              <a:rPr lang="en-US"/>
              <a:pPr>
                <a:defRPr/>
              </a:pPr>
              <a:t>10/28/2019</a:t>
            </a:fld>
            <a:endParaRPr/>
          </a:p>
        </p:txBody>
      </p:sp>
      <p:sp>
        <p:nvSpPr>
          <p:cNvPr id="10" name="Footer Placeholder 4"/>
          <p:cNvSpPr txBox="1">
            <a:spLocks noGrp="1"/>
          </p:cNvSpPr>
          <p:nvPr>
            <p:ph type="ftr" sz="quarter" idx="11"/>
          </p:nvPr>
        </p:nvSpPr>
        <p:spPr/>
        <p:txBody>
          <a:bodyPr/>
          <a:lstStyle>
            <a:lvl1pPr>
              <a:defRPr smtClean="0"/>
            </a:lvl1pPr>
          </a:lstStyle>
          <a:p>
            <a:pPr>
              <a:defRPr/>
            </a:pPr>
            <a:endParaRPr/>
          </a:p>
        </p:txBody>
      </p:sp>
      <p:sp>
        <p:nvSpPr>
          <p:cNvPr id="11" name="Slide Number Placeholder 5"/>
          <p:cNvSpPr txBox="1">
            <a:spLocks noGrp="1"/>
          </p:cNvSpPr>
          <p:nvPr>
            <p:ph type="sldNum" sz="quarter" idx="12"/>
          </p:nvPr>
        </p:nvSpPr>
        <p:spPr/>
        <p:txBody>
          <a:bodyPr/>
          <a:lstStyle>
            <a:lvl1pPr>
              <a:defRPr smtClean="0"/>
            </a:lvl1pPr>
          </a:lstStyle>
          <a:p>
            <a:pPr>
              <a:defRPr/>
            </a:pPr>
            <a:fld id="{FBDA2564-72BA-4B43-8FE9-B1F789FF54FD}" type="slidenum">
              <a:rPr/>
              <a:pPr>
                <a:defRPr/>
              </a:pPr>
              <a:t>‹#›</a:t>
            </a:fld>
            <a:endParaRPr/>
          </a:p>
        </p:txBody>
      </p:sp>
    </p:spTree>
    <p:extLst>
      <p:ext uri="{BB962C8B-B14F-4D97-AF65-F5344CB8AC3E}">
        <p14:creationId xmlns:p14="http://schemas.microsoft.com/office/powerpoint/2010/main" val="2682513511"/>
      </p:ext>
    </p:extLst>
  </p:cSld>
  <p:clrMapOvr>
    <a:masterClrMapping/>
  </p:clrMapOvr>
  <p:transition spd="slow"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Picture Placeholder 2"/>
          <p:cNvSpPr txBox="1">
            <a:spLocks noGrp="1"/>
          </p:cNvSpPr>
          <p:nvPr>
            <p:ph type="pic" idx="4294967295"/>
          </p:nvPr>
        </p:nvSpPr>
        <p:spPr>
          <a:xfrm>
            <a:off x="685800" y="533396"/>
            <a:ext cx="10818815" cy="3124203"/>
          </a:xfrm>
          <a:ln w="15873">
            <a:solidFill>
              <a:srgbClr val="FFFFFF">
                <a:alpha val="40000"/>
              </a:srgbClr>
            </a:solidFill>
            <a:prstDash val="solid"/>
          </a:ln>
        </p:spPr>
        <p:txBody>
          <a:bodyPr anchor="t" anchorCtr="1">
            <a:normAutofit/>
          </a:bodyPr>
          <a:lstStyle>
            <a:lvl1pPr marL="0" indent="0" algn="ctr">
              <a:spcBef>
                <a:spcPts val="400"/>
              </a:spcBef>
              <a:buNone/>
              <a:defRPr sz="1600"/>
            </a:lvl1pPr>
          </a:lstStyle>
          <a:p>
            <a:pPr lvl="0"/>
            <a:r>
              <a:rPr lang="en-US" noProof="0" smtClean="0"/>
              <a:t>Click icon to add picture</a:t>
            </a:r>
          </a:p>
        </p:txBody>
      </p:sp>
      <p:sp>
        <p:nvSpPr>
          <p:cNvPr id="4" name="Text Placeholder 9"/>
          <p:cNvSpPr txBox="1">
            <a:spLocks noGrp="1"/>
          </p:cNvSpPr>
          <p:nvPr>
            <p:ph type="body" idx="4294967295"/>
          </p:nvPr>
        </p:nvSpPr>
        <p:spPr>
          <a:xfrm>
            <a:off x="914400" y="3843863"/>
            <a:ext cx="8304205" cy="457200"/>
          </a:xfrm>
        </p:spPr>
        <p:txBody>
          <a:bodyPr anchor="t"/>
          <a:lstStyle>
            <a:lvl1pPr marL="0" indent="0">
              <a:spcBef>
                <a:spcPts val="400"/>
              </a:spcBef>
              <a:buNone/>
              <a:defRPr sz="16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DF2D1D8F-968A-4688-A24E-2CB6E09105D5}" type="datetime1">
              <a:rPr lang="en-US"/>
              <a:pPr>
                <a:defRPr/>
              </a:pPr>
              <a:t>10/28/2019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0B8ECA56-267C-499B-824F-7958AF2A1F3A}" type="slidenum">
              <a:rPr/>
              <a:pPr>
                <a:defRPr/>
              </a:pPr>
              <a:t>‹#›</a:t>
            </a:fld>
            <a:endParaRPr/>
          </a:p>
        </p:txBody>
      </p:sp>
    </p:spTree>
    <p:extLst>
      <p:ext uri="{BB962C8B-B14F-4D97-AF65-F5344CB8AC3E}">
        <p14:creationId xmlns:p14="http://schemas.microsoft.com/office/powerpoint/2010/main" val="587450651"/>
      </p:ext>
    </p:extLst>
  </p:cSld>
  <p:clrMapOvr>
    <a:masterClrMapping/>
  </p:clrMapOvr>
  <p:transition spd="slow"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685800"/>
            <a:ext cx="10058400" cy="2743200"/>
          </a:xfrm>
        </p:spPr>
        <p:txBody>
          <a:bodyPr/>
          <a:lstStyle>
            <a:lvl1pPr>
              <a:defRPr sz="3200"/>
            </a:lvl1pPr>
          </a:lstStyle>
          <a:p>
            <a:pPr lvl="0"/>
            <a:r>
              <a:rPr lang="en-US"/>
              <a:t>Click to edit Master title style</a:t>
            </a:r>
          </a:p>
        </p:txBody>
      </p:sp>
      <p:sp>
        <p:nvSpPr>
          <p:cNvPr id="3" name="Text Placeholder 2"/>
          <p:cNvSpPr txBox="1">
            <a:spLocks noGrp="1"/>
          </p:cNvSpPr>
          <p:nvPr>
            <p:ph type="body" idx="4294967295"/>
          </p:nvPr>
        </p:nvSpPr>
        <p:spPr>
          <a:xfrm>
            <a:off x="684208" y="4114800"/>
            <a:ext cx="8535988" cy="1879604"/>
          </a:xfrm>
        </p:spPr>
        <p:txBody>
          <a:bodyPr/>
          <a:lstStyle>
            <a:lvl1pPr marL="0" indent="0">
              <a:buNone/>
              <a:defRPr/>
            </a:lvl1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A3451401-3C01-43BC-813F-44586E8A7427}" type="datetime1">
              <a:rPr lang="en-US"/>
              <a:pPr>
                <a:defRPr/>
              </a:pPr>
              <a:t>10/28/2019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8AB9C03E-C23C-411E-8A5B-2E77B0922E23}" type="slidenum">
              <a:rPr/>
              <a:pPr>
                <a:defRPr/>
              </a:pPr>
              <a:t>‹#›</a:t>
            </a:fld>
            <a:endParaRPr/>
          </a:p>
        </p:txBody>
      </p:sp>
    </p:spTree>
    <p:extLst>
      <p:ext uri="{BB962C8B-B14F-4D97-AF65-F5344CB8AC3E}">
        <p14:creationId xmlns:p14="http://schemas.microsoft.com/office/powerpoint/2010/main" val="3939011593"/>
      </p:ext>
    </p:extLst>
  </p:cSld>
  <p:clrMapOvr>
    <a:masterClrMapping/>
  </p:clrMapOvr>
  <p:transition spd="slow" advTm="1500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a:solidFill>
                  <a:srgbClr val="FFFFFF"/>
                </a:solidFill>
                <a:latin typeface="Century Gothic" panose="020B0502020202020204" pitchFamily="34" charset="0"/>
              </a:rPr>
              <a:t>“</a:t>
            </a:r>
          </a:p>
        </p:txBody>
      </p:sp>
      <p:sp>
        <p:nvSpPr>
          <p:cNvPr id="6" name="TextBox 14"/>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8000">
                <a:solidFill>
                  <a:srgbClr val="FFFFFF"/>
                </a:solidFill>
                <a:latin typeface="Century Gothic" panose="020B0502020202020204" pitchFamily="34" charset="0"/>
              </a:rPr>
              <a:t>”</a:t>
            </a:r>
          </a:p>
        </p:txBody>
      </p:sp>
      <p:sp>
        <p:nvSpPr>
          <p:cNvPr id="2" name="Title 1"/>
          <p:cNvSpPr txBox="1">
            <a:spLocks noGrp="1"/>
          </p:cNvSpPr>
          <p:nvPr>
            <p:ph type="title"/>
          </p:nvPr>
        </p:nvSpPr>
        <p:spPr>
          <a:xfrm>
            <a:off x="1141408" y="685800"/>
            <a:ext cx="9144000" cy="2743200"/>
          </a:xfrm>
        </p:spPr>
        <p:txBody>
          <a:bodyPr/>
          <a:lstStyle>
            <a:lvl1pPr>
              <a:defRPr sz="3200"/>
            </a:lvl1pPr>
          </a:lstStyle>
          <a:p>
            <a:pPr lvl="0"/>
            <a:r>
              <a:rPr lang="en-US"/>
              <a:t>Click to edit Master title style</a:t>
            </a:r>
          </a:p>
        </p:txBody>
      </p:sp>
      <p:sp>
        <p:nvSpPr>
          <p:cNvPr id="3" name="Text Placeholder 9"/>
          <p:cNvSpPr txBox="1">
            <a:spLocks noGrp="1"/>
          </p:cNvSpPr>
          <p:nvPr>
            <p:ph type="body" idx="4294967295"/>
          </p:nvPr>
        </p:nvSpPr>
        <p:spPr>
          <a:xfrm>
            <a:off x="1446215" y="3429000"/>
            <a:ext cx="8534396" cy="381003"/>
          </a:xfrm>
        </p:spPr>
        <p:txBody>
          <a:bodyPr/>
          <a:lstStyle>
            <a:lvl1pPr marL="0" indent="0">
              <a:buNone/>
              <a:defRPr/>
            </a:lvl1pPr>
          </a:lstStyle>
          <a:p>
            <a:pPr lvl="0"/>
            <a:r>
              <a:rPr lang="en-US"/>
              <a:t>Click to edit Master text styles</a:t>
            </a:r>
          </a:p>
        </p:txBody>
      </p:sp>
      <p:sp>
        <p:nvSpPr>
          <p:cNvPr id="4" name="Text Placeholder 2"/>
          <p:cNvSpPr txBox="1">
            <a:spLocks noGrp="1"/>
          </p:cNvSpPr>
          <p:nvPr>
            <p:ph type="body" idx="4294967295"/>
          </p:nvPr>
        </p:nvSpPr>
        <p:spPr>
          <a:xfrm>
            <a:off x="684208" y="4301063"/>
            <a:ext cx="8534396" cy="1684864"/>
          </a:xfrm>
        </p:spPr>
        <p:txBody>
          <a:bodyPr/>
          <a:lstStyle>
            <a:lvl1pPr marL="0" indent="0">
              <a:buNone/>
              <a:defRPr/>
            </a:lvl1pPr>
          </a:lstStyle>
          <a:p>
            <a:pPr lvl="0"/>
            <a:r>
              <a:rPr lang="en-US"/>
              <a:t>Click to edit Master text styles</a:t>
            </a:r>
          </a:p>
        </p:txBody>
      </p:sp>
      <p:sp>
        <p:nvSpPr>
          <p:cNvPr id="7" name="Date Placeholder 3"/>
          <p:cNvSpPr txBox="1">
            <a:spLocks noGrp="1"/>
          </p:cNvSpPr>
          <p:nvPr>
            <p:ph type="dt" sz="half" idx="10"/>
          </p:nvPr>
        </p:nvSpPr>
        <p:spPr/>
        <p:txBody>
          <a:bodyPr/>
          <a:lstStyle>
            <a:lvl1pPr>
              <a:defRPr smtClean="0"/>
            </a:lvl1pPr>
          </a:lstStyle>
          <a:p>
            <a:pPr>
              <a:defRPr/>
            </a:pPr>
            <a:fld id="{454D2904-A22B-4D74-823A-02F0D61EF750}" type="datetime1">
              <a:rPr lang="en-US"/>
              <a:pPr>
                <a:defRPr/>
              </a:pPr>
              <a:t>10/28/2019</a:t>
            </a:fld>
            <a:endParaRPr/>
          </a:p>
        </p:txBody>
      </p:sp>
      <p:sp>
        <p:nvSpPr>
          <p:cNvPr id="8" name="Footer Placeholder 4"/>
          <p:cNvSpPr txBox="1">
            <a:spLocks noGrp="1"/>
          </p:cNvSpPr>
          <p:nvPr>
            <p:ph type="ftr" sz="quarter" idx="11"/>
          </p:nvPr>
        </p:nvSpPr>
        <p:spPr/>
        <p:txBody>
          <a:bodyPr/>
          <a:lstStyle>
            <a:lvl1pPr>
              <a:defRPr smtClean="0"/>
            </a:lvl1pPr>
          </a:lstStyle>
          <a:p>
            <a:pPr>
              <a:defRPr/>
            </a:pPr>
            <a:endParaRPr/>
          </a:p>
        </p:txBody>
      </p:sp>
      <p:sp>
        <p:nvSpPr>
          <p:cNvPr id="9" name="Slide Number Placeholder 5"/>
          <p:cNvSpPr txBox="1">
            <a:spLocks noGrp="1"/>
          </p:cNvSpPr>
          <p:nvPr>
            <p:ph type="sldNum" sz="quarter" idx="12"/>
          </p:nvPr>
        </p:nvSpPr>
        <p:spPr/>
        <p:txBody>
          <a:bodyPr/>
          <a:lstStyle>
            <a:lvl1pPr>
              <a:defRPr smtClean="0"/>
            </a:lvl1pPr>
          </a:lstStyle>
          <a:p>
            <a:pPr>
              <a:defRPr/>
            </a:pPr>
            <a:fld id="{B146CE2C-E1C5-4BE0-9DA8-E47B9FEB532D}" type="slidenum">
              <a:rPr/>
              <a:pPr>
                <a:defRPr/>
              </a:pPr>
              <a:t>‹#›</a:t>
            </a:fld>
            <a:endParaRPr/>
          </a:p>
        </p:txBody>
      </p:sp>
    </p:spTree>
    <p:extLst>
      <p:ext uri="{BB962C8B-B14F-4D97-AF65-F5344CB8AC3E}">
        <p14:creationId xmlns:p14="http://schemas.microsoft.com/office/powerpoint/2010/main" val="528812155"/>
      </p:ext>
    </p:extLst>
  </p:cSld>
  <p:clrMapOvr>
    <a:masterClrMapping/>
  </p:clrMapOvr>
  <p:transition spd="slow" advTm="15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3429000"/>
            <a:ext cx="8534396" cy="1697400"/>
          </a:xfrm>
        </p:spPr>
        <p:txBody>
          <a:bodyPr anchor="b"/>
          <a:lstStyle>
            <a:lvl1pPr>
              <a:defRPr sz="3200"/>
            </a:lvl1pPr>
          </a:lstStyle>
          <a:p>
            <a:pPr lvl="0"/>
            <a:r>
              <a:rPr lang="en-US"/>
              <a:t>Click to edit Master title style</a:t>
            </a:r>
          </a:p>
        </p:txBody>
      </p:sp>
      <p:sp>
        <p:nvSpPr>
          <p:cNvPr id="3" name="Text Placeholder 2"/>
          <p:cNvSpPr txBox="1">
            <a:spLocks noGrp="1"/>
          </p:cNvSpPr>
          <p:nvPr>
            <p:ph type="body" idx="4294967295"/>
          </p:nvPr>
        </p:nvSpPr>
        <p:spPr>
          <a:xfrm>
            <a:off x="684208" y="5132984"/>
            <a:ext cx="8535988" cy="860395"/>
          </a:xfrm>
        </p:spPr>
        <p:txBody>
          <a:bodyPr anchor="t"/>
          <a:lstStyle>
            <a:lvl1pPr marL="0" indent="0">
              <a:buNone/>
              <a:defRPr/>
            </a:lvl1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B8986E17-BB2C-417A-B924-72347C7E0F49}" type="datetime1">
              <a:rPr lang="en-US"/>
              <a:pPr>
                <a:defRPr/>
              </a:pPr>
              <a:t>10/28/2019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E1E0208F-C001-4845-9F8A-D27F1E890A2F}" type="slidenum">
              <a:rPr/>
              <a:pPr>
                <a:defRPr/>
              </a:pPr>
              <a:t>‹#›</a:t>
            </a:fld>
            <a:endParaRPr/>
          </a:p>
        </p:txBody>
      </p:sp>
    </p:spTree>
    <p:extLst>
      <p:ext uri="{BB962C8B-B14F-4D97-AF65-F5344CB8AC3E}">
        <p14:creationId xmlns:p14="http://schemas.microsoft.com/office/powerpoint/2010/main" val="2047441502"/>
      </p:ext>
    </p:extLst>
  </p:cSld>
  <p:clrMapOvr>
    <a:masterClrMapping/>
  </p:clrMapOvr>
  <p:transition spd="slow" advTm="15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0"/>
          <p:cNvSpPr txBox="1">
            <a:spLocks noChangeArrowheads="1"/>
          </p:cNvSpPr>
          <p:nvPr/>
        </p:nvSpPr>
        <p:spPr bwMode="auto">
          <a:xfrm>
            <a:off x="531813" y="8128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8000">
                <a:solidFill>
                  <a:srgbClr val="FFFFFF"/>
                </a:solidFill>
                <a:latin typeface="Century Gothic" panose="020B0502020202020204" pitchFamily="34" charset="0"/>
              </a:rPr>
              <a:t>“</a:t>
            </a:r>
          </a:p>
        </p:txBody>
      </p:sp>
      <p:sp>
        <p:nvSpPr>
          <p:cNvPr id="6" name="TextBox 11"/>
          <p:cNvSpPr txBox="1">
            <a:spLocks noChangeArrowheads="1"/>
          </p:cNvSpPr>
          <p:nvPr/>
        </p:nvSpPr>
        <p:spPr bwMode="auto">
          <a:xfrm>
            <a:off x="10285413" y="27686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8000">
                <a:solidFill>
                  <a:srgbClr val="FFFFFF"/>
                </a:solidFill>
                <a:latin typeface="Century Gothic" panose="020B0502020202020204" pitchFamily="34" charset="0"/>
              </a:rPr>
              <a:t>”</a:t>
            </a:r>
          </a:p>
        </p:txBody>
      </p:sp>
      <p:sp>
        <p:nvSpPr>
          <p:cNvPr id="2" name="Title 1"/>
          <p:cNvSpPr txBox="1">
            <a:spLocks noGrp="1"/>
          </p:cNvSpPr>
          <p:nvPr>
            <p:ph type="title"/>
          </p:nvPr>
        </p:nvSpPr>
        <p:spPr>
          <a:xfrm>
            <a:off x="1141408" y="685800"/>
            <a:ext cx="9144000" cy="2743200"/>
          </a:xfrm>
        </p:spPr>
        <p:txBody>
          <a:bodyPr/>
          <a:lstStyle>
            <a:lvl1pPr>
              <a:defRPr sz="3200"/>
            </a:lvl1pPr>
          </a:lstStyle>
          <a:p>
            <a:pPr lvl="0"/>
            <a:r>
              <a:rPr lang="en-US"/>
              <a:t>Click to edit Master title style</a:t>
            </a:r>
          </a:p>
        </p:txBody>
      </p:sp>
      <p:sp>
        <p:nvSpPr>
          <p:cNvPr id="3" name="Text Placeholder 9"/>
          <p:cNvSpPr txBox="1">
            <a:spLocks noGrp="1"/>
          </p:cNvSpPr>
          <p:nvPr>
            <p:ph type="body" idx="4294967295"/>
          </p:nvPr>
        </p:nvSpPr>
        <p:spPr>
          <a:xfrm>
            <a:off x="684208" y="3928536"/>
            <a:ext cx="8534396" cy="1049868"/>
          </a:xfrm>
        </p:spPr>
        <p:txBody>
          <a:bodyPr anchor="b"/>
          <a:lstStyle>
            <a:lvl1pPr marL="0">
              <a:spcBef>
                <a:spcPts val="0"/>
              </a:spcBef>
              <a:buNone/>
              <a:defRPr sz="2400" cap="all">
                <a:solidFill>
                  <a:srgbClr val="FFFFFF"/>
                </a:solidFill>
              </a:defRPr>
            </a:lvl1pPr>
          </a:lstStyle>
          <a:p>
            <a:pPr lvl="0"/>
            <a:r>
              <a:rPr lang="en-US"/>
              <a:t>Click to edit Master text styles</a:t>
            </a:r>
          </a:p>
        </p:txBody>
      </p:sp>
      <p:sp>
        <p:nvSpPr>
          <p:cNvPr id="4" name="Text Placeholder 2"/>
          <p:cNvSpPr txBox="1">
            <a:spLocks noGrp="1"/>
          </p:cNvSpPr>
          <p:nvPr>
            <p:ph type="body" idx="4294967295"/>
          </p:nvPr>
        </p:nvSpPr>
        <p:spPr>
          <a:xfrm>
            <a:off x="684208" y="4978395"/>
            <a:ext cx="8534396" cy="1015998"/>
          </a:xfrm>
        </p:spPr>
        <p:txBody>
          <a:bodyPr anchor="t"/>
          <a:lstStyle>
            <a:lvl1pPr marL="0" indent="0">
              <a:spcBef>
                <a:spcPts val="400"/>
              </a:spcBef>
              <a:buNone/>
              <a:defRPr sz="1800"/>
            </a:lvl1pPr>
          </a:lstStyle>
          <a:p>
            <a:pPr lvl="0"/>
            <a:r>
              <a:rPr lang="en-US"/>
              <a:t>Click to edit Master text styles</a:t>
            </a:r>
          </a:p>
        </p:txBody>
      </p:sp>
      <p:sp>
        <p:nvSpPr>
          <p:cNvPr id="7" name="Date Placeholder 3"/>
          <p:cNvSpPr txBox="1">
            <a:spLocks noGrp="1"/>
          </p:cNvSpPr>
          <p:nvPr>
            <p:ph type="dt" sz="half" idx="10"/>
          </p:nvPr>
        </p:nvSpPr>
        <p:spPr/>
        <p:txBody>
          <a:bodyPr/>
          <a:lstStyle>
            <a:lvl1pPr>
              <a:defRPr smtClean="0"/>
            </a:lvl1pPr>
          </a:lstStyle>
          <a:p>
            <a:pPr>
              <a:defRPr/>
            </a:pPr>
            <a:fld id="{774BFDAE-5242-4F06-AD56-8822F1A754D1}" type="datetime1">
              <a:rPr lang="en-US"/>
              <a:pPr>
                <a:defRPr/>
              </a:pPr>
              <a:t>10/28/2019</a:t>
            </a:fld>
            <a:endParaRPr/>
          </a:p>
        </p:txBody>
      </p:sp>
      <p:sp>
        <p:nvSpPr>
          <p:cNvPr id="8" name="Footer Placeholder 4"/>
          <p:cNvSpPr txBox="1">
            <a:spLocks noGrp="1"/>
          </p:cNvSpPr>
          <p:nvPr>
            <p:ph type="ftr" sz="quarter" idx="11"/>
          </p:nvPr>
        </p:nvSpPr>
        <p:spPr/>
        <p:txBody>
          <a:bodyPr/>
          <a:lstStyle>
            <a:lvl1pPr>
              <a:defRPr smtClean="0"/>
            </a:lvl1pPr>
          </a:lstStyle>
          <a:p>
            <a:pPr>
              <a:defRPr/>
            </a:pPr>
            <a:endParaRPr/>
          </a:p>
        </p:txBody>
      </p:sp>
      <p:sp>
        <p:nvSpPr>
          <p:cNvPr id="9" name="Slide Number Placeholder 5"/>
          <p:cNvSpPr txBox="1">
            <a:spLocks noGrp="1"/>
          </p:cNvSpPr>
          <p:nvPr>
            <p:ph type="sldNum" sz="quarter" idx="12"/>
          </p:nvPr>
        </p:nvSpPr>
        <p:spPr/>
        <p:txBody>
          <a:bodyPr/>
          <a:lstStyle>
            <a:lvl1pPr>
              <a:defRPr smtClean="0"/>
            </a:lvl1pPr>
          </a:lstStyle>
          <a:p>
            <a:pPr>
              <a:defRPr/>
            </a:pPr>
            <a:fld id="{19CA390B-24A8-49C4-879C-EC7C5DE14556}" type="slidenum">
              <a:rPr/>
              <a:pPr>
                <a:defRPr/>
              </a:pPr>
              <a:t>‹#›</a:t>
            </a:fld>
            <a:endParaRPr/>
          </a:p>
        </p:txBody>
      </p:sp>
    </p:spTree>
    <p:extLst>
      <p:ext uri="{BB962C8B-B14F-4D97-AF65-F5344CB8AC3E}">
        <p14:creationId xmlns:p14="http://schemas.microsoft.com/office/powerpoint/2010/main" val="3996140718"/>
      </p:ext>
    </p:extLst>
  </p:cSld>
  <p:clrMapOvr>
    <a:masterClrMapping/>
  </p:clrMapOvr>
  <p:transition spd="slow" advTm="1500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685800"/>
            <a:ext cx="10058400" cy="2743200"/>
          </a:xfrm>
        </p:spPr>
        <p:txBody>
          <a:bodyPr/>
          <a:lstStyle>
            <a:lvl1pPr>
              <a:defRPr/>
            </a:lvl1pPr>
          </a:lstStyle>
          <a:p>
            <a:pPr lvl="0"/>
            <a:r>
              <a:rPr lang="en-US"/>
              <a:t>Click to edit Master title style</a:t>
            </a:r>
          </a:p>
        </p:txBody>
      </p:sp>
      <p:sp>
        <p:nvSpPr>
          <p:cNvPr id="3" name="Text Placeholder 9"/>
          <p:cNvSpPr txBox="1">
            <a:spLocks noGrp="1"/>
          </p:cNvSpPr>
          <p:nvPr>
            <p:ph type="body" idx="4294967295"/>
          </p:nvPr>
        </p:nvSpPr>
        <p:spPr>
          <a:xfrm>
            <a:off x="684208" y="3928536"/>
            <a:ext cx="8534396" cy="838203"/>
          </a:xfrm>
        </p:spPr>
        <p:txBody>
          <a:bodyPr anchor="b"/>
          <a:lstStyle>
            <a:lvl1pPr marL="0">
              <a:spcBef>
                <a:spcPts val="0"/>
              </a:spcBef>
              <a:buNone/>
              <a:defRPr sz="2400" cap="all">
                <a:solidFill>
                  <a:srgbClr val="FFFFFF"/>
                </a:solidFill>
              </a:defRPr>
            </a:lvl1pPr>
          </a:lstStyle>
          <a:p>
            <a:pPr lvl="0"/>
            <a:r>
              <a:rPr lang="en-US"/>
              <a:t>Click to edit Master text styles</a:t>
            </a:r>
          </a:p>
        </p:txBody>
      </p:sp>
      <p:sp>
        <p:nvSpPr>
          <p:cNvPr id="4" name="Text Placeholder 2"/>
          <p:cNvSpPr txBox="1">
            <a:spLocks noGrp="1"/>
          </p:cNvSpPr>
          <p:nvPr>
            <p:ph type="body" idx="4294967295"/>
          </p:nvPr>
        </p:nvSpPr>
        <p:spPr>
          <a:xfrm>
            <a:off x="684208" y="4766730"/>
            <a:ext cx="8534396" cy="1227664"/>
          </a:xfrm>
        </p:spPr>
        <p:txBody>
          <a:bodyPr anchor="t"/>
          <a:lstStyle>
            <a:lvl1pPr marL="0" indent="0">
              <a:spcBef>
                <a:spcPts val="400"/>
              </a:spcBef>
              <a:buNone/>
              <a:defRPr sz="18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0CB950CC-00FF-4063-9527-78960833EEA8}" type="datetime1">
              <a:rPr lang="en-US"/>
              <a:pPr>
                <a:defRPr/>
              </a:pPr>
              <a:t>10/28/2019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4B1A0643-70A1-4B56-B487-576381A8569B}" type="slidenum">
              <a:rPr/>
              <a:pPr>
                <a:defRPr/>
              </a:pPr>
              <a:t>‹#›</a:t>
            </a:fld>
            <a:endParaRPr/>
          </a:p>
        </p:txBody>
      </p:sp>
    </p:spTree>
    <p:extLst>
      <p:ext uri="{BB962C8B-B14F-4D97-AF65-F5344CB8AC3E}">
        <p14:creationId xmlns:p14="http://schemas.microsoft.com/office/powerpoint/2010/main" val="2273105877"/>
      </p:ext>
    </p:extLst>
  </p:cSld>
  <p:clrMapOvr>
    <a:masterClrMapping/>
  </p:clrMapOvr>
  <p:transition spd="slow" advTm="1500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2F1B8D11-D824-4CAD-9649-34F921DF6A95}" type="datetime1">
              <a:rPr lang="en-US"/>
              <a:pPr>
                <a:defRPr/>
              </a:pPr>
              <a:t>10/28/2019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38905850-B01C-48AA-BAEC-45EE1FB5A346}" type="slidenum">
              <a:rPr/>
              <a:pPr>
                <a:defRPr/>
              </a:pPr>
              <a:t>‹#›</a:t>
            </a:fld>
            <a:endParaRPr/>
          </a:p>
        </p:txBody>
      </p:sp>
    </p:spTree>
    <p:extLst>
      <p:ext uri="{BB962C8B-B14F-4D97-AF65-F5344CB8AC3E}">
        <p14:creationId xmlns:p14="http://schemas.microsoft.com/office/powerpoint/2010/main" val="954314281"/>
      </p:ext>
    </p:extLst>
  </p:cSld>
  <p:clrMapOvr>
    <a:masterClrMapping/>
  </p:clrMapOvr>
  <p:transition spd="slow" advTm="1500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685208" y="685800"/>
            <a:ext cx="2057400" cy="457200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85800" y="685800"/>
            <a:ext cx="7823204" cy="5308604"/>
          </a:xfrm>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619D93D4-8EEE-4BF5-AC11-7465E71D721C}" type="datetime1">
              <a:rPr lang="en-US"/>
              <a:pPr>
                <a:defRPr/>
              </a:pPr>
              <a:t>10/28/2019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2859F9F1-ADFE-40A5-B43A-A287801FF742}" type="slidenum">
              <a:rPr/>
              <a:pPr>
                <a:defRPr/>
              </a:pPr>
              <a:t>‹#›</a:t>
            </a:fld>
            <a:endParaRPr/>
          </a:p>
        </p:txBody>
      </p:sp>
    </p:spTree>
    <p:extLst>
      <p:ext uri="{BB962C8B-B14F-4D97-AF65-F5344CB8AC3E}">
        <p14:creationId xmlns:p14="http://schemas.microsoft.com/office/powerpoint/2010/main" val="4094891981"/>
      </p:ext>
    </p:extLst>
  </p:cSld>
  <p:clrMapOvr>
    <a:masterClrMapping/>
  </p:clrMapOvr>
  <p:transition spd="slow" advTm="1500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escending Text">
    <p:spTree>
      <p:nvGrpSpPr>
        <p:cNvPr id="1" name=""/>
        <p:cNvGrpSpPr/>
        <p:nvPr/>
      </p:nvGrpSpPr>
      <p:grpSpPr>
        <a:xfrm>
          <a:off x="0" y="0"/>
          <a:ext cx="0" cy="0"/>
          <a:chOff x="0" y="0"/>
          <a:chExt cx="0" cy="0"/>
        </a:xfrm>
      </p:grpSpPr>
      <p:sp>
        <p:nvSpPr>
          <p:cNvPr id="4" name="Rounded Rectangle 4"/>
          <p:cNvSpPr>
            <a:spLocks/>
          </p:cNvSpPr>
          <p:nvPr/>
        </p:nvSpPr>
        <p:spPr bwMode="auto">
          <a:xfrm>
            <a:off x="6781800" y="3776663"/>
            <a:ext cx="4800600" cy="2578100"/>
          </a:xfrm>
          <a:custGeom>
            <a:avLst/>
            <a:gdLst>
              <a:gd name="T0" fmla="*/ 2400300 w 4800600"/>
              <a:gd name="T1" fmla="*/ 0 h 2578095"/>
              <a:gd name="T2" fmla="*/ 4800600 w 4800600"/>
              <a:gd name="T3" fmla="*/ 1289048 h 2578095"/>
              <a:gd name="T4" fmla="*/ 2400300 w 4800600"/>
              <a:gd name="T5" fmla="*/ 2578095 h 2578095"/>
              <a:gd name="T6" fmla="*/ 0 w 4800600"/>
              <a:gd name="T7" fmla="*/ 1289048 h 2578095"/>
              <a:gd name="T8" fmla="*/ 17694720 60000 65536"/>
              <a:gd name="T9" fmla="*/ 0 60000 65536"/>
              <a:gd name="T10" fmla="*/ 5898240 60000 65536"/>
              <a:gd name="T11" fmla="*/ 11796480 60000 65536"/>
              <a:gd name="T12" fmla="*/ 61843 w 4800600"/>
              <a:gd name="T13" fmla="*/ 61843 h 2578095"/>
              <a:gd name="T14" fmla="*/ 4738757 w 4800600"/>
              <a:gd name="T15" fmla="*/ 2516252 h 2578095"/>
            </a:gdLst>
            <a:ahLst/>
            <a:cxnLst>
              <a:cxn ang="T8">
                <a:pos x="T0" y="T1"/>
              </a:cxn>
              <a:cxn ang="T9">
                <a:pos x="T2" y="T3"/>
              </a:cxn>
              <a:cxn ang="T10">
                <a:pos x="T4" y="T5"/>
              </a:cxn>
              <a:cxn ang="T11">
                <a:pos x="T6" y="T7"/>
              </a:cxn>
            </a:cxnLst>
            <a:rect l="T12" t="T13" r="T14" b="T15"/>
            <a:pathLst>
              <a:path w="4800600" h="2578095">
                <a:moveTo>
                  <a:pt x="211141" y="0"/>
                </a:moveTo>
                <a:lnTo>
                  <a:pt x="211140" y="0"/>
                </a:lnTo>
                <a:cubicBezTo>
                  <a:pt x="94531" y="0"/>
                  <a:pt x="0" y="94531"/>
                  <a:pt x="0" y="211140"/>
                </a:cubicBezTo>
                <a:lnTo>
                  <a:pt x="0" y="2366954"/>
                </a:lnTo>
                <a:cubicBezTo>
                  <a:pt x="0" y="2483563"/>
                  <a:pt x="94531" y="2578095"/>
                  <a:pt x="211141" y="2578095"/>
                </a:cubicBezTo>
                <a:lnTo>
                  <a:pt x="4589459" y="2578095"/>
                </a:lnTo>
                <a:cubicBezTo>
                  <a:pt x="4706068" y="2578095"/>
                  <a:pt x="4800600" y="2483563"/>
                  <a:pt x="4800600" y="2366954"/>
                </a:cubicBezTo>
                <a:lnTo>
                  <a:pt x="4800600" y="211141"/>
                </a:lnTo>
                <a:cubicBezTo>
                  <a:pt x="4800600" y="94531"/>
                  <a:pt x="4706068" y="0"/>
                  <a:pt x="4589459" y="0"/>
                </a:cubicBezTo>
                <a:lnTo>
                  <a:pt x="211141" y="0"/>
                </a:lnTo>
                <a:close/>
              </a:path>
            </a:pathLst>
          </a:custGeom>
          <a:gradFill rotWithShape="0">
            <a:gsLst>
              <a:gs pos="0">
                <a:srgbClr val="FFFFFF">
                  <a:alpha val="74901"/>
                </a:srgbClr>
              </a:gs>
              <a:gs pos="100000">
                <a:srgbClr val="FFFFFF">
                  <a:alpha val="30980"/>
                </a:srgbClr>
              </a:gs>
            </a:gsLst>
            <a:lin ang="5400000"/>
          </a:gradFill>
          <a:ln>
            <a:noFill/>
          </a:ln>
          <a:effectLst>
            <a:outerShdw dist="250193" dir="8460030" algn="tl" rotWithShape="0">
              <a:srgbClr val="000000">
                <a:alpha val="28000"/>
              </a:srgbClr>
            </a:outerShdw>
          </a:effectLst>
          <a:extLst>
            <a:ext uri="{91240B29-F687-4F45-9708-019B960494DF}">
              <a14:hiddenLine xmlns:a14="http://schemas.microsoft.com/office/drawing/2010/main" w="9525" cap="rnd">
                <a:solidFill>
                  <a:srgbClr val="000000"/>
                </a:solidFill>
                <a:prstDash val="solid"/>
                <a:round/>
                <a:headEnd/>
                <a:tailEnd/>
              </a14:hiddenLine>
            </a:ext>
          </a:extLst>
        </p:spPr>
        <p:txBody>
          <a:bodyPr anchor="ctr" anchorCtr="1"/>
          <a:lstStyle/>
          <a:p>
            <a:endParaRPr lang="en-US"/>
          </a:p>
        </p:txBody>
      </p:sp>
      <p:sp>
        <p:nvSpPr>
          <p:cNvPr id="5" name="Rectangle 6"/>
          <p:cNvSpPr>
            <a:spLocks noChangeArrowheads="1"/>
          </p:cNvSpPr>
          <p:nvPr/>
        </p:nvSpPr>
        <p:spPr bwMode="auto">
          <a:xfrm>
            <a:off x="12401550" y="11113"/>
            <a:ext cx="1854200" cy="6846887"/>
          </a:xfrm>
          <a:prstGeom prst="rect">
            <a:avLst/>
          </a:prstGeom>
          <a:solidFill>
            <a:srgbClr val="D9D9D9"/>
          </a:solidFill>
          <a:ln>
            <a:noFill/>
          </a:ln>
          <a:extLst>
            <a:ext uri="{91240B29-F687-4F45-9708-019B960494DF}">
              <a14:hiddenLine xmlns:a14="http://schemas.microsoft.com/office/drawing/2010/main" w="9525" cap="rnd">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600"/>
              </a:spcBef>
            </a:pPr>
            <a:r>
              <a:rPr lang="en-US" altLang="en-US" sz="1600">
                <a:solidFill>
                  <a:srgbClr val="7F7F7F"/>
                </a:solidFill>
                <a:latin typeface="Calibri Light" panose="020F0302020204030204" pitchFamily="34" charset="0"/>
                <a:cs typeface="Calibri" panose="020F0502020204030204" pitchFamily="34" charset="0"/>
              </a:rPr>
              <a:t>Edit the text with your own short phrases. </a:t>
            </a:r>
          </a:p>
          <a:p>
            <a:pPr eaLnBrk="1" hangingPunct="1">
              <a:spcBef>
                <a:spcPts val="600"/>
              </a:spcBef>
            </a:pPr>
            <a:r>
              <a:rPr lang="en-US" altLang="en-US" sz="1600">
                <a:solidFill>
                  <a:srgbClr val="7F7F7F"/>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eaLnBrk="1" hangingPunct="1">
              <a:spcBef>
                <a:spcPts val="600"/>
              </a:spcBef>
            </a:pPr>
            <a:r>
              <a:rPr lang="en-US" altLang="en-US" sz="1600">
                <a:solidFill>
                  <a:srgbClr val="7F7F7F"/>
                </a:solidFill>
                <a:latin typeface="Calibri Light" panose="020F0302020204030204" pitchFamily="34" charset="0"/>
                <a:cs typeface="Calibri" panose="020F0502020204030204" pitchFamily="34" charset="0"/>
              </a:rPr>
              <a:t>To change the background image, on the Design tab of the ribbon, click Format Background, and then Insert picture from File.</a:t>
            </a:r>
          </a:p>
          <a:p>
            <a:pPr eaLnBrk="1" hangingPunct="1">
              <a:spcBef>
                <a:spcPts val="600"/>
              </a:spcBef>
            </a:pPr>
            <a:r>
              <a:rPr lang="en-US" altLang="en-US" sz="1600">
                <a:solidFill>
                  <a:srgbClr val="7F7F7F"/>
                </a:solidFill>
                <a:latin typeface="Calibri Light" panose="020F0302020204030204" pitchFamily="34" charset="0"/>
                <a:cs typeface="Calibri" panose="020F0502020204030204" pitchFamily="34" charset="0"/>
              </a:rPr>
              <a:t>Sample picture courtesy of Bill Staples.</a:t>
            </a:r>
          </a:p>
        </p:txBody>
      </p:sp>
      <p:sp>
        <p:nvSpPr>
          <p:cNvPr id="3" name="Text Placeholder 6"/>
          <p:cNvSpPr txBox="1">
            <a:spLocks noGrp="1"/>
          </p:cNvSpPr>
          <p:nvPr>
            <p:ph type="body" idx="4294967295"/>
          </p:nvPr>
        </p:nvSpPr>
        <p:spPr>
          <a:xfrm>
            <a:off x="6781803" y="3776984"/>
            <a:ext cx="4800600" cy="2578095"/>
          </a:xfrm>
        </p:spPr>
        <p:txBody>
          <a:bodyPr anchorCtr="1"/>
          <a:lstStyle>
            <a:lvl1pPr marL="114300" indent="-114300">
              <a:spcBef>
                <a:spcPts val="1800"/>
              </a:spcBef>
              <a:buSzPct val="25000"/>
              <a:buFont typeface="Calibri" pitchFamily="34"/>
              <a:buChar char=" "/>
              <a:defRPr sz="3200">
                <a:solidFill>
                  <a:srgbClr val="595959"/>
                </a:solidFill>
              </a:defRPr>
            </a:lvl1pPr>
          </a:lstStyle>
          <a:p>
            <a:pPr lvl="0"/>
            <a:r>
              <a:rPr lang="en-US"/>
              <a:t>Click to edit Master text styles</a:t>
            </a:r>
          </a:p>
        </p:txBody>
      </p:sp>
    </p:spTree>
    <p:extLst>
      <p:ext uri="{BB962C8B-B14F-4D97-AF65-F5344CB8AC3E}">
        <p14:creationId xmlns:p14="http://schemas.microsoft.com/office/powerpoint/2010/main" val="985909296"/>
      </p:ext>
    </p:extLst>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F7FCAA5F-EE57-4194-B1DC-F3ACD00662E7}" type="datetime1">
              <a:rPr lang="en-US"/>
              <a:pPr>
                <a:defRPr/>
              </a:pPr>
              <a:t>10/28/2019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7EB54F41-B64C-446A-8EA2-D158B32DE801}" type="slidenum">
              <a:rPr/>
              <a:pPr>
                <a:defRPr/>
              </a:pPr>
              <a:t>‹#›</a:t>
            </a:fld>
            <a:endParaRPr/>
          </a:p>
        </p:txBody>
      </p:sp>
    </p:spTree>
    <p:extLst>
      <p:ext uri="{BB962C8B-B14F-4D97-AF65-F5344CB8AC3E}">
        <p14:creationId xmlns:p14="http://schemas.microsoft.com/office/powerpoint/2010/main" val="2568381051"/>
      </p:ext>
    </p:extLst>
  </p:cSld>
  <p:clrMapOvr>
    <a:masterClrMapping/>
  </p:clrMapOvr>
  <p:transition spd="slow"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2006595"/>
            <a:ext cx="8534396" cy="2281601"/>
          </a:xfrm>
        </p:spPr>
        <p:txBody>
          <a:bodyPr anchor="b"/>
          <a:lstStyle>
            <a:lvl1pPr>
              <a:defRPr/>
            </a:lvl1pPr>
          </a:lstStyle>
          <a:p>
            <a:pPr lvl="0"/>
            <a:r>
              <a:rPr lang="en-US"/>
              <a:t>Click to edit Master title style</a:t>
            </a:r>
          </a:p>
        </p:txBody>
      </p:sp>
      <p:sp>
        <p:nvSpPr>
          <p:cNvPr id="3" name="Text Placeholder 2"/>
          <p:cNvSpPr txBox="1">
            <a:spLocks noGrp="1"/>
          </p:cNvSpPr>
          <p:nvPr>
            <p:ph type="body" idx="1"/>
          </p:nvPr>
        </p:nvSpPr>
        <p:spPr>
          <a:xfrm>
            <a:off x="684208" y="4495803"/>
            <a:ext cx="8534396" cy="1498601"/>
          </a:xfrm>
        </p:spPr>
        <p:txBody>
          <a:bodyPr anchor="t"/>
          <a:lstStyle>
            <a:lvl1pPr marL="0" indent="0">
              <a:spcBef>
                <a:spcPts val="400"/>
              </a:spcBef>
              <a:buNone/>
              <a:defRPr sz="1800"/>
            </a:lvl1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13627CC5-C6FB-4DE7-9DAD-19A6E36FC455}" type="datetime1">
              <a:rPr lang="en-US"/>
              <a:pPr>
                <a:defRPr/>
              </a:pPr>
              <a:t>10/28/2019</a:t>
            </a:fld>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C2830032-3094-4EF5-85AB-E06E40862456}" type="slidenum">
              <a:rPr/>
              <a:pPr>
                <a:defRPr/>
              </a:pPr>
              <a:t>‹#›</a:t>
            </a:fld>
            <a:endParaRPr/>
          </a:p>
        </p:txBody>
      </p:sp>
    </p:spTree>
    <p:extLst>
      <p:ext uri="{BB962C8B-B14F-4D97-AF65-F5344CB8AC3E}">
        <p14:creationId xmlns:p14="http://schemas.microsoft.com/office/powerpoint/2010/main" val="2052928375"/>
      </p:ext>
    </p:extLst>
  </p:cSld>
  <p:clrMapOvr>
    <a:masterClrMapping/>
  </p:clrMapOvr>
  <p:transition spd="slow"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84208" y="685800"/>
            <a:ext cx="4937659" cy="361526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808131" y="685800"/>
            <a:ext cx="4934477" cy="361526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fld id="{8137E690-AD6F-427B-B841-49B46CA5C742}" type="datetime1">
              <a:rPr lang="en-US"/>
              <a:pPr>
                <a:defRPr/>
              </a:pPr>
              <a:t>10/28/2019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0F86F84B-5FC4-47F6-8506-DDF9A75D9DD7}" type="slidenum">
              <a:rPr/>
              <a:pPr>
                <a:defRPr/>
              </a:pPr>
              <a:t>‹#›</a:t>
            </a:fld>
            <a:endParaRPr/>
          </a:p>
        </p:txBody>
      </p:sp>
    </p:spTree>
    <p:extLst>
      <p:ext uri="{BB962C8B-B14F-4D97-AF65-F5344CB8AC3E}">
        <p14:creationId xmlns:p14="http://schemas.microsoft.com/office/powerpoint/2010/main" val="2221771366"/>
      </p:ext>
    </p:extLst>
  </p:cSld>
  <p:clrMapOvr>
    <a:masterClrMapping/>
  </p:clrMapOvr>
  <p:transition spd="slow"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972080" y="685800"/>
            <a:ext cx="4649788" cy="576264"/>
          </a:xfrm>
        </p:spPr>
        <p:txBody>
          <a:bodyPr anchor="b">
            <a:noAutofit/>
          </a:bodyPr>
          <a:lstStyle>
            <a:lvl1pPr marL="0" indent="0">
              <a:spcBef>
                <a:spcPts val="700"/>
              </a:spcBef>
              <a:buNone/>
              <a:defRPr sz="2800">
                <a:solidFill>
                  <a:srgbClr val="FFFFFF"/>
                </a:solidFill>
              </a:defRPr>
            </a:lvl1pPr>
          </a:lstStyle>
          <a:p>
            <a:pPr lvl="0"/>
            <a:r>
              <a:rPr lang="en-US"/>
              <a:t>Click to edit Master text styles</a:t>
            </a:r>
          </a:p>
        </p:txBody>
      </p:sp>
      <p:sp>
        <p:nvSpPr>
          <p:cNvPr id="4" name="Content Placeholder 3"/>
          <p:cNvSpPr txBox="1">
            <a:spLocks noGrp="1"/>
          </p:cNvSpPr>
          <p:nvPr>
            <p:ph idx="2"/>
          </p:nvPr>
        </p:nvSpPr>
        <p:spPr>
          <a:xfrm>
            <a:off x="684208" y="1270531"/>
            <a:ext cx="4937659" cy="3030541"/>
          </a:xfrm>
        </p:spPr>
        <p:txBody>
          <a:bodyPr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079068" y="685800"/>
            <a:ext cx="4665131" cy="576264"/>
          </a:xfrm>
        </p:spPr>
        <p:txBody>
          <a:bodyPr anchor="b">
            <a:noAutofit/>
          </a:bodyPr>
          <a:lstStyle>
            <a:lvl1pPr marL="0" indent="0">
              <a:spcBef>
                <a:spcPts val="700"/>
              </a:spcBef>
              <a:buNone/>
              <a:defRPr sz="2800">
                <a:solidFill>
                  <a:srgbClr val="FFFFFF"/>
                </a:solidFill>
              </a:defRPr>
            </a:lvl1pPr>
          </a:lstStyle>
          <a:p>
            <a:pPr lvl="0"/>
            <a:r>
              <a:rPr lang="en-US"/>
              <a:t>Click to edit Master text styles</a:t>
            </a:r>
          </a:p>
        </p:txBody>
      </p:sp>
      <p:sp>
        <p:nvSpPr>
          <p:cNvPr id="6" name="Content Placeholder 5"/>
          <p:cNvSpPr txBox="1">
            <a:spLocks noGrp="1"/>
          </p:cNvSpPr>
          <p:nvPr>
            <p:ph idx="4"/>
          </p:nvPr>
        </p:nvSpPr>
        <p:spPr>
          <a:xfrm>
            <a:off x="5806540" y="1262064"/>
            <a:ext cx="4929192" cy="3030541"/>
          </a:xfrm>
        </p:spPr>
        <p:txBody>
          <a:bodyPr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fld id="{12BE2241-9C1A-4514-B9EE-4084ACC09B54}" type="datetime1">
              <a:rPr lang="en-US"/>
              <a:pPr>
                <a:defRPr/>
              </a:pPr>
              <a:t>10/28/2019</a:t>
            </a:fld>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8FE91268-4A91-4C6C-AE3B-4A5F98EDFD67}" type="slidenum">
              <a:rPr/>
              <a:pPr>
                <a:defRPr/>
              </a:pPr>
              <a:t>‹#›</a:t>
            </a:fld>
            <a:endParaRPr/>
          </a:p>
        </p:txBody>
      </p:sp>
    </p:spTree>
    <p:extLst>
      <p:ext uri="{BB962C8B-B14F-4D97-AF65-F5344CB8AC3E}">
        <p14:creationId xmlns:p14="http://schemas.microsoft.com/office/powerpoint/2010/main" val="2593287295"/>
      </p:ext>
    </p:extLst>
  </p:cSld>
  <p:clrMapOvr>
    <a:masterClrMapping/>
  </p:clrMapOvr>
  <p:transition spd="slow"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fld id="{E7C048D1-334D-489C-9E0A-CE1360B89804}" type="datetime1">
              <a:rPr lang="en-US"/>
              <a:pPr>
                <a:defRPr/>
              </a:pPr>
              <a:t>10/28/2019</a:t>
            </a:fld>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94B72F72-6A78-4B10-9048-1EFCDD4058B4}" type="slidenum">
              <a:rPr/>
              <a:pPr>
                <a:defRPr/>
              </a:pPr>
              <a:t>‹#›</a:t>
            </a:fld>
            <a:endParaRPr/>
          </a:p>
        </p:txBody>
      </p:sp>
    </p:spTree>
    <p:extLst>
      <p:ext uri="{BB962C8B-B14F-4D97-AF65-F5344CB8AC3E}">
        <p14:creationId xmlns:p14="http://schemas.microsoft.com/office/powerpoint/2010/main" val="3856554617"/>
      </p:ext>
    </p:extLst>
  </p:cSld>
  <p:clrMapOvr>
    <a:masterClrMapping/>
  </p:clrMapOvr>
  <p:transition spd="slow"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19A254FC-4A91-4677-A7B3-B8AA1451B48A}" type="datetime1">
              <a:rPr lang="en-US"/>
              <a:pPr>
                <a:defRPr/>
              </a:pPr>
              <a:t>10/28/2019</a:t>
            </a:fld>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660832AD-FABF-4F43-97E9-FBDB9F18EB62}" type="slidenum">
              <a:rPr/>
              <a:pPr>
                <a:defRPr/>
              </a:pPr>
              <a:t>‹#›</a:t>
            </a:fld>
            <a:endParaRPr/>
          </a:p>
        </p:txBody>
      </p:sp>
    </p:spTree>
    <p:extLst>
      <p:ext uri="{BB962C8B-B14F-4D97-AF65-F5344CB8AC3E}">
        <p14:creationId xmlns:p14="http://schemas.microsoft.com/office/powerpoint/2010/main" val="571379373"/>
      </p:ext>
    </p:extLst>
  </p:cSld>
  <p:clrMapOvr>
    <a:masterClrMapping/>
  </p:clrMapOvr>
  <p:transition spd="slow" advTm="15000"/>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7085008" y="685800"/>
            <a:ext cx="3657600" cy="1371600"/>
          </a:xfrm>
        </p:spPr>
        <p:txBody>
          <a:bodyPr anchor="b"/>
          <a:lstStyle>
            <a:lvl1pPr>
              <a:defRPr sz="2400"/>
            </a:lvl1pPr>
          </a:lstStyle>
          <a:p>
            <a:pPr lvl="0"/>
            <a:r>
              <a:rPr lang="en-US"/>
              <a:t>Click to edit Master title style</a:t>
            </a:r>
          </a:p>
        </p:txBody>
      </p:sp>
      <p:sp>
        <p:nvSpPr>
          <p:cNvPr id="3" name="Content Placeholder 2"/>
          <p:cNvSpPr txBox="1">
            <a:spLocks noGrp="1"/>
          </p:cNvSpPr>
          <p:nvPr>
            <p:ph idx="1"/>
          </p:nvPr>
        </p:nvSpPr>
        <p:spPr>
          <a:xfrm>
            <a:off x="684208" y="685800"/>
            <a:ext cx="5943600" cy="530860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7085008" y="2209803"/>
            <a:ext cx="3657600" cy="2091269"/>
          </a:xfrm>
        </p:spPr>
        <p:txBody>
          <a:bodyPr anchor="t"/>
          <a:lstStyle>
            <a:lvl1pPr marL="0" indent="0">
              <a:spcBef>
                <a:spcPts val="400"/>
              </a:spcBef>
              <a:buNone/>
              <a:defRPr sz="16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2D4A3340-77B3-42A8-8199-907B11BD17A7}" type="datetime1">
              <a:rPr lang="en-US"/>
              <a:pPr>
                <a:defRPr/>
              </a:pPr>
              <a:t>10/28/2019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5CB5834F-80FB-46C4-8005-34999AC952F6}" type="slidenum">
              <a:rPr/>
              <a:pPr>
                <a:defRPr/>
              </a:pPr>
              <a:t>‹#›</a:t>
            </a:fld>
            <a:endParaRPr/>
          </a:p>
        </p:txBody>
      </p:sp>
    </p:spTree>
    <p:extLst>
      <p:ext uri="{BB962C8B-B14F-4D97-AF65-F5344CB8AC3E}">
        <p14:creationId xmlns:p14="http://schemas.microsoft.com/office/powerpoint/2010/main" val="1776677948"/>
      </p:ext>
    </p:extLst>
  </p:cSld>
  <p:clrMapOvr>
    <a:masterClrMapping/>
  </p:clrMapOvr>
  <p:transition spd="slow"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722811" y="1447796"/>
            <a:ext cx="6019796" cy="1143000"/>
          </a:xfrm>
        </p:spPr>
        <p:txBody>
          <a:bodyPr anchor="b"/>
          <a:lstStyle>
            <a:lvl1pPr>
              <a:defRPr sz="2800"/>
            </a:lvl1pPr>
          </a:lstStyle>
          <a:p>
            <a:pPr lvl="0"/>
            <a:r>
              <a:rPr lang="en-US"/>
              <a:t>Click to edit Master title style</a:t>
            </a:r>
          </a:p>
        </p:txBody>
      </p:sp>
      <p:sp>
        <p:nvSpPr>
          <p:cNvPr id="3" name="Picture Placeholder 2"/>
          <p:cNvSpPr txBox="1">
            <a:spLocks noGrp="1"/>
          </p:cNvSpPr>
          <p:nvPr>
            <p:ph type="pic" idx="1"/>
          </p:nvPr>
        </p:nvSpPr>
        <p:spPr>
          <a:xfrm>
            <a:off x="989015" y="914400"/>
            <a:ext cx="3280976" cy="4572000"/>
          </a:xfrm>
          <a:ln w="15873">
            <a:solidFill>
              <a:srgbClr val="FFFFFF">
                <a:alpha val="40000"/>
              </a:srgbClr>
            </a:solidFill>
            <a:prstDash val="solid"/>
          </a:ln>
        </p:spPr>
        <p:txBody>
          <a:bodyPr anchor="t" anchorCtr="1">
            <a:normAutofit/>
          </a:bodyPr>
          <a:lstStyle>
            <a:lvl1pPr marL="0" indent="0" algn="ctr">
              <a:spcBef>
                <a:spcPts val="400"/>
              </a:spcBef>
              <a:buNone/>
              <a:defRPr sz="1600"/>
            </a:lvl1pPr>
          </a:lstStyle>
          <a:p>
            <a:pPr lvl="0"/>
            <a:r>
              <a:rPr lang="en-US" noProof="0" smtClean="0"/>
              <a:t>Click icon to add picture</a:t>
            </a:r>
          </a:p>
        </p:txBody>
      </p:sp>
      <p:sp>
        <p:nvSpPr>
          <p:cNvPr id="4" name="Text Placeholder 3"/>
          <p:cNvSpPr txBox="1">
            <a:spLocks noGrp="1"/>
          </p:cNvSpPr>
          <p:nvPr>
            <p:ph type="body" idx="2"/>
          </p:nvPr>
        </p:nvSpPr>
        <p:spPr>
          <a:xfrm>
            <a:off x="4722811" y="2777069"/>
            <a:ext cx="6021388" cy="2048932"/>
          </a:xfrm>
        </p:spPr>
        <p:txBody>
          <a:bodyPr anchor="t"/>
          <a:lstStyle>
            <a:lvl1pPr marL="0" indent="0">
              <a:spcBef>
                <a:spcPts val="400"/>
              </a:spcBef>
              <a:buNone/>
              <a:defRPr sz="1800"/>
            </a:lvl1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C1E6A2CF-B065-455A-BE5E-88725E1CDB50}" type="datetime1">
              <a:rPr lang="en-US"/>
              <a:pPr>
                <a:defRPr/>
              </a:pPr>
              <a:t>10/28/2019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3C56C85E-3185-4933-AF60-3A7B22AC4287}" type="slidenum">
              <a:rPr/>
              <a:pPr>
                <a:defRPr/>
              </a:pPr>
              <a:t>‹#›</a:t>
            </a:fld>
            <a:endParaRPr/>
          </a:p>
        </p:txBody>
      </p:sp>
    </p:spTree>
    <p:extLst>
      <p:ext uri="{BB962C8B-B14F-4D97-AF65-F5344CB8AC3E}">
        <p14:creationId xmlns:p14="http://schemas.microsoft.com/office/powerpoint/2010/main" val="2720790352"/>
      </p:ext>
    </p:extLst>
  </p:cSld>
  <p:clrMapOvr>
    <a:masterClrMapping/>
  </p:clrMapOvr>
  <p:transition spd="slow"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4D4EF"/>
            </a:gs>
            <a:gs pos="100000">
              <a:srgbClr val="06588E"/>
            </a:gs>
          </a:gsLst>
          <a:lin ang="6120000"/>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9207500" y="2963863"/>
            <a:ext cx="2981325" cy="3208337"/>
            <a:chOff x="9206965" y="2963332"/>
            <a:chExt cx="2981858" cy="3208868"/>
          </a:xfrm>
        </p:grpSpPr>
        <p:cxnSp>
          <p:nvCxnSpPr>
            <p:cNvPr id="1032" name="Straight Connector 7"/>
            <p:cNvCxnSpPr>
              <a:cxnSpLocks noChangeShapeType="1"/>
            </p:cNvCxnSpPr>
            <p:nvPr/>
          </p:nvCxnSpPr>
          <p:spPr bwMode="auto">
            <a:xfrm flipH="1">
              <a:off x="11276015" y="2963332"/>
              <a:ext cx="912808" cy="912809"/>
            </a:xfrm>
            <a:prstGeom prst="straightConnector1">
              <a:avLst/>
            </a:prstGeom>
            <a:noFill/>
            <a:ln w="9528" cap="rnd">
              <a:solidFill>
                <a:srgbClr val="FFFFFF"/>
              </a:solidFill>
              <a:round/>
              <a:headEnd/>
              <a:tailEnd/>
            </a:ln>
            <a:extLst>
              <a:ext uri="{909E8E84-426E-40DD-AFC4-6F175D3DCCD1}">
                <a14:hiddenFill xmlns:a14="http://schemas.microsoft.com/office/drawing/2010/main">
                  <a:noFill/>
                </a14:hiddenFill>
              </a:ext>
            </a:extLst>
          </p:spPr>
        </p:cxnSp>
        <p:cxnSp>
          <p:nvCxnSpPr>
            <p:cNvPr id="1033" name="Straight Connector 8"/>
            <p:cNvCxnSpPr>
              <a:cxnSpLocks noChangeShapeType="1"/>
            </p:cNvCxnSpPr>
            <p:nvPr/>
          </p:nvCxnSpPr>
          <p:spPr bwMode="auto">
            <a:xfrm flipH="1">
              <a:off x="9206965" y="3190341"/>
              <a:ext cx="2981858" cy="2981859"/>
            </a:xfrm>
            <a:prstGeom prst="straightConnector1">
              <a:avLst/>
            </a:prstGeom>
            <a:noFill/>
            <a:ln w="9528" cap="rnd">
              <a:solidFill>
                <a:srgbClr val="FFFFFF"/>
              </a:solidFill>
              <a:round/>
              <a:headEnd/>
              <a:tailEnd/>
            </a:ln>
            <a:extLst>
              <a:ext uri="{909E8E84-426E-40DD-AFC4-6F175D3DCCD1}">
                <a14:hiddenFill xmlns:a14="http://schemas.microsoft.com/office/drawing/2010/main">
                  <a:noFill/>
                </a14:hiddenFill>
              </a:ext>
            </a:extLst>
          </p:spPr>
        </p:cxnSp>
        <p:cxnSp>
          <p:nvCxnSpPr>
            <p:cNvPr id="1034" name="Straight Connector 9"/>
            <p:cNvCxnSpPr>
              <a:cxnSpLocks noChangeShapeType="1"/>
            </p:cNvCxnSpPr>
            <p:nvPr/>
          </p:nvCxnSpPr>
          <p:spPr bwMode="auto">
            <a:xfrm flipH="1">
              <a:off x="10292294" y="3285064"/>
              <a:ext cx="1896529" cy="1896539"/>
            </a:xfrm>
            <a:prstGeom prst="straightConnector1">
              <a:avLst/>
            </a:prstGeom>
            <a:noFill/>
            <a:ln w="9528" cap="rnd">
              <a:solidFill>
                <a:srgbClr val="FFFFFF"/>
              </a:solidFill>
              <a:round/>
              <a:headEnd/>
              <a:tailEnd/>
            </a:ln>
            <a:extLst>
              <a:ext uri="{909E8E84-426E-40DD-AFC4-6F175D3DCCD1}">
                <a14:hiddenFill xmlns:a14="http://schemas.microsoft.com/office/drawing/2010/main">
                  <a:noFill/>
                </a14:hiddenFill>
              </a:ext>
            </a:extLst>
          </p:spPr>
        </p:cxnSp>
        <p:cxnSp>
          <p:nvCxnSpPr>
            <p:cNvPr id="1035" name="Straight Connector 10"/>
            <p:cNvCxnSpPr>
              <a:cxnSpLocks noChangeShapeType="1"/>
            </p:cNvCxnSpPr>
            <p:nvPr/>
          </p:nvCxnSpPr>
          <p:spPr bwMode="auto">
            <a:xfrm flipH="1">
              <a:off x="10443106" y="3131079"/>
              <a:ext cx="1745717" cy="1745717"/>
            </a:xfrm>
            <a:prstGeom prst="straightConnector1">
              <a:avLst/>
            </a:prstGeom>
            <a:noFill/>
            <a:ln w="28575" cap="rnd">
              <a:solidFill>
                <a:srgbClr val="FFFFFF"/>
              </a:solidFill>
              <a:round/>
              <a:headEnd/>
              <a:tailEnd/>
            </a:ln>
            <a:extLst>
              <a:ext uri="{909E8E84-426E-40DD-AFC4-6F175D3DCCD1}">
                <a14:hiddenFill xmlns:a14="http://schemas.microsoft.com/office/drawing/2010/main">
                  <a:noFill/>
                </a14:hiddenFill>
              </a:ext>
            </a:extLst>
          </p:spPr>
        </p:cxnSp>
        <p:cxnSp>
          <p:nvCxnSpPr>
            <p:cNvPr id="1036" name="Straight Connector 11"/>
            <p:cNvCxnSpPr>
              <a:cxnSpLocks noChangeShapeType="1"/>
            </p:cNvCxnSpPr>
            <p:nvPr/>
          </p:nvCxnSpPr>
          <p:spPr bwMode="auto">
            <a:xfrm flipH="1">
              <a:off x="10918822" y="3683002"/>
              <a:ext cx="1270001" cy="1270001"/>
            </a:xfrm>
            <a:prstGeom prst="straightConnector1">
              <a:avLst/>
            </a:prstGeom>
            <a:noFill/>
            <a:ln w="28575" cap="rnd">
              <a:solidFill>
                <a:srgbClr val="FFFFFF"/>
              </a:solidFill>
              <a:round/>
              <a:headEnd/>
              <a:tailEnd/>
            </a:ln>
            <a:extLst>
              <a:ext uri="{909E8E84-426E-40DD-AFC4-6F175D3DCCD1}">
                <a14:hiddenFill xmlns:a14="http://schemas.microsoft.com/office/drawing/2010/main">
                  <a:noFill/>
                </a14:hiddenFill>
              </a:ext>
            </a:extLst>
          </p:spPr>
        </p:cxnSp>
      </p:grpSp>
      <p:sp>
        <p:nvSpPr>
          <p:cNvPr id="8" name="Title Placeholder 1"/>
          <p:cNvSpPr txBox="1">
            <a:spLocks noGrp="1"/>
          </p:cNvSpPr>
          <p:nvPr>
            <p:ph type="title"/>
          </p:nvPr>
        </p:nvSpPr>
        <p:spPr>
          <a:xfrm>
            <a:off x="684213" y="4487863"/>
            <a:ext cx="8534400" cy="1506537"/>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1028" name="Text Placeholder 2"/>
          <p:cNvSpPr txBox="1">
            <a:spLocks noGrp="1"/>
          </p:cNvSpPr>
          <p:nvPr>
            <p:ph type="body" idx="1"/>
          </p:nvPr>
        </p:nvSpPr>
        <p:spPr bwMode="auto">
          <a:xfrm>
            <a:off x="684213" y="685800"/>
            <a:ext cx="85344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3"/>
          <p:cNvSpPr txBox="1">
            <a:spLocks noGrp="1"/>
          </p:cNvSpPr>
          <p:nvPr>
            <p:ph type="dt" sz="half" idx="2"/>
          </p:nvPr>
        </p:nvSpPr>
        <p:spPr>
          <a:xfrm>
            <a:off x="9904413" y="6172200"/>
            <a:ext cx="1600200" cy="365125"/>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US" sz="1000" b="0" i="0" u="none" strike="noStrike" kern="1200" cap="none" spc="0" baseline="0" smtClean="0">
                <a:solidFill>
                  <a:srgbClr val="0A304A"/>
                </a:solidFill>
                <a:uFillTx/>
                <a:latin typeface="Century Gothic"/>
              </a:defRPr>
            </a:lvl1pPr>
          </a:lstStyle>
          <a:p>
            <a:pPr>
              <a:defRPr/>
            </a:pPr>
            <a:fld id="{A68D43BE-4AB8-43AB-A957-CCE8BD11320B}" type="datetime1">
              <a:rPr lang="en-US"/>
              <a:pPr>
                <a:defRPr/>
              </a:pPr>
              <a:t>10/28/2019</a:t>
            </a:fld>
            <a:endParaRPr/>
          </a:p>
        </p:txBody>
      </p:sp>
      <p:sp>
        <p:nvSpPr>
          <p:cNvPr id="11" name="Footer Placeholder 4"/>
          <p:cNvSpPr txBox="1">
            <a:spLocks noGrp="1"/>
          </p:cNvSpPr>
          <p:nvPr>
            <p:ph type="ftr" sz="quarter" idx="3"/>
          </p:nvPr>
        </p:nvSpPr>
        <p:spPr>
          <a:xfrm>
            <a:off x="684213" y="6172200"/>
            <a:ext cx="7543800" cy="365125"/>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US" sz="1000" b="0" i="0" u="none" strike="noStrike" kern="1200" cap="none" spc="0" baseline="0" smtClean="0">
                <a:solidFill>
                  <a:srgbClr val="0A304A"/>
                </a:solidFill>
                <a:uFillTx/>
                <a:latin typeface="Century Gothic"/>
              </a:defRPr>
            </a:lvl1pPr>
          </a:lstStyle>
          <a:p>
            <a:pPr>
              <a:defRPr/>
            </a:pPr>
            <a:endParaRPr/>
          </a:p>
        </p:txBody>
      </p:sp>
      <p:sp>
        <p:nvSpPr>
          <p:cNvPr id="12" name="Slide Number Placeholder 5"/>
          <p:cNvSpPr txBox="1">
            <a:spLocks noGrp="1"/>
          </p:cNvSpPr>
          <p:nvPr>
            <p:ph type="sldNum" sz="quarter" idx="4"/>
          </p:nvPr>
        </p:nvSpPr>
        <p:spPr>
          <a:xfrm>
            <a:off x="10363200" y="5578475"/>
            <a:ext cx="1143000" cy="669925"/>
          </a:xfrm>
          <a:prstGeom prst="rect">
            <a:avLst/>
          </a:prstGeom>
          <a:noFill/>
          <a:ln>
            <a:noFill/>
          </a:ln>
        </p:spPr>
        <p:txBody>
          <a:bodyPr vert="horz" wrap="square" lIns="91440" tIns="45720" rIns="91440" bIns="45720" anchor="b" anchorCtr="0" compatLnSpc="1">
            <a:noAutofit/>
          </a:bodyPr>
          <a:lstStyle>
            <a:lvl1pPr marL="0" marR="0" lvl="0" indent="0" algn="r" defTabSz="914400" rtl="0" eaLnBrk="1" fontAlgn="auto" hangingPunct="1">
              <a:lnSpc>
                <a:spcPct val="100000"/>
              </a:lnSpc>
              <a:spcBef>
                <a:spcPts val="0"/>
              </a:spcBef>
              <a:spcAft>
                <a:spcPts val="0"/>
              </a:spcAft>
              <a:buNone/>
              <a:tabLst/>
              <a:defRPr lang="en-US" sz="3200" b="0" i="0" u="none" strike="noStrike" kern="1200" cap="none" spc="0" baseline="0" smtClean="0">
                <a:solidFill>
                  <a:srgbClr val="0A304A"/>
                </a:solidFill>
                <a:uFillTx/>
                <a:latin typeface="Century Gothic"/>
              </a:defRPr>
            </a:lvl1pPr>
          </a:lstStyle>
          <a:p>
            <a:pPr>
              <a:defRPr/>
            </a:pPr>
            <a:fld id="{30266B52-120A-4467-84DD-41BADCFD94E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85"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6" r:id="rId12"/>
    <p:sldLayoutId id="2147483681" r:id="rId13"/>
    <p:sldLayoutId id="2147483687" r:id="rId14"/>
    <p:sldLayoutId id="2147483682" r:id="rId15"/>
    <p:sldLayoutId id="2147483683" r:id="rId16"/>
    <p:sldLayoutId id="2147483684" r:id="rId17"/>
    <p:sldLayoutId id="2147483688" r:id="rId18"/>
  </p:sldLayoutIdLst>
  <p:transition spd="slow" advTm="15000"/>
  <p:txStyles>
    <p:titleStyle>
      <a:lvl1pPr algn="l" defTabSz="457200" rtl="0" eaLnBrk="0" fontAlgn="base">
        <a:spcBef>
          <a:spcPct val="0"/>
        </a:spcBef>
        <a:spcAft>
          <a:spcPct val="0"/>
        </a:spcAft>
        <a:defRPr lang="en-US" sz="3600" kern="1200" cap="all">
          <a:solidFill>
            <a:srgbClr val="FFFFFF"/>
          </a:solidFill>
          <a:latin typeface="Century Gothic"/>
        </a:defRPr>
      </a:lvl1pPr>
      <a:lvl2pPr algn="l" defTabSz="457200" rtl="0" eaLnBrk="0" fontAlgn="base">
        <a:spcBef>
          <a:spcPct val="0"/>
        </a:spcBef>
        <a:spcAft>
          <a:spcPct val="0"/>
        </a:spcAft>
        <a:defRPr sz="3600">
          <a:solidFill>
            <a:srgbClr val="FFFFFF"/>
          </a:solidFill>
          <a:latin typeface="Century Gothic" panose="020B0502020202020204" pitchFamily="34" charset="0"/>
        </a:defRPr>
      </a:lvl2pPr>
      <a:lvl3pPr algn="l" defTabSz="457200" rtl="0" eaLnBrk="0" fontAlgn="base">
        <a:spcBef>
          <a:spcPct val="0"/>
        </a:spcBef>
        <a:spcAft>
          <a:spcPct val="0"/>
        </a:spcAft>
        <a:defRPr sz="3600">
          <a:solidFill>
            <a:srgbClr val="FFFFFF"/>
          </a:solidFill>
          <a:latin typeface="Century Gothic" panose="020B0502020202020204" pitchFamily="34" charset="0"/>
        </a:defRPr>
      </a:lvl3pPr>
      <a:lvl4pPr algn="l" defTabSz="457200" rtl="0" eaLnBrk="0" fontAlgn="base">
        <a:spcBef>
          <a:spcPct val="0"/>
        </a:spcBef>
        <a:spcAft>
          <a:spcPct val="0"/>
        </a:spcAft>
        <a:defRPr sz="3600">
          <a:solidFill>
            <a:srgbClr val="FFFFFF"/>
          </a:solidFill>
          <a:latin typeface="Century Gothic" panose="020B0502020202020204" pitchFamily="34" charset="0"/>
        </a:defRPr>
      </a:lvl4pPr>
      <a:lvl5pPr algn="l" defTabSz="457200" rtl="0" eaLnBrk="0" fontAlgn="base">
        <a:spcBef>
          <a:spcPct val="0"/>
        </a:spcBef>
        <a:spcAft>
          <a:spcPct val="0"/>
        </a:spcAft>
        <a:defRPr sz="3600">
          <a:solidFill>
            <a:srgbClr val="FFFFFF"/>
          </a:solidFill>
          <a:latin typeface="Century Gothic" panose="020B0502020202020204" pitchFamily="34" charset="0"/>
        </a:defRPr>
      </a:lvl5pPr>
      <a:lvl6pPr marL="457200" algn="l" defTabSz="457200" rtl="0" eaLnBrk="0" fontAlgn="base">
        <a:spcBef>
          <a:spcPct val="0"/>
        </a:spcBef>
        <a:spcAft>
          <a:spcPct val="0"/>
        </a:spcAft>
        <a:defRPr sz="3600">
          <a:solidFill>
            <a:srgbClr val="FFFFFF"/>
          </a:solidFill>
          <a:latin typeface="Century Gothic" panose="020B0502020202020204" pitchFamily="34" charset="0"/>
        </a:defRPr>
      </a:lvl6pPr>
      <a:lvl7pPr marL="914400" algn="l" defTabSz="457200" rtl="0" eaLnBrk="0" fontAlgn="base">
        <a:spcBef>
          <a:spcPct val="0"/>
        </a:spcBef>
        <a:spcAft>
          <a:spcPct val="0"/>
        </a:spcAft>
        <a:defRPr sz="3600">
          <a:solidFill>
            <a:srgbClr val="FFFFFF"/>
          </a:solidFill>
          <a:latin typeface="Century Gothic" panose="020B0502020202020204" pitchFamily="34" charset="0"/>
        </a:defRPr>
      </a:lvl7pPr>
      <a:lvl8pPr marL="1371600" algn="l" defTabSz="457200" rtl="0" eaLnBrk="0" fontAlgn="base">
        <a:spcBef>
          <a:spcPct val="0"/>
        </a:spcBef>
        <a:spcAft>
          <a:spcPct val="0"/>
        </a:spcAft>
        <a:defRPr sz="3600">
          <a:solidFill>
            <a:srgbClr val="FFFFFF"/>
          </a:solidFill>
          <a:latin typeface="Century Gothic" panose="020B0502020202020204" pitchFamily="34" charset="0"/>
        </a:defRPr>
      </a:lvl8pPr>
      <a:lvl9pPr marL="1828800" algn="l" defTabSz="457200" rtl="0" eaLnBrk="0" fontAlgn="base">
        <a:spcBef>
          <a:spcPct val="0"/>
        </a:spcBef>
        <a:spcAft>
          <a:spcPct val="0"/>
        </a:spcAft>
        <a:defRPr sz="3600">
          <a:solidFill>
            <a:srgbClr val="FFFFFF"/>
          </a:solidFill>
          <a:latin typeface="Century Gothic" panose="020B0502020202020204" pitchFamily="34" charset="0"/>
        </a:defRPr>
      </a:lvl9pPr>
    </p:titleStyle>
    <p:bodyStyle>
      <a:lvl1pPr marL="285750" indent="-285750" algn="l" defTabSz="457200" rtl="0" eaLnBrk="0" fontAlgn="base">
        <a:spcBef>
          <a:spcPts val="500"/>
        </a:spcBef>
        <a:spcAft>
          <a:spcPts val="600"/>
        </a:spcAft>
        <a:buClr>
          <a:srgbClr val="FFFFFF"/>
        </a:buClr>
        <a:buSzPct val="80000"/>
        <a:buFont typeface="Wingdings 3" panose="05040102010807070707" pitchFamily="18" charset="2"/>
        <a:buChar char=""/>
        <a:defRPr lang="en-US" sz="2000" kern="1200">
          <a:solidFill>
            <a:srgbClr val="0F496F"/>
          </a:solidFill>
          <a:latin typeface="Century Gothic"/>
        </a:defRPr>
      </a:lvl1pPr>
      <a:lvl2pPr marL="742950" lvl="1" indent="-285750" algn="l" defTabSz="457200" rtl="0" eaLnBrk="0" fontAlgn="base">
        <a:spcBef>
          <a:spcPts val="400"/>
        </a:spcBef>
        <a:spcAft>
          <a:spcPts val="600"/>
        </a:spcAft>
        <a:buClr>
          <a:srgbClr val="FFFFFF"/>
        </a:buClr>
        <a:buSzPct val="80000"/>
        <a:buFont typeface="Wingdings 3" panose="05040102010807070707" pitchFamily="18" charset="2"/>
        <a:buChar char=""/>
        <a:defRPr lang="en-US" kern="1200">
          <a:solidFill>
            <a:srgbClr val="0F496F"/>
          </a:solidFill>
          <a:latin typeface="Century Gothic"/>
        </a:defRPr>
      </a:lvl2pPr>
      <a:lvl3pPr marL="1200150" lvl="2" indent="-285750" algn="l" defTabSz="457200" rtl="0" eaLnBrk="0" fontAlgn="base">
        <a:spcBef>
          <a:spcPts val="400"/>
        </a:spcBef>
        <a:spcAft>
          <a:spcPts val="600"/>
        </a:spcAft>
        <a:buClr>
          <a:srgbClr val="FFFFFF"/>
        </a:buClr>
        <a:buSzPct val="80000"/>
        <a:buFont typeface="Wingdings 3" panose="05040102010807070707" pitchFamily="18" charset="2"/>
        <a:buChar char=""/>
        <a:defRPr lang="en-US" sz="1600" kern="1200">
          <a:solidFill>
            <a:srgbClr val="0F496F"/>
          </a:solidFill>
          <a:latin typeface="Century Gothic"/>
        </a:defRPr>
      </a:lvl3pPr>
      <a:lvl4pPr marL="1543050" lvl="3" indent="-171450" algn="l" defTabSz="457200" rtl="0" eaLnBrk="0" fontAlgn="base">
        <a:spcBef>
          <a:spcPts val="300"/>
        </a:spcBef>
        <a:spcAft>
          <a:spcPts val="600"/>
        </a:spcAft>
        <a:buClr>
          <a:srgbClr val="FFFFFF"/>
        </a:buClr>
        <a:buSzPct val="80000"/>
        <a:buFont typeface="Wingdings 3" panose="05040102010807070707" pitchFamily="18" charset="2"/>
        <a:buChar char=""/>
        <a:defRPr lang="en-US" sz="1400" kern="1200">
          <a:solidFill>
            <a:srgbClr val="0F496F"/>
          </a:solidFill>
          <a:latin typeface="Century Gothic"/>
        </a:defRPr>
      </a:lvl4pPr>
      <a:lvl5pPr marL="2000250" lvl="4" indent="-171450" algn="l" defTabSz="457200" rtl="0" eaLnBrk="0" fontAlgn="base">
        <a:spcBef>
          <a:spcPts val="300"/>
        </a:spcBef>
        <a:spcAft>
          <a:spcPts val="600"/>
        </a:spcAft>
        <a:buClr>
          <a:srgbClr val="FFFFFF"/>
        </a:buClr>
        <a:buSzPct val="80000"/>
        <a:buFont typeface="Wingdings 3" panose="05040102010807070707" pitchFamily="18" charset="2"/>
        <a:buChar char=""/>
        <a:defRPr lang="en-US" sz="1400" kern="1200">
          <a:solidFill>
            <a:srgbClr val="0F496F"/>
          </a:solidFill>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71.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69.png"/><Relationship Id="rId5" Type="http://schemas.openxmlformats.org/officeDocument/2006/relationships/image" Target="../media/image64.png"/><Relationship Id="rId10" Type="http://schemas.openxmlformats.org/officeDocument/2006/relationships/image" Target="../media/image68.png"/><Relationship Id="rId4" Type="http://schemas.openxmlformats.org/officeDocument/2006/relationships/image" Target="../media/image63.png"/><Relationship Id="rId9"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sp>
        <p:nvSpPr>
          <p:cNvPr id="6147" name="Text Placeholder 1"/>
          <p:cNvSpPr txBox="1">
            <a:spLocks noGrp="1"/>
          </p:cNvSpPr>
          <p:nvPr>
            <p:ph type="body" idx="4294967295"/>
          </p:nvPr>
        </p:nvSpPr>
        <p:spPr>
          <a:xfrm>
            <a:off x="7210425" y="403225"/>
            <a:ext cx="4800600" cy="2587625"/>
          </a:xfrm>
        </p:spPr>
        <p:txBody>
          <a:bodyPr anchorCtr="1"/>
          <a:lstStyle/>
          <a:p>
            <a:pPr marL="114300" indent="-114300" algn="ctr" eaLnBrk="1">
              <a:spcBef>
                <a:spcPct val="0"/>
              </a:spcBef>
              <a:spcAft>
                <a:spcPct val="0"/>
              </a:spcAft>
              <a:buSzPct val="25000"/>
              <a:buFont typeface="Calibri" panose="020F0502020204030204" pitchFamily="34" charset="0"/>
              <a:buChar char=" "/>
            </a:pPr>
            <a:r>
              <a:rPr altLang="en-US" sz="6000" b="1" dirty="0" smtClean="0">
                <a:solidFill>
                  <a:srgbClr val="000000"/>
                </a:solidFill>
                <a:latin typeface="Times New Roman" panose="02020603050405020304" pitchFamily="18" charset="0"/>
                <a:cs typeface="Times New Roman" panose="02020603050405020304" pitchFamily="18" charset="0"/>
              </a:rPr>
              <a:t>Steps for Avoiding Scams</a:t>
            </a:r>
          </a:p>
        </p:txBody>
      </p:sp>
      <p:sp>
        <p:nvSpPr>
          <p:cNvPr id="4" name="TextBox 3"/>
          <p:cNvSpPr txBox="1">
            <a:spLocks noChangeArrowheads="1"/>
          </p:cNvSpPr>
          <p:nvPr/>
        </p:nvSpPr>
        <p:spPr bwMode="auto">
          <a:xfrm>
            <a:off x="4589756" y="4492625"/>
            <a:ext cx="742127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smtClean="0">
                <a:solidFill>
                  <a:schemeClr val="bg1"/>
                </a:solidFill>
                <a:latin typeface="Times New Roman" panose="02020603050405020304" pitchFamily="18" charset="0"/>
                <a:cs typeface="Times New Roman" panose="02020603050405020304" pitchFamily="18" charset="0"/>
              </a:rPr>
              <a:t>Presented by</a:t>
            </a:r>
          </a:p>
          <a:p>
            <a:pPr eaLnBrk="1" hangingPunct="1"/>
            <a:r>
              <a:rPr lang="en-US" altLang="en-US" sz="3200" b="1" dirty="0" smtClean="0">
                <a:solidFill>
                  <a:schemeClr val="bg1"/>
                </a:solidFill>
                <a:latin typeface="Times New Roman" panose="02020603050405020304" pitchFamily="18" charset="0"/>
                <a:cs typeface="Times New Roman" panose="02020603050405020304" pitchFamily="18" charset="0"/>
              </a:rPr>
              <a:t>Cindy B. Stevens, </a:t>
            </a:r>
            <a:r>
              <a:rPr lang="en-US" altLang="en-US" sz="2800" b="1" dirty="0" smtClean="0">
                <a:solidFill>
                  <a:schemeClr val="bg1"/>
                </a:solidFill>
                <a:latin typeface="Times New Roman" panose="02020603050405020304" pitchFamily="18" charset="0"/>
                <a:cs typeface="Times New Roman" panose="02020603050405020304" pitchFamily="18" charset="0"/>
              </a:rPr>
              <a:t>BS, </a:t>
            </a:r>
            <a:r>
              <a:rPr lang="en-US" altLang="en-US" sz="2800" b="1" dirty="0" smtClean="0">
                <a:solidFill>
                  <a:schemeClr val="bg1"/>
                </a:solidFill>
                <a:latin typeface="Times New Roman" panose="02020603050405020304" pitchFamily="18" charset="0"/>
                <a:cs typeface="Times New Roman" panose="02020603050405020304" pitchFamily="18" charset="0"/>
              </a:rPr>
              <a:t>CDMM</a:t>
            </a:r>
            <a:r>
              <a:rPr lang="en-US" altLang="en-US" b="1" dirty="0" smtClean="0">
                <a:solidFill>
                  <a:schemeClr val="bg1"/>
                </a:solidFill>
                <a:latin typeface="Times New Roman" panose="02020603050405020304" pitchFamily="18" charset="0"/>
                <a:cs typeface="Times New Roman" panose="02020603050405020304" pitchFamily="18" charset="0"/>
              </a:rPr>
              <a:t>®</a:t>
            </a:r>
            <a:r>
              <a:rPr lang="en-US" altLang="en-US" sz="2800" b="1" dirty="0" smtClean="0">
                <a:solidFill>
                  <a:schemeClr val="bg1"/>
                </a:solidFill>
                <a:latin typeface="Times New Roman" panose="02020603050405020304" pitchFamily="18" charset="0"/>
                <a:cs typeface="Times New Roman" panose="02020603050405020304" pitchFamily="18" charset="0"/>
              </a:rPr>
              <a:t>, CSA</a:t>
            </a:r>
            <a:r>
              <a:rPr lang="en-US" altLang="en-US" b="1" dirty="0" smtClean="0">
                <a:solidFill>
                  <a:schemeClr val="bg1"/>
                </a:solidFill>
                <a:latin typeface="Times New Roman" panose="02020603050405020304" pitchFamily="18" charset="0"/>
                <a:cs typeface="Times New Roman" panose="02020603050405020304" pitchFamily="18" charset="0"/>
              </a:rPr>
              <a:t>®</a:t>
            </a:r>
          </a:p>
          <a:p>
            <a:pPr eaLnBrk="1" hangingPunct="1"/>
            <a:r>
              <a:rPr lang="en-US" altLang="en-US" sz="3200" b="1" dirty="0">
                <a:solidFill>
                  <a:schemeClr val="bg1"/>
                </a:solidFill>
                <a:latin typeface="Times New Roman" panose="02020603050405020304" pitchFamily="18" charset="0"/>
                <a:cs typeface="Times New Roman" panose="02020603050405020304" pitchFamily="18" charset="0"/>
              </a:rPr>
              <a:t>o</a:t>
            </a:r>
            <a:r>
              <a:rPr lang="en-US" altLang="en-US" sz="3200" b="1" dirty="0" smtClean="0">
                <a:solidFill>
                  <a:schemeClr val="bg1"/>
                </a:solidFill>
                <a:latin typeface="Times New Roman" panose="02020603050405020304" pitchFamily="18" charset="0"/>
                <a:cs typeface="Times New Roman" panose="02020603050405020304" pitchFamily="18" charset="0"/>
              </a:rPr>
              <a:t>f Personal Financial Solutions</a:t>
            </a:r>
          </a:p>
          <a:p>
            <a:pPr eaLnBrk="1" hangingPunct="1"/>
            <a:r>
              <a:rPr lang="en-US" altLang="en-US" sz="3200" b="1" dirty="0">
                <a:solidFill>
                  <a:schemeClr val="bg1"/>
                </a:solidFill>
                <a:latin typeface="Times New Roman" panose="02020603050405020304" pitchFamily="18" charset="0"/>
                <a:cs typeface="Times New Roman" panose="02020603050405020304" pitchFamily="18" charset="0"/>
              </a:rPr>
              <a:t>a</a:t>
            </a:r>
            <a:r>
              <a:rPr lang="en-US" altLang="en-US" sz="3200" b="1" dirty="0" smtClean="0">
                <a:solidFill>
                  <a:schemeClr val="bg1"/>
                </a:solidFill>
                <a:latin typeface="Times New Roman" panose="02020603050405020304" pitchFamily="18" charset="0"/>
                <a:cs typeface="Times New Roman" panose="02020603050405020304" pitchFamily="18" charset="0"/>
              </a:rPr>
              <a:t> Daily Money Management Company  </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868799"/>
      </p:ext>
    </p:extLst>
  </p:cSld>
  <p:clrMapOvr>
    <a:masterClrMapping/>
  </p:clrMapOvr>
  <p:transition spd="slow"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name="Slide11">
    <p:spTree>
      <p:nvGrpSpPr>
        <p:cNvPr id="1" name=""/>
        <p:cNvGrpSpPr/>
        <p:nvPr/>
      </p:nvGrpSpPr>
      <p:grpSpPr>
        <a:xfrm>
          <a:off x="0" y="0"/>
          <a:ext cx="0" cy="0"/>
          <a:chOff x="0" y="0"/>
          <a:chExt cx="0" cy="0"/>
        </a:xfrm>
      </p:grpSpPr>
      <p:sp>
        <p:nvSpPr>
          <p:cNvPr id="14338" name="AutoShape 2" descr="Image result for Will documents"/>
          <p:cNvSpPr>
            <a:spLocks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FFFFFF"/>
              </a:solidFill>
              <a:latin typeface="Century Gothic" panose="020B0502020202020204" pitchFamily="34" charset="0"/>
            </a:endParaRPr>
          </a:p>
        </p:txBody>
      </p:sp>
      <p:sp>
        <p:nvSpPr>
          <p:cNvPr id="14339" name="AutoShape 4" descr="Image result for Will documents"/>
          <p:cNvSpPr>
            <a:spLocks noChangeArrowheads="1"/>
          </p:cNvSpPr>
          <p:nvPr/>
        </p:nvSpPr>
        <p:spPr bwMode="auto">
          <a:xfrm>
            <a:off x="307975" y="7938"/>
            <a:ext cx="23685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FFFFFF"/>
              </a:solidFill>
              <a:latin typeface="Century Gothic" panose="020B0502020202020204" pitchFamily="34" charset="0"/>
            </a:endParaRPr>
          </a:p>
        </p:txBody>
      </p:sp>
      <p:pic>
        <p:nvPicPr>
          <p:cNvPr id="14340" name="Picture 6" descr="http://neallawaz.com/wp-content/uploads/2013/07/bigstock-Close-up-of-hand-signing-a-Las-238121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38125"/>
            <a:ext cx="536257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pic>
        <p:nvPicPr>
          <p:cNvPr id="14341" name="Picture 10" descr="http://www.frankandbright.com/files/Five-Wishes-cov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08241">
            <a:off x="4183063" y="1489075"/>
            <a:ext cx="38100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pic>
        <p:nvPicPr>
          <p:cNvPr id="14342" name="Picture 14" descr="http://www.gerardwobrien.com/images/durable-power-of-attorne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13476">
            <a:off x="463550" y="3638550"/>
            <a:ext cx="42862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sp>
        <p:nvSpPr>
          <p:cNvPr id="8" name="TextBox 4"/>
          <p:cNvSpPr txBox="1"/>
          <p:nvPr/>
        </p:nvSpPr>
        <p:spPr>
          <a:xfrm>
            <a:off x="8405759" y="2257441"/>
            <a:ext cx="3390900" cy="922337"/>
          </a:xfrm>
          <a:prstGeom prst="rect">
            <a:avLst/>
          </a:prstGeom>
          <a:noFill/>
          <a:ln cap="rnd">
            <a:noFill/>
          </a:ln>
        </p:spPr>
        <p:txBody>
          <a:bodyPr wrap="none">
            <a:spAutoFit/>
          </a:bodyPr>
          <a:lstStyle/>
          <a:p>
            <a:pPr marL="285750" indent="-28575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en-US" b="1" dirty="0">
                <a:solidFill>
                  <a:srgbClr val="000000"/>
                </a:solidFill>
                <a:latin typeface="Century Gothic"/>
              </a:rPr>
              <a:t>Current wishes for both </a:t>
            </a:r>
          </a:p>
          <a:p>
            <a:pPr eaLnBrk="1" fontAlgn="auto" hangingPunct="1">
              <a:spcBef>
                <a:spcPts val="0"/>
              </a:spcBef>
              <a:spcAft>
                <a:spcPts val="0"/>
              </a:spcAft>
              <a:defRPr sz="1800" b="0" i="0" u="none" strike="noStrike" kern="0" cap="none" spc="0" baseline="0">
                <a:solidFill>
                  <a:srgbClr val="000000"/>
                </a:solidFill>
                <a:uFillTx/>
              </a:defRPr>
            </a:pPr>
            <a:r>
              <a:rPr lang="en-US" b="1" dirty="0">
                <a:solidFill>
                  <a:srgbClr val="000000"/>
                </a:solidFill>
                <a:latin typeface="Century Gothic"/>
              </a:rPr>
              <a:t>    health directive and asset </a:t>
            </a:r>
          </a:p>
          <a:p>
            <a:pPr eaLnBrk="1" fontAlgn="auto" hangingPunct="1">
              <a:spcBef>
                <a:spcPts val="0"/>
              </a:spcBef>
              <a:spcAft>
                <a:spcPts val="0"/>
              </a:spcAft>
              <a:defRPr sz="1800" b="0" i="0" u="none" strike="noStrike" kern="0" cap="none" spc="0" baseline="0">
                <a:solidFill>
                  <a:srgbClr val="000000"/>
                </a:solidFill>
                <a:uFillTx/>
              </a:defRPr>
            </a:pPr>
            <a:r>
              <a:rPr lang="en-US" b="1" dirty="0">
                <a:solidFill>
                  <a:srgbClr val="000000"/>
                </a:solidFill>
                <a:latin typeface="Century Gothic"/>
              </a:rPr>
              <a:t>    distributions</a:t>
            </a:r>
          </a:p>
        </p:txBody>
      </p:sp>
      <p:sp>
        <p:nvSpPr>
          <p:cNvPr id="9" name="TextBox 5"/>
          <p:cNvSpPr txBox="1"/>
          <p:nvPr/>
        </p:nvSpPr>
        <p:spPr>
          <a:xfrm>
            <a:off x="8311356" y="3535645"/>
            <a:ext cx="3805238" cy="647700"/>
          </a:xfrm>
          <a:prstGeom prst="rect">
            <a:avLst/>
          </a:prstGeom>
          <a:noFill/>
          <a:ln cap="rnd">
            <a:noFill/>
          </a:ln>
        </p:spPr>
        <p:txBody>
          <a:bodyPr wrap="none">
            <a:spAutoFit/>
          </a:bodyPr>
          <a:lstStyle/>
          <a:p>
            <a:pPr marL="285750" indent="-28575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en-US" b="1" dirty="0">
                <a:solidFill>
                  <a:srgbClr val="000000"/>
                </a:solidFill>
                <a:latin typeface="Century Gothic"/>
              </a:rPr>
              <a:t>Final resting place instructions</a:t>
            </a:r>
          </a:p>
          <a:p>
            <a:pPr eaLnBrk="1" fontAlgn="auto" hangingPunct="1">
              <a:spcBef>
                <a:spcPts val="0"/>
              </a:spcBef>
              <a:spcAft>
                <a:spcPts val="0"/>
              </a:spcAft>
              <a:defRPr sz="1800" b="0" i="0" u="none" strike="noStrike" kern="0" cap="none" spc="0" baseline="0">
                <a:solidFill>
                  <a:srgbClr val="000000"/>
                </a:solidFill>
                <a:uFillTx/>
              </a:defRPr>
            </a:pPr>
            <a:endParaRPr lang="en-US" b="1" dirty="0">
              <a:solidFill>
                <a:srgbClr val="000000"/>
              </a:solidFill>
              <a:latin typeface="Century Gothic"/>
            </a:endParaRPr>
          </a:p>
        </p:txBody>
      </p:sp>
      <p:sp>
        <p:nvSpPr>
          <p:cNvPr id="10" name="TextBox 6"/>
          <p:cNvSpPr txBox="1"/>
          <p:nvPr/>
        </p:nvSpPr>
        <p:spPr>
          <a:xfrm>
            <a:off x="8396288" y="4336911"/>
            <a:ext cx="3263900" cy="923925"/>
          </a:xfrm>
          <a:prstGeom prst="rect">
            <a:avLst/>
          </a:prstGeom>
          <a:noFill/>
          <a:ln cap="rnd">
            <a:noFill/>
          </a:ln>
        </p:spPr>
        <p:txBody>
          <a:bodyPr wrap="none">
            <a:spAutoFit/>
          </a:bodyPr>
          <a:lstStyle/>
          <a:p>
            <a:pPr marL="285750" indent="-28575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en-US" b="1" dirty="0">
                <a:solidFill>
                  <a:srgbClr val="000000"/>
                </a:solidFill>
                <a:latin typeface="Century Gothic"/>
              </a:rPr>
              <a:t>Beneficiary designations </a:t>
            </a:r>
          </a:p>
          <a:p>
            <a:pPr eaLnBrk="1" fontAlgn="auto" hangingPunct="1">
              <a:spcBef>
                <a:spcPts val="0"/>
              </a:spcBef>
              <a:spcAft>
                <a:spcPts val="0"/>
              </a:spcAft>
              <a:defRPr sz="1800" b="0" i="0" u="none" strike="noStrike" kern="0" cap="none" spc="0" baseline="0">
                <a:solidFill>
                  <a:srgbClr val="000000"/>
                </a:solidFill>
                <a:uFillTx/>
              </a:defRPr>
            </a:pPr>
            <a:r>
              <a:rPr lang="en-US" b="1" dirty="0">
                <a:solidFill>
                  <a:srgbClr val="000000"/>
                </a:solidFill>
                <a:latin typeface="Century Gothic"/>
              </a:rPr>
              <a:t>    on all possible items to </a:t>
            </a:r>
          </a:p>
          <a:p>
            <a:pPr eaLnBrk="1" fontAlgn="auto" hangingPunct="1">
              <a:spcBef>
                <a:spcPts val="0"/>
              </a:spcBef>
              <a:spcAft>
                <a:spcPts val="0"/>
              </a:spcAft>
              <a:defRPr sz="1800" b="0" i="0" u="none" strike="noStrike" kern="0" cap="none" spc="0" baseline="0">
                <a:solidFill>
                  <a:srgbClr val="000000"/>
                </a:solidFill>
                <a:uFillTx/>
              </a:defRPr>
            </a:pPr>
            <a:r>
              <a:rPr lang="en-US" b="1" dirty="0">
                <a:solidFill>
                  <a:srgbClr val="000000"/>
                </a:solidFill>
                <a:latin typeface="Century Gothic"/>
              </a:rPr>
              <a:t>    avoid probate</a:t>
            </a:r>
          </a:p>
        </p:txBody>
      </p:sp>
      <p:sp>
        <p:nvSpPr>
          <p:cNvPr id="11" name="TextBox 7"/>
          <p:cNvSpPr txBox="1"/>
          <p:nvPr/>
        </p:nvSpPr>
        <p:spPr>
          <a:xfrm>
            <a:off x="8405759" y="5661130"/>
            <a:ext cx="2914650" cy="646112"/>
          </a:xfrm>
          <a:prstGeom prst="rect">
            <a:avLst/>
          </a:prstGeom>
          <a:noFill/>
          <a:ln cap="rnd">
            <a:noFill/>
          </a:ln>
        </p:spPr>
        <p:txBody>
          <a:bodyPr wrap="none">
            <a:spAutoFit/>
          </a:bodyPr>
          <a:lstStyle/>
          <a:p>
            <a:pPr marL="285750" indent="-285750" eaLnBrk="1" fontAlgn="auto" hangingPunct="1">
              <a:spcBef>
                <a:spcPts val="0"/>
              </a:spcBef>
              <a:spcAft>
                <a:spcPts val="0"/>
              </a:spcAft>
              <a:buSzPct val="100000"/>
              <a:buFont typeface="Arial" pitchFamily="34"/>
              <a:buChar char="•"/>
              <a:defRPr sz="1800" b="0" i="0" u="none" strike="noStrike" kern="0" cap="none" spc="0" baseline="0">
                <a:solidFill>
                  <a:srgbClr val="000000"/>
                </a:solidFill>
                <a:uFillTx/>
              </a:defRPr>
            </a:pPr>
            <a:r>
              <a:rPr lang="en-US" b="1" dirty="0">
                <a:solidFill>
                  <a:srgbClr val="000000"/>
                </a:solidFill>
                <a:latin typeface="Century Gothic"/>
              </a:rPr>
              <a:t>Inclusion of all current</a:t>
            </a:r>
          </a:p>
          <a:p>
            <a:pPr eaLnBrk="1" fontAlgn="auto" hangingPunct="1">
              <a:spcBef>
                <a:spcPts val="0"/>
              </a:spcBef>
              <a:spcAft>
                <a:spcPts val="0"/>
              </a:spcAft>
              <a:defRPr sz="1800" b="0" i="0" u="none" strike="noStrike" kern="0" cap="none" spc="0" baseline="0">
                <a:solidFill>
                  <a:srgbClr val="000000"/>
                </a:solidFill>
                <a:uFillTx/>
              </a:defRPr>
            </a:pPr>
            <a:r>
              <a:rPr lang="en-US" b="1" dirty="0">
                <a:solidFill>
                  <a:srgbClr val="000000"/>
                </a:solidFill>
                <a:latin typeface="Century Gothic"/>
              </a:rPr>
              <a:t>    assets</a:t>
            </a:r>
          </a:p>
        </p:txBody>
      </p:sp>
      <p:sp>
        <p:nvSpPr>
          <p:cNvPr id="12" name="Rounded Rectangle 11"/>
          <p:cNvSpPr/>
          <p:nvPr/>
        </p:nvSpPr>
        <p:spPr>
          <a:xfrm>
            <a:off x="7750493" y="88900"/>
            <a:ext cx="4206240" cy="160879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1" hangingPunct="1"/>
            <a:r>
              <a:rPr lang="en-US" altLang="en-US" b="1" dirty="0">
                <a:solidFill>
                  <a:srgbClr val="000000"/>
                </a:solidFill>
                <a:latin typeface="Century Gothic" panose="020B0502020202020204" pitchFamily="34" charset="0"/>
              </a:rPr>
              <a:t>Guidance for obtaining new, </a:t>
            </a:r>
          </a:p>
          <a:p>
            <a:pPr lvl="0" eaLnBrk="1" hangingPunct="1"/>
            <a:r>
              <a:rPr lang="en-US" altLang="en-US" b="1" dirty="0">
                <a:solidFill>
                  <a:srgbClr val="000000"/>
                </a:solidFill>
                <a:latin typeface="Century Gothic" panose="020B0502020202020204" pitchFamily="34" charset="0"/>
              </a:rPr>
              <a:t>or review of existing, </a:t>
            </a:r>
          </a:p>
          <a:p>
            <a:pPr lvl="0" eaLnBrk="1" hangingPunct="1"/>
            <a:r>
              <a:rPr lang="en-US" altLang="en-US" b="1" dirty="0">
                <a:solidFill>
                  <a:srgbClr val="000000"/>
                </a:solidFill>
                <a:latin typeface="Century Gothic" panose="020B0502020202020204" pitchFamily="34" charset="0"/>
              </a:rPr>
              <a:t>end of life documents </a:t>
            </a:r>
          </a:p>
          <a:p>
            <a:pPr lvl="0" eaLnBrk="1" hangingPunct="1"/>
            <a:r>
              <a:rPr lang="en-US" altLang="en-US" b="1" dirty="0">
                <a:solidFill>
                  <a:srgbClr val="000000"/>
                </a:solidFill>
                <a:latin typeface="Century Gothic" panose="020B0502020202020204" pitchFamily="34" charset="0"/>
              </a:rPr>
              <a:t>for accuracy of:</a:t>
            </a:r>
          </a:p>
        </p:txBody>
      </p:sp>
    </p:spTree>
  </p:cSld>
  <p:clrMapOvr>
    <a:masterClrMapping/>
  </p:clrMapOvr>
  <p:transition spd="slow"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name="Slide12">
    <p:spTree>
      <p:nvGrpSpPr>
        <p:cNvPr id="1" name=""/>
        <p:cNvGrpSpPr/>
        <p:nvPr/>
      </p:nvGrpSpPr>
      <p:grpSpPr>
        <a:xfrm>
          <a:off x="0" y="0"/>
          <a:ext cx="0" cy="0"/>
          <a:chOff x="0" y="0"/>
          <a:chExt cx="0" cy="0"/>
        </a:xfrm>
      </p:grpSpPr>
      <p:pic>
        <p:nvPicPr>
          <p:cNvPr id="2" name="Picture 2" descr="http://perfectlycursedlife.com/wp-content/uploads/2013/06/advocate-bar-IN-U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463" y="477838"/>
            <a:ext cx="69913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sp>
        <p:nvSpPr>
          <p:cNvPr id="15363" name="TextBox 1"/>
          <p:cNvSpPr txBox="1">
            <a:spLocks noChangeArrowheads="1"/>
          </p:cNvSpPr>
          <p:nvPr/>
        </p:nvSpPr>
        <p:spPr bwMode="auto">
          <a:xfrm>
            <a:off x="4579938" y="3078163"/>
            <a:ext cx="5716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SzPct val="100000"/>
              <a:buFont typeface="Arial" panose="020B0604020202020204" pitchFamily="34" charset="0"/>
              <a:buChar char="•"/>
            </a:pPr>
            <a:r>
              <a:rPr lang="en-US" altLang="en-US" b="1">
                <a:solidFill>
                  <a:srgbClr val="000000"/>
                </a:solidFill>
                <a:latin typeface="Century Gothic" panose="020B0502020202020204" pitchFamily="34" charset="0"/>
              </a:rPr>
              <a:t>Negotiating with creditors</a:t>
            </a:r>
            <a:endParaRPr lang="en-US" altLang="en-US">
              <a:solidFill>
                <a:srgbClr val="FFFFFF"/>
              </a:solidFill>
              <a:latin typeface="Century Gothic" panose="020B0502020202020204" pitchFamily="34" charset="0"/>
            </a:endParaRPr>
          </a:p>
        </p:txBody>
      </p:sp>
      <p:sp>
        <p:nvSpPr>
          <p:cNvPr id="15364" name="TextBox 3"/>
          <p:cNvSpPr txBox="1">
            <a:spLocks noChangeArrowheads="1"/>
          </p:cNvSpPr>
          <p:nvPr/>
        </p:nvSpPr>
        <p:spPr bwMode="auto">
          <a:xfrm>
            <a:off x="271463" y="2084388"/>
            <a:ext cx="113680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000000"/>
                </a:solidFill>
                <a:latin typeface="Century Gothic" panose="020B0502020202020204" pitchFamily="34" charset="0"/>
              </a:rPr>
              <a:t>Personal Financial Solutions, an advocate for you.</a:t>
            </a:r>
            <a:endParaRPr lang="en-US" altLang="en-US" sz="3600">
              <a:solidFill>
                <a:srgbClr val="FFFFFF"/>
              </a:solidFill>
              <a:latin typeface="Century Gothic" panose="020B0502020202020204" pitchFamily="34" charset="0"/>
            </a:endParaRPr>
          </a:p>
        </p:txBody>
      </p:sp>
      <p:pic>
        <p:nvPicPr>
          <p:cNvPr id="15365" name="Picture 6" descr="http://previews.123rf.com/images/stylephotographs/stylephotographs1401/stylephotographs140100027/24908389-Caregiver-woman-talking-to-senior-citizen-in-wheelchair-at-home-Stock-Phot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638" y="3176588"/>
            <a:ext cx="397192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pic>
        <p:nvPicPr>
          <p:cNvPr id="15366" name="Picture 8" descr="http://womensww.com/communities/2/000/001/362/982/images/346185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21575" y="227013"/>
            <a:ext cx="44323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sp>
        <p:nvSpPr>
          <p:cNvPr id="15367" name="TextBox 4"/>
          <p:cNvSpPr txBox="1">
            <a:spLocks noChangeArrowheads="1"/>
          </p:cNvSpPr>
          <p:nvPr/>
        </p:nvSpPr>
        <p:spPr bwMode="auto">
          <a:xfrm>
            <a:off x="4579938" y="3448050"/>
            <a:ext cx="3294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SzPct val="100000"/>
              <a:buFont typeface="Arial" panose="020B0604020202020204" pitchFamily="34" charset="0"/>
              <a:buChar char="•"/>
            </a:pPr>
            <a:r>
              <a:rPr lang="en-US" altLang="en-US" b="1">
                <a:solidFill>
                  <a:srgbClr val="000000"/>
                </a:solidFill>
                <a:latin typeface="Century Gothic" panose="020B0502020202020204" pitchFamily="34" charset="0"/>
              </a:rPr>
              <a:t>Assisting with phone calls</a:t>
            </a:r>
            <a:endParaRPr lang="en-US" altLang="en-US">
              <a:solidFill>
                <a:srgbClr val="000000"/>
              </a:solidFill>
              <a:latin typeface="Century Gothic" panose="020B0502020202020204" pitchFamily="34" charset="0"/>
            </a:endParaRPr>
          </a:p>
        </p:txBody>
      </p:sp>
      <p:sp>
        <p:nvSpPr>
          <p:cNvPr id="15368" name="TextBox 5"/>
          <p:cNvSpPr txBox="1">
            <a:spLocks noChangeArrowheads="1"/>
          </p:cNvSpPr>
          <p:nvPr/>
        </p:nvSpPr>
        <p:spPr bwMode="auto">
          <a:xfrm>
            <a:off x="4579938" y="3817938"/>
            <a:ext cx="5202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SzPct val="100000"/>
              <a:buFont typeface="Arial" panose="020B0604020202020204" pitchFamily="34" charset="0"/>
              <a:buChar char="•"/>
            </a:pPr>
            <a:r>
              <a:rPr lang="en-US" altLang="en-US" b="1">
                <a:solidFill>
                  <a:srgbClr val="000000"/>
                </a:solidFill>
                <a:latin typeface="Century Gothic" panose="020B0502020202020204" pitchFamily="34" charset="0"/>
              </a:rPr>
              <a:t>Interpreting legal and medical documents</a:t>
            </a:r>
            <a:endParaRPr lang="en-US" altLang="en-US">
              <a:solidFill>
                <a:srgbClr val="000000"/>
              </a:solidFill>
              <a:latin typeface="Century Gothic" panose="020B0502020202020204" pitchFamily="34" charset="0"/>
            </a:endParaRPr>
          </a:p>
        </p:txBody>
      </p:sp>
      <p:sp>
        <p:nvSpPr>
          <p:cNvPr id="15369" name="TextBox 6"/>
          <p:cNvSpPr txBox="1">
            <a:spLocks noChangeArrowheads="1"/>
          </p:cNvSpPr>
          <p:nvPr/>
        </p:nvSpPr>
        <p:spPr bwMode="auto">
          <a:xfrm>
            <a:off x="4579938" y="4186238"/>
            <a:ext cx="2511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SzPct val="100000"/>
              <a:buFont typeface="Arial" panose="020B0604020202020204" pitchFamily="34" charset="0"/>
              <a:buChar char="•"/>
            </a:pPr>
            <a:r>
              <a:rPr lang="en-US" altLang="en-US" b="1">
                <a:solidFill>
                  <a:srgbClr val="000000"/>
                </a:solidFill>
                <a:latin typeface="Century Gothic" panose="020B0502020202020204" pitchFamily="34" charset="0"/>
              </a:rPr>
              <a:t>Offering guidance</a:t>
            </a:r>
            <a:endParaRPr lang="en-US" altLang="en-US">
              <a:solidFill>
                <a:srgbClr val="000000"/>
              </a:solidFill>
              <a:latin typeface="Century Gothic" panose="020B0502020202020204" pitchFamily="34" charset="0"/>
            </a:endParaRPr>
          </a:p>
        </p:txBody>
      </p:sp>
      <p:sp>
        <p:nvSpPr>
          <p:cNvPr id="10" name="TextBox 7"/>
          <p:cNvSpPr txBox="1"/>
          <p:nvPr/>
        </p:nvSpPr>
        <p:spPr>
          <a:xfrm>
            <a:off x="4579938" y="4532313"/>
            <a:ext cx="4884737" cy="368300"/>
          </a:xfrm>
          <a:prstGeom prst="rect">
            <a:avLst/>
          </a:prstGeom>
          <a:noFill/>
          <a:ln cap="rnd">
            <a:noFill/>
          </a:ln>
        </p:spPr>
        <p:txBody>
          <a:bodyPr wrap="none">
            <a:spAutoFit/>
          </a:bodyPr>
          <a:lstStyle/>
          <a:p>
            <a:pPr marL="285750" indent="-285750" eaLnBrk="1" fontAlgn="auto" hangingPunct="1">
              <a:spcBef>
                <a:spcPts val="0"/>
              </a:spcBef>
              <a:spcAft>
                <a:spcPts val="0"/>
              </a:spcAft>
              <a:buSzPct val="100000"/>
              <a:buFont typeface="Arial" pitchFamily="34"/>
              <a:buChar char="•"/>
              <a:tabLst>
                <a:tab pos="457200" algn="l"/>
              </a:tabLst>
              <a:defRPr sz="1800" b="0" i="0" u="none" strike="noStrike" kern="0" cap="none" spc="0" baseline="0">
                <a:solidFill>
                  <a:srgbClr val="000000"/>
                </a:solidFill>
                <a:uFillTx/>
              </a:defRPr>
            </a:pPr>
            <a:r>
              <a:rPr lang="en-US" b="1" dirty="0">
                <a:solidFill>
                  <a:srgbClr val="000000"/>
                </a:solidFill>
                <a:latin typeface="Century Gothic" pitchFamily="34"/>
              </a:rPr>
              <a:t>Providing referrals to other professionals</a:t>
            </a:r>
            <a:endParaRPr lang="en-US" sz="1050" dirty="0">
              <a:solidFill>
                <a:srgbClr val="FFFFFF"/>
              </a:solidFill>
              <a:latin typeface="Times New Roman" pitchFamily="18"/>
              <a:ea typeface="Times New Roman" pitchFamily="18"/>
              <a:cs typeface="Times New Roman" pitchFamily="18"/>
            </a:endParaRPr>
          </a:p>
        </p:txBody>
      </p:sp>
      <p:sp>
        <p:nvSpPr>
          <p:cNvPr id="11" name="TextBox 8"/>
          <p:cNvSpPr txBox="1"/>
          <p:nvPr/>
        </p:nvSpPr>
        <p:spPr>
          <a:xfrm>
            <a:off x="4579938" y="4892675"/>
            <a:ext cx="4294187" cy="368300"/>
          </a:xfrm>
          <a:prstGeom prst="rect">
            <a:avLst/>
          </a:prstGeom>
          <a:noFill/>
          <a:ln cap="rnd">
            <a:noFill/>
          </a:ln>
        </p:spPr>
        <p:txBody>
          <a:bodyPr wrap="none">
            <a:spAutoFit/>
          </a:bodyPr>
          <a:lstStyle/>
          <a:p>
            <a:pPr marL="342900" indent="-342900" eaLnBrk="1" fontAlgn="auto" hangingPunct="1">
              <a:spcBef>
                <a:spcPts val="0"/>
              </a:spcBef>
              <a:spcAft>
                <a:spcPts val="0"/>
              </a:spcAft>
              <a:buSzPct val="100000"/>
              <a:buFont typeface="Arial" pitchFamily="34"/>
              <a:buChar char="•"/>
              <a:tabLst>
                <a:tab pos="457200" algn="l"/>
              </a:tabLst>
              <a:defRPr sz="1800" b="0" i="0" u="none" strike="noStrike" kern="0" cap="none" spc="0" baseline="0">
                <a:solidFill>
                  <a:srgbClr val="000000"/>
                </a:solidFill>
                <a:uFillTx/>
              </a:defRPr>
            </a:pPr>
            <a:r>
              <a:rPr lang="en-US" b="1">
                <a:solidFill>
                  <a:srgbClr val="000000"/>
                </a:solidFill>
                <a:latin typeface="Century Gothic" pitchFamily="34"/>
              </a:rPr>
              <a:t>Layer of protection against scams</a:t>
            </a:r>
            <a:endParaRPr lang="en-US" sz="1050">
              <a:solidFill>
                <a:srgbClr val="FFFFFF"/>
              </a:solidFill>
              <a:latin typeface="Times New Roman" pitchFamily="18"/>
              <a:ea typeface="Times New Roman" pitchFamily="18"/>
              <a:cs typeface="Times New Roman" pitchFamily="18"/>
            </a:endParaRPr>
          </a:p>
        </p:txBody>
      </p:sp>
      <p:sp>
        <p:nvSpPr>
          <p:cNvPr id="12" name="TextBox 9"/>
          <p:cNvSpPr txBox="1"/>
          <p:nvPr/>
        </p:nvSpPr>
        <p:spPr>
          <a:xfrm>
            <a:off x="4579938" y="5260975"/>
            <a:ext cx="3598862" cy="369888"/>
          </a:xfrm>
          <a:prstGeom prst="rect">
            <a:avLst/>
          </a:prstGeom>
          <a:noFill/>
          <a:ln cap="rnd">
            <a:noFill/>
          </a:ln>
        </p:spPr>
        <p:txBody>
          <a:bodyPr wrap="none">
            <a:spAutoFit/>
          </a:bodyPr>
          <a:lstStyle/>
          <a:p>
            <a:pPr marL="342900" indent="-342900" eaLnBrk="1" fontAlgn="auto" hangingPunct="1">
              <a:spcBef>
                <a:spcPts val="0"/>
              </a:spcBef>
              <a:spcAft>
                <a:spcPts val="0"/>
              </a:spcAft>
              <a:buSzPct val="100000"/>
              <a:buFont typeface="Arial" pitchFamily="34"/>
              <a:buChar char="•"/>
              <a:tabLst>
                <a:tab pos="457200" algn="l"/>
              </a:tabLst>
              <a:defRPr sz="1800" b="0" i="0" u="none" strike="noStrike" kern="0" cap="none" spc="0" baseline="0">
                <a:solidFill>
                  <a:srgbClr val="000000"/>
                </a:solidFill>
                <a:uFillTx/>
              </a:defRPr>
            </a:pPr>
            <a:r>
              <a:rPr lang="en-US" b="1">
                <a:solidFill>
                  <a:srgbClr val="000000"/>
                </a:solidFill>
                <a:latin typeface="Century Gothic" pitchFamily="34"/>
              </a:rPr>
              <a:t>Drafting of correspondence</a:t>
            </a:r>
            <a:endParaRPr lang="en-US" sz="1050">
              <a:solidFill>
                <a:srgbClr val="FFFFFF"/>
              </a:solidFill>
              <a:latin typeface="Times New Roman" pitchFamily="18"/>
              <a:ea typeface="Times New Roman" pitchFamily="18"/>
              <a:cs typeface="Times New Roman" pitchFamily="18"/>
            </a:endParaRPr>
          </a:p>
        </p:txBody>
      </p:sp>
      <p:sp>
        <p:nvSpPr>
          <p:cNvPr id="13" name="TextBox 10"/>
          <p:cNvSpPr txBox="1"/>
          <p:nvPr/>
        </p:nvSpPr>
        <p:spPr>
          <a:xfrm>
            <a:off x="4579938" y="5621338"/>
            <a:ext cx="4491037" cy="369887"/>
          </a:xfrm>
          <a:prstGeom prst="rect">
            <a:avLst/>
          </a:prstGeom>
          <a:noFill/>
          <a:ln cap="rnd">
            <a:noFill/>
          </a:ln>
        </p:spPr>
        <p:txBody>
          <a:bodyPr wrap="none">
            <a:spAutoFit/>
          </a:bodyPr>
          <a:lstStyle/>
          <a:p>
            <a:pPr marL="342900" indent="-342900" eaLnBrk="1" fontAlgn="auto" hangingPunct="1">
              <a:spcBef>
                <a:spcPts val="0"/>
              </a:spcBef>
              <a:spcAft>
                <a:spcPts val="0"/>
              </a:spcAft>
              <a:buSzPct val="100000"/>
              <a:buFont typeface="Arial" pitchFamily="34"/>
              <a:buChar char="•"/>
              <a:tabLst>
                <a:tab pos="457200" algn="l"/>
              </a:tabLst>
              <a:defRPr sz="1800" b="0" i="0" u="none" strike="noStrike" kern="0" cap="none" spc="0" baseline="0">
                <a:solidFill>
                  <a:srgbClr val="000000"/>
                </a:solidFill>
                <a:uFillTx/>
              </a:defRPr>
            </a:pPr>
            <a:r>
              <a:rPr lang="en-US" b="1">
                <a:solidFill>
                  <a:srgbClr val="000000"/>
                </a:solidFill>
                <a:latin typeface="Century Gothic" pitchFamily="34"/>
              </a:rPr>
              <a:t>Communications with distant family</a:t>
            </a:r>
            <a:endParaRPr lang="en-US" sz="1050">
              <a:solidFill>
                <a:srgbClr val="FFFFFF"/>
              </a:solidFill>
              <a:latin typeface="Times New Roman" pitchFamily="18"/>
              <a:ea typeface="Times New Roman" pitchFamily="18"/>
              <a:cs typeface="Times New Roman" pitchFamily="18"/>
            </a:endParaRPr>
          </a:p>
        </p:txBody>
      </p:sp>
    </p:spTree>
  </p:cSld>
  <p:clrMapOvr>
    <a:masterClrMapping/>
  </p:clrMapOvr>
  <p:transition spd="slow"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name="Slide2">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556202" y="3999345"/>
            <a:ext cx="6943036" cy="1246910"/>
          </a:xfrm>
          <a:prstGeom prst="rect">
            <a:avLst/>
          </a:prstGeom>
        </p:spPr>
      </p:pic>
      <p:pic>
        <p:nvPicPr>
          <p:cNvPr id="5" name="Picture 4"/>
          <p:cNvPicPr>
            <a:picLocks noChangeAspect="1"/>
          </p:cNvPicPr>
          <p:nvPr/>
        </p:nvPicPr>
        <p:blipFill>
          <a:blip r:embed="rId5"/>
          <a:stretch>
            <a:fillRect/>
          </a:stretch>
        </p:blipFill>
        <p:spPr>
          <a:xfrm>
            <a:off x="8578561" y="4884232"/>
            <a:ext cx="2098675" cy="1529267"/>
          </a:xfrm>
          <a:prstGeom prst="rect">
            <a:avLst/>
          </a:prstGeom>
        </p:spPr>
      </p:pic>
    </p:spTree>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2040948"/>
            <a:ext cx="12191999"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square"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0" indent="-571500" eaLnBrk="1" hangingPunct="1">
              <a:buFont typeface="Arial" panose="020B0604020202020204" pitchFamily="34" charset="0"/>
              <a:buChar char="•"/>
            </a:pPr>
            <a:r>
              <a:rPr lang="en-US" altLang="en-US" sz="3200" b="1" dirty="0" smtClean="0">
                <a:solidFill>
                  <a:srgbClr val="000000"/>
                </a:solidFill>
                <a:latin typeface="Andalus" pitchFamily="18" charset="-78"/>
                <a:cs typeface="Andalus" pitchFamily="18" charset="-78"/>
              </a:rPr>
              <a:t>1 in 5 individuals in the U.S. is aged 60+</a:t>
            </a:r>
          </a:p>
          <a:p>
            <a:pPr marL="571500" indent="-571500" eaLnBrk="1" hangingPunct="1">
              <a:buFont typeface="Arial" panose="020B0604020202020204" pitchFamily="34" charset="0"/>
              <a:buChar char="•"/>
            </a:pPr>
            <a:r>
              <a:rPr lang="en-US" altLang="en-US" sz="3200" b="1" dirty="0" smtClean="0">
                <a:solidFill>
                  <a:srgbClr val="000000"/>
                </a:solidFill>
                <a:latin typeface="Andalus" pitchFamily="18" charset="-78"/>
                <a:cs typeface="Andalus" pitchFamily="18" charset="-78"/>
              </a:rPr>
              <a:t>1 in 20 older persons indicate recent financial mistreatment</a:t>
            </a:r>
          </a:p>
          <a:p>
            <a:pPr marL="571500" indent="-571500" eaLnBrk="1" hangingPunct="1">
              <a:buFont typeface="Arial" panose="020B0604020202020204" pitchFamily="34" charset="0"/>
              <a:buChar char="•"/>
            </a:pPr>
            <a:r>
              <a:rPr lang="en-US" altLang="en-US" sz="3200" b="1" dirty="0" smtClean="0">
                <a:solidFill>
                  <a:srgbClr val="000000"/>
                </a:solidFill>
                <a:latin typeface="Andalus" pitchFamily="18" charset="-78"/>
                <a:cs typeface="Andalus" pitchFamily="18" charset="-78"/>
              </a:rPr>
              <a:t>Only 1 in 44 elder financial abuse cases is ever reported to law enforcement</a:t>
            </a:r>
          </a:p>
          <a:p>
            <a:pPr marL="571500" indent="-571500" eaLnBrk="1" hangingPunct="1">
              <a:buFont typeface="Arial" panose="020B0604020202020204" pitchFamily="34" charset="0"/>
              <a:buChar char="•"/>
            </a:pPr>
            <a:r>
              <a:rPr lang="en-US" altLang="en-US" sz="3200" b="1" dirty="0" smtClean="0">
                <a:solidFill>
                  <a:srgbClr val="000000"/>
                </a:solidFill>
                <a:latin typeface="Andalus" pitchFamily="18" charset="-78"/>
                <a:cs typeface="Andalus" pitchFamily="18" charset="-78"/>
              </a:rPr>
              <a:t>Family members perpetrate 73% of all reported Elder Abuse Crimes</a:t>
            </a:r>
          </a:p>
          <a:p>
            <a:pPr marL="571500" indent="-571500" eaLnBrk="1" hangingPunct="1">
              <a:buFont typeface="Arial" panose="020B0604020202020204" pitchFamily="34" charset="0"/>
              <a:buChar char="•"/>
            </a:pPr>
            <a:r>
              <a:rPr lang="en-US" altLang="en-US" sz="3200" b="1" dirty="0" smtClean="0">
                <a:solidFill>
                  <a:srgbClr val="000000"/>
                </a:solidFill>
                <a:latin typeface="Andalus" pitchFamily="18" charset="-78"/>
                <a:cs typeface="Andalus" pitchFamily="18" charset="-78"/>
              </a:rPr>
              <a:t>9% of financial abuse victims must turn to Medicaid after their own funds are stolen </a:t>
            </a:r>
          </a:p>
          <a:p>
            <a:pPr algn="ctr" eaLnBrk="1" hangingPunct="1"/>
            <a:endParaRPr lang="en-US" altLang="en-US" sz="3600" b="1" dirty="0">
              <a:solidFill>
                <a:srgbClr val="000000"/>
              </a:solidFill>
              <a:latin typeface="Andalus" pitchFamily="18" charset="-78"/>
              <a:cs typeface="Andalus" pitchFamily="18" charset="-78"/>
            </a:endParaRPr>
          </a:p>
        </p:txBody>
      </p:sp>
      <p:pic>
        <p:nvPicPr>
          <p:cNvPr id="4" name="Picture 3"/>
          <p:cNvPicPr>
            <a:picLocks noChangeAspect="1"/>
          </p:cNvPicPr>
          <p:nvPr/>
        </p:nvPicPr>
        <p:blipFill>
          <a:blip r:embed="rId3"/>
          <a:stretch>
            <a:fillRect/>
          </a:stretch>
        </p:blipFill>
        <p:spPr>
          <a:xfrm>
            <a:off x="2706256" y="424873"/>
            <a:ext cx="6493162" cy="954624"/>
          </a:xfrm>
          <a:prstGeom prst="rect">
            <a:avLst/>
          </a:prstGeom>
        </p:spPr>
      </p:pic>
    </p:spTree>
    <p:extLst>
      <p:ext uri="{BB962C8B-B14F-4D97-AF65-F5344CB8AC3E}">
        <p14:creationId xmlns:p14="http://schemas.microsoft.com/office/powerpoint/2010/main" val="964642087"/>
      </p:ext>
    </p:extLst>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2040948"/>
            <a:ext cx="1219199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square"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571500" indent="-571500" eaLnBrk="1" hangingPunct="1">
              <a:buFont typeface="Arial" panose="020B0604020202020204" pitchFamily="34" charset="0"/>
              <a:buChar char="•"/>
            </a:pPr>
            <a:r>
              <a:rPr lang="en-US" altLang="en-US" sz="3200" b="1" dirty="0" smtClean="0">
                <a:solidFill>
                  <a:srgbClr val="000000"/>
                </a:solidFill>
                <a:latin typeface="Andalus" pitchFamily="18" charset="-78"/>
                <a:cs typeface="Andalus" pitchFamily="18" charset="-78"/>
              </a:rPr>
              <a:t>Strangers preying on older people who may be isolated, lonely, confused or desperate for attention.</a:t>
            </a:r>
          </a:p>
          <a:p>
            <a:pPr marL="571500" indent="-571500" eaLnBrk="1" hangingPunct="1">
              <a:buFont typeface="Arial" panose="020B0604020202020204" pitchFamily="34" charset="0"/>
              <a:buChar char="•"/>
            </a:pPr>
            <a:endParaRPr lang="en-US" altLang="en-US" sz="3200" b="1" dirty="0" smtClean="0">
              <a:solidFill>
                <a:srgbClr val="000000"/>
              </a:solidFill>
              <a:latin typeface="Andalus" pitchFamily="18" charset="-78"/>
              <a:cs typeface="Andalus" pitchFamily="18" charset="-78"/>
            </a:endParaRPr>
          </a:p>
          <a:p>
            <a:pPr marL="571500" indent="-571500" eaLnBrk="1" hangingPunct="1">
              <a:buFont typeface="Arial" panose="020B0604020202020204" pitchFamily="34" charset="0"/>
              <a:buChar char="•"/>
            </a:pPr>
            <a:r>
              <a:rPr lang="en-US" altLang="en-US" sz="3200" b="1" dirty="0" smtClean="0">
                <a:solidFill>
                  <a:srgbClr val="000000"/>
                </a:solidFill>
                <a:latin typeface="Andalus" pitchFamily="18" charset="-78"/>
                <a:cs typeface="Andalus" pitchFamily="18" charset="-78"/>
              </a:rPr>
              <a:t>Family members to whom the person wants to stay connected.</a:t>
            </a:r>
          </a:p>
          <a:p>
            <a:pPr marL="571500" indent="-571500" eaLnBrk="1" hangingPunct="1">
              <a:buFont typeface="Arial" panose="020B0604020202020204" pitchFamily="34" charset="0"/>
              <a:buChar char="•"/>
            </a:pPr>
            <a:endParaRPr lang="en-US" altLang="en-US" sz="3200" b="1" dirty="0" smtClean="0">
              <a:solidFill>
                <a:srgbClr val="000000"/>
              </a:solidFill>
              <a:latin typeface="Andalus" pitchFamily="18" charset="-78"/>
              <a:cs typeface="Andalus" pitchFamily="18" charset="-78"/>
            </a:endParaRPr>
          </a:p>
          <a:p>
            <a:pPr marL="571500" indent="-571500" eaLnBrk="1" hangingPunct="1">
              <a:buFont typeface="Arial" panose="020B0604020202020204" pitchFamily="34" charset="0"/>
              <a:buChar char="•"/>
            </a:pPr>
            <a:r>
              <a:rPr lang="en-US" altLang="en-US" sz="3200" b="1" dirty="0" smtClean="0">
                <a:solidFill>
                  <a:srgbClr val="000000"/>
                </a:solidFill>
                <a:latin typeface="Andalus" pitchFamily="18" charset="-78"/>
                <a:cs typeface="Andalus" pitchFamily="18" charset="-78"/>
              </a:rPr>
              <a:t>Caregivers (family and other) who use fear or guilt to take advantage of a senior.</a:t>
            </a:r>
          </a:p>
          <a:p>
            <a:pPr algn="ctr" eaLnBrk="1" hangingPunct="1"/>
            <a:endParaRPr lang="en-US" altLang="en-US" sz="3600" b="1" dirty="0">
              <a:solidFill>
                <a:srgbClr val="000000"/>
              </a:solidFill>
              <a:latin typeface="Andalus" pitchFamily="18" charset="-78"/>
              <a:cs typeface="Andalus" pitchFamily="18" charset="-78"/>
            </a:endParaRPr>
          </a:p>
        </p:txBody>
      </p:sp>
      <p:pic>
        <p:nvPicPr>
          <p:cNvPr id="4" name="Picture 3"/>
          <p:cNvPicPr>
            <a:picLocks noChangeAspect="1"/>
          </p:cNvPicPr>
          <p:nvPr/>
        </p:nvPicPr>
        <p:blipFill>
          <a:blip r:embed="rId3"/>
          <a:stretch>
            <a:fillRect/>
          </a:stretch>
        </p:blipFill>
        <p:spPr>
          <a:xfrm>
            <a:off x="2124364" y="482325"/>
            <a:ext cx="7764955" cy="1194608"/>
          </a:xfrm>
          <a:prstGeom prst="rect">
            <a:avLst/>
          </a:prstGeom>
        </p:spPr>
      </p:pic>
    </p:spTree>
    <p:extLst>
      <p:ext uri="{BB962C8B-B14F-4D97-AF65-F5344CB8AC3E}">
        <p14:creationId xmlns:p14="http://schemas.microsoft.com/office/powerpoint/2010/main" val="833189136"/>
      </p:ext>
    </p:extLst>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6073" y="2602042"/>
            <a:ext cx="2650403" cy="3781467"/>
          </a:xfrm>
          <a:prstGeom prst="rect">
            <a:avLst/>
          </a:prstGeom>
        </p:spPr>
      </p:pic>
      <p:sp>
        <p:nvSpPr>
          <p:cNvPr id="3" name="TextBox 2"/>
          <p:cNvSpPr txBox="1"/>
          <p:nvPr/>
        </p:nvSpPr>
        <p:spPr>
          <a:xfrm>
            <a:off x="0" y="1052946"/>
            <a:ext cx="12192000" cy="830997"/>
          </a:xfrm>
          <a:prstGeom prst="rect">
            <a:avLst/>
          </a:prstGeom>
          <a:noFill/>
        </p:spPr>
        <p:txBody>
          <a:bodyPr wrap="square" rtlCol="0">
            <a:spAutoFit/>
          </a:bodyPr>
          <a:lstStyle/>
          <a:p>
            <a:pPr algn="ctr"/>
            <a:r>
              <a:rPr lang="en-US" sz="4800" dirty="0" smtClean="0"/>
              <a:t>Tips for Avoiding Scams &amp; Swindles</a:t>
            </a:r>
            <a:endParaRPr lang="en-US" sz="4800" dirty="0"/>
          </a:p>
        </p:txBody>
      </p:sp>
      <p:pic>
        <p:nvPicPr>
          <p:cNvPr id="4" name="Picture 3"/>
          <p:cNvPicPr>
            <a:picLocks noChangeAspect="1"/>
          </p:cNvPicPr>
          <p:nvPr/>
        </p:nvPicPr>
        <p:blipFill>
          <a:blip r:embed="rId4"/>
          <a:stretch>
            <a:fillRect/>
          </a:stretch>
        </p:blipFill>
        <p:spPr>
          <a:xfrm rot="20991085">
            <a:off x="5361917" y="2593559"/>
            <a:ext cx="4213435" cy="842687"/>
          </a:xfrm>
          <a:prstGeom prst="rect">
            <a:avLst/>
          </a:prstGeom>
        </p:spPr>
      </p:pic>
      <p:pic>
        <p:nvPicPr>
          <p:cNvPr id="5" name="Picture 4"/>
          <p:cNvPicPr>
            <a:picLocks noChangeAspect="1"/>
          </p:cNvPicPr>
          <p:nvPr/>
        </p:nvPicPr>
        <p:blipFill>
          <a:blip r:embed="rId5"/>
          <a:stretch>
            <a:fillRect/>
          </a:stretch>
        </p:blipFill>
        <p:spPr>
          <a:xfrm rot="20944676">
            <a:off x="5345539" y="4106816"/>
            <a:ext cx="5324680" cy="771921"/>
          </a:xfrm>
          <a:prstGeom prst="rect">
            <a:avLst/>
          </a:prstGeom>
        </p:spPr>
      </p:pic>
    </p:spTree>
    <p:extLst>
      <p:ext uri="{BB962C8B-B14F-4D97-AF65-F5344CB8AC3E}">
        <p14:creationId xmlns:p14="http://schemas.microsoft.com/office/powerpoint/2010/main" val="2104058084"/>
      </p:ext>
    </p:extLst>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64418" y="1302327"/>
            <a:ext cx="9384237" cy="4405746"/>
          </a:xfrm>
          <a:prstGeom prst="rect">
            <a:avLst/>
          </a:prstGeom>
        </p:spPr>
      </p:pic>
      <p:pic>
        <p:nvPicPr>
          <p:cNvPr id="5" name="Picture 4"/>
          <p:cNvPicPr>
            <a:picLocks noChangeAspect="1"/>
          </p:cNvPicPr>
          <p:nvPr/>
        </p:nvPicPr>
        <p:blipFill>
          <a:blip r:embed="rId4"/>
          <a:stretch>
            <a:fillRect/>
          </a:stretch>
        </p:blipFill>
        <p:spPr>
          <a:xfrm>
            <a:off x="424874" y="4424217"/>
            <a:ext cx="1673440" cy="2258291"/>
          </a:xfrm>
          <a:prstGeom prst="rect">
            <a:avLst/>
          </a:prstGeom>
        </p:spPr>
      </p:pic>
      <p:pic>
        <p:nvPicPr>
          <p:cNvPr id="7" name="Picture 6"/>
          <p:cNvPicPr>
            <a:picLocks noChangeAspect="1"/>
          </p:cNvPicPr>
          <p:nvPr/>
        </p:nvPicPr>
        <p:blipFill>
          <a:blip r:embed="rId5"/>
          <a:stretch>
            <a:fillRect/>
          </a:stretch>
        </p:blipFill>
        <p:spPr>
          <a:xfrm>
            <a:off x="6423975" y="490416"/>
            <a:ext cx="5324680" cy="811911"/>
          </a:xfrm>
          <a:prstGeom prst="rect">
            <a:avLst/>
          </a:prstGeom>
        </p:spPr>
      </p:pic>
      <p:pic>
        <p:nvPicPr>
          <p:cNvPr id="9" name="Picture 8"/>
          <p:cNvPicPr>
            <a:picLocks noChangeAspect="1"/>
          </p:cNvPicPr>
          <p:nvPr/>
        </p:nvPicPr>
        <p:blipFill>
          <a:blip r:embed="rId6"/>
          <a:stretch>
            <a:fillRect/>
          </a:stretch>
        </p:blipFill>
        <p:spPr>
          <a:xfrm>
            <a:off x="2364418" y="490416"/>
            <a:ext cx="4059557" cy="811911"/>
          </a:xfrm>
          <a:prstGeom prst="rect">
            <a:avLst/>
          </a:prstGeom>
        </p:spPr>
      </p:pic>
    </p:spTree>
    <p:extLst>
      <p:ext uri="{BB962C8B-B14F-4D97-AF65-F5344CB8AC3E}">
        <p14:creationId xmlns:p14="http://schemas.microsoft.com/office/powerpoint/2010/main" val="1242835329"/>
      </p:ext>
    </p:extLst>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6956" y="4442689"/>
            <a:ext cx="1673440" cy="2258291"/>
          </a:xfrm>
          <a:prstGeom prst="rect">
            <a:avLst/>
          </a:prstGeom>
        </p:spPr>
      </p:pic>
      <p:pic>
        <p:nvPicPr>
          <p:cNvPr id="5" name="Picture 4"/>
          <p:cNvPicPr>
            <a:picLocks noChangeAspect="1"/>
          </p:cNvPicPr>
          <p:nvPr/>
        </p:nvPicPr>
        <p:blipFill>
          <a:blip r:embed="rId4"/>
          <a:stretch>
            <a:fillRect/>
          </a:stretch>
        </p:blipFill>
        <p:spPr>
          <a:xfrm>
            <a:off x="3914775" y="202189"/>
            <a:ext cx="4362450" cy="523875"/>
          </a:xfrm>
          <a:prstGeom prst="rect">
            <a:avLst/>
          </a:prstGeom>
        </p:spPr>
      </p:pic>
      <p:pic>
        <p:nvPicPr>
          <p:cNvPr id="6" name="Picture 5"/>
          <p:cNvPicPr>
            <a:picLocks noChangeAspect="1"/>
          </p:cNvPicPr>
          <p:nvPr/>
        </p:nvPicPr>
        <p:blipFill>
          <a:blip r:embed="rId5"/>
          <a:stretch>
            <a:fillRect/>
          </a:stretch>
        </p:blipFill>
        <p:spPr>
          <a:xfrm>
            <a:off x="3229538" y="1201232"/>
            <a:ext cx="6029325" cy="1762125"/>
          </a:xfrm>
          <a:prstGeom prst="rect">
            <a:avLst/>
          </a:prstGeom>
        </p:spPr>
      </p:pic>
      <p:pic>
        <p:nvPicPr>
          <p:cNvPr id="7" name="Picture 6"/>
          <p:cNvPicPr>
            <a:picLocks noChangeAspect="1"/>
          </p:cNvPicPr>
          <p:nvPr/>
        </p:nvPicPr>
        <p:blipFill>
          <a:blip r:embed="rId6"/>
          <a:stretch>
            <a:fillRect/>
          </a:stretch>
        </p:blipFill>
        <p:spPr>
          <a:xfrm>
            <a:off x="3229537" y="3521652"/>
            <a:ext cx="6029325" cy="1209675"/>
          </a:xfrm>
          <a:prstGeom prst="rect">
            <a:avLst/>
          </a:prstGeom>
        </p:spPr>
      </p:pic>
    </p:spTree>
    <p:extLst>
      <p:ext uri="{BB962C8B-B14F-4D97-AF65-F5344CB8AC3E}">
        <p14:creationId xmlns:p14="http://schemas.microsoft.com/office/powerpoint/2010/main" val="428859814"/>
      </p:ext>
    </p:extLst>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6296" y="372082"/>
            <a:ext cx="9365083" cy="5824437"/>
          </a:xfrm>
          <a:prstGeom prst="rect">
            <a:avLst/>
          </a:prstGeom>
        </p:spPr>
      </p:pic>
      <p:pic>
        <p:nvPicPr>
          <p:cNvPr id="3" name="Picture 2"/>
          <p:cNvPicPr>
            <a:picLocks noChangeAspect="1"/>
          </p:cNvPicPr>
          <p:nvPr/>
        </p:nvPicPr>
        <p:blipFill>
          <a:blip r:embed="rId3"/>
          <a:stretch>
            <a:fillRect/>
          </a:stretch>
        </p:blipFill>
        <p:spPr>
          <a:xfrm>
            <a:off x="424874" y="4424217"/>
            <a:ext cx="1673440" cy="2258291"/>
          </a:xfrm>
          <a:prstGeom prst="rect">
            <a:avLst/>
          </a:prstGeom>
        </p:spPr>
      </p:pic>
    </p:spTree>
    <p:extLst>
      <p:ext uri="{BB962C8B-B14F-4D97-AF65-F5344CB8AC3E}">
        <p14:creationId xmlns:p14="http://schemas.microsoft.com/office/powerpoint/2010/main" val="3206363655"/>
      </p:ext>
    </p:extLst>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91388" y="388000"/>
            <a:ext cx="9441483" cy="5905796"/>
          </a:xfrm>
          <a:prstGeom prst="rect">
            <a:avLst/>
          </a:prstGeom>
        </p:spPr>
      </p:pic>
      <p:pic>
        <p:nvPicPr>
          <p:cNvPr id="3" name="Picture 2"/>
          <p:cNvPicPr>
            <a:picLocks noChangeAspect="1"/>
          </p:cNvPicPr>
          <p:nvPr/>
        </p:nvPicPr>
        <p:blipFill>
          <a:blip r:embed="rId4"/>
          <a:stretch>
            <a:fillRect/>
          </a:stretch>
        </p:blipFill>
        <p:spPr>
          <a:xfrm>
            <a:off x="424874" y="4424217"/>
            <a:ext cx="1673440" cy="2258291"/>
          </a:xfrm>
          <a:prstGeom prst="rect">
            <a:avLst/>
          </a:prstGeom>
        </p:spPr>
      </p:pic>
    </p:spTree>
    <p:extLst>
      <p:ext uri="{BB962C8B-B14F-4D97-AF65-F5344CB8AC3E}">
        <p14:creationId xmlns:p14="http://schemas.microsoft.com/office/powerpoint/2010/main" val="1283498219"/>
      </p:ext>
    </p:extLst>
  </p:cSld>
  <p:clrMapOvr>
    <a:masterClrMapping/>
  </p:clrMapOvr>
  <p:transition spd="slow"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p:cNvSpPr txBox="1">
            <a:spLocks noGrp="1"/>
          </p:cNvSpPr>
          <p:nvPr>
            <p:ph type="body" idx="4294967295"/>
          </p:nvPr>
        </p:nvSpPr>
        <p:spPr>
          <a:xfrm>
            <a:off x="6668655" y="3776663"/>
            <a:ext cx="4793672" cy="2578100"/>
          </a:xfrm>
        </p:spPr>
        <p:txBody>
          <a:bodyPr anchorCtr="1"/>
          <a:lstStyle/>
          <a:p>
            <a:pPr marL="114300" indent="-114300" algn="ctr" eaLnBrk="1">
              <a:spcBef>
                <a:spcPct val="0"/>
              </a:spcBef>
              <a:spcAft>
                <a:spcPct val="0"/>
              </a:spcAft>
              <a:buSzPct val="25000"/>
              <a:buFont typeface="Calibri" panose="020F0502020204030204" pitchFamily="34" charset="0"/>
              <a:buChar char=" "/>
            </a:pPr>
            <a:r>
              <a:rPr lang="en-US" altLang="en-US" sz="3200" dirty="0" smtClean="0">
                <a:solidFill>
                  <a:srgbClr val="000000"/>
                </a:solidFill>
                <a:latin typeface="Century Gothic" panose="020B0502020202020204" pitchFamily="34" charset="0"/>
              </a:rPr>
              <a:t>So what do all those letters mean?</a:t>
            </a:r>
            <a:endParaRPr altLang="en-US" sz="3200" dirty="0" smtClean="0">
              <a:solidFill>
                <a:srgbClr val="000000"/>
              </a:solidFill>
              <a:latin typeface="Century Gothic" panose="020B0502020202020204" pitchFamily="34" charset="0"/>
            </a:endParaRPr>
          </a:p>
        </p:txBody>
      </p:sp>
      <p:sp>
        <p:nvSpPr>
          <p:cNvPr id="10243" name="AutoShape 2" descr="Image result for budgeting"/>
          <p:cNvSpPr>
            <a:spLocks noChangeArrowheads="1"/>
          </p:cNvSpPr>
          <p:nvPr/>
        </p:nvSpPr>
        <p:spPr bwMode="auto">
          <a:xfrm>
            <a:off x="155575" y="-144463"/>
            <a:ext cx="302418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FFFFFF"/>
              </a:solidFill>
              <a:latin typeface="Century Gothic" panose="020B0502020202020204" pitchFamily="34" charset="0"/>
            </a:endParaRPr>
          </a:p>
        </p:txBody>
      </p:sp>
      <p:sp>
        <p:nvSpPr>
          <p:cNvPr id="10244" name="AutoShape 4" descr="data:image/jpeg;base64,/9j/4AAQSkZJRgABAQAAAQABAAD/2wCEAAkGBxQTEhQUExQWFBUXGBQXGBgYFxUYGhUYFBgXFxQYGBcYHSggGBolHBQUITEhJSkrLi4uFx8zODMtNygtLisBCgoKDg0OGxAQGywkICQsLCwsLCwsLCwsLCwsLCwsLCwsLCwsLCwsLCwsLCwsLCwsLCwsLCwsLCwsLCwsLCwsLP/AABEIALcBEwMBEQACEQEDEQH/xAAbAAACAwEBAQAAAAAAAAAAAAADBQIEBgEAB//EADkQAAIBAgUDAgMGBgICAwEAAAECAwARBBIhMUEFUWETcQYigRQyQpGx8CNSocHR4TNiFXJDsvGC/8QAGgEAAwEBAQEAAAAAAAAAAAAAAQIDBAAFBv/EADERAAICAQMCAwgDAQACAwAAAAABAhEDEiExQVEEImETMnGBkbHR8KHB4fEjQhQzov/aAAwDAQACEQMRAD8A2YbgVsS7nzrk+EWIk70spFYQrdloGkL2dvXHXRwNem4E1auAiLStlIxosI1KVTOl645yOZydqbgTU5cBEFqVspFUSzmgNbONJROcqB5y221NwS1OWyFOPxjRShV1z/0qevejSsa02huYRIoD71zQYTa2Ki9FOoGx55pKZfWnuNIEyqFGw5qqVGZycnsGUClbGSSFvXQcgIJADC58UknRWEdVnG6tYXVSyi12pmwKDfJbzZwCPf2p0kt2QlKT8sQ6CwoN2NGOlUUEzTMwNwi6dr0nJdeUX4HGCOSSMZnAIta534vQjJcHTxPZoY4XFtISMjJ5NVVcszS1PyoYxoQKVux4x0qiQP1oDkw4rg2jvq3NhRrqxXkt0jqig2NGNEHYigBs4LmuO3AzOduadLqSnJ8LkGiW8mubsWMaJ+me9Cx9Jl4ktV5OzyoRSLC0hVHS9qKVnOVELlvam2RO3IsxWtSNl4JJHVe1AKdBVlFdQ2tEQ1/am4ET1B47UjLRSRJ3rgtgnmtRSsSU6Brd/an90krn8C3DHxUmzTCNbCzqPSXZmYW8E8GpO+TdCqSI/DrSMWLtoulvbmmg3ITLCMNhxJONATa/9arsjLbnxwHTakZSKpFN8blfK62B2bj60upXRRwdWi7NCroVbYiuavYMJaXYvw/SBopYlF2FFR0rcEsmt+UZGyjQflRb6gSS2RVwWNWS9uDYg7igmmrQHadMvendSNrigykXTsX9PwYiBCnMSSS1djx6FuDPneWVRJ4jFrGNTa/5n2FM33Jxj0iVMH1lZHMdmVrXAYWzDx3pVKLdILjJK2M0pjkRaTgfU9qZKt2SlNt6Yho/l2pW7KxWng8r/SgFM4TrXHWBkkI0G/71pkurIym06RJItP70GxowpEmTtQHogGbixrtgWzMK9XPKTPetaio2B5EkRjuTc7UW0hIpydstg1M0rgkFrg0edrUUrFlKjyJ3ot0CMW92HNIWJbCuG4QOSQDU0UrJzmkrYKNix12p3S4JRubt8F6JhUma40izGRSlVRydQfvcV2mxvaaQcUIvoLDxzT7RJebI9+BZ8RyEPAqkBy2l+3NRlLzI2Qh5GO8OLABmF/yvTEkixLGrLZhcc0HGykcmkpYHB5LgMxS+l+PHtTryr1IPzy24LkuIRSFuATsO9KWqlsTBHauOQt6l01s3qwnK43HDjsanTTuJVtSXm+pZMpItt3PnsKukluzHKTk6XBFpVXcge5oN2MklsilJAxlEyD1Vta1x8p7ipO1KzTGnCuGTxHS5JiHY+my6pbUg/wDY8+1Bxt31GUklpe6INip1YIYy2ti6EWHkg6iqxde8jNkje0GMo0AFhXN2CMVFUhX1DqJiljUj5JCVzX2b8IPvrQ1eaguL0uS6Fk4wZlUsAzbDvbeiIm3uHkl4G/6UyXViym7pckwmm/8Aug3Y0Y0ifqClHtECSef0rgENaNC2zJSTW0rSo2eNPJWxxF71zfYWMXyyyDSGgIKA5IsPrRSFcugSOPk1zfRDxh1YYmkKnC1cCyLyWpkrFlOin1DDSFc6H5hrl4PiulJr3Q48SlvMoYT4iRiUIIlGhTn/APKVSTKPFKLp8dzQYEtlu1r9qDGjsWmkAGtclZ0pqK3OopbVtuBTN1sgRi5O5FyMVI1JCv4h6MZP4ivlZRppex8VOSd2jXikktL6i3pOHEzh3LAx7hiblvbtTR825LJ/41TNOFLeF7VS0uDKoufPB6OYHY3H+KXkrxsB6l09ZksdGGqnlSNjSSVlYNLZ8MF0zHZgUfSVNGHfsw8Gmi9QuSOgsj5+bD9ap7pn3yfAN6Om1I2WUFVGS9GLPJPiVdpASI0KtZB+Gw2ue9QU0/NL6Gz2VVGP1Hfw/MoQoAVZTd1ItYtrVIVRHNalbL7sTsbd6qklyZZNy2Ry4GgoPcKSiqQLEKWUgEqSDYjg9xSyTrYeLVpvgzXXp5HwxgEbNiDlAGVrBhtIGta3NRnJyjVb/b1NEcai278v7sW+iwSRkpIjGUAXmJBWS/bkf+taMd1cjJnauof8HEa5eQfB3ot2ThFRCCxpSmzOkdq474AJ3tpyfa9PFWRyTrYgMOe/5Wpta7CLC3yzLxx21O9VcrPNhCt2HRL7UhVKwiIdq4ZJnnuNt6KXcSTa2QSFLb0JOx8cK3YUGlKnRXHA3k1sNTTqPVkpz3pcliBTud6WTK44vlnOoBghKkDyeByam3RphjUnuK8X8MQyKJIz/FtcS8n/AFSShe65NEMqXlkrXY90DFSkFZBcqSAw5I0IIqsLlyZc+nG/KP8ADxEm7ant2oylWyEx423ql/wtBbVM01QZTzQHRJ5wBrRUbBLIoqwcUVzmIsfb9aLaWyFinLeQV3FiTtb9KQstzEdD6gkLzM7Plcs6DVgF5sODz9ahiyKnfx+Rrz+Hba0r/pt8POGRXGxAIvpofFaFuY29PJUmwSSyLKQQy3AIJGYHhrbjwaNKLvqI5PKqfBdUAb0B0kgqtQHTK+OwyyIVY721Hg3FvyoONqgxnodlXCwBM2Ukkm7OdSxqkYqKIZMryPbg7icWsa5maw/ueLcmg31Z0V0iKsZ1R1jaUQsVUFjmIQkAXOUb397UrnSuth1hcnVq2F6Z1uKU2jkQsADa/wA2vj+9NafBKpRe6r4jUynYb/pTKK5YHN3pXJ0rlHmg3YyjpQh+JJnzRIJTh43zl5QFuuUDKoLgqt9dxxUZyppXRoxY1KLm1ddCt074kAWT1GLBHdRIkUhDoLWclFI5IPGnFdHIq8x2Xw8lLyLp8x8s1wpU3DAFbcg6jXtV0rMc5OOxMQne9yf3pXOXYEcbW75OZPb86A1GXharM8uLDobUB06OtITt+dMlXIjm5bIIgFK2VjFIkp70oyPE2onN0DL30G/ftTpdWSc23UQ0QA8nvSt2VhFRCxy3pKKKQpx3X4WSZM9mUMpBuNbbeaRuLTNUIzjJOieE6flRPTlkUMoOS4NrjXfamhDb0J5c61cWxx07ArGLAeb++9FvakLGNvVLkuFuNqUrYRDQGR52A9zsBTKNiTmlxyShjI1bf9K5y6IMIPmXIctSFrCR0BkJevdJMoJLAZLNGMosGH83cHalePVwVXiPZp6uC/hM7KpcAGw+UbX/AMVW6MlObt8dCl1nrS4cxhw1pCVFgTqBcCw1JNqm5JOn1LRg5JtdC5FMSAbb+9xTkrYfNprQoa65AMb7Gy/r4FP7pFvXxwSzgUpRNIBIqsVYoCV1BIvY7aea7SuoVka4AdbwDYiFolYKHIVmubhL/PbkkgW+tTyRclSLYJRjLVLpx8SU/SYSqIIlbJbISBdLbEH93qihFbtEZ5Zu4xfJeCqq77ak6D6k1zdgjBRVGR6r1iaeKVsELRoC3rkAiTKdVhH4tjdiLdr3vUJ5dm48I2YfDxclr68L8mwhKsqnQggEc3B1BqrILYT4vpFhJGJWWOVmYoFW/wA/3wrnZTqdri5tSrE2qvYefiYxabVy6b9i/CoQADtbTYAaACqt9DItnb5YsxXV29ZYY0ztoZDmyiJD+JjY3J2C8+BS3vQ1PTqf/RjlvTC1ZmIiAKtVnlJpKzy3b2/Wm90RXk+BZQ/Ske5eNJUT9tqA5wG9cCwRlJNh9T/iqUkrZBzc3S+odQBSN2XjFRWwDGKXikETfMQctu/vSu62LYq1LVwZuDqMaSRKglEgNpo8rsbAa3tcXvaxqepJ7Gl4ZNPUvgaLo2FIDs6gNI5cKbHILAC/nS9UjHqyOTK7UYDqFQoPPc/vihKVnY4KJHBYxZRmjYFbkXHcGxH5iltNFWmnTFnVZPSxMbyswiKkA3IUPe/zW7ja/akcqlvwWWNPHtu7/gN9rkn+WINHGd3IsXH/AEB2H/Y/SnSv4Em9G3Xt+R3hY8tjue9GUr2Oxw07vkK0oHvS0UcjyyCuOTONPl1/ftRUbFlkUVZGO51P0Hb/AHRbrZCQTk9UvoG3pC3Jl/iRC0urlGjRXhFms8ua50Gp0AH/APVZ8luXw49Tdhiljp/+2z9OwTo/XpMROyLDkjj0lZzZlfhQo3977e9Vhk1vy/voQy+H9lG5Pf8Adx+qlzpov/2/1Vvd+JiV5Htx9zrL2pbKVWxQxvRvVkDSMTEFN4wWAd77sRuoHG2tI7b9C0dMY3W4j6PGzzzrhGEMKiM6xllLHMCYxcAAhfroedZwbbeng0ZccYwi8i83pt/Q/wCnxTLmWSVZDe4ZY8gUefmNzWiKpXIwZJJy04/397F1Y7f57970G7DGCjwDxmDjlQxyXZW0IBIuOxsdvFLKOpUykJaHZNcMoT0wqrHlyhRoAtrEADxXUqoOt3qEfRTJCGgdSVjssLlr+onAN9QV2ufHN67DGVVLp1E8Vkjq1R5fTsxnEbbm581ST7GeCrl7gsYz+m5jtnCkjNe1+NtSKSVpbFcaTkk+DLfDvUm+zXjQSzG8s7XyqGNyfUkI+9bTKASOwFShNKCa36mvNicsjT2V0v8ADR9LxDTQxyhcudFbLobZhe1+aummrMU4SjJx7CCMXNydO3+a0t1weLFObt8FoLp7VMulsdGtcHk6ZbDeuSOc6XIEOzX/AJf1p9o/EinLJ8A6AWpGy8UkqEeIlxHryem4YIqERMBZwb3s3BuPapty1GtRxaFfPcr/AAtDBM+It60TrKS6Z3Q/OMwuoPuLje1LBXdF8z0tNpcGrwyxoMkShf5m/wAk6k1ZQUVbMU/EPI9Mfr2LQYAWH796VtspFKKpAcX1GOJc0jqg7kgXPYdz4pWNG3sin9rdY1lwsHqRuSzL/wAchJ/EquBf62pW64RdK/edMcxYksoAWzWBsw1S/wDN5qiiqtkXld6Yc/YtRiw7nvyaVuykI0vUWdX6i8bRJGmd5Xyi5sAACzMSAdgDpbWkcqaXcrGDknLogfxFHKI1aIsArXkCZcxSxvlzi1wbG3NqE21wNhhCTalz0+Iq6F8SySQj+DNLISwH8MxhlzH03ZnsouuUnLfejCWpAzY/ZSafHbqajBxNYGS2e2oGwJ3C3396dy6IhDG71S5+xZuKUsEQ0BkwWN+ZMucx33ZbXtzYnb34rtN7IPtVDdi6HosOZHVMuQWUqWVnG9nIPzr4a9zR0RhxyT9rPN7z8v3/AAvQaO+m9hXDNmJ+HOql8TLBBlaFXeX1DoMr7rGB95vUzXO1iDrcVHFLdxXT+zR4jHspy6pbeqNqYwylSdwRpuLixqslexGD0tMWdH6YMOhjQ5jcFnsBsAqi3cKo0+vNdjxqEdxfEeIeadR6fx/oxU2Fv2aZuxIrSqQkbFSYp2WFvTgRirygDM7D7yRX0AGxfXkDvUr1cGnQsauatvp+fwLunddeOTEQMJsQYn0KqGZY2UOM7fKpIOYDki29rkRnyn0Y08GpRlGkmu/X0HWB6vHOmeJi2pUixUhhuGUi6mrQqW5jzasb0vksr/21bYnj212FM324JxjW8uRX1XGSBlhgQNK4JBa+SNRoXexvbgAb+Km506XJfHh1Jylsv3ZFPp/xKoLJMrK8ZZZGCM0asCQPm3AYC+u3ekWaL52Ky8JOO8Xa6d/oMsdH9oRVjdPs7XMjKblx/IuXQA8ntpzRcNWwqyaLk+UWFnYABU+UaDYCw2t4q+mPVmF5sjdqNmeAqhgoLmuKWh7tA5HAFMlbJzmoq2QjUtuLDgf5pm1HglCMp7y47fktKamakLfiTEMmFldTYqu/8ouAxv4FzSydItgjqn35F8fw3iIsTBLDiM8QBR0lYlgja/K+7WIBAPnWlSdlnODxtNU+f3saQDOTlFl0uw0LW4H+avShu+TC5zz7R91de/ovz9CXV+kCaBog7RXAyvGSpUjUHz5HNQm5S67m/BHHje8bX7/JlMJ8SSYMmHHESsv3ZYAXLDZfURdUY+1jSLJW0zTLwvtPNg3Xbt/hdmjlx/py4T04mQnLK8qOVzWveBAwO3JUig3qaaHjjWJOE3z0X52NP0iGZVyTSpK4OrpGUAHYKWN2qyVK5GKTUpOOPjv+9fsNEQAWH7+tK3ZSMFFUhf1PrMeHZFkJGfMc1rhAuUFm/lW7KL7C+tqnKai0mXx4ZTi3Hoc610+ST0pIWX1InzqGJCsCCrqSLkAqx1APFCabaa6D4pJKUZcP+KBfZJZCPtLJl4hiJIYjmSRgCy/9coHe9MoOe8tkJLPHFtDeT6/vHxGiED328AdgO1Ub6IzxVO3z+8HmnN/3/SloZzJCS/euoN2EzgbnT9K6rOclHdkR8xuduBz7kf2pm9PAiTm7fHb8hhf6UhfcFj8KZIpEU5WZGUMdQCRbWkmm4tIriajNN8IzPVsJIvp5BDBOv/EIs0ry2ULZ7hAIyAM172AFiDYiTi1TXJrUoSTUra7vavhzuNejdQeZMrrkmjskwAIUPYXMZP3lO4N9jrrpWmD2tnm5o+bTB7d/3qNGcLa1h22v3PvQu+TklFbHcwIt33B7UKGUiGHw6RoI41CougHAH7/WuSS2Q05OTtiToOFkhWUy2Mkk0j/KQdNFS+m1lB+tDDjaXmO8Zni5JQ6JJDSNQoJ3J3O1UbvZGaKrd7sUdd+II8KLuHc2vlQBiFG7NcgBR3P01pJSS5LYsM8nujiGNM3q2s5ULmAsSo1AI+prtKuw+0elRfAt6NhWibEmUC0kzOp01UqoFxxsaXHB7/EfPmi9LXRItRRqBZECIL2VQBe+t9OL1f3djE5PK9T4+/qTzeSKUazMhxr3q1Hl6kUurdUWCF5LZiovbTX68DzwKOna2CM05KC5YvPUp4v4mIhHp6XaJy/pjuykAkdyL1znSqgw8PqlqUr9OPp6j6CcMAynMpsQRqCODfagNbKGL63HE49QN6TaCVBnUPrdGy3KtbXUWqcppOmacfhpzjqjv6dRfbAzho1mmmaQMv35mVbg6sBZVA/7Utatrs0wk8L1uOlLv/o2+FpWnwsBfQKgR+7PH8ji/AzKatGSjG+v2/0wZcUp5HF7QX/6/wA+/wB9IgtoPoKk9zTFUqQPHY9IUzSE2JygAMzMTsqqoLMd9BStpF8cZSeyKXXIo4sBMI0WO6/IAACZGI9Pznzld+aSUUoujVgyylkTk/8AnUJ1DpUeI1A9KQf/ADR/LICNwCPvDwbiq+zUd+pk/wDkzyeX/wBfX+vyhuGC2AGn5UHvyBVFVFbEs/A3oD2ZbqeJxCzQ+rhy6+oUzRDOjxTEKwcH5kYEIx3FlOvFRk7aUl/w2441CThL17NNfrGnS8G0BaNZXkQ/cjYLlhHYMPmI3sCfAq8MdK29jBm8Q5y0xXm69vi/3cYxrbXcncn96e1M3YkIad+r6lXrWMMUEsoBORGYDuQNP61OctMWzRhx+1mocWI+gXy3gdsXM9jJOzsYEJ3C2OXTYKg41I3pVJ9N/sXniin5tl0XX5/78hh0HFyF8Us0gkWOUIjBQuuRTIthvYtYbmjj1Sb+JLxSx41F8Wr+45iS5BJ22Xt5Pc1VtLZGWEXJ6pfJfn1LCvSGhMkGFcGwgk42oUNqKSRDOxRVUt99wBma3F/z8CnUVHdkJZJ5Hoi9l1/pFoKALDSlbsqopKkYv44jllmw8cH/ACw5sTvYlUIX0wQdC+YrUZt6lXTc1+HivZy1PnZfc0HSurRTBSjC7DNlJs4sbNmQ6gg3B9qqmmrRklCUHTRflba2/H74p4ruSnKtlyCRLc3PJ/e1c3YsI6fVnpr5SVXMQDYA2LG2gvxfvSN0VjHU0hDJ8PSvAblBPMytO7G+RVN1jQchdBbY696i4Sa5+JvjlxxfGyVL8s9LgUTGwrGXZ0V5JpCxNwwsitrYXOYgDQZaaK82xPJP/wATbr0HhObfYbDv/qtHunm+/u+PudekKM+adW69izNJ6RCpmIUW4X5eRza/1rJLNO3R62LwmHQtStj15raAXbsNvr2r1lHq+D4yeWvLHd9jjYMOrLJZgylWva1iNQL8UJSvZcFMMHCWtu337fAodDnK5sLIf4kQFiTf1IjpHJrzYWPkeRUovp2NmbHpqceJfw+q+QDonTjJg8Th0ayiTERRm5sozHKNOASR7Ck300jTcI5lOStNJv5r9ZbwmHcrApgTCxQsHZVKsHdQQojCbLmN7mxNgLUYwcqVAyZ8eJSlqu9v31NHGpY3fQaWXnwW/wAVRtRVR57/AIMcYyyu8nHRfn8FbB4R4sTJYH0ZR6ua+iS6K4tfZtG05Dd6gtmehOSnFNvdbfLp+Ds3U2MjRQIrsgu7MxRIydQpIBJcjWwGgIJtcX5vogwxLSpTdJ8d38uwtxfUvUXAYxY2ZCzgoChZTIhCsuYgPYqdtbMT4peWmaFFRjkx3Xr8CzDh5cXIsk6tDDG2aOIkZ5GGnqS5SQFGuVLnudbAV91mKTUo6U9ny+67fDv3+HLnGY6OFM0jrGo0zEhRfga86UG1yx4QlJ6Yr6IQ9U+LgqFoYZprlUU5DGhdyAi55AL3Nh8oO9TeRLg0Y/CSm/M66nupYXEJAkz4grisyqBH/wAbeqw/hem1/UAF7MddCbihLVze5XEsTbjXl5vrx39ew0wC4tWKyyQSL3SN0YXtbMC5G19B3G1Wgmt5GHNODenFd9b3oanKBz3J0uT3Pmg22BRjFA/WF66jtSssQzcfv/VBopGZzE4iysMxTQgEAXF9Blvz9KMYXsjp51DdiT1IMFDGJD6cdwilrn5nJOaR/wCZjcljYXNG4wWlCqOTPJ5JLfmuy/foOElv5/e9LRyYX1CfFcPbJZwPHvXHWkV3mLmwuFG5B38L/n9iiSirfJnlOWV1HZdX/S/t/qtIbAACwqbd7s0RSSpBl/fFKVQr6xgH9T10mEVozG90zkKGzXTWwa/cH2qenzWaY5F7PQ11szOF6XJFOuLw8Qu5MbJIbSSQkj+KzNs9xmt/Lp2t2LFUnLod4rxcXD2XL6fvZdzaILX1u1XbswQjp36mawfVWjxMmGkDyOzGSM2LD0m7m1lCtcfUVOEt3F8mjLjelZIrav5NLGaYighk5NChnKt2ViMxvsP19/FP7vxIb5N3wdxJyoW1IAJsN9OwpGyyheyE2Om9TD+tDJly/OCSQCV3Vx23FjQk9rQ+KPn0yXP8BcJ1KCRFcsqki5BtcHkUq0yVjv2sHp32EMKZb/1Pet8pWfM44aC3DJ+96m0aISF/Wvh5ZWE0R9HEpYrKOQPwuv4lO1qk472uTfizJR0TVx5+Hqhf8MY4wp9nxK+niS8rldLS+q7SXia5DgZrWvcW1702Ld09hPGJx/8AJFWtkq+lM1EEWod/vcDhf8nz+VVlJJaYmPHibftMnPRdF/vr9Cj0f4hjnkmjS6tG1rG3zrqA4tupIYfSoRkpfI35cUsVX1VjmJr0zJxdmRxvR8cGnjj9MYd5mkZ3kZJHSQAsl0DELmut9GsLC29RUZPyo9KWXBGssnuktq2VDzpXQ7MskrB3UZUULkjjW1rRx65RoNyWPJtoLLyfH94ME5e29I9ur9Zf0h6P3rSjiT4meS2VoHki0IkhIaWKVTdGEZGoFhqCexBFTka/D7eZPfs+GviKukdcj6pC0TF4MRC6MflCsrxt8kiq19CRqp2vY33PJakNNvw8nW6afPYbYXptnztI80guPUky/Je9xGigKp8gX7k1dQUd5HnZPESyLRj2XX96/ZDRZABYX/z7nmg992CNRVIDjcasSM7tZFFy3Yfv+1DhWPFSlLStzGR4vEYiCXHiV8NHY/Z4gFJlsbfxQwILO1lGUXHBNScpNakb4YMSksU1v1fFf862aBOjzMi/acXIbgXjhRYc1x90uCz/AFVl2qkYylyZp5cWL3I7+u7+RocLhbWY2uBYC+iC1rDubc00pKqRHHibeufP2/e5Hq3S48RE0Uv3W1G11YG6nXkEA1GcdSo24cnspajIYbHzdP8A4OKUyRFssEsKu+h2ieMXYHfLa9xpwL9GTW0hs2KORueH5riv8HWF61nICQzm5GrRNGAO5MmXSqWZXjlHdtfvwGgbOSPw63PfuB4p60b9TPbyul7vf8FsKBbxt/qpt2aUklR71KAbCIfFcMiE09tBqe1NGPcnPLWy5IInc6nm37tXN2CEa3fJMDzSlKMfKTK8rw3bEiUhANkSOy2kJ2Q2Pk30qCW+pcnoNJRWOXu1/PdDb4U6jNMkjTBVKuVAFxsBcEEnY3F6pCWpWZfEYlilSfQcj5t/u/rVeDKlr54KkXU0MzQ6hlsRfTMDyvcUidlZR0pPoXwwtXHJiyTosbNfMwQtmaMfdZhyRSKFFvbtr17g8b8PwO7MVW5308UfZJ7jLxUoqjPx35vW1nzCvqGFKUJx4nXKBma2g7eSeBTKHV8C+3p6I7v9+hzqHSYsQmWdfUIIIa5BQjYoQbofI1qc6lsuDZglLFcm7b57fQpYjFtiWaDDsRGhyTTg/cIGsUZ/FJbQtst++lI3eyNEYrGlOfPRf2/3cL1PoRtHJhQscsC5YwdFePmF/BsLHggGlardDwya045Hs977PuWOk9djlB3SRLCSJ/lkjJ2BXm/DDQ8VSPn2RDMng3n8n3+A0UF7FuNhvbye5/fmmbUdkRjGWSpT+S/Pr9v5DgmpmjcX4iWcyMI8iKgX5nBPqEi5C5WGUAWuddeKXctFY1G5N36HcB1bMzRyqElUBiAcysrXAdG0utwRqAQR5FyrYuTTFWnafUIIgzEqoW+hkFrtbi9r281WlDfqZXknm8qvSuv4/IPreLGHw8ku+RSQLbnZRprvYVKc6TZqwYFKSgthfg5vscAOJleWWQ5joXLOwF44Y1F8o4A+tBypbsdY3klUI7fu7ZHA3ndZMbFLCpbLDEy2UMdFaQgm8h1sDYDS1zSXfJrUFij5Hb6v+vgXun/D6wCISSGYRC0CWVVS17HKPvPY2zHYbWpseN1u+CHifFRt6VTl9X/g6hjsczatte2gHYf5qkpbUuDLjx09cve+3ov3cLn+tIWsW9d6v6CrYZnkYJGl7ZmPdvwqNyaVtIrjxSyXXC5Mxj+nzYmREXFlirK03pqvoRBSGC5jq7jLpre+psNCu8mao+zxQbrpSb5d+nY2LgudCQvJ/m8DxWheVep47vK9vd+/+BgbeO1qTk0LbY4Zb80KBqskmw0rgo801rAb8XplG92LLJWy5OoLHW9zz++KDdhhHTu+Sd+9KOSQ9q4KfYFiI7qwU+mTuwAv5oabH9pW7F3SejJEXKM2VyDlJ0zDdvrTpKGyJzySz7ye33GymlCqMr1aDNiXkUt68YRYgATcEXYH/qe/io76m0bkl7NRfDJ9L6tM8yI2UE5vUjAN47bEtzc1RStkJ4oxjZpXktTpGWU62K5S/f8AOn1E9F7szRqp5j4K7zXOVdT/AEFUUK3kZp5m3ohu/sXsDhcuupJtc/v9KnOeo1eHwLGr5b5Yo+KpZfUw0Kv6cc7vHJIL5xZcyqhB+UsFYX441qDbtI9LDCOiWR7tdD3TgZXWPD3iwmHNiV+UTOv/AMaHlFJJZvxGw4NHbodNOMW5+8/4RoV6gmoVgzKcpAIJDWvYjg2IP1p4wszZMygl3fBD/wAfGZRiHRTKoKhrC6qeAedzQlXCGg51538ui+H5LbSgeKFDOSOq4INtf7+9AbkSPisdqPssd9bN64CEcH7uYacWrk2+hSWOC317fDf9+Z7pPSn9RppZMzuFU2BChVJKog3y3JJY6sewsKr7nx+xlk/bVGO0F9W/x9/voF0sANu1SZdKtkhf8XwlsHNYagBrDeysGPvsank902+F/wDsXzX1QyHUohEspdAlrh7raxHBo0TUpLyoWrinxEiPlIiQ3jVgQ0r7CRgfuoLmwO+/Apowvd8Ay5vZx0R3k/3/AKN001Y3bv8A2Himk72XBCEdO8t2cmmFiToBrftSjt2J4+vK1/SSSZRuyL8v0YkBvpeubQ8cU3zt8RmpiniUuiyIwDAOo9xcGlcVIeOWWK6dHFAIyqoSMcKLX9gOKqkofExynLO9/d+/+B+PHakLLZUI+ozTPP8AZ4yIrpnMh+Y2vYhF5I7nuKF70iscUdOuX0GPRel+gpX1JJSTctIcxJtbThfYaVwu1l6eUDQfepoxvdk8mStlyDiGXyTzXSdghHTu+QoalKWTzWrhrIPLauSsWUqA58x1+7+tP7pG3N78BQfoKQsgsbUGMmcdtyAL96FDahVB0xUl9YsWlIseBbgWpowBkz7KKGGXk70zfREVGt3yevQGsx7MXOVNuTwP91sSUN5Hz0pvM9GP5v8Aepaw2FCHT/ZqU5uRqw4I4+C7F/Sps1RKPxd09p8HIqD51GdCLg50+ZbEagm1vrU5q0bvC5NE12ewnwvXVeCKDp6Z3yADQ+nhwALmY/zD+XcntvTxVrbghl1RleTm+Or/AM9eB30Po8eFS1yzklndt3drZmPuf7UzltS4IaVq9pPn+Euy9P1jINe9KPdmb+JlvNAJVlfDlZC6xq7Z5BlEauE/DYsbHTTWlbd0a8MI+zcttVrntuW+jdW+d4fQECRIjCzKbZ81lIUWUgC9gTvTRTk6JZ3HHBT1dxsl5NTonA7+T48VVtQ2XJiipZt5e727/H09PqWlFRNaQRa4dBw4I1+tLQ6kJl6ThY2vFh4g9yQco+Unc9h9KeONcvgTL4uT8sXb/eRjH8vknc/29qMnYkI6Oee55pvrS0M5Gc+Lsbrh8OEMnrSgMgIW8aAs2vbQA0suxo8O0rm+i2+IxxWOzH7PCALAB2H3Yk7afitoBRq9kDVS1zLaLmsNoxYAd7aD6VXaHxMPmzO37v3Lgb/VSNSqtgWJizqVzFbi2ZTYj2NBoMXTtozvV/hHEPkaDGyK6G65wrbjVSQAbGkal3NcZYns19GOulPiFXLiBHn4MZNmHJIO1VirVsyZZKL0x3L6LbU6k10nYsIad3ydvSjEga4Y6501rjnwUHe5sD9OTVeDI7m/QKpt4pGWWxVwXUBKzBbkKbFraE+KGwzjJcjJDQGRyaW1GMbEyT0kI97nei30BBdWEIpSgIxmiJRnoAFFtvFWk2zzMcYwVLYOGHY0pW0TjehQyZ2TGEHKmrf0HYmnjjVXLgnPxDT0Y93/AAvVkUOXbc7nQfseKD3Gj5d27b5YHFY1I1LyMqoNSWNgPqaAVbdJWSgxisLrZlOoI1H5811AWQJisVlViLXtpc2F+KMYOT2DkzRxq5C34e6WUUtLYyOxkfszHn6AAAdgKdtRVR+oiTzyU8ipLiP59TQg1A1niOaJxMPQoaytNiCTlXf+g96rGKStmXJmk3ohz9gayqlsxAJNrk7mhJ2NjioKupDq3UEgiaWQ2VRc+fA81NtLdmmGOWSSjHli9ftBjM5dIly5glixItcZmvz4oOTKY8OPVpdsYTdJjxCwyS5kdVuCrFSM4+YXFDTbHjkWOLj0/AfCYRVGVFCxjjlj3J3NW2gvUxylLM7fu/f/AAvKfGlSLIo9YxwgjLm5I0AH4idhQbSKY8TnKkIMB1HGhlZ4g6S3KICA0duCToRSxk+poyeHhXlfHNmgweKnLWaIRrb+YE3+lVS6syzenZcjFVtruaDdgjHTu+Sn1jH+lEXAudAB3J0ApborGLm6RLByMUUyAK1rkXuB9aJNqmCwfUPUdgoJVfx8E9hXBa08lu5b2pq0krc+OBX13pRfLJE2SVNuxHIPipu+UacbilplwD6X1ZZP4ctkkGhF9D5Bo6rEeJx36EZelNGjBJGyasFA1ufNBIpLJbss9DDxwqHJLG5131p4xsjmyJO0ME11O9FvoicVe7JUo5NPNAZEzXBMon51oZ46ChvyoUPdAGxBY2T6nt/uqKCirkZpZpTenH832/0LhgALc8nknzSzbk7LYYqEdK+pPPfzSUUuzK/HHU/SCrLH/BLRMHtcEo6lkYW0uNR7Urfc2+HxutUed/sW06LHERLhpWhVrH01s0bXt91Dop/9bVSEG+DJ4jxUVG5rf+f9NBhYSSGff8I/l/3TTkktMSGHE5P2mT5Lt/pdFRNpOgMSLCuObRXeUscq/U8D/dVUVFXIzTySm9EPm+xT6hjlgAQAvI33UXVm8nsPNJKVvc0YsDSpfUAnRgxXEYs/MnzKlzkjt/8AZvNJZo2S0xX+lX4hwE2MiDJcRI6tkt80oB38DxUsibN3htOJtdWvoOFRpyuZDHAltDoZCNrjhRTpWZpSWJNvkYiMsf8AqOO9WtRVLkwqLyu3wL+rM7SxQIxTNdmYWuFXge+lRb3NsILS2xzFHsP2aIqRnvioLJNh4iwVQxd79lGg/rUpbtI3YFoxykl6F7Dy+pIHAsigpGO/c+1VjHqzJmyaY6Fyxqi233ot2SjHTzyVMTj0WRY9SzbW8UBmgXXcG7xfILlWVgO+U3tSSLYWk3ZVdJpwAy+lH+K/3j4FMhGlHdl+CEKAiCyiqe6ZpNzfoExGJCKSdAKRlYpvZCfHdXLRtkRiD+LweaVvsXx4/N5gWIwMNobC7Hc31131pasoptJoZ4XDekCM7MOL62qsYmLJkLCLyaZvoiUY3uwl6QqeVq46yWeuDqBHFU+km8xnUOm+1UPNTpWBeXObKbLyf7CqpKCt8mWU3memGy6v8BgFRdDYD961Ntye5phGOONRM3/5psVI0eEYAIbPKdQvhF/Ef6VyaKPFSUp7X0/eDR9OhMaANIXIuSzWF/y0ApWMgmNMcsZRwJVcWymxDe1cseoMvFPFunv0PYLBKgXQLlACqNlA4FPKe2mPBHHicpe1ye99hgtRNaCE8UByOejQuqgJcucq6Dk/481VJR3ZmcpZXpjx1ZdwsQUWH796lKTb3NmLGoKkK+t9KOYzISGIAJG65dQR47ipPmz0MUlKOhgMA7Yp8kxCqljlB/5fP/r4rk7OcViVrqaj1Qo00AplGzPLIo7go7vq23AqjajsiEU8j1S47FpCKkzUhR1qIpJFOqkhbqwG+VuaXqWilKDidfqZb5YQWY82sF8miIoNe8FGERVysBI51YnXWnjDqyeXxLXliHFlGgGm1c3ZOKS3ZR6Vi5JM3qLlIJHgjg0BpJXsyM2GkWcuihrqACfw0nU0Jx0JHunYib12VnDIBrYbGitwT0qKL+Km5Jso5qqqJklqm9uD0UwK3G1IPVbFOXqcDXjLDXSgysFJboodMwJWQhcRnQ/h3sO1Kk0VySjLdLcbjCJGbhdapGNmbJkaRJVvqaZutkQjFveRNqQoygMepkyciiCmWklGwINAPBGR+BVIojOT4R4QUdYFhvkyKsXvrZf1rTtD4ngpyzPtH7jCIAAAVFtvdm+CilSKPXcG0iogByu6iQjhNz+e31pGzXhhHeT5XBV6v8OBbTYUCKVAALaK6j8LAfrxXLYZy1rTPjv2FkHVWx/8NFZUXSbuWG8ant3NUgk9zNmcsFKrk+F/ZscDg1QDwAAOFA4FCc72XAMOCnrnu/sXTapGrYmKAQZktvTJWK5pcgc5k0BsvJ7+BVaUOeTLqlndR47l2FAoAqMm2zbCCgqRZj8UpZB1NAomZ3rnQWuJsM+SRdbcN3FBRd7F/bx06Zl3pLySLmmTIw0tx71XUkqRh9k3K5fIaCplkTU2oDJhjLQofVRTkm4UAVSMVyzPkzSeyE/UOrLBIiuNH/F57VzlbOji8rkuRgkuYXG1cLdg8XjPSAJBI5txSspGLfBaw2MRxdWuK6hroDDAATl5NyadeUlKTyMp9bJJjT8JbWpt7mjHGotobHDAoVGgtauYIrczw6OxAjMYsGvm5P1pTRqS3Q8iwkcWqqAadKzLOdExqbmnbrZEktTtnZGpB2yv9qW+W+tEWxe/SRmZw1r70tFXktUUcPCfW+Umw71SMerIZcm1Lk0EMdtTvXSkLCFbsNSljJRADS1aGzxIJLag8Q80rKxLIkFLRbUkK+vNJIVhjuM/3mH4V5+ppox6s6U0uN2WOj9Hiwwb0xYtqfeulK9joxa80nbL+alGs7mrjrPGSw1NGgOaStlbWQ8hR/Wq7QXqZPNnlt7v3L0WmgqDdm+CUVSDi1KU2Co1dQ6Z1p7e9FRsEsiiShBOpoyaWyBji35pB81TL2eVq45M62tcFlaSbgb1RR6szzyXsiE11Ukb2pZMeEDNfaxiVtItmU8+DxS3ZpUHCVFuEyYdbgGSPjuK6xNCe6H0EyulyNDwa6gatJXiwqLfIMoO9UXlISl7RlpWA0FI9x1UdkVeqwF1DLupvSNGjHLowJ6q5AVEOaidVDKB2CfPvRSsnOVEFUk3NO3WyIRTk7ZMtSFbBS7GuBVujN/+PJLTZvmU7XpXJmnRH3Rlg+rKws2h2p47mXKtGxdgiA1HNPKXQlCHVljNUy1nC9EFmUVr1oo8W7dhstApRwzXNhv+lOo0rZKWXVLTEsJp/epydmiEdKJ3oD2EBoDpg5ZgBemjFtk8mVQVsrIpkNzoo/M1VtQXqY4xl4iVvaK/kvxmwtUHuz0YUlRNTQGTJhqA1nJJ8tPGNiTyqPB2AX1NdJ1sgY435pF1GqRrTChqA6Z0GuOAvJfQVRKiMp3siUcYFLKVjwgohSlxSlY8iSfpokVgNHW9qU0N09wXw5PJZo5RYqd+9NHcjmSi7XA0YkmwGlVSUUYm5TdIo9XmeLKw+6N6m3uaYY/LSK0PUzMbRfU11g9m1yP8KpCi5uaAyCOwGvNFKwSmkgCXJvTt0RinJ2GvUywDGyBVJ2oBS3E+Bxcmp+8P7VxWUUuCxBCGJ48UVEnLNWx3G9JzAZdPIot9hYb7yLuGhyqAd6AJJWSJoiMCTTCmajNta0Vex40XW7BGdmNl2qiioq2ZnmnklpgXYYwoqMpNs3YsahEMGpaLWTVqAUwckluaaMbJzmogFQsbnbgVVtRVLkzRhLJK5cF6M2qDN8aR0nWuC3uTU0BkdkftTRiLOdcEcPGb3bWjKXRCYsbvVIuAVI1h0oFEdzCuoNoiZrmwp1Gt2SeRydINGoFJJ2VhFRRIUByYagMmLYpCJ2HFckPN+VMsHU6CqUomRyc3QMzMrhQNO9I9yqSSLU8Cutm2pWisZULpOjhNYdPFdwO5auTuEx5JysLEU6VmeflLagmmboik5O2GvUywDERZubVwbOOiyLlJoMaLpi7AYBoXIBupoxiHPkTGyJzTtmeMb3ZPPSFbBu1ERsC70aJtgs9NpE1IyHqFjYbVtSUVbPnHKWR6VwX8OoAsKjJts34oKCpB6UsSNAbcBPPlqkYWZ82bQrAwfOcxp5PSqRnwp5XrkXxUD0UTFcMdtXBJSSWoxjYuTJWyCwxc0JS6D48fVloCpmkktAKCVwxXmYnQVSKohOTlsgkQsPNLJ2UhHSgy0hRExXDEg1q4N0VpdTcU6SW5KUpT2RWh6kubJsaRux9Dii9noBsonHsJMpGlcM11GfraUUrA50VwgLXtrTPYim5MPekK8AcRIQpIrjir0/G57g1xz2BY7CFTmQ0Yx3DPIki5hCSBmpm6IxV8h2akKNkM9GgWRZ64VsqzNVIohkkVyDT7Gbc//9k="/>
          <p:cNvSpPr>
            <a:spLocks noChangeArrowheads="1"/>
          </p:cNvSpPr>
          <p:nvPr/>
        </p:nvSpPr>
        <p:spPr bwMode="auto">
          <a:xfrm>
            <a:off x="120064" y="-2239963"/>
            <a:ext cx="6991350" cy="466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FFFFFF"/>
              </a:solidFill>
              <a:latin typeface="Century Gothic" panose="020B0502020202020204" pitchFamily="34" charset="0"/>
            </a:endParaRPr>
          </a:p>
        </p:txBody>
      </p:sp>
      <p:sp>
        <p:nvSpPr>
          <p:cNvPr id="6" name="TextBox 5"/>
          <p:cNvSpPr txBox="1"/>
          <p:nvPr/>
        </p:nvSpPr>
        <p:spPr>
          <a:xfrm>
            <a:off x="1429305" y="488272"/>
            <a:ext cx="8086637" cy="769441"/>
          </a:xfrm>
          <a:prstGeom prst="rect">
            <a:avLst/>
          </a:prstGeom>
          <a:noFill/>
        </p:spPr>
        <p:txBody>
          <a:bodyPr wrap="none" rtlCol="0">
            <a:spAutoFit/>
          </a:bodyPr>
          <a:lstStyle/>
          <a:p>
            <a:r>
              <a:rPr lang="en-US" sz="4400" dirty="0" smtClean="0"/>
              <a:t>Cindy B Stevens </a:t>
            </a:r>
            <a:r>
              <a:rPr lang="en-US" sz="4400" b="1" u="sng" dirty="0" smtClean="0"/>
              <a:t>BS</a:t>
            </a:r>
            <a:r>
              <a:rPr lang="en-US" sz="4400" dirty="0" smtClean="0"/>
              <a:t>, </a:t>
            </a:r>
            <a:r>
              <a:rPr lang="en-US" sz="4400" dirty="0" smtClean="0"/>
              <a:t>CDMM</a:t>
            </a:r>
            <a:r>
              <a:rPr lang="en-US" sz="4400" dirty="0" smtClean="0"/>
              <a:t>®, CSA®</a:t>
            </a:r>
            <a:endParaRPr lang="en-US" sz="4400" dirty="0"/>
          </a:p>
        </p:txBody>
      </p:sp>
      <p:sp>
        <p:nvSpPr>
          <p:cNvPr id="5" name="TextBox 4"/>
          <p:cNvSpPr txBox="1"/>
          <p:nvPr/>
        </p:nvSpPr>
        <p:spPr>
          <a:xfrm>
            <a:off x="6013417" y="2075483"/>
            <a:ext cx="5240537" cy="707886"/>
          </a:xfrm>
          <a:prstGeom prst="rect">
            <a:avLst/>
          </a:prstGeom>
          <a:noFill/>
        </p:spPr>
        <p:txBody>
          <a:bodyPr wrap="none" rtlCol="0">
            <a:spAutoFit/>
          </a:bodyPr>
          <a:lstStyle/>
          <a:p>
            <a:r>
              <a:rPr lang="en-US" sz="4000" dirty="0" smtClean="0"/>
              <a:t>BS = Bachelor of Science</a:t>
            </a:r>
            <a:endParaRPr lang="en-US" sz="4000" dirty="0"/>
          </a:p>
        </p:txBody>
      </p:sp>
      <p:pic>
        <p:nvPicPr>
          <p:cNvPr id="8" name="Picture 7"/>
          <p:cNvPicPr>
            <a:picLocks noChangeAspect="1"/>
          </p:cNvPicPr>
          <p:nvPr/>
        </p:nvPicPr>
        <p:blipFill>
          <a:blip r:embed="rId3"/>
          <a:stretch>
            <a:fillRect/>
          </a:stretch>
        </p:blipFill>
        <p:spPr>
          <a:xfrm>
            <a:off x="458957" y="1393926"/>
            <a:ext cx="4171950" cy="2419350"/>
          </a:xfrm>
          <a:prstGeom prst="rect">
            <a:avLst/>
          </a:prstGeom>
          <a:solidFill>
            <a:schemeClr val="accent1">
              <a:lumMod val="75000"/>
            </a:schemeClr>
          </a:solidFill>
        </p:spPr>
      </p:pic>
      <p:sp>
        <p:nvSpPr>
          <p:cNvPr id="14" name="Equal 13"/>
          <p:cNvSpPr/>
          <p:nvPr/>
        </p:nvSpPr>
        <p:spPr>
          <a:xfrm>
            <a:off x="4864962" y="2038195"/>
            <a:ext cx="914400" cy="914400"/>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13827343"/>
      </p:ext>
    </p:extLst>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6919" y="302279"/>
            <a:ext cx="9359433" cy="5942879"/>
          </a:xfrm>
          <a:prstGeom prst="rect">
            <a:avLst/>
          </a:prstGeom>
        </p:spPr>
      </p:pic>
    </p:spTree>
    <p:extLst>
      <p:ext uri="{BB962C8B-B14F-4D97-AF65-F5344CB8AC3E}">
        <p14:creationId xmlns:p14="http://schemas.microsoft.com/office/powerpoint/2010/main" val="3541703058"/>
      </p:ext>
    </p:extLst>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4874" y="4424217"/>
            <a:ext cx="1673440" cy="2258291"/>
          </a:xfrm>
          <a:prstGeom prst="rect">
            <a:avLst/>
          </a:prstGeom>
        </p:spPr>
      </p:pic>
      <p:pic>
        <p:nvPicPr>
          <p:cNvPr id="3" name="Picture 2"/>
          <p:cNvPicPr>
            <a:picLocks noChangeAspect="1"/>
          </p:cNvPicPr>
          <p:nvPr/>
        </p:nvPicPr>
        <p:blipFill>
          <a:blip r:embed="rId4"/>
          <a:stretch>
            <a:fillRect/>
          </a:stretch>
        </p:blipFill>
        <p:spPr>
          <a:xfrm>
            <a:off x="3009610" y="748578"/>
            <a:ext cx="7584499" cy="562986"/>
          </a:xfrm>
          <a:prstGeom prst="rect">
            <a:avLst/>
          </a:prstGeom>
        </p:spPr>
      </p:pic>
      <p:pic>
        <p:nvPicPr>
          <p:cNvPr id="5" name="Picture 4"/>
          <p:cNvPicPr>
            <a:picLocks noChangeAspect="1"/>
          </p:cNvPicPr>
          <p:nvPr/>
        </p:nvPicPr>
        <p:blipFill>
          <a:blip r:embed="rId5"/>
          <a:stretch>
            <a:fillRect/>
          </a:stretch>
        </p:blipFill>
        <p:spPr>
          <a:xfrm>
            <a:off x="3009610" y="1946036"/>
            <a:ext cx="3852293" cy="1332973"/>
          </a:xfrm>
          <a:prstGeom prst="rect">
            <a:avLst/>
          </a:prstGeom>
        </p:spPr>
      </p:pic>
      <p:pic>
        <p:nvPicPr>
          <p:cNvPr id="6" name="Picture 5"/>
          <p:cNvPicPr>
            <a:picLocks noChangeAspect="1"/>
          </p:cNvPicPr>
          <p:nvPr/>
        </p:nvPicPr>
        <p:blipFill>
          <a:blip r:embed="rId6"/>
          <a:stretch>
            <a:fillRect/>
          </a:stretch>
        </p:blipFill>
        <p:spPr>
          <a:xfrm>
            <a:off x="3009609" y="3279009"/>
            <a:ext cx="3852293" cy="2184290"/>
          </a:xfrm>
          <a:prstGeom prst="rect">
            <a:avLst/>
          </a:prstGeom>
        </p:spPr>
      </p:pic>
      <p:pic>
        <p:nvPicPr>
          <p:cNvPr id="8" name="Picture 7"/>
          <p:cNvPicPr>
            <a:picLocks noChangeAspect="1"/>
          </p:cNvPicPr>
          <p:nvPr/>
        </p:nvPicPr>
        <p:blipFill>
          <a:blip r:embed="rId7"/>
          <a:stretch>
            <a:fillRect/>
          </a:stretch>
        </p:blipFill>
        <p:spPr>
          <a:xfrm>
            <a:off x="3009610" y="1299334"/>
            <a:ext cx="3852293" cy="762433"/>
          </a:xfrm>
          <a:prstGeom prst="rect">
            <a:avLst/>
          </a:prstGeom>
        </p:spPr>
      </p:pic>
      <p:pic>
        <p:nvPicPr>
          <p:cNvPr id="9" name="Picture 8"/>
          <p:cNvPicPr>
            <a:picLocks noChangeAspect="1"/>
          </p:cNvPicPr>
          <p:nvPr/>
        </p:nvPicPr>
        <p:blipFill>
          <a:blip r:embed="rId8"/>
          <a:stretch>
            <a:fillRect/>
          </a:stretch>
        </p:blipFill>
        <p:spPr>
          <a:xfrm>
            <a:off x="6861902" y="1299334"/>
            <a:ext cx="3732207" cy="628318"/>
          </a:xfrm>
          <a:prstGeom prst="rect">
            <a:avLst/>
          </a:prstGeom>
        </p:spPr>
      </p:pic>
      <p:pic>
        <p:nvPicPr>
          <p:cNvPr id="11" name="Picture 10"/>
          <p:cNvPicPr>
            <a:picLocks noChangeAspect="1"/>
          </p:cNvPicPr>
          <p:nvPr/>
        </p:nvPicPr>
        <p:blipFill>
          <a:blip r:embed="rId9"/>
          <a:stretch>
            <a:fillRect/>
          </a:stretch>
        </p:blipFill>
        <p:spPr>
          <a:xfrm>
            <a:off x="6861901" y="1927652"/>
            <a:ext cx="3732208" cy="1252336"/>
          </a:xfrm>
          <a:prstGeom prst="rect">
            <a:avLst/>
          </a:prstGeom>
        </p:spPr>
      </p:pic>
      <p:pic>
        <p:nvPicPr>
          <p:cNvPr id="2050" name="Picture 2" descr="Image result for dumpster div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22631" y="3179988"/>
            <a:ext cx="5135206" cy="280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2891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1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174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202189" y="192664"/>
            <a:ext cx="5772150" cy="447675"/>
          </a:xfrm>
          <a:prstGeom prst="rect">
            <a:avLst/>
          </a:prstGeom>
        </p:spPr>
      </p:pic>
      <p:pic>
        <p:nvPicPr>
          <p:cNvPr id="1026" name="Picture 2" descr="Image result for shoulder surfing cr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04" y="1429902"/>
            <a:ext cx="4222644" cy="31629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688612" y="939078"/>
            <a:ext cx="2522341" cy="450418"/>
          </a:xfrm>
          <a:prstGeom prst="rect">
            <a:avLst/>
          </a:prstGeom>
        </p:spPr>
      </p:pic>
      <p:pic>
        <p:nvPicPr>
          <p:cNvPr id="12" name="Picture 11"/>
          <p:cNvPicPr>
            <a:picLocks noChangeAspect="1"/>
          </p:cNvPicPr>
          <p:nvPr/>
        </p:nvPicPr>
        <p:blipFill>
          <a:blip r:embed="rId6"/>
          <a:stretch>
            <a:fillRect/>
          </a:stretch>
        </p:blipFill>
        <p:spPr>
          <a:xfrm>
            <a:off x="1411382" y="5780415"/>
            <a:ext cx="2662895" cy="417080"/>
          </a:xfrm>
          <a:prstGeom prst="rect">
            <a:avLst/>
          </a:prstGeom>
        </p:spPr>
      </p:pic>
      <p:pic>
        <p:nvPicPr>
          <p:cNvPr id="2" name="Picture 1"/>
          <p:cNvPicPr>
            <a:picLocks noChangeAspect="1"/>
          </p:cNvPicPr>
          <p:nvPr/>
        </p:nvPicPr>
        <p:blipFill>
          <a:blip r:embed="rId7"/>
          <a:stretch>
            <a:fillRect/>
          </a:stretch>
        </p:blipFill>
        <p:spPr>
          <a:xfrm>
            <a:off x="9166951" y="4260928"/>
            <a:ext cx="2175303" cy="458853"/>
          </a:xfrm>
          <a:prstGeom prst="rect">
            <a:avLst/>
          </a:prstGeom>
        </p:spPr>
      </p:pic>
      <p:pic>
        <p:nvPicPr>
          <p:cNvPr id="3074" name="Picture 2"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2910" y="855950"/>
            <a:ext cx="4580840" cy="3187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a:stretch>
            <a:fillRect/>
          </a:stretch>
        </p:blipFill>
        <p:spPr>
          <a:xfrm>
            <a:off x="4272248" y="3113685"/>
            <a:ext cx="3477999" cy="3744315"/>
          </a:xfrm>
          <a:prstGeom prst="rect">
            <a:avLst/>
          </a:prstGeom>
        </p:spPr>
      </p:pic>
      <p:sp>
        <p:nvSpPr>
          <p:cNvPr id="10" name="TextBox 9"/>
          <p:cNvSpPr txBox="1"/>
          <p:nvPr/>
        </p:nvSpPr>
        <p:spPr>
          <a:xfrm rot="20351311">
            <a:off x="4738863" y="4724043"/>
            <a:ext cx="4181757" cy="830997"/>
          </a:xfrm>
          <a:prstGeom prst="rect">
            <a:avLst/>
          </a:prstGeom>
          <a:solidFill>
            <a:srgbClr val="FF0000"/>
          </a:solidFill>
        </p:spPr>
        <p:txBody>
          <a:bodyPr wrap="square" rtlCol="0">
            <a:spAutoFit/>
          </a:bodyPr>
          <a:lstStyle/>
          <a:p>
            <a:r>
              <a:rPr lang="en-US" sz="2400" b="1" dirty="0" smtClean="0"/>
              <a:t>Invest in and use a paper shredder or ID Guard Stamp</a:t>
            </a:r>
            <a:endParaRPr lang="en-US" sz="2400" b="1" dirty="0"/>
          </a:p>
        </p:txBody>
      </p:sp>
      <p:sp>
        <p:nvSpPr>
          <p:cNvPr id="16" name="TextBox 15"/>
          <p:cNvSpPr txBox="1"/>
          <p:nvPr/>
        </p:nvSpPr>
        <p:spPr>
          <a:xfrm rot="20351311">
            <a:off x="-3644" y="3018416"/>
            <a:ext cx="4636895" cy="830997"/>
          </a:xfrm>
          <a:prstGeom prst="rect">
            <a:avLst/>
          </a:prstGeom>
          <a:solidFill>
            <a:srgbClr val="FF0000"/>
          </a:solidFill>
        </p:spPr>
        <p:txBody>
          <a:bodyPr wrap="square" rtlCol="0">
            <a:spAutoFit/>
          </a:bodyPr>
          <a:lstStyle/>
          <a:p>
            <a:r>
              <a:rPr lang="en-US" sz="2400" b="1" dirty="0" smtClean="0"/>
              <a:t>Be careful where you use your portable electronic devices</a:t>
            </a:r>
            <a:endParaRPr lang="en-US" sz="2400" b="1" dirty="0"/>
          </a:p>
        </p:txBody>
      </p:sp>
      <p:sp>
        <p:nvSpPr>
          <p:cNvPr id="17" name="TextBox 16"/>
          <p:cNvSpPr txBox="1"/>
          <p:nvPr/>
        </p:nvSpPr>
        <p:spPr>
          <a:xfrm rot="20192857">
            <a:off x="7096248" y="1924081"/>
            <a:ext cx="4897047" cy="830997"/>
          </a:xfrm>
          <a:prstGeom prst="rect">
            <a:avLst/>
          </a:prstGeom>
          <a:solidFill>
            <a:srgbClr val="FF0000"/>
          </a:solidFill>
        </p:spPr>
        <p:txBody>
          <a:bodyPr wrap="square" rtlCol="0">
            <a:spAutoFit/>
          </a:bodyPr>
          <a:lstStyle/>
          <a:p>
            <a:r>
              <a:rPr lang="en-US" sz="2400" b="1" dirty="0" smtClean="0"/>
              <a:t>Never click on links within an email.  Always go to the site.</a:t>
            </a:r>
            <a:endParaRPr lang="en-US" sz="2400" b="1" dirty="0"/>
          </a:p>
        </p:txBody>
      </p:sp>
      <p:sp>
        <p:nvSpPr>
          <p:cNvPr id="18" name="TextBox 17"/>
          <p:cNvSpPr txBox="1"/>
          <p:nvPr/>
        </p:nvSpPr>
        <p:spPr>
          <a:xfrm rot="20351311">
            <a:off x="7645095" y="5196174"/>
            <a:ext cx="4243791" cy="830997"/>
          </a:xfrm>
          <a:prstGeom prst="rect">
            <a:avLst/>
          </a:prstGeom>
          <a:solidFill>
            <a:srgbClr val="FF0000"/>
          </a:solidFill>
        </p:spPr>
        <p:txBody>
          <a:bodyPr wrap="square" rtlCol="0">
            <a:spAutoFit/>
          </a:bodyPr>
          <a:lstStyle/>
          <a:p>
            <a:r>
              <a:rPr lang="en-US" sz="2400" b="1" dirty="0" smtClean="0"/>
              <a:t>Monitor and reconcile your financial statements monthly</a:t>
            </a:r>
            <a:endParaRPr lang="en-US" sz="2400" b="1" dirty="0"/>
          </a:p>
        </p:txBody>
      </p:sp>
      <p:sp>
        <p:nvSpPr>
          <p:cNvPr id="19" name="TextBox 18"/>
          <p:cNvSpPr txBox="1"/>
          <p:nvPr/>
        </p:nvSpPr>
        <p:spPr>
          <a:xfrm rot="20351311">
            <a:off x="4714855" y="1252694"/>
            <a:ext cx="5338467" cy="830997"/>
          </a:xfrm>
          <a:prstGeom prst="rect">
            <a:avLst/>
          </a:prstGeom>
          <a:solidFill>
            <a:srgbClr val="FF0000"/>
          </a:solidFill>
        </p:spPr>
        <p:txBody>
          <a:bodyPr wrap="square" rtlCol="0">
            <a:spAutoFit/>
          </a:bodyPr>
          <a:lstStyle/>
          <a:p>
            <a:r>
              <a:rPr lang="en-US" sz="2400" b="1" dirty="0" smtClean="0"/>
              <a:t>Never give personal information over the phone to someone WHO CALLS YOU.</a:t>
            </a:r>
            <a:endParaRPr lang="en-US" sz="2400" b="1" dirty="0"/>
          </a:p>
        </p:txBody>
      </p:sp>
      <p:sp>
        <p:nvSpPr>
          <p:cNvPr id="20" name="TextBox 19"/>
          <p:cNvSpPr txBox="1"/>
          <p:nvPr/>
        </p:nvSpPr>
        <p:spPr>
          <a:xfrm rot="20351311">
            <a:off x="71956" y="4539594"/>
            <a:ext cx="5346327" cy="830997"/>
          </a:xfrm>
          <a:prstGeom prst="rect">
            <a:avLst/>
          </a:prstGeom>
          <a:solidFill>
            <a:srgbClr val="FF0000"/>
          </a:solidFill>
        </p:spPr>
        <p:txBody>
          <a:bodyPr wrap="square" rtlCol="0">
            <a:spAutoFit/>
          </a:bodyPr>
          <a:lstStyle/>
          <a:p>
            <a:r>
              <a:rPr lang="en-US" sz="2400" b="1" dirty="0" smtClean="0"/>
              <a:t>If you can’t keep up with your paperwork, hire a professional who can.</a:t>
            </a:r>
            <a:endParaRPr lang="en-US" sz="2400" b="1" dirty="0"/>
          </a:p>
        </p:txBody>
      </p:sp>
    </p:spTree>
    <p:extLst>
      <p:ext uri="{BB962C8B-B14F-4D97-AF65-F5344CB8AC3E}">
        <p14:creationId xmlns:p14="http://schemas.microsoft.com/office/powerpoint/2010/main" val="29925565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2" name="Picture 6" descr="Image result for cute kit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80" y="608345"/>
            <a:ext cx="3764538" cy="54595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901404" y="608344"/>
            <a:ext cx="5479665" cy="5459517"/>
          </a:xfrm>
          <a:prstGeom prst="rect">
            <a:avLst/>
          </a:prstGeom>
        </p:spPr>
      </p:pic>
      <p:sp>
        <p:nvSpPr>
          <p:cNvPr id="4" name="TextBox 3"/>
          <p:cNvSpPr txBox="1"/>
          <p:nvPr/>
        </p:nvSpPr>
        <p:spPr>
          <a:xfrm>
            <a:off x="5578764" y="21890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60051761"/>
      </p:ext>
    </p:extLst>
  </p:cSld>
  <p:clrMapOvr>
    <a:masterClrMapping/>
  </p:clrMapOvr>
  <p:transition spd="slow" advTm="1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48061" y="330632"/>
            <a:ext cx="5095875" cy="1190625"/>
          </a:xfrm>
          <a:prstGeom prst="rect">
            <a:avLst/>
          </a:prstGeom>
        </p:spPr>
      </p:pic>
      <p:pic>
        <p:nvPicPr>
          <p:cNvPr id="4" name="Picture 3"/>
          <p:cNvPicPr>
            <a:picLocks noChangeAspect="1"/>
          </p:cNvPicPr>
          <p:nvPr/>
        </p:nvPicPr>
        <p:blipFill>
          <a:blip r:embed="rId3"/>
          <a:stretch>
            <a:fillRect/>
          </a:stretch>
        </p:blipFill>
        <p:spPr>
          <a:xfrm>
            <a:off x="241155" y="4875212"/>
            <a:ext cx="2066925" cy="1781175"/>
          </a:xfrm>
          <a:prstGeom prst="rect">
            <a:avLst/>
          </a:prstGeom>
        </p:spPr>
      </p:pic>
      <p:pic>
        <p:nvPicPr>
          <p:cNvPr id="5" name="Picture 4"/>
          <p:cNvPicPr>
            <a:picLocks noChangeAspect="1"/>
          </p:cNvPicPr>
          <p:nvPr/>
        </p:nvPicPr>
        <p:blipFill>
          <a:blip r:embed="rId4"/>
          <a:stretch>
            <a:fillRect/>
          </a:stretch>
        </p:blipFill>
        <p:spPr>
          <a:xfrm>
            <a:off x="2178120" y="1589231"/>
            <a:ext cx="7835756" cy="943768"/>
          </a:xfrm>
          <a:prstGeom prst="rect">
            <a:avLst/>
          </a:prstGeom>
        </p:spPr>
      </p:pic>
      <p:pic>
        <p:nvPicPr>
          <p:cNvPr id="6" name="Picture 5"/>
          <p:cNvPicPr>
            <a:picLocks noChangeAspect="1"/>
          </p:cNvPicPr>
          <p:nvPr/>
        </p:nvPicPr>
        <p:blipFill>
          <a:blip r:embed="rId5"/>
          <a:stretch>
            <a:fillRect/>
          </a:stretch>
        </p:blipFill>
        <p:spPr>
          <a:xfrm>
            <a:off x="2178120" y="2532999"/>
            <a:ext cx="7835756" cy="439018"/>
          </a:xfrm>
          <a:prstGeom prst="rect">
            <a:avLst/>
          </a:prstGeom>
        </p:spPr>
      </p:pic>
      <p:pic>
        <p:nvPicPr>
          <p:cNvPr id="7" name="Picture 6"/>
          <p:cNvPicPr>
            <a:picLocks noChangeAspect="1"/>
          </p:cNvPicPr>
          <p:nvPr/>
        </p:nvPicPr>
        <p:blipFill>
          <a:blip r:embed="rId6"/>
          <a:stretch>
            <a:fillRect/>
          </a:stretch>
        </p:blipFill>
        <p:spPr>
          <a:xfrm>
            <a:off x="2178120" y="2972017"/>
            <a:ext cx="7835756" cy="722528"/>
          </a:xfrm>
          <a:prstGeom prst="rect">
            <a:avLst/>
          </a:prstGeom>
        </p:spPr>
      </p:pic>
      <p:pic>
        <p:nvPicPr>
          <p:cNvPr id="8" name="Picture 7"/>
          <p:cNvPicPr>
            <a:picLocks noChangeAspect="1"/>
          </p:cNvPicPr>
          <p:nvPr/>
        </p:nvPicPr>
        <p:blipFill>
          <a:blip r:embed="rId7"/>
          <a:stretch>
            <a:fillRect/>
          </a:stretch>
        </p:blipFill>
        <p:spPr>
          <a:xfrm>
            <a:off x="2178120" y="3694545"/>
            <a:ext cx="7835756" cy="439018"/>
          </a:xfrm>
          <a:prstGeom prst="rect">
            <a:avLst/>
          </a:prstGeom>
        </p:spPr>
      </p:pic>
      <p:pic>
        <p:nvPicPr>
          <p:cNvPr id="9" name="Picture 8"/>
          <p:cNvPicPr>
            <a:picLocks noChangeAspect="1"/>
          </p:cNvPicPr>
          <p:nvPr/>
        </p:nvPicPr>
        <p:blipFill>
          <a:blip r:embed="rId8"/>
          <a:stretch>
            <a:fillRect/>
          </a:stretch>
        </p:blipFill>
        <p:spPr>
          <a:xfrm>
            <a:off x="2178120" y="4133562"/>
            <a:ext cx="7835756" cy="722529"/>
          </a:xfrm>
          <a:prstGeom prst="rect">
            <a:avLst/>
          </a:prstGeom>
        </p:spPr>
      </p:pic>
    </p:spTree>
    <p:extLst>
      <p:ext uri="{BB962C8B-B14F-4D97-AF65-F5344CB8AC3E}">
        <p14:creationId xmlns:p14="http://schemas.microsoft.com/office/powerpoint/2010/main" val="18281071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9896" y="515360"/>
            <a:ext cx="8549925" cy="703840"/>
          </a:xfrm>
          <a:prstGeom prst="rect">
            <a:avLst/>
          </a:prstGeom>
        </p:spPr>
      </p:pic>
      <p:pic>
        <p:nvPicPr>
          <p:cNvPr id="3" name="Picture 2"/>
          <p:cNvPicPr>
            <a:picLocks noChangeAspect="1"/>
          </p:cNvPicPr>
          <p:nvPr/>
        </p:nvPicPr>
        <p:blipFill>
          <a:blip r:embed="rId4"/>
          <a:stretch>
            <a:fillRect/>
          </a:stretch>
        </p:blipFill>
        <p:spPr>
          <a:xfrm>
            <a:off x="2289896" y="1214177"/>
            <a:ext cx="4256688" cy="885391"/>
          </a:xfrm>
          <a:prstGeom prst="rect">
            <a:avLst/>
          </a:prstGeom>
        </p:spPr>
      </p:pic>
      <p:pic>
        <p:nvPicPr>
          <p:cNvPr id="5" name="Picture 4"/>
          <p:cNvPicPr>
            <a:picLocks noChangeAspect="1"/>
          </p:cNvPicPr>
          <p:nvPr/>
        </p:nvPicPr>
        <p:blipFill>
          <a:blip r:embed="rId5"/>
          <a:stretch>
            <a:fillRect/>
          </a:stretch>
        </p:blipFill>
        <p:spPr>
          <a:xfrm>
            <a:off x="2298596" y="2099568"/>
            <a:ext cx="4247988" cy="585930"/>
          </a:xfrm>
          <a:prstGeom prst="rect">
            <a:avLst/>
          </a:prstGeom>
        </p:spPr>
      </p:pic>
      <p:pic>
        <p:nvPicPr>
          <p:cNvPr id="6" name="Picture 5"/>
          <p:cNvPicPr>
            <a:picLocks noChangeAspect="1"/>
          </p:cNvPicPr>
          <p:nvPr/>
        </p:nvPicPr>
        <p:blipFill>
          <a:blip r:embed="rId6"/>
          <a:stretch>
            <a:fillRect/>
          </a:stretch>
        </p:blipFill>
        <p:spPr>
          <a:xfrm>
            <a:off x="2299419" y="2670730"/>
            <a:ext cx="4247165" cy="1154243"/>
          </a:xfrm>
          <a:prstGeom prst="rect">
            <a:avLst/>
          </a:prstGeom>
        </p:spPr>
      </p:pic>
      <p:pic>
        <p:nvPicPr>
          <p:cNvPr id="7" name="Picture 6"/>
          <p:cNvPicPr>
            <a:picLocks noChangeAspect="1"/>
          </p:cNvPicPr>
          <p:nvPr/>
        </p:nvPicPr>
        <p:blipFill>
          <a:blip r:embed="rId7"/>
          <a:stretch>
            <a:fillRect/>
          </a:stretch>
        </p:blipFill>
        <p:spPr>
          <a:xfrm>
            <a:off x="2298596" y="3824973"/>
            <a:ext cx="4247988" cy="651254"/>
          </a:xfrm>
          <a:prstGeom prst="rect">
            <a:avLst/>
          </a:prstGeom>
        </p:spPr>
      </p:pic>
      <p:pic>
        <p:nvPicPr>
          <p:cNvPr id="8" name="Picture 7"/>
          <p:cNvPicPr>
            <a:picLocks noChangeAspect="1"/>
          </p:cNvPicPr>
          <p:nvPr/>
        </p:nvPicPr>
        <p:blipFill>
          <a:blip r:embed="rId8"/>
          <a:stretch>
            <a:fillRect/>
          </a:stretch>
        </p:blipFill>
        <p:spPr>
          <a:xfrm>
            <a:off x="424874" y="4424217"/>
            <a:ext cx="1673440" cy="2258291"/>
          </a:xfrm>
          <a:prstGeom prst="rect">
            <a:avLst/>
          </a:prstGeom>
        </p:spPr>
      </p:pic>
      <p:pic>
        <p:nvPicPr>
          <p:cNvPr id="9" name="Picture 8"/>
          <p:cNvPicPr>
            <a:picLocks noChangeAspect="1"/>
          </p:cNvPicPr>
          <p:nvPr/>
        </p:nvPicPr>
        <p:blipFill>
          <a:blip r:embed="rId9"/>
          <a:stretch>
            <a:fillRect/>
          </a:stretch>
        </p:blipFill>
        <p:spPr>
          <a:xfrm>
            <a:off x="6546584" y="1214176"/>
            <a:ext cx="4293237" cy="885391"/>
          </a:xfrm>
          <a:prstGeom prst="rect">
            <a:avLst/>
          </a:prstGeom>
        </p:spPr>
      </p:pic>
      <p:pic>
        <p:nvPicPr>
          <p:cNvPr id="10" name="Picture 9"/>
          <p:cNvPicPr>
            <a:picLocks noChangeAspect="1"/>
          </p:cNvPicPr>
          <p:nvPr/>
        </p:nvPicPr>
        <p:blipFill>
          <a:blip r:embed="rId10"/>
          <a:stretch>
            <a:fillRect/>
          </a:stretch>
        </p:blipFill>
        <p:spPr>
          <a:xfrm>
            <a:off x="6546584" y="2099567"/>
            <a:ext cx="4293237" cy="585931"/>
          </a:xfrm>
          <a:prstGeom prst="rect">
            <a:avLst/>
          </a:prstGeom>
        </p:spPr>
      </p:pic>
      <p:pic>
        <p:nvPicPr>
          <p:cNvPr id="11" name="Picture 10"/>
          <p:cNvPicPr>
            <a:picLocks noChangeAspect="1"/>
          </p:cNvPicPr>
          <p:nvPr/>
        </p:nvPicPr>
        <p:blipFill>
          <a:blip r:embed="rId11"/>
          <a:stretch>
            <a:fillRect/>
          </a:stretch>
        </p:blipFill>
        <p:spPr>
          <a:xfrm>
            <a:off x="6510033" y="2685498"/>
            <a:ext cx="4329787" cy="1304611"/>
          </a:xfrm>
          <a:prstGeom prst="rect">
            <a:avLst/>
          </a:prstGeom>
        </p:spPr>
      </p:pic>
      <p:pic>
        <p:nvPicPr>
          <p:cNvPr id="12" name="Picture 11"/>
          <p:cNvPicPr>
            <a:picLocks noChangeAspect="1"/>
          </p:cNvPicPr>
          <p:nvPr/>
        </p:nvPicPr>
        <p:blipFill>
          <a:blip r:embed="rId12"/>
          <a:stretch>
            <a:fillRect/>
          </a:stretch>
        </p:blipFill>
        <p:spPr>
          <a:xfrm>
            <a:off x="6546584" y="3990109"/>
            <a:ext cx="4293236" cy="486118"/>
          </a:xfrm>
          <a:prstGeom prst="rect">
            <a:avLst/>
          </a:prstGeom>
        </p:spPr>
      </p:pic>
      <p:pic>
        <p:nvPicPr>
          <p:cNvPr id="13" name="Picture 12"/>
          <p:cNvPicPr>
            <a:picLocks noChangeAspect="1"/>
          </p:cNvPicPr>
          <p:nvPr/>
        </p:nvPicPr>
        <p:blipFill>
          <a:blip r:embed="rId13"/>
          <a:stretch>
            <a:fillRect/>
          </a:stretch>
        </p:blipFill>
        <p:spPr>
          <a:xfrm>
            <a:off x="5074226" y="5425017"/>
            <a:ext cx="3415877" cy="711641"/>
          </a:xfrm>
          <a:prstGeom prst="rect">
            <a:avLst/>
          </a:prstGeom>
        </p:spPr>
      </p:pic>
    </p:spTree>
    <p:extLst>
      <p:ext uri="{BB962C8B-B14F-4D97-AF65-F5344CB8AC3E}">
        <p14:creationId xmlns:p14="http://schemas.microsoft.com/office/powerpoint/2010/main" val="2980756809"/>
      </p:ext>
    </p:extLst>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2000"/>
                                        <p:tgtEl>
                                          <p:spTgt spid="13"/>
                                        </p:tgtEl>
                                      </p:cBhvr>
                                    </p:animEffect>
                                    <p:anim calcmode="lin" valueType="num">
                                      <p:cBhvr>
                                        <p:cTn id="56" dur="2000" fill="hold"/>
                                        <p:tgtEl>
                                          <p:spTgt spid="13"/>
                                        </p:tgtEl>
                                        <p:attrNameLst>
                                          <p:attrName>ppt_w</p:attrName>
                                        </p:attrNameLst>
                                      </p:cBhvr>
                                      <p:tavLst>
                                        <p:tav tm="0" fmla="#ppt_w*sin(2.5*pi*$)">
                                          <p:val>
                                            <p:fltVal val="0"/>
                                          </p:val>
                                        </p:tav>
                                        <p:tav tm="100000">
                                          <p:val>
                                            <p:fltVal val="1"/>
                                          </p:val>
                                        </p:tav>
                                      </p:tavLst>
                                    </p:anim>
                                    <p:anim calcmode="lin" valueType="num">
                                      <p:cBhvr>
                                        <p:cTn id="57"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96761" y="231053"/>
            <a:ext cx="8508184" cy="544802"/>
          </a:xfrm>
          <a:prstGeom prst="rect">
            <a:avLst/>
          </a:prstGeom>
        </p:spPr>
      </p:pic>
      <p:pic>
        <p:nvPicPr>
          <p:cNvPr id="3" name="Picture 2"/>
          <p:cNvPicPr>
            <a:picLocks noChangeAspect="1"/>
          </p:cNvPicPr>
          <p:nvPr/>
        </p:nvPicPr>
        <p:blipFill>
          <a:blip r:embed="rId4"/>
          <a:stretch>
            <a:fillRect/>
          </a:stretch>
        </p:blipFill>
        <p:spPr>
          <a:xfrm>
            <a:off x="1796761" y="914401"/>
            <a:ext cx="8508184" cy="665018"/>
          </a:xfrm>
          <a:prstGeom prst="rect">
            <a:avLst/>
          </a:prstGeom>
        </p:spPr>
      </p:pic>
      <p:pic>
        <p:nvPicPr>
          <p:cNvPr id="4" name="Picture 3"/>
          <p:cNvPicPr>
            <a:picLocks noChangeAspect="1"/>
          </p:cNvPicPr>
          <p:nvPr/>
        </p:nvPicPr>
        <p:blipFill>
          <a:blip r:embed="rId5"/>
          <a:stretch>
            <a:fillRect/>
          </a:stretch>
        </p:blipFill>
        <p:spPr>
          <a:xfrm>
            <a:off x="1796761" y="1717965"/>
            <a:ext cx="8508184" cy="1496290"/>
          </a:xfrm>
          <a:prstGeom prst="rect">
            <a:avLst/>
          </a:prstGeom>
        </p:spPr>
      </p:pic>
      <p:pic>
        <p:nvPicPr>
          <p:cNvPr id="5" name="Picture 4"/>
          <p:cNvPicPr>
            <a:picLocks noChangeAspect="1"/>
          </p:cNvPicPr>
          <p:nvPr/>
        </p:nvPicPr>
        <p:blipFill>
          <a:blip r:embed="rId6"/>
          <a:stretch>
            <a:fillRect/>
          </a:stretch>
        </p:blipFill>
        <p:spPr>
          <a:xfrm>
            <a:off x="1796761" y="3352801"/>
            <a:ext cx="8508184" cy="895927"/>
          </a:xfrm>
          <a:prstGeom prst="rect">
            <a:avLst/>
          </a:prstGeom>
        </p:spPr>
      </p:pic>
      <p:pic>
        <p:nvPicPr>
          <p:cNvPr id="6" name="Picture 5"/>
          <p:cNvPicPr>
            <a:picLocks noChangeAspect="1"/>
          </p:cNvPicPr>
          <p:nvPr/>
        </p:nvPicPr>
        <p:blipFill>
          <a:blip r:embed="rId7"/>
          <a:stretch>
            <a:fillRect/>
          </a:stretch>
        </p:blipFill>
        <p:spPr>
          <a:xfrm>
            <a:off x="2660591" y="4636655"/>
            <a:ext cx="6780524" cy="1187307"/>
          </a:xfrm>
          <a:prstGeom prst="rect">
            <a:avLst/>
          </a:prstGeom>
        </p:spPr>
      </p:pic>
      <p:pic>
        <p:nvPicPr>
          <p:cNvPr id="7" name="Picture 6"/>
          <p:cNvPicPr>
            <a:picLocks noChangeAspect="1"/>
          </p:cNvPicPr>
          <p:nvPr/>
        </p:nvPicPr>
        <p:blipFill>
          <a:blip r:embed="rId8"/>
          <a:stretch>
            <a:fillRect/>
          </a:stretch>
        </p:blipFill>
        <p:spPr>
          <a:xfrm>
            <a:off x="267856" y="4387274"/>
            <a:ext cx="1673440" cy="2258291"/>
          </a:xfrm>
          <a:prstGeom prst="rect">
            <a:avLst/>
          </a:prstGeom>
        </p:spPr>
      </p:pic>
    </p:spTree>
    <p:extLst>
      <p:ext uri="{BB962C8B-B14F-4D97-AF65-F5344CB8AC3E}">
        <p14:creationId xmlns:p14="http://schemas.microsoft.com/office/powerpoint/2010/main" val="1696436524"/>
      </p:ext>
    </p:extLst>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1345" y="511047"/>
            <a:ext cx="7589829" cy="3632632"/>
          </a:xfrm>
          <a:prstGeom prst="rect">
            <a:avLst/>
          </a:prstGeom>
        </p:spPr>
      </p:pic>
      <p:sp>
        <p:nvSpPr>
          <p:cNvPr id="3" name="TextBox 2"/>
          <p:cNvSpPr txBox="1"/>
          <p:nvPr/>
        </p:nvSpPr>
        <p:spPr>
          <a:xfrm>
            <a:off x="5184843" y="5710136"/>
            <a:ext cx="5972783"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3"/>
          <a:stretch>
            <a:fillRect/>
          </a:stretch>
        </p:blipFill>
        <p:spPr>
          <a:xfrm>
            <a:off x="267856" y="4387274"/>
            <a:ext cx="1673440" cy="2258291"/>
          </a:xfrm>
          <a:prstGeom prst="rect">
            <a:avLst/>
          </a:prstGeom>
        </p:spPr>
      </p:pic>
      <p:sp>
        <p:nvSpPr>
          <p:cNvPr id="7" name="TextBox 6"/>
          <p:cNvSpPr txBox="1"/>
          <p:nvPr/>
        </p:nvSpPr>
        <p:spPr>
          <a:xfrm>
            <a:off x="2548646" y="4503905"/>
            <a:ext cx="6608323" cy="1938992"/>
          </a:xfrm>
          <a:prstGeom prst="rect">
            <a:avLst/>
          </a:prstGeom>
          <a:noFill/>
        </p:spPr>
        <p:txBody>
          <a:bodyPr wrap="square" rtlCol="0">
            <a:spAutoFit/>
          </a:bodyPr>
          <a:lstStyle/>
          <a:p>
            <a:pPr eaLnBrk="1" hangingPunct="1"/>
            <a:r>
              <a:rPr lang="en-US" altLang="en-US" sz="3000" b="1" dirty="0">
                <a:solidFill>
                  <a:schemeClr val="bg1"/>
                </a:solidFill>
                <a:latin typeface="Times New Roman" panose="02020603050405020304" pitchFamily="18" charset="0"/>
                <a:cs typeface="Times New Roman" panose="02020603050405020304" pitchFamily="18" charset="0"/>
              </a:rPr>
              <a:t>Presented by</a:t>
            </a:r>
          </a:p>
          <a:p>
            <a:pPr eaLnBrk="1" hangingPunct="1"/>
            <a:r>
              <a:rPr lang="en-US" altLang="en-US" sz="3000" b="1" dirty="0">
                <a:solidFill>
                  <a:schemeClr val="bg1"/>
                </a:solidFill>
                <a:latin typeface="Times New Roman" panose="02020603050405020304" pitchFamily="18" charset="0"/>
                <a:cs typeface="Times New Roman" panose="02020603050405020304" pitchFamily="18" charset="0"/>
              </a:rPr>
              <a:t>Cindy B. Stevens, BS, CDMM®, CSA®</a:t>
            </a:r>
          </a:p>
          <a:p>
            <a:pPr eaLnBrk="1" hangingPunct="1"/>
            <a:r>
              <a:rPr lang="en-US" altLang="en-US" sz="3000" b="1" dirty="0">
                <a:solidFill>
                  <a:schemeClr val="bg1"/>
                </a:solidFill>
                <a:latin typeface="Times New Roman" panose="02020603050405020304" pitchFamily="18" charset="0"/>
                <a:cs typeface="Times New Roman" panose="02020603050405020304" pitchFamily="18" charset="0"/>
              </a:rPr>
              <a:t>of Personal Financial Solutions</a:t>
            </a:r>
          </a:p>
          <a:p>
            <a:pPr eaLnBrk="1" hangingPunct="1"/>
            <a:r>
              <a:rPr lang="en-US" altLang="en-US" sz="3000" b="1" dirty="0">
                <a:solidFill>
                  <a:schemeClr val="bg1"/>
                </a:solidFill>
                <a:latin typeface="Times New Roman" panose="02020603050405020304" pitchFamily="18" charset="0"/>
                <a:cs typeface="Times New Roman" panose="02020603050405020304" pitchFamily="18" charset="0"/>
              </a:rPr>
              <a:t>a Daily Money Management Company  </a:t>
            </a:r>
            <a:endParaRPr lang="en-US" altLang="en-US" sz="3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6804687"/>
      </p:ext>
    </p:extLst>
  </p:cSld>
  <p:clrMapOvr>
    <a:masterClrMapping/>
  </p:clrMapOvr>
  <p:transition spd="slow"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29305" y="488272"/>
            <a:ext cx="8086637" cy="769441"/>
          </a:xfrm>
          <a:prstGeom prst="rect">
            <a:avLst/>
          </a:prstGeom>
          <a:noFill/>
        </p:spPr>
        <p:txBody>
          <a:bodyPr wrap="none" rtlCol="0">
            <a:spAutoFit/>
          </a:bodyPr>
          <a:lstStyle/>
          <a:p>
            <a:r>
              <a:rPr lang="en-US" sz="4400" dirty="0" smtClean="0"/>
              <a:t>Cindy B Stevens BS, </a:t>
            </a:r>
            <a:r>
              <a:rPr lang="en-US" sz="4400" b="1" u="sng" dirty="0"/>
              <a:t>C</a:t>
            </a:r>
            <a:r>
              <a:rPr lang="en-US" sz="4400" b="1" u="sng" dirty="0" smtClean="0"/>
              <a:t>DMM</a:t>
            </a:r>
            <a:r>
              <a:rPr lang="en-US" sz="4400" dirty="0" smtClean="0"/>
              <a:t>®, CSA®</a:t>
            </a:r>
            <a:endParaRPr lang="en-US" sz="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467" y="2672601"/>
            <a:ext cx="3201919" cy="1479445"/>
          </a:xfrm>
          <a:prstGeom prst="rect">
            <a:avLst/>
          </a:prstGeom>
        </p:spPr>
      </p:pic>
      <p:sp>
        <p:nvSpPr>
          <p:cNvPr id="4" name="TextBox 3"/>
          <p:cNvSpPr txBox="1"/>
          <p:nvPr/>
        </p:nvSpPr>
        <p:spPr>
          <a:xfrm>
            <a:off x="4821526" y="3119935"/>
            <a:ext cx="7305819" cy="584775"/>
          </a:xfrm>
          <a:prstGeom prst="rect">
            <a:avLst/>
          </a:prstGeom>
        </p:spPr>
        <p:style>
          <a:lnRef idx="0">
            <a:scrgbClr r="0" g="0" b="0"/>
          </a:lnRef>
          <a:fillRef idx="1002">
            <a:schemeClr val="lt2"/>
          </a:fillRef>
          <a:effectRef idx="0">
            <a:scrgbClr r="0" g="0" b="0"/>
          </a:effectRef>
          <a:fontRef idx="major"/>
        </p:style>
        <p:txBody>
          <a:bodyPr wrap="square" rtlCol="0">
            <a:spAutoFit/>
          </a:bodyPr>
          <a:lstStyle/>
          <a:p>
            <a:r>
              <a:rPr lang="en-US" sz="3200" dirty="0">
                <a:ln w="0"/>
                <a:effectLst>
                  <a:outerShdw blurRad="38100" dist="19050" dir="2700000" algn="tl" rotWithShape="0">
                    <a:schemeClr val="dk1">
                      <a:alpha val="40000"/>
                    </a:schemeClr>
                  </a:outerShdw>
                </a:effectLst>
              </a:rPr>
              <a:t>C</a:t>
            </a:r>
            <a:r>
              <a:rPr lang="en-US" sz="3200" dirty="0" smtClean="0">
                <a:ln w="0"/>
                <a:effectLst>
                  <a:outerShdw blurRad="38100" dist="19050" dir="2700000" algn="tl" rotWithShape="0">
                    <a:schemeClr val="dk1">
                      <a:alpha val="40000"/>
                    </a:schemeClr>
                  </a:outerShdw>
                </a:effectLst>
              </a:rPr>
              <a:t>DMM </a:t>
            </a:r>
            <a:r>
              <a:rPr lang="en-US" sz="3200" dirty="0" smtClean="0">
                <a:ln w="0"/>
                <a:effectLst>
                  <a:outerShdw blurRad="38100" dist="19050" dir="2700000" algn="tl" rotWithShape="0">
                    <a:schemeClr val="dk1">
                      <a:alpha val="40000"/>
                    </a:schemeClr>
                  </a:outerShdw>
                </a:effectLst>
              </a:rPr>
              <a:t>- </a:t>
            </a:r>
            <a:r>
              <a:rPr lang="en-US" sz="3200" dirty="0" smtClean="0">
                <a:ln w="0"/>
                <a:effectLst>
                  <a:outerShdw blurRad="38100" dist="19050" dir="2700000" algn="tl" rotWithShape="0">
                    <a:schemeClr val="dk1">
                      <a:alpha val="40000"/>
                    </a:schemeClr>
                  </a:outerShdw>
                </a:effectLst>
              </a:rPr>
              <a:t>Certified </a:t>
            </a:r>
            <a:r>
              <a:rPr lang="en-US" sz="3200" dirty="0" smtClean="0">
                <a:ln w="0"/>
                <a:effectLst>
                  <a:outerShdw blurRad="38100" dist="19050" dir="2700000" algn="tl" rotWithShape="0">
                    <a:schemeClr val="dk1">
                      <a:alpha val="40000"/>
                    </a:schemeClr>
                  </a:outerShdw>
                </a:effectLst>
              </a:rPr>
              <a:t>Daily Money Manager</a:t>
            </a:r>
            <a:endParaRPr lang="en-US" sz="3200" dirty="0">
              <a:ln w="0"/>
              <a:effectLst>
                <a:outerShdw blurRad="38100" dist="19050" dir="2700000" algn="tl" rotWithShape="0">
                  <a:schemeClr val="dk1">
                    <a:alpha val="40000"/>
                  </a:schemeClr>
                </a:outerShdw>
              </a:effectLst>
            </a:endParaRPr>
          </a:p>
        </p:txBody>
      </p:sp>
      <p:sp>
        <p:nvSpPr>
          <p:cNvPr id="5" name="Equal 4"/>
          <p:cNvSpPr/>
          <p:nvPr/>
        </p:nvSpPr>
        <p:spPr>
          <a:xfrm>
            <a:off x="3614304" y="2955123"/>
            <a:ext cx="914400" cy="914400"/>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4"/>
          <a:stretch>
            <a:fillRect/>
          </a:stretch>
        </p:blipFill>
        <p:spPr>
          <a:xfrm>
            <a:off x="397165" y="1393927"/>
            <a:ext cx="2179780" cy="1142460"/>
          </a:xfrm>
          <a:prstGeom prst="rect">
            <a:avLst/>
          </a:prstGeom>
          <a:solidFill>
            <a:schemeClr val="accent1">
              <a:lumMod val="75000"/>
            </a:schemeClr>
          </a:solidFill>
        </p:spPr>
      </p:pic>
      <p:pic>
        <p:nvPicPr>
          <p:cNvPr id="7" name="Picture 6"/>
          <p:cNvPicPr>
            <a:picLocks noChangeAspect="1"/>
          </p:cNvPicPr>
          <p:nvPr/>
        </p:nvPicPr>
        <p:blipFill>
          <a:blip r:embed="rId5"/>
          <a:stretch>
            <a:fillRect/>
          </a:stretch>
        </p:blipFill>
        <p:spPr>
          <a:xfrm>
            <a:off x="6952241" y="3778601"/>
            <a:ext cx="4214524" cy="2972971"/>
          </a:xfrm>
          <a:prstGeom prst="rect">
            <a:avLst/>
          </a:prstGeom>
        </p:spPr>
      </p:pic>
      <p:sp>
        <p:nvSpPr>
          <p:cNvPr id="8" name="TextBox 7"/>
          <p:cNvSpPr txBox="1"/>
          <p:nvPr/>
        </p:nvSpPr>
        <p:spPr>
          <a:xfrm>
            <a:off x="1117600" y="5265086"/>
            <a:ext cx="3771738" cy="584775"/>
          </a:xfrm>
          <a:prstGeom prst="rect">
            <a:avLst/>
          </a:prstGeom>
          <a:noFill/>
        </p:spPr>
        <p:txBody>
          <a:bodyPr wrap="none" rtlCol="0">
            <a:spAutoFit/>
          </a:bodyPr>
          <a:lstStyle/>
          <a:p>
            <a:r>
              <a:rPr lang="en-US" sz="3200" b="1" i="1" dirty="0" smtClean="0"/>
              <a:t>Standards of Practice</a:t>
            </a:r>
            <a:endParaRPr lang="en-US" sz="3200" b="1" i="1" dirty="0"/>
          </a:p>
        </p:txBody>
      </p:sp>
      <p:sp>
        <p:nvSpPr>
          <p:cNvPr id="9" name="TextBox 8"/>
          <p:cNvSpPr txBox="1"/>
          <p:nvPr/>
        </p:nvSpPr>
        <p:spPr>
          <a:xfrm>
            <a:off x="3966829" y="6086090"/>
            <a:ext cx="2147644" cy="461665"/>
          </a:xfrm>
          <a:prstGeom prst="rect">
            <a:avLst/>
          </a:prstGeom>
          <a:noFill/>
        </p:spPr>
        <p:txBody>
          <a:bodyPr wrap="square" rtlCol="0">
            <a:spAutoFit/>
          </a:bodyPr>
          <a:lstStyle/>
          <a:p>
            <a:r>
              <a:rPr lang="en-US" sz="2400" i="1" dirty="0" smtClean="0"/>
              <a:t>Professionalism</a:t>
            </a:r>
            <a:endParaRPr lang="en-US" sz="2400" i="1" dirty="0"/>
          </a:p>
        </p:txBody>
      </p:sp>
      <p:sp>
        <p:nvSpPr>
          <p:cNvPr id="10" name="TextBox 9"/>
          <p:cNvSpPr txBox="1"/>
          <p:nvPr/>
        </p:nvSpPr>
        <p:spPr>
          <a:xfrm>
            <a:off x="3914440" y="4536738"/>
            <a:ext cx="2013821" cy="461665"/>
          </a:xfrm>
          <a:prstGeom prst="rect">
            <a:avLst/>
          </a:prstGeom>
          <a:noFill/>
        </p:spPr>
        <p:txBody>
          <a:bodyPr wrap="none" rtlCol="0">
            <a:spAutoFit/>
          </a:bodyPr>
          <a:lstStyle/>
          <a:p>
            <a:r>
              <a:rPr lang="en-US" sz="2400" i="1" dirty="0" smtClean="0"/>
              <a:t>Confidentiality</a:t>
            </a:r>
            <a:endParaRPr lang="en-US" sz="2400" i="1" dirty="0"/>
          </a:p>
        </p:txBody>
      </p:sp>
      <p:sp>
        <p:nvSpPr>
          <p:cNvPr id="11" name="TextBox 10"/>
          <p:cNvSpPr txBox="1"/>
          <p:nvPr/>
        </p:nvSpPr>
        <p:spPr>
          <a:xfrm>
            <a:off x="653247" y="6086089"/>
            <a:ext cx="1768241" cy="461665"/>
          </a:xfrm>
          <a:prstGeom prst="rect">
            <a:avLst/>
          </a:prstGeom>
          <a:noFill/>
        </p:spPr>
        <p:txBody>
          <a:bodyPr wrap="none" rtlCol="0">
            <a:spAutoFit/>
          </a:bodyPr>
          <a:lstStyle/>
          <a:p>
            <a:r>
              <a:rPr lang="en-US" sz="2400" i="1" dirty="0" smtClean="0"/>
              <a:t>Competence</a:t>
            </a:r>
            <a:endParaRPr lang="en-US" sz="2400" i="1" dirty="0"/>
          </a:p>
        </p:txBody>
      </p:sp>
      <p:sp>
        <p:nvSpPr>
          <p:cNvPr id="12" name="TextBox 11"/>
          <p:cNvSpPr txBox="1"/>
          <p:nvPr/>
        </p:nvSpPr>
        <p:spPr>
          <a:xfrm>
            <a:off x="653247" y="4567192"/>
            <a:ext cx="1238031" cy="461665"/>
          </a:xfrm>
          <a:prstGeom prst="rect">
            <a:avLst/>
          </a:prstGeom>
          <a:noFill/>
        </p:spPr>
        <p:txBody>
          <a:bodyPr wrap="none" rtlCol="0">
            <a:spAutoFit/>
          </a:bodyPr>
          <a:lstStyle/>
          <a:p>
            <a:r>
              <a:rPr lang="en-US" sz="2400" i="1" dirty="0" smtClean="0"/>
              <a:t>Integrity</a:t>
            </a:r>
            <a:endParaRPr lang="en-US" sz="2400" i="1" dirty="0"/>
          </a:p>
        </p:txBody>
      </p:sp>
    </p:spTree>
    <p:extLst>
      <p:ext uri="{BB962C8B-B14F-4D97-AF65-F5344CB8AC3E}">
        <p14:creationId xmlns:p14="http://schemas.microsoft.com/office/powerpoint/2010/main" val="2275965062"/>
      </p:ext>
    </p:extLst>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 calcmode="lin" valueType="num">
                                      <p:cBhvr additive="base">
                                        <p:cTn id="4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29305" y="488272"/>
            <a:ext cx="8086637" cy="769441"/>
          </a:xfrm>
          <a:prstGeom prst="rect">
            <a:avLst/>
          </a:prstGeom>
          <a:noFill/>
        </p:spPr>
        <p:txBody>
          <a:bodyPr wrap="none" rtlCol="0">
            <a:spAutoFit/>
          </a:bodyPr>
          <a:lstStyle/>
          <a:p>
            <a:r>
              <a:rPr lang="en-US" sz="4400" dirty="0" smtClean="0"/>
              <a:t>Cindy B Stevens BS, </a:t>
            </a:r>
            <a:r>
              <a:rPr lang="en-US" sz="4400" dirty="0" smtClean="0"/>
              <a:t>CDMM</a:t>
            </a:r>
            <a:r>
              <a:rPr lang="en-US" sz="4400" dirty="0" smtClean="0"/>
              <a:t>®, </a:t>
            </a:r>
            <a:r>
              <a:rPr lang="en-US" sz="4400" b="1" u="sng" dirty="0" smtClean="0"/>
              <a:t>CSA</a:t>
            </a:r>
            <a:r>
              <a:rPr lang="en-US" sz="4400" dirty="0" smtClean="0"/>
              <a:t>®</a:t>
            </a:r>
            <a:endParaRPr lang="en-US" sz="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5301" y="1394339"/>
            <a:ext cx="2470809" cy="1141636"/>
          </a:xfrm>
          <a:prstGeom prst="rect">
            <a:avLst/>
          </a:prstGeom>
        </p:spPr>
      </p:pic>
      <p:sp>
        <p:nvSpPr>
          <p:cNvPr id="5" name="Equal 4"/>
          <p:cNvSpPr/>
          <p:nvPr/>
        </p:nvSpPr>
        <p:spPr>
          <a:xfrm>
            <a:off x="4873831" y="3594878"/>
            <a:ext cx="914400" cy="914400"/>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4"/>
          <a:stretch>
            <a:fillRect/>
          </a:stretch>
        </p:blipFill>
        <p:spPr>
          <a:xfrm>
            <a:off x="397165" y="1393927"/>
            <a:ext cx="2179780" cy="1142460"/>
          </a:xfrm>
          <a:prstGeom prst="rect">
            <a:avLst/>
          </a:prstGeom>
          <a:solidFill>
            <a:schemeClr val="accent1">
              <a:lumMod val="75000"/>
            </a:schemeClr>
          </a:solidFill>
        </p:spPr>
      </p:pic>
      <p:pic>
        <p:nvPicPr>
          <p:cNvPr id="13" name="Picture 2" descr="Certified Senior Advisor (CSA)® Digital Bad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110" y="2823700"/>
            <a:ext cx="2693967" cy="26939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stretch>
            <a:fillRect/>
          </a:stretch>
        </p:blipFill>
        <p:spPr>
          <a:xfrm>
            <a:off x="609600" y="3081457"/>
            <a:ext cx="3566353" cy="1941243"/>
          </a:xfrm>
          <a:prstGeom prst="rect">
            <a:avLst/>
          </a:prstGeom>
        </p:spPr>
      </p:pic>
      <p:sp>
        <p:nvSpPr>
          <p:cNvPr id="15" name="Rectangle 14"/>
          <p:cNvSpPr/>
          <p:nvPr/>
        </p:nvSpPr>
        <p:spPr>
          <a:xfrm>
            <a:off x="609600" y="5592165"/>
            <a:ext cx="10584872" cy="1015663"/>
          </a:xfrm>
          <a:prstGeom prst="rect">
            <a:avLst/>
          </a:prstGeom>
        </p:spPr>
        <p:txBody>
          <a:bodyPr wrap="square">
            <a:spAutoFit/>
          </a:bodyPr>
          <a:lstStyle/>
          <a:p>
            <a:r>
              <a:rPr lang="en-US" sz="2000" b="1" dirty="0" smtClean="0"/>
              <a:t>Certified Senior Advisors (CSAs) are professionals, who in the course of their practice, apply multidisciplinary knowledge of the aging process and aging issues to identify the most appropriate options and solutions for seniors’ individual needs and best interests to improve their lives.</a:t>
            </a:r>
            <a:endParaRPr lang="en-US" sz="2000" b="1" dirty="0"/>
          </a:p>
        </p:txBody>
      </p:sp>
    </p:spTree>
    <p:extLst>
      <p:ext uri="{BB962C8B-B14F-4D97-AF65-F5344CB8AC3E}">
        <p14:creationId xmlns:p14="http://schemas.microsoft.com/office/powerpoint/2010/main" val="6084144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429305" y="488272"/>
            <a:ext cx="8086637" cy="769441"/>
          </a:xfrm>
          <a:prstGeom prst="rect">
            <a:avLst/>
          </a:prstGeom>
          <a:noFill/>
        </p:spPr>
        <p:txBody>
          <a:bodyPr wrap="none" rtlCol="0">
            <a:spAutoFit/>
          </a:bodyPr>
          <a:lstStyle/>
          <a:p>
            <a:r>
              <a:rPr lang="en-US" sz="4400" dirty="0" smtClean="0"/>
              <a:t>Cindy B Stevens BS, </a:t>
            </a:r>
            <a:r>
              <a:rPr lang="en-US" sz="4400" dirty="0" smtClean="0"/>
              <a:t>CDMM</a:t>
            </a:r>
            <a:r>
              <a:rPr lang="en-US" sz="4400" dirty="0" smtClean="0"/>
              <a:t>®, CSA®</a:t>
            </a:r>
            <a:endParaRPr lang="en-US" sz="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6615" y="1843902"/>
            <a:ext cx="2659431" cy="1228789"/>
          </a:xfrm>
          <a:prstGeom prst="rect">
            <a:avLst/>
          </a:prstGeom>
        </p:spPr>
      </p:pic>
      <p:pic>
        <p:nvPicPr>
          <p:cNvPr id="6" name="Picture 5"/>
          <p:cNvPicPr>
            <a:picLocks noChangeAspect="1"/>
          </p:cNvPicPr>
          <p:nvPr/>
        </p:nvPicPr>
        <p:blipFill>
          <a:blip r:embed="rId4"/>
          <a:stretch>
            <a:fillRect/>
          </a:stretch>
        </p:blipFill>
        <p:spPr>
          <a:xfrm>
            <a:off x="481158" y="1887067"/>
            <a:ext cx="2179780" cy="1142460"/>
          </a:xfrm>
          <a:prstGeom prst="rect">
            <a:avLst/>
          </a:prstGeom>
          <a:solidFill>
            <a:schemeClr val="accent1">
              <a:lumMod val="75000"/>
            </a:schemeClr>
          </a:solidFill>
        </p:spPr>
      </p:pic>
      <p:pic>
        <p:nvPicPr>
          <p:cNvPr id="13" name="Picture 2" descr="Certified Senior Advisor (CSA)® Digital Bad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4741" y="1621642"/>
            <a:ext cx="1909745" cy="1730727"/>
          </a:xfrm>
          <a:prstGeom prst="rect">
            <a:avLst/>
          </a:prstGeom>
          <a:noFill/>
          <a:extLst>
            <a:ext uri="{909E8E84-426E-40DD-AFC4-6F175D3DCCD1}">
              <a14:hiddenFill xmlns:a14="http://schemas.microsoft.com/office/drawing/2010/main">
                <a:solidFill>
                  <a:srgbClr val="FFFFFF"/>
                </a:solidFill>
              </a14:hiddenFill>
            </a:ext>
          </a:extLst>
        </p:spPr>
      </p:pic>
      <p:sp>
        <p:nvSpPr>
          <p:cNvPr id="16" name="Plus 15"/>
          <p:cNvSpPr/>
          <p:nvPr/>
        </p:nvSpPr>
        <p:spPr>
          <a:xfrm>
            <a:off x="2885998" y="2052902"/>
            <a:ext cx="707841" cy="570225"/>
          </a:xfrm>
          <a:prstGeom prst="mathPlu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7138822" y="2164163"/>
            <a:ext cx="707841" cy="570225"/>
          </a:xfrm>
          <a:prstGeom prst="mathPlus">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3418" y="4258819"/>
            <a:ext cx="11111346" cy="1569660"/>
          </a:xfrm>
          <a:prstGeom prst="rect">
            <a:avLst/>
          </a:prstGeom>
          <a:noFill/>
        </p:spPr>
        <p:txBody>
          <a:bodyPr wrap="square" rtlCol="0">
            <a:spAutoFit/>
          </a:bodyPr>
          <a:lstStyle/>
          <a:p>
            <a:pPr algn="ctr"/>
            <a:r>
              <a:rPr lang="en-US" sz="3200" dirty="0" smtClean="0"/>
              <a:t>Personal Assistance tailored to individual needs, helping to prevent Scams and Swindles by navigating personal, financial and insurance matters to create ease of living and peace of mind.</a:t>
            </a:r>
            <a:endParaRPr lang="en-US" sz="3200" dirty="0"/>
          </a:p>
        </p:txBody>
      </p:sp>
      <p:sp>
        <p:nvSpPr>
          <p:cNvPr id="11" name="Equal 10"/>
          <p:cNvSpPr/>
          <p:nvPr/>
        </p:nvSpPr>
        <p:spPr>
          <a:xfrm>
            <a:off x="10415649" y="1981259"/>
            <a:ext cx="760351" cy="718613"/>
          </a:xfrm>
          <a:prstGeom prst="mathEqual">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639187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25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5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utoShape 2" descr="Image result for selling insurance"/>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8916" name="Picture 4" descr="Image result for selling insu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66" y="502921"/>
            <a:ext cx="3748268" cy="2485984"/>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Image result for bad financial pl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6752" y="786824"/>
            <a:ext cx="4620636" cy="3668785"/>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descr="Image result for attorn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216" y="3315854"/>
            <a:ext cx="5234775" cy="36760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rot="1123548">
            <a:off x="8052028" y="706071"/>
            <a:ext cx="3404041" cy="4619770"/>
          </a:xfrm>
          <a:prstGeom prst="rect">
            <a:avLst/>
          </a:prstGeom>
        </p:spPr>
      </p:pic>
      <p:sp>
        <p:nvSpPr>
          <p:cNvPr id="6" name="TextBox 5"/>
          <p:cNvSpPr txBox="1"/>
          <p:nvPr/>
        </p:nvSpPr>
        <p:spPr>
          <a:xfrm>
            <a:off x="4008582" y="4938937"/>
            <a:ext cx="3362036" cy="1569660"/>
          </a:xfrm>
          <a:prstGeom prst="rect">
            <a:avLst/>
          </a:prstGeom>
          <a:noFill/>
        </p:spPr>
        <p:txBody>
          <a:bodyPr wrap="square" rtlCol="0">
            <a:spAutoFit/>
          </a:bodyPr>
          <a:lstStyle/>
          <a:p>
            <a:pPr algn="ctr"/>
            <a:r>
              <a:rPr lang="en-US" sz="3200" b="1" dirty="0" smtClean="0"/>
              <a:t>Nope, </a:t>
            </a:r>
          </a:p>
          <a:p>
            <a:pPr algn="ctr"/>
            <a:r>
              <a:rPr lang="en-US" sz="3200" b="1" dirty="0" smtClean="0"/>
              <a:t>NOT </a:t>
            </a:r>
          </a:p>
          <a:p>
            <a:pPr algn="ctr"/>
            <a:r>
              <a:rPr lang="en-US" sz="3200" b="1" dirty="0" smtClean="0"/>
              <a:t>any of these.</a:t>
            </a:r>
            <a:endParaRPr lang="en-US" sz="3200" b="1" dirty="0"/>
          </a:p>
        </p:txBody>
      </p:sp>
    </p:spTree>
    <p:extLst>
      <p:ext uri="{BB962C8B-B14F-4D97-AF65-F5344CB8AC3E}">
        <p14:creationId xmlns:p14="http://schemas.microsoft.com/office/powerpoint/2010/main" val="2603010988"/>
      </p:ext>
    </p:extLst>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500"/>
                                        <p:tgtEl>
                                          <p:spTgt spid="389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920"/>
                                        </p:tgtEl>
                                        <p:attrNameLst>
                                          <p:attrName>style.visibility</p:attrName>
                                        </p:attrNameLst>
                                      </p:cBhvr>
                                      <p:to>
                                        <p:strVal val="visible"/>
                                      </p:to>
                                    </p:set>
                                    <p:animEffect transition="in" filter="fade">
                                      <p:cBhvr>
                                        <p:cTn id="12" dur="500"/>
                                        <p:tgtEl>
                                          <p:spTgt spid="389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8194" name="Text Placeholder 1"/>
          <p:cNvSpPr txBox="1">
            <a:spLocks noGrp="1"/>
          </p:cNvSpPr>
          <p:nvPr>
            <p:ph type="body" idx="4294967295"/>
          </p:nvPr>
        </p:nvSpPr>
        <p:spPr>
          <a:xfrm>
            <a:off x="6781800" y="3776663"/>
            <a:ext cx="4800600" cy="2578100"/>
          </a:xfrm>
        </p:spPr>
        <p:txBody>
          <a:bodyPr anchorCtr="1"/>
          <a:lstStyle/>
          <a:p>
            <a:pPr marL="114300" indent="-114300" algn="ctr" eaLnBrk="1">
              <a:spcBef>
                <a:spcPct val="0"/>
              </a:spcBef>
              <a:spcAft>
                <a:spcPct val="0"/>
              </a:spcAft>
              <a:buSzPct val="25000"/>
              <a:buFont typeface="Calibri" panose="020F0502020204030204" pitchFamily="34" charset="0"/>
              <a:buChar char=" "/>
            </a:pPr>
            <a:r>
              <a:rPr altLang="en-US" sz="3200" smtClean="0">
                <a:solidFill>
                  <a:srgbClr val="000000"/>
                </a:solidFill>
                <a:latin typeface="Century Gothic" panose="020B0502020202020204" pitchFamily="34" charset="0"/>
              </a:rPr>
              <a:t>Assistance </a:t>
            </a:r>
          </a:p>
          <a:p>
            <a:pPr marL="114300" indent="-114300" algn="ctr" eaLnBrk="1">
              <a:spcBef>
                <a:spcPct val="0"/>
              </a:spcBef>
              <a:spcAft>
                <a:spcPct val="0"/>
              </a:spcAft>
              <a:buSzPct val="25000"/>
              <a:buFont typeface="Calibri" panose="020F0502020204030204" pitchFamily="34" charset="0"/>
              <a:buChar char=" "/>
            </a:pPr>
            <a:r>
              <a:rPr altLang="en-US" sz="3200" smtClean="0">
                <a:solidFill>
                  <a:srgbClr val="000000"/>
                </a:solidFill>
                <a:latin typeface="Century Gothic" panose="020B0502020202020204" pitchFamily="34" charset="0"/>
              </a:rPr>
              <a:t>with </a:t>
            </a:r>
          </a:p>
          <a:p>
            <a:pPr marL="114300" indent="-114300" algn="ctr" eaLnBrk="1">
              <a:spcBef>
                <a:spcPct val="0"/>
              </a:spcBef>
              <a:spcAft>
                <a:spcPct val="0"/>
              </a:spcAft>
              <a:buSzPct val="25000"/>
              <a:buFont typeface="Calibri" panose="020F0502020204030204" pitchFamily="34" charset="0"/>
              <a:buChar char=" "/>
            </a:pPr>
            <a:r>
              <a:rPr altLang="en-US" sz="3200" smtClean="0">
                <a:solidFill>
                  <a:srgbClr val="000000"/>
                </a:solidFill>
                <a:latin typeface="Century Gothic" panose="020B0502020202020204" pitchFamily="34" charset="0"/>
              </a:rPr>
              <a:t>writing checks</a:t>
            </a:r>
          </a:p>
        </p:txBody>
      </p:sp>
      <p:pic>
        <p:nvPicPr>
          <p:cNvPr id="8195" name="Picture 2" descr="http://www.sdmahaney.org/bogs/20130524-purse/check_ca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3" y="1012825"/>
            <a:ext cx="6096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sp>
        <p:nvSpPr>
          <p:cNvPr id="4" name="TextBox 2"/>
          <p:cNvSpPr txBox="1">
            <a:spLocks noChangeArrowheads="1"/>
          </p:cNvSpPr>
          <p:nvPr/>
        </p:nvSpPr>
        <p:spPr bwMode="auto">
          <a:xfrm>
            <a:off x="7048500" y="342900"/>
            <a:ext cx="40878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u="sng" dirty="0">
                <a:solidFill>
                  <a:srgbClr val="000000"/>
                </a:solidFill>
                <a:latin typeface="Century Gothic" panose="020B0502020202020204" pitchFamily="34" charset="0"/>
              </a:rPr>
              <a:t>Assisting those with </a:t>
            </a:r>
          </a:p>
          <a:p>
            <a:pPr algn="ctr" eaLnBrk="1" hangingPunct="1"/>
            <a:r>
              <a:rPr lang="en-US" altLang="en-US" sz="3200" b="1" u="sng" dirty="0">
                <a:solidFill>
                  <a:srgbClr val="000000"/>
                </a:solidFill>
                <a:latin typeface="Century Gothic" panose="020B0502020202020204" pitchFamily="34" charset="0"/>
              </a:rPr>
              <a:t>Physical Barriers</a:t>
            </a:r>
          </a:p>
        </p:txBody>
      </p:sp>
      <p:sp>
        <p:nvSpPr>
          <p:cNvPr id="5" name="TextBox 4"/>
          <p:cNvSpPr txBox="1">
            <a:spLocks noChangeArrowheads="1"/>
          </p:cNvSpPr>
          <p:nvPr/>
        </p:nvSpPr>
        <p:spPr bwMode="auto">
          <a:xfrm>
            <a:off x="7115175" y="1527175"/>
            <a:ext cx="1443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solidFill>
                  <a:srgbClr val="000000"/>
                </a:solidFill>
                <a:latin typeface="Century Gothic" panose="020B0502020202020204" pitchFamily="34" charset="0"/>
              </a:rPr>
              <a:t>Arthritis</a:t>
            </a:r>
          </a:p>
        </p:txBody>
      </p:sp>
      <p:sp>
        <p:nvSpPr>
          <p:cNvPr id="6" name="TextBox 6"/>
          <p:cNvSpPr txBox="1">
            <a:spLocks noChangeArrowheads="1"/>
          </p:cNvSpPr>
          <p:nvPr/>
        </p:nvSpPr>
        <p:spPr bwMode="auto">
          <a:xfrm>
            <a:off x="7951788" y="2159000"/>
            <a:ext cx="317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solidFill>
                  <a:srgbClr val="000000"/>
                </a:solidFill>
                <a:latin typeface="Century Gothic" panose="020B0502020202020204" pitchFamily="34" charset="0"/>
              </a:rPr>
              <a:t>Failing Eye Sight</a:t>
            </a:r>
          </a:p>
        </p:txBody>
      </p:sp>
      <p:sp>
        <p:nvSpPr>
          <p:cNvPr id="7" name="TextBox 7"/>
          <p:cNvSpPr txBox="1">
            <a:spLocks noChangeArrowheads="1"/>
          </p:cNvSpPr>
          <p:nvPr/>
        </p:nvSpPr>
        <p:spPr bwMode="auto">
          <a:xfrm>
            <a:off x="8558213" y="2940050"/>
            <a:ext cx="3195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solidFill>
                  <a:srgbClr val="000000"/>
                </a:solidFill>
                <a:latin typeface="Century Gothic" panose="020B0502020202020204" pitchFamily="34" charset="0"/>
              </a:rPr>
              <a:t>Memory Issues</a:t>
            </a:r>
          </a:p>
        </p:txBody>
      </p:sp>
    </p:spTree>
  </p:cSld>
  <p:clrMapOvr>
    <a:masterClrMapping/>
  </p:clrMapOvr>
  <p:transition spd="slow"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name="Slide9">
    <p:spTree>
      <p:nvGrpSpPr>
        <p:cNvPr id="1" name=""/>
        <p:cNvGrpSpPr/>
        <p:nvPr/>
      </p:nvGrpSpPr>
      <p:grpSpPr>
        <a:xfrm>
          <a:off x="0" y="0"/>
          <a:ext cx="0" cy="0"/>
          <a:chOff x="0" y="0"/>
          <a:chExt cx="0" cy="0"/>
        </a:xfrm>
      </p:grpSpPr>
      <p:pic>
        <p:nvPicPr>
          <p:cNvPr id="2" name="Picture 6" descr="http://www.boingboing.net/images/big-medical-bi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038" y="147638"/>
            <a:ext cx="5307012"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pic>
        <p:nvPicPr>
          <p:cNvPr id="3" name="Picture 10" descr="http://blog.attorneyahearn.com/wp-content/uploads/2011/11/medical-bill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2584450"/>
            <a:ext cx="446087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sp>
        <p:nvSpPr>
          <p:cNvPr id="4" name="TextBox 4"/>
          <p:cNvSpPr txBox="1">
            <a:spLocks noChangeArrowheads="1"/>
          </p:cNvSpPr>
          <p:nvPr/>
        </p:nvSpPr>
        <p:spPr bwMode="auto">
          <a:xfrm>
            <a:off x="8007350" y="250825"/>
            <a:ext cx="4184650" cy="3540125"/>
          </a:xfrm>
          <a:prstGeom prst="rect">
            <a:avLst/>
          </a:prstGeom>
          <a:noFill/>
          <a:ln w="9525" cap="rnd">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a:solidFill>
                  <a:srgbClr val="000000"/>
                </a:solidFill>
                <a:latin typeface="Century Gothic" panose="020B0502020202020204" pitchFamily="34" charset="0"/>
              </a:rPr>
              <a:t>Insurance Explanation of Benefits statements  matched to health provider bills for accurate bill payment.</a:t>
            </a:r>
          </a:p>
        </p:txBody>
      </p:sp>
      <p:pic>
        <p:nvPicPr>
          <p:cNvPr id="5" name="Picture 2" descr="http://static.giveforward.com/process/media/y/Q/66dcc4318ef5ab22a9bdcea9ab2a6d26.yQhMZFrdThigPrCXUFpdhg.png?type=image&amp;saved_crop=default&amp;width=382&amp;height=264&amp;zc=2&amp;ts=-62169962400&amp;14256588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0188" y="4656138"/>
            <a:ext cx="30607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spTree>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500"/>
                                        <p:tgtEl>
                                          <p:spTgt spid="5"/>
                                        </p:tgtEl>
                                      </p:cBhvr>
                                    </p:animEffect>
                                    <p:anim calcmode="lin" valueType="num">
                                      <p:cBhvr>
                                        <p:cTn id="16" dur="1500" fill="hold"/>
                                        <p:tgtEl>
                                          <p:spTgt spid="5"/>
                                        </p:tgtEl>
                                        <p:attrNameLst>
                                          <p:attrName>ppt_w</p:attrName>
                                        </p:attrNameLst>
                                      </p:cBhvr>
                                      <p:tavLst>
                                        <p:tav tm="0" fmla="#ppt_w*sin(2.5*pi*$)">
                                          <p:val>
                                            <p:fltVal val="0"/>
                                          </p:val>
                                        </p:tav>
                                        <p:tav tm="100000">
                                          <p:val>
                                            <p:fltVal val="1"/>
                                          </p:val>
                                        </p:tav>
                                      </p:tavLst>
                                    </p:anim>
                                    <p:anim calcmode="lin" valueType="num">
                                      <p:cBhvr>
                                        <p:cTn id="17" dur="1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name="Slide10">
    <p:spTree>
      <p:nvGrpSpPr>
        <p:cNvPr id="1" name=""/>
        <p:cNvGrpSpPr/>
        <p:nvPr/>
      </p:nvGrpSpPr>
      <p:grpSpPr>
        <a:xfrm>
          <a:off x="0" y="0"/>
          <a:ext cx="0" cy="0"/>
          <a:chOff x="0" y="0"/>
          <a:chExt cx="0" cy="0"/>
        </a:xfrm>
      </p:grpSpPr>
      <p:sp>
        <p:nvSpPr>
          <p:cNvPr id="9220" name="TextBox 5"/>
          <p:cNvSpPr txBox="1">
            <a:spLocks noChangeArrowheads="1"/>
          </p:cNvSpPr>
          <p:nvPr/>
        </p:nvSpPr>
        <p:spPr bwMode="auto">
          <a:xfrm rot="20630812">
            <a:off x="5867732" y="1883979"/>
            <a:ext cx="21066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solidFill>
                  <a:srgbClr val="000000"/>
                </a:solidFill>
                <a:latin typeface="Century Gothic" panose="020B0502020202020204" pitchFamily="34" charset="0"/>
              </a:rPr>
              <a:t>Traveling</a:t>
            </a:r>
          </a:p>
        </p:txBody>
      </p:sp>
      <p:sp>
        <p:nvSpPr>
          <p:cNvPr id="9221" name="TextBox 6"/>
          <p:cNvSpPr txBox="1">
            <a:spLocks noChangeArrowheads="1"/>
          </p:cNvSpPr>
          <p:nvPr/>
        </p:nvSpPr>
        <p:spPr bwMode="auto">
          <a:xfrm rot="20550197">
            <a:off x="9940493" y="2714027"/>
            <a:ext cx="2605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solidFill>
                  <a:srgbClr val="000000"/>
                </a:solidFill>
                <a:latin typeface="Century Gothic" panose="020B0502020202020204" pitchFamily="34" charset="0"/>
              </a:rPr>
              <a:t>Family</a:t>
            </a:r>
          </a:p>
        </p:txBody>
      </p:sp>
      <p:sp>
        <p:nvSpPr>
          <p:cNvPr id="9222" name="TextBox 7"/>
          <p:cNvSpPr txBox="1">
            <a:spLocks noChangeArrowheads="1"/>
          </p:cNvSpPr>
          <p:nvPr/>
        </p:nvSpPr>
        <p:spPr bwMode="auto">
          <a:xfrm rot="20664124">
            <a:off x="7558521" y="1849126"/>
            <a:ext cx="417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solidFill>
                  <a:srgbClr val="000000"/>
                </a:solidFill>
                <a:latin typeface="Century Gothic" panose="020B0502020202020204" pitchFamily="34" charset="0"/>
              </a:rPr>
              <a:t>Medical Appointments</a:t>
            </a:r>
          </a:p>
        </p:txBody>
      </p:sp>
      <p:sp>
        <p:nvSpPr>
          <p:cNvPr id="9223" name="TextBox 8"/>
          <p:cNvSpPr txBox="1">
            <a:spLocks noChangeArrowheads="1"/>
          </p:cNvSpPr>
          <p:nvPr/>
        </p:nvSpPr>
        <p:spPr bwMode="auto">
          <a:xfrm rot="20645526">
            <a:off x="6854919" y="3010102"/>
            <a:ext cx="29987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dirty="0">
                <a:solidFill>
                  <a:srgbClr val="000000"/>
                </a:solidFill>
                <a:latin typeface="Century Gothic" panose="020B0502020202020204" pitchFamily="34" charset="0"/>
              </a:rPr>
              <a:t>Active Lifestyle</a:t>
            </a:r>
          </a:p>
        </p:txBody>
      </p:sp>
      <p:sp>
        <p:nvSpPr>
          <p:cNvPr id="9224" name="AutoShape 2" descr="Image result for rabbit running out of time"/>
          <p:cNvSpPr>
            <a:spLocks noChangeArrowheads="1"/>
          </p:cNvSpPr>
          <p:nvPr/>
        </p:nvSpPr>
        <p:spPr bwMode="auto">
          <a:xfrm>
            <a:off x="155575" y="-144463"/>
            <a:ext cx="4408488"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solidFill>
                <a:srgbClr val="FFFFFF"/>
              </a:solidFill>
              <a:latin typeface="Century Gothic" panose="020B0502020202020204" pitchFamily="34" charset="0"/>
            </a:endParaRPr>
          </a:p>
        </p:txBody>
      </p:sp>
      <p:pic>
        <p:nvPicPr>
          <p:cNvPr id="9225" name="Picture 6" descr="Image result for rabbit running out of tim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1" y="490539"/>
            <a:ext cx="4514348" cy="338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pic>
      <p:sp>
        <p:nvSpPr>
          <p:cNvPr id="2" name="Rounded Rectangle 1"/>
          <p:cNvSpPr/>
          <p:nvPr/>
        </p:nvSpPr>
        <p:spPr>
          <a:xfrm>
            <a:off x="155575" y="4150983"/>
            <a:ext cx="3683726" cy="124532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lgn="ctr" eaLnBrk="1">
              <a:buSzPct val="25000"/>
              <a:buFont typeface="Calibri" panose="020F0502020204030204" pitchFamily="34" charset="0"/>
              <a:buChar char=" "/>
            </a:pPr>
            <a:r>
              <a:rPr lang="en-US" altLang="en-US" sz="2400" b="1" dirty="0" smtClean="0">
                <a:solidFill>
                  <a:srgbClr val="000000"/>
                </a:solidFill>
                <a:latin typeface="Century Gothic" panose="020B0502020202020204" pitchFamily="34" charset="0"/>
              </a:rPr>
              <a:t>Balancing </a:t>
            </a:r>
          </a:p>
          <a:p>
            <a:pPr marL="114300" indent="-114300" algn="ctr" eaLnBrk="1">
              <a:buSzPct val="25000"/>
              <a:buFont typeface="Calibri" panose="020F0502020204030204" pitchFamily="34" charset="0"/>
              <a:buChar char=" "/>
            </a:pPr>
            <a:r>
              <a:rPr lang="en-US" altLang="en-US" sz="2400" b="1" dirty="0" smtClean="0">
                <a:solidFill>
                  <a:srgbClr val="000000"/>
                </a:solidFill>
                <a:latin typeface="Century Gothic" panose="020B0502020202020204" pitchFamily="34" charset="0"/>
              </a:rPr>
              <a:t>bank and credit card accounts</a:t>
            </a:r>
          </a:p>
        </p:txBody>
      </p:sp>
      <p:sp>
        <p:nvSpPr>
          <p:cNvPr id="13" name="Rounded Rectangle 12"/>
          <p:cNvSpPr/>
          <p:nvPr/>
        </p:nvSpPr>
        <p:spPr>
          <a:xfrm>
            <a:off x="3923246" y="4598194"/>
            <a:ext cx="4206240" cy="1608795"/>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lgn="ctr" eaLnBrk="1">
              <a:buSzPct val="25000"/>
              <a:buFont typeface="Calibri" panose="020F0502020204030204" pitchFamily="34" charset="0"/>
              <a:buChar char=" "/>
            </a:pPr>
            <a:r>
              <a:rPr lang="en-US" altLang="en-US" sz="2400" b="1" dirty="0" smtClean="0">
                <a:solidFill>
                  <a:srgbClr val="000000"/>
                </a:solidFill>
                <a:latin typeface="Century Gothic" panose="020B0502020202020204" pitchFamily="34" charset="0"/>
              </a:rPr>
              <a:t>Assistance with </a:t>
            </a:r>
          </a:p>
          <a:p>
            <a:pPr marL="114300" indent="-114300" algn="ctr" eaLnBrk="1">
              <a:buSzPct val="25000"/>
              <a:buFont typeface="Calibri" panose="020F0502020204030204" pitchFamily="34" charset="0"/>
              <a:buChar char=" "/>
            </a:pPr>
            <a:r>
              <a:rPr lang="en-US" altLang="en-US" sz="2400" b="1" dirty="0" smtClean="0">
                <a:solidFill>
                  <a:srgbClr val="000000"/>
                </a:solidFill>
                <a:latin typeface="Century Gothic" panose="020B0502020202020204" pitchFamily="34" charset="0"/>
              </a:rPr>
              <a:t>creating &amp; maintaining </a:t>
            </a:r>
          </a:p>
          <a:p>
            <a:pPr marL="114300" indent="-114300" algn="ctr" eaLnBrk="1">
              <a:buSzPct val="25000"/>
              <a:buFont typeface="Calibri" panose="020F0502020204030204" pitchFamily="34" charset="0"/>
              <a:buChar char=" "/>
            </a:pPr>
            <a:r>
              <a:rPr lang="en-US" altLang="en-US" sz="2400" b="1" dirty="0" smtClean="0">
                <a:solidFill>
                  <a:srgbClr val="000000"/>
                </a:solidFill>
                <a:latin typeface="Century Gothic" panose="020B0502020202020204" pitchFamily="34" charset="0"/>
              </a:rPr>
              <a:t>a budget</a:t>
            </a:r>
          </a:p>
        </p:txBody>
      </p:sp>
      <p:sp>
        <p:nvSpPr>
          <p:cNvPr id="14" name="Rounded Rectangle 13"/>
          <p:cNvSpPr/>
          <p:nvPr/>
        </p:nvSpPr>
        <p:spPr>
          <a:xfrm>
            <a:off x="6110311" y="170112"/>
            <a:ext cx="4206240" cy="1302979"/>
          </a:xfrm>
          <a:prstGeom prst="round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lgn="ctr" eaLnBrk="1">
              <a:buSzPct val="25000"/>
              <a:buFont typeface="Calibri" panose="020F0502020204030204" pitchFamily="34" charset="0"/>
              <a:buChar char=" "/>
            </a:pPr>
            <a:r>
              <a:rPr lang="en-US" altLang="en-US" sz="2400" b="1" dirty="0" smtClean="0">
                <a:solidFill>
                  <a:srgbClr val="000000"/>
                </a:solidFill>
                <a:latin typeface="Century Gothic" panose="020B0502020202020204" pitchFamily="34" charset="0"/>
              </a:rPr>
              <a:t>Assistance with </a:t>
            </a:r>
          </a:p>
          <a:p>
            <a:pPr marL="114300" indent="-114300" algn="ctr" eaLnBrk="1">
              <a:buSzPct val="25000"/>
              <a:buFont typeface="Calibri" panose="020F0502020204030204" pitchFamily="34" charset="0"/>
              <a:buChar char=" "/>
            </a:pPr>
            <a:r>
              <a:rPr lang="en-US" altLang="en-US" sz="2400" b="1" dirty="0" smtClean="0">
                <a:solidFill>
                  <a:srgbClr val="000000"/>
                </a:solidFill>
                <a:latin typeface="Century Gothic" panose="020B0502020202020204" pitchFamily="34" charset="0"/>
              </a:rPr>
              <a:t>Time Constraints</a:t>
            </a:r>
          </a:p>
        </p:txBody>
      </p:sp>
      <p:sp>
        <p:nvSpPr>
          <p:cNvPr id="15" name="Rounded Rectangle 14"/>
          <p:cNvSpPr/>
          <p:nvPr/>
        </p:nvSpPr>
        <p:spPr>
          <a:xfrm>
            <a:off x="8213431" y="5116945"/>
            <a:ext cx="3738424" cy="152469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lgn="ctr" eaLnBrk="1">
              <a:buSzPct val="25000"/>
              <a:buFont typeface="Calibri" panose="020F0502020204030204" pitchFamily="34" charset="0"/>
              <a:buChar char=" "/>
            </a:pPr>
            <a:r>
              <a:rPr lang="en-US" altLang="en-US" sz="2400" b="1" dirty="0" smtClean="0">
                <a:solidFill>
                  <a:srgbClr val="000000"/>
                </a:solidFill>
                <a:latin typeface="Century Gothic" panose="020B0502020202020204" pitchFamily="34" charset="0"/>
              </a:rPr>
              <a:t>Compiling tax documents for maximum filing deductions</a:t>
            </a:r>
          </a:p>
        </p:txBody>
      </p:sp>
      <p:sp>
        <p:nvSpPr>
          <p:cNvPr id="16" name="Rounded Rectangle 15"/>
          <p:cNvSpPr/>
          <p:nvPr/>
        </p:nvSpPr>
        <p:spPr>
          <a:xfrm>
            <a:off x="387927" y="5620154"/>
            <a:ext cx="3251200" cy="102148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114300" algn="ctr" eaLnBrk="1">
              <a:buSzPct val="25000"/>
              <a:buFont typeface="Calibri" panose="020F0502020204030204" pitchFamily="34" charset="0"/>
              <a:buChar char=" "/>
            </a:pPr>
            <a:r>
              <a:rPr lang="en-US" altLang="en-US" sz="2400" b="1" dirty="0" smtClean="0">
                <a:solidFill>
                  <a:srgbClr val="000000"/>
                </a:solidFill>
                <a:latin typeface="Century Gothic" panose="020B0502020202020204" pitchFamily="34" charset="0"/>
              </a:rPr>
              <a:t>Document organization</a:t>
            </a:r>
          </a:p>
        </p:txBody>
      </p:sp>
    </p:spTree>
  </p:cSld>
  <p:clrMapOvr>
    <a:masterClrMapping/>
  </p:clrMapOvr>
  <p:transition spd="slow"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75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25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5" grpId="0" animBg="1"/>
      <p:bldP spid="16" grpId="0" animBg="1"/>
    </p:bldLst>
  </p:timing>
</p:sld>
</file>

<file path=ppt/theme/theme1.xml><?xml version="1.0" encoding="utf-8"?>
<a:theme xmlns:a="http://schemas.openxmlformats.org/drawingml/2006/main" name="Sl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16506</TotalTime>
  <Words>1196</Words>
  <Application>Microsoft Office PowerPoint</Application>
  <PresentationFormat>Widescreen</PresentationFormat>
  <Paragraphs>154</Paragraphs>
  <Slides>27</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Andalus</vt:lpstr>
      <vt:lpstr>Arial</vt:lpstr>
      <vt:lpstr>Calibri</vt:lpstr>
      <vt:lpstr>Calibri Light</vt:lpstr>
      <vt:lpstr>Century Gothic</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dc:creator>
  <cp:lastModifiedBy>Peter Stevens</cp:lastModifiedBy>
  <cp:revision>153</cp:revision>
  <dcterms:created xsi:type="dcterms:W3CDTF">2015-03-06T15:41:11Z</dcterms:created>
  <dcterms:modified xsi:type="dcterms:W3CDTF">2019-10-28T19:23:27Z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TC040144499991</vt:lpwstr>
  </property>
</Properties>
</file>