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22"/>
  </p:notesMasterIdLst>
  <p:sldIdLst>
    <p:sldId id="1159" r:id="rId2"/>
    <p:sldId id="1157" r:id="rId3"/>
    <p:sldId id="1138" r:id="rId4"/>
    <p:sldId id="1150" r:id="rId5"/>
    <p:sldId id="1151" r:id="rId6"/>
    <p:sldId id="1152" r:id="rId7"/>
    <p:sldId id="1153" r:id="rId8"/>
    <p:sldId id="1154" r:id="rId9"/>
    <p:sldId id="1155" r:id="rId10"/>
    <p:sldId id="1160" r:id="rId11"/>
    <p:sldId id="1161" r:id="rId12"/>
    <p:sldId id="1162" r:id="rId13"/>
    <p:sldId id="1144" r:id="rId14"/>
    <p:sldId id="1145" r:id="rId15"/>
    <p:sldId id="1146" r:id="rId16"/>
    <p:sldId id="1063" r:id="rId17"/>
    <p:sldId id="1091" r:id="rId18"/>
    <p:sldId id="1096" r:id="rId19"/>
    <p:sldId id="1093" r:id="rId20"/>
    <p:sldId id="1094"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457200" rtl="0" eaLnBrk="1" latinLnBrk="0" hangingPunct="1">
      <a:defRPr kern="1200">
        <a:solidFill>
          <a:schemeClr val="tx1"/>
        </a:solidFill>
        <a:latin typeface="Tahoma" charset="0"/>
        <a:ea typeface="+mn-ea"/>
        <a:cs typeface="+mn-cs"/>
      </a:defRPr>
    </a:lvl6pPr>
    <a:lvl7pPr marL="2743200" algn="l" defTabSz="457200" rtl="0" eaLnBrk="1" latinLnBrk="0" hangingPunct="1">
      <a:defRPr kern="1200">
        <a:solidFill>
          <a:schemeClr val="tx1"/>
        </a:solidFill>
        <a:latin typeface="Tahoma" charset="0"/>
        <a:ea typeface="+mn-ea"/>
        <a:cs typeface="+mn-cs"/>
      </a:defRPr>
    </a:lvl7pPr>
    <a:lvl8pPr marL="3200400" algn="l" defTabSz="457200" rtl="0" eaLnBrk="1" latinLnBrk="0" hangingPunct="1">
      <a:defRPr kern="1200">
        <a:solidFill>
          <a:schemeClr val="tx1"/>
        </a:solidFill>
        <a:latin typeface="Tahoma" charset="0"/>
        <a:ea typeface="+mn-ea"/>
        <a:cs typeface="+mn-cs"/>
      </a:defRPr>
    </a:lvl8pPr>
    <a:lvl9pPr marL="3657600" algn="l" defTabSz="4572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D0F0"/>
    <a:srgbClr val="2654D8"/>
    <a:srgbClr val="6798F0"/>
    <a:srgbClr val="0049FC"/>
    <a:srgbClr val="225CFC"/>
    <a:srgbClr val="387BF0"/>
    <a:srgbClr val="5487D8"/>
    <a:srgbClr val="5E94D8"/>
    <a:srgbClr val="80A7F0"/>
    <a:srgbClr val="416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8" autoAdjust="0"/>
    <p:restoredTop sz="74821" autoAdjust="0"/>
  </p:normalViewPr>
  <p:slideViewPr>
    <p:cSldViewPr>
      <p:cViewPr>
        <p:scale>
          <a:sx n="70" d="100"/>
          <a:sy n="70" d="100"/>
        </p:scale>
        <p:origin x="108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984" y="6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1">
                <a:latin typeface="Times New Roman" charset="0"/>
              </a:defRPr>
            </a:lvl1pPr>
          </a:lstStyle>
          <a:p>
            <a:endParaRPr lang="en-US"/>
          </a:p>
        </p:txBody>
      </p:sp>
      <p:sp>
        <p:nvSpPr>
          <p:cNvPr id="1187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a:latin typeface="Times New Roman" charset="0"/>
              </a:defRPr>
            </a:lvl1pPr>
          </a:lstStyle>
          <a:p>
            <a:endParaRPr lang="en-US"/>
          </a:p>
        </p:txBody>
      </p:sp>
      <p:sp>
        <p:nvSpPr>
          <p:cNvPr id="1187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87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1">
                <a:latin typeface="Times New Roman" charset="0"/>
              </a:defRPr>
            </a:lvl1pPr>
          </a:lstStyle>
          <a:p>
            <a:endParaRPr lang="en-US"/>
          </a:p>
        </p:txBody>
      </p:sp>
      <p:sp>
        <p:nvSpPr>
          <p:cNvPr id="1187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1">
                <a:latin typeface="Times New Roman" charset="0"/>
              </a:defRPr>
            </a:lvl1pPr>
          </a:lstStyle>
          <a:p>
            <a:fld id="{B46CC250-08C6-434D-A4E9-DA4204DDCFF1}" type="slidenum">
              <a:rPr lang="en-US"/>
              <a:pPr/>
              <a:t>‹#›</a:t>
            </a:fld>
            <a:endParaRPr lang="en-US"/>
          </a:p>
        </p:txBody>
      </p:sp>
    </p:spTree>
    <p:extLst>
      <p:ext uri="{BB962C8B-B14F-4D97-AF65-F5344CB8AC3E}">
        <p14:creationId xmlns:p14="http://schemas.microsoft.com/office/powerpoint/2010/main" val="5400366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however many students you want as “participants” in this study. You’ll</a:t>
            </a:r>
            <a:r>
              <a:rPr lang="en-US" baseline="0" dirty="0" smtClean="0"/>
              <a:t> pass out a slip of paper (see the Word doc) to each “participant” </a:t>
            </a:r>
            <a:r>
              <a:rPr lang="mr-IN" baseline="0" dirty="0" smtClean="0"/>
              <a:t>–</a:t>
            </a:r>
            <a:r>
              <a:rPr lang="en-US" baseline="0" dirty="0" smtClean="0"/>
              <a:t> serving the role of the confederates in this study </a:t>
            </a:r>
            <a:r>
              <a:rPr lang="mr-IN" baseline="0" dirty="0" smtClean="0"/>
              <a:t>–</a:t>
            </a:r>
            <a:r>
              <a:rPr lang="en-US" baseline="0" dirty="0" smtClean="0"/>
              <a:t> and select one person to serve as the naïve actual participant in the study. Make sure to call on the naïve participant last or near the end (after several confederates have responded)</a:t>
            </a:r>
            <a:endParaRPr lang="en-US" dirty="0"/>
          </a:p>
        </p:txBody>
      </p:sp>
      <p:sp>
        <p:nvSpPr>
          <p:cNvPr id="4" name="Slide Number Placeholder 3"/>
          <p:cNvSpPr>
            <a:spLocks noGrp="1"/>
          </p:cNvSpPr>
          <p:nvPr>
            <p:ph type="sldNum" sz="quarter" idx="10"/>
          </p:nvPr>
        </p:nvSpPr>
        <p:spPr/>
        <p:txBody>
          <a:bodyPr/>
          <a:lstStyle/>
          <a:p>
            <a:fld id="{B46CC250-08C6-434D-A4E9-DA4204DDCFF1}" type="slidenum">
              <a:rPr lang="en-US" smtClean="0"/>
              <a:pPr/>
              <a:t>1</a:t>
            </a:fld>
            <a:endParaRPr lang="en-US"/>
          </a:p>
        </p:txBody>
      </p:sp>
    </p:spTree>
    <p:extLst>
      <p:ext uri="{BB962C8B-B14F-4D97-AF65-F5344CB8AC3E}">
        <p14:creationId xmlns:p14="http://schemas.microsoft.com/office/powerpoint/2010/main" val="56535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so</a:t>
            </a:r>
            <a:r>
              <a:rPr lang="en-US" baseline="0" dirty="0" smtClean="0"/>
              <a:t> the students know what they are getting in to. </a:t>
            </a:r>
            <a:r>
              <a:rPr lang="en-US" dirty="0" smtClean="0"/>
              <a:t>Get students to respond</a:t>
            </a:r>
            <a:r>
              <a:rPr lang="en-US" baseline="0" dirty="0" smtClean="0"/>
              <a:t> out loud to this one </a:t>
            </a:r>
            <a:r>
              <a:rPr lang="mr-IN" baseline="0" dirty="0" smtClean="0"/>
              <a:t>–</a:t>
            </a:r>
            <a:r>
              <a:rPr lang="en-US" baseline="0" dirty="0" smtClean="0"/>
              <a:t> “Of course, the answer is C"</a:t>
            </a:r>
            <a:endParaRPr lang="en-US" dirty="0"/>
          </a:p>
        </p:txBody>
      </p:sp>
      <p:sp>
        <p:nvSpPr>
          <p:cNvPr id="4" name="Slide Number Placeholder 3"/>
          <p:cNvSpPr>
            <a:spLocks noGrp="1"/>
          </p:cNvSpPr>
          <p:nvPr>
            <p:ph type="sldNum" sz="quarter" idx="10"/>
          </p:nvPr>
        </p:nvSpPr>
        <p:spPr/>
        <p:txBody>
          <a:bodyPr/>
          <a:lstStyle/>
          <a:p>
            <a:fld id="{B46CC250-08C6-434D-A4E9-DA4204DDCFF1}" type="slidenum">
              <a:rPr lang="en-US" smtClean="0"/>
              <a:pPr/>
              <a:t>2</a:t>
            </a:fld>
            <a:endParaRPr lang="en-US"/>
          </a:p>
        </p:txBody>
      </p:sp>
    </p:spTree>
    <p:extLst>
      <p:ext uri="{BB962C8B-B14F-4D97-AF65-F5344CB8AC3E}">
        <p14:creationId xmlns:p14="http://schemas.microsoft.com/office/powerpoint/2010/main" val="212818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have students read their instructions</a:t>
            </a:r>
            <a:r>
              <a:rPr lang="en-US" baseline="0" dirty="0" smtClean="0"/>
              <a:t> silently. Tell them that everyone will be randomly assigned to slightly different tasks so they should not compare notes.</a:t>
            </a:r>
            <a:endParaRPr lang="en-US" dirty="0"/>
          </a:p>
        </p:txBody>
      </p:sp>
      <p:sp>
        <p:nvSpPr>
          <p:cNvPr id="4" name="Slide Number Placeholder 3"/>
          <p:cNvSpPr>
            <a:spLocks noGrp="1"/>
          </p:cNvSpPr>
          <p:nvPr>
            <p:ph type="sldNum" sz="quarter" idx="10"/>
          </p:nvPr>
        </p:nvSpPr>
        <p:spPr/>
        <p:txBody>
          <a:bodyPr/>
          <a:lstStyle/>
          <a:p>
            <a:fld id="{B46CC250-08C6-434D-A4E9-DA4204DDCFF1}" type="slidenum">
              <a:rPr lang="en-US" smtClean="0"/>
              <a:pPr/>
              <a:t>3</a:t>
            </a:fld>
            <a:endParaRPr lang="en-US"/>
          </a:p>
        </p:txBody>
      </p:sp>
    </p:spTree>
    <p:extLst>
      <p:ext uri="{BB962C8B-B14F-4D97-AF65-F5344CB8AC3E}">
        <p14:creationId xmlns:p14="http://schemas.microsoft.com/office/powerpoint/2010/main" val="210609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These colors are closer than the later trials, so you can use this to discuss</a:t>
            </a:r>
            <a:r>
              <a:rPr lang="en-US" i="1" baseline="0" dirty="0" smtClean="0"/>
              <a:t> how conformity is more likely under conditions of ambiguity, etc.</a:t>
            </a:r>
          </a:p>
          <a:p>
            <a:endParaRPr lang="en-US" i="1" baseline="0" dirty="0" smtClean="0"/>
          </a:p>
          <a:p>
            <a:r>
              <a:rPr lang="en-US" i="1" baseline="0" dirty="0" smtClean="0"/>
              <a:t>You can use as many trials as you want, here are 6 sample trials</a:t>
            </a:r>
            <a:endParaRPr lang="en-US" i="1" dirty="0"/>
          </a:p>
        </p:txBody>
      </p:sp>
      <p:sp>
        <p:nvSpPr>
          <p:cNvPr id="4" name="Slide Number Placeholder 3"/>
          <p:cNvSpPr>
            <a:spLocks noGrp="1"/>
          </p:cNvSpPr>
          <p:nvPr>
            <p:ph type="sldNum" sz="quarter" idx="10"/>
          </p:nvPr>
        </p:nvSpPr>
        <p:spPr/>
        <p:txBody>
          <a:bodyPr/>
          <a:lstStyle/>
          <a:p>
            <a:fld id="{B46CC250-08C6-434D-A4E9-DA4204DDCFF1}" type="slidenum">
              <a:rPr lang="en-US" smtClean="0"/>
              <a:pPr/>
              <a:t>4</a:t>
            </a:fld>
            <a:endParaRPr lang="en-US"/>
          </a:p>
        </p:txBody>
      </p:sp>
    </p:spTree>
    <p:extLst>
      <p:ext uri="{BB962C8B-B14F-4D97-AF65-F5344CB8AC3E}">
        <p14:creationId xmlns:p14="http://schemas.microsoft.com/office/powerpoint/2010/main" val="135022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Here are some extra</a:t>
            </a:r>
            <a:r>
              <a:rPr lang="en-US" i="1" baseline="0" dirty="0" smtClean="0"/>
              <a:t> slides to discuss the topic of conformity with students and bridge to the Asch line study</a:t>
            </a:r>
            <a:endParaRPr lang="en-US" i="1" dirty="0"/>
          </a:p>
        </p:txBody>
      </p:sp>
      <p:sp>
        <p:nvSpPr>
          <p:cNvPr id="4" name="Slide Number Placeholder 3"/>
          <p:cNvSpPr>
            <a:spLocks noGrp="1"/>
          </p:cNvSpPr>
          <p:nvPr>
            <p:ph type="sldNum" sz="quarter" idx="10"/>
          </p:nvPr>
        </p:nvSpPr>
        <p:spPr/>
        <p:txBody>
          <a:bodyPr/>
          <a:lstStyle/>
          <a:p>
            <a:fld id="{B46CC250-08C6-434D-A4E9-DA4204DDCFF1}" type="slidenum">
              <a:rPr lang="en-US" smtClean="0"/>
              <a:pPr/>
              <a:t>10</a:t>
            </a:fld>
            <a:endParaRPr lang="en-US"/>
          </a:p>
        </p:txBody>
      </p:sp>
    </p:spTree>
    <p:extLst>
      <p:ext uri="{BB962C8B-B14F-4D97-AF65-F5344CB8AC3E}">
        <p14:creationId xmlns:p14="http://schemas.microsoft.com/office/powerpoint/2010/main" val="129035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This</a:t>
            </a:r>
            <a:r>
              <a:rPr lang="en-US" i="1" baseline="0" dirty="0" smtClean="0"/>
              <a:t> video is a r</a:t>
            </a:r>
            <a:r>
              <a:rPr lang="en-US" i="1" dirty="0" smtClean="0"/>
              <a:t>e-creation </a:t>
            </a:r>
            <a:r>
              <a:rPr lang="en-US" i="1" dirty="0" smtClean="0"/>
              <a:t>from the 1970s</a:t>
            </a:r>
            <a:endParaRPr lang="en-US" i="1" dirty="0"/>
          </a:p>
        </p:txBody>
      </p:sp>
      <p:sp>
        <p:nvSpPr>
          <p:cNvPr id="4" name="Slide Number Placeholder 3"/>
          <p:cNvSpPr>
            <a:spLocks noGrp="1"/>
          </p:cNvSpPr>
          <p:nvPr>
            <p:ph type="sldNum" sz="quarter" idx="10"/>
          </p:nvPr>
        </p:nvSpPr>
        <p:spPr/>
        <p:txBody>
          <a:bodyPr/>
          <a:lstStyle/>
          <a:p>
            <a:fld id="{B46CC250-08C6-434D-A4E9-DA4204DDCFF1}" type="slidenum">
              <a:rPr lang="en-US" smtClean="0"/>
              <a:pPr/>
              <a:t>16</a:t>
            </a:fld>
            <a:endParaRPr lang="en-US"/>
          </a:p>
        </p:txBody>
      </p:sp>
    </p:spTree>
    <p:extLst>
      <p:ext uri="{BB962C8B-B14F-4D97-AF65-F5344CB8AC3E}">
        <p14:creationId xmlns:p14="http://schemas.microsoft.com/office/powerpoint/2010/main" val="3083617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Note: Have students guess before revealing these</a:t>
            </a:r>
            <a:r>
              <a:rPr lang="en-US" i="1" baseline="0" dirty="0" smtClean="0"/>
              <a:t> answers</a:t>
            </a:r>
            <a:endParaRPr lang="en-US" i="1" dirty="0"/>
          </a:p>
        </p:txBody>
      </p:sp>
      <p:sp>
        <p:nvSpPr>
          <p:cNvPr id="4" name="Slide Number Placeholder 3"/>
          <p:cNvSpPr>
            <a:spLocks noGrp="1"/>
          </p:cNvSpPr>
          <p:nvPr>
            <p:ph type="sldNum" sz="quarter" idx="10"/>
          </p:nvPr>
        </p:nvSpPr>
        <p:spPr/>
        <p:txBody>
          <a:bodyPr/>
          <a:lstStyle/>
          <a:p>
            <a:fld id="{B46CC250-08C6-434D-A4E9-DA4204DDCFF1}" type="slidenum">
              <a:rPr lang="en-US" smtClean="0"/>
              <a:pPr/>
              <a:t>17</a:t>
            </a:fld>
            <a:endParaRPr lang="en-US"/>
          </a:p>
        </p:txBody>
      </p:sp>
    </p:spTree>
    <p:extLst>
      <p:ext uri="{BB962C8B-B14F-4D97-AF65-F5344CB8AC3E}">
        <p14:creationId xmlns:p14="http://schemas.microsoft.com/office/powerpoint/2010/main" val="998769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CC250-08C6-434D-A4E9-DA4204DDCFF1}" type="slidenum">
              <a:rPr lang="en-US" smtClean="0"/>
              <a:pPr/>
              <a:t>18</a:t>
            </a:fld>
            <a:endParaRPr lang="en-US"/>
          </a:p>
        </p:txBody>
      </p:sp>
    </p:spTree>
    <p:extLst>
      <p:ext uri="{BB962C8B-B14F-4D97-AF65-F5344CB8AC3E}">
        <p14:creationId xmlns:p14="http://schemas.microsoft.com/office/powerpoint/2010/main" val="1789722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venir Black"/>
                <a:cs typeface="Avenir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1290C-4B91-124C-A0E1-DE08526B5461}" type="slidenum">
              <a:rPr lang="en-US" smtClean="0"/>
              <a:pPr/>
              <a:t>‹#›</a:t>
            </a:fld>
            <a:endParaRPr lang="en-US"/>
          </a:p>
        </p:txBody>
      </p:sp>
    </p:spTree>
    <p:extLst>
      <p:ext uri="{BB962C8B-B14F-4D97-AF65-F5344CB8AC3E}">
        <p14:creationId xmlns:p14="http://schemas.microsoft.com/office/powerpoint/2010/main" val="27571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17C192-AC7E-B449-9899-8C87474757B7}" type="slidenum">
              <a:rPr lang="en-US" smtClean="0"/>
              <a:pPr/>
              <a:t>‹#›</a:t>
            </a:fld>
            <a:endParaRPr lang="en-US"/>
          </a:p>
        </p:txBody>
      </p:sp>
    </p:spTree>
    <p:extLst>
      <p:ext uri="{BB962C8B-B14F-4D97-AF65-F5344CB8AC3E}">
        <p14:creationId xmlns:p14="http://schemas.microsoft.com/office/powerpoint/2010/main" val="3578984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9A97A-6431-2D46-AA9B-BF1C37843F6E}" type="slidenum">
              <a:rPr lang="en-US" smtClean="0"/>
              <a:pPr/>
              <a:t>‹#›</a:t>
            </a:fld>
            <a:endParaRPr lang="en-US"/>
          </a:p>
        </p:txBody>
      </p:sp>
    </p:spTree>
    <p:extLst>
      <p:ext uri="{BB962C8B-B14F-4D97-AF65-F5344CB8AC3E}">
        <p14:creationId xmlns:p14="http://schemas.microsoft.com/office/powerpoint/2010/main" val="156264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04EBC-CE94-6D46-84BB-399E1164737A}" type="slidenum">
              <a:rPr lang="en-US" smtClean="0"/>
              <a:pPr/>
              <a:t>‹#›</a:t>
            </a:fld>
            <a:endParaRPr lang="en-US"/>
          </a:p>
        </p:txBody>
      </p:sp>
    </p:spTree>
    <p:extLst>
      <p:ext uri="{BB962C8B-B14F-4D97-AF65-F5344CB8AC3E}">
        <p14:creationId xmlns:p14="http://schemas.microsoft.com/office/powerpoint/2010/main" val="1690165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DD682-341A-4743-83BC-10AA2047CB52}" type="slidenum">
              <a:rPr lang="en-US" smtClean="0"/>
              <a:pPr/>
              <a:t>‹#›</a:t>
            </a:fld>
            <a:endParaRPr lang="en-US"/>
          </a:p>
        </p:txBody>
      </p:sp>
    </p:spTree>
    <p:extLst>
      <p:ext uri="{BB962C8B-B14F-4D97-AF65-F5344CB8AC3E}">
        <p14:creationId xmlns:p14="http://schemas.microsoft.com/office/powerpoint/2010/main" val="322762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EEEFA-3DAE-2147-BCE9-F6BECADDF6E1}" type="slidenum">
              <a:rPr lang="en-US" smtClean="0"/>
              <a:pPr/>
              <a:t>‹#›</a:t>
            </a:fld>
            <a:endParaRPr lang="en-US"/>
          </a:p>
        </p:txBody>
      </p:sp>
    </p:spTree>
    <p:extLst>
      <p:ext uri="{BB962C8B-B14F-4D97-AF65-F5344CB8AC3E}">
        <p14:creationId xmlns:p14="http://schemas.microsoft.com/office/powerpoint/2010/main" val="97900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5BAB0C-4CA8-5640-9C98-B59C290E4958}" type="slidenum">
              <a:rPr lang="en-US" smtClean="0"/>
              <a:pPr/>
              <a:t>‹#›</a:t>
            </a:fld>
            <a:endParaRPr lang="en-US"/>
          </a:p>
        </p:txBody>
      </p:sp>
    </p:spTree>
    <p:extLst>
      <p:ext uri="{BB962C8B-B14F-4D97-AF65-F5344CB8AC3E}">
        <p14:creationId xmlns:p14="http://schemas.microsoft.com/office/powerpoint/2010/main" val="2081338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34A63E-DCD9-ED4B-9CEB-EED06D3C6FE1}" type="slidenum">
              <a:rPr lang="en-US" smtClean="0"/>
              <a:pPr/>
              <a:t>‹#›</a:t>
            </a:fld>
            <a:endParaRPr lang="en-US"/>
          </a:p>
        </p:txBody>
      </p:sp>
    </p:spTree>
    <p:extLst>
      <p:ext uri="{BB962C8B-B14F-4D97-AF65-F5344CB8AC3E}">
        <p14:creationId xmlns:p14="http://schemas.microsoft.com/office/powerpoint/2010/main" val="291833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302484-A979-B04B-A8DE-6AB63A589B81}" type="slidenum">
              <a:rPr lang="en-US" smtClean="0"/>
              <a:pPr/>
              <a:t>‹#›</a:t>
            </a:fld>
            <a:endParaRPr lang="en-US"/>
          </a:p>
        </p:txBody>
      </p:sp>
    </p:spTree>
    <p:extLst>
      <p:ext uri="{BB962C8B-B14F-4D97-AF65-F5344CB8AC3E}">
        <p14:creationId xmlns:p14="http://schemas.microsoft.com/office/powerpoint/2010/main" val="243512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E1450-66B0-9443-B056-396254259798}" type="slidenum">
              <a:rPr lang="en-US" smtClean="0"/>
              <a:pPr/>
              <a:t>‹#›</a:t>
            </a:fld>
            <a:endParaRPr lang="en-US"/>
          </a:p>
        </p:txBody>
      </p:sp>
    </p:spTree>
    <p:extLst>
      <p:ext uri="{BB962C8B-B14F-4D97-AF65-F5344CB8AC3E}">
        <p14:creationId xmlns:p14="http://schemas.microsoft.com/office/powerpoint/2010/main" val="4092666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79D232-5FC4-8143-9B7C-EFD892EE4F3B}" type="slidenum">
              <a:rPr lang="en-US" smtClean="0"/>
              <a:pPr/>
              <a:t>‹#›</a:t>
            </a:fld>
            <a:endParaRPr lang="en-US"/>
          </a:p>
        </p:txBody>
      </p:sp>
    </p:spTree>
    <p:extLst>
      <p:ext uri="{BB962C8B-B14F-4D97-AF65-F5344CB8AC3E}">
        <p14:creationId xmlns:p14="http://schemas.microsoft.com/office/powerpoint/2010/main" val="28983036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E5F4F-8C4F-224F-8263-74A95E402A4F}" type="slidenum">
              <a:rPr lang="en-US" smtClean="0"/>
              <a:pPr/>
              <a:t>‹#›</a:t>
            </a:fld>
            <a:endParaRPr lang="en-US"/>
          </a:p>
        </p:txBody>
      </p:sp>
    </p:spTree>
    <p:extLst>
      <p:ext uri="{BB962C8B-B14F-4D97-AF65-F5344CB8AC3E}">
        <p14:creationId xmlns:p14="http://schemas.microsoft.com/office/powerpoint/2010/main" val="52748779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hdr="0" ftr="0" dt="0"/>
  <p:txStyles>
    <p:titleStyle>
      <a:lvl1pPr algn="ctr" defTabSz="457200" rtl="0" eaLnBrk="1" latinLnBrk="0" hangingPunct="1">
        <a:spcBef>
          <a:spcPct val="0"/>
        </a:spcBef>
        <a:buNone/>
        <a:defRPr sz="4400" kern="1200">
          <a:solidFill>
            <a:schemeClr val="tx1"/>
          </a:solidFill>
          <a:latin typeface="Avenir Book"/>
          <a:ea typeface="+mj-ea"/>
          <a:cs typeface="Avenir Boo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venir Book"/>
          <a:ea typeface="+mn-ea"/>
          <a:cs typeface="Avenir Book"/>
        </a:defRPr>
      </a:lvl1pPr>
      <a:lvl2pPr marL="742950" indent="-285750" algn="l" defTabSz="457200" rtl="0" eaLnBrk="1" latinLnBrk="0" hangingPunct="1">
        <a:spcBef>
          <a:spcPct val="20000"/>
        </a:spcBef>
        <a:buFont typeface="Arial"/>
        <a:buChar char="–"/>
        <a:defRPr sz="2800" kern="1200">
          <a:solidFill>
            <a:schemeClr val="tx1"/>
          </a:solidFill>
          <a:latin typeface="Avenir Book"/>
          <a:ea typeface="+mn-ea"/>
          <a:cs typeface="Avenir Book"/>
        </a:defRPr>
      </a:lvl2pPr>
      <a:lvl3pPr marL="1143000" indent="-228600" algn="l" defTabSz="457200" rtl="0" eaLnBrk="1" latinLnBrk="0" hangingPunct="1">
        <a:spcBef>
          <a:spcPct val="20000"/>
        </a:spcBef>
        <a:buFont typeface="Arial"/>
        <a:buChar char="•"/>
        <a:defRPr sz="2400" kern="1200">
          <a:solidFill>
            <a:schemeClr val="tx1"/>
          </a:solidFill>
          <a:latin typeface="Avenir Book"/>
          <a:ea typeface="+mn-ea"/>
          <a:cs typeface="Avenir Book"/>
        </a:defRPr>
      </a:lvl3pPr>
      <a:lvl4pPr marL="16002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4pPr>
      <a:lvl5pPr marL="2057400" indent="-228600" algn="l" defTabSz="457200" rtl="0" eaLnBrk="1" latinLnBrk="0" hangingPunct="1">
        <a:spcBef>
          <a:spcPct val="20000"/>
        </a:spcBef>
        <a:buFont typeface="Arial"/>
        <a:buChar char="»"/>
        <a:defRPr sz="2000" kern="1200">
          <a:solidFill>
            <a:schemeClr val="tx1"/>
          </a:solidFill>
          <a:latin typeface="Avenir Book"/>
          <a:ea typeface="+mn-ea"/>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ook" charset="0"/>
                <a:ea typeface="Avenir Book" charset="0"/>
                <a:cs typeface="Avenir Book" charset="0"/>
              </a:rPr>
              <a:t>Color Perception Task</a:t>
            </a:r>
            <a:endParaRPr lang="de-DE" dirty="0">
              <a:latin typeface="Avenir Book" charset="0"/>
              <a:ea typeface="Avenir Book" charset="0"/>
              <a:cs typeface="Avenir Book" charset="0"/>
            </a:endParaRPr>
          </a:p>
        </p:txBody>
      </p:sp>
      <p:sp>
        <p:nvSpPr>
          <p:cNvPr id="3" name="Content Placeholder 2"/>
          <p:cNvSpPr>
            <a:spLocks noGrp="1"/>
          </p:cNvSpPr>
          <p:nvPr>
            <p:ph idx="1"/>
          </p:nvPr>
        </p:nvSpPr>
        <p:spPr>
          <a:xfrm>
            <a:off x="609600" y="1600200"/>
            <a:ext cx="8229600" cy="4525963"/>
          </a:xfrm>
        </p:spPr>
        <p:txBody>
          <a:bodyPr/>
          <a:lstStyle/>
          <a:p>
            <a:r>
              <a:rPr lang="en-US" dirty="0" smtClean="0">
                <a:latin typeface="Avenir Book" charset="0"/>
                <a:ea typeface="Avenir Book" charset="0"/>
                <a:cs typeface="Avenir Book" charset="0"/>
              </a:rPr>
              <a:t>You are going to be asked to identify which shade of blue is the </a:t>
            </a:r>
            <a:r>
              <a:rPr lang="en-US" dirty="0" smtClean="0">
                <a:latin typeface="Avenir Book" charset="0"/>
                <a:ea typeface="Avenir Book" charset="0"/>
                <a:cs typeface="Avenir Book" charset="0"/>
              </a:rPr>
              <a:t>lightest from a set</a:t>
            </a:r>
            <a:endParaRPr lang="en-US" dirty="0" smtClean="0">
              <a:latin typeface="Avenir Book" charset="0"/>
              <a:ea typeface="Avenir Book" charset="0"/>
              <a:cs typeface="Avenir Book" charset="0"/>
            </a:endParaRPr>
          </a:p>
          <a:p>
            <a:r>
              <a:rPr lang="en-US" dirty="0" smtClean="0">
                <a:latin typeface="Avenir Book" charset="0"/>
                <a:ea typeface="Avenir Book" charset="0"/>
                <a:cs typeface="Avenir Book" charset="0"/>
              </a:rPr>
              <a:t> I’ll ask our participants to share </a:t>
            </a:r>
            <a:r>
              <a:rPr lang="en-US" dirty="0" smtClean="0">
                <a:latin typeface="Avenir Book" charset="0"/>
                <a:ea typeface="Avenir Book" charset="0"/>
                <a:cs typeface="Avenir Book" charset="0"/>
              </a:rPr>
              <a:t>their </a:t>
            </a:r>
            <a:r>
              <a:rPr lang="en-US" dirty="0" smtClean="0">
                <a:latin typeface="Avenir Book" charset="0"/>
                <a:ea typeface="Avenir Book" charset="0"/>
                <a:cs typeface="Avenir Book" charset="0"/>
              </a:rPr>
              <a:t>answers out loud</a:t>
            </a:r>
            <a:endParaRPr lang="en-US" dirty="0" smtClean="0">
              <a:latin typeface="Avenir Book" charset="0"/>
              <a:ea typeface="Avenir Book" charset="0"/>
              <a:cs typeface="Avenir Book" charset="0"/>
            </a:endParaRPr>
          </a:p>
        </p:txBody>
      </p:sp>
    </p:spTree>
    <p:extLst>
      <p:ext uri="{BB962C8B-B14F-4D97-AF65-F5344CB8AC3E}">
        <p14:creationId xmlns:p14="http://schemas.microsoft.com/office/powerpoint/2010/main" val="10099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Normative Social Influence</a:t>
            </a:r>
            <a:endParaRPr lang="en-US" dirty="0"/>
          </a:p>
        </p:txBody>
      </p:sp>
      <p:sp>
        <p:nvSpPr>
          <p:cNvPr id="3" name="Content Placeholder 2"/>
          <p:cNvSpPr>
            <a:spLocks noGrp="1"/>
          </p:cNvSpPr>
          <p:nvPr>
            <p:ph idx="1"/>
          </p:nvPr>
        </p:nvSpPr>
        <p:spPr>
          <a:xfrm>
            <a:off x="457200" y="1600201"/>
            <a:ext cx="8229600" cy="1828800"/>
          </a:xfrm>
        </p:spPr>
        <p:txBody>
          <a:bodyPr/>
          <a:lstStyle/>
          <a:p>
            <a:pPr marL="0" indent="0">
              <a:buNone/>
            </a:pPr>
            <a:r>
              <a:rPr lang="en-US" dirty="0" smtClean="0"/>
              <a:t>The influence of other people that leads us to conform in order to be liked and accepted by them</a:t>
            </a:r>
            <a:endParaRPr lang="en-US" dirty="0"/>
          </a:p>
        </p:txBody>
      </p:sp>
      <p:pic>
        <p:nvPicPr>
          <p:cNvPr id="5" name="Picture 2" descr="http://assets02.blog.usabilla.com/wp-content/uploads/conformity.png"/>
          <p:cNvPicPr>
            <a:picLocks noChangeAspect="1" noChangeArrowheads="1"/>
          </p:cNvPicPr>
          <p:nvPr/>
        </p:nvPicPr>
        <p:blipFill>
          <a:blip r:embed="rId3" cstate="print"/>
          <a:srcRect/>
          <a:stretch>
            <a:fillRect/>
          </a:stretch>
        </p:blipFill>
        <p:spPr bwMode="auto">
          <a:xfrm>
            <a:off x="5410200" y="3733800"/>
            <a:ext cx="3455346" cy="2066926"/>
          </a:xfrm>
          <a:prstGeom prst="rect">
            <a:avLst/>
          </a:prstGeom>
          <a:noFill/>
        </p:spPr>
      </p:pic>
      <p:sp>
        <p:nvSpPr>
          <p:cNvPr id="6" name="TextBox 5"/>
          <p:cNvSpPr txBox="1"/>
          <p:nvPr/>
        </p:nvSpPr>
        <p:spPr>
          <a:xfrm>
            <a:off x="457200" y="3505200"/>
            <a:ext cx="4724400" cy="2554545"/>
          </a:xfrm>
          <a:prstGeom prst="rect">
            <a:avLst/>
          </a:prstGeom>
          <a:noFill/>
        </p:spPr>
        <p:txBody>
          <a:bodyPr wrap="square" rtlCol="0">
            <a:spAutoFit/>
          </a:bodyPr>
          <a:lstStyle/>
          <a:p>
            <a:r>
              <a:rPr lang="en-US" sz="3200" dirty="0" smtClean="0">
                <a:latin typeface="Avenir Book"/>
                <a:cs typeface="Avenir Book"/>
              </a:rPr>
              <a:t>Conformity is produced because a person fears the negative social consequences of appearing deviant</a:t>
            </a:r>
          </a:p>
        </p:txBody>
      </p:sp>
      <p:sp>
        <p:nvSpPr>
          <p:cNvPr id="7" name="TextBox 6"/>
          <p:cNvSpPr txBox="1"/>
          <p:nvPr/>
        </p:nvSpPr>
        <p:spPr>
          <a:xfrm>
            <a:off x="5410200" y="5867400"/>
            <a:ext cx="4724400" cy="584776"/>
          </a:xfrm>
          <a:prstGeom prst="rect">
            <a:avLst/>
          </a:prstGeom>
          <a:noFill/>
        </p:spPr>
        <p:txBody>
          <a:bodyPr wrap="square" rtlCol="0">
            <a:spAutoFit/>
          </a:bodyPr>
          <a:lstStyle/>
          <a:p>
            <a:r>
              <a:rPr lang="en-US" sz="3200" dirty="0" smtClean="0">
                <a:latin typeface="Avenir Book"/>
                <a:cs typeface="Avenir Book"/>
              </a:rPr>
              <a:t>“I want to fit in”</a:t>
            </a:r>
          </a:p>
        </p:txBody>
      </p:sp>
    </p:spTree>
    <p:extLst>
      <p:ext uri="{BB962C8B-B14F-4D97-AF65-F5344CB8AC3E}">
        <p14:creationId xmlns:p14="http://schemas.microsoft.com/office/powerpoint/2010/main" val="1545341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Informational Social Influence</a:t>
            </a:r>
            <a:endParaRPr lang="en-US" dirty="0"/>
          </a:p>
        </p:txBody>
      </p:sp>
      <p:sp>
        <p:nvSpPr>
          <p:cNvPr id="3" name="Content Placeholder 2"/>
          <p:cNvSpPr>
            <a:spLocks noGrp="1"/>
          </p:cNvSpPr>
          <p:nvPr>
            <p:ph idx="1"/>
          </p:nvPr>
        </p:nvSpPr>
        <p:spPr>
          <a:xfrm>
            <a:off x="457200" y="1600201"/>
            <a:ext cx="8229600" cy="1371600"/>
          </a:xfrm>
        </p:spPr>
        <p:txBody>
          <a:bodyPr/>
          <a:lstStyle/>
          <a:p>
            <a:pPr marL="0" indent="0">
              <a:buNone/>
            </a:pPr>
            <a:r>
              <a:rPr lang="en-US" dirty="0" smtClean="0"/>
              <a:t>When people assume the actions of others reflect correct behavior for a given situation</a:t>
            </a:r>
            <a:endParaRPr lang="en-US" dirty="0"/>
          </a:p>
        </p:txBody>
      </p:sp>
      <p:sp>
        <p:nvSpPr>
          <p:cNvPr id="6" name="TextBox 5"/>
          <p:cNvSpPr txBox="1"/>
          <p:nvPr/>
        </p:nvSpPr>
        <p:spPr>
          <a:xfrm>
            <a:off x="457200" y="3505200"/>
            <a:ext cx="4724400" cy="2554545"/>
          </a:xfrm>
          <a:prstGeom prst="rect">
            <a:avLst/>
          </a:prstGeom>
          <a:noFill/>
        </p:spPr>
        <p:txBody>
          <a:bodyPr wrap="square" rtlCol="0">
            <a:spAutoFit/>
          </a:bodyPr>
          <a:lstStyle/>
          <a:p>
            <a:r>
              <a:rPr lang="en-US" sz="3200" dirty="0" smtClean="0">
                <a:latin typeface="Avenir Book"/>
                <a:cs typeface="Avenir Book"/>
              </a:rPr>
              <a:t>Conformity is produced because a person believes that others are correct in their judgments</a:t>
            </a:r>
            <a:endParaRPr lang="en-US" sz="3200" dirty="0">
              <a:latin typeface="Avenir Book"/>
              <a:cs typeface="Avenir Book"/>
            </a:endParaRPr>
          </a:p>
        </p:txBody>
      </p:sp>
      <p:sp>
        <p:nvSpPr>
          <p:cNvPr id="7" name="TextBox 6"/>
          <p:cNvSpPr txBox="1"/>
          <p:nvPr/>
        </p:nvSpPr>
        <p:spPr>
          <a:xfrm>
            <a:off x="5410200" y="5867400"/>
            <a:ext cx="4724400" cy="1077218"/>
          </a:xfrm>
          <a:prstGeom prst="rect">
            <a:avLst/>
          </a:prstGeom>
          <a:noFill/>
        </p:spPr>
        <p:txBody>
          <a:bodyPr wrap="square" rtlCol="0">
            <a:spAutoFit/>
          </a:bodyPr>
          <a:lstStyle/>
          <a:p>
            <a:r>
              <a:rPr lang="en-US" sz="3200" dirty="0" smtClean="0">
                <a:latin typeface="Avenir Book"/>
                <a:cs typeface="Avenir Book"/>
              </a:rPr>
              <a:t>“The group must </a:t>
            </a:r>
          </a:p>
          <a:p>
            <a:r>
              <a:rPr lang="en-US" sz="3200" dirty="0" smtClean="0">
                <a:latin typeface="Avenir Book"/>
                <a:cs typeface="Avenir Book"/>
              </a:rPr>
              <a:t>know better”</a:t>
            </a:r>
          </a:p>
        </p:txBody>
      </p:sp>
      <p:pic>
        <p:nvPicPr>
          <p:cNvPr id="4" name="Picture 3"/>
          <p:cNvPicPr>
            <a:picLocks noChangeAspect="1"/>
          </p:cNvPicPr>
          <p:nvPr/>
        </p:nvPicPr>
        <p:blipFill>
          <a:blip r:embed="rId2"/>
          <a:stretch>
            <a:fillRect/>
          </a:stretch>
        </p:blipFill>
        <p:spPr>
          <a:xfrm>
            <a:off x="5715000" y="3154364"/>
            <a:ext cx="2484436" cy="2484436"/>
          </a:xfrm>
          <a:prstGeom prst="rect">
            <a:avLst/>
          </a:prstGeom>
        </p:spPr>
      </p:pic>
    </p:spTree>
    <p:extLst>
      <p:ext uri="{BB962C8B-B14F-4D97-AF65-F5344CB8AC3E}">
        <p14:creationId xmlns:p14="http://schemas.microsoft.com/office/powerpoint/2010/main" val="888237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t>Types of Conformity</a:t>
            </a:r>
          </a:p>
        </p:txBody>
      </p:sp>
      <p:sp>
        <p:nvSpPr>
          <p:cNvPr id="25603" name="Rectangle 3"/>
          <p:cNvSpPr>
            <a:spLocks noGrp="1" noChangeArrowheads="1"/>
          </p:cNvSpPr>
          <p:nvPr>
            <p:ph idx="1"/>
          </p:nvPr>
        </p:nvSpPr>
        <p:spPr/>
        <p:txBody>
          <a:bodyPr/>
          <a:lstStyle/>
          <a:p>
            <a:r>
              <a:rPr lang="en-US" dirty="0" smtClean="0">
                <a:latin typeface="Avenir Black"/>
                <a:cs typeface="Avenir Black"/>
              </a:rPr>
              <a:t>Private Conformity (from informational social influence): </a:t>
            </a:r>
          </a:p>
          <a:p>
            <a:pPr lvl="1"/>
            <a:r>
              <a:rPr lang="en-US" dirty="0" smtClean="0"/>
              <a:t>Changes in both overt behavior and personal beliefs to match others.</a:t>
            </a:r>
          </a:p>
          <a:p>
            <a:r>
              <a:rPr lang="en-US" dirty="0" smtClean="0">
                <a:latin typeface="Avenir Black"/>
                <a:cs typeface="Avenir Black"/>
              </a:rPr>
              <a:t>Public Conformity (from normative social influence): </a:t>
            </a:r>
          </a:p>
          <a:p>
            <a:pPr lvl="1"/>
            <a:r>
              <a:rPr lang="en-US" dirty="0" smtClean="0"/>
              <a:t>Superficial change in overt behavior to match others.</a:t>
            </a:r>
          </a:p>
        </p:txBody>
      </p:sp>
    </p:spTree>
    <p:extLst>
      <p:ext uri="{BB962C8B-B14F-4D97-AF65-F5344CB8AC3E}">
        <p14:creationId xmlns:p14="http://schemas.microsoft.com/office/powerpoint/2010/main" val="145128602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chcenter.blogs.brynmawr.edu/files/2008/10/aschpipeforweb.jpg"/>
          <p:cNvPicPr>
            <a:picLocks noChangeAspect="1" noChangeArrowheads="1"/>
          </p:cNvPicPr>
          <p:nvPr/>
        </p:nvPicPr>
        <p:blipFill>
          <a:blip r:embed="rId2" cstate="print"/>
          <a:srcRect/>
          <a:stretch>
            <a:fillRect/>
          </a:stretch>
        </p:blipFill>
        <p:spPr bwMode="auto">
          <a:xfrm>
            <a:off x="228600" y="76200"/>
            <a:ext cx="4125023" cy="6172200"/>
          </a:xfrm>
          <a:prstGeom prst="rect">
            <a:avLst/>
          </a:prstGeom>
          <a:noFill/>
        </p:spPr>
      </p:pic>
      <p:sp>
        <p:nvSpPr>
          <p:cNvPr id="3" name="TextBox 2"/>
          <p:cNvSpPr txBox="1"/>
          <p:nvPr/>
        </p:nvSpPr>
        <p:spPr>
          <a:xfrm>
            <a:off x="1121958" y="6324600"/>
            <a:ext cx="2307042" cy="461665"/>
          </a:xfrm>
          <a:prstGeom prst="rect">
            <a:avLst/>
          </a:prstGeom>
          <a:noFill/>
        </p:spPr>
        <p:txBody>
          <a:bodyPr wrap="none" rtlCol="0">
            <a:spAutoFit/>
          </a:bodyPr>
          <a:lstStyle/>
          <a:p>
            <a:r>
              <a:rPr lang="en-US" sz="2400" dirty="0" smtClean="0">
                <a:latin typeface="Aharoni" pitchFamily="2" charset="-79"/>
                <a:cs typeface="Aharoni" pitchFamily="2" charset="-79"/>
              </a:rPr>
              <a:t>Solomon Asch</a:t>
            </a:r>
            <a:endParaRPr lang="de-DE" sz="2400" dirty="0">
              <a:latin typeface="Aharoni" pitchFamily="2" charset="-79"/>
              <a:cs typeface="Aharoni" pitchFamily="2" charset="-79"/>
            </a:endParaRPr>
          </a:p>
        </p:txBody>
      </p:sp>
      <p:pic>
        <p:nvPicPr>
          <p:cNvPr id="1028" name="Picture 4" descr="http://www.sagepub.com/newman6study/resources/images/Lines.gif"/>
          <p:cNvPicPr>
            <a:picLocks noChangeAspect="1" noChangeArrowheads="1"/>
          </p:cNvPicPr>
          <p:nvPr/>
        </p:nvPicPr>
        <p:blipFill>
          <a:blip r:embed="rId3" cstate="print"/>
          <a:srcRect/>
          <a:stretch>
            <a:fillRect/>
          </a:stretch>
        </p:blipFill>
        <p:spPr bwMode="auto">
          <a:xfrm>
            <a:off x="4876800" y="609600"/>
            <a:ext cx="3848100" cy="2495551"/>
          </a:xfrm>
          <a:prstGeom prst="rect">
            <a:avLst/>
          </a:prstGeom>
          <a:noFill/>
        </p:spPr>
      </p:pic>
      <p:pic>
        <p:nvPicPr>
          <p:cNvPr id="1030" name="Picture 6" descr="http://grdurand.com/blogger/uploaded_images/aschexp_victim.jpg"/>
          <p:cNvPicPr>
            <a:picLocks noChangeAspect="1" noChangeArrowheads="1"/>
          </p:cNvPicPr>
          <p:nvPr/>
        </p:nvPicPr>
        <p:blipFill>
          <a:blip r:embed="rId4" cstate="print"/>
          <a:srcRect/>
          <a:stretch>
            <a:fillRect/>
          </a:stretch>
        </p:blipFill>
        <p:spPr bwMode="auto">
          <a:xfrm>
            <a:off x="4571999" y="3733800"/>
            <a:ext cx="4402667" cy="1981200"/>
          </a:xfrm>
          <a:prstGeom prst="rect">
            <a:avLst/>
          </a:prstGeom>
          <a:noFill/>
        </p:spPr>
      </p:pic>
    </p:spTree>
    <p:extLst>
      <p:ext uri="{BB962C8B-B14F-4D97-AF65-F5344CB8AC3E}">
        <p14:creationId xmlns:p14="http://schemas.microsoft.com/office/powerpoint/2010/main" val="17484334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Asch’s Famous Line Study</a:t>
            </a:r>
            <a:endParaRPr lang="en-US" dirty="0"/>
          </a:p>
        </p:txBody>
      </p:sp>
      <p:sp>
        <p:nvSpPr>
          <p:cNvPr id="4" name="Content Placeholder 3"/>
          <p:cNvSpPr>
            <a:spLocks noGrp="1"/>
          </p:cNvSpPr>
          <p:nvPr>
            <p:ph idx="1"/>
          </p:nvPr>
        </p:nvSpPr>
        <p:spPr/>
        <p:txBody>
          <a:bodyPr>
            <a:normAutofit fontScale="92500" lnSpcReduction="10000"/>
          </a:bodyPr>
          <a:lstStyle/>
          <a:p>
            <a:r>
              <a:rPr lang="en-US" dirty="0"/>
              <a:t>When participants completed the task alone (the control condition), less than 1% of the participants gave a wrong answer</a:t>
            </a:r>
          </a:p>
          <a:p>
            <a:r>
              <a:rPr lang="en-US" dirty="0" smtClean="0"/>
              <a:t>One real participant came into a room with seven confederates (people hired by the experimenters to play fake participants)</a:t>
            </a:r>
          </a:p>
          <a:p>
            <a:r>
              <a:rPr lang="en-US" dirty="0" smtClean="0"/>
              <a:t>Asked to complete this line task for 18 different rounds (trials)</a:t>
            </a:r>
          </a:p>
          <a:p>
            <a:r>
              <a:rPr lang="en-US" dirty="0" smtClean="0"/>
              <a:t>On 12 of the 18 trials, all seven confederates gave deliberately wrong answers</a:t>
            </a:r>
          </a:p>
        </p:txBody>
      </p:sp>
      <p:sp>
        <p:nvSpPr>
          <p:cNvPr id="5" name="TextBox 4"/>
          <p:cNvSpPr txBox="1"/>
          <p:nvPr/>
        </p:nvSpPr>
        <p:spPr>
          <a:xfrm>
            <a:off x="5200624" y="6349256"/>
            <a:ext cx="3827521" cy="369332"/>
          </a:xfrm>
          <a:prstGeom prst="rect">
            <a:avLst/>
          </a:prstGeom>
          <a:noFill/>
        </p:spPr>
        <p:txBody>
          <a:bodyPr wrap="square" rtlCol="0">
            <a:spAutoFit/>
          </a:bodyPr>
          <a:lstStyle/>
          <a:p>
            <a:pPr algn="r"/>
            <a:r>
              <a:rPr lang="en-US" dirty="0" smtClean="0">
                <a:latin typeface="Avenir Book"/>
                <a:cs typeface="Avenir Book"/>
              </a:rPr>
              <a:t>Asch, 1951</a:t>
            </a:r>
            <a:endParaRPr lang="en-US" dirty="0">
              <a:latin typeface="Avenir Book"/>
              <a:cs typeface="Avenir Book"/>
            </a:endParaRPr>
          </a:p>
        </p:txBody>
      </p:sp>
    </p:spTree>
    <p:extLst>
      <p:ext uri="{BB962C8B-B14F-4D97-AF65-F5344CB8AC3E}">
        <p14:creationId xmlns:p14="http://schemas.microsoft.com/office/powerpoint/2010/main" val="1901495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Results of the Study</a:t>
            </a:r>
            <a:endParaRPr lang="en-US" dirty="0"/>
          </a:p>
        </p:txBody>
      </p:sp>
      <p:sp>
        <p:nvSpPr>
          <p:cNvPr id="4" name="Content Placeholder 3"/>
          <p:cNvSpPr>
            <a:spLocks noGrp="1"/>
          </p:cNvSpPr>
          <p:nvPr>
            <p:ph idx="1"/>
          </p:nvPr>
        </p:nvSpPr>
        <p:spPr/>
        <p:txBody>
          <a:bodyPr>
            <a:normAutofit/>
          </a:bodyPr>
          <a:lstStyle/>
          <a:p>
            <a:pPr>
              <a:spcBef>
                <a:spcPts val="0"/>
              </a:spcBef>
            </a:pPr>
            <a:r>
              <a:rPr lang="en-US" dirty="0" smtClean="0"/>
              <a:t>On average, participants went along </a:t>
            </a:r>
            <a:r>
              <a:rPr lang="en-US" dirty="0"/>
              <a:t>with incorrect majority </a:t>
            </a:r>
            <a:r>
              <a:rPr lang="en-US" u="sng" dirty="0"/>
              <a:t>37% of the time</a:t>
            </a:r>
          </a:p>
          <a:p>
            <a:pPr>
              <a:spcBef>
                <a:spcPts val="0"/>
              </a:spcBef>
            </a:pPr>
            <a:r>
              <a:rPr lang="en-US" dirty="0" smtClean="0"/>
              <a:t>The amount of “going along with the majority” depended on the particular person</a:t>
            </a:r>
          </a:p>
          <a:p>
            <a:pPr lvl="1">
              <a:spcBef>
                <a:spcPts val="0"/>
              </a:spcBef>
            </a:pPr>
            <a:r>
              <a:rPr lang="en-US" dirty="0" smtClean="0"/>
              <a:t>50</a:t>
            </a:r>
            <a:r>
              <a:rPr lang="en-US" dirty="0"/>
              <a:t>% </a:t>
            </a:r>
            <a:r>
              <a:rPr lang="en-US" dirty="0" smtClean="0"/>
              <a:t>went along with the majority for </a:t>
            </a:r>
            <a:r>
              <a:rPr lang="en-US" dirty="0"/>
              <a:t>more than half of the time</a:t>
            </a:r>
          </a:p>
          <a:p>
            <a:pPr lvl="1">
              <a:spcBef>
                <a:spcPts val="0"/>
              </a:spcBef>
            </a:pPr>
            <a:r>
              <a:rPr lang="en-US" dirty="0"/>
              <a:t>However</a:t>
            </a:r>
            <a:r>
              <a:rPr lang="en-US" dirty="0" smtClean="0"/>
              <a:t>, </a:t>
            </a:r>
            <a:r>
              <a:rPr lang="en-US" dirty="0"/>
              <a:t>25% of the participants NEVER </a:t>
            </a:r>
            <a:r>
              <a:rPr lang="en-US" dirty="0" smtClean="0"/>
              <a:t>went along with the majority</a:t>
            </a:r>
          </a:p>
          <a:p>
            <a:endParaRPr lang="en-US" dirty="0"/>
          </a:p>
        </p:txBody>
      </p:sp>
    </p:spTree>
    <p:extLst>
      <p:ext uri="{BB962C8B-B14F-4D97-AF65-F5344CB8AC3E}">
        <p14:creationId xmlns:p14="http://schemas.microsoft.com/office/powerpoint/2010/main" val="1738011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Asch’s Famous Line Study</a:t>
            </a:r>
            <a:endParaRPr lang="en-US" dirty="0"/>
          </a:p>
        </p:txBody>
      </p:sp>
      <p:pic>
        <p:nvPicPr>
          <p:cNvPr id="5" name="The Asch Experimen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635125"/>
            <a:ext cx="8229600" cy="4457700"/>
          </a:xfrm>
        </p:spPr>
      </p:pic>
    </p:spTree>
    <p:extLst>
      <p:ext uri="{BB962C8B-B14F-4D97-AF65-F5344CB8AC3E}">
        <p14:creationId xmlns:p14="http://schemas.microsoft.com/office/powerpoint/2010/main" val="957390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people conform?</a:t>
            </a:r>
            <a:endParaRPr lang="en-US" dirty="0"/>
          </a:p>
        </p:txBody>
      </p:sp>
      <p:sp>
        <p:nvSpPr>
          <p:cNvPr id="3" name="Content Placeholder 2"/>
          <p:cNvSpPr>
            <a:spLocks noGrp="1"/>
          </p:cNvSpPr>
          <p:nvPr>
            <p:ph idx="1"/>
          </p:nvPr>
        </p:nvSpPr>
        <p:spPr/>
        <p:txBody>
          <a:bodyPr/>
          <a:lstStyle/>
          <a:p>
            <a:r>
              <a:rPr lang="en-US" b="1" dirty="0" smtClean="0">
                <a:latin typeface="Avenir Black" charset="0"/>
                <a:ea typeface="Avenir Black" charset="0"/>
                <a:cs typeface="Avenir Black" charset="0"/>
              </a:rPr>
              <a:t>Normative social influence</a:t>
            </a:r>
          </a:p>
          <a:p>
            <a:pPr lvl="1"/>
            <a:r>
              <a:rPr lang="en-US" dirty="0" smtClean="0"/>
              <a:t>Don’t want to be ridiculed or thought of as strange!</a:t>
            </a:r>
          </a:p>
          <a:p>
            <a:r>
              <a:rPr lang="en-US" dirty="0" smtClean="0">
                <a:latin typeface="Avenir Black"/>
                <a:cs typeface="Avenir Black"/>
              </a:rPr>
              <a:t>Public conformity: </a:t>
            </a:r>
            <a:r>
              <a:rPr lang="en-US" dirty="0" smtClean="0"/>
              <a:t>they changed only their spoken judgments/behavior (but not their perceptions – very few people actually believed the group’s wrong answers!) </a:t>
            </a:r>
            <a:endParaRPr lang="en-US" dirty="0"/>
          </a:p>
        </p:txBody>
      </p:sp>
    </p:spTree>
    <p:extLst>
      <p:ext uri="{BB962C8B-B14F-4D97-AF65-F5344CB8AC3E}">
        <p14:creationId xmlns:p14="http://schemas.microsoft.com/office/powerpoint/2010/main" val="2634141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affects conformity?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Group size</a:t>
            </a:r>
          </a:p>
          <a:p>
            <a:pPr lvl="1"/>
            <a:r>
              <a:rPr lang="en-US" dirty="0" smtClean="0"/>
              <a:t>The larger the group, the more conformity – but larger than 4-5 people had no increasing effect</a:t>
            </a:r>
          </a:p>
          <a:p>
            <a:r>
              <a:rPr lang="en-US" dirty="0" smtClean="0"/>
              <a:t>Similarity of line length</a:t>
            </a:r>
          </a:p>
          <a:p>
            <a:pPr lvl="1"/>
            <a:r>
              <a:rPr lang="en-US" dirty="0" smtClean="0"/>
              <a:t>The more ambiguous the task, the more conformity</a:t>
            </a:r>
          </a:p>
          <a:p>
            <a:r>
              <a:rPr lang="en-US" dirty="0" smtClean="0"/>
              <a:t>Other deviants</a:t>
            </a:r>
          </a:p>
          <a:p>
            <a:pPr lvl="1"/>
            <a:r>
              <a:rPr lang="en-US" dirty="0" smtClean="0"/>
              <a:t>Just another partner in crime reduced conformity dramatically – by 80%!</a:t>
            </a:r>
          </a:p>
          <a:p>
            <a:r>
              <a:rPr lang="en-US" dirty="0" smtClean="0"/>
              <a:t>Giving private answers</a:t>
            </a:r>
          </a:p>
        </p:txBody>
      </p:sp>
    </p:spTree>
    <p:extLst>
      <p:ext uri="{BB962C8B-B14F-4D97-AF65-F5344CB8AC3E}">
        <p14:creationId xmlns:p14="http://schemas.microsoft.com/office/powerpoint/2010/main" val="1312963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Sherif’s</a:t>
            </a:r>
            <a:r>
              <a:rPr lang="en-US" dirty="0" smtClean="0"/>
              <a:t> study on the </a:t>
            </a:r>
            <a:br>
              <a:rPr lang="en-US" dirty="0" smtClean="0"/>
            </a:br>
            <a:r>
              <a:rPr lang="en-US" dirty="0" err="1" smtClean="0"/>
              <a:t>autokinetic</a:t>
            </a:r>
            <a:r>
              <a:rPr lang="en-US" dirty="0" smtClean="0"/>
              <a:t> effect</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latin typeface="Avenir Black"/>
                <a:cs typeface="Avenir Black"/>
              </a:rPr>
              <a:t>Autokinetic</a:t>
            </a:r>
            <a:r>
              <a:rPr lang="en-US" dirty="0" smtClean="0">
                <a:latin typeface="Avenir Black"/>
                <a:cs typeface="Avenir Black"/>
              </a:rPr>
              <a:t> effect: </a:t>
            </a:r>
            <a:r>
              <a:rPr lang="en-US" dirty="0" smtClean="0"/>
              <a:t>in darkness, points of light that are not moving appear to move</a:t>
            </a:r>
          </a:p>
          <a:p>
            <a:r>
              <a:rPr lang="en-US" dirty="0" smtClean="0"/>
              <a:t>Participants looked at points of light in the dark and judged how far they jumped</a:t>
            </a:r>
          </a:p>
          <a:p>
            <a:r>
              <a:rPr lang="en-US" dirty="0" smtClean="0"/>
              <a:t>On their own, most participants said the dot jumped between 1 and 10 inches</a:t>
            </a:r>
          </a:p>
          <a:p>
            <a:r>
              <a:rPr lang="en-US" dirty="0" smtClean="0"/>
              <a:t>But when other people in the group were asked to give estimates out loud at the same time, participants conformed to these </a:t>
            </a:r>
            <a:r>
              <a:rPr lang="en-US" dirty="0" smtClean="0"/>
              <a:t>estimates</a:t>
            </a:r>
          </a:p>
          <a:p>
            <a:r>
              <a:rPr lang="en-US" dirty="0" smtClean="0"/>
              <a:t>Participants gave the same answers later when they were alone in a room</a:t>
            </a:r>
            <a:endParaRPr lang="en-US" dirty="0" smtClean="0"/>
          </a:p>
          <a:p>
            <a:endParaRPr lang="en-US" dirty="0"/>
          </a:p>
        </p:txBody>
      </p:sp>
      <p:sp>
        <p:nvSpPr>
          <p:cNvPr id="4" name="TextBox 3"/>
          <p:cNvSpPr txBox="1"/>
          <p:nvPr/>
        </p:nvSpPr>
        <p:spPr>
          <a:xfrm>
            <a:off x="5200624" y="6349256"/>
            <a:ext cx="3827521" cy="369332"/>
          </a:xfrm>
          <a:prstGeom prst="rect">
            <a:avLst/>
          </a:prstGeom>
          <a:noFill/>
        </p:spPr>
        <p:txBody>
          <a:bodyPr wrap="square" rtlCol="0">
            <a:spAutoFit/>
          </a:bodyPr>
          <a:lstStyle/>
          <a:p>
            <a:pPr algn="r"/>
            <a:r>
              <a:rPr lang="en-US" dirty="0" err="1" smtClean="0">
                <a:latin typeface="Avenir Book"/>
                <a:cs typeface="Avenir Book"/>
              </a:rPr>
              <a:t>Sherif</a:t>
            </a:r>
            <a:r>
              <a:rPr lang="en-US" dirty="0" smtClean="0">
                <a:latin typeface="Avenir Book"/>
                <a:cs typeface="Avenir Book"/>
              </a:rPr>
              <a:t>, 1936</a:t>
            </a:r>
            <a:endParaRPr lang="en-US" dirty="0">
              <a:latin typeface="Avenir Book"/>
              <a:cs typeface="Avenir Book"/>
            </a:endParaRPr>
          </a:p>
        </p:txBody>
      </p:sp>
    </p:spTree>
    <p:extLst>
      <p:ext uri="{BB962C8B-B14F-4D97-AF65-F5344CB8AC3E}">
        <p14:creationId xmlns:p14="http://schemas.microsoft.com/office/powerpoint/2010/main" val="934550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307592"/>
            <a:ext cx="2590800" cy="4191000"/>
          </a:xfrm>
          <a:prstGeom prst="rect">
            <a:avLst/>
          </a:prstGeom>
          <a:solidFill>
            <a:srgbClr val="6798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65932" y="1295400"/>
            <a:ext cx="2590800" cy="4191000"/>
          </a:xfrm>
          <a:prstGeom prst="rect">
            <a:avLst/>
          </a:prstGeom>
          <a:solidFill>
            <a:srgbClr val="2654D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48400" y="1307592"/>
            <a:ext cx="2590800" cy="4191000"/>
          </a:xfrm>
          <a:prstGeom prst="rect">
            <a:avLst/>
          </a:prstGeom>
          <a:solidFill>
            <a:srgbClr val="B0D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30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A</a:t>
            </a:r>
            <a:endParaRPr lang="en-US" sz="4800" b="1" dirty="0">
              <a:latin typeface="Avenir Black" charset="0"/>
              <a:ea typeface="Avenir Black" charset="0"/>
              <a:cs typeface="Avenir Black" charset="0"/>
            </a:endParaRPr>
          </a:p>
        </p:txBody>
      </p:sp>
      <p:sp>
        <p:nvSpPr>
          <p:cNvPr id="9" name="TextBox 8"/>
          <p:cNvSpPr txBox="1"/>
          <p:nvPr/>
        </p:nvSpPr>
        <p:spPr>
          <a:xfrm>
            <a:off x="4267200" y="5798403"/>
            <a:ext cx="914400" cy="830997"/>
          </a:xfrm>
          <a:prstGeom prst="rect">
            <a:avLst/>
          </a:prstGeom>
          <a:noFill/>
        </p:spPr>
        <p:txBody>
          <a:bodyPr wrap="square" rtlCol="0">
            <a:spAutoFit/>
          </a:bodyPr>
          <a:lstStyle/>
          <a:p>
            <a:r>
              <a:rPr lang="en-US" sz="4800" b="1" dirty="0">
                <a:latin typeface="Avenir Black" charset="0"/>
                <a:ea typeface="Avenir Black" charset="0"/>
                <a:cs typeface="Avenir Black" charset="0"/>
              </a:rPr>
              <a:t>B</a:t>
            </a:r>
          </a:p>
        </p:txBody>
      </p:sp>
      <p:sp>
        <p:nvSpPr>
          <p:cNvPr id="10" name="TextBox 9"/>
          <p:cNvSpPr txBox="1"/>
          <p:nvPr/>
        </p:nvSpPr>
        <p:spPr>
          <a:xfrm>
            <a:off x="73152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C</a:t>
            </a:r>
            <a:endParaRPr lang="en-US" sz="4800" b="1" dirty="0">
              <a:latin typeface="Avenir Black" charset="0"/>
              <a:ea typeface="Avenir Black" charset="0"/>
              <a:cs typeface="Avenir Black" charset="0"/>
            </a:endParaRPr>
          </a:p>
        </p:txBody>
      </p:sp>
      <p:sp>
        <p:nvSpPr>
          <p:cNvPr id="11" name="TextBox 10"/>
          <p:cNvSpPr txBox="1"/>
          <p:nvPr/>
        </p:nvSpPr>
        <p:spPr>
          <a:xfrm>
            <a:off x="368808" y="183987"/>
            <a:ext cx="4203192"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Example Trial </a:t>
            </a:r>
            <a:endParaRPr lang="en-US" sz="4800" b="1" dirty="0">
              <a:latin typeface="Avenir Black" charset="0"/>
              <a:ea typeface="Avenir Black" charset="0"/>
              <a:cs typeface="Avenir Black" charset="0"/>
            </a:endParaRPr>
          </a:p>
        </p:txBody>
      </p:sp>
    </p:spTree>
    <p:extLst>
      <p:ext uri="{BB962C8B-B14F-4D97-AF65-F5344CB8AC3E}">
        <p14:creationId xmlns:p14="http://schemas.microsoft.com/office/powerpoint/2010/main" val="105828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Sherif’s</a:t>
            </a:r>
            <a:r>
              <a:rPr lang="en-US" dirty="0" smtClean="0"/>
              <a:t> study on the </a:t>
            </a:r>
            <a:br>
              <a:rPr lang="en-US" dirty="0" smtClean="0"/>
            </a:br>
            <a:r>
              <a:rPr lang="en-US" dirty="0" err="1" smtClean="0"/>
              <a:t>autokinetic</a:t>
            </a:r>
            <a:r>
              <a:rPr lang="en-US" dirty="0" smtClean="0"/>
              <a:t> effect</a:t>
            </a:r>
            <a:endParaRPr lang="en-US" dirty="0"/>
          </a:p>
        </p:txBody>
      </p:sp>
      <p:sp>
        <p:nvSpPr>
          <p:cNvPr id="3" name="Content Placeholder 2"/>
          <p:cNvSpPr>
            <a:spLocks noGrp="1"/>
          </p:cNvSpPr>
          <p:nvPr>
            <p:ph idx="1"/>
          </p:nvPr>
        </p:nvSpPr>
        <p:spPr/>
        <p:txBody>
          <a:bodyPr>
            <a:normAutofit lnSpcReduction="10000"/>
          </a:bodyPr>
          <a:lstStyle/>
          <a:p>
            <a:r>
              <a:rPr lang="en-US" b="1" dirty="0" smtClean="0">
                <a:latin typeface="Avenir Black" charset="0"/>
                <a:ea typeface="Avenir Black" charset="0"/>
                <a:cs typeface="Avenir Black" charset="0"/>
              </a:rPr>
              <a:t>Informational social influence</a:t>
            </a:r>
          </a:p>
          <a:p>
            <a:r>
              <a:rPr lang="en-US" dirty="0" smtClean="0">
                <a:latin typeface="Avenir Black"/>
                <a:cs typeface="Avenir Black"/>
              </a:rPr>
              <a:t>Private </a:t>
            </a:r>
            <a:r>
              <a:rPr lang="en-US" dirty="0" smtClean="0">
                <a:latin typeface="Avenir Black"/>
                <a:cs typeface="Avenir Black"/>
              </a:rPr>
              <a:t>conformity: </a:t>
            </a:r>
            <a:r>
              <a:rPr lang="en-US" dirty="0" smtClean="0"/>
              <a:t>they changed their perceptions (“that’s what I really saw”), and not just judgments/behavior</a:t>
            </a:r>
          </a:p>
          <a:p>
            <a:r>
              <a:rPr lang="en-US" dirty="0" err="1" smtClean="0"/>
              <a:t>Sherif’s</a:t>
            </a:r>
            <a:r>
              <a:rPr lang="en-US" dirty="0" smtClean="0"/>
              <a:t> task was ambiguous – hard to know the right answer! So maybe it makes sense to conform in such situations</a:t>
            </a:r>
          </a:p>
          <a:p>
            <a:r>
              <a:rPr lang="en-US" dirty="0" smtClean="0"/>
              <a:t>That’s why Asch designed his simple line task… but he got surprising results!</a:t>
            </a:r>
            <a:endParaRPr lang="en-US" dirty="0"/>
          </a:p>
        </p:txBody>
      </p:sp>
    </p:spTree>
    <p:extLst>
      <p:ext uri="{BB962C8B-B14F-4D97-AF65-F5344CB8AC3E}">
        <p14:creationId xmlns:p14="http://schemas.microsoft.com/office/powerpoint/2010/main" val="2815590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venir Book" charset="0"/>
                <a:ea typeface="Avenir Book" charset="0"/>
                <a:cs typeface="Avenir Book" charset="0"/>
              </a:rPr>
              <a:t>Color Perception Task</a:t>
            </a:r>
            <a:endParaRPr lang="de-DE" dirty="0">
              <a:latin typeface="Avenir Book" charset="0"/>
              <a:ea typeface="Avenir Book" charset="0"/>
              <a:cs typeface="Avenir Book" charset="0"/>
            </a:endParaRPr>
          </a:p>
        </p:txBody>
      </p:sp>
      <p:sp>
        <p:nvSpPr>
          <p:cNvPr id="3" name="Content Placeholder 2"/>
          <p:cNvSpPr>
            <a:spLocks noGrp="1"/>
          </p:cNvSpPr>
          <p:nvPr>
            <p:ph idx="1"/>
          </p:nvPr>
        </p:nvSpPr>
        <p:spPr>
          <a:xfrm>
            <a:off x="609600" y="1600200"/>
            <a:ext cx="8229600" cy="4525963"/>
          </a:xfrm>
        </p:spPr>
        <p:txBody>
          <a:bodyPr/>
          <a:lstStyle/>
          <a:p>
            <a:r>
              <a:rPr lang="en-US" dirty="0" smtClean="0">
                <a:latin typeface="Avenir Book" charset="0"/>
                <a:ea typeface="Avenir Book" charset="0"/>
                <a:cs typeface="Avenir Book" charset="0"/>
              </a:rPr>
              <a:t>I’ve assigned some of you to complete different preparation tasks before we start the Color Perception Task</a:t>
            </a:r>
          </a:p>
          <a:p>
            <a:r>
              <a:rPr lang="en-US" dirty="0" smtClean="0">
                <a:latin typeface="Avenir Book" charset="0"/>
                <a:ea typeface="Avenir Book" charset="0"/>
                <a:cs typeface="Avenir Book" charset="0"/>
              </a:rPr>
              <a:t>Read </a:t>
            </a:r>
            <a:r>
              <a:rPr lang="en-US" dirty="0" smtClean="0">
                <a:latin typeface="Avenir Book" charset="0"/>
                <a:ea typeface="Avenir Book" charset="0"/>
                <a:cs typeface="Avenir Book" charset="0"/>
              </a:rPr>
              <a:t>the instructions on your sheet </a:t>
            </a:r>
            <a:r>
              <a:rPr lang="en-US" dirty="0" smtClean="0">
                <a:latin typeface="Avenir Book" charset="0"/>
                <a:ea typeface="Avenir Book" charset="0"/>
                <a:cs typeface="Avenir Book" charset="0"/>
              </a:rPr>
              <a:t>to learn what your task is</a:t>
            </a:r>
            <a:endParaRPr lang="en-US" dirty="0" smtClean="0">
              <a:latin typeface="Avenir Book" charset="0"/>
              <a:ea typeface="Avenir Book" charset="0"/>
              <a:cs typeface="Avenir Book" charset="0"/>
            </a:endParaRPr>
          </a:p>
        </p:txBody>
      </p:sp>
    </p:spTree>
    <p:extLst>
      <p:ext uri="{BB962C8B-B14F-4D97-AF65-F5344CB8AC3E}">
        <p14:creationId xmlns:p14="http://schemas.microsoft.com/office/powerpoint/2010/main" val="25565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307592"/>
            <a:ext cx="2590800" cy="4191000"/>
          </a:xfrm>
          <a:prstGeom prst="rect">
            <a:avLst/>
          </a:prstGeom>
          <a:solidFill>
            <a:srgbClr val="4887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65932" y="1295400"/>
            <a:ext cx="2590800" cy="4191000"/>
          </a:xfrm>
          <a:prstGeom prst="rect">
            <a:avLst/>
          </a:prstGeom>
          <a:solidFill>
            <a:srgbClr val="5693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48400" y="1307592"/>
            <a:ext cx="2590800" cy="4191000"/>
          </a:xfrm>
          <a:prstGeom prst="rect">
            <a:avLst/>
          </a:prstGeom>
          <a:solidFill>
            <a:srgbClr val="639D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30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A</a:t>
            </a:r>
            <a:endParaRPr lang="en-US" sz="4800" b="1" dirty="0">
              <a:latin typeface="Avenir Black" charset="0"/>
              <a:ea typeface="Avenir Black" charset="0"/>
              <a:cs typeface="Avenir Black" charset="0"/>
            </a:endParaRPr>
          </a:p>
        </p:txBody>
      </p:sp>
      <p:sp>
        <p:nvSpPr>
          <p:cNvPr id="9" name="TextBox 8"/>
          <p:cNvSpPr txBox="1"/>
          <p:nvPr/>
        </p:nvSpPr>
        <p:spPr>
          <a:xfrm>
            <a:off x="4267200" y="5798403"/>
            <a:ext cx="914400" cy="830997"/>
          </a:xfrm>
          <a:prstGeom prst="rect">
            <a:avLst/>
          </a:prstGeom>
          <a:noFill/>
        </p:spPr>
        <p:txBody>
          <a:bodyPr wrap="square" rtlCol="0">
            <a:spAutoFit/>
          </a:bodyPr>
          <a:lstStyle/>
          <a:p>
            <a:r>
              <a:rPr lang="en-US" sz="4800" b="1" dirty="0">
                <a:latin typeface="Avenir Black" charset="0"/>
                <a:ea typeface="Avenir Black" charset="0"/>
                <a:cs typeface="Avenir Black" charset="0"/>
              </a:rPr>
              <a:t>B</a:t>
            </a:r>
          </a:p>
        </p:txBody>
      </p:sp>
      <p:sp>
        <p:nvSpPr>
          <p:cNvPr id="10" name="TextBox 9"/>
          <p:cNvSpPr txBox="1"/>
          <p:nvPr/>
        </p:nvSpPr>
        <p:spPr>
          <a:xfrm>
            <a:off x="73152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C</a:t>
            </a:r>
            <a:endParaRPr lang="en-US" sz="4800" b="1" dirty="0">
              <a:latin typeface="Avenir Black" charset="0"/>
              <a:ea typeface="Avenir Black" charset="0"/>
              <a:cs typeface="Avenir Black" charset="0"/>
            </a:endParaRPr>
          </a:p>
        </p:txBody>
      </p:sp>
      <p:sp>
        <p:nvSpPr>
          <p:cNvPr id="11" name="TextBox 10"/>
          <p:cNvSpPr txBox="1"/>
          <p:nvPr/>
        </p:nvSpPr>
        <p:spPr>
          <a:xfrm>
            <a:off x="368808" y="183987"/>
            <a:ext cx="1917192" cy="830997"/>
          </a:xfrm>
          <a:prstGeom prst="rect">
            <a:avLst/>
          </a:prstGeom>
          <a:noFill/>
        </p:spPr>
        <p:txBody>
          <a:bodyPr wrap="square" rtlCol="0">
            <a:spAutoFit/>
          </a:bodyPr>
          <a:lstStyle/>
          <a:p>
            <a:r>
              <a:rPr lang="en-US" sz="4800" b="1" smtClean="0">
                <a:latin typeface="Avenir Black" charset="0"/>
                <a:ea typeface="Avenir Black" charset="0"/>
                <a:cs typeface="Avenir Black" charset="0"/>
              </a:rPr>
              <a:t>Trial 1</a:t>
            </a:r>
            <a:endParaRPr lang="en-US" sz="4800" b="1" dirty="0">
              <a:latin typeface="Avenir Black" charset="0"/>
              <a:ea typeface="Avenir Black" charset="0"/>
              <a:cs typeface="Avenir Black" charset="0"/>
            </a:endParaRPr>
          </a:p>
        </p:txBody>
      </p:sp>
    </p:spTree>
    <p:extLst>
      <p:ext uri="{BB962C8B-B14F-4D97-AF65-F5344CB8AC3E}">
        <p14:creationId xmlns:p14="http://schemas.microsoft.com/office/powerpoint/2010/main" val="546995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27064" y="1289304"/>
            <a:ext cx="2590800" cy="4191000"/>
          </a:xfrm>
          <a:prstGeom prst="rect">
            <a:avLst/>
          </a:prstGeom>
          <a:solidFill>
            <a:srgbClr val="5E94D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65932" y="1295400"/>
            <a:ext cx="2590800" cy="4191000"/>
          </a:xfrm>
          <a:prstGeom prst="rect">
            <a:avLst/>
          </a:prstGeom>
          <a:solidFill>
            <a:srgbClr val="4887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04800" y="1289304"/>
            <a:ext cx="2590800" cy="4191000"/>
          </a:xfrm>
          <a:prstGeom prst="rect">
            <a:avLst/>
          </a:prstGeom>
          <a:solidFill>
            <a:srgbClr val="6C9D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30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A</a:t>
            </a:r>
            <a:endParaRPr lang="en-US" sz="4800" b="1" dirty="0">
              <a:latin typeface="Avenir Black" charset="0"/>
              <a:ea typeface="Avenir Black" charset="0"/>
              <a:cs typeface="Avenir Black" charset="0"/>
            </a:endParaRPr>
          </a:p>
        </p:txBody>
      </p:sp>
      <p:sp>
        <p:nvSpPr>
          <p:cNvPr id="9" name="TextBox 8"/>
          <p:cNvSpPr txBox="1"/>
          <p:nvPr/>
        </p:nvSpPr>
        <p:spPr>
          <a:xfrm>
            <a:off x="4267200" y="5798403"/>
            <a:ext cx="914400" cy="830997"/>
          </a:xfrm>
          <a:prstGeom prst="rect">
            <a:avLst/>
          </a:prstGeom>
          <a:noFill/>
        </p:spPr>
        <p:txBody>
          <a:bodyPr wrap="square" rtlCol="0">
            <a:spAutoFit/>
          </a:bodyPr>
          <a:lstStyle/>
          <a:p>
            <a:r>
              <a:rPr lang="en-US" sz="4800" b="1" dirty="0">
                <a:latin typeface="Avenir Black" charset="0"/>
                <a:ea typeface="Avenir Black" charset="0"/>
                <a:cs typeface="Avenir Black" charset="0"/>
              </a:rPr>
              <a:t>B</a:t>
            </a:r>
          </a:p>
        </p:txBody>
      </p:sp>
      <p:sp>
        <p:nvSpPr>
          <p:cNvPr id="10" name="TextBox 9"/>
          <p:cNvSpPr txBox="1"/>
          <p:nvPr/>
        </p:nvSpPr>
        <p:spPr>
          <a:xfrm>
            <a:off x="73152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C</a:t>
            </a:r>
            <a:endParaRPr lang="en-US" sz="4800" b="1" dirty="0">
              <a:latin typeface="Avenir Black" charset="0"/>
              <a:ea typeface="Avenir Black" charset="0"/>
              <a:cs typeface="Avenir Black" charset="0"/>
            </a:endParaRPr>
          </a:p>
        </p:txBody>
      </p:sp>
      <p:sp>
        <p:nvSpPr>
          <p:cNvPr id="11" name="TextBox 10"/>
          <p:cNvSpPr txBox="1"/>
          <p:nvPr/>
        </p:nvSpPr>
        <p:spPr>
          <a:xfrm>
            <a:off x="368808" y="183987"/>
            <a:ext cx="1993392" cy="830997"/>
          </a:xfrm>
          <a:prstGeom prst="rect">
            <a:avLst/>
          </a:prstGeom>
          <a:noFill/>
        </p:spPr>
        <p:txBody>
          <a:bodyPr wrap="square" rtlCol="0">
            <a:spAutoFit/>
          </a:bodyPr>
          <a:lstStyle/>
          <a:p>
            <a:r>
              <a:rPr lang="en-US" sz="4800" b="1" smtClean="0">
                <a:latin typeface="Avenir Black" charset="0"/>
                <a:ea typeface="Avenir Black" charset="0"/>
                <a:cs typeface="Avenir Black" charset="0"/>
              </a:rPr>
              <a:t>Trial 2</a:t>
            </a:r>
            <a:endParaRPr lang="en-US" sz="4800" b="1" dirty="0">
              <a:latin typeface="Avenir Black" charset="0"/>
              <a:ea typeface="Avenir Black" charset="0"/>
              <a:cs typeface="Avenir Black" charset="0"/>
            </a:endParaRPr>
          </a:p>
        </p:txBody>
      </p:sp>
    </p:spTree>
    <p:extLst>
      <p:ext uri="{BB962C8B-B14F-4D97-AF65-F5344CB8AC3E}">
        <p14:creationId xmlns:p14="http://schemas.microsoft.com/office/powerpoint/2010/main" val="1213103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307592"/>
            <a:ext cx="2590800" cy="4191000"/>
          </a:xfrm>
          <a:prstGeom prst="rect">
            <a:avLst/>
          </a:prstGeom>
          <a:solidFill>
            <a:srgbClr val="5E94D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65932" y="1295400"/>
            <a:ext cx="2590800" cy="4191000"/>
          </a:xfrm>
          <a:prstGeom prst="rect">
            <a:avLst/>
          </a:prstGeom>
          <a:solidFill>
            <a:srgbClr val="376DD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48400" y="1307592"/>
            <a:ext cx="2590800" cy="4191000"/>
          </a:xfrm>
          <a:prstGeom prst="rect">
            <a:avLst/>
          </a:prstGeom>
          <a:solidFill>
            <a:srgbClr val="639D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30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A</a:t>
            </a:r>
            <a:endParaRPr lang="en-US" sz="4800" b="1" dirty="0">
              <a:latin typeface="Avenir Black" charset="0"/>
              <a:ea typeface="Avenir Black" charset="0"/>
              <a:cs typeface="Avenir Black" charset="0"/>
            </a:endParaRPr>
          </a:p>
        </p:txBody>
      </p:sp>
      <p:sp>
        <p:nvSpPr>
          <p:cNvPr id="9" name="TextBox 8"/>
          <p:cNvSpPr txBox="1"/>
          <p:nvPr/>
        </p:nvSpPr>
        <p:spPr>
          <a:xfrm>
            <a:off x="4267200" y="5798403"/>
            <a:ext cx="914400" cy="830997"/>
          </a:xfrm>
          <a:prstGeom prst="rect">
            <a:avLst/>
          </a:prstGeom>
          <a:noFill/>
        </p:spPr>
        <p:txBody>
          <a:bodyPr wrap="square" rtlCol="0">
            <a:spAutoFit/>
          </a:bodyPr>
          <a:lstStyle/>
          <a:p>
            <a:r>
              <a:rPr lang="en-US" sz="4800" b="1" dirty="0">
                <a:latin typeface="Avenir Black" charset="0"/>
                <a:ea typeface="Avenir Black" charset="0"/>
                <a:cs typeface="Avenir Black" charset="0"/>
              </a:rPr>
              <a:t>B</a:t>
            </a:r>
          </a:p>
        </p:txBody>
      </p:sp>
      <p:sp>
        <p:nvSpPr>
          <p:cNvPr id="10" name="TextBox 9"/>
          <p:cNvSpPr txBox="1"/>
          <p:nvPr/>
        </p:nvSpPr>
        <p:spPr>
          <a:xfrm>
            <a:off x="73152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C</a:t>
            </a:r>
            <a:endParaRPr lang="en-US" sz="4800" b="1" dirty="0">
              <a:latin typeface="Avenir Black" charset="0"/>
              <a:ea typeface="Avenir Black" charset="0"/>
              <a:cs typeface="Avenir Black" charset="0"/>
            </a:endParaRPr>
          </a:p>
        </p:txBody>
      </p:sp>
      <p:sp>
        <p:nvSpPr>
          <p:cNvPr id="11" name="TextBox 10"/>
          <p:cNvSpPr txBox="1"/>
          <p:nvPr/>
        </p:nvSpPr>
        <p:spPr>
          <a:xfrm>
            <a:off x="368808" y="183987"/>
            <a:ext cx="2145792" cy="830997"/>
          </a:xfrm>
          <a:prstGeom prst="rect">
            <a:avLst/>
          </a:prstGeom>
          <a:noFill/>
        </p:spPr>
        <p:txBody>
          <a:bodyPr wrap="square" rtlCol="0">
            <a:spAutoFit/>
          </a:bodyPr>
          <a:lstStyle/>
          <a:p>
            <a:r>
              <a:rPr lang="en-US" sz="4800" b="1" smtClean="0">
                <a:latin typeface="Avenir Black" charset="0"/>
                <a:ea typeface="Avenir Black" charset="0"/>
                <a:cs typeface="Avenir Black" charset="0"/>
              </a:rPr>
              <a:t>Trial 3</a:t>
            </a:r>
            <a:endParaRPr lang="en-US" sz="4800" b="1" dirty="0">
              <a:latin typeface="Avenir Black" charset="0"/>
              <a:ea typeface="Avenir Black" charset="0"/>
              <a:cs typeface="Avenir Black" charset="0"/>
            </a:endParaRPr>
          </a:p>
        </p:txBody>
      </p:sp>
    </p:spTree>
    <p:extLst>
      <p:ext uri="{BB962C8B-B14F-4D97-AF65-F5344CB8AC3E}">
        <p14:creationId xmlns:p14="http://schemas.microsoft.com/office/powerpoint/2010/main" val="4222084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307592"/>
            <a:ext cx="2590800" cy="4191000"/>
          </a:xfrm>
          <a:prstGeom prst="rect">
            <a:avLst/>
          </a:prstGeom>
          <a:solidFill>
            <a:srgbClr val="416E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65932" y="1295400"/>
            <a:ext cx="2590800" cy="4191000"/>
          </a:xfrm>
          <a:prstGeom prst="rect">
            <a:avLst/>
          </a:prstGeom>
          <a:solidFill>
            <a:srgbClr val="6798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48400" y="1307592"/>
            <a:ext cx="2590800" cy="4191000"/>
          </a:xfrm>
          <a:prstGeom prst="rect">
            <a:avLst/>
          </a:prstGeom>
          <a:solidFill>
            <a:srgbClr val="2654D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30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A</a:t>
            </a:r>
            <a:endParaRPr lang="en-US" sz="4800" b="1" dirty="0">
              <a:latin typeface="Avenir Black" charset="0"/>
              <a:ea typeface="Avenir Black" charset="0"/>
              <a:cs typeface="Avenir Black" charset="0"/>
            </a:endParaRPr>
          </a:p>
        </p:txBody>
      </p:sp>
      <p:sp>
        <p:nvSpPr>
          <p:cNvPr id="9" name="TextBox 8"/>
          <p:cNvSpPr txBox="1"/>
          <p:nvPr/>
        </p:nvSpPr>
        <p:spPr>
          <a:xfrm>
            <a:off x="4267200" y="5798403"/>
            <a:ext cx="914400" cy="830997"/>
          </a:xfrm>
          <a:prstGeom prst="rect">
            <a:avLst/>
          </a:prstGeom>
          <a:noFill/>
        </p:spPr>
        <p:txBody>
          <a:bodyPr wrap="square" rtlCol="0">
            <a:spAutoFit/>
          </a:bodyPr>
          <a:lstStyle/>
          <a:p>
            <a:r>
              <a:rPr lang="en-US" sz="4800" b="1" dirty="0">
                <a:latin typeface="Avenir Black" charset="0"/>
                <a:ea typeface="Avenir Black" charset="0"/>
                <a:cs typeface="Avenir Black" charset="0"/>
              </a:rPr>
              <a:t>B</a:t>
            </a:r>
          </a:p>
        </p:txBody>
      </p:sp>
      <p:sp>
        <p:nvSpPr>
          <p:cNvPr id="10" name="TextBox 9"/>
          <p:cNvSpPr txBox="1"/>
          <p:nvPr/>
        </p:nvSpPr>
        <p:spPr>
          <a:xfrm>
            <a:off x="73152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C</a:t>
            </a:r>
            <a:endParaRPr lang="en-US" sz="4800" b="1" dirty="0">
              <a:latin typeface="Avenir Black" charset="0"/>
              <a:ea typeface="Avenir Black" charset="0"/>
              <a:cs typeface="Avenir Black" charset="0"/>
            </a:endParaRPr>
          </a:p>
        </p:txBody>
      </p:sp>
      <p:sp>
        <p:nvSpPr>
          <p:cNvPr id="11" name="TextBox 10"/>
          <p:cNvSpPr txBox="1"/>
          <p:nvPr/>
        </p:nvSpPr>
        <p:spPr>
          <a:xfrm>
            <a:off x="368808" y="183987"/>
            <a:ext cx="1917192" cy="830997"/>
          </a:xfrm>
          <a:prstGeom prst="rect">
            <a:avLst/>
          </a:prstGeom>
          <a:noFill/>
        </p:spPr>
        <p:txBody>
          <a:bodyPr wrap="square" rtlCol="0">
            <a:spAutoFit/>
          </a:bodyPr>
          <a:lstStyle/>
          <a:p>
            <a:r>
              <a:rPr lang="en-US" sz="4800" b="1" smtClean="0">
                <a:latin typeface="Avenir Black" charset="0"/>
                <a:ea typeface="Avenir Black" charset="0"/>
                <a:cs typeface="Avenir Black" charset="0"/>
              </a:rPr>
              <a:t>Trial 4</a:t>
            </a:r>
            <a:endParaRPr lang="en-US" sz="4800" b="1" dirty="0">
              <a:latin typeface="Avenir Black" charset="0"/>
              <a:ea typeface="Avenir Black" charset="0"/>
              <a:cs typeface="Avenir Black" charset="0"/>
            </a:endParaRPr>
          </a:p>
        </p:txBody>
      </p:sp>
    </p:spTree>
    <p:extLst>
      <p:ext uri="{BB962C8B-B14F-4D97-AF65-F5344CB8AC3E}">
        <p14:creationId xmlns:p14="http://schemas.microsoft.com/office/powerpoint/2010/main" val="771903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307592"/>
            <a:ext cx="2590800" cy="4191000"/>
          </a:xfrm>
          <a:prstGeom prst="rect">
            <a:avLst/>
          </a:prstGeom>
          <a:solidFill>
            <a:srgbClr val="80A7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65932" y="1295400"/>
            <a:ext cx="2590800" cy="4191000"/>
          </a:xfrm>
          <a:prstGeom prst="rect">
            <a:avLst/>
          </a:prstGeom>
          <a:solidFill>
            <a:srgbClr val="5487D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48400" y="1307592"/>
            <a:ext cx="2590800" cy="4191000"/>
          </a:xfrm>
          <a:prstGeom prst="rect">
            <a:avLst/>
          </a:prstGeom>
          <a:solidFill>
            <a:srgbClr val="387B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30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A</a:t>
            </a:r>
            <a:endParaRPr lang="en-US" sz="4800" b="1" dirty="0">
              <a:latin typeface="Avenir Black" charset="0"/>
              <a:ea typeface="Avenir Black" charset="0"/>
              <a:cs typeface="Avenir Black" charset="0"/>
            </a:endParaRPr>
          </a:p>
        </p:txBody>
      </p:sp>
      <p:sp>
        <p:nvSpPr>
          <p:cNvPr id="9" name="TextBox 8"/>
          <p:cNvSpPr txBox="1"/>
          <p:nvPr/>
        </p:nvSpPr>
        <p:spPr>
          <a:xfrm>
            <a:off x="4267200" y="5798403"/>
            <a:ext cx="914400" cy="830997"/>
          </a:xfrm>
          <a:prstGeom prst="rect">
            <a:avLst/>
          </a:prstGeom>
          <a:noFill/>
        </p:spPr>
        <p:txBody>
          <a:bodyPr wrap="square" rtlCol="0">
            <a:spAutoFit/>
          </a:bodyPr>
          <a:lstStyle/>
          <a:p>
            <a:r>
              <a:rPr lang="en-US" sz="4800" b="1" dirty="0">
                <a:latin typeface="Avenir Black" charset="0"/>
                <a:ea typeface="Avenir Black" charset="0"/>
                <a:cs typeface="Avenir Black" charset="0"/>
              </a:rPr>
              <a:t>B</a:t>
            </a:r>
          </a:p>
        </p:txBody>
      </p:sp>
      <p:sp>
        <p:nvSpPr>
          <p:cNvPr id="10" name="TextBox 9"/>
          <p:cNvSpPr txBox="1"/>
          <p:nvPr/>
        </p:nvSpPr>
        <p:spPr>
          <a:xfrm>
            <a:off x="73152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C</a:t>
            </a:r>
            <a:endParaRPr lang="en-US" sz="4800" b="1" dirty="0">
              <a:latin typeface="Avenir Black" charset="0"/>
              <a:ea typeface="Avenir Black" charset="0"/>
              <a:cs typeface="Avenir Black" charset="0"/>
            </a:endParaRPr>
          </a:p>
        </p:txBody>
      </p:sp>
      <p:sp>
        <p:nvSpPr>
          <p:cNvPr id="11" name="TextBox 10"/>
          <p:cNvSpPr txBox="1"/>
          <p:nvPr/>
        </p:nvSpPr>
        <p:spPr>
          <a:xfrm>
            <a:off x="368808" y="183987"/>
            <a:ext cx="2221992" cy="830997"/>
          </a:xfrm>
          <a:prstGeom prst="rect">
            <a:avLst/>
          </a:prstGeom>
          <a:noFill/>
        </p:spPr>
        <p:txBody>
          <a:bodyPr wrap="square" rtlCol="0">
            <a:spAutoFit/>
          </a:bodyPr>
          <a:lstStyle/>
          <a:p>
            <a:r>
              <a:rPr lang="en-US" sz="4800" b="1" smtClean="0">
                <a:latin typeface="Avenir Black" charset="0"/>
                <a:ea typeface="Avenir Black" charset="0"/>
                <a:cs typeface="Avenir Black" charset="0"/>
              </a:rPr>
              <a:t>Trial 5</a:t>
            </a:r>
            <a:endParaRPr lang="en-US" sz="4800" b="1" dirty="0">
              <a:latin typeface="Avenir Black" charset="0"/>
              <a:ea typeface="Avenir Black" charset="0"/>
              <a:cs typeface="Avenir Black" charset="0"/>
            </a:endParaRPr>
          </a:p>
        </p:txBody>
      </p:sp>
    </p:spTree>
    <p:extLst>
      <p:ext uri="{BB962C8B-B14F-4D97-AF65-F5344CB8AC3E}">
        <p14:creationId xmlns:p14="http://schemas.microsoft.com/office/powerpoint/2010/main" val="429228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307592"/>
            <a:ext cx="2590800" cy="4191000"/>
          </a:xfrm>
          <a:prstGeom prst="rect">
            <a:avLst/>
          </a:prstGeom>
          <a:solidFill>
            <a:srgbClr val="225C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65932" y="1295400"/>
            <a:ext cx="2590800" cy="4191000"/>
          </a:xfrm>
          <a:prstGeom prst="rect">
            <a:avLst/>
          </a:prstGeom>
          <a:solidFill>
            <a:srgbClr val="B0D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48400" y="1307592"/>
            <a:ext cx="2590800" cy="4191000"/>
          </a:xfrm>
          <a:prstGeom prst="rect">
            <a:avLst/>
          </a:prstGeom>
          <a:solidFill>
            <a:srgbClr val="0049F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1430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A</a:t>
            </a:r>
            <a:endParaRPr lang="en-US" sz="4800" b="1" dirty="0">
              <a:latin typeface="Avenir Black" charset="0"/>
              <a:ea typeface="Avenir Black" charset="0"/>
              <a:cs typeface="Avenir Black" charset="0"/>
            </a:endParaRPr>
          </a:p>
        </p:txBody>
      </p:sp>
      <p:sp>
        <p:nvSpPr>
          <p:cNvPr id="9" name="TextBox 8"/>
          <p:cNvSpPr txBox="1"/>
          <p:nvPr/>
        </p:nvSpPr>
        <p:spPr>
          <a:xfrm>
            <a:off x="4267200" y="5798403"/>
            <a:ext cx="914400" cy="830997"/>
          </a:xfrm>
          <a:prstGeom prst="rect">
            <a:avLst/>
          </a:prstGeom>
          <a:noFill/>
        </p:spPr>
        <p:txBody>
          <a:bodyPr wrap="square" rtlCol="0">
            <a:spAutoFit/>
          </a:bodyPr>
          <a:lstStyle/>
          <a:p>
            <a:r>
              <a:rPr lang="en-US" sz="4800" b="1" dirty="0">
                <a:latin typeface="Avenir Black" charset="0"/>
                <a:ea typeface="Avenir Black" charset="0"/>
                <a:cs typeface="Avenir Black" charset="0"/>
              </a:rPr>
              <a:t>B</a:t>
            </a:r>
          </a:p>
        </p:txBody>
      </p:sp>
      <p:sp>
        <p:nvSpPr>
          <p:cNvPr id="10" name="TextBox 9"/>
          <p:cNvSpPr txBox="1"/>
          <p:nvPr/>
        </p:nvSpPr>
        <p:spPr>
          <a:xfrm>
            <a:off x="7315200" y="5791200"/>
            <a:ext cx="914400" cy="830997"/>
          </a:xfrm>
          <a:prstGeom prst="rect">
            <a:avLst/>
          </a:prstGeom>
          <a:noFill/>
        </p:spPr>
        <p:txBody>
          <a:bodyPr wrap="square" rtlCol="0">
            <a:spAutoFit/>
          </a:bodyPr>
          <a:lstStyle/>
          <a:p>
            <a:r>
              <a:rPr lang="en-US" sz="4800" b="1" dirty="0" smtClean="0">
                <a:latin typeface="Avenir Black" charset="0"/>
                <a:ea typeface="Avenir Black" charset="0"/>
                <a:cs typeface="Avenir Black" charset="0"/>
              </a:rPr>
              <a:t>C</a:t>
            </a:r>
            <a:endParaRPr lang="en-US" sz="4800" b="1" dirty="0">
              <a:latin typeface="Avenir Black" charset="0"/>
              <a:ea typeface="Avenir Black" charset="0"/>
              <a:cs typeface="Avenir Black" charset="0"/>
            </a:endParaRPr>
          </a:p>
        </p:txBody>
      </p:sp>
      <p:sp>
        <p:nvSpPr>
          <p:cNvPr id="11" name="TextBox 10"/>
          <p:cNvSpPr txBox="1"/>
          <p:nvPr/>
        </p:nvSpPr>
        <p:spPr>
          <a:xfrm>
            <a:off x="368808" y="183987"/>
            <a:ext cx="2145792" cy="830997"/>
          </a:xfrm>
          <a:prstGeom prst="rect">
            <a:avLst/>
          </a:prstGeom>
          <a:noFill/>
        </p:spPr>
        <p:txBody>
          <a:bodyPr wrap="square" rtlCol="0">
            <a:spAutoFit/>
          </a:bodyPr>
          <a:lstStyle/>
          <a:p>
            <a:r>
              <a:rPr lang="en-US" sz="4800" b="1" smtClean="0">
                <a:latin typeface="Avenir Black" charset="0"/>
                <a:ea typeface="Avenir Black" charset="0"/>
                <a:cs typeface="Avenir Black" charset="0"/>
              </a:rPr>
              <a:t>Trial 6</a:t>
            </a:r>
            <a:endParaRPr lang="en-US" sz="4800" b="1" dirty="0">
              <a:latin typeface="Avenir Black" charset="0"/>
              <a:ea typeface="Avenir Black" charset="0"/>
              <a:cs typeface="Avenir Black" charset="0"/>
            </a:endParaRPr>
          </a:p>
        </p:txBody>
      </p:sp>
    </p:spTree>
    <p:extLst>
      <p:ext uri="{BB962C8B-B14F-4D97-AF65-F5344CB8AC3E}">
        <p14:creationId xmlns:p14="http://schemas.microsoft.com/office/powerpoint/2010/main" val="513809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16411</TotalTime>
  <Words>846</Words>
  <Application>Microsoft Macintosh PowerPoint</Application>
  <PresentationFormat>On-screen Show (4:3)</PresentationFormat>
  <Paragraphs>102</Paragraphs>
  <Slides>20</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Aharoni</vt:lpstr>
      <vt:lpstr>Avenir Black</vt:lpstr>
      <vt:lpstr>Avenir Book</vt:lpstr>
      <vt:lpstr>Georgia</vt:lpstr>
      <vt:lpstr>Mangal</vt:lpstr>
      <vt:lpstr>ＭＳ Ｐゴシック</vt:lpstr>
      <vt:lpstr>Tahoma</vt:lpstr>
      <vt:lpstr>Times New Roman</vt:lpstr>
      <vt:lpstr>Arial</vt:lpstr>
      <vt:lpstr>Office Theme</vt:lpstr>
      <vt:lpstr>Color Perception Task</vt:lpstr>
      <vt:lpstr>PowerPoint Presentation</vt:lpstr>
      <vt:lpstr>Color Perception Task</vt:lpstr>
      <vt:lpstr>PowerPoint Presentation</vt:lpstr>
      <vt:lpstr>PowerPoint Presentation</vt:lpstr>
      <vt:lpstr>PowerPoint Presentation</vt:lpstr>
      <vt:lpstr>PowerPoint Presentation</vt:lpstr>
      <vt:lpstr>PowerPoint Presentation</vt:lpstr>
      <vt:lpstr>PowerPoint Presentation</vt:lpstr>
      <vt:lpstr>Normative Social Influence</vt:lpstr>
      <vt:lpstr>Informational Social Influence</vt:lpstr>
      <vt:lpstr>Types of Conformity</vt:lpstr>
      <vt:lpstr>PowerPoint Presentation</vt:lpstr>
      <vt:lpstr>Asch’s Famous Line Study</vt:lpstr>
      <vt:lpstr>Results of the Study</vt:lpstr>
      <vt:lpstr>Asch’s Famous Line Study</vt:lpstr>
      <vt:lpstr>Why did people conform?</vt:lpstr>
      <vt:lpstr>What affects conformity?</vt:lpstr>
      <vt:lpstr>Sherif’s study on the  autokinetic effect</vt:lpstr>
      <vt:lpstr>Sherif’s study on the  autokinetic effect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dc:creator>
  <cp:lastModifiedBy>Lauren Christine Howe</cp:lastModifiedBy>
  <cp:revision>570</cp:revision>
  <dcterms:created xsi:type="dcterms:W3CDTF">2013-04-02T03:52:58Z</dcterms:created>
  <dcterms:modified xsi:type="dcterms:W3CDTF">2017-03-28T00:53:25Z</dcterms:modified>
</cp:coreProperties>
</file>