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56" r:id="rId2"/>
    <p:sldId id="376" r:id="rId3"/>
    <p:sldId id="377" r:id="rId4"/>
    <p:sldId id="405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6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082" autoAdjust="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564" y="60"/>
      </p:cViewPr>
      <p:guideLst>
        <p:guide orient="horz" pos="960"/>
        <p:guide pos="2880"/>
        <p:guide pos="56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05" d="100"/>
          <a:sy n="105" d="100"/>
        </p:scale>
        <p:origin x="-4176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2288" tIns="46145" rIns="92288" bIns="461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2288" tIns="46145" rIns="92288" bIns="46145" rtlCol="0"/>
          <a:lstStyle>
            <a:lvl1pPr algn="r">
              <a:defRPr sz="1200"/>
            </a:lvl1pPr>
          </a:lstStyle>
          <a:p>
            <a:fld id="{175140D9-63AD-4D7B-8788-8125864D69EB}" type="datetime1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2288" tIns="46145" rIns="92288" bIns="461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2288" tIns="46145" rIns="92288" bIns="46145" rtlCol="0" anchor="b"/>
          <a:lstStyle>
            <a:lvl1pPr algn="r">
              <a:defRPr sz="1200"/>
            </a:lvl1pPr>
          </a:lstStyle>
          <a:p>
            <a:fld id="{97F51CD0-D254-7040-AD38-4BFCC78A13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242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2288" tIns="46145" rIns="92288" bIns="461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2288" tIns="46145" rIns="92288" bIns="46145" rtlCol="0"/>
          <a:lstStyle>
            <a:lvl1pPr algn="r">
              <a:defRPr sz="1200"/>
            </a:lvl1pPr>
          </a:lstStyle>
          <a:p>
            <a:fld id="{BE7DB1C1-870E-4A23-822B-A166E9ECD64D}" type="datetime1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8" tIns="46145" rIns="92288" bIns="461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288" tIns="46145" rIns="92288" bIns="4614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2288" tIns="46145" rIns="92288" bIns="461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2288" tIns="46145" rIns="92288" bIns="46145" rtlCol="0" anchor="b"/>
          <a:lstStyle>
            <a:lvl1pPr algn="r">
              <a:defRPr sz="1200"/>
            </a:lvl1pPr>
          </a:lstStyle>
          <a:p>
            <a:fld id="{51CA9D24-1E78-B64A-8BA4-6801CC5BF7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649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A9D24-1E78-B64A-8BA4-6801CC5BF71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712C04C-941E-4D1E-A4D0-FDF0AEAC3206}" type="datetime1">
              <a:rPr lang="en-US" smtClean="0"/>
              <a:t>4/6/2016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02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A9D24-1E78-B64A-8BA4-6801CC5BF71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B2FDD82-E40D-473B-807D-9D00C38E150B}" type="datetime1">
              <a:rPr lang="en-US" smtClean="0"/>
              <a:t>4/6/2016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34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2AAD-DBBF-4B6D-BE6B-7DE275A338A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2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limatec-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9294" y="1718235"/>
            <a:ext cx="4631765" cy="3219824"/>
          </a:xfrm>
        </p:spPr>
        <p:txBody>
          <a:bodyPr anchor="ctr"/>
          <a:lstStyle>
            <a:lvl1pPr>
              <a:defRPr sz="44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6999" y="5184587"/>
            <a:ext cx="4684059" cy="1150471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8B4DB778-397F-654D-85AD-12BE8A04CB3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8B8FAEFA-AA7A-3F4B-9E98-31AF8A7E84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8B4DB778-397F-654D-85AD-12BE8A04CB3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8B8FAEFA-AA7A-3F4B-9E98-31AF8A7E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8B4DB778-397F-654D-85AD-12BE8A04CB3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8B8FAEFA-AA7A-3F4B-9E98-31AF8A7E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imatec-generic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17704" y="713067"/>
            <a:ext cx="6690041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17704" y="2018281"/>
            <a:ext cx="6901703" cy="474535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32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limatec-keypoi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456794" y="718116"/>
            <a:ext cx="5903867" cy="3730732"/>
          </a:xfrm>
        </p:spPr>
        <p:txBody>
          <a:bodyPr/>
          <a:lstStyle>
            <a:lvl1pPr algn="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insert </a:t>
            </a:r>
            <a:r>
              <a:rPr lang="en-US" dirty="0" err="1" smtClean="0"/>
              <a:t>keypoint</a:t>
            </a:r>
            <a:r>
              <a:rPr lang="en-US" dirty="0" smtClean="0"/>
              <a:t> text here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4868233" y="4565702"/>
            <a:ext cx="3492428" cy="131581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2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8B4DB778-397F-654D-85AD-12BE8A04CB34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8B8FAEFA-AA7A-3F4B-9E98-31AF8A7E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8B4DB778-397F-654D-85AD-12BE8A04CB3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8B8FAEFA-AA7A-3F4B-9E98-31AF8A7E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8B4DB778-397F-654D-85AD-12BE8A04CB3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8B8FAEFA-AA7A-3F4B-9E98-31AF8A7E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8B4DB778-397F-654D-85AD-12BE8A04CB3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8B8FAEFA-AA7A-3F4B-9E98-31AF8A7E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8B4DB778-397F-654D-85AD-12BE8A04CB3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8B8FAEFA-AA7A-3F4B-9E98-31AF8A7E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8B4DB778-397F-654D-85AD-12BE8A04CB3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8B8FAEFA-AA7A-3F4B-9E98-31AF8A7E8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8B4DB778-397F-654D-85AD-12BE8A04CB3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8B8FAEFA-AA7A-3F4B-9E98-31AF8A7E84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4" descr="climatec-generic3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South Texas Association of School Maintenance Officials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By Climatec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868233" y="4957587"/>
            <a:ext cx="3492428" cy="1315810"/>
          </a:xfrm>
        </p:spPr>
        <p:txBody>
          <a:bodyPr/>
          <a:lstStyle/>
          <a:p>
            <a:r>
              <a:rPr lang="en-US" i="1" dirty="0"/>
              <a:t>Providing safe, comfortable and energy efficient buildings for over 40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2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Graphics</a:t>
            </a:r>
          </a:p>
          <a:p>
            <a:pPr lvl="1"/>
            <a:r>
              <a:rPr lang="en-US" sz="2100" dirty="0"/>
              <a:t>HTML5 – Access from any web browser and from any platform without the need for plug-ins or apps (Java, Adobe Flash,…)</a:t>
            </a:r>
          </a:p>
          <a:p>
            <a:pPr lvl="1"/>
            <a:r>
              <a:rPr lang="en-US" sz="2100" dirty="0"/>
              <a:t>Capable of re-sizing to fit Window</a:t>
            </a:r>
          </a:p>
          <a:p>
            <a:pPr lvl="2"/>
            <a:endParaRPr lang="en-US" sz="1800" dirty="0"/>
          </a:p>
          <a:p>
            <a:pPr lvl="1"/>
            <a:endParaRPr lang="en-US" sz="2100" dirty="0"/>
          </a:p>
          <a:p>
            <a:pPr lvl="1"/>
            <a:endParaRPr lang="en-US" sz="21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4724400" cy="4590288"/>
          </a:xfrm>
        </p:spPr>
        <p:txBody>
          <a:bodyPr/>
          <a:lstStyle/>
          <a:p>
            <a:r>
              <a:rPr lang="en-US" sz="2400" dirty="0"/>
              <a:t>Graphics</a:t>
            </a:r>
          </a:p>
          <a:p>
            <a:pPr lvl="1"/>
            <a:r>
              <a:rPr lang="en-US" sz="2100" dirty="0"/>
              <a:t>Site Plan</a:t>
            </a:r>
          </a:p>
          <a:p>
            <a:pPr lvl="1"/>
            <a:r>
              <a:rPr lang="en-US" sz="2100" dirty="0"/>
              <a:t>Floor Plan Graphics</a:t>
            </a:r>
          </a:p>
          <a:p>
            <a:pPr lvl="2"/>
            <a:r>
              <a:rPr lang="en-US" sz="1800" dirty="0"/>
              <a:t>Outside Air Temperature and Relative Humidity</a:t>
            </a:r>
          </a:p>
          <a:p>
            <a:pPr lvl="2"/>
            <a:r>
              <a:rPr lang="en-US" sz="1800" dirty="0"/>
              <a:t>Thermal gradient indicating temperature deviation from setpoint</a:t>
            </a:r>
          </a:p>
          <a:p>
            <a:pPr lvl="2"/>
            <a:r>
              <a:rPr lang="en-US" sz="1800" dirty="0"/>
              <a:t>Links to Home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27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BACnet</a:t>
            </a:r>
          </a:p>
          <a:p>
            <a:pPr lvl="1"/>
            <a:r>
              <a:rPr lang="en-US" sz="2100" dirty="0"/>
              <a:t>Require PIC Statements</a:t>
            </a:r>
          </a:p>
          <a:p>
            <a:pPr lvl="1"/>
            <a:r>
              <a:rPr lang="en-US" sz="2100" dirty="0"/>
              <a:t>Require BACnet BTL Certification or proof that products </a:t>
            </a:r>
            <a:r>
              <a:rPr lang="en-US" sz="2100" dirty="0" smtClean="0"/>
              <a:t>are in </a:t>
            </a:r>
            <a:r>
              <a:rPr lang="en-US" sz="2100" dirty="0"/>
              <a:t>submission phase</a:t>
            </a:r>
          </a:p>
          <a:p>
            <a:pPr lvl="1"/>
            <a:r>
              <a:rPr lang="en-US" sz="2100" dirty="0"/>
              <a:t>Provide BACnet over IP at global controller and/or field controller</a:t>
            </a:r>
          </a:p>
          <a:p>
            <a:pPr lvl="1"/>
            <a:r>
              <a:rPr lang="en-US" sz="2100" dirty="0"/>
              <a:t>Provide BACnet MS/TP at field controller</a:t>
            </a:r>
          </a:p>
          <a:p>
            <a:pPr lvl="1"/>
            <a:endParaRPr lang="en-US" sz="2100" dirty="0"/>
          </a:p>
          <a:p>
            <a:pPr lvl="2"/>
            <a:endParaRPr lang="en-US" dirty="0"/>
          </a:p>
          <a:p>
            <a:pPr lvl="1"/>
            <a:endParaRPr lang="en-US" sz="2100" dirty="0"/>
          </a:p>
          <a:p>
            <a:pPr lvl="1"/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92345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822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Programming</a:t>
            </a:r>
          </a:p>
          <a:p>
            <a:pPr lvl="1"/>
            <a:r>
              <a:rPr lang="en-US" sz="2400" dirty="0"/>
              <a:t>Provide all programming tools</a:t>
            </a:r>
          </a:p>
          <a:p>
            <a:pPr lvl="1"/>
            <a:r>
              <a:rPr lang="en-US" sz="2400" dirty="0"/>
              <a:t>Provide </a:t>
            </a:r>
            <a:r>
              <a:rPr lang="en-US" sz="2400" dirty="0" smtClean="0"/>
              <a:t>documented sequence </a:t>
            </a:r>
            <a:r>
              <a:rPr lang="en-US" sz="2400" dirty="0"/>
              <a:t>of operation for every device</a:t>
            </a:r>
          </a:p>
          <a:p>
            <a:pPr lvl="2"/>
            <a:r>
              <a:rPr lang="en-US" sz="2000" dirty="0"/>
              <a:t>Define operation during occupied and unoccupied times</a:t>
            </a:r>
          </a:p>
          <a:p>
            <a:pPr lvl="2"/>
            <a:r>
              <a:rPr lang="en-US" sz="2000" dirty="0"/>
              <a:t>Define startup and shutdown</a:t>
            </a:r>
          </a:p>
          <a:p>
            <a:pPr lvl="2"/>
            <a:r>
              <a:rPr lang="en-US" sz="2000" dirty="0"/>
              <a:t>Define scheduling and setpoints</a:t>
            </a:r>
          </a:p>
          <a:p>
            <a:pPr lvl="2"/>
            <a:r>
              <a:rPr lang="en-US" sz="2000" dirty="0"/>
              <a:t>Define operation on the failure of a device or controller</a:t>
            </a:r>
          </a:p>
          <a:p>
            <a:pPr lvl="2"/>
            <a:r>
              <a:rPr lang="en-US" sz="2000" dirty="0"/>
              <a:t>Define alarms and their annunciation requirements</a:t>
            </a:r>
          </a:p>
          <a:p>
            <a:pPr lvl="2"/>
            <a:r>
              <a:rPr lang="en-US" sz="2000" dirty="0"/>
              <a:t>Define trending requirements</a:t>
            </a:r>
          </a:p>
          <a:p>
            <a:pPr lvl="1"/>
            <a:endParaRPr lang="en-US" sz="2400" dirty="0"/>
          </a:p>
          <a:p>
            <a:pPr lvl="2"/>
            <a:endParaRPr lang="en-US" sz="20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767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Record Documents</a:t>
            </a:r>
          </a:p>
          <a:p>
            <a:pPr lvl="1"/>
            <a:r>
              <a:rPr lang="en-US" sz="2400" dirty="0"/>
              <a:t>Updated Submittal</a:t>
            </a:r>
          </a:p>
          <a:p>
            <a:pPr lvl="1"/>
            <a:r>
              <a:rPr lang="en-US" sz="2400" dirty="0"/>
              <a:t>Provide table of device addressing</a:t>
            </a:r>
          </a:p>
          <a:p>
            <a:pPr lvl="1"/>
            <a:r>
              <a:rPr lang="en-US" sz="2400" dirty="0"/>
              <a:t>Provide floor plans</a:t>
            </a:r>
          </a:p>
          <a:p>
            <a:pPr lvl="2"/>
            <a:r>
              <a:rPr lang="en-US" sz="2000" dirty="0"/>
              <a:t>Include Controller and device locations</a:t>
            </a:r>
          </a:p>
          <a:p>
            <a:pPr lvl="2"/>
            <a:r>
              <a:rPr lang="en-US" sz="2000" dirty="0"/>
              <a:t>Include network routing</a:t>
            </a:r>
          </a:p>
          <a:p>
            <a:pPr lvl="1"/>
            <a:r>
              <a:rPr lang="en-US" sz="2400" dirty="0"/>
              <a:t>Provide clearly defined warranty letter with agreed upon start and end dates</a:t>
            </a:r>
          </a:p>
          <a:p>
            <a:pPr lvl="1"/>
            <a:endParaRPr lang="en-US" sz="2400" dirty="0"/>
          </a:p>
          <a:p>
            <a:pPr lvl="2"/>
            <a:endParaRPr lang="en-US" sz="20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106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Training</a:t>
            </a:r>
          </a:p>
          <a:p>
            <a:pPr lvl="2"/>
            <a:r>
              <a:rPr lang="en-US" dirty="0"/>
              <a:t>Provide Site Specific Training</a:t>
            </a:r>
          </a:p>
          <a:p>
            <a:pPr lvl="2"/>
            <a:r>
              <a:rPr lang="en-US" dirty="0"/>
              <a:t>Review Record documents</a:t>
            </a:r>
          </a:p>
          <a:p>
            <a:pPr lvl="2"/>
            <a:r>
              <a:rPr lang="en-US" dirty="0"/>
              <a:t>Inspect accessible field controllers. Understand wiring and configurations</a:t>
            </a:r>
          </a:p>
          <a:p>
            <a:pPr lvl="2"/>
            <a:r>
              <a:rPr lang="en-US" dirty="0"/>
              <a:t>Inspect field devices</a:t>
            </a:r>
          </a:p>
          <a:p>
            <a:pPr lvl="2"/>
            <a:r>
              <a:rPr lang="en-US" dirty="0"/>
              <a:t>Review LAN routing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Provide </a:t>
            </a:r>
            <a:r>
              <a:rPr lang="en-US" dirty="0"/>
              <a:t>Software Training</a:t>
            </a:r>
          </a:p>
          <a:p>
            <a:pPr lvl="2"/>
            <a:r>
              <a:rPr lang="en-US" dirty="0"/>
              <a:t>User definitions</a:t>
            </a:r>
          </a:p>
          <a:p>
            <a:pPr lvl="2"/>
            <a:r>
              <a:rPr lang="en-US" dirty="0"/>
              <a:t>Navigation</a:t>
            </a:r>
          </a:p>
          <a:p>
            <a:pPr lvl="2"/>
            <a:r>
              <a:rPr lang="en-US" dirty="0"/>
              <a:t>Alarms, escalation, annunciations, messaging…</a:t>
            </a:r>
          </a:p>
          <a:p>
            <a:pPr lvl="2"/>
            <a:r>
              <a:rPr lang="en-US" dirty="0"/>
              <a:t>Trends, </a:t>
            </a:r>
            <a:r>
              <a:rPr lang="en-US" dirty="0" err="1"/>
              <a:t>sinlge</a:t>
            </a:r>
            <a:r>
              <a:rPr lang="en-US" dirty="0"/>
              <a:t>, multi-point, archiving…</a:t>
            </a:r>
          </a:p>
          <a:p>
            <a:pPr lvl="2"/>
            <a:r>
              <a:rPr lang="en-US" dirty="0"/>
              <a:t>Schedules, standard, holiday, events,…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2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After Completion</a:t>
            </a:r>
          </a:p>
          <a:p>
            <a:pPr lvl="1"/>
            <a:r>
              <a:rPr lang="en-US" sz="2100" dirty="0"/>
              <a:t>Warranty Phase</a:t>
            </a:r>
          </a:p>
          <a:p>
            <a:pPr lvl="2"/>
            <a:r>
              <a:rPr lang="en-US" sz="1800" dirty="0"/>
              <a:t>Quarterly inspections</a:t>
            </a:r>
          </a:p>
          <a:p>
            <a:pPr lvl="2"/>
            <a:r>
              <a:rPr lang="en-US" sz="1800" dirty="0"/>
              <a:t>Seasonal Sequence checks</a:t>
            </a:r>
          </a:p>
          <a:p>
            <a:pPr lvl="2"/>
            <a:r>
              <a:rPr lang="en-US" sz="1800" dirty="0"/>
              <a:t>Review Operators Log</a:t>
            </a:r>
          </a:p>
          <a:p>
            <a:pPr lvl="2"/>
            <a:endParaRPr lang="en-US" sz="1800" dirty="0"/>
          </a:p>
          <a:p>
            <a:pPr lvl="1"/>
            <a:endParaRPr lang="en-US" sz="2100" dirty="0"/>
          </a:p>
          <a:p>
            <a:pPr lvl="2"/>
            <a:endParaRPr lang="en-US" sz="1800" dirty="0"/>
          </a:p>
          <a:p>
            <a:pPr lvl="1"/>
            <a:endParaRPr lang="en-US" sz="2100" dirty="0"/>
          </a:p>
          <a:p>
            <a:pPr lvl="1"/>
            <a:endParaRPr lang="en-US" sz="21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21494" y="1560637"/>
            <a:ext cx="4988282" cy="3263504"/>
          </a:xfrm>
        </p:spPr>
        <p:txBody>
          <a:bodyPr>
            <a:noAutofit/>
          </a:bodyPr>
          <a:lstStyle/>
          <a:p>
            <a:pPr lvl="1"/>
            <a:r>
              <a:rPr lang="en-US" dirty="0" smtClean="0"/>
              <a:t>Yearly </a:t>
            </a:r>
            <a:r>
              <a:rPr lang="en-US" dirty="0"/>
              <a:t>Maintenance Agreement</a:t>
            </a:r>
          </a:p>
          <a:p>
            <a:pPr lvl="2"/>
            <a:r>
              <a:rPr lang="en-US" dirty="0"/>
              <a:t>Physically inspection of all devices and their operation</a:t>
            </a:r>
          </a:p>
          <a:p>
            <a:pPr lvl="2"/>
            <a:r>
              <a:rPr lang="en-US" dirty="0"/>
              <a:t>System Review</a:t>
            </a:r>
          </a:p>
          <a:p>
            <a:pPr lvl="2"/>
            <a:r>
              <a:rPr lang="en-US" dirty="0"/>
              <a:t>Sensor verification</a:t>
            </a:r>
          </a:p>
          <a:p>
            <a:pPr lvl="2"/>
            <a:r>
              <a:rPr lang="en-US" dirty="0"/>
              <a:t>Sequence Checks</a:t>
            </a:r>
          </a:p>
          <a:p>
            <a:pPr lvl="2"/>
            <a:r>
              <a:rPr lang="en-US" dirty="0"/>
              <a:t>Software backups</a:t>
            </a:r>
          </a:p>
          <a:p>
            <a:pPr lvl="2"/>
            <a:r>
              <a:rPr lang="en-US" dirty="0"/>
              <a:t>Discounted Service and Material Rates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9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Comments and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4447008" y="3040644"/>
            <a:ext cx="3549502" cy="2729720"/>
            <a:chOff x="4015047" y="2250389"/>
            <a:chExt cx="4732669" cy="3639627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14"/>
            <a:stretch/>
          </p:blipFill>
          <p:spPr>
            <a:xfrm>
              <a:off x="4015047" y="2250389"/>
              <a:ext cx="4732669" cy="3639627"/>
            </a:xfrm>
            <a:prstGeom prst="rect">
              <a:avLst/>
            </a:prstGeom>
          </p:spPr>
        </p:pic>
        <p:sp>
          <p:nvSpPr>
            <p:cNvPr id="19" name="5-Point Star 18"/>
            <p:cNvSpPr/>
            <p:nvPr/>
          </p:nvSpPr>
          <p:spPr>
            <a:xfrm>
              <a:off x="5650670" y="4292408"/>
              <a:ext cx="74815" cy="6650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5877885" y="4542060"/>
              <a:ext cx="74815" cy="6650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5287680" y="3713288"/>
              <a:ext cx="74815" cy="6650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4838794" y="4217593"/>
              <a:ext cx="74815" cy="6650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4696691" y="4003700"/>
              <a:ext cx="74815" cy="6650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5" name="5-Point Star 24"/>
            <p:cNvSpPr/>
            <p:nvPr/>
          </p:nvSpPr>
          <p:spPr>
            <a:xfrm>
              <a:off x="4759823" y="3923074"/>
              <a:ext cx="58976" cy="55688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8121719" y="4586664"/>
              <a:ext cx="74815" cy="6650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8481937" y="5054947"/>
              <a:ext cx="74815" cy="6650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8058173" y="4947690"/>
              <a:ext cx="74815" cy="6650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7875108" y="5089008"/>
              <a:ext cx="74815" cy="6650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7948722" y="5711654"/>
              <a:ext cx="74815" cy="66502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4294245" y="436116"/>
            <a:ext cx="4523184" cy="35855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 leading provider of advanced building technologies</a:t>
            </a:r>
          </a:p>
          <a:p>
            <a:endParaRPr lang="en-US" sz="2000" dirty="0" smtClean="0"/>
          </a:p>
          <a:p>
            <a:r>
              <a:rPr lang="en-US" sz="2000" dirty="0" smtClean="0"/>
              <a:t>Devoted </a:t>
            </a:r>
            <a:r>
              <a:rPr lang="en-US" sz="2000" dirty="0"/>
              <a:t>to customer satisfaction </a:t>
            </a:r>
          </a:p>
          <a:p>
            <a:endParaRPr lang="en-US" sz="2000" dirty="0"/>
          </a:p>
          <a:p>
            <a:r>
              <a:rPr lang="en-US" sz="2000" dirty="0"/>
              <a:t>We provide safer, more comfortable and more efficient building </a:t>
            </a:r>
            <a:r>
              <a:rPr lang="en-US" sz="2000" dirty="0" smtClean="0"/>
              <a:t>environments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2" name="TextBox 1"/>
          <p:cNvSpPr txBox="1"/>
          <p:nvPr/>
        </p:nvSpPr>
        <p:spPr>
          <a:xfrm>
            <a:off x="-11099" y="0"/>
            <a:ext cx="3955490" cy="60016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QUICK STATS</a:t>
            </a:r>
          </a:p>
          <a:p>
            <a:r>
              <a:rPr lang="en-US" sz="1600" dirty="0"/>
              <a:t>CLIMATEC BY THE NUMBERS</a:t>
            </a:r>
          </a:p>
          <a:p>
            <a:endParaRPr lang="en-US" sz="1600" dirty="0"/>
          </a:p>
          <a:p>
            <a:r>
              <a:rPr lang="en-US" sz="1600" dirty="0"/>
              <a:t>40 			YEARS IN BUSINESS</a:t>
            </a:r>
          </a:p>
          <a:p>
            <a:r>
              <a:rPr lang="en-US" sz="1600" dirty="0"/>
              <a:t>11			BRANCH OFFICES</a:t>
            </a:r>
          </a:p>
          <a:p>
            <a:r>
              <a:rPr lang="en-US" sz="1600" dirty="0"/>
              <a:t>10,000+ 	</a:t>
            </a:r>
            <a:r>
              <a:rPr lang="en-US" sz="1600" dirty="0" smtClean="0"/>
              <a:t>	CUSTOMERS</a:t>
            </a:r>
          </a:p>
          <a:p>
            <a:r>
              <a:rPr lang="en-US" sz="1600" dirty="0" smtClean="0"/>
              <a:t>700+               	EMPLOYEES</a:t>
            </a:r>
          </a:p>
          <a:p>
            <a:r>
              <a:rPr lang="en-US" sz="1600" dirty="0" smtClean="0"/>
              <a:t>45			LOCAL TEAM SIZE  		AUSTIN OFFICE	</a:t>
            </a:r>
          </a:p>
          <a:p>
            <a:r>
              <a:rPr lang="en-US" sz="1600" dirty="0" smtClean="0"/>
              <a:t> 	SAN ANTONIO OFFICE</a:t>
            </a:r>
            <a:endParaRPr lang="en-US" sz="1600" dirty="0"/>
          </a:p>
          <a:p>
            <a:r>
              <a:rPr lang="en-US" sz="1600" dirty="0" smtClean="0"/>
              <a:t> 	</a:t>
            </a:r>
            <a:r>
              <a:rPr lang="en-US" sz="1600" dirty="0" err="1" smtClean="0"/>
              <a:t>McALLEN</a:t>
            </a:r>
            <a:r>
              <a:rPr lang="en-US" sz="1600" dirty="0" smtClean="0"/>
              <a:t> OFFICE</a:t>
            </a:r>
          </a:p>
          <a:p>
            <a:endParaRPr lang="en-US" sz="1600" dirty="0"/>
          </a:p>
          <a:p>
            <a:r>
              <a:rPr lang="en-US" sz="1600" dirty="0"/>
              <a:t>10 			NET ZERO BUILDS</a:t>
            </a:r>
          </a:p>
          <a:p>
            <a:r>
              <a:rPr lang="en-US" sz="1600" dirty="0"/>
              <a:t>15			STADIUMS</a:t>
            </a:r>
          </a:p>
          <a:p>
            <a:r>
              <a:rPr lang="en-US" sz="1600" dirty="0"/>
              <a:t>30			DATA CENTERS</a:t>
            </a:r>
          </a:p>
          <a:p>
            <a:r>
              <a:rPr lang="en-US" sz="1600" dirty="0"/>
              <a:t>50			HOSPITALS</a:t>
            </a:r>
          </a:p>
          <a:p>
            <a:r>
              <a:rPr lang="en-US" sz="1600" dirty="0"/>
              <a:t>500 		</a:t>
            </a:r>
            <a:r>
              <a:rPr lang="en-US" sz="1600" dirty="0" smtClean="0"/>
              <a:t>	OFFICE </a:t>
            </a:r>
            <a:r>
              <a:rPr lang="en-US" sz="1600" dirty="0"/>
              <a:t>BUILDINGS</a:t>
            </a:r>
          </a:p>
          <a:p>
            <a:r>
              <a:rPr lang="en-US" sz="1600" dirty="0"/>
              <a:t>3000 		SCHOOLS</a:t>
            </a:r>
          </a:p>
          <a:p>
            <a:endParaRPr lang="en-US" sz="1600" dirty="0"/>
          </a:p>
          <a:p>
            <a:r>
              <a:rPr lang="en-US" sz="1600" dirty="0"/>
              <a:t>#1			INDEPENDENT </a:t>
            </a:r>
          </a:p>
          <a:p>
            <a:r>
              <a:rPr lang="en-US" sz="1600" dirty="0"/>
              <a:t>#1			ALERTON</a:t>
            </a:r>
          </a:p>
          <a:p>
            <a:r>
              <a:rPr lang="en-US" sz="1600" dirty="0"/>
              <a:t>#1			ARIZONA</a:t>
            </a:r>
          </a:p>
          <a:p>
            <a:r>
              <a:rPr lang="en-US" sz="1600" dirty="0"/>
              <a:t>#1			SO CAL</a:t>
            </a:r>
          </a:p>
          <a:p>
            <a:r>
              <a:rPr lang="en-US" sz="1600" dirty="0"/>
              <a:t>#1			TEXAS by 2020</a:t>
            </a:r>
          </a:p>
        </p:txBody>
      </p:sp>
    </p:spTree>
    <p:extLst>
      <p:ext uri="{BB962C8B-B14F-4D97-AF65-F5344CB8AC3E}">
        <p14:creationId xmlns:p14="http://schemas.microsoft.com/office/powerpoint/2010/main" val="355930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16212" cy="1143000"/>
          </a:xfrm>
        </p:spPr>
        <p:txBody>
          <a:bodyPr/>
          <a:lstStyle/>
          <a:p>
            <a:r>
              <a:rPr lang="en-US" dirty="0" smtClean="0"/>
              <a:t>Networked Thermostats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Save you money by saving you time and energy</a:t>
            </a:r>
          </a:p>
        </p:txBody>
      </p:sp>
    </p:spTree>
    <p:extLst>
      <p:ext uri="{BB962C8B-B14F-4D97-AF65-F5344CB8AC3E}">
        <p14:creationId xmlns:p14="http://schemas.microsoft.com/office/powerpoint/2010/main" val="191821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7772400" cy="685800"/>
          </a:xfrm>
        </p:spPr>
        <p:txBody>
          <a:bodyPr/>
          <a:lstStyle/>
          <a:p>
            <a:r>
              <a:rPr lang="en-US" dirty="0" smtClean="0"/>
              <a:t>Seven Day Programmable Thermostat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793045"/>
              </p:ext>
            </p:extLst>
          </p:nvPr>
        </p:nvGraphicFramePr>
        <p:xfrm>
          <a:off x="0" y="1"/>
          <a:ext cx="9144001" cy="6869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3370"/>
                <a:gridCol w="3124080"/>
                <a:gridCol w="2596551"/>
              </a:tblGrid>
              <a:tr h="535728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Seven Day Programmable Thermostat</a:t>
                      </a:r>
                      <a:endParaRPr lang="en-US" sz="1400" dirty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NETWORKED</a:t>
                      </a:r>
                      <a:endParaRPr lang="en-US" sz="1000" dirty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 anchor="ctr" anchorCtr="1"/>
                </a:tc>
              </a:tr>
              <a:tr h="4345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itchFamily="34" charset="0"/>
                        </a:rPr>
                        <a:t>Cost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$100 to $200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$315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</a:tr>
              <a:tr h="4345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itchFamily="34" charset="0"/>
                        </a:rPr>
                        <a:t>Install Cost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As Thermostat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Same</a:t>
                      </a:r>
                      <a:r>
                        <a:rPr lang="en-US" sz="1400" baseline="0" dirty="0" smtClean="0">
                          <a:latin typeface="Verdana" pitchFamily="34" charset="0"/>
                        </a:rPr>
                        <a:t> add Communication</a:t>
                      </a:r>
                      <a:endParaRPr lang="en-US" sz="1400" dirty="0" smtClean="0">
                        <a:latin typeface="Verdana" pitchFamily="34" charset="0"/>
                      </a:endParaRPr>
                    </a:p>
                  </a:txBody>
                  <a:tcPr anchor="ctr" anchorCtr="1"/>
                </a:tc>
              </a:tr>
              <a:tr h="4345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itchFamily="34" charset="0"/>
                        </a:rPr>
                        <a:t>Real Time Clock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Battery</a:t>
                      </a:r>
                      <a:r>
                        <a:rPr lang="en-US" sz="1400" baseline="0" dirty="0" smtClean="0">
                          <a:latin typeface="Verdana" pitchFamily="34" charset="0"/>
                        </a:rPr>
                        <a:t> Back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Synchronized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</a:tr>
              <a:tr h="4345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itchFamily="34" charset="0"/>
                        </a:rPr>
                        <a:t>Programming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Schedule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Complete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</a:tr>
              <a:tr h="4345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itchFamily="34" charset="0"/>
                        </a:rPr>
                        <a:t>Scheduling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Individually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All at once or Individually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</a:tr>
              <a:tr h="4345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itchFamily="34" charset="0"/>
                        </a:rPr>
                        <a:t>Remote Operation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None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Via</a:t>
                      </a:r>
                      <a:r>
                        <a:rPr lang="en-US" sz="1400" baseline="0" dirty="0" smtClean="0">
                          <a:latin typeface="Verdana" pitchFamily="34" charset="0"/>
                        </a:rPr>
                        <a:t> Internet Explorer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</a:tr>
              <a:tr h="4345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itchFamily="34" charset="0"/>
                        </a:rPr>
                        <a:t>Space</a:t>
                      </a:r>
                      <a:r>
                        <a:rPr lang="en-US" sz="1400" baseline="0" dirty="0" smtClean="0">
                          <a:latin typeface="Verdana" pitchFamily="34" charset="0"/>
                        </a:rPr>
                        <a:t> Relative Humidity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Extra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Included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</a:tr>
              <a:tr h="4345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itchFamily="34" charset="0"/>
                        </a:rPr>
                        <a:t>Supply Air Temperature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No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Included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</a:tr>
              <a:tr h="50001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itchFamily="34" charset="0"/>
                        </a:rPr>
                        <a:t>Occupied</a:t>
                      </a:r>
                      <a:r>
                        <a:rPr lang="en-US" sz="1400" baseline="0" dirty="0" smtClean="0">
                          <a:latin typeface="Verdana" pitchFamily="34" charset="0"/>
                        </a:rPr>
                        <a:t> Economy 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Setpoints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No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Add Motion Detector</a:t>
                      </a:r>
                    </a:p>
                  </a:txBody>
                  <a:tcPr anchor="ctr" anchorCtr="1"/>
                </a:tc>
              </a:tr>
              <a:tr h="4345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itchFamily="34" charset="0"/>
                        </a:rPr>
                        <a:t>Training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Read the Manual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Included</a:t>
                      </a:r>
                    </a:p>
                  </a:txBody>
                  <a:tcPr anchor="ctr" anchorCtr="1"/>
                </a:tc>
              </a:tr>
              <a:tr h="50664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itchFamily="34" charset="0"/>
                        </a:rPr>
                        <a:t>Demand</a:t>
                      </a:r>
                      <a:r>
                        <a:rPr lang="en-US" sz="1400" baseline="0" dirty="0" smtClean="0">
                          <a:latin typeface="Verdana" pitchFamily="34" charset="0"/>
                        </a:rPr>
                        <a:t> Ventilation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Provided</a:t>
                      </a:r>
                      <a:r>
                        <a:rPr lang="en-US" sz="1400" baseline="0" dirty="0" smtClean="0">
                          <a:latin typeface="Verdana" pitchFamily="34" charset="0"/>
                        </a:rPr>
                        <a:t> with AHU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Add</a:t>
                      </a:r>
                      <a:r>
                        <a:rPr lang="en-US" sz="1400" baseline="0" dirty="0" smtClean="0">
                          <a:latin typeface="Verdana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CO2 sensor and Actuator</a:t>
                      </a:r>
                    </a:p>
                  </a:txBody>
                  <a:tcPr anchor="ctr" anchorCtr="1"/>
                </a:tc>
              </a:tr>
              <a:tr h="4345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itchFamily="34" charset="0"/>
                        </a:rPr>
                        <a:t>Aux.</a:t>
                      </a:r>
                      <a:r>
                        <a:rPr lang="en-US" sz="1400" baseline="0" dirty="0" smtClean="0">
                          <a:latin typeface="Verdana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Verdana" pitchFamily="34" charset="0"/>
                        </a:rPr>
                        <a:t>Lighting Contactor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No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Output Available</a:t>
                      </a:r>
                    </a:p>
                  </a:txBody>
                  <a:tcPr anchor="ctr" anchorCtr="1"/>
                </a:tc>
              </a:tr>
              <a:tr h="43453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itchFamily="34" charset="0"/>
                        </a:rPr>
                        <a:t>Aux. Exhaust Fan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No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Output Available</a:t>
                      </a:r>
                    </a:p>
                  </a:txBody>
                  <a:tcPr anchor="ctr" anchorCtr="1"/>
                </a:tc>
              </a:tr>
              <a:tr h="53572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Verdana" pitchFamily="34" charset="0"/>
                        </a:rPr>
                        <a:t>         BACnet Interface</a:t>
                      </a:r>
                    </a:p>
                    <a:p>
                      <a:r>
                        <a:rPr lang="en-US" sz="1100" dirty="0" smtClean="0">
                          <a:latin typeface="Verdana" pitchFamily="34" charset="0"/>
                        </a:rPr>
                        <a:t>(Lighting, OAU, Energy</a:t>
                      </a:r>
                      <a:r>
                        <a:rPr lang="en-US" sz="1100" baseline="0" dirty="0" smtClean="0">
                          <a:latin typeface="Verdana" pitchFamily="34" charset="0"/>
                        </a:rPr>
                        <a:t> Metering, …)</a:t>
                      </a:r>
                      <a:endParaRPr lang="en-US" sz="11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No</a:t>
                      </a:r>
                      <a:endParaRPr lang="en-US" sz="1400" dirty="0">
                        <a:latin typeface="Verdana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</a:rPr>
                        <a:t>Included</a:t>
                      </a:r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21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8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bidders with</a:t>
            </a:r>
          </a:p>
          <a:p>
            <a:pPr lvl="1"/>
            <a:r>
              <a:rPr lang="en-US" dirty="0" smtClean="0"/>
              <a:t>Detailed scope</a:t>
            </a:r>
          </a:p>
          <a:p>
            <a:pPr lvl="1"/>
            <a:r>
              <a:rPr lang="en-US" dirty="0" smtClean="0"/>
              <a:t>Develop scope with bidders</a:t>
            </a:r>
          </a:p>
          <a:p>
            <a:r>
              <a:rPr lang="en-US" dirty="0" smtClean="0"/>
              <a:t>Proposal</a:t>
            </a:r>
          </a:p>
          <a:p>
            <a:pPr lvl="1"/>
            <a:r>
              <a:rPr lang="en-US" dirty="0" smtClean="0"/>
              <a:t>Clearly defined scope</a:t>
            </a:r>
          </a:p>
          <a:p>
            <a:pPr lvl="1"/>
            <a:r>
              <a:rPr lang="en-US" dirty="0" smtClean="0"/>
              <a:t>Sample graphics</a:t>
            </a:r>
          </a:p>
          <a:p>
            <a:pPr lvl="1"/>
            <a:r>
              <a:rPr lang="en-US" dirty="0" smtClean="0"/>
              <a:t>Three references</a:t>
            </a:r>
          </a:p>
          <a:p>
            <a:pPr lvl="1"/>
            <a:r>
              <a:rPr lang="en-US" dirty="0" smtClean="0"/>
              <a:t>Contractor qualifications defined by contractor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26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 Review!!!!!!</a:t>
            </a:r>
          </a:p>
        </p:txBody>
      </p:sp>
    </p:spTree>
    <p:extLst>
      <p:ext uri="{BB962C8B-B14F-4D97-AF65-F5344CB8AC3E}">
        <p14:creationId xmlns:p14="http://schemas.microsoft.com/office/powerpoint/2010/main" val="368345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Submittal</a:t>
            </a:r>
          </a:p>
          <a:p>
            <a:pPr lvl="1"/>
            <a:r>
              <a:rPr lang="en-US" sz="2400" dirty="0" smtClean="0"/>
              <a:t>Drawing Package</a:t>
            </a:r>
          </a:p>
          <a:p>
            <a:pPr lvl="2"/>
            <a:r>
              <a:rPr lang="en-US" sz="2000" dirty="0" smtClean="0"/>
              <a:t>Wiring Details</a:t>
            </a:r>
          </a:p>
          <a:p>
            <a:pPr lvl="2"/>
            <a:r>
              <a:rPr lang="en-US" sz="2000" dirty="0" smtClean="0"/>
              <a:t>Bill of Materials</a:t>
            </a:r>
          </a:p>
          <a:p>
            <a:pPr lvl="1"/>
            <a:r>
              <a:rPr lang="en-US" sz="2400" dirty="0" smtClean="0"/>
              <a:t>Product Data Sheets</a:t>
            </a:r>
          </a:p>
          <a:p>
            <a:pPr lvl="1"/>
            <a:r>
              <a:rPr lang="en-US" sz="2400" dirty="0" smtClean="0"/>
              <a:t>Sequence of operation</a:t>
            </a:r>
          </a:p>
          <a:p>
            <a:pPr lvl="1"/>
            <a:r>
              <a:rPr lang="en-US" sz="2400" dirty="0" smtClean="0"/>
              <a:t>Subcontractor List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712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76962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Navigation</a:t>
            </a:r>
          </a:p>
          <a:p>
            <a:pPr lvl="1"/>
            <a:r>
              <a:rPr lang="en-US" sz="2400" dirty="0"/>
              <a:t>Navigation Tree</a:t>
            </a:r>
          </a:p>
          <a:p>
            <a:pPr lvl="1"/>
            <a:r>
              <a:rPr lang="en-US" sz="2400" dirty="0" smtClean="0"/>
              <a:t>User Name and Passwords for every user</a:t>
            </a:r>
          </a:p>
          <a:p>
            <a:pPr lvl="1"/>
            <a:r>
              <a:rPr lang="en-US" sz="2400" dirty="0" smtClean="0"/>
              <a:t>Easy access to schedules trends alarms</a:t>
            </a:r>
          </a:p>
          <a:p>
            <a:pPr lvl="1"/>
            <a:r>
              <a:rPr lang="en-US" sz="2400" dirty="0" smtClean="0"/>
              <a:t>Return to Home on every Page</a:t>
            </a:r>
          </a:p>
          <a:p>
            <a:pPr lvl="1"/>
            <a:endParaRPr lang="en-US" sz="2400" dirty="0" smtClean="0"/>
          </a:p>
          <a:p>
            <a:pPr lvl="2"/>
            <a:endParaRPr lang="en-US" sz="20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514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imatec">
  <a:themeElements>
    <a:clrScheme name="climatec1">
      <a:dk1>
        <a:srgbClr val="666666"/>
      </a:dk1>
      <a:lt1>
        <a:srgbClr val="FFFFFF"/>
      </a:lt1>
      <a:dk2>
        <a:srgbClr val="5E5D5D"/>
      </a:dk2>
      <a:lt2>
        <a:srgbClr val="FFFFFF"/>
      </a:lt2>
      <a:accent1>
        <a:srgbClr val="5D829C"/>
      </a:accent1>
      <a:accent2>
        <a:srgbClr val="60CAE4"/>
      </a:accent2>
      <a:accent3>
        <a:srgbClr val="607896"/>
      </a:accent3>
      <a:accent4>
        <a:srgbClr val="607896"/>
      </a:accent4>
      <a:accent5>
        <a:srgbClr val="607896"/>
      </a:accent5>
      <a:accent6>
        <a:srgbClr val="607896"/>
      </a:accent6>
      <a:hlink>
        <a:srgbClr val="60CAE4"/>
      </a:hlink>
      <a:folHlink>
        <a:srgbClr val="00AFDC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climatec.thmx</Template>
  <TotalTime>5139</TotalTime>
  <Words>514</Words>
  <Application>Microsoft Office PowerPoint</Application>
  <PresentationFormat>On-screen Show (4:3)</PresentationFormat>
  <Paragraphs>187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Verdana</vt:lpstr>
      <vt:lpstr>climatec</vt:lpstr>
      <vt:lpstr>The South Texas Association of School Maintenance Officials  By Climatec</vt:lpstr>
      <vt:lpstr>PowerPoint Presentation</vt:lpstr>
      <vt:lpstr>Networked Thermostats</vt:lpstr>
      <vt:lpstr>Seven Day Programmable Thermostat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Best Practices</vt:lpstr>
      <vt:lpstr>Final Comments and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Cantu, Daniel G.</cp:lastModifiedBy>
  <cp:revision>218</cp:revision>
  <cp:lastPrinted>2015-08-19T12:17:10Z</cp:lastPrinted>
  <dcterms:created xsi:type="dcterms:W3CDTF">2013-06-13T23:40:15Z</dcterms:created>
  <dcterms:modified xsi:type="dcterms:W3CDTF">2016-04-06T21:26:47Z</dcterms:modified>
</cp:coreProperties>
</file>