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handoutMasterIdLst>
    <p:handoutMasterId r:id="rId20"/>
  </p:handoutMasterIdLst>
  <p:sldIdLst>
    <p:sldId id="309" r:id="rId2"/>
    <p:sldId id="310" r:id="rId3"/>
    <p:sldId id="316" r:id="rId4"/>
    <p:sldId id="312" r:id="rId5"/>
    <p:sldId id="320" r:id="rId6"/>
    <p:sldId id="324" r:id="rId7"/>
    <p:sldId id="321" r:id="rId8"/>
    <p:sldId id="313" r:id="rId9"/>
    <p:sldId id="314" r:id="rId10"/>
    <p:sldId id="325" r:id="rId11"/>
    <p:sldId id="315" r:id="rId12"/>
    <p:sldId id="311" r:id="rId13"/>
    <p:sldId id="317" r:id="rId14"/>
    <p:sldId id="318" r:id="rId15"/>
    <p:sldId id="323" r:id="rId16"/>
    <p:sldId id="319" r:id="rId17"/>
    <p:sldId id="32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3" userDrawn="1">
          <p15:clr>
            <a:srgbClr val="A4A3A4"/>
          </p15:clr>
        </p15:guide>
        <p15:guide id="2" pos="3931"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rison H Mrs (Marketing)" initials="HHM(" lastIdx="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3"/>
    <a:srgbClr val="F4F4F2"/>
    <a:srgbClr val="E2DDCE"/>
    <a:srgbClr val="E6E6E6"/>
    <a:srgbClr val="CCD9C2"/>
    <a:srgbClr val="980A33"/>
    <a:srgbClr val="BF0D3E"/>
    <a:srgbClr val="6A8D98"/>
    <a:srgbClr val="C6AA7C"/>
    <a:srgbClr val="00674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93" autoAdjust="0"/>
    <p:restoredTop sz="76545" autoAdjust="0"/>
  </p:normalViewPr>
  <p:slideViewPr>
    <p:cSldViewPr showGuides="1">
      <p:cViewPr varScale="1">
        <p:scale>
          <a:sx n="86" d="100"/>
          <a:sy n="86" d="100"/>
        </p:scale>
        <p:origin x="514" y="62"/>
      </p:cViewPr>
      <p:guideLst>
        <p:guide orient="horz" pos="2183"/>
        <p:guide pos="3931"/>
      </p:guideLst>
    </p:cSldViewPr>
  </p:slideViewPr>
  <p:notesTextViewPr>
    <p:cViewPr>
      <p:scale>
        <a:sx n="1" d="1"/>
        <a:sy n="1" d="1"/>
      </p:scale>
      <p:origin x="0" y="0"/>
    </p:cViewPr>
  </p:notesTextViewPr>
  <p:sorterViewPr>
    <p:cViewPr varScale="1">
      <p:scale>
        <a:sx n="1" d="1"/>
        <a:sy n="1" d="1"/>
      </p:scale>
      <p:origin x="0" y="0"/>
    </p:cViewPr>
  </p:sorterViewPr>
  <p:notesViewPr>
    <p:cSldViewPr showGuides="1">
      <p:cViewPr varScale="1">
        <p:scale>
          <a:sx n="88" d="100"/>
          <a:sy n="88" d="100"/>
        </p:scale>
        <p:origin x="373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BE2302-59F1-4686-BB8E-0DCAA13FAF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20EFACEE-7D7D-4D0A-8C0A-124538E96ED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64587E-9AA0-43FC-8C28-D677716CC138}" type="datetimeFigureOut">
              <a:rPr lang="en-GB" smtClean="0"/>
              <a:t>08/11/2019</a:t>
            </a:fld>
            <a:endParaRPr lang="en-GB"/>
          </a:p>
        </p:txBody>
      </p:sp>
      <p:sp>
        <p:nvSpPr>
          <p:cNvPr id="4" name="Footer Placeholder 3">
            <a:extLst>
              <a:ext uri="{FF2B5EF4-FFF2-40B4-BE49-F238E27FC236}">
                <a16:creationId xmlns:a16="http://schemas.microsoft.com/office/drawing/2014/main" id="{3BE51A3C-9977-4767-A554-6634DA48C01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EA22B8D-39A3-42A9-A4A7-81DAF19B290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8AB518E-02FE-4ECE-87D5-964205DDDF1E}" type="slidenum">
              <a:rPr lang="en-GB" smtClean="0"/>
              <a:t>‹#›</a:t>
            </a:fld>
            <a:endParaRPr lang="en-GB"/>
          </a:p>
        </p:txBody>
      </p:sp>
    </p:spTree>
    <p:extLst>
      <p:ext uri="{BB962C8B-B14F-4D97-AF65-F5344CB8AC3E}">
        <p14:creationId xmlns:p14="http://schemas.microsoft.com/office/powerpoint/2010/main" val="3604584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5FC98F-12E5-420B-9E15-4E2802C47971}" type="datetimeFigureOut">
              <a:rPr lang="en-GB" smtClean="0"/>
              <a:t>08/11/2019</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9D984D-4367-4C6E-AD93-F2A570C141DF}" type="slidenum">
              <a:rPr lang="en-GB" smtClean="0"/>
              <a:t>‹#›</a:t>
            </a:fld>
            <a:endParaRPr lang="en-GB"/>
          </a:p>
        </p:txBody>
      </p:sp>
    </p:spTree>
    <p:extLst>
      <p:ext uri="{BB962C8B-B14F-4D97-AF65-F5344CB8AC3E}">
        <p14:creationId xmlns:p14="http://schemas.microsoft.com/office/powerpoint/2010/main" val="2608354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29D984D-4367-4C6E-AD93-F2A570C141DF}" type="slidenum">
              <a:rPr lang="en-GB" smtClean="0"/>
              <a:t>1</a:t>
            </a:fld>
            <a:endParaRPr lang="en-GB"/>
          </a:p>
        </p:txBody>
      </p:sp>
    </p:spTree>
    <p:extLst>
      <p:ext uri="{BB962C8B-B14F-4D97-AF65-F5344CB8AC3E}">
        <p14:creationId xmlns:p14="http://schemas.microsoft.com/office/powerpoint/2010/main" val="4069695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bg>
      <p:bgPr>
        <a:solidFill>
          <a:schemeClr val="tx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53BB40B-7087-4177-87DD-15881A65FD27}"/>
              </a:ext>
            </a:extLst>
          </p:cNvPr>
          <p:cNvSpPr/>
          <p:nvPr userDrawn="1"/>
        </p:nvSpPr>
        <p:spPr>
          <a:xfrm>
            <a:off x="0" y="0"/>
            <a:ext cx="12190413"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192088" y="3462693"/>
            <a:ext cx="5515847" cy="1795107"/>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667" name="Rectangle 666">
            <a:extLst>
              <a:ext uri="{FF2B5EF4-FFF2-40B4-BE49-F238E27FC236}">
                <a16:creationId xmlns:a16="http://schemas.microsoft.com/office/drawing/2014/main" id="{EBA9D255-923C-4F10-998A-691BCA14AFE5}"/>
              </a:ext>
            </a:extLst>
          </p:cNvPr>
          <p:cNvSpPr/>
          <p:nvPr userDrawn="1"/>
        </p:nvSpPr>
        <p:spPr>
          <a:xfrm>
            <a:off x="-4763" y="6858000"/>
            <a:ext cx="12195176" cy="6492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0" name="Group 39">
            <a:extLst>
              <a:ext uri="{FF2B5EF4-FFF2-40B4-BE49-F238E27FC236}">
                <a16:creationId xmlns:a16="http://schemas.microsoft.com/office/drawing/2014/main" id="{89D2B94A-F30A-44ED-8220-6977BCD0366C}"/>
              </a:ext>
            </a:extLst>
          </p:cNvPr>
          <p:cNvGrpSpPr/>
          <p:nvPr userDrawn="1"/>
        </p:nvGrpSpPr>
        <p:grpSpPr>
          <a:xfrm>
            <a:off x="5704463" y="0"/>
            <a:ext cx="6485950" cy="6864872"/>
            <a:chOff x="8119833" y="1938076"/>
            <a:chExt cx="2773515" cy="2935550"/>
          </a:xfrm>
        </p:grpSpPr>
        <p:grpSp>
          <p:nvGrpSpPr>
            <p:cNvPr id="39" name="Group 38">
              <a:extLst>
                <a:ext uri="{FF2B5EF4-FFF2-40B4-BE49-F238E27FC236}">
                  <a16:creationId xmlns:a16="http://schemas.microsoft.com/office/drawing/2014/main" id="{2968E0E1-66F6-45D5-9DD2-CC1D22AFA0DA}"/>
                </a:ext>
              </a:extLst>
            </p:cNvPr>
            <p:cNvGrpSpPr/>
            <p:nvPr userDrawn="1"/>
          </p:nvGrpSpPr>
          <p:grpSpPr>
            <a:xfrm>
              <a:off x="8119833" y="1938076"/>
              <a:ext cx="2773515" cy="2935550"/>
              <a:chOff x="5081588" y="2216150"/>
              <a:chExt cx="2092325" cy="2214563"/>
            </a:xfrm>
          </p:grpSpPr>
          <p:sp>
            <p:nvSpPr>
              <p:cNvPr id="12" name="Freeform 7">
                <a:extLst>
                  <a:ext uri="{FF2B5EF4-FFF2-40B4-BE49-F238E27FC236}">
                    <a16:creationId xmlns:a16="http://schemas.microsoft.com/office/drawing/2014/main" id="{A4F32485-4C70-473D-9323-1E88CA6DF322}"/>
                  </a:ext>
                </a:extLst>
              </p:cNvPr>
              <p:cNvSpPr>
                <a:spLocks/>
              </p:cNvSpPr>
              <p:nvPr userDrawn="1"/>
            </p:nvSpPr>
            <p:spPr bwMode="auto">
              <a:xfrm>
                <a:off x="6126163" y="2216150"/>
                <a:ext cx="1047750" cy="2214563"/>
              </a:xfrm>
              <a:custGeom>
                <a:avLst/>
                <a:gdLst>
                  <a:gd name="T0" fmla="*/ 0 w 660"/>
                  <a:gd name="T1" fmla="*/ 0 h 1395"/>
                  <a:gd name="T2" fmla="*/ 660 w 660"/>
                  <a:gd name="T3" fmla="*/ 697 h 1395"/>
                  <a:gd name="T4" fmla="*/ 0 w 660"/>
                  <a:gd name="T5" fmla="*/ 1395 h 1395"/>
                  <a:gd name="T6" fmla="*/ 0 w 660"/>
                  <a:gd name="T7" fmla="*/ 0 h 1395"/>
                </a:gdLst>
                <a:ahLst/>
                <a:cxnLst>
                  <a:cxn ang="0">
                    <a:pos x="T0" y="T1"/>
                  </a:cxn>
                  <a:cxn ang="0">
                    <a:pos x="T2" y="T3"/>
                  </a:cxn>
                  <a:cxn ang="0">
                    <a:pos x="T4" y="T5"/>
                  </a:cxn>
                  <a:cxn ang="0">
                    <a:pos x="T6" y="T7"/>
                  </a:cxn>
                </a:cxnLst>
                <a:rect l="0" t="0" r="r" b="b"/>
                <a:pathLst>
                  <a:path w="660" h="1395">
                    <a:moveTo>
                      <a:pt x="0" y="0"/>
                    </a:moveTo>
                    <a:lnTo>
                      <a:pt x="660" y="697"/>
                    </a:lnTo>
                    <a:lnTo>
                      <a:pt x="0" y="1395"/>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13">
                <a:extLst>
                  <a:ext uri="{FF2B5EF4-FFF2-40B4-BE49-F238E27FC236}">
                    <a16:creationId xmlns:a16="http://schemas.microsoft.com/office/drawing/2014/main" id="{5D2CA9E2-F217-4C0A-8D9C-1620B21798CE}"/>
                  </a:ext>
                </a:extLst>
              </p:cNvPr>
              <p:cNvSpPr>
                <a:spLocks/>
              </p:cNvSpPr>
              <p:nvPr userDrawn="1"/>
            </p:nvSpPr>
            <p:spPr bwMode="auto">
              <a:xfrm>
                <a:off x="5081588" y="3322638"/>
                <a:ext cx="1047750" cy="1108075"/>
              </a:xfrm>
              <a:custGeom>
                <a:avLst/>
                <a:gdLst>
                  <a:gd name="T0" fmla="*/ 0 w 660"/>
                  <a:gd name="T1" fmla="*/ 0 h 698"/>
                  <a:gd name="T2" fmla="*/ 660 w 660"/>
                  <a:gd name="T3" fmla="*/ 698 h 698"/>
                  <a:gd name="T4" fmla="*/ 660 w 660"/>
                  <a:gd name="T5" fmla="*/ 0 h 698"/>
                </a:gdLst>
                <a:ahLst/>
                <a:cxnLst>
                  <a:cxn ang="0">
                    <a:pos x="T0" y="T1"/>
                  </a:cxn>
                  <a:cxn ang="0">
                    <a:pos x="T2" y="T3"/>
                  </a:cxn>
                  <a:cxn ang="0">
                    <a:pos x="T4" y="T5"/>
                  </a:cxn>
                </a:cxnLst>
                <a:rect l="0" t="0" r="r" b="b"/>
                <a:pathLst>
                  <a:path w="660" h="698">
                    <a:moveTo>
                      <a:pt x="0" y="0"/>
                    </a:moveTo>
                    <a:lnTo>
                      <a:pt x="660" y="698"/>
                    </a:lnTo>
                    <a:lnTo>
                      <a:pt x="66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41" name="Freeform 7">
              <a:extLst>
                <a:ext uri="{FF2B5EF4-FFF2-40B4-BE49-F238E27FC236}">
                  <a16:creationId xmlns:a16="http://schemas.microsoft.com/office/drawing/2014/main" id="{4D580362-5260-4961-A5B8-FE35A07158ED}"/>
                </a:ext>
              </a:extLst>
            </p:cNvPr>
            <p:cNvSpPr>
              <a:spLocks/>
            </p:cNvSpPr>
            <p:nvPr userDrawn="1"/>
          </p:nvSpPr>
          <p:spPr bwMode="auto">
            <a:xfrm flipH="1">
              <a:off x="8123073" y="1938076"/>
              <a:ext cx="1388862" cy="2935550"/>
            </a:xfrm>
            <a:custGeom>
              <a:avLst/>
              <a:gdLst>
                <a:gd name="T0" fmla="*/ 0 w 660"/>
                <a:gd name="T1" fmla="*/ 0 h 1395"/>
                <a:gd name="T2" fmla="*/ 660 w 660"/>
                <a:gd name="T3" fmla="*/ 697 h 1395"/>
                <a:gd name="T4" fmla="*/ 0 w 660"/>
                <a:gd name="T5" fmla="*/ 1395 h 1395"/>
                <a:gd name="T6" fmla="*/ 0 w 660"/>
                <a:gd name="T7" fmla="*/ 0 h 1395"/>
              </a:gdLst>
              <a:ahLst/>
              <a:cxnLst>
                <a:cxn ang="0">
                  <a:pos x="T0" y="T1"/>
                </a:cxn>
                <a:cxn ang="0">
                  <a:pos x="T2" y="T3"/>
                </a:cxn>
                <a:cxn ang="0">
                  <a:pos x="T4" y="T5"/>
                </a:cxn>
                <a:cxn ang="0">
                  <a:pos x="T6" y="T7"/>
                </a:cxn>
              </a:cxnLst>
              <a:rect l="0" t="0" r="r" b="b"/>
              <a:pathLst>
                <a:path w="660" h="1395">
                  <a:moveTo>
                    <a:pt x="0" y="0"/>
                  </a:moveTo>
                  <a:lnTo>
                    <a:pt x="660" y="697"/>
                  </a:lnTo>
                  <a:lnTo>
                    <a:pt x="0" y="1395"/>
                  </a:lnTo>
                  <a:lnTo>
                    <a:pt x="0"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GB"/>
            </a:p>
          </p:txBody>
        </p:sp>
        <p:sp>
          <p:nvSpPr>
            <p:cNvPr id="42" name="Freeform 14">
              <a:extLst>
                <a:ext uri="{FF2B5EF4-FFF2-40B4-BE49-F238E27FC236}">
                  <a16:creationId xmlns:a16="http://schemas.microsoft.com/office/drawing/2014/main" id="{2A543653-BE0C-4A4E-8D48-23585041D31A}"/>
                </a:ext>
              </a:extLst>
            </p:cNvPr>
            <p:cNvSpPr>
              <a:spLocks/>
            </p:cNvSpPr>
            <p:nvPr userDrawn="1"/>
          </p:nvSpPr>
          <p:spPr bwMode="auto">
            <a:xfrm>
              <a:off x="8875290" y="2752456"/>
              <a:ext cx="1262602" cy="1334149"/>
            </a:xfrm>
            <a:custGeom>
              <a:avLst/>
              <a:gdLst>
                <a:gd name="T0" fmla="*/ 600 w 600"/>
                <a:gd name="T1" fmla="*/ 317 h 634"/>
                <a:gd name="T2" fmla="*/ 299 w 600"/>
                <a:gd name="T3" fmla="*/ 634 h 634"/>
                <a:gd name="T4" fmla="*/ 0 w 600"/>
                <a:gd name="T5" fmla="*/ 317 h 634"/>
                <a:gd name="T6" fmla="*/ 299 w 600"/>
                <a:gd name="T7" fmla="*/ 0 h 634"/>
                <a:gd name="T8" fmla="*/ 600 w 600"/>
                <a:gd name="T9" fmla="*/ 317 h 634"/>
              </a:gdLst>
              <a:ahLst/>
              <a:cxnLst>
                <a:cxn ang="0">
                  <a:pos x="T0" y="T1"/>
                </a:cxn>
                <a:cxn ang="0">
                  <a:pos x="T2" y="T3"/>
                </a:cxn>
                <a:cxn ang="0">
                  <a:pos x="T4" y="T5"/>
                </a:cxn>
                <a:cxn ang="0">
                  <a:pos x="T6" y="T7"/>
                </a:cxn>
                <a:cxn ang="0">
                  <a:pos x="T8" y="T9"/>
                </a:cxn>
              </a:cxnLst>
              <a:rect l="0" t="0" r="r" b="b"/>
              <a:pathLst>
                <a:path w="600" h="634">
                  <a:moveTo>
                    <a:pt x="600" y="317"/>
                  </a:moveTo>
                  <a:lnTo>
                    <a:pt x="299" y="634"/>
                  </a:lnTo>
                  <a:lnTo>
                    <a:pt x="0" y="317"/>
                  </a:lnTo>
                  <a:lnTo>
                    <a:pt x="299" y="0"/>
                  </a:lnTo>
                  <a:lnTo>
                    <a:pt x="600" y="317"/>
                  </a:lnTo>
                  <a:close/>
                </a:path>
              </a:pathLst>
            </a:custGeom>
            <a:solidFill>
              <a:srgbClr val="F5F5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192089" y="1130299"/>
            <a:ext cx="5515847" cy="2293546"/>
          </a:xfrm>
        </p:spPr>
        <p:txBody>
          <a:bodyPr anchor="b">
            <a:normAutofit/>
          </a:bodyPr>
          <a:lstStyle>
            <a:lvl1pPr algn="l">
              <a:defRPr sz="4400">
                <a:solidFill>
                  <a:schemeClr val="bg1"/>
                </a:solidFill>
              </a:defRPr>
            </a:lvl1pPr>
          </a:lstStyle>
          <a:p>
            <a:r>
              <a:rPr lang="en-GB"/>
              <a:t>Click to edit Master title style</a:t>
            </a:r>
            <a:endParaRPr lang="en-GB" dirty="0"/>
          </a:p>
        </p:txBody>
      </p:sp>
      <p:grpSp>
        <p:nvGrpSpPr>
          <p:cNvPr id="44" name="Group 4">
            <a:extLst>
              <a:ext uri="{FF2B5EF4-FFF2-40B4-BE49-F238E27FC236}">
                <a16:creationId xmlns:a16="http://schemas.microsoft.com/office/drawing/2014/main" id="{B75C6E7A-53ED-46CD-A18A-345F355AE7C5}"/>
              </a:ext>
            </a:extLst>
          </p:cNvPr>
          <p:cNvGrpSpPr>
            <a:grpSpLocks noChangeAspect="1"/>
          </p:cNvGrpSpPr>
          <p:nvPr userDrawn="1"/>
        </p:nvGrpSpPr>
        <p:grpSpPr bwMode="auto">
          <a:xfrm>
            <a:off x="7979787" y="3140819"/>
            <a:ext cx="1971890" cy="582744"/>
            <a:chOff x="2878" y="1848"/>
            <a:chExt cx="1922" cy="568"/>
          </a:xfrm>
          <a:solidFill>
            <a:schemeClr val="tx2"/>
          </a:solidFill>
        </p:grpSpPr>
        <p:sp>
          <p:nvSpPr>
            <p:cNvPr id="45" name="Freeform 5">
              <a:extLst>
                <a:ext uri="{FF2B5EF4-FFF2-40B4-BE49-F238E27FC236}">
                  <a16:creationId xmlns:a16="http://schemas.microsoft.com/office/drawing/2014/main" id="{9A1D6BE1-9DDB-4650-9509-E238934D93B6}"/>
                </a:ext>
              </a:extLst>
            </p:cNvPr>
            <p:cNvSpPr>
              <a:spLocks/>
            </p:cNvSpPr>
            <p:nvPr userDrawn="1"/>
          </p:nvSpPr>
          <p:spPr bwMode="auto">
            <a:xfrm>
              <a:off x="4112" y="1928"/>
              <a:ext cx="94" cy="125"/>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6">
              <a:extLst>
                <a:ext uri="{FF2B5EF4-FFF2-40B4-BE49-F238E27FC236}">
                  <a16:creationId xmlns:a16="http://schemas.microsoft.com/office/drawing/2014/main" id="{0DDA86CD-FB58-4F31-9109-4A04F128F140}"/>
                </a:ext>
              </a:extLst>
            </p:cNvPr>
            <p:cNvSpPr>
              <a:spLocks/>
            </p:cNvSpPr>
            <p:nvPr userDrawn="1"/>
          </p:nvSpPr>
          <p:spPr bwMode="auto">
            <a:xfrm>
              <a:off x="4266" y="1931"/>
              <a:ext cx="234" cy="11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7">
              <a:extLst>
                <a:ext uri="{FF2B5EF4-FFF2-40B4-BE49-F238E27FC236}">
                  <a16:creationId xmlns:a16="http://schemas.microsoft.com/office/drawing/2014/main" id="{DA21122A-136C-4383-8B92-AE229E3B428D}"/>
                </a:ext>
              </a:extLst>
            </p:cNvPr>
            <p:cNvSpPr>
              <a:spLocks/>
            </p:cNvSpPr>
            <p:nvPr userDrawn="1"/>
          </p:nvSpPr>
          <p:spPr bwMode="auto">
            <a:xfrm>
              <a:off x="3420" y="1931"/>
              <a:ext cx="124" cy="124"/>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8">
              <a:extLst>
                <a:ext uri="{FF2B5EF4-FFF2-40B4-BE49-F238E27FC236}">
                  <a16:creationId xmlns:a16="http://schemas.microsoft.com/office/drawing/2014/main" id="{407B7562-3A72-4319-AE49-CBB5E563C5A2}"/>
                </a:ext>
              </a:extLst>
            </p:cNvPr>
            <p:cNvSpPr>
              <a:spLocks/>
            </p:cNvSpPr>
            <p:nvPr userDrawn="1"/>
          </p:nvSpPr>
          <p:spPr bwMode="auto">
            <a:xfrm>
              <a:off x="3565" y="1931"/>
              <a:ext cx="129" cy="120"/>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9">
              <a:extLst>
                <a:ext uri="{FF2B5EF4-FFF2-40B4-BE49-F238E27FC236}">
                  <a16:creationId xmlns:a16="http://schemas.microsoft.com/office/drawing/2014/main" id="{908AF4D0-3552-4FB9-A9DF-DAE2AAD12612}"/>
                </a:ext>
              </a:extLst>
            </p:cNvPr>
            <p:cNvSpPr>
              <a:spLocks/>
            </p:cNvSpPr>
            <p:nvPr userDrawn="1"/>
          </p:nvSpPr>
          <p:spPr bwMode="auto">
            <a:xfrm>
              <a:off x="3714" y="1931"/>
              <a:ext cx="30" cy="11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0">
              <a:extLst>
                <a:ext uri="{FF2B5EF4-FFF2-40B4-BE49-F238E27FC236}">
                  <a16:creationId xmlns:a16="http://schemas.microsoft.com/office/drawing/2014/main" id="{5F6BBF88-2091-4FB3-B28E-B612F955C1B3}"/>
                </a:ext>
              </a:extLst>
            </p:cNvPr>
            <p:cNvSpPr>
              <a:spLocks/>
            </p:cNvSpPr>
            <p:nvPr userDrawn="1"/>
          </p:nvSpPr>
          <p:spPr bwMode="auto">
            <a:xfrm>
              <a:off x="3751" y="1931"/>
              <a:ext cx="131" cy="120"/>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11">
              <a:extLst>
                <a:ext uri="{FF2B5EF4-FFF2-40B4-BE49-F238E27FC236}">
                  <a16:creationId xmlns:a16="http://schemas.microsoft.com/office/drawing/2014/main" id="{98065EEE-804E-4737-9034-001B1731456C}"/>
                </a:ext>
              </a:extLst>
            </p:cNvPr>
            <p:cNvSpPr>
              <a:spLocks/>
            </p:cNvSpPr>
            <p:nvPr userDrawn="1"/>
          </p:nvSpPr>
          <p:spPr bwMode="auto">
            <a:xfrm>
              <a:off x="3890" y="1931"/>
              <a:ext cx="92" cy="11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12">
              <a:extLst>
                <a:ext uri="{FF2B5EF4-FFF2-40B4-BE49-F238E27FC236}">
                  <a16:creationId xmlns:a16="http://schemas.microsoft.com/office/drawing/2014/main" id="{902F60DD-EAEF-4C3B-B17F-615EC04A6EAF}"/>
                </a:ext>
              </a:extLst>
            </p:cNvPr>
            <p:cNvSpPr>
              <a:spLocks/>
            </p:cNvSpPr>
            <p:nvPr userDrawn="1"/>
          </p:nvSpPr>
          <p:spPr bwMode="auto">
            <a:xfrm>
              <a:off x="4223" y="1931"/>
              <a:ext cx="30" cy="11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13">
              <a:extLst>
                <a:ext uri="{FF2B5EF4-FFF2-40B4-BE49-F238E27FC236}">
                  <a16:creationId xmlns:a16="http://schemas.microsoft.com/office/drawing/2014/main" id="{11B937E5-7F8D-4B9B-A3DE-77BA632083BC}"/>
                </a:ext>
              </a:extLst>
            </p:cNvPr>
            <p:cNvSpPr>
              <a:spLocks/>
            </p:cNvSpPr>
            <p:nvPr userDrawn="1"/>
          </p:nvSpPr>
          <p:spPr bwMode="auto">
            <a:xfrm>
              <a:off x="4718" y="1931"/>
              <a:ext cx="82" cy="119"/>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4">
              <a:extLst>
                <a:ext uri="{FF2B5EF4-FFF2-40B4-BE49-F238E27FC236}">
                  <a16:creationId xmlns:a16="http://schemas.microsoft.com/office/drawing/2014/main" id="{5728DC37-4A13-4C30-9C83-C175EE121675}"/>
                </a:ext>
              </a:extLst>
            </p:cNvPr>
            <p:cNvSpPr>
              <a:spLocks/>
            </p:cNvSpPr>
            <p:nvPr userDrawn="1"/>
          </p:nvSpPr>
          <p:spPr bwMode="auto">
            <a:xfrm>
              <a:off x="3415" y="2079"/>
              <a:ext cx="188" cy="27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5">
              <a:extLst>
                <a:ext uri="{FF2B5EF4-FFF2-40B4-BE49-F238E27FC236}">
                  <a16:creationId xmlns:a16="http://schemas.microsoft.com/office/drawing/2014/main" id="{70FF4507-2E9D-4A9D-B024-0D875F5C3087}"/>
                </a:ext>
              </a:extLst>
            </p:cNvPr>
            <p:cNvSpPr>
              <a:spLocks/>
            </p:cNvSpPr>
            <p:nvPr userDrawn="1"/>
          </p:nvSpPr>
          <p:spPr bwMode="auto">
            <a:xfrm>
              <a:off x="3625" y="2086"/>
              <a:ext cx="244" cy="272"/>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6">
              <a:extLst>
                <a:ext uri="{FF2B5EF4-FFF2-40B4-BE49-F238E27FC236}">
                  <a16:creationId xmlns:a16="http://schemas.microsoft.com/office/drawing/2014/main" id="{61859CC3-8182-4C46-A0DC-DA327289A51C}"/>
                </a:ext>
              </a:extLst>
            </p:cNvPr>
            <p:cNvSpPr>
              <a:spLocks/>
            </p:cNvSpPr>
            <p:nvPr userDrawn="1"/>
          </p:nvSpPr>
          <p:spPr bwMode="auto">
            <a:xfrm>
              <a:off x="4373" y="2086"/>
              <a:ext cx="184" cy="264"/>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7">
              <a:extLst>
                <a:ext uri="{FF2B5EF4-FFF2-40B4-BE49-F238E27FC236}">
                  <a16:creationId xmlns:a16="http://schemas.microsoft.com/office/drawing/2014/main" id="{EA03449F-AC93-48D7-B20F-66C25C48333F}"/>
                </a:ext>
              </a:extLst>
            </p:cNvPr>
            <p:cNvSpPr>
              <a:spLocks/>
            </p:cNvSpPr>
            <p:nvPr userDrawn="1"/>
          </p:nvSpPr>
          <p:spPr bwMode="auto">
            <a:xfrm>
              <a:off x="4544" y="2086"/>
              <a:ext cx="234" cy="264"/>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8">
              <a:extLst>
                <a:ext uri="{FF2B5EF4-FFF2-40B4-BE49-F238E27FC236}">
                  <a16:creationId xmlns:a16="http://schemas.microsoft.com/office/drawing/2014/main" id="{C879AAF0-10E9-4689-9881-D12AFAA43FF1}"/>
                </a:ext>
              </a:extLst>
            </p:cNvPr>
            <p:cNvSpPr>
              <a:spLocks noEditPoints="1"/>
            </p:cNvSpPr>
            <p:nvPr userDrawn="1"/>
          </p:nvSpPr>
          <p:spPr bwMode="auto">
            <a:xfrm>
              <a:off x="3995" y="1929"/>
              <a:ext cx="116" cy="121"/>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9">
              <a:extLst>
                <a:ext uri="{FF2B5EF4-FFF2-40B4-BE49-F238E27FC236}">
                  <a16:creationId xmlns:a16="http://schemas.microsoft.com/office/drawing/2014/main" id="{0D69F104-7C09-4C34-B22A-71D5272EF5E7}"/>
                </a:ext>
              </a:extLst>
            </p:cNvPr>
            <p:cNvSpPr>
              <a:spLocks noEditPoints="1"/>
            </p:cNvSpPr>
            <p:nvPr userDrawn="1"/>
          </p:nvSpPr>
          <p:spPr bwMode="auto">
            <a:xfrm>
              <a:off x="4555" y="1928"/>
              <a:ext cx="147" cy="127"/>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20">
              <a:extLst>
                <a:ext uri="{FF2B5EF4-FFF2-40B4-BE49-F238E27FC236}">
                  <a16:creationId xmlns:a16="http://schemas.microsoft.com/office/drawing/2014/main" id="{8435BD58-F02C-456F-90BB-798447C0B425}"/>
                </a:ext>
              </a:extLst>
            </p:cNvPr>
            <p:cNvSpPr>
              <a:spLocks noEditPoints="1"/>
            </p:cNvSpPr>
            <p:nvPr userDrawn="1"/>
          </p:nvSpPr>
          <p:spPr bwMode="auto">
            <a:xfrm>
              <a:off x="3900" y="2081"/>
              <a:ext cx="233" cy="270"/>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21">
              <a:extLst>
                <a:ext uri="{FF2B5EF4-FFF2-40B4-BE49-F238E27FC236}">
                  <a16:creationId xmlns:a16="http://schemas.microsoft.com/office/drawing/2014/main" id="{E138706E-8EA2-406F-8802-C17E4EA4631A}"/>
                </a:ext>
              </a:extLst>
            </p:cNvPr>
            <p:cNvSpPr>
              <a:spLocks noEditPoints="1"/>
            </p:cNvSpPr>
            <p:nvPr userDrawn="1"/>
          </p:nvSpPr>
          <p:spPr bwMode="auto">
            <a:xfrm>
              <a:off x="4136" y="2081"/>
              <a:ext cx="233" cy="269"/>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22">
              <a:extLst>
                <a:ext uri="{FF2B5EF4-FFF2-40B4-BE49-F238E27FC236}">
                  <a16:creationId xmlns:a16="http://schemas.microsoft.com/office/drawing/2014/main" id="{4BA2929A-D0F8-4B31-B481-DBA689481859}"/>
                </a:ext>
              </a:extLst>
            </p:cNvPr>
            <p:cNvSpPr>
              <a:spLocks noEditPoints="1"/>
            </p:cNvSpPr>
            <p:nvPr userDrawn="1"/>
          </p:nvSpPr>
          <p:spPr bwMode="auto">
            <a:xfrm>
              <a:off x="2878" y="1848"/>
              <a:ext cx="435" cy="568"/>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1" name="Group 30">
            <a:extLst>
              <a:ext uri="{FF2B5EF4-FFF2-40B4-BE49-F238E27FC236}">
                <a16:creationId xmlns:a16="http://schemas.microsoft.com/office/drawing/2014/main" id="{95D42E5E-C2E4-46C2-A63A-14AB9C05B03A}"/>
              </a:ext>
            </a:extLst>
          </p:cNvPr>
          <p:cNvGrpSpPr/>
          <p:nvPr userDrawn="1"/>
        </p:nvGrpSpPr>
        <p:grpSpPr>
          <a:xfrm>
            <a:off x="10911160" y="863659"/>
            <a:ext cx="596355" cy="5120371"/>
            <a:chOff x="5887776" y="627746"/>
            <a:chExt cx="596355" cy="5120371"/>
          </a:xfrm>
        </p:grpSpPr>
        <p:sp>
          <p:nvSpPr>
            <p:cNvPr id="32" name="Freeform 8">
              <a:extLst>
                <a:ext uri="{FF2B5EF4-FFF2-40B4-BE49-F238E27FC236}">
                  <a16:creationId xmlns:a16="http://schemas.microsoft.com/office/drawing/2014/main" id="{0BD0097B-42D1-404A-AE6D-FB83D5C61F46}"/>
                </a:ext>
              </a:extLst>
            </p:cNvPr>
            <p:cNvSpPr>
              <a:spLocks/>
            </p:cNvSpPr>
            <p:nvPr/>
          </p:nvSpPr>
          <p:spPr bwMode="auto">
            <a:xfrm>
              <a:off x="5887776" y="627746"/>
              <a:ext cx="596355" cy="631142"/>
            </a:xfrm>
            <a:custGeom>
              <a:avLst/>
              <a:gdLst>
                <a:gd name="T0" fmla="*/ 0 w 360"/>
                <a:gd name="T1" fmla="*/ 191 h 381"/>
                <a:gd name="T2" fmla="*/ 180 w 360"/>
                <a:gd name="T3" fmla="*/ 0 h 381"/>
                <a:gd name="T4" fmla="*/ 360 w 360"/>
                <a:gd name="T5" fmla="*/ 191 h 381"/>
                <a:gd name="T6" fmla="*/ 180 w 360"/>
                <a:gd name="T7" fmla="*/ 381 h 381"/>
                <a:gd name="T8" fmla="*/ 0 w 360"/>
                <a:gd name="T9" fmla="*/ 191 h 381"/>
              </a:gdLst>
              <a:ahLst/>
              <a:cxnLst>
                <a:cxn ang="0">
                  <a:pos x="T0" y="T1"/>
                </a:cxn>
                <a:cxn ang="0">
                  <a:pos x="T2" y="T3"/>
                </a:cxn>
                <a:cxn ang="0">
                  <a:pos x="T4" y="T5"/>
                </a:cxn>
                <a:cxn ang="0">
                  <a:pos x="T6" y="T7"/>
                </a:cxn>
                <a:cxn ang="0">
                  <a:pos x="T8" y="T9"/>
                </a:cxn>
              </a:cxnLst>
              <a:rect l="0" t="0" r="r" b="b"/>
              <a:pathLst>
                <a:path w="360" h="381">
                  <a:moveTo>
                    <a:pt x="0" y="191"/>
                  </a:moveTo>
                  <a:lnTo>
                    <a:pt x="180" y="0"/>
                  </a:lnTo>
                  <a:lnTo>
                    <a:pt x="360" y="191"/>
                  </a:lnTo>
                  <a:lnTo>
                    <a:pt x="180" y="381"/>
                  </a:lnTo>
                  <a:lnTo>
                    <a:pt x="0" y="191"/>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9">
              <a:extLst>
                <a:ext uri="{FF2B5EF4-FFF2-40B4-BE49-F238E27FC236}">
                  <a16:creationId xmlns:a16="http://schemas.microsoft.com/office/drawing/2014/main" id="{1F6F9BB3-216E-4D55-80FB-F01EF835E1CF}"/>
                </a:ext>
              </a:extLst>
            </p:cNvPr>
            <p:cNvSpPr>
              <a:spLocks/>
            </p:cNvSpPr>
            <p:nvPr/>
          </p:nvSpPr>
          <p:spPr bwMode="auto">
            <a:xfrm>
              <a:off x="5887776" y="5113661"/>
              <a:ext cx="596355" cy="634456"/>
            </a:xfrm>
            <a:custGeom>
              <a:avLst/>
              <a:gdLst>
                <a:gd name="T0" fmla="*/ 0 w 360"/>
                <a:gd name="T1" fmla="*/ 192 h 383"/>
                <a:gd name="T2" fmla="*/ 180 w 360"/>
                <a:gd name="T3" fmla="*/ 0 h 383"/>
                <a:gd name="T4" fmla="*/ 360 w 360"/>
                <a:gd name="T5" fmla="*/ 192 h 383"/>
                <a:gd name="T6" fmla="*/ 180 w 360"/>
                <a:gd name="T7" fmla="*/ 383 h 383"/>
                <a:gd name="T8" fmla="*/ 0 w 360"/>
                <a:gd name="T9" fmla="*/ 192 h 383"/>
              </a:gdLst>
              <a:ahLst/>
              <a:cxnLst>
                <a:cxn ang="0">
                  <a:pos x="T0" y="T1"/>
                </a:cxn>
                <a:cxn ang="0">
                  <a:pos x="T2" y="T3"/>
                </a:cxn>
                <a:cxn ang="0">
                  <a:pos x="T4" y="T5"/>
                </a:cxn>
                <a:cxn ang="0">
                  <a:pos x="T6" y="T7"/>
                </a:cxn>
                <a:cxn ang="0">
                  <a:pos x="T8" y="T9"/>
                </a:cxn>
              </a:cxnLst>
              <a:rect l="0" t="0" r="r" b="b"/>
              <a:pathLst>
                <a:path w="360" h="383">
                  <a:moveTo>
                    <a:pt x="0" y="192"/>
                  </a:moveTo>
                  <a:lnTo>
                    <a:pt x="180" y="0"/>
                  </a:lnTo>
                  <a:lnTo>
                    <a:pt x="360" y="192"/>
                  </a:lnTo>
                  <a:lnTo>
                    <a:pt x="180" y="383"/>
                  </a:lnTo>
                  <a:lnTo>
                    <a:pt x="0" y="192"/>
                  </a:lnTo>
                  <a:close/>
                </a:path>
              </a:pathLst>
            </a:custGeom>
            <a:solidFill>
              <a:srgbClr val="C7A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Oval 10">
              <a:extLst>
                <a:ext uri="{FF2B5EF4-FFF2-40B4-BE49-F238E27FC236}">
                  <a16:creationId xmlns:a16="http://schemas.microsoft.com/office/drawing/2014/main" id="{401F6BF8-900A-4EA5-8522-0F2BC90BFEB4}"/>
                </a:ext>
              </a:extLst>
            </p:cNvPr>
            <p:cNvSpPr>
              <a:spLocks noChangeArrowheads="1"/>
            </p:cNvSpPr>
            <p:nvPr/>
          </p:nvSpPr>
          <p:spPr bwMode="auto">
            <a:xfrm>
              <a:off x="6076622" y="1512339"/>
              <a:ext cx="208724" cy="210381"/>
            </a:xfrm>
            <a:prstGeom prst="ellipse">
              <a:avLst/>
            </a:prstGeom>
            <a:solidFill>
              <a:srgbClr val="C7AB7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Oval 11">
              <a:extLst>
                <a:ext uri="{FF2B5EF4-FFF2-40B4-BE49-F238E27FC236}">
                  <a16:creationId xmlns:a16="http://schemas.microsoft.com/office/drawing/2014/main" id="{752D5B0D-5BF9-445D-A31F-631DA3E0F288}"/>
                </a:ext>
              </a:extLst>
            </p:cNvPr>
            <p:cNvSpPr>
              <a:spLocks noChangeArrowheads="1"/>
            </p:cNvSpPr>
            <p:nvPr/>
          </p:nvSpPr>
          <p:spPr bwMode="auto">
            <a:xfrm>
              <a:off x="6076622" y="4638234"/>
              <a:ext cx="208724" cy="210381"/>
            </a:xfrm>
            <a:prstGeom prst="ellipse">
              <a:avLst/>
            </a:prstGeom>
            <a:solidFill>
              <a:srgbClr val="F5F5F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972003199"/>
      </p:ext>
    </p:extLst>
  </p:cSld>
  <p:clrMapOvr>
    <a:masterClrMapping/>
  </p:clrMapOvr>
  <p:extLst>
    <p:ext uri="{DCECCB84-F9BA-43D5-87BE-67443E8EF086}">
      <p15:sldGuideLst xmlns:p15="http://schemas.microsoft.com/office/powerpoint/2012/main">
        <p15:guide id="1" orient="horz" pos="216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11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6000" y="-10190"/>
            <a:ext cx="6111876"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6254750" y="152400"/>
            <a:ext cx="4078291" cy="1342103"/>
          </a:xfrm>
        </p:spPr>
        <p:txBody>
          <a:bodyPr/>
          <a:lstStyle/>
          <a:p>
            <a:r>
              <a:rPr lang="en-GB"/>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983685524"/>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chemeClr val="tx2"/>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5249862" y="1499266"/>
            <a:ext cx="6942138" cy="5373687"/>
          </a:xfrm>
          <a:solidFill>
            <a:schemeClr val="bg2">
              <a:lumMod val="90000"/>
            </a:schemeClr>
          </a:solidFill>
        </p:spPr>
        <p:txBody>
          <a:bodyPr/>
          <a:lstStyle/>
          <a:p>
            <a:r>
              <a:rPr lang="en-GB"/>
              <a:t>Click icon to add picture</a:t>
            </a: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GB"/>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350556" y="1828800"/>
            <a:ext cx="4435200" cy="4434554"/>
          </a:xfrm>
          <a:prstGeom prst="ellipse">
            <a:avLst/>
          </a:prstGeom>
          <a:solidFill>
            <a:schemeClr val="accent4"/>
          </a:solidFill>
        </p:spPr>
        <p:txBody>
          <a:bodyPr anchor="ctr" anchorCtr="0"/>
          <a:lstStyle>
            <a:lvl1pPr>
              <a:defRPr>
                <a:solidFill>
                  <a:schemeClr val="tx2"/>
                </a:solidFill>
              </a:defRPr>
            </a:lvl1pPr>
          </a:lstStyle>
          <a:p>
            <a:pPr lvl="0"/>
            <a:r>
              <a:rPr lang="en-GB"/>
              <a:t>Click to edit Master text styles</a:t>
            </a:r>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6" name="Group 25">
            <a:extLst>
              <a:ext uri="{FF2B5EF4-FFF2-40B4-BE49-F238E27FC236}">
                <a16:creationId xmlns:a16="http://schemas.microsoft.com/office/drawing/2014/main" id="{840CCE4F-3F86-4F89-A7EF-8241541CED2E}"/>
              </a:ext>
            </a:extLst>
          </p:cNvPr>
          <p:cNvGrpSpPr/>
          <p:nvPr userDrawn="1"/>
        </p:nvGrpSpPr>
        <p:grpSpPr>
          <a:xfrm>
            <a:off x="4075863" y="1649783"/>
            <a:ext cx="1007932" cy="399016"/>
            <a:chOff x="4113213" y="5141913"/>
            <a:chExt cx="769938" cy="304800"/>
          </a:xfrm>
        </p:grpSpPr>
        <p:sp>
          <p:nvSpPr>
            <p:cNvPr id="27" name="Freeform 17">
              <a:extLst>
                <a:ext uri="{FF2B5EF4-FFF2-40B4-BE49-F238E27FC236}">
                  <a16:creationId xmlns:a16="http://schemas.microsoft.com/office/drawing/2014/main" id="{97BBC693-F869-4A55-9859-226FDD2C10C9}"/>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sp>
          <p:nvSpPr>
            <p:cNvPr id="28" name="Freeform 18">
              <a:extLst>
                <a:ext uri="{FF2B5EF4-FFF2-40B4-BE49-F238E27FC236}">
                  <a16:creationId xmlns:a16="http://schemas.microsoft.com/office/drawing/2014/main" id="{38D35287-B605-48F3-9B7A-5D58C6355498}"/>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sp>
          <p:nvSpPr>
            <p:cNvPr id="29" name="Freeform 19">
              <a:extLst>
                <a:ext uri="{FF2B5EF4-FFF2-40B4-BE49-F238E27FC236}">
                  <a16:creationId xmlns:a16="http://schemas.microsoft.com/office/drawing/2014/main" id="{02B10716-AB97-4DBB-BE07-F748341C4DC9}"/>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b="1"/>
            </a:p>
          </p:txBody>
        </p:sp>
      </p:grpSp>
      <p:grpSp>
        <p:nvGrpSpPr>
          <p:cNvPr id="30" name="Group 29">
            <a:extLst>
              <a:ext uri="{FF2B5EF4-FFF2-40B4-BE49-F238E27FC236}">
                <a16:creationId xmlns:a16="http://schemas.microsoft.com/office/drawing/2014/main" id="{28DBE0E9-CE63-4863-867E-26267DBEC8A6}"/>
              </a:ext>
            </a:extLst>
          </p:cNvPr>
          <p:cNvGrpSpPr/>
          <p:nvPr userDrawn="1"/>
        </p:nvGrpSpPr>
        <p:grpSpPr>
          <a:xfrm flipH="1">
            <a:off x="218108" y="6183683"/>
            <a:ext cx="1007932" cy="399016"/>
            <a:chOff x="4113213" y="5141913"/>
            <a:chExt cx="769938" cy="304800"/>
          </a:xfrm>
        </p:grpSpPr>
        <p:sp>
          <p:nvSpPr>
            <p:cNvPr id="31" name="Freeform 17">
              <a:extLst>
                <a:ext uri="{FF2B5EF4-FFF2-40B4-BE49-F238E27FC236}">
                  <a16:creationId xmlns:a16="http://schemas.microsoft.com/office/drawing/2014/main" id="{302E2CB4-DB37-445D-8894-D4FA6CFEAA58}"/>
                </a:ext>
              </a:extLst>
            </p:cNvPr>
            <p:cNvSpPr>
              <a:spLocks/>
            </p:cNvSpPr>
            <p:nvPr userDrawn="1"/>
          </p:nvSpPr>
          <p:spPr bwMode="auto">
            <a:xfrm>
              <a:off x="4700588" y="5141913"/>
              <a:ext cx="182563" cy="304800"/>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E2DF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8">
              <a:extLst>
                <a:ext uri="{FF2B5EF4-FFF2-40B4-BE49-F238E27FC236}">
                  <a16:creationId xmlns:a16="http://schemas.microsoft.com/office/drawing/2014/main" id="{82A81F55-A1FF-42E1-B942-58A2D019BCF1}"/>
                </a:ext>
              </a:extLst>
            </p:cNvPr>
            <p:cNvSpPr>
              <a:spLocks/>
            </p:cNvSpPr>
            <p:nvPr userDrawn="1"/>
          </p:nvSpPr>
          <p:spPr bwMode="auto">
            <a:xfrm>
              <a:off x="4406900" y="5141913"/>
              <a:ext cx="180975" cy="304800"/>
            </a:xfrm>
            <a:custGeom>
              <a:avLst/>
              <a:gdLst>
                <a:gd name="T0" fmla="*/ 0 w 114"/>
                <a:gd name="T1" fmla="*/ 192 h 192"/>
                <a:gd name="T2" fmla="*/ 114 w 114"/>
                <a:gd name="T3" fmla="*/ 96 h 192"/>
                <a:gd name="T4" fmla="*/ 0 w 114"/>
                <a:gd name="T5" fmla="*/ 0 h 192"/>
                <a:gd name="T6" fmla="*/ 0 w 114"/>
                <a:gd name="T7" fmla="*/ 192 h 192"/>
              </a:gdLst>
              <a:ahLst/>
              <a:cxnLst>
                <a:cxn ang="0">
                  <a:pos x="T0" y="T1"/>
                </a:cxn>
                <a:cxn ang="0">
                  <a:pos x="T2" y="T3"/>
                </a:cxn>
                <a:cxn ang="0">
                  <a:pos x="T4" y="T5"/>
                </a:cxn>
                <a:cxn ang="0">
                  <a:pos x="T6" y="T7"/>
                </a:cxn>
              </a:cxnLst>
              <a:rect l="0" t="0" r="r" b="b"/>
              <a:pathLst>
                <a:path w="114" h="192">
                  <a:moveTo>
                    <a:pt x="0" y="192"/>
                  </a:moveTo>
                  <a:lnTo>
                    <a:pt x="114" y="96"/>
                  </a:lnTo>
                  <a:lnTo>
                    <a:pt x="0" y="0"/>
                  </a:lnTo>
                  <a:lnTo>
                    <a:pt x="0" y="192"/>
                  </a:lnTo>
                  <a:close/>
                </a:path>
              </a:pathLst>
            </a:custGeom>
            <a:solidFill>
              <a:srgbClr val="C0A22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9">
              <a:extLst>
                <a:ext uri="{FF2B5EF4-FFF2-40B4-BE49-F238E27FC236}">
                  <a16:creationId xmlns:a16="http://schemas.microsoft.com/office/drawing/2014/main" id="{073ECB2F-E41A-41A5-A6E3-63794C0B0F0E}"/>
                </a:ext>
              </a:extLst>
            </p:cNvPr>
            <p:cNvSpPr>
              <a:spLocks/>
            </p:cNvSpPr>
            <p:nvPr userDrawn="1"/>
          </p:nvSpPr>
          <p:spPr bwMode="auto">
            <a:xfrm>
              <a:off x="4113213" y="5141913"/>
              <a:ext cx="180975" cy="304800"/>
            </a:xfrm>
            <a:custGeom>
              <a:avLst/>
              <a:gdLst>
                <a:gd name="T0" fmla="*/ 0 w 114"/>
                <a:gd name="T1" fmla="*/ 0 h 192"/>
                <a:gd name="T2" fmla="*/ 114 w 114"/>
                <a:gd name="T3" fmla="*/ 96 h 192"/>
                <a:gd name="T4" fmla="*/ 0 w 114"/>
                <a:gd name="T5" fmla="*/ 192 h 192"/>
                <a:gd name="T6" fmla="*/ 0 w 114"/>
                <a:gd name="T7" fmla="*/ 0 h 192"/>
              </a:gdLst>
              <a:ahLst/>
              <a:cxnLst>
                <a:cxn ang="0">
                  <a:pos x="T0" y="T1"/>
                </a:cxn>
                <a:cxn ang="0">
                  <a:pos x="T2" y="T3"/>
                </a:cxn>
                <a:cxn ang="0">
                  <a:pos x="T4" y="T5"/>
                </a:cxn>
                <a:cxn ang="0">
                  <a:pos x="T6" y="T7"/>
                </a:cxn>
              </a:cxnLst>
              <a:rect l="0" t="0" r="r" b="b"/>
              <a:pathLst>
                <a:path w="114" h="192">
                  <a:moveTo>
                    <a:pt x="0" y="0"/>
                  </a:moveTo>
                  <a:lnTo>
                    <a:pt x="114" y="96"/>
                  </a:lnTo>
                  <a:lnTo>
                    <a:pt x="0" y="192"/>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3655625080"/>
      </p:ext>
    </p:extLst>
  </p:cSld>
  <p:clrMapOvr>
    <a:masterClrMapping/>
  </p:clrMapOvr>
  <p:extLst>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chemeClr val="bg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5CCB3349-6592-4E45-A2C3-747A0547D850}"/>
              </a:ext>
            </a:extLst>
          </p:cNvPr>
          <p:cNvSpPr>
            <a:spLocks noGrp="1"/>
          </p:cNvSpPr>
          <p:nvPr>
            <p:ph type="pic" sz="quarter" idx="13"/>
          </p:nvPr>
        </p:nvSpPr>
        <p:spPr>
          <a:xfrm>
            <a:off x="0" y="1499266"/>
            <a:ext cx="12192000" cy="5373687"/>
          </a:xfrm>
          <a:solidFill>
            <a:schemeClr val="bg2">
              <a:lumMod val="90000"/>
            </a:schemeClr>
          </a:solidFill>
        </p:spPr>
        <p:txBody>
          <a:bodyPr/>
          <a:lstStyle/>
          <a:p>
            <a:r>
              <a:rPr lang="en-GB"/>
              <a:t>Click icon to add picture</a:t>
            </a: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0040939" cy="1342103"/>
          </a:xfrm>
        </p:spPr>
        <p:txBody>
          <a:bodyPr/>
          <a:lstStyle/>
          <a:p>
            <a:r>
              <a:rPr lang="en-GB"/>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tx2"/>
                </a:solidFill>
              </a:defRPr>
            </a:lvl1p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3" name="Group 4">
            <a:extLst>
              <a:ext uri="{FF2B5EF4-FFF2-40B4-BE49-F238E27FC236}">
                <a16:creationId xmlns:a16="http://schemas.microsoft.com/office/drawing/2014/main" id="{BE30C8C7-C3E4-4F62-AE27-B1E445EA5FF9}"/>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36" name="Freeform 5">
              <a:extLst>
                <a:ext uri="{FF2B5EF4-FFF2-40B4-BE49-F238E27FC236}">
                  <a16:creationId xmlns:a16="http://schemas.microsoft.com/office/drawing/2014/main" id="{A88BE043-1FBA-48A4-BD4D-092B2C50490D}"/>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6">
              <a:extLst>
                <a:ext uri="{FF2B5EF4-FFF2-40B4-BE49-F238E27FC236}">
                  <a16:creationId xmlns:a16="http://schemas.microsoft.com/office/drawing/2014/main" id="{2B44C4A6-2179-4CE1-880E-893D27DC7366}"/>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8" name="Freeform 7">
              <a:extLst>
                <a:ext uri="{FF2B5EF4-FFF2-40B4-BE49-F238E27FC236}">
                  <a16:creationId xmlns:a16="http://schemas.microsoft.com/office/drawing/2014/main" id="{47FD0097-7C93-4341-B7DF-C3C371602B31}"/>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9" name="Freeform 8">
              <a:extLst>
                <a:ext uri="{FF2B5EF4-FFF2-40B4-BE49-F238E27FC236}">
                  <a16:creationId xmlns:a16="http://schemas.microsoft.com/office/drawing/2014/main" id="{98CF8607-3EC5-4EB7-A541-A0377D8BD670}"/>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0" name="Freeform 9">
              <a:extLst>
                <a:ext uri="{FF2B5EF4-FFF2-40B4-BE49-F238E27FC236}">
                  <a16:creationId xmlns:a16="http://schemas.microsoft.com/office/drawing/2014/main" id="{76752CE6-07D9-460A-B361-A0AE931AFC9D}"/>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1" name="Freeform 10">
              <a:extLst>
                <a:ext uri="{FF2B5EF4-FFF2-40B4-BE49-F238E27FC236}">
                  <a16:creationId xmlns:a16="http://schemas.microsoft.com/office/drawing/2014/main" id="{A02BAD9F-A582-4FA5-931B-F20AB5B63007}"/>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2" name="Freeform 11">
              <a:extLst>
                <a:ext uri="{FF2B5EF4-FFF2-40B4-BE49-F238E27FC236}">
                  <a16:creationId xmlns:a16="http://schemas.microsoft.com/office/drawing/2014/main" id="{961EFC21-AA3B-4575-BA03-D8ADE009124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3" name="Freeform 12">
              <a:extLst>
                <a:ext uri="{FF2B5EF4-FFF2-40B4-BE49-F238E27FC236}">
                  <a16:creationId xmlns:a16="http://schemas.microsoft.com/office/drawing/2014/main" id="{C3C1DA4A-308C-455B-96B0-584718CB0E59}"/>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4" name="Freeform 13">
              <a:extLst>
                <a:ext uri="{FF2B5EF4-FFF2-40B4-BE49-F238E27FC236}">
                  <a16:creationId xmlns:a16="http://schemas.microsoft.com/office/drawing/2014/main" id="{097513AD-A098-4FDF-9617-4768B11F3EA7}"/>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5" name="Freeform 14">
              <a:extLst>
                <a:ext uri="{FF2B5EF4-FFF2-40B4-BE49-F238E27FC236}">
                  <a16:creationId xmlns:a16="http://schemas.microsoft.com/office/drawing/2014/main" id="{E50FF4CA-7D53-4DCB-8A6D-87F0AF70396C}"/>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6" name="Freeform 15">
              <a:extLst>
                <a:ext uri="{FF2B5EF4-FFF2-40B4-BE49-F238E27FC236}">
                  <a16:creationId xmlns:a16="http://schemas.microsoft.com/office/drawing/2014/main" id="{5D571578-40D2-4CC4-A61F-4BBF368D8324}"/>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7" name="Freeform 16">
              <a:extLst>
                <a:ext uri="{FF2B5EF4-FFF2-40B4-BE49-F238E27FC236}">
                  <a16:creationId xmlns:a16="http://schemas.microsoft.com/office/drawing/2014/main" id="{FBEE1390-403F-4D38-B92A-A0287B6E8DBA}"/>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8" name="Freeform 17">
              <a:extLst>
                <a:ext uri="{FF2B5EF4-FFF2-40B4-BE49-F238E27FC236}">
                  <a16:creationId xmlns:a16="http://schemas.microsoft.com/office/drawing/2014/main" id="{5267BF97-5FEC-4E19-9233-CBA97D7D7E15}"/>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49" name="Freeform 18">
              <a:extLst>
                <a:ext uri="{FF2B5EF4-FFF2-40B4-BE49-F238E27FC236}">
                  <a16:creationId xmlns:a16="http://schemas.microsoft.com/office/drawing/2014/main" id="{2EC0BB8C-37D4-4658-9E45-5D42B8354404}"/>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19">
              <a:extLst>
                <a:ext uri="{FF2B5EF4-FFF2-40B4-BE49-F238E27FC236}">
                  <a16:creationId xmlns:a16="http://schemas.microsoft.com/office/drawing/2014/main" id="{27638F20-CBF8-48F4-A4E7-0CBB23FE5484}"/>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20">
              <a:extLst>
                <a:ext uri="{FF2B5EF4-FFF2-40B4-BE49-F238E27FC236}">
                  <a16:creationId xmlns:a16="http://schemas.microsoft.com/office/drawing/2014/main" id="{85CD9CEF-295B-4EE6-8B38-3E66172BD11E}"/>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21">
              <a:extLst>
                <a:ext uri="{FF2B5EF4-FFF2-40B4-BE49-F238E27FC236}">
                  <a16:creationId xmlns:a16="http://schemas.microsoft.com/office/drawing/2014/main" id="{41226223-1A8F-4CE7-BB16-D0416B9351A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22">
              <a:extLst>
                <a:ext uri="{FF2B5EF4-FFF2-40B4-BE49-F238E27FC236}">
                  <a16:creationId xmlns:a16="http://schemas.microsoft.com/office/drawing/2014/main" id="{A6083645-504F-4D06-8DB8-97A955327C4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620393969"/>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9ED5F-F7C4-471B-B34F-8387A068B17F}"/>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6FE57B67-42B1-478E-A5A4-F8341A79C612}"/>
              </a:ext>
            </a:extLst>
          </p:cNvPr>
          <p:cNvSpPr>
            <a:spLocks noGrp="1"/>
          </p:cNvSpPr>
          <p:nvPr>
            <p:ph sz="half" idx="1"/>
          </p:nvPr>
        </p:nvSpPr>
        <p:spPr>
          <a:xfrm>
            <a:off x="192088" y="1628775"/>
            <a:ext cx="5759450" cy="496887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a:extLst>
              <a:ext uri="{FF2B5EF4-FFF2-40B4-BE49-F238E27FC236}">
                <a16:creationId xmlns:a16="http://schemas.microsoft.com/office/drawing/2014/main" id="{8C7BEEF6-0AD7-4F2C-8DB5-6F142159D05A}"/>
              </a:ext>
            </a:extLst>
          </p:cNvPr>
          <p:cNvSpPr>
            <a:spLocks noGrp="1"/>
          </p:cNvSpPr>
          <p:nvPr>
            <p:ph sz="half" idx="2"/>
          </p:nvPr>
        </p:nvSpPr>
        <p:spPr>
          <a:xfrm>
            <a:off x="6254750" y="1628774"/>
            <a:ext cx="5653965" cy="49688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Footer Placeholder 5">
            <a:extLst>
              <a:ext uri="{FF2B5EF4-FFF2-40B4-BE49-F238E27FC236}">
                <a16:creationId xmlns:a16="http://schemas.microsoft.com/office/drawing/2014/main" id="{BA1FD4FA-747F-4390-83EA-CAAA8958D724}"/>
              </a:ext>
            </a:extLst>
          </p:cNvPr>
          <p:cNvSpPr>
            <a:spLocks noGrp="1"/>
          </p:cNvSpPr>
          <p:nvPr>
            <p:ph type="ftr" sz="quarter" idx="11"/>
          </p:nvPr>
        </p:nvSpPr>
        <p:spPr/>
        <p:txBody>
          <a:bodyPr/>
          <a:lstStyle/>
          <a:p>
            <a:r>
              <a:rPr lang="en-GB"/>
              <a:t>#universityofsurrey</a:t>
            </a:r>
          </a:p>
        </p:txBody>
      </p:sp>
      <p:sp>
        <p:nvSpPr>
          <p:cNvPr id="7" name="Slide Number Placeholder 6">
            <a:extLst>
              <a:ext uri="{FF2B5EF4-FFF2-40B4-BE49-F238E27FC236}">
                <a16:creationId xmlns:a16="http://schemas.microsoft.com/office/drawing/2014/main" id="{5772F170-D16C-4D0C-8062-C998625A11C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261099616"/>
      </p:ext>
    </p:extLst>
  </p:cSld>
  <p:clrMapOvr>
    <a:masterClrMapping/>
  </p:clrMapOvr>
  <p:extLst>
    <p:ext uri="{DCECCB84-F9BA-43D5-87BE-67443E8EF086}">
      <p15:sldGuideLst xmlns:p15="http://schemas.microsoft.com/office/powerpoint/2012/main">
        <p15:guide id="1" pos="7514">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BFF91-2DA0-4DEA-BFAE-04FC983A4DE6}"/>
              </a:ext>
            </a:extLst>
          </p:cNvPr>
          <p:cNvSpPr>
            <a:spLocks noGrp="1"/>
          </p:cNvSpPr>
          <p:nvPr>
            <p:ph type="title"/>
          </p:nvPr>
        </p:nvSpPr>
        <p:spPr>
          <a:xfrm>
            <a:off x="192088" y="152401"/>
            <a:ext cx="11807824" cy="1331912"/>
          </a:xfrm>
        </p:spPr>
        <p:txBody>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B7CD2660-E01E-463B-8A73-C83CA0C924A4}"/>
              </a:ext>
            </a:extLst>
          </p:cNvPr>
          <p:cNvSpPr>
            <a:spLocks noGrp="1"/>
          </p:cNvSpPr>
          <p:nvPr>
            <p:ph type="body" idx="1" hasCustomPrompt="1"/>
          </p:nvPr>
        </p:nvSpPr>
        <p:spPr>
          <a:xfrm>
            <a:off x="192088" y="1484313"/>
            <a:ext cx="5805487" cy="816435"/>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926CD89F-BBC7-4A77-A04C-686A9A60BC34}"/>
              </a:ext>
            </a:extLst>
          </p:cNvPr>
          <p:cNvSpPr>
            <a:spLocks noGrp="1"/>
          </p:cNvSpPr>
          <p:nvPr>
            <p:ph sz="half" idx="2"/>
          </p:nvPr>
        </p:nvSpPr>
        <p:spPr>
          <a:xfrm>
            <a:off x="214314" y="2300748"/>
            <a:ext cx="5783261" cy="42969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a:extLst>
              <a:ext uri="{FF2B5EF4-FFF2-40B4-BE49-F238E27FC236}">
                <a16:creationId xmlns:a16="http://schemas.microsoft.com/office/drawing/2014/main" id="{5A80EBDB-35ED-4870-B392-8FB2EAA54EC9}"/>
              </a:ext>
            </a:extLst>
          </p:cNvPr>
          <p:cNvSpPr>
            <a:spLocks noGrp="1"/>
          </p:cNvSpPr>
          <p:nvPr>
            <p:ph type="body" sz="quarter" idx="3" hasCustomPrompt="1"/>
          </p:nvPr>
        </p:nvSpPr>
        <p:spPr>
          <a:xfrm>
            <a:off x="6172200" y="1484313"/>
            <a:ext cx="5805486" cy="816435"/>
          </a:xfrm>
        </p:spPr>
        <p:txBody>
          <a:bodyPr anchor="b">
            <a:normAutofit/>
          </a:bodyPr>
          <a:lstStyle>
            <a:lvl1pPr marL="0" indent="0">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485A7C0F-9E76-494C-B626-298C61B24FD3}"/>
              </a:ext>
            </a:extLst>
          </p:cNvPr>
          <p:cNvSpPr>
            <a:spLocks noGrp="1"/>
          </p:cNvSpPr>
          <p:nvPr>
            <p:ph sz="quarter" idx="4"/>
          </p:nvPr>
        </p:nvSpPr>
        <p:spPr>
          <a:xfrm>
            <a:off x="6172199" y="2300748"/>
            <a:ext cx="5827714" cy="429690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8" name="Footer Placeholder 7">
            <a:extLst>
              <a:ext uri="{FF2B5EF4-FFF2-40B4-BE49-F238E27FC236}">
                <a16:creationId xmlns:a16="http://schemas.microsoft.com/office/drawing/2014/main" id="{251EC7FF-C796-4C80-B6C6-5D08890206BC}"/>
              </a:ext>
            </a:extLst>
          </p:cNvPr>
          <p:cNvSpPr>
            <a:spLocks noGrp="1"/>
          </p:cNvSpPr>
          <p:nvPr>
            <p:ph type="ftr" sz="quarter" idx="11"/>
          </p:nvPr>
        </p:nvSpPr>
        <p:spPr/>
        <p:txBody>
          <a:bodyPr/>
          <a:lstStyle/>
          <a:p>
            <a:r>
              <a:rPr lang="en-GB"/>
              <a:t>#universityofsurrey</a:t>
            </a:r>
          </a:p>
        </p:txBody>
      </p:sp>
      <p:sp>
        <p:nvSpPr>
          <p:cNvPr id="9" name="Slide Number Placeholder 8">
            <a:extLst>
              <a:ext uri="{FF2B5EF4-FFF2-40B4-BE49-F238E27FC236}">
                <a16:creationId xmlns:a16="http://schemas.microsoft.com/office/drawing/2014/main" id="{817E77B7-263C-4877-AE6F-464066D29A41}"/>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8951696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14487F"/>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7968D64-10E9-4037-93D3-1DB1348526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8" name="Group 4">
            <a:extLst>
              <a:ext uri="{FF2B5EF4-FFF2-40B4-BE49-F238E27FC236}">
                <a16:creationId xmlns:a16="http://schemas.microsoft.com/office/drawing/2014/main" id="{2625C8D2-7ECF-440F-B28A-E2DB97998499}"/>
              </a:ext>
            </a:extLst>
          </p:cNvPr>
          <p:cNvGrpSpPr>
            <a:grpSpLocks noChangeAspect="1"/>
          </p:cNvGrpSpPr>
          <p:nvPr userDrawn="1"/>
        </p:nvGrpSpPr>
        <p:grpSpPr bwMode="auto">
          <a:xfrm>
            <a:off x="4568825" y="2978150"/>
            <a:ext cx="3051174" cy="901700"/>
            <a:chOff x="2878" y="1848"/>
            <a:chExt cx="1922" cy="568"/>
          </a:xfrm>
        </p:grpSpPr>
        <p:sp>
          <p:nvSpPr>
            <p:cNvPr id="20" name="Freeform 5">
              <a:extLst>
                <a:ext uri="{FF2B5EF4-FFF2-40B4-BE49-F238E27FC236}">
                  <a16:creationId xmlns:a16="http://schemas.microsoft.com/office/drawing/2014/main" id="{A0D16DF2-6972-49EE-9CA6-D6CB1CAEC6EB}"/>
                </a:ext>
              </a:extLst>
            </p:cNvPr>
            <p:cNvSpPr>
              <a:spLocks/>
            </p:cNvSpPr>
            <p:nvPr userDrawn="1"/>
          </p:nvSpPr>
          <p:spPr bwMode="auto">
            <a:xfrm>
              <a:off x="4112" y="1928"/>
              <a:ext cx="94" cy="125"/>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6">
              <a:extLst>
                <a:ext uri="{FF2B5EF4-FFF2-40B4-BE49-F238E27FC236}">
                  <a16:creationId xmlns:a16="http://schemas.microsoft.com/office/drawing/2014/main" id="{AE311CB7-1A37-4AAB-A599-138E85A763C2}"/>
                </a:ext>
              </a:extLst>
            </p:cNvPr>
            <p:cNvSpPr>
              <a:spLocks/>
            </p:cNvSpPr>
            <p:nvPr userDrawn="1"/>
          </p:nvSpPr>
          <p:spPr bwMode="auto">
            <a:xfrm>
              <a:off x="4266" y="1931"/>
              <a:ext cx="234" cy="11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7">
              <a:extLst>
                <a:ext uri="{FF2B5EF4-FFF2-40B4-BE49-F238E27FC236}">
                  <a16:creationId xmlns:a16="http://schemas.microsoft.com/office/drawing/2014/main" id="{33D116A3-ECB6-4237-A64E-7A1ED359F0BE}"/>
                </a:ext>
              </a:extLst>
            </p:cNvPr>
            <p:cNvSpPr>
              <a:spLocks/>
            </p:cNvSpPr>
            <p:nvPr userDrawn="1"/>
          </p:nvSpPr>
          <p:spPr bwMode="auto">
            <a:xfrm>
              <a:off x="3420" y="1931"/>
              <a:ext cx="124" cy="124"/>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8">
              <a:extLst>
                <a:ext uri="{FF2B5EF4-FFF2-40B4-BE49-F238E27FC236}">
                  <a16:creationId xmlns:a16="http://schemas.microsoft.com/office/drawing/2014/main" id="{6537F13B-BBD8-47BE-85F1-31200E5A3EDF}"/>
                </a:ext>
              </a:extLst>
            </p:cNvPr>
            <p:cNvSpPr>
              <a:spLocks/>
            </p:cNvSpPr>
            <p:nvPr userDrawn="1"/>
          </p:nvSpPr>
          <p:spPr bwMode="auto">
            <a:xfrm>
              <a:off x="3565" y="1931"/>
              <a:ext cx="129" cy="120"/>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9">
              <a:extLst>
                <a:ext uri="{FF2B5EF4-FFF2-40B4-BE49-F238E27FC236}">
                  <a16:creationId xmlns:a16="http://schemas.microsoft.com/office/drawing/2014/main" id="{A854303A-1762-42CB-9FF4-943FFCF8A8D9}"/>
                </a:ext>
              </a:extLst>
            </p:cNvPr>
            <p:cNvSpPr>
              <a:spLocks/>
            </p:cNvSpPr>
            <p:nvPr userDrawn="1"/>
          </p:nvSpPr>
          <p:spPr bwMode="auto">
            <a:xfrm>
              <a:off x="3714" y="1931"/>
              <a:ext cx="30" cy="11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0">
              <a:extLst>
                <a:ext uri="{FF2B5EF4-FFF2-40B4-BE49-F238E27FC236}">
                  <a16:creationId xmlns:a16="http://schemas.microsoft.com/office/drawing/2014/main" id="{F308F7DE-B97B-492B-B107-FD14EB9906DF}"/>
                </a:ext>
              </a:extLst>
            </p:cNvPr>
            <p:cNvSpPr>
              <a:spLocks/>
            </p:cNvSpPr>
            <p:nvPr userDrawn="1"/>
          </p:nvSpPr>
          <p:spPr bwMode="auto">
            <a:xfrm>
              <a:off x="3751" y="1931"/>
              <a:ext cx="131" cy="120"/>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1">
              <a:extLst>
                <a:ext uri="{FF2B5EF4-FFF2-40B4-BE49-F238E27FC236}">
                  <a16:creationId xmlns:a16="http://schemas.microsoft.com/office/drawing/2014/main" id="{33F664FB-8853-48C0-97E8-EBCF64DB7CE1}"/>
                </a:ext>
              </a:extLst>
            </p:cNvPr>
            <p:cNvSpPr>
              <a:spLocks/>
            </p:cNvSpPr>
            <p:nvPr userDrawn="1"/>
          </p:nvSpPr>
          <p:spPr bwMode="auto">
            <a:xfrm>
              <a:off x="3890" y="1931"/>
              <a:ext cx="92" cy="11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2">
              <a:extLst>
                <a:ext uri="{FF2B5EF4-FFF2-40B4-BE49-F238E27FC236}">
                  <a16:creationId xmlns:a16="http://schemas.microsoft.com/office/drawing/2014/main" id="{4F4043FC-1B2D-4874-9DA9-2B33ABEBAE63}"/>
                </a:ext>
              </a:extLst>
            </p:cNvPr>
            <p:cNvSpPr>
              <a:spLocks/>
            </p:cNvSpPr>
            <p:nvPr userDrawn="1"/>
          </p:nvSpPr>
          <p:spPr bwMode="auto">
            <a:xfrm>
              <a:off x="4223" y="1931"/>
              <a:ext cx="30" cy="11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3">
              <a:extLst>
                <a:ext uri="{FF2B5EF4-FFF2-40B4-BE49-F238E27FC236}">
                  <a16:creationId xmlns:a16="http://schemas.microsoft.com/office/drawing/2014/main" id="{822CC5F4-1C01-4325-A774-506B33C90E27}"/>
                </a:ext>
              </a:extLst>
            </p:cNvPr>
            <p:cNvSpPr>
              <a:spLocks/>
            </p:cNvSpPr>
            <p:nvPr userDrawn="1"/>
          </p:nvSpPr>
          <p:spPr bwMode="auto">
            <a:xfrm>
              <a:off x="4718" y="1931"/>
              <a:ext cx="82" cy="119"/>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4">
              <a:extLst>
                <a:ext uri="{FF2B5EF4-FFF2-40B4-BE49-F238E27FC236}">
                  <a16:creationId xmlns:a16="http://schemas.microsoft.com/office/drawing/2014/main" id="{5356DB8B-2732-4A48-93BD-43F0B7D7D0B1}"/>
                </a:ext>
              </a:extLst>
            </p:cNvPr>
            <p:cNvSpPr>
              <a:spLocks/>
            </p:cNvSpPr>
            <p:nvPr userDrawn="1"/>
          </p:nvSpPr>
          <p:spPr bwMode="auto">
            <a:xfrm>
              <a:off x="3415" y="2079"/>
              <a:ext cx="188" cy="27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15">
              <a:extLst>
                <a:ext uri="{FF2B5EF4-FFF2-40B4-BE49-F238E27FC236}">
                  <a16:creationId xmlns:a16="http://schemas.microsoft.com/office/drawing/2014/main" id="{7B9DD75B-9E6B-4CD3-B01A-EFE21C61DBFD}"/>
                </a:ext>
              </a:extLst>
            </p:cNvPr>
            <p:cNvSpPr>
              <a:spLocks/>
            </p:cNvSpPr>
            <p:nvPr userDrawn="1"/>
          </p:nvSpPr>
          <p:spPr bwMode="auto">
            <a:xfrm>
              <a:off x="3625" y="2086"/>
              <a:ext cx="244" cy="272"/>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16">
              <a:extLst>
                <a:ext uri="{FF2B5EF4-FFF2-40B4-BE49-F238E27FC236}">
                  <a16:creationId xmlns:a16="http://schemas.microsoft.com/office/drawing/2014/main" id="{F6F330A0-4113-4DF3-9F8D-095C8C9B2B67}"/>
                </a:ext>
              </a:extLst>
            </p:cNvPr>
            <p:cNvSpPr>
              <a:spLocks/>
            </p:cNvSpPr>
            <p:nvPr userDrawn="1"/>
          </p:nvSpPr>
          <p:spPr bwMode="auto">
            <a:xfrm>
              <a:off x="4373" y="2086"/>
              <a:ext cx="184" cy="264"/>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17">
              <a:extLst>
                <a:ext uri="{FF2B5EF4-FFF2-40B4-BE49-F238E27FC236}">
                  <a16:creationId xmlns:a16="http://schemas.microsoft.com/office/drawing/2014/main" id="{3DE42650-2150-49FE-8C70-FC71EDC77674}"/>
                </a:ext>
              </a:extLst>
            </p:cNvPr>
            <p:cNvSpPr>
              <a:spLocks/>
            </p:cNvSpPr>
            <p:nvPr userDrawn="1"/>
          </p:nvSpPr>
          <p:spPr bwMode="auto">
            <a:xfrm>
              <a:off x="4544" y="2086"/>
              <a:ext cx="234" cy="264"/>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3" name="Freeform 18">
              <a:extLst>
                <a:ext uri="{FF2B5EF4-FFF2-40B4-BE49-F238E27FC236}">
                  <a16:creationId xmlns:a16="http://schemas.microsoft.com/office/drawing/2014/main" id="{DC5A5F2F-2DE1-4A5D-A477-15B9CE8F4F8B}"/>
                </a:ext>
              </a:extLst>
            </p:cNvPr>
            <p:cNvSpPr>
              <a:spLocks noEditPoints="1"/>
            </p:cNvSpPr>
            <p:nvPr userDrawn="1"/>
          </p:nvSpPr>
          <p:spPr bwMode="auto">
            <a:xfrm>
              <a:off x="3995" y="1929"/>
              <a:ext cx="116" cy="121"/>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9">
              <a:extLst>
                <a:ext uri="{FF2B5EF4-FFF2-40B4-BE49-F238E27FC236}">
                  <a16:creationId xmlns:a16="http://schemas.microsoft.com/office/drawing/2014/main" id="{66F157E9-50F9-4736-9826-079A1783B01A}"/>
                </a:ext>
              </a:extLst>
            </p:cNvPr>
            <p:cNvSpPr>
              <a:spLocks noEditPoints="1"/>
            </p:cNvSpPr>
            <p:nvPr userDrawn="1"/>
          </p:nvSpPr>
          <p:spPr bwMode="auto">
            <a:xfrm>
              <a:off x="4555" y="1928"/>
              <a:ext cx="147" cy="127"/>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5" name="Freeform 20">
              <a:extLst>
                <a:ext uri="{FF2B5EF4-FFF2-40B4-BE49-F238E27FC236}">
                  <a16:creationId xmlns:a16="http://schemas.microsoft.com/office/drawing/2014/main" id="{B73CEF95-D6E2-4FF1-8B30-BD980AEC6059}"/>
                </a:ext>
              </a:extLst>
            </p:cNvPr>
            <p:cNvSpPr>
              <a:spLocks noEditPoints="1"/>
            </p:cNvSpPr>
            <p:nvPr userDrawn="1"/>
          </p:nvSpPr>
          <p:spPr bwMode="auto">
            <a:xfrm>
              <a:off x="3900" y="2081"/>
              <a:ext cx="233" cy="270"/>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6" name="Freeform 21">
              <a:extLst>
                <a:ext uri="{FF2B5EF4-FFF2-40B4-BE49-F238E27FC236}">
                  <a16:creationId xmlns:a16="http://schemas.microsoft.com/office/drawing/2014/main" id="{5804317F-6CC3-4D12-B989-84436E5AA639}"/>
                </a:ext>
              </a:extLst>
            </p:cNvPr>
            <p:cNvSpPr>
              <a:spLocks noEditPoints="1"/>
            </p:cNvSpPr>
            <p:nvPr userDrawn="1"/>
          </p:nvSpPr>
          <p:spPr bwMode="auto">
            <a:xfrm>
              <a:off x="4136" y="2081"/>
              <a:ext cx="233" cy="269"/>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7" name="Freeform 22">
              <a:extLst>
                <a:ext uri="{FF2B5EF4-FFF2-40B4-BE49-F238E27FC236}">
                  <a16:creationId xmlns:a16="http://schemas.microsoft.com/office/drawing/2014/main" id="{4EBDCDD0-A403-478E-BA2D-EE0E19014675}"/>
                </a:ext>
              </a:extLst>
            </p:cNvPr>
            <p:cNvSpPr>
              <a:spLocks noEditPoints="1"/>
            </p:cNvSpPr>
            <p:nvPr userDrawn="1"/>
          </p:nvSpPr>
          <p:spPr bwMode="auto">
            <a:xfrm>
              <a:off x="2878" y="1848"/>
              <a:ext cx="435" cy="568"/>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667" name="Rectangle 666">
            <a:extLst>
              <a:ext uri="{FF2B5EF4-FFF2-40B4-BE49-F238E27FC236}">
                <a16:creationId xmlns:a16="http://schemas.microsoft.com/office/drawing/2014/main" id="{EBA9D255-923C-4F10-998A-691BCA14AFE5}"/>
              </a:ext>
            </a:extLst>
          </p:cNvPr>
          <p:cNvSpPr/>
          <p:nvPr userDrawn="1"/>
        </p:nvSpPr>
        <p:spPr>
          <a:xfrm>
            <a:off x="-4763" y="6858000"/>
            <a:ext cx="12195176" cy="649287"/>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318357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tx1"/>
        </a:solidFill>
        <a:effectLst/>
      </p:bgPr>
    </p:bg>
    <p:spTree>
      <p:nvGrpSpPr>
        <p:cNvPr id="1" name=""/>
        <p:cNvGrpSpPr/>
        <p:nvPr/>
      </p:nvGrpSpPr>
      <p:grpSpPr>
        <a:xfrm>
          <a:off x="0" y="0"/>
          <a:ext cx="0" cy="0"/>
          <a:chOff x="0" y="0"/>
          <a:chExt cx="0" cy="0"/>
        </a:xfrm>
      </p:grpSpPr>
      <p:grpSp>
        <p:nvGrpSpPr>
          <p:cNvPr id="49" name="Group 19">
            <a:extLst>
              <a:ext uri="{FF2B5EF4-FFF2-40B4-BE49-F238E27FC236}">
                <a16:creationId xmlns:a16="http://schemas.microsoft.com/office/drawing/2014/main" id="{0AD74260-8678-4B97-99C1-9DCD09A4DE6F}"/>
              </a:ext>
            </a:extLst>
          </p:cNvPr>
          <p:cNvGrpSpPr>
            <a:grpSpLocks noChangeAspect="1"/>
          </p:cNvGrpSpPr>
          <p:nvPr userDrawn="1"/>
        </p:nvGrpSpPr>
        <p:grpSpPr bwMode="auto">
          <a:xfrm>
            <a:off x="5119688" y="0"/>
            <a:ext cx="7091363" cy="6858000"/>
            <a:chOff x="3225" y="0"/>
            <a:chExt cx="4467" cy="4320"/>
          </a:xfrm>
        </p:grpSpPr>
        <p:sp>
          <p:nvSpPr>
            <p:cNvPr id="55" name="Freeform 20">
              <a:extLst>
                <a:ext uri="{FF2B5EF4-FFF2-40B4-BE49-F238E27FC236}">
                  <a16:creationId xmlns:a16="http://schemas.microsoft.com/office/drawing/2014/main" id="{E1ABD657-6799-460C-952A-F234800C9774}"/>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21">
              <a:extLst>
                <a:ext uri="{FF2B5EF4-FFF2-40B4-BE49-F238E27FC236}">
                  <a16:creationId xmlns:a16="http://schemas.microsoft.com/office/drawing/2014/main" id="{D56A1D83-0A9C-4265-B200-83FAC248EE01}"/>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2" name="Title 1">
            <a:extLst>
              <a:ext uri="{FF2B5EF4-FFF2-40B4-BE49-F238E27FC236}">
                <a16:creationId xmlns:a16="http://schemas.microsoft.com/office/drawing/2014/main" id="{74C68458-71D0-4BA8-B619-42D1EE2DBB5F}"/>
              </a:ext>
            </a:extLst>
          </p:cNvPr>
          <p:cNvSpPr>
            <a:spLocks noGrp="1"/>
          </p:cNvSpPr>
          <p:nvPr>
            <p:ph type="ctrTitle"/>
          </p:nvPr>
        </p:nvSpPr>
        <p:spPr>
          <a:xfrm>
            <a:off x="7198468" y="1914178"/>
            <a:ext cx="4010870" cy="2453034"/>
          </a:xfrm>
        </p:spPr>
        <p:txBody>
          <a:bodyPr anchor="b">
            <a:normAutofit/>
          </a:bodyPr>
          <a:lstStyle>
            <a:lvl1pPr algn="l">
              <a:defRPr sz="4400">
                <a:solidFill>
                  <a:schemeClr val="bg1"/>
                </a:solidFill>
              </a:defRPr>
            </a:lvl1pPr>
          </a:lstStyle>
          <a:p>
            <a:r>
              <a:rPr lang="en-GB"/>
              <a:t>Click to edit Master title style</a:t>
            </a:r>
            <a:endParaRPr lang="en-GB" dirty="0"/>
          </a:p>
        </p:txBody>
      </p:sp>
      <p:sp>
        <p:nvSpPr>
          <p:cNvPr id="3" name="Subtitle 2">
            <a:extLst>
              <a:ext uri="{FF2B5EF4-FFF2-40B4-BE49-F238E27FC236}">
                <a16:creationId xmlns:a16="http://schemas.microsoft.com/office/drawing/2014/main" id="{88B1802C-E43F-4BA5-A59C-A109DCA9C844}"/>
              </a:ext>
            </a:extLst>
          </p:cNvPr>
          <p:cNvSpPr>
            <a:spLocks noGrp="1"/>
          </p:cNvSpPr>
          <p:nvPr>
            <p:ph type="subTitle" idx="1"/>
          </p:nvPr>
        </p:nvSpPr>
        <p:spPr>
          <a:xfrm>
            <a:off x="7198468" y="4371974"/>
            <a:ext cx="4010870" cy="166970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pic>
        <p:nvPicPr>
          <p:cNvPr id="52" name="Picture 51">
            <a:extLst>
              <a:ext uri="{FF2B5EF4-FFF2-40B4-BE49-F238E27FC236}">
                <a16:creationId xmlns:a16="http://schemas.microsoft.com/office/drawing/2014/main" id="{43A5C1C0-981A-4D52-9E48-006077FE59E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08702" y="175147"/>
            <a:ext cx="1521933" cy="450000"/>
          </a:xfrm>
          <a:prstGeom prst="rect">
            <a:avLst/>
          </a:prstGeom>
        </p:spPr>
      </p:pic>
      <p:sp>
        <p:nvSpPr>
          <p:cNvPr id="60" name="Footer Placeholder 4">
            <a:extLst>
              <a:ext uri="{FF2B5EF4-FFF2-40B4-BE49-F238E27FC236}">
                <a16:creationId xmlns:a16="http://schemas.microsoft.com/office/drawing/2014/main" id="{C2BDD30E-5F8B-4E49-8205-EA89CC32995D}"/>
              </a:ext>
            </a:extLst>
          </p:cNvPr>
          <p:cNvSpPr>
            <a:spLocks noGrp="1"/>
          </p:cNvSpPr>
          <p:nvPr>
            <p:ph type="ftr" sz="quarter" idx="3"/>
          </p:nvPr>
        </p:nvSpPr>
        <p:spPr>
          <a:xfrm>
            <a:off x="192088" y="6597651"/>
            <a:ext cx="11161712" cy="260350"/>
          </a:xfrm>
          <a:prstGeom prst="rect">
            <a:avLst/>
          </a:prstGeom>
        </p:spPr>
        <p:txBody>
          <a:bodyPr vert="horz" lIns="91440" tIns="45720" rIns="91440" bIns="45720" rtlCol="0" anchor="ctr"/>
          <a:lstStyle>
            <a:lvl1pPr algn="l">
              <a:defRPr sz="900">
                <a:solidFill>
                  <a:schemeClr val="bg1"/>
                </a:solidFill>
                <a:latin typeface="Proxima Nova Lt" panose="02000506030000020004" pitchFamily="50" charset="0"/>
              </a:defRPr>
            </a:lvl1pPr>
          </a:lstStyle>
          <a:p>
            <a:r>
              <a:rPr lang="en-GB"/>
              <a:t>#universityofsurrey</a:t>
            </a:r>
            <a:endParaRPr lang="en-GB" dirty="0"/>
          </a:p>
        </p:txBody>
      </p:sp>
      <p:sp>
        <p:nvSpPr>
          <p:cNvPr id="61" name="Slide Number Placeholder 5">
            <a:extLst>
              <a:ext uri="{FF2B5EF4-FFF2-40B4-BE49-F238E27FC236}">
                <a16:creationId xmlns:a16="http://schemas.microsoft.com/office/drawing/2014/main" id="{D2C5AAEC-CAD7-4FF1-A480-282AEE4762B1}"/>
              </a:ext>
            </a:extLst>
          </p:cNvPr>
          <p:cNvSpPr>
            <a:spLocks noGrp="1"/>
          </p:cNvSpPr>
          <p:nvPr>
            <p:ph type="sldNum" sz="quarter" idx="4"/>
          </p:nvPr>
        </p:nvSpPr>
        <p:spPr>
          <a:xfrm>
            <a:off x="11353800" y="6597651"/>
            <a:ext cx="646112" cy="260350"/>
          </a:xfrm>
          <a:prstGeom prst="rect">
            <a:avLst/>
          </a:prstGeom>
        </p:spPr>
        <p:txBody>
          <a:bodyPr vert="horz" lIns="91440" tIns="45720" rIns="91440" bIns="45720" rtlCol="0" anchor="ctr"/>
          <a:lstStyle>
            <a:lvl1pPr algn="r">
              <a:defRPr sz="900">
                <a:solidFill>
                  <a:schemeClr val="bg1"/>
                </a:solidFill>
                <a:latin typeface="Proxima Nova Lt" panose="02000506030000020004" pitchFamily="50" charset="0"/>
              </a:defRPr>
            </a:lvl1pPr>
          </a:lstStyle>
          <a:p>
            <a:fld id="{8B7390FE-2CFA-49B8-AE66-DBE4BCCAD6D5}" type="slidenum">
              <a:rPr lang="en-GB" smtClean="0"/>
              <a:pPr/>
              <a:t>‹#›</a:t>
            </a:fld>
            <a:endParaRPr lang="en-GB" dirty="0"/>
          </a:p>
        </p:txBody>
      </p:sp>
    </p:spTree>
    <p:extLst>
      <p:ext uri="{BB962C8B-B14F-4D97-AF65-F5344CB8AC3E}">
        <p14:creationId xmlns:p14="http://schemas.microsoft.com/office/powerpoint/2010/main" val="1164569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75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10" presetClass="entr" presetSubtype="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500"/>
                        <p:tgtEl>
                          <p:spTgt spid="3"/>
                        </p:tgtEl>
                      </p:cBhvr>
                    </p:animEffect>
                  </p:childTnLst>
                </p:cTn>
              </p:par>
            </p:tnLst>
          </p:tmpl>
        </p:tmplLst>
      </p:bldP>
    </p:bldLst>
  </p:timing>
  <p:extLst>
    <p:ext uri="{DCECCB84-F9BA-43D5-87BE-67443E8EF086}">
      <p15:sldGuideLst xmlns:p15="http://schemas.microsoft.com/office/powerpoint/2012/main">
        <p15:guide id="1"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28776"/>
            <a:ext cx="11807824" cy="211488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29" name="Content Placeholder 2">
            <a:extLst>
              <a:ext uri="{FF2B5EF4-FFF2-40B4-BE49-F238E27FC236}">
                <a16:creationId xmlns:a16="http://schemas.microsoft.com/office/drawing/2014/main" id="{7460D74C-A6DA-4E0B-BA43-370227A10066}"/>
              </a:ext>
            </a:extLst>
          </p:cNvPr>
          <p:cNvSpPr>
            <a:spLocks noGrp="1"/>
          </p:cNvSpPr>
          <p:nvPr>
            <p:ph idx="13"/>
          </p:nvPr>
        </p:nvSpPr>
        <p:spPr>
          <a:xfrm>
            <a:off x="192088" y="3743662"/>
            <a:ext cx="11807824" cy="285398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3982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192088" y="152400"/>
            <a:ext cx="11807825" cy="1342103"/>
          </a:xfrm>
        </p:spPr>
        <p:txBody>
          <a:bodyPr/>
          <a:lstStyle/>
          <a:p>
            <a:r>
              <a:rPr lang="en-GB"/>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966436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Tree>
    <p:extLst>
      <p:ext uri="{BB962C8B-B14F-4D97-AF65-F5344CB8AC3E}">
        <p14:creationId xmlns:p14="http://schemas.microsoft.com/office/powerpoint/2010/main" val="30161933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8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5614219" y="1646903"/>
            <a:ext cx="6385693" cy="3190568"/>
          </a:xfrm>
        </p:spPr>
        <p:txBody>
          <a:bodyPr anchor="b" anchorCtr="0">
            <a:normAutofit/>
          </a:bodyPr>
          <a:lstStyle>
            <a:lvl1pPr marL="0" indent="0">
              <a:buNone/>
              <a:defRPr sz="2800">
                <a:solidFill>
                  <a:schemeClr val="tx2"/>
                </a:solidFill>
                <a:latin typeface="+mj-lt"/>
              </a:defRPr>
            </a:lvl1pPr>
          </a:lstStyle>
          <a:p>
            <a:pPr lvl="0"/>
            <a:r>
              <a:rPr lang="en-GB"/>
              <a:t>Click to edit Master text styles</a:t>
            </a:r>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7" name="Picture Placeholder 6">
            <a:extLst>
              <a:ext uri="{FF2B5EF4-FFF2-40B4-BE49-F238E27FC236}">
                <a16:creationId xmlns:a16="http://schemas.microsoft.com/office/drawing/2014/main" id="{7FB43673-2F68-4C6F-BC97-84C4A505C053}"/>
              </a:ext>
            </a:extLst>
          </p:cNvPr>
          <p:cNvSpPr>
            <a:spLocks noGrp="1"/>
          </p:cNvSpPr>
          <p:nvPr>
            <p:ph type="pic" sz="quarter" idx="13"/>
          </p:nvPr>
        </p:nvSpPr>
        <p:spPr>
          <a:xfrm>
            <a:off x="426266" y="1646902"/>
            <a:ext cx="4953776" cy="4950748"/>
          </a:xfrm>
          <a:prstGeom prst="diamond">
            <a:avLst/>
          </a:prstGeom>
          <a:solidFill>
            <a:schemeClr val="bg2"/>
          </a:solidFill>
        </p:spPr>
        <p:txBody>
          <a:bodyPr/>
          <a:lstStyle/>
          <a:p>
            <a:r>
              <a:rPr lang="en-GB"/>
              <a:t>Click icon to add picture</a:t>
            </a:r>
          </a:p>
        </p:txBody>
      </p:sp>
      <p:grpSp>
        <p:nvGrpSpPr>
          <p:cNvPr id="8" name="Group 7">
            <a:extLst>
              <a:ext uri="{FF2B5EF4-FFF2-40B4-BE49-F238E27FC236}">
                <a16:creationId xmlns:a16="http://schemas.microsoft.com/office/drawing/2014/main" id="{79E04829-A3AC-4101-A31F-7FF164B962B4}"/>
              </a:ext>
            </a:extLst>
          </p:cNvPr>
          <p:cNvGrpSpPr/>
          <p:nvPr userDrawn="1"/>
        </p:nvGrpSpPr>
        <p:grpSpPr>
          <a:xfrm>
            <a:off x="192088" y="5722375"/>
            <a:ext cx="1228529" cy="486347"/>
            <a:chOff x="3350385" y="4690056"/>
            <a:chExt cx="674261" cy="266924"/>
          </a:xfrm>
        </p:grpSpPr>
        <p:sp>
          <p:nvSpPr>
            <p:cNvPr id="9" name="Freeform 23">
              <a:extLst>
                <a:ext uri="{FF2B5EF4-FFF2-40B4-BE49-F238E27FC236}">
                  <a16:creationId xmlns:a16="http://schemas.microsoft.com/office/drawing/2014/main" id="{A1C1C059-6DA6-473D-920C-D4333E795248}"/>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4">
              <a:extLst>
                <a:ext uri="{FF2B5EF4-FFF2-40B4-BE49-F238E27FC236}">
                  <a16:creationId xmlns:a16="http://schemas.microsoft.com/office/drawing/2014/main" id="{A1BD8EA8-38C3-4154-A5F8-E965EF895B5C}"/>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5">
              <a:extLst>
                <a:ext uri="{FF2B5EF4-FFF2-40B4-BE49-F238E27FC236}">
                  <a16:creationId xmlns:a16="http://schemas.microsoft.com/office/drawing/2014/main" id="{9F6A77FC-96F2-4D4B-83C2-0CBD60BF3BD5}"/>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12" name="Group 11">
            <a:extLst>
              <a:ext uri="{FF2B5EF4-FFF2-40B4-BE49-F238E27FC236}">
                <a16:creationId xmlns:a16="http://schemas.microsoft.com/office/drawing/2014/main" id="{4001248D-4EC2-4A38-A185-A6C90EB770F2}"/>
              </a:ext>
            </a:extLst>
          </p:cNvPr>
          <p:cNvGrpSpPr/>
          <p:nvPr userDrawn="1"/>
        </p:nvGrpSpPr>
        <p:grpSpPr>
          <a:xfrm flipH="1">
            <a:off x="4151513" y="2039541"/>
            <a:ext cx="1228529" cy="486347"/>
            <a:chOff x="3350385" y="4690056"/>
            <a:chExt cx="674261" cy="266924"/>
          </a:xfrm>
        </p:grpSpPr>
        <p:sp>
          <p:nvSpPr>
            <p:cNvPr id="13" name="Freeform 23">
              <a:extLst>
                <a:ext uri="{FF2B5EF4-FFF2-40B4-BE49-F238E27FC236}">
                  <a16:creationId xmlns:a16="http://schemas.microsoft.com/office/drawing/2014/main" id="{4C4AB55B-2BF2-46B8-ACA6-5AA26637118D}"/>
                </a:ext>
              </a:extLst>
            </p:cNvPr>
            <p:cNvSpPr>
              <a:spLocks/>
            </p:cNvSpPr>
            <p:nvPr/>
          </p:nvSpPr>
          <p:spPr bwMode="auto">
            <a:xfrm>
              <a:off x="3864769"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0070A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4" name="Freeform 24">
              <a:extLst>
                <a:ext uri="{FF2B5EF4-FFF2-40B4-BE49-F238E27FC236}">
                  <a16:creationId xmlns:a16="http://schemas.microsoft.com/office/drawing/2014/main" id="{49AFA640-4551-4C2C-965C-C5C8AF37DA2F}"/>
                </a:ext>
              </a:extLst>
            </p:cNvPr>
            <p:cNvSpPr>
              <a:spLocks/>
            </p:cNvSpPr>
            <p:nvPr/>
          </p:nvSpPr>
          <p:spPr bwMode="auto">
            <a:xfrm>
              <a:off x="3607576"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8FD2C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5" name="Freeform 25">
              <a:extLst>
                <a:ext uri="{FF2B5EF4-FFF2-40B4-BE49-F238E27FC236}">
                  <a16:creationId xmlns:a16="http://schemas.microsoft.com/office/drawing/2014/main" id="{651629F1-E25D-49AE-9866-7FC80A0EF05B}"/>
                </a:ext>
              </a:extLst>
            </p:cNvPr>
            <p:cNvSpPr>
              <a:spLocks/>
            </p:cNvSpPr>
            <p:nvPr/>
          </p:nvSpPr>
          <p:spPr bwMode="auto">
            <a:xfrm>
              <a:off x="3350385" y="4690056"/>
              <a:ext cx="159877" cy="266924"/>
            </a:xfrm>
            <a:custGeom>
              <a:avLst/>
              <a:gdLst>
                <a:gd name="T0" fmla="*/ 0 w 115"/>
                <a:gd name="T1" fmla="*/ 192 h 192"/>
                <a:gd name="T2" fmla="*/ 115 w 115"/>
                <a:gd name="T3" fmla="*/ 96 h 192"/>
                <a:gd name="T4" fmla="*/ 0 w 115"/>
                <a:gd name="T5" fmla="*/ 0 h 192"/>
                <a:gd name="T6" fmla="*/ 0 w 115"/>
                <a:gd name="T7" fmla="*/ 192 h 192"/>
              </a:gdLst>
              <a:ahLst/>
              <a:cxnLst>
                <a:cxn ang="0">
                  <a:pos x="T0" y="T1"/>
                </a:cxn>
                <a:cxn ang="0">
                  <a:pos x="T2" y="T3"/>
                </a:cxn>
                <a:cxn ang="0">
                  <a:pos x="T4" y="T5"/>
                </a:cxn>
                <a:cxn ang="0">
                  <a:pos x="T6" y="T7"/>
                </a:cxn>
              </a:cxnLst>
              <a:rect l="0" t="0" r="r" b="b"/>
              <a:pathLst>
                <a:path w="115" h="192">
                  <a:moveTo>
                    <a:pt x="0" y="192"/>
                  </a:moveTo>
                  <a:lnTo>
                    <a:pt x="115" y="96"/>
                  </a:lnTo>
                  <a:lnTo>
                    <a:pt x="0" y="0"/>
                  </a:lnTo>
                  <a:lnTo>
                    <a:pt x="0" y="192"/>
                  </a:lnTo>
                  <a:close/>
                </a:path>
              </a:pathLst>
            </a:custGeom>
            <a:solidFill>
              <a:srgbClr val="1D42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6" name="Content Placeholder 2">
            <a:extLst>
              <a:ext uri="{FF2B5EF4-FFF2-40B4-BE49-F238E27FC236}">
                <a16:creationId xmlns:a16="http://schemas.microsoft.com/office/drawing/2014/main" id="{E5E83F90-9673-4E90-8C1C-48C1AC05E8E5}"/>
              </a:ext>
            </a:extLst>
          </p:cNvPr>
          <p:cNvSpPr>
            <a:spLocks noGrp="1"/>
          </p:cNvSpPr>
          <p:nvPr>
            <p:ph idx="14"/>
          </p:nvPr>
        </p:nvSpPr>
        <p:spPr>
          <a:xfrm>
            <a:off x="5614219" y="4945626"/>
            <a:ext cx="6385693" cy="1052051"/>
          </a:xfrm>
        </p:spPr>
        <p:txBody>
          <a:bodyPr anchor="t" anchorCtr="0">
            <a:normAutofit/>
          </a:bodyPr>
          <a:lstStyle>
            <a:lvl1pPr marL="0" indent="0" algn="r">
              <a:buNone/>
              <a:defRPr sz="2400">
                <a:solidFill>
                  <a:schemeClr val="accent4"/>
                </a:solidFill>
                <a:latin typeface="+mn-lt"/>
              </a:defRPr>
            </a:lvl1pPr>
          </a:lstStyle>
          <a:p>
            <a:pPr lvl="0"/>
            <a:r>
              <a:rPr lang="en-GB"/>
              <a:t>Click to edit Master text styles</a:t>
            </a:r>
          </a:p>
        </p:txBody>
      </p:sp>
    </p:spTree>
    <p:extLst>
      <p:ext uri="{BB962C8B-B14F-4D97-AF65-F5344CB8AC3E}">
        <p14:creationId xmlns:p14="http://schemas.microsoft.com/office/powerpoint/2010/main" val="2264654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p:txBody>
          <a:bodyPr/>
          <a:lstStyle/>
          <a:p>
            <a:r>
              <a:rPr lang="en-GB"/>
              <a:t>Click to edit Master title style</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192088" y="1646903"/>
            <a:ext cx="5759450" cy="495074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p>
            <a:r>
              <a:rPr lang="en-GB"/>
              <a:t>#universityofsurrey</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sp>
        <p:nvSpPr>
          <p:cNvPr id="7" name="Content Placeholder 2">
            <a:extLst>
              <a:ext uri="{FF2B5EF4-FFF2-40B4-BE49-F238E27FC236}">
                <a16:creationId xmlns:a16="http://schemas.microsoft.com/office/drawing/2014/main" id="{106530C6-4721-4223-9748-E80F7F63896B}"/>
              </a:ext>
            </a:extLst>
          </p:cNvPr>
          <p:cNvSpPr>
            <a:spLocks noGrp="1"/>
          </p:cNvSpPr>
          <p:nvPr>
            <p:ph idx="13"/>
          </p:nvPr>
        </p:nvSpPr>
        <p:spPr>
          <a:xfrm>
            <a:off x="6240464" y="1646903"/>
            <a:ext cx="5759450" cy="495074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628909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10_Title and Content">
    <p:bg>
      <p:bgPr>
        <a:solidFill>
          <a:schemeClr val="tx2"/>
        </a:solidFill>
        <a:effectLst/>
      </p:bgPr>
    </p:bg>
    <p:spTree>
      <p:nvGrpSpPr>
        <p:cNvPr id="1" name=""/>
        <p:cNvGrpSpPr/>
        <p:nvPr/>
      </p:nvGrpSpPr>
      <p:grpSpPr>
        <a:xfrm>
          <a:off x="0" y="0"/>
          <a:ext cx="0" cy="0"/>
          <a:chOff x="0" y="0"/>
          <a:chExt cx="0" cy="0"/>
        </a:xfrm>
      </p:grpSpPr>
      <p:grpSp>
        <p:nvGrpSpPr>
          <p:cNvPr id="8" name="Group 19">
            <a:extLst>
              <a:ext uri="{FF2B5EF4-FFF2-40B4-BE49-F238E27FC236}">
                <a16:creationId xmlns:a16="http://schemas.microsoft.com/office/drawing/2014/main" id="{F94931B9-4111-4783-9CC4-AE56EF2D1B22}"/>
              </a:ext>
            </a:extLst>
          </p:cNvPr>
          <p:cNvGrpSpPr>
            <a:grpSpLocks noChangeAspect="1"/>
          </p:cNvGrpSpPr>
          <p:nvPr userDrawn="1"/>
        </p:nvGrpSpPr>
        <p:grpSpPr bwMode="auto">
          <a:xfrm>
            <a:off x="5121275" y="0"/>
            <a:ext cx="7089775" cy="6858000"/>
            <a:chOff x="3226" y="0"/>
            <a:chExt cx="4466" cy="4320"/>
          </a:xfrm>
        </p:grpSpPr>
        <p:sp>
          <p:nvSpPr>
            <p:cNvPr id="9" name="AutoShape 18">
              <a:extLst>
                <a:ext uri="{FF2B5EF4-FFF2-40B4-BE49-F238E27FC236}">
                  <a16:creationId xmlns:a16="http://schemas.microsoft.com/office/drawing/2014/main" id="{76D3E982-D7F3-4625-9DF0-2D919FE0D840}"/>
                </a:ext>
              </a:extLst>
            </p:cNvPr>
            <p:cNvSpPr>
              <a:spLocks noChangeAspect="1" noChangeArrowheads="1" noTextEdit="1"/>
            </p:cNvSpPr>
            <p:nvPr userDrawn="1"/>
          </p:nvSpPr>
          <p:spPr bwMode="auto">
            <a:xfrm>
              <a:off x="3226" y="0"/>
              <a:ext cx="446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0" name="Freeform 20">
              <a:extLst>
                <a:ext uri="{FF2B5EF4-FFF2-40B4-BE49-F238E27FC236}">
                  <a16:creationId xmlns:a16="http://schemas.microsoft.com/office/drawing/2014/main" id="{45BBA174-800B-49C1-9A79-234AE44089AB}"/>
                </a:ext>
              </a:extLst>
            </p:cNvPr>
            <p:cNvSpPr>
              <a:spLocks/>
            </p:cNvSpPr>
            <p:nvPr userDrawn="1"/>
          </p:nvSpPr>
          <p:spPr bwMode="auto">
            <a:xfrm>
              <a:off x="3225" y="1699"/>
              <a:ext cx="616" cy="1059"/>
            </a:xfrm>
            <a:custGeom>
              <a:avLst/>
              <a:gdLst>
                <a:gd name="T0" fmla="*/ 616 w 616"/>
                <a:gd name="T1" fmla="*/ 1059 h 1059"/>
                <a:gd name="T2" fmla="*/ 0 w 616"/>
                <a:gd name="T3" fmla="*/ 530 h 1059"/>
                <a:gd name="T4" fmla="*/ 616 w 616"/>
                <a:gd name="T5" fmla="*/ 0 h 1059"/>
                <a:gd name="T6" fmla="*/ 616 w 616"/>
                <a:gd name="T7" fmla="*/ 1059 h 1059"/>
              </a:gdLst>
              <a:ahLst/>
              <a:cxnLst>
                <a:cxn ang="0">
                  <a:pos x="T0" y="T1"/>
                </a:cxn>
                <a:cxn ang="0">
                  <a:pos x="T2" y="T3"/>
                </a:cxn>
                <a:cxn ang="0">
                  <a:pos x="T4" y="T5"/>
                </a:cxn>
                <a:cxn ang="0">
                  <a:pos x="T6" y="T7"/>
                </a:cxn>
              </a:cxnLst>
              <a:rect l="0" t="0" r="r" b="b"/>
              <a:pathLst>
                <a:path w="616" h="1059">
                  <a:moveTo>
                    <a:pt x="616" y="1059"/>
                  </a:moveTo>
                  <a:lnTo>
                    <a:pt x="0" y="530"/>
                  </a:lnTo>
                  <a:lnTo>
                    <a:pt x="616" y="0"/>
                  </a:lnTo>
                  <a:lnTo>
                    <a:pt x="616" y="105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1" name="Freeform 21">
              <a:extLst>
                <a:ext uri="{FF2B5EF4-FFF2-40B4-BE49-F238E27FC236}">
                  <a16:creationId xmlns:a16="http://schemas.microsoft.com/office/drawing/2014/main" id="{ADE23DF6-251E-4A0A-B7B6-1B350AFC7174}"/>
                </a:ext>
              </a:extLst>
            </p:cNvPr>
            <p:cNvSpPr>
              <a:spLocks noEditPoints="1"/>
            </p:cNvSpPr>
            <p:nvPr userDrawn="1"/>
          </p:nvSpPr>
          <p:spPr bwMode="auto">
            <a:xfrm>
              <a:off x="3841" y="0"/>
              <a:ext cx="3851" cy="4320"/>
            </a:xfrm>
            <a:custGeom>
              <a:avLst/>
              <a:gdLst>
                <a:gd name="T0" fmla="*/ 0 w 3851"/>
                <a:gd name="T1" fmla="*/ 0 h 4320"/>
                <a:gd name="T2" fmla="*/ 3851 w 3851"/>
                <a:gd name="T3" fmla="*/ 0 h 4320"/>
                <a:gd name="T4" fmla="*/ 3851 w 3851"/>
                <a:gd name="T5" fmla="*/ 4320 h 4320"/>
                <a:gd name="T6" fmla="*/ 0 w 3851"/>
                <a:gd name="T7" fmla="*/ 4320 h 4320"/>
                <a:gd name="T8" fmla="*/ 0 w 3851"/>
                <a:gd name="T9" fmla="*/ 0 h 4320"/>
                <a:gd name="T10" fmla="*/ 3269 w 3851"/>
                <a:gd name="T11" fmla="*/ 2226 h 4320"/>
                <a:gd name="T12" fmla="*/ 3851 w 3851"/>
                <a:gd name="T13" fmla="*/ 2726 h 4320"/>
                <a:gd name="T14" fmla="*/ 3851 w 3851"/>
                <a:gd name="T15" fmla="*/ 1726 h 4320"/>
                <a:gd name="T16" fmla="*/ 3269 w 3851"/>
                <a:gd name="T17" fmla="*/ 2226 h 4320"/>
                <a:gd name="T18" fmla="*/ 0 w 3851"/>
                <a:gd name="T19" fmla="*/ 2757 h 4320"/>
                <a:gd name="T20" fmla="*/ 616 w 3851"/>
                <a:gd name="T21" fmla="*/ 2228 h 4320"/>
                <a:gd name="T22" fmla="*/ 0 w 3851"/>
                <a:gd name="T23" fmla="*/ 1699 h 4320"/>
                <a:gd name="T24" fmla="*/ 0 w 3851"/>
                <a:gd name="T25" fmla="*/ 2757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51" h="4320">
                  <a:moveTo>
                    <a:pt x="0" y="0"/>
                  </a:moveTo>
                  <a:lnTo>
                    <a:pt x="3851" y="0"/>
                  </a:lnTo>
                  <a:lnTo>
                    <a:pt x="3851" y="4320"/>
                  </a:lnTo>
                  <a:lnTo>
                    <a:pt x="0" y="4320"/>
                  </a:lnTo>
                  <a:lnTo>
                    <a:pt x="0" y="0"/>
                  </a:lnTo>
                  <a:close/>
                  <a:moveTo>
                    <a:pt x="3269" y="2226"/>
                  </a:moveTo>
                  <a:lnTo>
                    <a:pt x="3851" y="2726"/>
                  </a:lnTo>
                  <a:lnTo>
                    <a:pt x="3851" y="1726"/>
                  </a:lnTo>
                  <a:lnTo>
                    <a:pt x="3269" y="2226"/>
                  </a:lnTo>
                  <a:close/>
                  <a:moveTo>
                    <a:pt x="0" y="2757"/>
                  </a:moveTo>
                  <a:lnTo>
                    <a:pt x="616" y="2228"/>
                  </a:lnTo>
                  <a:lnTo>
                    <a:pt x="0" y="1699"/>
                  </a:lnTo>
                  <a:lnTo>
                    <a:pt x="0" y="275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
        <p:nvSpPr>
          <p:cNvPr id="12" name="Rectangle 11">
            <a:extLst>
              <a:ext uri="{FF2B5EF4-FFF2-40B4-BE49-F238E27FC236}">
                <a16:creationId xmlns:a16="http://schemas.microsoft.com/office/drawing/2014/main" id="{8E3A5A6C-8D21-4FFA-A577-9C596B439D44}"/>
              </a:ext>
            </a:extLst>
          </p:cNvPr>
          <p:cNvSpPr/>
          <p:nvPr userDrawn="1"/>
        </p:nvSpPr>
        <p:spPr>
          <a:xfrm>
            <a:off x="6096000" y="-10190"/>
            <a:ext cx="6111876" cy="1494503"/>
          </a:xfrm>
          <a:prstGeom prst="rect">
            <a:avLst/>
          </a:prstGeom>
          <a:solidFill>
            <a:srgbClr val="E2E2E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1">
            <a:extLst>
              <a:ext uri="{FF2B5EF4-FFF2-40B4-BE49-F238E27FC236}">
                <a16:creationId xmlns:a16="http://schemas.microsoft.com/office/drawing/2014/main" id="{02664602-9616-441D-B78D-F5292291ADA9}"/>
              </a:ext>
            </a:extLst>
          </p:cNvPr>
          <p:cNvSpPr>
            <a:spLocks noGrp="1"/>
          </p:cNvSpPr>
          <p:nvPr>
            <p:ph type="title"/>
          </p:nvPr>
        </p:nvSpPr>
        <p:spPr>
          <a:xfrm>
            <a:off x="6254750" y="152400"/>
            <a:ext cx="4078291" cy="1342103"/>
          </a:xfrm>
        </p:spPr>
        <p:txBody>
          <a:bodyPr/>
          <a:lstStyle/>
          <a:p>
            <a:r>
              <a:rPr lang="en-GB"/>
              <a:t>Click to edit Master title style</a:t>
            </a:r>
            <a:endParaRPr lang="en-GB" dirty="0"/>
          </a:p>
        </p:txBody>
      </p:sp>
      <p:sp>
        <p:nvSpPr>
          <p:cNvPr id="5" name="Footer Placeholder 4">
            <a:extLst>
              <a:ext uri="{FF2B5EF4-FFF2-40B4-BE49-F238E27FC236}">
                <a16:creationId xmlns:a16="http://schemas.microsoft.com/office/drawing/2014/main" id="{5DF2AAD8-9219-4D1A-83E4-2AD846A70F4D}"/>
              </a:ext>
            </a:extLst>
          </p:cNvPr>
          <p:cNvSpPr>
            <a:spLocks noGrp="1"/>
          </p:cNvSpPr>
          <p:nvPr>
            <p:ph type="ftr" sz="quarter" idx="11"/>
          </p:nvPr>
        </p:nvSpPr>
        <p:spPr/>
        <p:txBody>
          <a:bodyPr/>
          <a:lstStyle>
            <a:lvl1pPr>
              <a:defRPr>
                <a:solidFill>
                  <a:schemeClr val="bg1"/>
                </a:solidFill>
              </a:defRPr>
            </a:lvl1pPr>
          </a:lstStyle>
          <a:p>
            <a:r>
              <a:rPr lang="en-GB"/>
              <a:t>#universityofsurrey</a:t>
            </a:r>
            <a:endParaRPr lang="en-GB" dirty="0"/>
          </a:p>
        </p:txBody>
      </p:sp>
      <p:sp>
        <p:nvSpPr>
          <p:cNvPr id="3" name="Content Placeholder 2">
            <a:extLst>
              <a:ext uri="{FF2B5EF4-FFF2-40B4-BE49-F238E27FC236}">
                <a16:creationId xmlns:a16="http://schemas.microsoft.com/office/drawing/2014/main" id="{8573B1B7-2DFC-40FF-9C20-DFAD40E4CAD7}"/>
              </a:ext>
            </a:extLst>
          </p:cNvPr>
          <p:cNvSpPr>
            <a:spLocks noGrp="1"/>
          </p:cNvSpPr>
          <p:nvPr>
            <p:ph idx="1"/>
          </p:nvPr>
        </p:nvSpPr>
        <p:spPr>
          <a:xfrm>
            <a:off x="7231633" y="2172929"/>
            <a:ext cx="3911028" cy="44247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6" name="Slide Number Placeholder 5">
            <a:extLst>
              <a:ext uri="{FF2B5EF4-FFF2-40B4-BE49-F238E27FC236}">
                <a16:creationId xmlns:a16="http://schemas.microsoft.com/office/drawing/2014/main" id="{64A10C1E-2A0B-408E-8326-AE5B4AB29FAB}"/>
              </a:ext>
            </a:extLst>
          </p:cNvPr>
          <p:cNvSpPr>
            <a:spLocks noGrp="1"/>
          </p:cNvSpPr>
          <p:nvPr>
            <p:ph type="sldNum" sz="quarter" idx="12"/>
          </p:nvPr>
        </p:nvSpPr>
        <p:spPr/>
        <p:txBody>
          <a:bodyPr/>
          <a:lstStyle/>
          <a:p>
            <a:fld id="{8B7390FE-2CFA-49B8-AE66-DBE4BCCAD6D5}" type="slidenum">
              <a:rPr lang="en-GB" smtClean="0"/>
              <a:t>‹#›</a:t>
            </a:fld>
            <a:endParaRPr lang="en-GB"/>
          </a:p>
        </p:txBody>
      </p:sp>
      <p:grpSp>
        <p:nvGrpSpPr>
          <p:cNvPr id="14" name="Group 4">
            <a:extLst>
              <a:ext uri="{FF2B5EF4-FFF2-40B4-BE49-F238E27FC236}">
                <a16:creationId xmlns:a16="http://schemas.microsoft.com/office/drawing/2014/main" id="{CA8D2D91-0599-4E5F-8DFF-BC8B0A9057E7}"/>
              </a:ext>
            </a:extLst>
          </p:cNvPr>
          <p:cNvGrpSpPr>
            <a:grpSpLocks noChangeAspect="1"/>
          </p:cNvGrpSpPr>
          <p:nvPr userDrawn="1"/>
        </p:nvGrpSpPr>
        <p:grpSpPr bwMode="auto">
          <a:xfrm>
            <a:off x="10407654" y="174625"/>
            <a:ext cx="1522413" cy="450850"/>
            <a:chOff x="6556" y="110"/>
            <a:chExt cx="959" cy="284"/>
          </a:xfrm>
          <a:solidFill>
            <a:schemeClr val="tx2"/>
          </a:solidFill>
        </p:grpSpPr>
        <p:sp>
          <p:nvSpPr>
            <p:cNvPr id="15" name="Freeform 5">
              <a:extLst>
                <a:ext uri="{FF2B5EF4-FFF2-40B4-BE49-F238E27FC236}">
                  <a16:creationId xmlns:a16="http://schemas.microsoft.com/office/drawing/2014/main" id="{2BF06F3B-4636-4A63-BFB7-97EE87DFE76E}"/>
                </a:ext>
              </a:extLst>
            </p:cNvPr>
            <p:cNvSpPr>
              <a:spLocks/>
            </p:cNvSpPr>
            <p:nvPr userDrawn="1"/>
          </p:nvSpPr>
          <p:spPr bwMode="auto">
            <a:xfrm>
              <a:off x="7171" y="150"/>
              <a:ext cx="47" cy="63"/>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6" name="Freeform 6">
              <a:extLst>
                <a:ext uri="{FF2B5EF4-FFF2-40B4-BE49-F238E27FC236}">
                  <a16:creationId xmlns:a16="http://schemas.microsoft.com/office/drawing/2014/main" id="{BB75F998-3FFF-4225-9F49-C7F9C0EA40AB}"/>
                </a:ext>
              </a:extLst>
            </p:cNvPr>
            <p:cNvSpPr>
              <a:spLocks/>
            </p:cNvSpPr>
            <p:nvPr userDrawn="1"/>
          </p:nvSpPr>
          <p:spPr bwMode="auto">
            <a:xfrm>
              <a:off x="7248" y="152"/>
              <a:ext cx="117" cy="59"/>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7" name="Freeform 7">
              <a:extLst>
                <a:ext uri="{FF2B5EF4-FFF2-40B4-BE49-F238E27FC236}">
                  <a16:creationId xmlns:a16="http://schemas.microsoft.com/office/drawing/2014/main" id="{8A97CDD8-0B77-4E6E-98BC-93ECA585876E}"/>
                </a:ext>
              </a:extLst>
            </p:cNvPr>
            <p:cNvSpPr>
              <a:spLocks/>
            </p:cNvSpPr>
            <p:nvPr userDrawn="1"/>
          </p:nvSpPr>
          <p:spPr bwMode="auto">
            <a:xfrm>
              <a:off x="6826" y="152"/>
              <a:ext cx="62" cy="6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8" name="Freeform 8">
              <a:extLst>
                <a:ext uri="{FF2B5EF4-FFF2-40B4-BE49-F238E27FC236}">
                  <a16:creationId xmlns:a16="http://schemas.microsoft.com/office/drawing/2014/main" id="{4E14386A-1EC4-44AD-9B06-222441600FBE}"/>
                </a:ext>
              </a:extLst>
            </p:cNvPr>
            <p:cNvSpPr>
              <a:spLocks/>
            </p:cNvSpPr>
            <p:nvPr userDrawn="1"/>
          </p:nvSpPr>
          <p:spPr bwMode="auto">
            <a:xfrm>
              <a:off x="6899" y="152"/>
              <a:ext cx="64" cy="59"/>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19" name="Freeform 9">
              <a:extLst>
                <a:ext uri="{FF2B5EF4-FFF2-40B4-BE49-F238E27FC236}">
                  <a16:creationId xmlns:a16="http://schemas.microsoft.com/office/drawing/2014/main" id="{ACC7A2AC-96F3-471F-ACBC-02E3F05D4D43}"/>
                </a:ext>
              </a:extLst>
            </p:cNvPr>
            <p:cNvSpPr>
              <a:spLocks/>
            </p:cNvSpPr>
            <p:nvPr userDrawn="1"/>
          </p:nvSpPr>
          <p:spPr bwMode="auto">
            <a:xfrm>
              <a:off x="6973" y="152"/>
              <a:ext cx="15" cy="59"/>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0" name="Freeform 10">
              <a:extLst>
                <a:ext uri="{FF2B5EF4-FFF2-40B4-BE49-F238E27FC236}">
                  <a16:creationId xmlns:a16="http://schemas.microsoft.com/office/drawing/2014/main" id="{1EFFCD58-DD2A-40E1-B4A2-299051850FA5}"/>
                </a:ext>
              </a:extLst>
            </p:cNvPr>
            <p:cNvSpPr>
              <a:spLocks/>
            </p:cNvSpPr>
            <p:nvPr userDrawn="1"/>
          </p:nvSpPr>
          <p:spPr bwMode="auto">
            <a:xfrm>
              <a:off x="6991" y="152"/>
              <a:ext cx="66" cy="59"/>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1" name="Freeform 11">
              <a:extLst>
                <a:ext uri="{FF2B5EF4-FFF2-40B4-BE49-F238E27FC236}">
                  <a16:creationId xmlns:a16="http://schemas.microsoft.com/office/drawing/2014/main" id="{8AC0AF28-48D4-4C4A-B1F6-7EE418BC8164}"/>
                </a:ext>
              </a:extLst>
            </p:cNvPr>
            <p:cNvSpPr>
              <a:spLocks/>
            </p:cNvSpPr>
            <p:nvPr userDrawn="1"/>
          </p:nvSpPr>
          <p:spPr bwMode="auto">
            <a:xfrm>
              <a:off x="7061" y="152"/>
              <a:ext cx="45" cy="59"/>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2" name="Freeform 12">
              <a:extLst>
                <a:ext uri="{FF2B5EF4-FFF2-40B4-BE49-F238E27FC236}">
                  <a16:creationId xmlns:a16="http://schemas.microsoft.com/office/drawing/2014/main" id="{7EDFA357-5310-46C9-9831-8482E038EE83}"/>
                </a:ext>
              </a:extLst>
            </p:cNvPr>
            <p:cNvSpPr>
              <a:spLocks/>
            </p:cNvSpPr>
            <p:nvPr userDrawn="1"/>
          </p:nvSpPr>
          <p:spPr bwMode="auto">
            <a:xfrm>
              <a:off x="7227" y="152"/>
              <a:ext cx="15" cy="59"/>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3" name="Freeform 13">
              <a:extLst>
                <a:ext uri="{FF2B5EF4-FFF2-40B4-BE49-F238E27FC236}">
                  <a16:creationId xmlns:a16="http://schemas.microsoft.com/office/drawing/2014/main" id="{9C8AE89A-7D2D-432E-998D-C15985278644}"/>
                </a:ext>
              </a:extLst>
            </p:cNvPr>
            <p:cNvSpPr>
              <a:spLocks/>
            </p:cNvSpPr>
            <p:nvPr userDrawn="1"/>
          </p:nvSpPr>
          <p:spPr bwMode="auto">
            <a:xfrm>
              <a:off x="7474" y="151"/>
              <a:ext cx="41" cy="60"/>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4" name="Freeform 14">
              <a:extLst>
                <a:ext uri="{FF2B5EF4-FFF2-40B4-BE49-F238E27FC236}">
                  <a16:creationId xmlns:a16="http://schemas.microsoft.com/office/drawing/2014/main" id="{B7F4D9EA-BA05-4D27-9EF1-989260A5BCCB}"/>
                </a:ext>
              </a:extLst>
            </p:cNvPr>
            <p:cNvSpPr>
              <a:spLocks/>
            </p:cNvSpPr>
            <p:nvPr userDrawn="1"/>
          </p:nvSpPr>
          <p:spPr bwMode="auto">
            <a:xfrm>
              <a:off x="6824" y="226"/>
              <a:ext cx="93" cy="139"/>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5" name="Freeform 15">
              <a:extLst>
                <a:ext uri="{FF2B5EF4-FFF2-40B4-BE49-F238E27FC236}">
                  <a16:creationId xmlns:a16="http://schemas.microsoft.com/office/drawing/2014/main" id="{FCCAC49F-4010-40C7-9791-DBDA3BC31D92}"/>
                </a:ext>
              </a:extLst>
            </p:cNvPr>
            <p:cNvSpPr>
              <a:spLocks/>
            </p:cNvSpPr>
            <p:nvPr userDrawn="1"/>
          </p:nvSpPr>
          <p:spPr bwMode="auto">
            <a:xfrm>
              <a:off x="6929" y="229"/>
              <a:ext cx="121" cy="136"/>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6" name="Freeform 16">
              <a:extLst>
                <a:ext uri="{FF2B5EF4-FFF2-40B4-BE49-F238E27FC236}">
                  <a16:creationId xmlns:a16="http://schemas.microsoft.com/office/drawing/2014/main" id="{B5B1F024-86CA-4A36-ABE9-30CDF6A94639}"/>
                </a:ext>
              </a:extLst>
            </p:cNvPr>
            <p:cNvSpPr>
              <a:spLocks/>
            </p:cNvSpPr>
            <p:nvPr userDrawn="1"/>
          </p:nvSpPr>
          <p:spPr bwMode="auto">
            <a:xfrm>
              <a:off x="7302" y="229"/>
              <a:ext cx="92" cy="132"/>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17">
              <a:extLst>
                <a:ext uri="{FF2B5EF4-FFF2-40B4-BE49-F238E27FC236}">
                  <a16:creationId xmlns:a16="http://schemas.microsoft.com/office/drawing/2014/main" id="{F92ADF2E-9F7C-4A53-8A57-3A012EE90FC0}"/>
                </a:ext>
              </a:extLst>
            </p:cNvPr>
            <p:cNvSpPr>
              <a:spLocks/>
            </p:cNvSpPr>
            <p:nvPr userDrawn="1"/>
          </p:nvSpPr>
          <p:spPr bwMode="auto">
            <a:xfrm>
              <a:off x="7387" y="229"/>
              <a:ext cx="117" cy="132"/>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18">
              <a:extLst>
                <a:ext uri="{FF2B5EF4-FFF2-40B4-BE49-F238E27FC236}">
                  <a16:creationId xmlns:a16="http://schemas.microsoft.com/office/drawing/2014/main" id="{205C43EC-C1B6-41E9-9E75-48C8BC8C8A59}"/>
                </a:ext>
              </a:extLst>
            </p:cNvPr>
            <p:cNvSpPr>
              <a:spLocks noEditPoints="1"/>
            </p:cNvSpPr>
            <p:nvPr userDrawn="1"/>
          </p:nvSpPr>
          <p:spPr bwMode="auto">
            <a:xfrm>
              <a:off x="7113" y="151"/>
              <a:ext cx="58" cy="60"/>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9" name="Freeform 19">
              <a:extLst>
                <a:ext uri="{FF2B5EF4-FFF2-40B4-BE49-F238E27FC236}">
                  <a16:creationId xmlns:a16="http://schemas.microsoft.com/office/drawing/2014/main" id="{1061B5B9-4D67-497F-82C7-F9A5BA0254A5}"/>
                </a:ext>
              </a:extLst>
            </p:cNvPr>
            <p:cNvSpPr>
              <a:spLocks noEditPoints="1"/>
            </p:cNvSpPr>
            <p:nvPr userDrawn="1"/>
          </p:nvSpPr>
          <p:spPr bwMode="auto">
            <a:xfrm>
              <a:off x="7393" y="150"/>
              <a:ext cx="73" cy="63"/>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0" name="Freeform 20">
              <a:extLst>
                <a:ext uri="{FF2B5EF4-FFF2-40B4-BE49-F238E27FC236}">
                  <a16:creationId xmlns:a16="http://schemas.microsoft.com/office/drawing/2014/main" id="{1560E086-B136-422D-9AA5-8161EF81FD92}"/>
                </a:ext>
              </a:extLst>
            </p:cNvPr>
            <p:cNvSpPr>
              <a:spLocks noEditPoints="1"/>
            </p:cNvSpPr>
            <p:nvPr userDrawn="1"/>
          </p:nvSpPr>
          <p:spPr bwMode="auto">
            <a:xfrm>
              <a:off x="7066" y="227"/>
              <a:ext cx="116" cy="134"/>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1">
              <a:extLst>
                <a:ext uri="{FF2B5EF4-FFF2-40B4-BE49-F238E27FC236}">
                  <a16:creationId xmlns:a16="http://schemas.microsoft.com/office/drawing/2014/main" id="{1F20620D-5E0A-48FD-9A82-72E8A7697BFC}"/>
                </a:ext>
              </a:extLst>
            </p:cNvPr>
            <p:cNvSpPr>
              <a:spLocks noEditPoints="1"/>
            </p:cNvSpPr>
            <p:nvPr userDrawn="1"/>
          </p:nvSpPr>
          <p:spPr bwMode="auto">
            <a:xfrm>
              <a:off x="7183" y="226"/>
              <a:ext cx="117" cy="135"/>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2">
              <a:extLst>
                <a:ext uri="{FF2B5EF4-FFF2-40B4-BE49-F238E27FC236}">
                  <a16:creationId xmlns:a16="http://schemas.microsoft.com/office/drawing/2014/main" id="{31A02084-A3C1-4CD9-A55E-984B32A866C7}"/>
                </a:ext>
              </a:extLst>
            </p:cNvPr>
            <p:cNvSpPr>
              <a:spLocks noEditPoints="1"/>
            </p:cNvSpPr>
            <p:nvPr userDrawn="1"/>
          </p:nvSpPr>
          <p:spPr bwMode="auto">
            <a:xfrm>
              <a:off x="6556" y="110"/>
              <a:ext cx="217" cy="284"/>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1348889202"/>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728C82-1672-410C-9D2D-55AC57838ABD}"/>
              </a:ext>
            </a:extLst>
          </p:cNvPr>
          <p:cNvSpPr/>
          <p:nvPr userDrawn="1"/>
        </p:nvSpPr>
        <p:spPr>
          <a:xfrm>
            <a:off x="0" y="0"/>
            <a:ext cx="12192000" cy="1494503"/>
          </a:xfrm>
          <a:prstGeom prst="rect">
            <a:avLst/>
          </a:prstGeom>
          <a:solidFill>
            <a:srgbClr val="F4F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E2E2E2"/>
              </a:solidFill>
            </a:endParaRPr>
          </a:p>
        </p:txBody>
      </p:sp>
      <p:sp>
        <p:nvSpPr>
          <p:cNvPr id="2" name="Title Placeholder 1">
            <a:extLst>
              <a:ext uri="{FF2B5EF4-FFF2-40B4-BE49-F238E27FC236}">
                <a16:creationId xmlns:a16="http://schemas.microsoft.com/office/drawing/2014/main" id="{BE821EDE-3679-4F2A-AE56-287EF74F2347}"/>
              </a:ext>
            </a:extLst>
          </p:cNvPr>
          <p:cNvSpPr>
            <a:spLocks noGrp="1"/>
          </p:cNvSpPr>
          <p:nvPr>
            <p:ph type="title"/>
          </p:nvPr>
        </p:nvSpPr>
        <p:spPr>
          <a:xfrm>
            <a:off x="192088" y="152400"/>
            <a:ext cx="10106029" cy="134210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87CC3BB1-CA07-4BD6-92A1-BC3691123E78}"/>
              </a:ext>
            </a:extLst>
          </p:cNvPr>
          <p:cNvSpPr>
            <a:spLocks noGrp="1"/>
          </p:cNvSpPr>
          <p:nvPr>
            <p:ph type="body" idx="1"/>
          </p:nvPr>
        </p:nvSpPr>
        <p:spPr>
          <a:xfrm>
            <a:off x="192088" y="1646903"/>
            <a:ext cx="11807824" cy="495074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Footer Placeholder 4">
            <a:extLst>
              <a:ext uri="{FF2B5EF4-FFF2-40B4-BE49-F238E27FC236}">
                <a16:creationId xmlns:a16="http://schemas.microsoft.com/office/drawing/2014/main" id="{6CD5B07F-A930-4851-9867-D044ADD9EE80}"/>
              </a:ext>
            </a:extLst>
          </p:cNvPr>
          <p:cNvSpPr>
            <a:spLocks noGrp="1"/>
          </p:cNvSpPr>
          <p:nvPr>
            <p:ph type="ftr" sz="quarter" idx="3"/>
          </p:nvPr>
        </p:nvSpPr>
        <p:spPr>
          <a:xfrm>
            <a:off x="192088" y="6597651"/>
            <a:ext cx="11161712" cy="260350"/>
          </a:xfrm>
          <a:prstGeom prst="rect">
            <a:avLst/>
          </a:prstGeom>
        </p:spPr>
        <p:txBody>
          <a:bodyPr vert="horz" lIns="91440" tIns="45720" rIns="91440" bIns="45720" rtlCol="0" anchor="ctr"/>
          <a:lstStyle>
            <a:lvl1pPr algn="l">
              <a:defRPr sz="900">
                <a:solidFill>
                  <a:schemeClr val="tx2"/>
                </a:solidFill>
                <a:latin typeface="+mn-lt"/>
              </a:defRPr>
            </a:lvl1pPr>
          </a:lstStyle>
          <a:p>
            <a:r>
              <a:rPr lang="en-GB"/>
              <a:t>#universityofsurrey</a:t>
            </a:r>
            <a:endParaRPr lang="en-GB" dirty="0"/>
          </a:p>
        </p:txBody>
      </p:sp>
      <p:sp>
        <p:nvSpPr>
          <p:cNvPr id="6" name="Slide Number Placeholder 5">
            <a:extLst>
              <a:ext uri="{FF2B5EF4-FFF2-40B4-BE49-F238E27FC236}">
                <a16:creationId xmlns:a16="http://schemas.microsoft.com/office/drawing/2014/main" id="{7E438119-8A7D-4502-B2BD-DF30DF8C08B2}"/>
              </a:ext>
            </a:extLst>
          </p:cNvPr>
          <p:cNvSpPr>
            <a:spLocks noGrp="1"/>
          </p:cNvSpPr>
          <p:nvPr>
            <p:ph type="sldNum" sz="quarter" idx="4"/>
          </p:nvPr>
        </p:nvSpPr>
        <p:spPr>
          <a:xfrm>
            <a:off x="11353800" y="6597651"/>
            <a:ext cx="646112" cy="260350"/>
          </a:xfrm>
          <a:prstGeom prst="rect">
            <a:avLst/>
          </a:prstGeom>
        </p:spPr>
        <p:txBody>
          <a:bodyPr vert="horz" lIns="91440" tIns="45720" rIns="91440" bIns="45720" rtlCol="0" anchor="ctr"/>
          <a:lstStyle>
            <a:lvl1pPr algn="r">
              <a:defRPr sz="900">
                <a:solidFill>
                  <a:schemeClr val="tx2"/>
                </a:solidFill>
                <a:latin typeface="+mn-lt"/>
              </a:defRPr>
            </a:lvl1pPr>
          </a:lstStyle>
          <a:p>
            <a:fld id="{8B7390FE-2CFA-49B8-AE66-DBE4BCCAD6D5}" type="slidenum">
              <a:rPr lang="en-GB" smtClean="0"/>
              <a:pPr/>
              <a:t>‹#›</a:t>
            </a:fld>
            <a:endParaRPr lang="en-GB" dirty="0"/>
          </a:p>
        </p:txBody>
      </p:sp>
      <p:grpSp>
        <p:nvGrpSpPr>
          <p:cNvPr id="48" name="Group 4">
            <a:extLst>
              <a:ext uri="{FF2B5EF4-FFF2-40B4-BE49-F238E27FC236}">
                <a16:creationId xmlns:a16="http://schemas.microsoft.com/office/drawing/2014/main" id="{4FBBD7EC-15CD-4047-AA51-394A37FC88A5}"/>
              </a:ext>
            </a:extLst>
          </p:cNvPr>
          <p:cNvGrpSpPr>
            <a:grpSpLocks noChangeAspect="1"/>
          </p:cNvGrpSpPr>
          <p:nvPr userDrawn="1"/>
        </p:nvGrpSpPr>
        <p:grpSpPr bwMode="auto">
          <a:xfrm>
            <a:off x="10403061" y="174625"/>
            <a:ext cx="1527006" cy="450849"/>
            <a:chOff x="4606" y="-364"/>
            <a:chExt cx="1558" cy="460"/>
          </a:xfrm>
          <a:solidFill>
            <a:schemeClr val="tx2"/>
          </a:solidFill>
        </p:grpSpPr>
        <p:sp>
          <p:nvSpPr>
            <p:cNvPr id="49" name="Freeform 5">
              <a:extLst>
                <a:ext uri="{FF2B5EF4-FFF2-40B4-BE49-F238E27FC236}">
                  <a16:creationId xmlns:a16="http://schemas.microsoft.com/office/drawing/2014/main" id="{233F7F97-872E-4837-9E38-19BD316C12F9}"/>
                </a:ext>
              </a:extLst>
            </p:cNvPr>
            <p:cNvSpPr>
              <a:spLocks/>
            </p:cNvSpPr>
            <p:nvPr/>
          </p:nvSpPr>
          <p:spPr bwMode="auto">
            <a:xfrm>
              <a:off x="5606" y="-300"/>
              <a:ext cx="76" cy="102"/>
            </a:xfrm>
            <a:custGeom>
              <a:avLst/>
              <a:gdLst>
                <a:gd name="T0" fmla="*/ 27 w 199"/>
                <a:gd name="T1" fmla="*/ 31 h 266"/>
                <a:gd name="T2" fmla="*/ 86 w 199"/>
                <a:gd name="T3" fmla="*/ 4 h 266"/>
                <a:gd name="T4" fmla="*/ 151 w 199"/>
                <a:gd name="T5" fmla="*/ 4 h 266"/>
                <a:gd name="T6" fmla="*/ 184 w 199"/>
                <a:gd name="T7" fmla="*/ 5 h 266"/>
                <a:gd name="T8" fmla="*/ 184 w 199"/>
                <a:gd name="T9" fmla="*/ 41 h 266"/>
                <a:gd name="T10" fmla="*/ 147 w 199"/>
                <a:gd name="T11" fmla="*/ 21 h 266"/>
                <a:gd name="T12" fmla="*/ 86 w 199"/>
                <a:gd name="T13" fmla="*/ 23 h 266"/>
                <a:gd name="T14" fmla="*/ 59 w 199"/>
                <a:gd name="T15" fmla="*/ 51 h 266"/>
                <a:gd name="T16" fmla="*/ 69 w 199"/>
                <a:gd name="T17" fmla="*/ 87 h 266"/>
                <a:gd name="T18" fmla="*/ 122 w 199"/>
                <a:gd name="T19" fmla="*/ 117 h 266"/>
                <a:gd name="T20" fmla="*/ 183 w 199"/>
                <a:gd name="T21" fmla="*/ 154 h 266"/>
                <a:gd name="T22" fmla="*/ 195 w 199"/>
                <a:gd name="T23" fmla="*/ 201 h 266"/>
                <a:gd name="T24" fmla="*/ 160 w 199"/>
                <a:gd name="T25" fmla="*/ 245 h 266"/>
                <a:gd name="T26" fmla="*/ 75 w 199"/>
                <a:gd name="T27" fmla="*/ 264 h 266"/>
                <a:gd name="T28" fmla="*/ 0 w 199"/>
                <a:gd name="T29" fmla="*/ 251 h 266"/>
                <a:gd name="T30" fmla="*/ 0 w 199"/>
                <a:gd name="T31" fmla="*/ 209 h 266"/>
                <a:gd name="T32" fmla="*/ 53 w 199"/>
                <a:gd name="T33" fmla="*/ 245 h 266"/>
                <a:gd name="T34" fmla="*/ 125 w 199"/>
                <a:gd name="T35" fmla="*/ 240 h 266"/>
                <a:gd name="T36" fmla="*/ 150 w 199"/>
                <a:gd name="T37" fmla="*/ 201 h 266"/>
                <a:gd name="T38" fmla="*/ 131 w 199"/>
                <a:gd name="T39" fmla="*/ 164 h 266"/>
                <a:gd name="T40" fmla="*/ 62 w 199"/>
                <a:gd name="T41" fmla="*/ 129 h 266"/>
                <a:gd name="T42" fmla="*/ 20 w 199"/>
                <a:gd name="T43" fmla="*/ 97 h 266"/>
                <a:gd name="T44" fmla="*/ 27 w 199"/>
                <a:gd name="T45" fmla="*/ 31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9" h="266">
                  <a:moveTo>
                    <a:pt x="27" y="31"/>
                  </a:moveTo>
                  <a:cubicBezTo>
                    <a:pt x="42" y="15"/>
                    <a:pt x="65" y="7"/>
                    <a:pt x="86" y="4"/>
                  </a:cubicBezTo>
                  <a:cubicBezTo>
                    <a:pt x="108" y="0"/>
                    <a:pt x="129" y="3"/>
                    <a:pt x="151" y="4"/>
                  </a:cubicBezTo>
                  <a:cubicBezTo>
                    <a:pt x="162" y="4"/>
                    <a:pt x="173" y="4"/>
                    <a:pt x="184" y="5"/>
                  </a:cubicBezTo>
                  <a:cubicBezTo>
                    <a:pt x="184" y="17"/>
                    <a:pt x="184" y="29"/>
                    <a:pt x="184" y="41"/>
                  </a:cubicBezTo>
                  <a:cubicBezTo>
                    <a:pt x="173" y="32"/>
                    <a:pt x="161" y="24"/>
                    <a:pt x="147" y="21"/>
                  </a:cubicBezTo>
                  <a:cubicBezTo>
                    <a:pt x="127" y="17"/>
                    <a:pt x="106" y="16"/>
                    <a:pt x="86" y="23"/>
                  </a:cubicBezTo>
                  <a:cubicBezTo>
                    <a:pt x="73" y="27"/>
                    <a:pt x="62" y="37"/>
                    <a:pt x="59" y="51"/>
                  </a:cubicBezTo>
                  <a:cubicBezTo>
                    <a:pt x="56" y="64"/>
                    <a:pt x="59" y="78"/>
                    <a:pt x="69" y="87"/>
                  </a:cubicBezTo>
                  <a:cubicBezTo>
                    <a:pt x="84" y="102"/>
                    <a:pt x="104" y="109"/>
                    <a:pt x="122" y="117"/>
                  </a:cubicBezTo>
                  <a:cubicBezTo>
                    <a:pt x="144" y="127"/>
                    <a:pt x="167" y="136"/>
                    <a:pt x="183" y="154"/>
                  </a:cubicBezTo>
                  <a:cubicBezTo>
                    <a:pt x="194" y="166"/>
                    <a:pt x="199" y="185"/>
                    <a:pt x="195" y="201"/>
                  </a:cubicBezTo>
                  <a:cubicBezTo>
                    <a:pt x="190" y="220"/>
                    <a:pt x="176" y="235"/>
                    <a:pt x="160" y="245"/>
                  </a:cubicBezTo>
                  <a:cubicBezTo>
                    <a:pt x="135" y="260"/>
                    <a:pt x="104" y="266"/>
                    <a:pt x="75" y="264"/>
                  </a:cubicBezTo>
                  <a:cubicBezTo>
                    <a:pt x="50" y="263"/>
                    <a:pt x="24" y="258"/>
                    <a:pt x="0" y="251"/>
                  </a:cubicBezTo>
                  <a:cubicBezTo>
                    <a:pt x="0" y="237"/>
                    <a:pt x="0" y="223"/>
                    <a:pt x="0" y="209"/>
                  </a:cubicBezTo>
                  <a:cubicBezTo>
                    <a:pt x="14" y="226"/>
                    <a:pt x="32" y="239"/>
                    <a:pt x="53" y="245"/>
                  </a:cubicBezTo>
                  <a:cubicBezTo>
                    <a:pt x="76" y="250"/>
                    <a:pt x="103" y="251"/>
                    <a:pt x="125" y="240"/>
                  </a:cubicBezTo>
                  <a:cubicBezTo>
                    <a:pt x="140" y="233"/>
                    <a:pt x="150" y="218"/>
                    <a:pt x="150" y="201"/>
                  </a:cubicBezTo>
                  <a:cubicBezTo>
                    <a:pt x="151" y="186"/>
                    <a:pt x="143" y="172"/>
                    <a:pt x="131" y="164"/>
                  </a:cubicBezTo>
                  <a:cubicBezTo>
                    <a:pt x="110" y="148"/>
                    <a:pt x="85" y="140"/>
                    <a:pt x="62" y="129"/>
                  </a:cubicBezTo>
                  <a:cubicBezTo>
                    <a:pt x="46" y="121"/>
                    <a:pt x="30" y="112"/>
                    <a:pt x="20" y="97"/>
                  </a:cubicBezTo>
                  <a:cubicBezTo>
                    <a:pt x="7" y="77"/>
                    <a:pt x="11" y="48"/>
                    <a:pt x="27" y="3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0" name="Freeform 6">
              <a:extLst>
                <a:ext uri="{FF2B5EF4-FFF2-40B4-BE49-F238E27FC236}">
                  <a16:creationId xmlns:a16="http://schemas.microsoft.com/office/drawing/2014/main" id="{4821E872-61FA-45D0-BB43-E455E33C1F86}"/>
                </a:ext>
              </a:extLst>
            </p:cNvPr>
            <p:cNvSpPr>
              <a:spLocks/>
            </p:cNvSpPr>
            <p:nvPr/>
          </p:nvSpPr>
          <p:spPr bwMode="auto">
            <a:xfrm>
              <a:off x="5731" y="-297"/>
              <a:ext cx="189" cy="96"/>
            </a:xfrm>
            <a:custGeom>
              <a:avLst/>
              <a:gdLst>
                <a:gd name="T0" fmla="*/ 294 w 496"/>
                <a:gd name="T1" fmla="*/ 1 h 250"/>
                <a:gd name="T2" fmla="*/ 317 w 496"/>
                <a:gd name="T3" fmla="*/ 13 h 250"/>
                <a:gd name="T4" fmla="*/ 372 w 496"/>
                <a:gd name="T5" fmla="*/ 118 h 250"/>
                <a:gd name="T6" fmla="*/ 380 w 496"/>
                <a:gd name="T7" fmla="*/ 122 h 250"/>
                <a:gd name="T8" fmla="*/ 410 w 496"/>
                <a:gd name="T9" fmla="*/ 78 h 250"/>
                <a:gd name="T10" fmla="*/ 442 w 496"/>
                <a:gd name="T11" fmla="*/ 23 h 250"/>
                <a:gd name="T12" fmla="*/ 436 w 496"/>
                <a:gd name="T13" fmla="*/ 0 h 250"/>
                <a:gd name="T14" fmla="*/ 496 w 496"/>
                <a:gd name="T15" fmla="*/ 1 h 250"/>
                <a:gd name="T16" fmla="*/ 421 w 496"/>
                <a:gd name="T17" fmla="*/ 95 h 250"/>
                <a:gd name="T18" fmla="*/ 391 w 496"/>
                <a:gd name="T19" fmla="*/ 155 h 250"/>
                <a:gd name="T20" fmla="*/ 390 w 496"/>
                <a:gd name="T21" fmla="*/ 221 h 250"/>
                <a:gd name="T22" fmla="*/ 399 w 496"/>
                <a:gd name="T23" fmla="*/ 250 h 250"/>
                <a:gd name="T24" fmla="*/ 335 w 496"/>
                <a:gd name="T25" fmla="*/ 250 h 250"/>
                <a:gd name="T26" fmla="*/ 346 w 496"/>
                <a:gd name="T27" fmla="*/ 172 h 250"/>
                <a:gd name="T28" fmla="*/ 325 w 496"/>
                <a:gd name="T29" fmla="*/ 100 h 250"/>
                <a:gd name="T30" fmla="*/ 252 w 496"/>
                <a:gd name="T31" fmla="*/ 4 h 250"/>
                <a:gd name="T32" fmla="*/ 202 w 496"/>
                <a:gd name="T33" fmla="*/ 20 h 250"/>
                <a:gd name="T34" fmla="*/ 142 w 496"/>
                <a:gd name="T35" fmla="*/ 20 h 250"/>
                <a:gd name="T36" fmla="*/ 142 w 496"/>
                <a:gd name="T37" fmla="*/ 212 h 250"/>
                <a:gd name="T38" fmla="*/ 152 w 496"/>
                <a:gd name="T39" fmla="*/ 250 h 250"/>
                <a:gd name="T40" fmla="*/ 88 w 496"/>
                <a:gd name="T41" fmla="*/ 250 h 250"/>
                <a:gd name="T42" fmla="*/ 99 w 496"/>
                <a:gd name="T43" fmla="*/ 195 h 250"/>
                <a:gd name="T44" fmla="*/ 99 w 496"/>
                <a:gd name="T45" fmla="*/ 20 h 250"/>
                <a:gd name="T46" fmla="*/ 29 w 496"/>
                <a:gd name="T47" fmla="*/ 21 h 250"/>
                <a:gd name="T48" fmla="*/ 0 w 496"/>
                <a:gd name="T49" fmla="*/ 29 h 250"/>
                <a:gd name="T50" fmla="*/ 10 w 496"/>
                <a:gd name="T51" fmla="*/ 1 h 250"/>
                <a:gd name="T52" fmla="*/ 294 w 496"/>
                <a:gd name="T53" fmla="*/ 1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96" h="250">
                  <a:moveTo>
                    <a:pt x="294" y="1"/>
                  </a:moveTo>
                  <a:cubicBezTo>
                    <a:pt x="304" y="0"/>
                    <a:pt x="312" y="5"/>
                    <a:pt x="317" y="13"/>
                  </a:cubicBezTo>
                  <a:cubicBezTo>
                    <a:pt x="341" y="45"/>
                    <a:pt x="359" y="81"/>
                    <a:pt x="372" y="118"/>
                  </a:cubicBezTo>
                  <a:cubicBezTo>
                    <a:pt x="372" y="122"/>
                    <a:pt x="377" y="126"/>
                    <a:pt x="380" y="122"/>
                  </a:cubicBezTo>
                  <a:cubicBezTo>
                    <a:pt x="390" y="107"/>
                    <a:pt x="400" y="92"/>
                    <a:pt x="410" y="78"/>
                  </a:cubicBezTo>
                  <a:cubicBezTo>
                    <a:pt x="422" y="60"/>
                    <a:pt x="436" y="43"/>
                    <a:pt x="442" y="23"/>
                  </a:cubicBezTo>
                  <a:cubicBezTo>
                    <a:pt x="444" y="15"/>
                    <a:pt x="441" y="7"/>
                    <a:pt x="436" y="0"/>
                  </a:cubicBezTo>
                  <a:cubicBezTo>
                    <a:pt x="456" y="1"/>
                    <a:pt x="476" y="0"/>
                    <a:pt x="496" y="1"/>
                  </a:cubicBezTo>
                  <a:cubicBezTo>
                    <a:pt x="471" y="32"/>
                    <a:pt x="446" y="64"/>
                    <a:pt x="421" y="95"/>
                  </a:cubicBezTo>
                  <a:cubicBezTo>
                    <a:pt x="407" y="113"/>
                    <a:pt x="395" y="133"/>
                    <a:pt x="391" y="155"/>
                  </a:cubicBezTo>
                  <a:cubicBezTo>
                    <a:pt x="388" y="177"/>
                    <a:pt x="388" y="199"/>
                    <a:pt x="390" y="221"/>
                  </a:cubicBezTo>
                  <a:cubicBezTo>
                    <a:pt x="390" y="231"/>
                    <a:pt x="394" y="241"/>
                    <a:pt x="399" y="250"/>
                  </a:cubicBezTo>
                  <a:cubicBezTo>
                    <a:pt x="378" y="250"/>
                    <a:pt x="357" y="250"/>
                    <a:pt x="335" y="250"/>
                  </a:cubicBezTo>
                  <a:cubicBezTo>
                    <a:pt x="350" y="227"/>
                    <a:pt x="345" y="198"/>
                    <a:pt x="346" y="172"/>
                  </a:cubicBezTo>
                  <a:cubicBezTo>
                    <a:pt x="347" y="147"/>
                    <a:pt x="337" y="122"/>
                    <a:pt x="325" y="100"/>
                  </a:cubicBezTo>
                  <a:cubicBezTo>
                    <a:pt x="305" y="65"/>
                    <a:pt x="283" y="30"/>
                    <a:pt x="252" y="4"/>
                  </a:cubicBezTo>
                  <a:cubicBezTo>
                    <a:pt x="239" y="17"/>
                    <a:pt x="219" y="19"/>
                    <a:pt x="202" y="20"/>
                  </a:cubicBezTo>
                  <a:cubicBezTo>
                    <a:pt x="182" y="20"/>
                    <a:pt x="162" y="20"/>
                    <a:pt x="142" y="20"/>
                  </a:cubicBezTo>
                  <a:cubicBezTo>
                    <a:pt x="142" y="84"/>
                    <a:pt x="142" y="148"/>
                    <a:pt x="142" y="212"/>
                  </a:cubicBezTo>
                  <a:cubicBezTo>
                    <a:pt x="142" y="225"/>
                    <a:pt x="145" y="239"/>
                    <a:pt x="152" y="250"/>
                  </a:cubicBezTo>
                  <a:cubicBezTo>
                    <a:pt x="131" y="250"/>
                    <a:pt x="110" y="250"/>
                    <a:pt x="88" y="250"/>
                  </a:cubicBezTo>
                  <a:cubicBezTo>
                    <a:pt x="99" y="234"/>
                    <a:pt x="99" y="214"/>
                    <a:pt x="99" y="195"/>
                  </a:cubicBezTo>
                  <a:cubicBezTo>
                    <a:pt x="99" y="20"/>
                    <a:pt x="99" y="20"/>
                    <a:pt x="99" y="20"/>
                  </a:cubicBezTo>
                  <a:cubicBezTo>
                    <a:pt x="75" y="20"/>
                    <a:pt x="52" y="20"/>
                    <a:pt x="29" y="21"/>
                  </a:cubicBezTo>
                  <a:cubicBezTo>
                    <a:pt x="19" y="21"/>
                    <a:pt x="9" y="24"/>
                    <a:pt x="0" y="29"/>
                  </a:cubicBezTo>
                  <a:cubicBezTo>
                    <a:pt x="3" y="19"/>
                    <a:pt x="6" y="10"/>
                    <a:pt x="10" y="1"/>
                  </a:cubicBezTo>
                  <a:cubicBezTo>
                    <a:pt x="104" y="1"/>
                    <a:pt x="199" y="0"/>
                    <a:pt x="294"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1" name="Freeform 7">
              <a:extLst>
                <a:ext uri="{FF2B5EF4-FFF2-40B4-BE49-F238E27FC236}">
                  <a16:creationId xmlns:a16="http://schemas.microsoft.com/office/drawing/2014/main" id="{FFBE571D-B106-4572-85FF-09354A739D8D}"/>
                </a:ext>
              </a:extLst>
            </p:cNvPr>
            <p:cNvSpPr>
              <a:spLocks/>
            </p:cNvSpPr>
            <p:nvPr/>
          </p:nvSpPr>
          <p:spPr bwMode="auto">
            <a:xfrm>
              <a:off x="5045" y="-297"/>
              <a:ext cx="100" cy="101"/>
            </a:xfrm>
            <a:custGeom>
              <a:avLst/>
              <a:gdLst>
                <a:gd name="T0" fmla="*/ 0 w 262"/>
                <a:gd name="T1" fmla="*/ 0 h 261"/>
                <a:gd name="T2" fmla="*/ 64 w 262"/>
                <a:gd name="T3" fmla="*/ 0 h 261"/>
                <a:gd name="T4" fmla="*/ 54 w 262"/>
                <a:gd name="T5" fmla="*/ 38 h 261"/>
                <a:gd name="T6" fmla="*/ 54 w 262"/>
                <a:gd name="T7" fmla="*/ 152 h 261"/>
                <a:gd name="T8" fmla="*/ 67 w 262"/>
                <a:gd name="T9" fmla="*/ 210 h 261"/>
                <a:gd name="T10" fmla="*/ 128 w 262"/>
                <a:gd name="T11" fmla="*/ 234 h 261"/>
                <a:gd name="T12" fmla="*/ 189 w 262"/>
                <a:gd name="T13" fmla="*/ 213 h 261"/>
                <a:gd name="T14" fmla="*/ 206 w 262"/>
                <a:gd name="T15" fmla="*/ 152 h 261"/>
                <a:gd name="T16" fmla="*/ 208 w 262"/>
                <a:gd name="T17" fmla="*/ 48 h 261"/>
                <a:gd name="T18" fmla="*/ 198 w 262"/>
                <a:gd name="T19" fmla="*/ 1 h 261"/>
                <a:gd name="T20" fmla="*/ 262 w 262"/>
                <a:gd name="T21" fmla="*/ 1 h 261"/>
                <a:gd name="T22" fmla="*/ 251 w 262"/>
                <a:gd name="T23" fmla="*/ 45 h 261"/>
                <a:gd name="T24" fmla="*/ 251 w 262"/>
                <a:gd name="T25" fmla="*/ 205 h 261"/>
                <a:gd name="T26" fmla="*/ 262 w 262"/>
                <a:gd name="T27" fmla="*/ 250 h 261"/>
                <a:gd name="T28" fmla="*/ 205 w 262"/>
                <a:gd name="T29" fmla="*/ 252 h 261"/>
                <a:gd name="T30" fmla="*/ 206 w 262"/>
                <a:gd name="T31" fmla="*/ 224 h 261"/>
                <a:gd name="T32" fmla="*/ 77 w 262"/>
                <a:gd name="T33" fmla="*/ 255 h 261"/>
                <a:gd name="T34" fmla="*/ 20 w 262"/>
                <a:gd name="T35" fmla="*/ 225 h 261"/>
                <a:gd name="T36" fmla="*/ 10 w 262"/>
                <a:gd name="T37" fmla="*/ 177 h 261"/>
                <a:gd name="T38" fmla="*/ 10 w 262"/>
                <a:gd name="T39" fmla="*/ 45 h 261"/>
                <a:gd name="T40" fmla="*/ 0 w 262"/>
                <a:gd name="T41" fmla="*/ 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62" h="261">
                  <a:moveTo>
                    <a:pt x="0" y="0"/>
                  </a:moveTo>
                  <a:cubicBezTo>
                    <a:pt x="22" y="1"/>
                    <a:pt x="43" y="1"/>
                    <a:pt x="64" y="0"/>
                  </a:cubicBezTo>
                  <a:cubicBezTo>
                    <a:pt x="57" y="12"/>
                    <a:pt x="54" y="25"/>
                    <a:pt x="54" y="38"/>
                  </a:cubicBezTo>
                  <a:cubicBezTo>
                    <a:pt x="54" y="76"/>
                    <a:pt x="54" y="114"/>
                    <a:pt x="54" y="152"/>
                  </a:cubicBezTo>
                  <a:cubicBezTo>
                    <a:pt x="54" y="172"/>
                    <a:pt x="54" y="193"/>
                    <a:pt x="67" y="210"/>
                  </a:cubicBezTo>
                  <a:cubicBezTo>
                    <a:pt x="81" y="228"/>
                    <a:pt x="106" y="233"/>
                    <a:pt x="128" y="234"/>
                  </a:cubicBezTo>
                  <a:cubicBezTo>
                    <a:pt x="150" y="234"/>
                    <a:pt x="174" y="230"/>
                    <a:pt x="189" y="213"/>
                  </a:cubicBezTo>
                  <a:cubicBezTo>
                    <a:pt x="204" y="196"/>
                    <a:pt x="206" y="173"/>
                    <a:pt x="206" y="152"/>
                  </a:cubicBezTo>
                  <a:cubicBezTo>
                    <a:pt x="209" y="117"/>
                    <a:pt x="207" y="82"/>
                    <a:pt x="208" y="48"/>
                  </a:cubicBezTo>
                  <a:cubicBezTo>
                    <a:pt x="208" y="31"/>
                    <a:pt x="206" y="15"/>
                    <a:pt x="198" y="1"/>
                  </a:cubicBezTo>
                  <a:cubicBezTo>
                    <a:pt x="219" y="1"/>
                    <a:pt x="240" y="1"/>
                    <a:pt x="262" y="1"/>
                  </a:cubicBezTo>
                  <a:cubicBezTo>
                    <a:pt x="253" y="14"/>
                    <a:pt x="251" y="30"/>
                    <a:pt x="251" y="45"/>
                  </a:cubicBezTo>
                  <a:cubicBezTo>
                    <a:pt x="251" y="98"/>
                    <a:pt x="251" y="152"/>
                    <a:pt x="251" y="205"/>
                  </a:cubicBezTo>
                  <a:cubicBezTo>
                    <a:pt x="251" y="221"/>
                    <a:pt x="253" y="237"/>
                    <a:pt x="262" y="250"/>
                  </a:cubicBezTo>
                  <a:cubicBezTo>
                    <a:pt x="243" y="251"/>
                    <a:pt x="224" y="252"/>
                    <a:pt x="205" y="252"/>
                  </a:cubicBezTo>
                  <a:cubicBezTo>
                    <a:pt x="205" y="243"/>
                    <a:pt x="206" y="234"/>
                    <a:pt x="206" y="224"/>
                  </a:cubicBezTo>
                  <a:cubicBezTo>
                    <a:pt x="170" y="252"/>
                    <a:pt x="121" y="261"/>
                    <a:pt x="77" y="255"/>
                  </a:cubicBezTo>
                  <a:cubicBezTo>
                    <a:pt x="55" y="252"/>
                    <a:pt x="32" y="244"/>
                    <a:pt x="20" y="225"/>
                  </a:cubicBezTo>
                  <a:cubicBezTo>
                    <a:pt x="11" y="211"/>
                    <a:pt x="10" y="193"/>
                    <a:pt x="10" y="177"/>
                  </a:cubicBezTo>
                  <a:cubicBezTo>
                    <a:pt x="10" y="133"/>
                    <a:pt x="10" y="89"/>
                    <a:pt x="10" y="45"/>
                  </a:cubicBezTo>
                  <a:cubicBezTo>
                    <a:pt x="10" y="30"/>
                    <a:pt x="9" y="14"/>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 name="Freeform 8">
              <a:extLst>
                <a:ext uri="{FF2B5EF4-FFF2-40B4-BE49-F238E27FC236}">
                  <a16:creationId xmlns:a16="http://schemas.microsoft.com/office/drawing/2014/main" id="{0ED3FC7A-FA75-44C9-B537-C526E6D38C42}"/>
                </a:ext>
              </a:extLst>
            </p:cNvPr>
            <p:cNvSpPr>
              <a:spLocks/>
            </p:cNvSpPr>
            <p:nvPr/>
          </p:nvSpPr>
          <p:spPr bwMode="auto">
            <a:xfrm>
              <a:off x="5163" y="-297"/>
              <a:ext cx="104" cy="97"/>
            </a:xfrm>
            <a:custGeom>
              <a:avLst/>
              <a:gdLst>
                <a:gd name="T0" fmla="*/ 2 w 273"/>
                <a:gd name="T1" fmla="*/ 1 h 252"/>
                <a:gd name="T2" fmla="*/ 57 w 273"/>
                <a:gd name="T3" fmla="*/ 1 h 252"/>
                <a:gd name="T4" fmla="*/ 74 w 273"/>
                <a:gd name="T5" fmla="*/ 12 h 252"/>
                <a:gd name="T6" fmla="*/ 123 w 273"/>
                <a:gd name="T7" fmla="*/ 74 h 252"/>
                <a:gd name="T8" fmla="*/ 218 w 273"/>
                <a:gd name="T9" fmla="*/ 183 h 252"/>
                <a:gd name="T10" fmla="*/ 234 w 273"/>
                <a:gd name="T11" fmla="*/ 196 h 252"/>
                <a:gd name="T12" fmla="*/ 235 w 273"/>
                <a:gd name="T13" fmla="*/ 48 h 252"/>
                <a:gd name="T14" fmla="*/ 224 w 273"/>
                <a:gd name="T15" fmla="*/ 1 h 252"/>
                <a:gd name="T16" fmla="*/ 273 w 273"/>
                <a:gd name="T17" fmla="*/ 1 h 252"/>
                <a:gd name="T18" fmla="*/ 259 w 273"/>
                <a:gd name="T19" fmla="*/ 61 h 252"/>
                <a:gd name="T20" fmla="*/ 260 w 273"/>
                <a:gd name="T21" fmla="*/ 252 h 252"/>
                <a:gd name="T22" fmla="*/ 226 w 273"/>
                <a:gd name="T23" fmla="*/ 252 h 252"/>
                <a:gd name="T24" fmla="*/ 62 w 273"/>
                <a:gd name="T25" fmla="*/ 63 h 252"/>
                <a:gd name="T26" fmla="*/ 42 w 273"/>
                <a:gd name="T27" fmla="*/ 42 h 252"/>
                <a:gd name="T28" fmla="*/ 41 w 273"/>
                <a:gd name="T29" fmla="*/ 71 h 252"/>
                <a:gd name="T30" fmla="*/ 41 w 273"/>
                <a:gd name="T31" fmla="*/ 173 h 252"/>
                <a:gd name="T32" fmla="*/ 55 w 273"/>
                <a:gd name="T33" fmla="*/ 250 h 252"/>
                <a:gd name="T34" fmla="*/ 0 w 273"/>
                <a:gd name="T35" fmla="*/ 250 h 252"/>
                <a:gd name="T36" fmla="*/ 16 w 273"/>
                <a:gd name="T37" fmla="*/ 172 h 252"/>
                <a:gd name="T38" fmla="*/ 17 w 273"/>
                <a:gd name="T39" fmla="*/ 50 h 252"/>
                <a:gd name="T40" fmla="*/ 2 w 273"/>
                <a:gd name="T41"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3" h="252">
                  <a:moveTo>
                    <a:pt x="2" y="1"/>
                  </a:moveTo>
                  <a:cubicBezTo>
                    <a:pt x="20" y="1"/>
                    <a:pt x="39" y="0"/>
                    <a:pt x="57" y="1"/>
                  </a:cubicBezTo>
                  <a:cubicBezTo>
                    <a:pt x="64" y="1"/>
                    <a:pt x="69" y="7"/>
                    <a:pt x="74" y="12"/>
                  </a:cubicBezTo>
                  <a:cubicBezTo>
                    <a:pt x="91" y="32"/>
                    <a:pt x="106" y="54"/>
                    <a:pt x="123" y="74"/>
                  </a:cubicBezTo>
                  <a:cubicBezTo>
                    <a:pt x="155" y="110"/>
                    <a:pt x="186" y="146"/>
                    <a:pt x="218" y="183"/>
                  </a:cubicBezTo>
                  <a:cubicBezTo>
                    <a:pt x="223" y="188"/>
                    <a:pt x="227" y="195"/>
                    <a:pt x="234" y="196"/>
                  </a:cubicBezTo>
                  <a:cubicBezTo>
                    <a:pt x="235" y="147"/>
                    <a:pt x="234" y="97"/>
                    <a:pt x="235" y="48"/>
                  </a:cubicBezTo>
                  <a:cubicBezTo>
                    <a:pt x="235" y="31"/>
                    <a:pt x="232" y="15"/>
                    <a:pt x="224" y="1"/>
                  </a:cubicBezTo>
                  <a:cubicBezTo>
                    <a:pt x="240" y="0"/>
                    <a:pt x="257" y="0"/>
                    <a:pt x="273" y="1"/>
                  </a:cubicBezTo>
                  <a:cubicBezTo>
                    <a:pt x="262" y="19"/>
                    <a:pt x="259" y="40"/>
                    <a:pt x="259" y="61"/>
                  </a:cubicBezTo>
                  <a:cubicBezTo>
                    <a:pt x="260" y="125"/>
                    <a:pt x="258" y="188"/>
                    <a:pt x="260" y="252"/>
                  </a:cubicBezTo>
                  <a:cubicBezTo>
                    <a:pt x="249" y="252"/>
                    <a:pt x="237" y="252"/>
                    <a:pt x="226" y="252"/>
                  </a:cubicBezTo>
                  <a:cubicBezTo>
                    <a:pt x="171" y="189"/>
                    <a:pt x="117" y="126"/>
                    <a:pt x="62" y="63"/>
                  </a:cubicBezTo>
                  <a:cubicBezTo>
                    <a:pt x="56" y="56"/>
                    <a:pt x="50" y="48"/>
                    <a:pt x="42" y="42"/>
                  </a:cubicBezTo>
                  <a:cubicBezTo>
                    <a:pt x="41" y="52"/>
                    <a:pt x="41" y="61"/>
                    <a:pt x="41" y="71"/>
                  </a:cubicBezTo>
                  <a:cubicBezTo>
                    <a:pt x="41" y="105"/>
                    <a:pt x="41" y="139"/>
                    <a:pt x="41" y="173"/>
                  </a:cubicBezTo>
                  <a:cubicBezTo>
                    <a:pt x="41" y="199"/>
                    <a:pt x="44" y="226"/>
                    <a:pt x="55" y="250"/>
                  </a:cubicBezTo>
                  <a:cubicBezTo>
                    <a:pt x="37" y="250"/>
                    <a:pt x="18" y="250"/>
                    <a:pt x="0" y="250"/>
                  </a:cubicBezTo>
                  <a:cubicBezTo>
                    <a:pt x="12" y="226"/>
                    <a:pt x="15" y="199"/>
                    <a:pt x="16" y="172"/>
                  </a:cubicBezTo>
                  <a:cubicBezTo>
                    <a:pt x="17" y="132"/>
                    <a:pt x="16" y="91"/>
                    <a:pt x="17" y="50"/>
                  </a:cubicBezTo>
                  <a:cubicBezTo>
                    <a:pt x="17" y="32"/>
                    <a:pt x="15" y="13"/>
                    <a:pt x="2"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 name="Freeform 9">
              <a:extLst>
                <a:ext uri="{FF2B5EF4-FFF2-40B4-BE49-F238E27FC236}">
                  <a16:creationId xmlns:a16="http://schemas.microsoft.com/office/drawing/2014/main" id="{AF6065D3-9FD6-4BF2-9BFD-5630C1D41ACD}"/>
                </a:ext>
              </a:extLst>
            </p:cNvPr>
            <p:cNvSpPr>
              <a:spLocks/>
            </p:cNvSpPr>
            <p:nvPr/>
          </p:nvSpPr>
          <p:spPr bwMode="auto">
            <a:xfrm>
              <a:off x="5284" y="-297"/>
              <a:ext cx="24" cy="96"/>
            </a:xfrm>
            <a:custGeom>
              <a:avLst/>
              <a:gdLst>
                <a:gd name="T0" fmla="*/ 0 w 64"/>
                <a:gd name="T1" fmla="*/ 0 h 250"/>
                <a:gd name="T2" fmla="*/ 64 w 64"/>
                <a:gd name="T3" fmla="*/ 0 h 250"/>
                <a:gd name="T4" fmla="*/ 54 w 64"/>
                <a:gd name="T5" fmla="*/ 43 h 250"/>
                <a:gd name="T6" fmla="*/ 54 w 64"/>
                <a:gd name="T7" fmla="*/ 207 h 250"/>
                <a:gd name="T8" fmla="*/ 64 w 64"/>
                <a:gd name="T9" fmla="*/ 250 h 250"/>
                <a:gd name="T10" fmla="*/ 0 w 64"/>
                <a:gd name="T11" fmla="*/ 250 h 250"/>
                <a:gd name="T12" fmla="*/ 10 w 64"/>
                <a:gd name="T13" fmla="*/ 209 h 250"/>
                <a:gd name="T14" fmla="*/ 10 w 64"/>
                <a:gd name="T15" fmla="*/ 43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1" y="0"/>
                    <a:pt x="43" y="1"/>
                    <a:pt x="64" y="0"/>
                  </a:cubicBezTo>
                  <a:cubicBezTo>
                    <a:pt x="56" y="13"/>
                    <a:pt x="54" y="28"/>
                    <a:pt x="54" y="43"/>
                  </a:cubicBezTo>
                  <a:cubicBezTo>
                    <a:pt x="54" y="98"/>
                    <a:pt x="54" y="152"/>
                    <a:pt x="54" y="207"/>
                  </a:cubicBezTo>
                  <a:cubicBezTo>
                    <a:pt x="54" y="222"/>
                    <a:pt x="56" y="237"/>
                    <a:pt x="64" y="250"/>
                  </a:cubicBezTo>
                  <a:cubicBezTo>
                    <a:pt x="43" y="250"/>
                    <a:pt x="21" y="250"/>
                    <a:pt x="0" y="250"/>
                  </a:cubicBezTo>
                  <a:cubicBezTo>
                    <a:pt x="8" y="238"/>
                    <a:pt x="10" y="223"/>
                    <a:pt x="10" y="209"/>
                  </a:cubicBezTo>
                  <a:cubicBezTo>
                    <a:pt x="10" y="154"/>
                    <a:pt x="10" y="98"/>
                    <a:pt x="10" y="43"/>
                  </a:cubicBezTo>
                  <a:cubicBezTo>
                    <a:pt x="10" y="28"/>
                    <a:pt x="8" y="1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 name="Freeform 10">
              <a:extLst>
                <a:ext uri="{FF2B5EF4-FFF2-40B4-BE49-F238E27FC236}">
                  <a16:creationId xmlns:a16="http://schemas.microsoft.com/office/drawing/2014/main" id="{17A11287-4BFB-439F-9A33-3022C270D600}"/>
                </a:ext>
              </a:extLst>
            </p:cNvPr>
            <p:cNvSpPr>
              <a:spLocks/>
            </p:cNvSpPr>
            <p:nvPr/>
          </p:nvSpPr>
          <p:spPr bwMode="auto">
            <a:xfrm>
              <a:off x="5313" y="-297"/>
              <a:ext cx="106" cy="97"/>
            </a:xfrm>
            <a:custGeom>
              <a:avLst/>
              <a:gdLst>
                <a:gd name="T0" fmla="*/ 0 w 277"/>
                <a:gd name="T1" fmla="*/ 1 h 252"/>
                <a:gd name="T2" fmla="*/ 44 w 277"/>
                <a:gd name="T3" fmla="*/ 1 h 252"/>
                <a:gd name="T4" fmla="*/ 56 w 277"/>
                <a:gd name="T5" fmla="*/ 12 h 252"/>
                <a:gd name="T6" fmla="*/ 130 w 277"/>
                <a:gd name="T7" fmla="*/ 196 h 252"/>
                <a:gd name="T8" fmla="*/ 137 w 277"/>
                <a:gd name="T9" fmla="*/ 210 h 252"/>
                <a:gd name="T10" fmla="*/ 150 w 277"/>
                <a:gd name="T11" fmla="*/ 190 h 252"/>
                <a:gd name="T12" fmla="*/ 210 w 277"/>
                <a:gd name="T13" fmla="*/ 54 h 252"/>
                <a:gd name="T14" fmla="*/ 218 w 277"/>
                <a:gd name="T15" fmla="*/ 1 h 252"/>
                <a:gd name="T16" fmla="*/ 277 w 277"/>
                <a:gd name="T17" fmla="*/ 1 h 252"/>
                <a:gd name="T18" fmla="*/ 143 w 277"/>
                <a:gd name="T19" fmla="*/ 252 h 252"/>
                <a:gd name="T20" fmla="*/ 106 w 277"/>
                <a:gd name="T21" fmla="*/ 252 h 252"/>
                <a:gd name="T22" fmla="*/ 0 w 277"/>
                <a:gd name="T23" fmla="*/ 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7" h="252">
                  <a:moveTo>
                    <a:pt x="0" y="1"/>
                  </a:moveTo>
                  <a:cubicBezTo>
                    <a:pt x="15" y="1"/>
                    <a:pt x="30" y="0"/>
                    <a:pt x="44" y="1"/>
                  </a:cubicBezTo>
                  <a:cubicBezTo>
                    <a:pt x="51" y="1"/>
                    <a:pt x="54" y="7"/>
                    <a:pt x="56" y="12"/>
                  </a:cubicBezTo>
                  <a:cubicBezTo>
                    <a:pt x="81" y="73"/>
                    <a:pt x="109" y="133"/>
                    <a:pt x="130" y="196"/>
                  </a:cubicBezTo>
                  <a:cubicBezTo>
                    <a:pt x="132" y="201"/>
                    <a:pt x="134" y="206"/>
                    <a:pt x="137" y="210"/>
                  </a:cubicBezTo>
                  <a:cubicBezTo>
                    <a:pt x="145" y="206"/>
                    <a:pt x="146" y="197"/>
                    <a:pt x="150" y="190"/>
                  </a:cubicBezTo>
                  <a:cubicBezTo>
                    <a:pt x="170" y="145"/>
                    <a:pt x="193" y="100"/>
                    <a:pt x="210" y="54"/>
                  </a:cubicBezTo>
                  <a:cubicBezTo>
                    <a:pt x="216" y="37"/>
                    <a:pt x="223" y="19"/>
                    <a:pt x="218" y="1"/>
                  </a:cubicBezTo>
                  <a:cubicBezTo>
                    <a:pt x="237" y="1"/>
                    <a:pt x="257" y="0"/>
                    <a:pt x="277" y="1"/>
                  </a:cubicBezTo>
                  <a:cubicBezTo>
                    <a:pt x="222" y="78"/>
                    <a:pt x="182" y="166"/>
                    <a:pt x="143" y="252"/>
                  </a:cubicBezTo>
                  <a:cubicBezTo>
                    <a:pt x="130" y="252"/>
                    <a:pt x="118" y="252"/>
                    <a:pt x="106" y="252"/>
                  </a:cubicBezTo>
                  <a:cubicBezTo>
                    <a:pt x="74" y="167"/>
                    <a:pt x="46" y="79"/>
                    <a:pt x="0"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 name="Freeform 11">
              <a:extLst>
                <a:ext uri="{FF2B5EF4-FFF2-40B4-BE49-F238E27FC236}">
                  <a16:creationId xmlns:a16="http://schemas.microsoft.com/office/drawing/2014/main" id="{539E04E0-FF3F-4A22-8452-081756F24B77}"/>
                </a:ext>
              </a:extLst>
            </p:cNvPr>
            <p:cNvSpPr>
              <a:spLocks/>
            </p:cNvSpPr>
            <p:nvPr/>
          </p:nvSpPr>
          <p:spPr bwMode="auto">
            <a:xfrm>
              <a:off x="5426" y="-297"/>
              <a:ext cx="74" cy="97"/>
            </a:xfrm>
            <a:custGeom>
              <a:avLst/>
              <a:gdLst>
                <a:gd name="T0" fmla="*/ 1 w 194"/>
                <a:gd name="T1" fmla="*/ 1 h 251"/>
                <a:gd name="T2" fmla="*/ 169 w 194"/>
                <a:gd name="T3" fmla="*/ 1 h 251"/>
                <a:gd name="T4" fmla="*/ 171 w 194"/>
                <a:gd name="T5" fmla="*/ 31 h 251"/>
                <a:gd name="T6" fmla="*/ 109 w 194"/>
                <a:gd name="T7" fmla="*/ 16 h 251"/>
                <a:gd name="T8" fmla="*/ 55 w 194"/>
                <a:gd name="T9" fmla="*/ 16 h 251"/>
                <a:gd name="T10" fmla="*/ 55 w 194"/>
                <a:gd name="T11" fmla="*/ 109 h 251"/>
                <a:gd name="T12" fmla="*/ 169 w 194"/>
                <a:gd name="T13" fmla="*/ 107 h 251"/>
                <a:gd name="T14" fmla="*/ 138 w 194"/>
                <a:gd name="T15" fmla="*/ 124 h 251"/>
                <a:gd name="T16" fmla="*/ 55 w 194"/>
                <a:gd name="T17" fmla="*/ 129 h 251"/>
                <a:gd name="T18" fmla="*/ 55 w 194"/>
                <a:gd name="T19" fmla="*/ 234 h 251"/>
                <a:gd name="T20" fmla="*/ 158 w 194"/>
                <a:gd name="T21" fmla="*/ 228 h 251"/>
                <a:gd name="T22" fmla="*/ 194 w 194"/>
                <a:gd name="T23" fmla="*/ 212 h 251"/>
                <a:gd name="T24" fmla="*/ 185 w 194"/>
                <a:gd name="T25" fmla="*/ 248 h 251"/>
                <a:gd name="T26" fmla="*/ 110 w 194"/>
                <a:gd name="T27" fmla="*/ 250 h 251"/>
                <a:gd name="T28" fmla="*/ 0 w 194"/>
                <a:gd name="T29" fmla="*/ 250 h 251"/>
                <a:gd name="T30" fmla="*/ 11 w 194"/>
                <a:gd name="T31" fmla="*/ 196 h 251"/>
                <a:gd name="T32" fmla="*/ 11 w 194"/>
                <a:gd name="T33" fmla="*/ 59 h 251"/>
                <a:gd name="T34" fmla="*/ 1 w 194"/>
                <a:gd name="T35"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4" h="251">
                  <a:moveTo>
                    <a:pt x="1" y="1"/>
                  </a:moveTo>
                  <a:cubicBezTo>
                    <a:pt x="57" y="0"/>
                    <a:pt x="113" y="0"/>
                    <a:pt x="169" y="1"/>
                  </a:cubicBezTo>
                  <a:cubicBezTo>
                    <a:pt x="170" y="11"/>
                    <a:pt x="171" y="21"/>
                    <a:pt x="171" y="31"/>
                  </a:cubicBezTo>
                  <a:cubicBezTo>
                    <a:pt x="153" y="19"/>
                    <a:pt x="130" y="17"/>
                    <a:pt x="109" y="16"/>
                  </a:cubicBezTo>
                  <a:cubicBezTo>
                    <a:pt x="91" y="16"/>
                    <a:pt x="73" y="16"/>
                    <a:pt x="55" y="16"/>
                  </a:cubicBezTo>
                  <a:cubicBezTo>
                    <a:pt x="55" y="47"/>
                    <a:pt x="55" y="78"/>
                    <a:pt x="55" y="109"/>
                  </a:cubicBezTo>
                  <a:cubicBezTo>
                    <a:pt x="93" y="110"/>
                    <a:pt x="131" y="110"/>
                    <a:pt x="169" y="107"/>
                  </a:cubicBezTo>
                  <a:cubicBezTo>
                    <a:pt x="161" y="116"/>
                    <a:pt x="149" y="121"/>
                    <a:pt x="138" y="124"/>
                  </a:cubicBezTo>
                  <a:cubicBezTo>
                    <a:pt x="111" y="130"/>
                    <a:pt x="83" y="129"/>
                    <a:pt x="55" y="129"/>
                  </a:cubicBezTo>
                  <a:cubicBezTo>
                    <a:pt x="55" y="164"/>
                    <a:pt x="55" y="199"/>
                    <a:pt x="55" y="234"/>
                  </a:cubicBezTo>
                  <a:cubicBezTo>
                    <a:pt x="89" y="233"/>
                    <a:pt x="125" y="238"/>
                    <a:pt x="158" y="228"/>
                  </a:cubicBezTo>
                  <a:cubicBezTo>
                    <a:pt x="171" y="225"/>
                    <a:pt x="183" y="219"/>
                    <a:pt x="194" y="212"/>
                  </a:cubicBezTo>
                  <a:cubicBezTo>
                    <a:pt x="191" y="224"/>
                    <a:pt x="188" y="236"/>
                    <a:pt x="185" y="248"/>
                  </a:cubicBezTo>
                  <a:cubicBezTo>
                    <a:pt x="160" y="251"/>
                    <a:pt x="135" y="250"/>
                    <a:pt x="110" y="250"/>
                  </a:cubicBezTo>
                  <a:cubicBezTo>
                    <a:pt x="0" y="250"/>
                    <a:pt x="0" y="250"/>
                    <a:pt x="0" y="250"/>
                  </a:cubicBezTo>
                  <a:cubicBezTo>
                    <a:pt x="10" y="234"/>
                    <a:pt x="11" y="214"/>
                    <a:pt x="11" y="196"/>
                  </a:cubicBezTo>
                  <a:cubicBezTo>
                    <a:pt x="11" y="150"/>
                    <a:pt x="11" y="105"/>
                    <a:pt x="11" y="59"/>
                  </a:cubicBezTo>
                  <a:cubicBezTo>
                    <a:pt x="11" y="39"/>
                    <a:pt x="12" y="18"/>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 name="Freeform 12">
              <a:extLst>
                <a:ext uri="{FF2B5EF4-FFF2-40B4-BE49-F238E27FC236}">
                  <a16:creationId xmlns:a16="http://schemas.microsoft.com/office/drawing/2014/main" id="{5AF6D39B-B098-4841-911C-7703FB883EA3}"/>
                </a:ext>
              </a:extLst>
            </p:cNvPr>
            <p:cNvSpPr>
              <a:spLocks/>
            </p:cNvSpPr>
            <p:nvPr/>
          </p:nvSpPr>
          <p:spPr bwMode="auto">
            <a:xfrm>
              <a:off x="5696" y="-297"/>
              <a:ext cx="24" cy="96"/>
            </a:xfrm>
            <a:custGeom>
              <a:avLst/>
              <a:gdLst>
                <a:gd name="T0" fmla="*/ 0 w 64"/>
                <a:gd name="T1" fmla="*/ 0 h 250"/>
                <a:gd name="T2" fmla="*/ 64 w 64"/>
                <a:gd name="T3" fmla="*/ 1 h 250"/>
                <a:gd name="T4" fmla="*/ 54 w 64"/>
                <a:gd name="T5" fmla="*/ 59 h 250"/>
                <a:gd name="T6" fmla="*/ 54 w 64"/>
                <a:gd name="T7" fmla="*/ 193 h 250"/>
                <a:gd name="T8" fmla="*/ 64 w 64"/>
                <a:gd name="T9" fmla="*/ 250 h 250"/>
                <a:gd name="T10" fmla="*/ 1 w 64"/>
                <a:gd name="T11" fmla="*/ 250 h 250"/>
                <a:gd name="T12" fmla="*/ 10 w 64"/>
                <a:gd name="T13" fmla="*/ 200 h 250"/>
                <a:gd name="T14" fmla="*/ 10 w 64"/>
                <a:gd name="T15" fmla="*/ 38 h 250"/>
                <a:gd name="T16" fmla="*/ 0 w 64"/>
                <a:gd name="T17"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 h="250">
                  <a:moveTo>
                    <a:pt x="0" y="0"/>
                  </a:moveTo>
                  <a:cubicBezTo>
                    <a:pt x="22" y="1"/>
                    <a:pt x="43" y="0"/>
                    <a:pt x="64" y="1"/>
                  </a:cubicBezTo>
                  <a:cubicBezTo>
                    <a:pt x="53" y="18"/>
                    <a:pt x="54" y="39"/>
                    <a:pt x="54" y="59"/>
                  </a:cubicBezTo>
                  <a:cubicBezTo>
                    <a:pt x="54" y="104"/>
                    <a:pt x="54" y="149"/>
                    <a:pt x="54" y="193"/>
                  </a:cubicBezTo>
                  <a:cubicBezTo>
                    <a:pt x="54" y="213"/>
                    <a:pt x="53" y="233"/>
                    <a:pt x="64" y="250"/>
                  </a:cubicBezTo>
                  <a:cubicBezTo>
                    <a:pt x="43" y="250"/>
                    <a:pt x="22" y="250"/>
                    <a:pt x="1" y="250"/>
                  </a:cubicBezTo>
                  <a:cubicBezTo>
                    <a:pt x="10" y="235"/>
                    <a:pt x="11" y="217"/>
                    <a:pt x="10" y="200"/>
                  </a:cubicBezTo>
                  <a:cubicBezTo>
                    <a:pt x="10" y="146"/>
                    <a:pt x="11" y="92"/>
                    <a:pt x="10" y="38"/>
                  </a:cubicBezTo>
                  <a:cubicBezTo>
                    <a:pt x="10" y="25"/>
                    <a:pt x="8" y="12"/>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 name="Freeform 13">
              <a:extLst>
                <a:ext uri="{FF2B5EF4-FFF2-40B4-BE49-F238E27FC236}">
                  <a16:creationId xmlns:a16="http://schemas.microsoft.com/office/drawing/2014/main" id="{4C43D159-59C8-48D3-822E-DBF84B16CF7B}"/>
                </a:ext>
              </a:extLst>
            </p:cNvPr>
            <p:cNvSpPr>
              <a:spLocks/>
            </p:cNvSpPr>
            <p:nvPr/>
          </p:nvSpPr>
          <p:spPr bwMode="auto">
            <a:xfrm>
              <a:off x="6098" y="-297"/>
              <a:ext cx="66" cy="96"/>
            </a:xfrm>
            <a:custGeom>
              <a:avLst/>
              <a:gdLst>
                <a:gd name="T0" fmla="*/ 1 w 173"/>
                <a:gd name="T1" fmla="*/ 1 h 251"/>
                <a:gd name="T2" fmla="*/ 123 w 173"/>
                <a:gd name="T3" fmla="*/ 1 h 251"/>
                <a:gd name="T4" fmla="*/ 173 w 173"/>
                <a:gd name="T5" fmla="*/ 3 h 251"/>
                <a:gd name="T6" fmla="*/ 173 w 173"/>
                <a:gd name="T7" fmla="*/ 37 h 251"/>
                <a:gd name="T8" fmla="*/ 132 w 173"/>
                <a:gd name="T9" fmla="*/ 19 h 251"/>
                <a:gd name="T10" fmla="*/ 54 w 173"/>
                <a:gd name="T11" fmla="*/ 17 h 251"/>
                <a:gd name="T12" fmla="*/ 54 w 173"/>
                <a:gd name="T13" fmla="*/ 118 h 251"/>
                <a:gd name="T14" fmla="*/ 168 w 173"/>
                <a:gd name="T15" fmla="*/ 115 h 251"/>
                <a:gd name="T16" fmla="*/ 125 w 173"/>
                <a:gd name="T17" fmla="*/ 134 h 251"/>
                <a:gd name="T18" fmla="*/ 54 w 173"/>
                <a:gd name="T19" fmla="*/ 137 h 251"/>
                <a:gd name="T20" fmla="*/ 54 w 173"/>
                <a:gd name="T21" fmla="*/ 213 h 251"/>
                <a:gd name="T22" fmla="*/ 64 w 173"/>
                <a:gd name="T23" fmla="*/ 251 h 251"/>
                <a:gd name="T24" fmla="*/ 0 w 173"/>
                <a:gd name="T25" fmla="*/ 251 h 251"/>
                <a:gd name="T26" fmla="*/ 11 w 173"/>
                <a:gd name="T27" fmla="*/ 192 h 251"/>
                <a:gd name="T28" fmla="*/ 11 w 173"/>
                <a:gd name="T29" fmla="*/ 46 h 251"/>
                <a:gd name="T30" fmla="*/ 1 w 173"/>
                <a:gd name="T31" fmla="*/ 1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3" h="251">
                  <a:moveTo>
                    <a:pt x="1" y="1"/>
                  </a:moveTo>
                  <a:cubicBezTo>
                    <a:pt x="42" y="2"/>
                    <a:pt x="82" y="1"/>
                    <a:pt x="123" y="1"/>
                  </a:cubicBezTo>
                  <a:cubicBezTo>
                    <a:pt x="140" y="2"/>
                    <a:pt x="156" y="0"/>
                    <a:pt x="173" y="3"/>
                  </a:cubicBezTo>
                  <a:cubicBezTo>
                    <a:pt x="173" y="15"/>
                    <a:pt x="173" y="26"/>
                    <a:pt x="173" y="37"/>
                  </a:cubicBezTo>
                  <a:cubicBezTo>
                    <a:pt x="162" y="26"/>
                    <a:pt x="148" y="20"/>
                    <a:pt x="132" y="19"/>
                  </a:cubicBezTo>
                  <a:cubicBezTo>
                    <a:pt x="106" y="16"/>
                    <a:pt x="80" y="18"/>
                    <a:pt x="54" y="17"/>
                  </a:cubicBezTo>
                  <a:cubicBezTo>
                    <a:pt x="54" y="51"/>
                    <a:pt x="54" y="84"/>
                    <a:pt x="54" y="118"/>
                  </a:cubicBezTo>
                  <a:cubicBezTo>
                    <a:pt x="92" y="118"/>
                    <a:pt x="130" y="118"/>
                    <a:pt x="168" y="115"/>
                  </a:cubicBezTo>
                  <a:cubicBezTo>
                    <a:pt x="157" y="127"/>
                    <a:pt x="141" y="131"/>
                    <a:pt x="125" y="134"/>
                  </a:cubicBezTo>
                  <a:cubicBezTo>
                    <a:pt x="102" y="138"/>
                    <a:pt x="78" y="137"/>
                    <a:pt x="54" y="137"/>
                  </a:cubicBezTo>
                  <a:cubicBezTo>
                    <a:pt x="54" y="163"/>
                    <a:pt x="54" y="188"/>
                    <a:pt x="54" y="213"/>
                  </a:cubicBezTo>
                  <a:cubicBezTo>
                    <a:pt x="54" y="226"/>
                    <a:pt x="57" y="240"/>
                    <a:pt x="64" y="251"/>
                  </a:cubicBezTo>
                  <a:cubicBezTo>
                    <a:pt x="43" y="251"/>
                    <a:pt x="22" y="251"/>
                    <a:pt x="0" y="251"/>
                  </a:cubicBezTo>
                  <a:cubicBezTo>
                    <a:pt x="12" y="234"/>
                    <a:pt x="10" y="212"/>
                    <a:pt x="11" y="192"/>
                  </a:cubicBezTo>
                  <a:cubicBezTo>
                    <a:pt x="11" y="143"/>
                    <a:pt x="11" y="95"/>
                    <a:pt x="11" y="46"/>
                  </a:cubicBezTo>
                  <a:cubicBezTo>
                    <a:pt x="11" y="31"/>
                    <a:pt x="10" y="15"/>
                    <a:pt x="1" y="1"/>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 name="Freeform 14">
              <a:extLst>
                <a:ext uri="{FF2B5EF4-FFF2-40B4-BE49-F238E27FC236}">
                  <a16:creationId xmlns:a16="http://schemas.microsoft.com/office/drawing/2014/main" id="{9C984F74-DE97-4DF8-894E-D801EB5254EF}"/>
                </a:ext>
              </a:extLst>
            </p:cNvPr>
            <p:cNvSpPr>
              <a:spLocks/>
            </p:cNvSpPr>
            <p:nvPr/>
          </p:nvSpPr>
          <p:spPr bwMode="auto">
            <a:xfrm>
              <a:off x="5041" y="-177"/>
              <a:ext cx="152" cy="226"/>
            </a:xfrm>
            <a:custGeom>
              <a:avLst/>
              <a:gdLst>
                <a:gd name="T0" fmla="*/ 87 w 398"/>
                <a:gd name="T1" fmla="*/ 35 h 589"/>
                <a:gd name="T2" fmla="*/ 218 w 398"/>
                <a:gd name="T3" fmla="*/ 0 h 589"/>
                <a:gd name="T4" fmla="*/ 367 w 398"/>
                <a:gd name="T5" fmla="*/ 6 h 589"/>
                <a:gd name="T6" fmla="*/ 367 w 398"/>
                <a:gd name="T7" fmla="*/ 87 h 589"/>
                <a:gd name="T8" fmla="*/ 314 w 398"/>
                <a:gd name="T9" fmla="*/ 48 h 589"/>
                <a:gd name="T10" fmla="*/ 248 w 398"/>
                <a:gd name="T11" fmla="*/ 36 h 589"/>
                <a:gd name="T12" fmla="*/ 150 w 398"/>
                <a:gd name="T13" fmla="*/ 59 h 589"/>
                <a:gd name="T14" fmla="*/ 133 w 398"/>
                <a:gd name="T15" fmla="*/ 184 h 589"/>
                <a:gd name="T16" fmla="*/ 195 w 398"/>
                <a:gd name="T17" fmla="*/ 233 h 589"/>
                <a:gd name="T18" fmla="*/ 326 w 398"/>
                <a:gd name="T19" fmla="*/ 303 h 589"/>
                <a:gd name="T20" fmla="*/ 384 w 398"/>
                <a:gd name="T21" fmla="*/ 372 h 589"/>
                <a:gd name="T22" fmla="*/ 369 w 398"/>
                <a:gd name="T23" fmla="*/ 493 h 589"/>
                <a:gd name="T24" fmla="*/ 287 w 398"/>
                <a:gd name="T25" fmla="*/ 561 h 589"/>
                <a:gd name="T26" fmla="*/ 149 w 398"/>
                <a:gd name="T27" fmla="*/ 587 h 589"/>
                <a:gd name="T28" fmla="*/ 1 w 398"/>
                <a:gd name="T29" fmla="*/ 557 h 589"/>
                <a:gd name="T30" fmla="*/ 1 w 398"/>
                <a:gd name="T31" fmla="*/ 464 h 589"/>
                <a:gd name="T32" fmla="*/ 75 w 398"/>
                <a:gd name="T33" fmla="*/ 531 h 589"/>
                <a:gd name="T34" fmla="*/ 188 w 398"/>
                <a:gd name="T35" fmla="*/ 551 h 589"/>
                <a:gd name="T36" fmla="*/ 279 w 398"/>
                <a:gd name="T37" fmla="*/ 509 h 589"/>
                <a:gd name="T38" fmla="*/ 297 w 398"/>
                <a:gd name="T39" fmla="*/ 414 h 589"/>
                <a:gd name="T40" fmla="*/ 241 w 398"/>
                <a:gd name="T41" fmla="*/ 346 h 589"/>
                <a:gd name="T42" fmla="*/ 109 w 398"/>
                <a:gd name="T43" fmla="*/ 275 h 589"/>
                <a:gd name="T44" fmla="*/ 40 w 398"/>
                <a:gd name="T45" fmla="*/ 211 h 589"/>
                <a:gd name="T46" fmla="*/ 30 w 398"/>
                <a:gd name="T47" fmla="*/ 113 h 589"/>
                <a:gd name="T48" fmla="*/ 87 w 398"/>
                <a:gd name="T49" fmla="*/ 35 h 5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98" h="589">
                  <a:moveTo>
                    <a:pt x="87" y="35"/>
                  </a:moveTo>
                  <a:cubicBezTo>
                    <a:pt x="126" y="10"/>
                    <a:pt x="172" y="1"/>
                    <a:pt x="218" y="0"/>
                  </a:cubicBezTo>
                  <a:cubicBezTo>
                    <a:pt x="268" y="0"/>
                    <a:pt x="317" y="6"/>
                    <a:pt x="367" y="6"/>
                  </a:cubicBezTo>
                  <a:cubicBezTo>
                    <a:pt x="367" y="33"/>
                    <a:pt x="367" y="60"/>
                    <a:pt x="367" y="87"/>
                  </a:cubicBezTo>
                  <a:cubicBezTo>
                    <a:pt x="351" y="72"/>
                    <a:pt x="334" y="57"/>
                    <a:pt x="314" y="48"/>
                  </a:cubicBezTo>
                  <a:cubicBezTo>
                    <a:pt x="293" y="39"/>
                    <a:pt x="270" y="37"/>
                    <a:pt x="248" y="36"/>
                  </a:cubicBezTo>
                  <a:cubicBezTo>
                    <a:pt x="214" y="35"/>
                    <a:pt x="178" y="38"/>
                    <a:pt x="150" y="59"/>
                  </a:cubicBezTo>
                  <a:cubicBezTo>
                    <a:pt x="111" y="86"/>
                    <a:pt x="104" y="147"/>
                    <a:pt x="133" y="184"/>
                  </a:cubicBezTo>
                  <a:cubicBezTo>
                    <a:pt x="149" y="205"/>
                    <a:pt x="171" y="220"/>
                    <a:pt x="195" y="233"/>
                  </a:cubicBezTo>
                  <a:cubicBezTo>
                    <a:pt x="238" y="257"/>
                    <a:pt x="285" y="274"/>
                    <a:pt x="326" y="303"/>
                  </a:cubicBezTo>
                  <a:cubicBezTo>
                    <a:pt x="350" y="320"/>
                    <a:pt x="373" y="343"/>
                    <a:pt x="384" y="372"/>
                  </a:cubicBezTo>
                  <a:cubicBezTo>
                    <a:pt x="398" y="411"/>
                    <a:pt x="392" y="458"/>
                    <a:pt x="369" y="493"/>
                  </a:cubicBezTo>
                  <a:cubicBezTo>
                    <a:pt x="350" y="524"/>
                    <a:pt x="320" y="546"/>
                    <a:pt x="287" y="561"/>
                  </a:cubicBezTo>
                  <a:cubicBezTo>
                    <a:pt x="244" y="581"/>
                    <a:pt x="196" y="589"/>
                    <a:pt x="149" y="587"/>
                  </a:cubicBezTo>
                  <a:cubicBezTo>
                    <a:pt x="99" y="583"/>
                    <a:pt x="48" y="573"/>
                    <a:pt x="1" y="557"/>
                  </a:cubicBezTo>
                  <a:cubicBezTo>
                    <a:pt x="1" y="526"/>
                    <a:pt x="0" y="495"/>
                    <a:pt x="1" y="464"/>
                  </a:cubicBezTo>
                  <a:cubicBezTo>
                    <a:pt x="21" y="490"/>
                    <a:pt x="45" y="516"/>
                    <a:pt x="75" y="531"/>
                  </a:cubicBezTo>
                  <a:cubicBezTo>
                    <a:pt x="109" y="548"/>
                    <a:pt x="149" y="554"/>
                    <a:pt x="188" y="551"/>
                  </a:cubicBezTo>
                  <a:cubicBezTo>
                    <a:pt x="222" y="549"/>
                    <a:pt x="257" y="536"/>
                    <a:pt x="279" y="509"/>
                  </a:cubicBezTo>
                  <a:cubicBezTo>
                    <a:pt x="300" y="483"/>
                    <a:pt x="305" y="446"/>
                    <a:pt x="297" y="414"/>
                  </a:cubicBezTo>
                  <a:cubicBezTo>
                    <a:pt x="288" y="385"/>
                    <a:pt x="266" y="362"/>
                    <a:pt x="241" y="346"/>
                  </a:cubicBezTo>
                  <a:cubicBezTo>
                    <a:pt x="200" y="318"/>
                    <a:pt x="152" y="300"/>
                    <a:pt x="109" y="275"/>
                  </a:cubicBezTo>
                  <a:cubicBezTo>
                    <a:pt x="82" y="259"/>
                    <a:pt x="56" y="239"/>
                    <a:pt x="40" y="211"/>
                  </a:cubicBezTo>
                  <a:cubicBezTo>
                    <a:pt x="23" y="182"/>
                    <a:pt x="21" y="145"/>
                    <a:pt x="30" y="113"/>
                  </a:cubicBezTo>
                  <a:cubicBezTo>
                    <a:pt x="38" y="81"/>
                    <a:pt x="60" y="53"/>
                    <a:pt x="87" y="3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 name="Freeform 15">
              <a:extLst>
                <a:ext uri="{FF2B5EF4-FFF2-40B4-BE49-F238E27FC236}">
                  <a16:creationId xmlns:a16="http://schemas.microsoft.com/office/drawing/2014/main" id="{4E5B30CA-3661-4AF5-9135-7D017F163E3B}"/>
                </a:ext>
              </a:extLst>
            </p:cNvPr>
            <p:cNvSpPr>
              <a:spLocks/>
            </p:cNvSpPr>
            <p:nvPr/>
          </p:nvSpPr>
          <p:spPr bwMode="auto">
            <a:xfrm>
              <a:off x="5212" y="-172"/>
              <a:ext cx="197" cy="221"/>
            </a:xfrm>
            <a:custGeom>
              <a:avLst/>
              <a:gdLst>
                <a:gd name="T0" fmla="*/ 0 w 516"/>
                <a:gd name="T1" fmla="*/ 0 h 576"/>
                <a:gd name="T2" fmla="*/ 129 w 516"/>
                <a:gd name="T3" fmla="*/ 0 h 576"/>
                <a:gd name="T4" fmla="*/ 108 w 516"/>
                <a:gd name="T5" fmla="*/ 110 h 576"/>
                <a:gd name="T6" fmla="*/ 108 w 516"/>
                <a:gd name="T7" fmla="*/ 325 h 576"/>
                <a:gd name="T8" fmla="*/ 113 w 516"/>
                <a:gd name="T9" fmla="*/ 418 h 576"/>
                <a:gd name="T10" fmla="*/ 158 w 516"/>
                <a:gd name="T11" fmla="*/ 494 h 576"/>
                <a:gd name="T12" fmla="*/ 260 w 516"/>
                <a:gd name="T13" fmla="*/ 522 h 576"/>
                <a:gd name="T14" fmla="*/ 352 w 516"/>
                <a:gd name="T15" fmla="*/ 499 h 576"/>
                <a:gd name="T16" fmla="*/ 394 w 516"/>
                <a:gd name="T17" fmla="*/ 434 h 576"/>
                <a:gd name="T18" fmla="*/ 405 w 516"/>
                <a:gd name="T19" fmla="*/ 325 h 576"/>
                <a:gd name="T20" fmla="*/ 408 w 516"/>
                <a:gd name="T21" fmla="*/ 152 h 576"/>
                <a:gd name="T22" fmla="*/ 407 w 516"/>
                <a:gd name="T23" fmla="*/ 82 h 576"/>
                <a:gd name="T24" fmla="*/ 387 w 516"/>
                <a:gd name="T25" fmla="*/ 0 h 576"/>
                <a:gd name="T26" fmla="*/ 516 w 516"/>
                <a:gd name="T27" fmla="*/ 0 h 576"/>
                <a:gd name="T28" fmla="*/ 498 w 516"/>
                <a:gd name="T29" fmla="*/ 51 h 576"/>
                <a:gd name="T30" fmla="*/ 495 w 516"/>
                <a:gd name="T31" fmla="*/ 149 h 576"/>
                <a:gd name="T32" fmla="*/ 495 w 516"/>
                <a:gd name="T33" fmla="*/ 464 h 576"/>
                <a:gd name="T34" fmla="*/ 516 w 516"/>
                <a:gd name="T35" fmla="*/ 559 h 576"/>
                <a:gd name="T36" fmla="*/ 401 w 516"/>
                <a:gd name="T37" fmla="*/ 564 h 576"/>
                <a:gd name="T38" fmla="*/ 404 w 516"/>
                <a:gd name="T39" fmla="*/ 504 h 576"/>
                <a:gd name="T40" fmla="*/ 399 w 516"/>
                <a:gd name="T41" fmla="*/ 504 h 576"/>
                <a:gd name="T42" fmla="*/ 291 w 516"/>
                <a:gd name="T43" fmla="*/ 563 h 576"/>
                <a:gd name="T44" fmla="*/ 160 w 516"/>
                <a:gd name="T45" fmla="*/ 570 h 576"/>
                <a:gd name="T46" fmla="*/ 56 w 516"/>
                <a:gd name="T47" fmla="*/ 524 h 576"/>
                <a:gd name="T48" fmla="*/ 21 w 516"/>
                <a:gd name="T49" fmla="*/ 422 h 576"/>
                <a:gd name="T50" fmla="*/ 21 w 516"/>
                <a:gd name="T51" fmla="*/ 105 h 576"/>
                <a:gd name="T52" fmla="*/ 0 w 516"/>
                <a:gd name="T53" fmla="*/ 0 h 5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16" h="576">
                  <a:moveTo>
                    <a:pt x="0" y="0"/>
                  </a:moveTo>
                  <a:cubicBezTo>
                    <a:pt x="43" y="0"/>
                    <a:pt x="86" y="0"/>
                    <a:pt x="129" y="0"/>
                  </a:cubicBezTo>
                  <a:cubicBezTo>
                    <a:pt x="108" y="33"/>
                    <a:pt x="108" y="73"/>
                    <a:pt x="108" y="110"/>
                  </a:cubicBezTo>
                  <a:cubicBezTo>
                    <a:pt x="108" y="182"/>
                    <a:pt x="108" y="253"/>
                    <a:pt x="108" y="325"/>
                  </a:cubicBezTo>
                  <a:cubicBezTo>
                    <a:pt x="108" y="356"/>
                    <a:pt x="106" y="387"/>
                    <a:pt x="113" y="418"/>
                  </a:cubicBezTo>
                  <a:cubicBezTo>
                    <a:pt x="119" y="447"/>
                    <a:pt x="134" y="475"/>
                    <a:pt x="158" y="494"/>
                  </a:cubicBezTo>
                  <a:cubicBezTo>
                    <a:pt x="187" y="516"/>
                    <a:pt x="224" y="522"/>
                    <a:pt x="260" y="522"/>
                  </a:cubicBezTo>
                  <a:cubicBezTo>
                    <a:pt x="292" y="522"/>
                    <a:pt x="326" y="518"/>
                    <a:pt x="352" y="499"/>
                  </a:cubicBezTo>
                  <a:cubicBezTo>
                    <a:pt x="374" y="484"/>
                    <a:pt x="387" y="459"/>
                    <a:pt x="394" y="434"/>
                  </a:cubicBezTo>
                  <a:cubicBezTo>
                    <a:pt x="404" y="398"/>
                    <a:pt x="403" y="361"/>
                    <a:pt x="405" y="325"/>
                  </a:cubicBezTo>
                  <a:cubicBezTo>
                    <a:pt x="409" y="267"/>
                    <a:pt x="408" y="209"/>
                    <a:pt x="408" y="152"/>
                  </a:cubicBezTo>
                  <a:cubicBezTo>
                    <a:pt x="408" y="128"/>
                    <a:pt x="409" y="105"/>
                    <a:pt x="407" y="82"/>
                  </a:cubicBezTo>
                  <a:cubicBezTo>
                    <a:pt x="406" y="54"/>
                    <a:pt x="402" y="25"/>
                    <a:pt x="387" y="0"/>
                  </a:cubicBezTo>
                  <a:cubicBezTo>
                    <a:pt x="430" y="0"/>
                    <a:pt x="473" y="0"/>
                    <a:pt x="516" y="0"/>
                  </a:cubicBezTo>
                  <a:cubicBezTo>
                    <a:pt x="506" y="16"/>
                    <a:pt x="501" y="33"/>
                    <a:pt x="498" y="51"/>
                  </a:cubicBezTo>
                  <a:cubicBezTo>
                    <a:pt x="494" y="84"/>
                    <a:pt x="495" y="117"/>
                    <a:pt x="495" y="149"/>
                  </a:cubicBezTo>
                  <a:cubicBezTo>
                    <a:pt x="495" y="254"/>
                    <a:pt x="495" y="359"/>
                    <a:pt x="495" y="464"/>
                  </a:cubicBezTo>
                  <a:cubicBezTo>
                    <a:pt x="496" y="496"/>
                    <a:pt x="497" y="531"/>
                    <a:pt x="516" y="559"/>
                  </a:cubicBezTo>
                  <a:cubicBezTo>
                    <a:pt x="478" y="561"/>
                    <a:pt x="439" y="563"/>
                    <a:pt x="401" y="564"/>
                  </a:cubicBezTo>
                  <a:cubicBezTo>
                    <a:pt x="402" y="544"/>
                    <a:pt x="405" y="524"/>
                    <a:pt x="404" y="504"/>
                  </a:cubicBezTo>
                  <a:cubicBezTo>
                    <a:pt x="403" y="504"/>
                    <a:pt x="400" y="504"/>
                    <a:pt x="399" y="504"/>
                  </a:cubicBezTo>
                  <a:cubicBezTo>
                    <a:pt x="368" y="531"/>
                    <a:pt x="331" y="552"/>
                    <a:pt x="291" y="563"/>
                  </a:cubicBezTo>
                  <a:cubicBezTo>
                    <a:pt x="249" y="575"/>
                    <a:pt x="204" y="576"/>
                    <a:pt x="160" y="570"/>
                  </a:cubicBezTo>
                  <a:cubicBezTo>
                    <a:pt x="122" y="565"/>
                    <a:pt x="83" y="552"/>
                    <a:pt x="56" y="524"/>
                  </a:cubicBezTo>
                  <a:cubicBezTo>
                    <a:pt x="31" y="497"/>
                    <a:pt x="21" y="459"/>
                    <a:pt x="21" y="422"/>
                  </a:cubicBezTo>
                  <a:cubicBezTo>
                    <a:pt x="21" y="105"/>
                    <a:pt x="21" y="105"/>
                    <a:pt x="21" y="105"/>
                  </a:cubicBezTo>
                  <a:cubicBezTo>
                    <a:pt x="20" y="70"/>
                    <a:pt x="19" y="31"/>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 name="Freeform 16">
              <a:extLst>
                <a:ext uri="{FF2B5EF4-FFF2-40B4-BE49-F238E27FC236}">
                  <a16:creationId xmlns:a16="http://schemas.microsoft.com/office/drawing/2014/main" id="{36B1E9FC-03CD-4238-93FD-278306D3022B}"/>
                </a:ext>
              </a:extLst>
            </p:cNvPr>
            <p:cNvSpPr>
              <a:spLocks/>
            </p:cNvSpPr>
            <p:nvPr/>
          </p:nvSpPr>
          <p:spPr bwMode="auto">
            <a:xfrm>
              <a:off x="5818" y="-172"/>
              <a:ext cx="149" cy="215"/>
            </a:xfrm>
            <a:custGeom>
              <a:avLst/>
              <a:gdLst>
                <a:gd name="T0" fmla="*/ 3 w 389"/>
                <a:gd name="T1" fmla="*/ 0 h 559"/>
                <a:gd name="T2" fmla="*/ 340 w 389"/>
                <a:gd name="T3" fmla="*/ 0 h 559"/>
                <a:gd name="T4" fmla="*/ 344 w 389"/>
                <a:gd name="T5" fmla="*/ 68 h 559"/>
                <a:gd name="T6" fmla="*/ 225 w 389"/>
                <a:gd name="T7" fmla="*/ 36 h 559"/>
                <a:gd name="T8" fmla="*/ 111 w 389"/>
                <a:gd name="T9" fmla="*/ 35 h 559"/>
                <a:gd name="T10" fmla="*/ 111 w 389"/>
                <a:gd name="T11" fmla="*/ 245 h 559"/>
                <a:gd name="T12" fmla="*/ 338 w 389"/>
                <a:gd name="T13" fmla="*/ 239 h 559"/>
                <a:gd name="T14" fmla="*/ 277 w 389"/>
                <a:gd name="T15" fmla="*/ 276 h 559"/>
                <a:gd name="T16" fmla="*/ 111 w 389"/>
                <a:gd name="T17" fmla="*/ 289 h 559"/>
                <a:gd name="T18" fmla="*/ 111 w 389"/>
                <a:gd name="T19" fmla="*/ 524 h 559"/>
                <a:gd name="T20" fmla="*/ 210 w 389"/>
                <a:gd name="T21" fmla="*/ 524 h 559"/>
                <a:gd name="T22" fmla="*/ 268 w 389"/>
                <a:gd name="T23" fmla="*/ 521 h 559"/>
                <a:gd name="T24" fmla="*/ 389 w 389"/>
                <a:gd name="T25" fmla="*/ 474 h 559"/>
                <a:gd name="T26" fmla="*/ 372 w 389"/>
                <a:gd name="T27" fmla="*/ 555 h 559"/>
                <a:gd name="T28" fmla="*/ 291 w 389"/>
                <a:gd name="T29" fmla="*/ 559 h 559"/>
                <a:gd name="T30" fmla="*/ 0 w 389"/>
                <a:gd name="T31" fmla="*/ 559 h 559"/>
                <a:gd name="T32" fmla="*/ 24 w 389"/>
                <a:gd name="T33" fmla="*/ 429 h 559"/>
                <a:gd name="T34" fmla="*/ 24 w 389"/>
                <a:gd name="T35" fmla="*/ 108 h 559"/>
                <a:gd name="T36" fmla="*/ 3 w 389"/>
                <a:gd name="T3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89" h="559">
                  <a:moveTo>
                    <a:pt x="3" y="0"/>
                  </a:moveTo>
                  <a:cubicBezTo>
                    <a:pt x="115" y="0"/>
                    <a:pt x="228" y="0"/>
                    <a:pt x="340" y="0"/>
                  </a:cubicBezTo>
                  <a:cubicBezTo>
                    <a:pt x="341" y="23"/>
                    <a:pt x="343" y="45"/>
                    <a:pt x="344" y="68"/>
                  </a:cubicBezTo>
                  <a:cubicBezTo>
                    <a:pt x="310" y="43"/>
                    <a:pt x="266" y="38"/>
                    <a:pt x="225" y="36"/>
                  </a:cubicBezTo>
                  <a:cubicBezTo>
                    <a:pt x="187" y="35"/>
                    <a:pt x="149" y="36"/>
                    <a:pt x="111" y="35"/>
                  </a:cubicBezTo>
                  <a:cubicBezTo>
                    <a:pt x="111" y="105"/>
                    <a:pt x="111" y="175"/>
                    <a:pt x="111" y="245"/>
                  </a:cubicBezTo>
                  <a:cubicBezTo>
                    <a:pt x="187" y="245"/>
                    <a:pt x="263" y="245"/>
                    <a:pt x="338" y="239"/>
                  </a:cubicBezTo>
                  <a:cubicBezTo>
                    <a:pt x="324" y="259"/>
                    <a:pt x="300" y="269"/>
                    <a:pt x="277" y="276"/>
                  </a:cubicBezTo>
                  <a:cubicBezTo>
                    <a:pt x="223" y="290"/>
                    <a:pt x="167" y="289"/>
                    <a:pt x="111" y="289"/>
                  </a:cubicBezTo>
                  <a:cubicBezTo>
                    <a:pt x="111" y="367"/>
                    <a:pt x="111" y="445"/>
                    <a:pt x="111" y="524"/>
                  </a:cubicBezTo>
                  <a:cubicBezTo>
                    <a:pt x="144" y="524"/>
                    <a:pt x="177" y="524"/>
                    <a:pt x="210" y="524"/>
                  </a:cubicBezTo>
                  <a:cubicBezTo>
                    <a:pt x="229" y="523"/>
                    <a:pt x="249" y="524"/>
                    <a:pt x="268" y="521"/>
                  </a:cubicBezTo>
                  <a:cubicBezTo>
                    <a:pt x="311" y="516"/>
                    <a:pt x="355" y="502"/>
                    <a:pt x="389" y="474"/>
                  </a:cubicBezTo>
                  <a:cubicBezTo>
                    <a:pt x="383" y="501"/>
                    <a:pt x="378" y="528"/>
                    <a:pt x="372" y="555"/>
                  </a:cubicBezTo>
                  <a:cubicBezTo>
                    <a:pt x="345" y="557"/>
                    <a:pt x="318" y="559"/>
                    <a:pt x="291" y="559"/>
                  </a:cubicBezTo>
                  <a:cubicBezTo>
                    <a:pt x="194" y="559"/>
                    <a:pt x="97" y="559"/>
                    <a:pt x="0" y="559"/>
                  </a:cubicBezTo>
                  <a:cubicBezTo>
                    <a:pt x="25" y="521"/>
                    <a:pt x="24" y="473"/>
                    <a:pt x="24" y="429"/>
                  </a:cubicBezTo>
                  <a:cubicBezTo>
                    <a:pt x="24" y="322"/>
                    <a:pt x="24" y="215"/>
                    <a:pt x="24" y="108"/>
                  </a:cubicBezTo>
                  <a:cubicBezTo>
                    <a:pt x="24" y="71"/>
                    <a:pt x="24" y="32"/>
                    <a:pt x="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 name="Freeform 17">
              <a:extLst>
                <a:ext uri="{FF2B5EF4-FFF2-40B4-BE49-F238E27FC236}">
                  <a16:creationId xmlns:a16="http://schemas.microsoft.com/office/drawing/2014/main" id="{BC999F9C-83AD-478E-9F4A-24C73D9F1DB0}"/>
                </a:ext>
              </a:extLst>
            </p:cNvPr>
            <p:cNvSpPr>
              <a:spLocks/>
            </p:cNvSpPr>
            <p:nvPr/>
          </p:nvSpPr>
          <p:spPr bwMode="auto">
            <a:xfrm>
              <a:off x="5956" y="-172"/>
              <a:ext cx="190" cy="215"/>
            </a:xfrm>
            <a:custGeom>
              <a:avLst/>
              <a:gdLst>
                <a:gd name="T0" fmla="*/ 0 w 496"/>
                <a:gd name="T1" fmla="*/ 0 h 559"/>
                <a:gd name="T2" fmla="*/ 95 w 496"/>
                <a:gd name="T3" fmla="*/ 1 h 559"/>
                <a:gd name="T4" fmla="*/ 135 w 496"/>
                <a:gd name="T5" fmla="*/ 22 h 559"/>
                <a:gd name="T6" fmla="*/ 190 w 496"/>
                <a:gd name="T7" fmla="*/ 131 h 559"/>
                <a:gd name="T8" fmla="*/ 242 w 496"/>
                <a:gd name="T9" fmla="*/ 250 h 559"/>
                <a:gd name="T10" fmla="*/ 254 w 496"/>
                <a:gd name="T11" fmla="*/ 275 h 559"/>
                <a:gd name="T12" fmla="*/ 267 w 496"/>
                <a:gd name="T13" fmla="*/ 267 h 559"/>
                <a:gd name="T14" fmla="*/ 336 w 496"/>
                <a:gd name="T15" fmla="*/ 154 h 559"/>
                <a:gd name="T16" fmla="*/ 387 w 496"/>
                <a:gd name="T17" fmla="*/ 51 h 559"/>
                <a:gd name="T18" fmla="*/ 374 w 496"/>
                <a:gd name="T19" fmla="*/ 0 h 559"/>
                <a:gd name="T20" fmla="*/ 496 w 496"/>
                <a:gd name="T21" fmla="*/ 0 h 559"/>
                <a:gd name="T22" fmla="*/ 404 w 496"/>
                <a:gd name="T23" fmla="*/ 130 h 559"/>
                <a:gd name="T24" fmla="*/ 329 w 496"/>
                <a:gd name="T25" fmla="*/ 237 h 559"/>
                <a:gd name="T26" fmla="*/ 288 w 496"/>
                <a:gd name="T27" fmla="*/ 334 h 559"/>
                <a:gd name="T28" fmla="*/ 282 w 496"/>
                <a:gd name="T29" fmla="*/ 420 h 559"/>
                <a:gd name="T30" fmla="*/ 286 w 496"/>
                <a:gd name="T31" fmla="*/ 515 h 559"/>
                <a:gd name="T32" fmla="*/ 303 w 496"/>
                <a:gd name="T33" fmla="*/ 559 h 559"/>
                <a:gd name="T34" fmla="*/ 174 w 496"/>
                <a:gd name="T35" fmla="*/ 559 h 559"/>
                <a:gd name="T36" fmla="*/ 194 w 496"/>
                <a:gd name="T37" fmla="*/ 475 h 559"/>
                <a:gd name="T38" fmla="*/ 194 w 496"/>
                <a:gd name="T39" fmla="*/ 392 h 559"/>
                <a:gd name="T40" fmla="*/ 192 w 496"/>
                <a:gd name="T41" fmla="*/ 332 h 559"/>
                <a:gd name="T42" fmla="*/ 140 w 496"/>
                <a:gd name="T43" fmla="*/ 197 h 559"/>
                <a:gd name="T44" fmla="*/ 68 w 496"/>
                <a:gd name="T45" fmla="*/ 78 h 559"/>
                <a:gd name="T46" fmla="*/ 0 w 496"/>
                <a:gd name="T47" fmla="*/ 0 h 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96" h="559">
                  <a:moveTo>
                    <a:pt x="0" y="0"/>
                  </a:moveTo>
                  <a:cubicBezTo>
                    <a:pt x="31" y="1"/>
                    <a:pt x="63" y="0"/>
                    <a:pt x="95" y="1"/>
                  </a:cubicBezTo>
                  <a:cubicBezTo>
                    <a:pt x="111" y="1"/>
                    <a:pt x="127" y="8"/>
                    <a:pt x="135" y="22"/>
                  </a:cubicBezTo>
                  <a:cubicBezTo>
                    <a:pt x="156" y="57"/>
                    <a:pt x="173" y="94"/>
                    <a:pt x="190" y="131"/>
                  </a:cubicBezTo>
                  <a:cubicBezTo>
                    <a:pt x="208" y="170"/>
                    <a:pt x="225" y="210"/>
                    <a:pt x="242" y="250"/>
                  </a:cubicBezTo>
                  <a:cubicBezTo>
                    <a:pt x="246" y="258"/>
                    <a:pt x="247" y="268"/>
                    <a:pt x="254" y="275"/>
                  </a:cubicBezTo>
                  <a:cubicBezTo>
                    <a:pt x="260" y="279"/>
                    <a:pt x="264" y="271"/>
                    <a:pt x="267" y="267"/>
                  </a:cubicBezTo>
                  <a:cubicBezTo>
                    <a:pt x="289" y="229"/>
                    <a:pt x="313" y="192"/>
                    <a:pt x="336" y="154"/>
                  </a:cubicBezTo>
                  <a:cubicBezTo>
                    <a:pt x="356" y="122"/>
                    <a:pt x="377" y="88"/>
                    <a:pt x="387" y="51"/>
                  </a:cubicBezTo>
                  <a:cubicBezTo>
                    <a:pt x="391" y="33"/>
                    <a:pt x="387" y="14"/>
                    <a:pt x="374" y="0"/>
                  </a:cubicBezTo>
                  <a:cubicBezTo>
                    <a:pt x="415" y="0"/>
                    <a:pt x="455" y="0"/>
                    <a:pt x="496" y="0"/>
                  </a:cubicBezTo>
                  <a:cubicBezTo>
                    <a:pt x="466" y="44"/>
                    <a:pt x="435" y="87"/>
                    <a:pt x="404" y="130"/>
                  </a:cubicBezTo>
                  <a:cubicBezTo>
                    <a:pt x="379" y="166"/>
                    <a:pt x="352" y="200"/>
                    <a:pt x="329" y="237"/>
                  </a:cubicBezTo>
                  <a:cubicBezTo>
                    <a:pt x="310" y="267"/>
                    <a:pt x="295" y="299"/>
                    <a:pt x="288" y="334"/>
                  </a:cubicBezTo>
                  <a:cubicBezTo>
                    <a:pt x="282" y="362"/>
                    <a:pt x="281" y="391"/>
                    <a:pt x="282" y="420"/>
                  </a:cubicBezTo>
                  <a:cubicBezTo>
                    <a:pt x="282" y="452"/>
                    <a:pt x="280" y="484"/>
                    <a:pt x="286" y="515"/>
                  </a:cubicBezTo>
                  <a:cubicBezTo>
                    <a:pt x="288" y="531"/>
                    <a:pt x="294" y="546"/>
                    <a:pt x="303" y="559"/>
                  </a:cubicBezTo>
                  <a:cubicBezTo>
                    <a:pt x="260" y="559"/>
                    <a:pt x="217" y="559"/>
                    <a:pt x="174" y="559"/>
                  </a:cubicBezTo>
                  <a:cubicBezTo>
                    <a:pt x="190" y="534"/>
                    <a:pt x="193" y="504"/>
                    <a:pt x="194" y="475"/>
                  </a:cubicBezTo>
                  <a:cubicBezTo>
                    <a:pt x="195" y="448"/>
                    <a:pt x="194" y="420"/>
                    <a:pt x="194" y="392"/>
                  </a:cubicBezTo>
                  <a:cubicBezTo>
                    <a:pt x="194" y="372"/>
                    <a:pt x="196" y="352"/>
                    <a:pt x="192" y="332"/>
                  </a:cubicBezTo>
                  <a:cubicBezTo>
                    <a:pt x="184" y="284"/>
                    <a:pt x="162" y="240"/>
                    <a:pt x="140" y="197"/>
                  </a:cubicBezTo>
                  <a:cubicBezTo>
                    <a:pt x="118" y="156"/>
                    <a:pt x="95" y="116"/>
                    <a:pt x="68" y="78"/>
                  </a:cubicBezTo>
                  <a:cubicBezTo>
                    <a:pt x="48" y="50"/>
                    <a:pt x="26" y="23"/>
                    <a:pt x="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 name="Freeform 18">
              <a:extLst>
                <a:ext uri="{FF2B5EF4-FFF2-40B4-BE49-F238E27FC236}">
                  <a16:creationId xmlns:a16="http://schemas.microsoft.com/office/drawing/2014/main" id="{5AAE930E-B165-4028-B266-B3C89DD1673A}"/>
                </a:ext>
              </a:extLst>
            </p:cNvPr>
            <p:cNvSpPr>
              <a:spLocks noEditPoints="1"/>
            </p:cNvSpPr>
            <p:nvPr/>
          </p:nvSpPr>
          <p:spPr bwMode="auto">
            <a:xfrm>
              <a:off x="5511" y="-298"/>
              <a:ext cx="95" cy="97"/>
            </a:xfrm>
            <a:custGeom>
              <a:avLst/>
              <a:gdLst>
                <a:gd name="T0" fmla="*/ 176 w 247"/>
                <a:gd name="T1" fmla="*/ 184 h 254"/>
                <a:gd name="T2" fmla="*/ 123 w 247"/>
                <a:gd name="T3" fmla="*/ 124 h 254"/>
                <a:gd name="T4" fmla="*/ 185 w 247"/>
                <a:gd name="T5" fmla="*/ 83 h 254"/>
                <a:gd name="T6" fmla="*/ 183 w 247"/>
                <a:gd name="T7" fmla="*/ 23 h 254"/>
                <a:gd name="T8" fmla="*/ 124 w 247"/>
                <a:gd name="T9" fmla="*/ 1 h 254"/>
                <a:gd name="T10" fmla="*/ 3 w 247"/>
                <a:gd name="T11" fmla="*/ 5 h 254"/>
                <a:gd name="T12" fmla="*/ 13 w 247"/>
                <a:gd name="T13" fmla="*/ 47 h 254"/>
                <a:gd name="T14" fmla="*/ 13 w 247"/>
                <a:gd name="T15" fmla="*/ 195 h 254"/>
                <a:gd name="T16" fmla="*/ 0 w 247"/>
                <a:gd name="T17" fmla="*/ 254 h 254"/>
                <a:gd name="T18" fmla="*/ 66 w 247"/>
                <a:gd name="T19" fmla="*/ 254 h 254"/>
                <a:gd name="T20" fmla="*/ 56 w 247"/>
                <a:gd name="T21" fmla="*/ 209 h 254"/>
                <a:gd name="T22" fmla="*/ 56 w 247"/>
                <a:gd name="T23" fmla="*/ 133 h 254"/>
                <a:gd name="T24" fmla="*/ 80 w 247"/>
                <a:gd name="T25" fmla="*/ 138 h 254"/>
                <a:gd name="T26" fmla="*/ 104 w 247"/>
                <a:gd name="T27" fmla="*/ 160 h 254"/>
                <a:gd name="T28" fmla="*/ 170 w 247"/>
                <a:gd name="T29" fmla="*/ 237 h 254"/>
                <a:gd name="T30" fmla="*/ 201 w 247"/>
                <a:gd name="T31" fmla="*/ 254 h 254"/>
                <a:gd name="T32" fmla="*/ 247 w 247"/>
                <a:gd name="T33" fmla="*/ 254 h 254"/>
                <a:gd name="T34" fmla="*/ 176 w 247"/>
                <a:gd name="T35" fmla="*/ 184 h 254"/>
                <a:gd name="T36" fmla="*/ 56 w 247"/>
                <a:gd name="T37" fmla="*/ 117 h 254"/>
                <a:gd name="T38" fmla="*/ 58 w 247"/>
                <a:gd name="T39" fmla="*/ 16 h 254"/>
                <a:gd name="T40" fmla="*/ 114 w 247"/>
                <a:gd name="T41" fmla="*/ 19 h 254"/>
                <a:gd name="T42" fmla="*/ 147 w 247"/>
                <a:gd name="T43" fmla="*/ 40 h 254"/>
                <a:gd name="T44" fmla="*/ 128 w 247"/>
                <a:gd name="T45" fmla="*/ 106 h 254"/>
                <a:gd name="T46" fmla="*/ 56 w 247"/>
                <a:gd name="T47" fmla="*/ 117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47" h="254">
                  <a:moveTo>
                    <a:pt x="176" y="184"/>
                  </a:moveTo>
                  <a:cubicBezTo>
                    <a:pt x="159" y="164"/>
                    <a:pt x="140" y="144"/>
                    <a:pt x="123" y="124"/>
                  </a:cubicBezTo>
                  <a:cubicBezTo>
                    <a:pt x="147" y="116"/>
                    <a:pt x="170" y="104"/>
                    <a:pt x="185" y="83"/>
                  </a:cubicBezTo>
                  <a:cubicBezTo>
                    <a:pt x="197" y="65"/>
                    <a:pt x="198" y="39"/>
                    <a:pt x="183" y="23"/>
                  </a:cubicBezTo>
                  <a:cubicBezTo>
                    <a:pt x="168" y="6"/>
                    <a:pt x="145" y="1"/>
                    <a:pt x="124" y="1"/>
                  </a:cubicBezTo>
                  <a:cubicBezTo>
                    <a:pt x="83" y="0"/>
                    <a:pt x="43" y="5"/>
                    <a:pt x="3" y="5"/>
                  </a:cubicBezTo>
                  <a:cubicBezTo>
                    <a:pt x="11" y="17"/>
                    <a:pt x="13" y="32"/>
                    <a:pt x="13" y="47"/>
                  </a:cubicBezTo>
                  <a:cubicBezTo>
                    <a:pt x="13" y="96"/>
                    <a:pt x="13" y="146"/>
                    <a:pt x="13" y="195"/>
                  </a:cubicBezTo>
                  <a:cubicBezTo>
                    <a:pt x="13" y="215"/>
                    <a:pt x="13" y="237"/>
                    <a:pt x="0" y="254"/>
                  </a:cubicBezTo>
                  <a:cubicBezTo>
                    <a:pt x="22" y="254"/>
                    <a:pt x="44" y="254"/>
                    <a:pt x="66" y="254"/>
                  </a:cubicBezTo>
                  <a:cubicBezTo>
                    <a:pt x="58" y="241"/>
                    <a:pt x="56" y="224"/>
                    <a:pt x="56" y="209"/>
                  </a:cubicBezTo>
                  <a:cubicBezTo>
                    <a:pt x="56" y="183"/>
                    <a:pt x="56" y="158"/>
                    <a:pt x="56" y="133"/>
                  </a:cubicBezTo>
                  <a:cubicBezTo>
                    <a:pt x="64" y="133"/>
                    <a:pt x="72" y="134"/>
                    <a:pt x="80" y="138"/>
                  </a:cubicBezTo>
                  <a:cubicBezTo>
                    <a:pt x="90" y="142"/>
                    <a:pt x="96" y="152"/>
                    <a:pt x="104" y="160"/>
                  </a:cubicBezTo>
                  <a:cubicBezTo>
                    <a:pt x="126" y="185"/>
                    <a:pt x="148" y="211"/>
                    <a:pt x="170" y="237"/>
                  </a:cubicBezTo>
                  <a:cubicBezTo>
                    <a:pt x="178" y="246"/>
                    <a:pt x="189" y="253"/>
                    <a:pt x="201" y="254"/>
                  </a:cubicBezTo>
                  <a:cubicBezTo>
                    <a:pt x="216" y="254"/>
                    <a:pt x="232" y="254"/>
                    <a:pt x="247" y="254"/>
                  </a:cubicBezTo>
                  <a:cubicBezTo>
                    <a:pt x="219" y="235"/>
                    <a:pt x="199" y="209"/>
                    <a:pt x="176" y="184"/>
                  </a:cubicBezTo>
                  <a:moveTo>
                    <a:pt x="56" y="117"/>
                  </a:moveTo>
                  <a:cubicBezTo>
                    <a:pt x="57" y="84"/>
                    <a:pt x="55" y="50"/>
                    <a:pt x="58" y="16"/>
                  </a:cubicBezTo>
                  <a:cubicBezTo>
                    <a:pt x="77" y="16"/>
                    <a:pt x="96" y="16"/>
                    <a:pt x="114" y="19"/>
                  </a:cubicBezTo>
                  <a:cubicBezTo>
                    <a:pt x="127" y="21"/>
                    <a:pt x="141" y="27"/>
                    <a:pt x="147" y="40"/>
                  </a:cubicBezTo>
                  <a:cubicBezTo>
                    <a:pt x="155" y="63"/>
                    <a:pt x="149" y="93"/>
                    <a:pt x="128" y="106"/>
                  </a:cubicBezTo>
                  <a:cubicBezTo>
                    <a:pt x="107" y="120"/>
                    <a:pt x="80" y="119"/>
                    <a:pt x="56" y="11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 name="Freeform 19">
              <a:extLst>
                <a:ext uri="{FF2B5EF4-FFF2-40B4-BE49-F238E27FC236}">
                  <a16:creationId xmlns:a16="http://schemas.microsoft.com/office/drawing/2014/main" id="{AE45879E-EE01-46AD-B410-F881A7D3AFA4}"/>
                </a:ext>
              </a:extLst>
            </p:cNvPr>
            <p:cNvSpPr>
              <a:spLocks noEditPoints="1"/>
            </p:cNvSpPr>
            <p:nvPr/>
          </p:nvSpPr>
          <p:spPr bwMode="auto">
            <a:xfrm>
              <a:off x="5965" y="-300"/>
              <a:ext cx="120" cy="104"/>
            </a:xfrm>
            <a:custGeom>
              <a:avLst/>
              <a:gdLst>
                <a:gd name="T0" fmla="*/ 272 w 313"/>
                <a:gd name="T1" fmla="*/ 39 h 269"/>
                <a:gd name="T2" fmla="*/ 148 w 313"/>
                <a:gd name="T3" fmla="*/ 3 h 269"/>
                <a:gd name="T4" fmla="*/ 35 w 313"/>
                <a:gd name="T5" fmla="*/ 56 h 269"/>
                <a:gd name="T6" fmla="*/ 20 w 313"/>
                <a:gd name="T7" fmla="*/ 196 h 269"/>
                <a:gd name="T8" fmla="*/ 109 w 313"/>
                <a:gd name="T9" fmla="*/ 260 h 269"/>
                <a:gd name="T10" fmla="*/ 245 w 313"/>
                <a:gd name="T11" fmla="*/ 242 h 269"/>
                <a:gd name="T12" fmla="*/ 305 w 313"/>
                <a:gd name="T13" fmla="*/ 155 h 269"/>
                <a:gd name="T14" fmla="*/ 272 w 313"/>
                <a:gd name="T15" fmla="*/ 39 h 269"/>
                <a:gd name="T16" fmla="*/ 256 w 313"/>
                <a:gd name="T17" fmla="*/ 155 h 269"/>
                <a:gd name="T18" fmla="*/ 227 w 313"/>
                <a:gd name="T19" fmla="*/ 221 h 269"/>
                <a:gd name="T20" fmla="*/ 165 w 313"/>
                <a:gd name="T21" fmla="*/ 247 h 269"/>
                <a:gd name="T22" fmla="*/ 104 w 313"/>
                <a:gd name="T23" fmla="*/ 232 h 269"/>
                <a:gd name="T24" fmla="*/ 59 w 313"/>
                <a:gd name="T25" fmla="*/ 130 h 269"/>
                <a:gd name="T26" fmla="*/ 82 w 313"/>
                <a:gd name="T27" fmla="*/ 53 h 269"/>
                <a:gd name="T28" fmla="*/ 140 w 313"/>
                <a:gd name="T29" fmla="*/ 21 h 269"/>
                <a:gd name="T30" fmla="*/ 203 w 313"/>
                <a:gd name="T31" fmla="*/ 30 h 269"/>
                <a:gd name="T32" fmla="*/ 243 w 313"/>
                <a:gd name="T33" fmla="*/ 72 h 269"/>
                <a:gd name="T34" fmla="*/ 256 w 313"/>
                <a:gd name="T35" fmla="*/ 155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13" h="269">
                  <a:moveTo>
                    <a:pt x="272" y="39"/>
                  </a:moveTo>
                  <a:cubicBezTo>
                    <a:pt x="239" y="8"/>
                    <a:pt x="191" y="0"/>
                    <a:pt x="148" y="3"/>
                  </a:cubicBezTo>
                  <a:cubicBezTo>
                    <a:pt x="106" y="5"/>
                    <a:pt x="62" y="21"/>
                    <a:pt x="35" y="56"/>
                  </a:cubicBezTo>
                  <a:cubicBezTo>
                    <a:pt x="5" y="95"/>
                    <a:pt x="0" y="151"/>
                    <a:pt x="20" y="196"/>
                  </a:cubicBezTo>
                  <a:cubicBezTo>
                    <a:pt x="36" y="231"/>
                    <a:pt x="72" y="253"/>
                    <a:pt x="109" y="260"/>
                  </a:cubicBezTo>
                  <a:cubicBezTo>
                    <a:pt x="154" y="269"/>
                    <a:pt x="204" y="266"/>
                    <a:pt x="245" y="242"/>
                  </a:cubicBezTo>
                  <a:cubicBezTo>
                    <a:pt x="276" y="224"/>
                    <a:pt x="299" y="191"/>
                    <a:pt x="305" y="155"/>
                  </a:cubicBezTo>
                  <a:cubicBezTo>
                    <a:pt x="313" y="114"/>
                    <a:pt x="303" y="68"/>
                    <a:pt x="272" y="39"/>
                  </a:cubicBezTo>
                  <a:moveTo>
                    <a:pt x="256" y="155"/>
                  </a:moveTo>
                  <a:cubicBezTo>
                    <a:pt x="254" y="180"/>
                    <a:pt x="245" y="204"/>
                    <a:pt x="227" y="221"/>
                  </a:cubicBezTo>
                  <a:cubicBezTo>
                    <a:pt x="211" y="238"/>
                    <a:pt x="188" y="246"/>
                    <a:pt x="165" y="247"/>
                  </a:cubicBezTo>
                  <a:cubicBezTo>
                    <a:pt x="144" y="248"/>
                    <a:pt x="122" y="244"/>
                    <a:pt x="104" y="232"/>
                  </a:cubicBezTo>
                  <a:cubicBezTo>
                    <a:pt x="71" y="210"/>
                    <a:pt x="59" y="168"/>
                    <a:pt x="59" y="130"/>
                  </a:cubicBezTo>
                  <a:cubicBezTo>
                    <a:pt x="58" y="103"/>
                    <a:pt x="65" y="75"/>
                    <a:pt x="82" y="53"/>
                  </a:cubicBezTo>
                  <a:cubicBezTo>
                    <a:pt x="96" y="35"/>
                    <a:pt x="117" y="24"/>
                    <a:pt x="140" y="21"/>
                  </a:cubicBezTo>
                  <a:cubicBezTo>
                    <a:pt x="161" y="18"/>
                    <a:pt x="184" y="20"/>
                    <a:pt x="203" y="30"/>
                  </a:cubicBezTo>
                  <a:cubicBezTo>
                    <a:pt x="221" y="38"/>
                    <a:pt x="235" y="54"/>
                    <a:pt x="243" y="72"/>
                  </a:cubicBezTo>
                  <a:cubicBezTo>
                    <a:pt x="255" y="98"/>
                    <a:pt x="259" y="127"/>
                    <a:pt x="256" y="15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 name="Freeform 20">
              <a:extLst>
                <a:ext uri="{FF2B5EF4-FFF2-40B4-BE49-F238E27FC236}">
                  <a16:creationId xmlns:a16="http://schemas.microsoft.com/office/drawing/2014/main" id="{B995D210-94A9-49D3-B41D-29592F318F5E}"/>
                </a:ext>
              </a:extLst>
            </p:cNvPr>
            <p:cNvSpPr>
              <a:spLocks noEditPoints="1"/>
            </p:cNvSpPr>
            <p:nvPr/>
          </p:nvSpPr>
          <p:spPr bwMode="auto">
            <a:xfrm>
              <a:off x="5434" y="-175"/>
              <a:ext cx="190" cy="218"/>
            </a:xfrm>
            <a:custGeom>
              <a:avLst/>
              <a:gdLst>
                <a:gd name="T0" fmla="*/ 447 w 495"/>
                <a:gd name="T1" fmla="*/ 525 h 569"/>
                <a:gd name="T2" fmla="*/ 402 w 495"/>
                <a:gd name="T3" fmla="*/ 472 h 569"/>
                <a:gd name="T4" fmla="*/ 246 w 495"/>
                <a:gd name="T5" fmla="*/ 277 h 569"/>
                <a:gd name="T6" fmla="*/ 342 w 495"/>
                <a:gd name="T7" fmla="*/ 219 h 569"/>
                <a:gd name="T8" fmla="*/ 387 w 495"/>
                <a:gd name="T9" fmla="*/ 138 h 569"/>
                <a:gd name="T10" fmla="*/ 358 w 495"/>
                <a:gd name="T11" fmla="*/ 40 h 569"/>
                <a:gd name="T12" fmla="*/ 246 w 495"/>
                <a:gd name="T13" fmla="*/ 1 h 569"/>
                <a:gd name="T14" fmla="*/ 5 w 495"/>
                <a:gd name="T15" fmla="*/ 9 h 569"/>
                <a:gd name="T16" fmla="*/ 26 w 495"/>
                <a:gd name="T17" fmla="*/ 96 h 569"/>
                <a:gd name="T18" fmla="*/ 26 w 495"/>
                <a:gd name="T19" fmla="*/ 475 h 569"/>
                <a:gd name="T20" fmla="*/ 0 w 495"/>
                <a:gd name="T21" fmla="*/ 568 h 569"/>
                <a:gd name="T22" fmla="*/ 134 w 495"/>
                <a:gd name="T23" fmla="*/ 568 h 569"/>
                <a:gd name="T24" fmla="*/ 118 w 495"/>
                <a:gd name="T25" fmla="*/ 528 h 569"/>
                <a:gd name="T26" fmla="*/ 113 w 495"/>
                <a:gd name="T27" fmla="*/ 429 h 569"/>
                <a:gd name="T28" fmla="*/ 113 w 495"/>
                <a:gd name="T29" fmla="*/ 296 h 569"/>
                <a:gd name="T30" fmla="*/ 166 w 495"/>
                <a:gd name="T31" fmla="*/ 311 h 569"/>
                <a:gd name="T32" fmla="*/ 196 w 495"/>
                <a:gd name="T33" fmla="*/ 341 h 569"/>
                <a:gd name="T34" fmla="*/ 337 w 495"/>
                <a:gd name="T35" fmla="*/ 523 h 569"/>
                <a:gd name="T36" fmla="*/ 375 w 495"/>
                <a:gd name="T37" fmla="*/ 559 h 569"/>
                <a:gd name="T38" fmla="*/ 422 w 495"/>
                <a:gd name="T39" fmla="*/ 568 h 569"/>
                <a:gd name="T40" fmla="*/ 495 w 495"/>
                <a:gd name="T41" fmla="*/ 568 h 569"/>
                <a:gd name="T42" fmla="*/ 447 w 495"/>
                <a:gd name="T43" fmla="*/ 525 h 569"/>
                <a:gd name="T44" fmla="*/ 113 w 495"/>
                <a:gd name="T45" fmla="*/ 262 h 569"/>
                <a:gd name="T46" fmla="*/ 113 w 495"/>
                <a:gd name="T47" fmla="*/ 121 h 569"/>
                <a:gd name="T48" fmla="*/ 115 w 495"/>
                <a:gd name="T49" fmla="*/ 36 h 569"/>
                <a:gd name="T50" fmla="*/ 241 w 495"/>
                <a:gd name="T51" fmla="*/ 45 h 569"/>
                <a:gd name="T52" fmla="*/ 291 w 495"/>
                <a:gd name="T53" fmla="*/ 82 h 569"/>
                <a:gd name="T54" fmla="*/ 299 w 495"/>
                <a:gd name="T55" fmla="*/ 163 h 569"/>
                <a:gd name="T56" fmla="*/ 245 w 495"/>
                <a:gd name="T57" fmla="*/ 245 h 569"/>
                <a:gd name="T58" fmla="*/ 113 w 495"/>
                <a:gd name="T59" fmla="*/ 262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 h="569">
                  <a:moveTo>
                    <a:pt x="447" y="525"/>
                  </a:moveTo>
                  <a:cubicBezTo>
                    <a:pt x="431" y="508"/>
                    <a:pt x="416" y="490"/>
                    <a:pt x="402" y="472"/>
                  </a:cubicBezTo>
                  <a:cubicBezTo>
                    <a:pt x="350" y="407"/>
                    <a:pt x="298" y="342"/>
                    <a:pt x="246" y="277"/>
                  </a:cubicBezTo>
                  <a:cubicBezTo>
                    <a:pt x="281" y="264"/>
                    <a:pt x="315" y="245"/>
                    <a:pt x="342" y="219"/>
                  </a:cubicBezTo>
                  <a:cubicBezTo>
                    <a:pt x="365" y="198"/>
                    <a:pt x="382" y="169"/>
                    <a:pt x="387" y="138"/>
                  </a:cubicBezTo>
                  <a:cubicBezTo>
                    <a:pt x="392" y="103"/>
                    <a:pt x="383" y="65"/>
                    <a:pt x="358" y="40"/>
                  </a:cubicBezTo>
                  <a:cubicBezTo>
                    <a:pt x="328" y="11"/>
                    <a:pt x="286" y="2"/>
                    <a:pt x="246" y="1"/>
                  </a:cubicBezTo>
                  <a:cubicBezTo>
                    <a:pt x="166" y="0"/>
                    <a:pt x="86" y="10"/>
                    <a:pt x="5" y="9"/>
                  </a:cubicBezTo>
                  <a:cubicBezTo>
                    <a:pt x="22" y="35"/>
                    <a:pt x="25" y="67"/>
                    <a:pt x="26" y="96"/>
                  </a:cubicBezTo>
                  <a:cubicBezTo>
                    <a:pt x="26" y="223"/>
                    <a:pt x="26" y="349"/>
                    <a:pt x="26" y="475"/>
                  </a:cubicBezTo>
                  <a:cubicBezTo>
                    <a:pt x="26" y="508"/>
                    <a:pt x="19" y="541"/>
                    <a:pt x="0" y="568"/>
                  </a:cubicBezTo>
                  <a:cubicBezTo>
                    <a:pt x="45" y="568"/>
                    <a:pt x="90" y="568"/>
                    <a:pt x="134" y="568"/>
                  </a:cubicBezTo>
                  <a:cubicBezTo>
                    <a:pt x="127" y="556"/>
                    <a:pt x="121" y="542"/>
                    <a:pt x="118" y="528"/>
                  </a:cubicBezTo>
                  <a:cubicBezTo>
                    <a:pt x="112" y="496"/>
                    <a:pt x="114" y="462"/>
                    <a:pt x="113" y="429"/>
                  </a:cubicBezTo>
                  <a:cubicBezTo>
                    <a:pt x="113" y="385"/>
                    <a:pt x="113" y="340"/>
                    <a:pt x="113" y="296"/>
                  </a:cubicBezTo>
                  <a:cubicBezTo>
                    <a:pt x="132" y="298"/>
                    <a:pt x="151" y="300"/>
                    <a:pt x="166" y="311"/>
                  </a:cubicBezTo>
                  <a:cubicBezTo>
                    <a:pt x="178" y="319"/>
                    <a:pt x="187" y="330"/>
                    <a:pt x="196" y="341"/>
                  </a:cubicBezTo>
                  <a:cubicBezTo>
                    <a:pt x="243" y="402"/>
                    <a:pt x="290" y="462"/>
                    <a:pt x="337" y="523"/>
                  </a:cubicBezTo>
                  <a:cubicBezTo>
                    <a:pt x="347" y="537"/>
                    <a:pt x="359" y="551"/>
                    <a:pt x="375" y="559"/>
                  </a:cubicBezTo>
                  <a:cubicBezTo>
                    <a:pt x="389" y="567"/>
                    <a:pt x="406" y="569"/>
                    <a:pt x="422" y="568"/>
                  </a:cubicBezTo>
                  <a:cubicBezTo>
                    <a:pt x="446" y="568"/>
                    <a:pt x="470" y="568"/>
                    <a:pt x="495" y="568"/>
                  </a:cubicBezTo>
                  <a:cubicBezTo>
                    <a:pt x="478" y="554"/>
                    <a:pt x="462" y="540"/>
                    <a:pt x="447" y="525"/>
                  </a:cubicBezTo>
                  <a:moveTo>
                    <a:pt x="113" y="262"/>
                  </a:moveTo>
                  <a:cubicBezTo>
                    <a:pt x="113" y="121"/>
                    <a:pt x="113" y="121"/>
                    <a:pt x="113" y="121"/>
                  </a:cubicBezTo>
                  <a:cubicBezTo>
                    <a:pt x="113" y="93"/>
                    <a:pt x="113" y="65"/>
                    <a:pt x="115" y="36"/>
                  </a:cubicBezTo>
                  <a:cubicBezTo>
                    <a:pt x="157" y="37"/>
                    <a:pt x="200" y="34"/>
                    <a:pt x="241" y="45"/>
                  </a:cubicBezTo>
                  <a:cubicBezTo>
                    <a:pt x="261" y="50"/>
                    <a:pt x="281" y="62"/>
                    <a:pt x="291" y="82"/>
                  </a:cubicBezTo>
                  <a:cubicBezTo>
                    <a:pt x="303" y="107"/>
                    <a:pt x="303" y="136"/>
                    <a:pt x="299" y="163"/>
                  </a:cubicBezTo>
                  <a:cubicBezTo>
                    <a:pt x="295" y="197"/>
                    <a:pt x="275" y="228"/>
                    <a:pt x="245" y="245"/>
                  </a:cubicBezTo>
                  <a:cubicBezTo>
                    <a:pt x="205" y="267"/>
                    <a:pt x="157" y="267"/>
                    <a:pt x="113" y="262"/>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 name="Freeform 21">
              <a:extLst>
                <a:ext uri="{FF2B5EF4-FFF2-40B4-BE49-F238E27FC236}">
                  <a16:creationId xmlns:a16="http://schemas.microsoft.com/office/drawing/2014/main" id="{1B05997C-EC6B-421D-81EB-8EE6DB176677}"/>
                </a:ext>
              </a:extLst>
            </p:cNvPr>
            <p:cNvSpPr>
              <a:spLocks noEditPoints="1"/>
            </p:cNvSpPr>
            <p:nvPr/>
          </p:nvSpPr>
          <p:spPr bwMode="auto">
            <a:xfrm>
              <a:off x="5625" y="-175"/>
              <a:ext cx="189" cy="218"/>
            </a:xfrm>
            <a:custGeom>
              <a:avLst/>
              <a:gdLst>
                <a:gd name="T0" fmla="*/ 450 w 494"/>
                <a:gd name="T1" fmla="*/ 529 h 569"/>
                <a:gd name="T2" fmla="*/ 405 w 494"/>
                <a:gd name="T3" fmla="*/ 477 h 569"/>
                <a:gd name="T4" fmla="*/ 246 w 494"/>
                <a:gd name="T5" fmla="*/ 278 h 569"/>
                <a:gd name="T6" fmla="*/ 363 w 494"/>
                <a:gd name="T7" fmla="*/ 196 h 569"/>
                <a:gd name="T8" fmla="*/ 381 w 494"/>
                <a:gd name="T9" fmla="*/ 78 h 569"/>
                <a:gd name="T10" fmla="*/ 326 w 494"/>
                <a:gd name="T11" fmla="*/ 19 h 569"/>
                <a:gd name="T12" fmla="*/ 202 w 494"/>
                <a:gd name="T13" fmla="*/ 2 h 569"/>
                <a:gd name="T14" fmla="*/ 5 w 494"/>
                <a:gd name="T15" fmla="*/ 10 h 569"/>
                <a:gd name="T16" fmla="*/ 26 w 494"/>
                <a:gd name="T17" fmla="*/ 113 h 569"/>
                <a:gd name="T18" fmla="*/ 26 w 494"/>
                <a:gd name="T19" fmla="*/ 430 h 569"/>
                <a:gd name="T20" fmla="*/ 24 w 494"/>
                <a:gd name="T21" fmla="*/ 502 h 569"/>
                <a:gd name="T22" fmla="*/ 0 w 494"/>
                <a:gd name="T23" fmla="*/ 569 h 569"/>
                <a:gd name="T24" fmla="*/ 134 w 494"/>
                <a:gd name="T25" fmla="*/ 569 h 569"/>
                <a:gd name="T26" fmla="*/ 113 w 494"/>
                <a:gd name="T27" fmla="*/ 472 h 569"/>
                <a:gd name="T28" fmla="*/ 113 w 494"/>
                <a:gd name="T29" fmla="*/ 297 h 569"/>
                <a:gd name="T30" fmla="*/ 153 w 494"/>
                <a:gd name="T31" fmla="*/ 305 h 569"/>
                <a:gd name="T32" fmla="*/ 194 w 494"/>
                <a:gd name="T33" fmla="*/ 341 h 569"/>
                <a:gd name="T34" fmla="*/ 323 w 494"/>
                <a:gd name="T35" fmla="*/ 507 h 569"/>
                <a:gd name="T36" fmla="*/ 365 w 494"/>
                <a:gd name="T37" fmla="*/ 554 h 569"/>
                <a:gd name="T38" fmla="*/ 415 w 494"/>
                <a:gd name="T39" fmla="*/ 569 h 569"/>
                <a:gd name="T40" fmla="*/ 494 w 494"/>
                <a:gd name="T41" fmla="*/ 569 h 569"/>
                <a:gd name="T42" fmla="*/ 450 w 494"/>
                <a:gd name="T43" fmla="*/ 529 h 569"/>
                <a:gd name="T44" fmla="*/ 160 w 494"/>
                <a:gd name="T45" fmla="*/ 265 h 569"/>
                <a:gd name="T46" fmla="*/ 105 w 494"/>
                <a:gd name="T47" fmla="*/ 263 h 569"/>
                <a:gd name="T48" fmla="*/ 105 w 494"/>
                <a:gd name="T49" fmla="*/ 81 h 569"/>
                <a:gd name="T50" fmla="*/ 107 w 494"/>
                <a:gd name="T51" fmla="*/ 37 h 569"/>
                <a:gd name="T52" fmla="*/ 213 w 494"/>
                <a:gd name="T53" fmla="*/ 41 h 569"/>
                <a:gd name="T54" fmla="*/ 271 w 494"/>
                <a:gd name="T55" fmla="*/ 67 h 569"/>
                <a:gd name="T56" fmla="*/ 293 w 494"/>
                <a:gd name="T57" fmla="*/ 125 h 569"/>
                <a:gd name="T58" fmla="*/ 262 w 494"/>
                <a:gd name="T59" fmla="*/ 227 h 569"/>
                <a:gd name="T60" fmla="*/ 160 w 494"/>
                <a:gd name="T61" fmla="*/ 265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94" h="569">
                  <a:moveTo>
                    <a:pt x="450" y="529"/>
                  </a:moveTo>
                  <a:cubicBezTo>
                    <a:pt x="434" y="513"/>
                    <a:pt x="419" y="495"/>
                    <a:pt x="405" y="477"/>
                  </a:cubicBezTo>
                  <a:cubicBezTo>
                    <a:pt x="352" y="411"/>
                    <a:pt x="298" y="344"/>
                    <a:pt x="246" y="278"/>
                  </a:cubicBezTo>
                  <a:cubicBezTo>
                    <a:pt x="291" y="261"/>
                    <a:pt x="334" y="235"/>
                    <a:pt x="363" y="196"/>
                  </a:cubicBezTo>
                  <a:cubicBezTo>
                    <a:pt x="387" y="162"/>
                    <a:pt x="395" y="117"/>
                    <a:pt x="381" y="78"/>
                  </a:cubicBezTo>
                  <a:cubicBezTo>
                    <a:pt x="372" y="52"/>
                    <a:pt x="351" y="31"/>
                    <a:pt x="326" y="19"/>
                  </a:cubicBezTo>
                  <a:cubicBezTo>
                    <a:pt x="287" y="0"/>
                    <a:pt x="244" y="1"/>
                    <a:pt x="202" y="2"/>
                  </a:cubicBezTo>
                  <a:cubicBezTo>
                    <a:pt x="136" y="4"/>
                    <a:pt x="71" y="11"/>
                    <a:pt x="5" y="10"/>
                  </a:cubicBezTo>
                  <a:cubicBezTo>
                    <a:pt x="25" y="41"/>
                    <a:pt x="26" y="78"/>
                    <a:pt x="26" y="113"/>
                  </a:cubicBezTo>
                  <a:cubicBezTo>
                    <a:pt x="26" y="219"/>
                    <a:pt x="26" y="324"/>
                    <a:pt x="26" y="430"/>
                  </a:cubicBezTo>
                  <a:cubicBezTo>
                    <a:pt x="25" y="454"/>
                    <a:pt x="27" y="478"/>
                    <a:pt x="24" y="502"/>
                  </a:cubicBezTo>
                  <a:cubicBezTo>
                    <a:pt x="22" y="526"/>
                    <a:pt x="13" y="549"/>
                    <a:pt x="0" y="569"/>
                  </a:cubicBezTo>
                  <a:cubicBezTo>
                    <a:pt x="45" y="569"/>
                    <a:pt x="89" y="569"/>
                    <a:pt x="134" y="569"/>
                  </a:cubicBezTo>
                  <a:cubicBezTo>
                    <a:pt x="115" y="541"/>
                    <a:pt x="113" y="505"/>
                    <a:pt x="113" y="472"/>
                  </a:cubicBezTo>
                  <a:cubicBezTo>
                    <a:pt x="113" y="413"/>
                    <a:pt x="113" y="355"/>
                    <a:pt x="113" y="297"/>
                  </a:cubicBezTo>
                  <a:cubicBezTo>
                    <a:pt x="126" y="298"/>
                    <a:pt x="140" y="300"/>
                    <a:pt x="153" y="305"/>
                  </a:cubicBezTo>
                  <a:cubicBezTo>
                    <a:pt x="170" y="312"/>
                    <a:pt x="183" y="326"/>
                    <a:pt x="194" y="341"/>
                  </a:cubicBezTo>
                  <a:cubicBezTo>
                    <a:pt x="237" y="396"/>
                    <a:pt x="280" y="452"/>
                    <a:pt x="323" y="507"/>
                  </a:cubicBezTo>
                  <a:cubicBezTo>
                    <a:pt x="336" y="524"/>
                    <a:pt x="348" y="542"/>
                    <a:pt x="365" y="554"/>
                  </a:cubicBezTo>
                  <a:cubicBezTo>
                    <a:pt x="379" y="565"/>
                    <a:pt x="397" y="569"/>
                    <a:pt x="415" y="569"/>
                  </a:cubicBezTo>
                  <a:cubicBezTo>
                    <a:pt x="441" y="569"/>
                    <a:pt x="468" y="569"/>
                    <a:pt x="494" y="569"/>
                  </a:cubicBezTo>
                  <a:cubicBezTo>
                    <a:pt x="479" y="556"/>
                    <a:pt x="464" y="543"/>
                    <a:pt x="450" y="529"/>
                  </a:cubicBezTo>
                  <a:moveTo>
                    <a:pt x="160" y="265"/>
                  </a:moveTo>
                  <a:cubicBezTo>
                    <a:pt x="142" y="266"/>
                    <a:pt x="124" y="265"/>
                    <a:pt x="105" y="263"/>
                  </a:cubicBezTo>
                  <a:cubicBezTo>
                    <a:pt x="105" y="202"/>
                    <a:pt x="105" y="141"/>
                    <a:pt x="105" y="81"/>
                  </a:cubicBezTo>
                  <a:cubicBezTo>
                    <a:pt x="105" y="66"/>
                    <a:pt x="106" y="52"/>
                    <a:pt x="107" y="37"/>
                  </a:cubicBezTo>
                  <a:cubicBezTo>
                    <a:pt x="143" y="38"/>
                    <a:pt x="178" y="36"/>
                    <a:pt x="213" y="41"/>
                  </a:cubicBezTo>
                  <a:cubicBezTo>
                    <a:pt x="234" y="45"/>
                    <a:pt x="256" y="51"/>
                    <a:pt x="271" y="67"/>
                  </a:cubicBezTo>
                  <a:cubicBezTo>
                    <a:pt x="286" y="82"/>
                    <a:pt x="292" y="104"/>
                    <a:pt x="293" y="125"/>
                  </a:cubicBezTo>
                  <a:cubicBezTo>
                    <a:pt x="296" y="161"/>
                    <a:pt x="288" y="200"/>
                    <a:pt x="262" y="227"/>
                  </a:cubicBezTo>
                  <a:cubicBezTo>
                    <a:pt x="236" y="254"/>
                    <a:pt x="197" y="264"/>
                    <a:pt x="160" y="265"/>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 name="Freeform 22">
              <a:extLst>
                <a:ext uri="{FF2B5EF4-FFF2-40B4-BE49-F238E27FC236}">
                  <a16:creationId xmlns:a16="http://schemas.microsoft.com/office/drawing/2014/main" id="{1A13F9CC-E7D5-44EC-B211-CCB70D744248}"/>
                </a:ext>
              </a:extLst>
            </p:cNvPr>
            <p:cNvSpPr>
              <a:spLocks noEditPoints="1"/>
            </p:cNvSpPr>
            <p:nvPr/>
          </p:nvSpPr>
          <p:spPr bwMode="auto">
            <a:xfrm>
              <a:off x="4606" y="-364"/>
              <a:ext cx="352" cy="460"/>
            </a:xfrm>
            <a:custGeom>
              <a:avLst/>
              <a:gdLst>
                <a:gd name="T0" fmla="*/ 902 w 921"/>
                <a:gd name="T1" fmla="*/ 923 h 1202"/>
                <a:gd name="T2" fmla="*/ 875 w 921"/>
                <a:gd name="T3" fmla="*/ 781 h 1202"/>
                <a:gd name="T4" fmla="*/ 886 w 921"/>
                <a:gd name="T5" fmla="*/ 756 h 1202"/>
                <a:gd name="T6" fmla="*/ 808 w 921"/>
                <a:gd name="T7" fmla="*/ 530 h 1202"/>
                <a:gd name="T8" fmla="*/ 539 w 921"/>
                <a:gd name="T9" fmla="*/ 526 h 1202"/>
                <a:gd name="T10" fmla="*/ 405 w 921"/>
                <a:gd name="T11" fmla="*/ 396 h 1202"/>
                <a:gd name="T12" fmla="*/ 393 w 921"/>
                <a:gd name="T13" fmla="*/ 294 h 1202"/>
                <a:gd name="T14" fmla="*/ 328 w 921"/>
                <a:gd name="T15" fmla="*/ 274 h 1202"/>
                <a:gd name="T16" fmla="*/ 485 w 921"/>
                <a:gd name="T17" fmla="*/ 224 h 1202"/>
                <a:gd name="T18" fmla="*/ 604 w 921"/>
                <a:gd name="T19" fmla="*/ 104 h 1202"/>
                <a:gd name="T20" fmla="*/ 557 w 921"/>
                <a:gd name="T21" fmla="*/ 126 h 1202"/>
                <a:gd name="T22" fmla="*/ 592 w 921"/>
                <a:gd name="T23" fmla="*/ 32 h 1202"/>
                <a:gd name="T24" fmla="*/ 518 w 921"/>
                <a:gd name="T25" fmla="*/ 144 h 1202"/>
                <a:gd name="T26" fmla="*/ 500 w 921"/>
                <a:gd name="T27" fmla="*/ 122 h 1202"/>
                <a:gd name="T28" fmla="*/ 396 w 921"/>
                <a:gd name="T29" fmla="*/ 149 h 1202"/>
                <a:gd name="T30" fmla="*/ 311 w 921"/>
                <a:gd name="T31" fmla="*/ 239 h 1202"/>
                <a:gd name="T32" fmla="*/ 413 w 921"/>
                <a:gd name="T33" fmla="*/ 85 h 1202"/>
                <a:gd name="T34" fmla="*/ 422 w 921"/>
                <a:gd name="T35" fmla="*/ 10 h 1202"/>
                <a:gd name="T36" fmla="*/ 375 w 921"/>
                <a:gd name="T37" fmla="*/ 44 h 1202"/>
                <a:gd name="T38" fmla="*/ 355 w 921"/>
                <a:gd name="T39" fmla="*/ 67 h 1202"/>
                <a:gd name="T40" fmla="*/ 330 w 921"/>
                <a:gd name="T41" fmla="*/ 110 h 1202"/>
                <a:gd name="T42" fmla="*/ 300 w 921"/>
                <a:gd name="T43" fmla="*/ 146 h 1202"/>
                <a:gd name="T44" fmla="*/ 265 w 921"/>
                <a:gd name="T45" fmla="*/ 226 h 1202"/>
                <a:gd name="T46" fmla="*/ 267 w 921"/>
                <a:gd name="T47" fmla="*/ 149 h 1202"/>
                <a:gd name="T48" fmla="*/ 232 w 921"/>
                <a:gd name="T49" fmla="*/ 247 h 1202"/>
                <a:gd name="T50" fmla="*/ 208 w 921"/>
                <a:gd name="T51" fmla="*/ 240 h 1202"/>
                <a:gd name="T52" fmla="*/ 290 w 921"/>
                <a:gd name="T53" fmla="*/ 283 h 1202"/>
                <a:gd name="T54" fmla="*/ 143 w 921"/>
                <a:gd name="T55" fmla="*/ 345 h 1202"/>
                <a:gd name="T56" fmla="*/ 271 w 921"/>
                <a:gd name="T57" fmla="*/ 408 h 1202"/>
                <a:gd name="T58" fmla="*/ 268 w 921"/>
                <a:gd name="T59" fmla="*/ 591 h 1202"/>
                <a:gd name="T60" fmla="*/ 109 w 921"/>
                <a:gd name="T61" fmla="*/ 562 h 1202"/>
                <a:gd name="T62" fmla="*/ 33 w 921"/>
                <a:gd name="T63" fmla="*/ 710 h 1202"/>
                <a:gd name="T64" fmla="*/ 72 w 921"/>
                <a:gd name="T65" fmla="*/ 651 h 1202"/>
                <a:gd name="T66" fmla="*/ 131 w 921"/>
                <a:gd name="T67" fmla="*/ 691 h 1202"/>
                <a:gd name="T68" fmla="*/ 78 w 921"/>
                <a:gd name="T69" fmla="*/ 741 h 1202"/>
                <a:gd name="T70" fmla="*/ 72 w 921"/>
                <a:gd name="T71" fmla="*/ 786 h 1202"/>
                <a:gd name="T72" fmla="*/ 195 w 921"/>
                <a:gd name="T73" fmla="*/ 1056 h 1202"/>
                <a:gd name="T74" fmla="*/ 191 w 921"/>
                <a:gd name="T75" fmla="*/ 1202 h 1202"/>
                <a:gd name="T76" fmla="*/ 821 w 921"/>
                <a:gd name="T77" fmla="*/ 1124 h 1202"/>
                <a:gd name="T78" fmla="*/ 765 w 921"/>
                <a:gd name="T79" fmla="*/ 1094 h 1202"/>
                <a:gd name="T80" fmla="*/ 470 w 921"/>
                <a:gd name="T81" fmla="*/ 206 h 1202"/>
                <a:gd name="T82" fmla="*/ 403 w 921"/>
                <a:gd name="T83" fmla="*/ 199 h 1202"/>
                <a:gd name="T84" fmla="*/ 403 w 921"/>
                <a:gd name="T85" fmla="*/ 199 h 1202"/>
                <a:gd name="T86" fmla="*/ 263 w 921"/>
                <a:gd name="T87" fmla="*/ 984 h 1202"/>
                <a:gd name="T88" fmla="*/ 373 w 921"/>
                <a:gd name="T89" fmla="*/ 833 h 1202"/>
                <a:gd name="T90" fmla="*/ 353 w 921"/>
                <a:gd name="T91" fmla="*/ 984 h 1202"/>
                <a:gd name="T92" fmla="*/ 124 w 921"/>
                <a:gd name="T93" fmla="*/ 597 h 1202"/>
                <a:gd name="T94" fmla="*/ 211 w 921"/>
                <a:gd name="T95" fmla="*/ 609 h 1202"/>
                <a:gd name="T96" fmla="*/ 305 w 921"/>
                <a:gd name="T97" fmla="*/ 673 h 1202"/>
                <a:gd name="T98" fmla="*/ 370 w 921"/>
                <a:gd name="T99" fmla="*/ 752 h 1202"/>
                <a:gd name="T100" fmla="*/ 387 w 921"/>
                <a:gd name="T101" fmla="*/ 1061 h 1202"/>
                <a:gd name="T102" fmla="*/ 544 w 921"/>
                <a:gd name="T103" fmla="*/ 772 h 1202"/>
                <a:gd name="T104" fmla="*/ 704 w 921"/>
                <a:gd name="T105" fmla="*/ 886 h 1202"/>
                <a:gd name="T106" fmla="*/ 548 w 921"/>
                <a:gd name="T107" fmla="*/ 1060 h 1202"/>
                <a:gd name="T108" fmla="*/ 574 w 921"/>
                <a:gd name="T109" fmla="*/ 1062 h 1202"/>
                <a:gd name="T110" fmla="*/ 606 w 921"/>
                <a:gd name="T111" fmla="*/ 1047 h 1202"/>
                <a:gd name="T112" fmla="*/ 743 w 921"/>
                <a:gd name="T113" fmla="*/ 826 h 1202"/>
                <a:gd name="T114" fmla="*/ 672 w 921"/>
                <a:gd name="T115" fmla="*/ 621 h 1202"/>
                <a:gd name="T116" fmla="*/ 849 w 921"/>
                <a:gd name="T117" fmla="*/ 925 h 1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1" h="1202">
                  <a:moveTo>
                    <a:pt x="787" y="1083"/>
                  </a:moveTo>
                  <a:cubicBezTo>
                    <a:pt x="797" y="1066"/>
                    <a:pt x="809" y="1051"/>
                    <a:pt x="820" y="1035"/>
                  </a:cubicBezTo>
                  <a:cubicBezTo>
                    <a:pt x="848" y="998"/>
                    <a:pt x="876" y="961"/>
                    <a:pt x="902" y="923"/>
                  </a:cubicBezTo>
                  <a:cubicBezTo>
                    <a:pt x="908" y="914"/>
                    <a:pt x="915" y="905"/>
                    <a:pt x="919" y="895"/>
                  </a:cubicBezTo>
                  <a:cubicBezTo>
                    <a:pt x="921" y="891"/>
                    <a:pt x="918" y="887"/>
                    <a:pt x="917" y="883"/>
                  </a:cubicBezTo>
                  <a:cubicBezTo>
                    <a:pt x="904" y="849"/>
                    <a:pt x="888" y="816"/>
                    <a:pt x="875" y="781"/>
                  </a:cubicBezTo>
                  <a:cubicBezTo>
                    <a:pt x="871" y="771"/>
                    <a:pt x="871" y="760"/>
                    <a:pt x="872" y="750"/>
                  </a:cubicBezTo>
                  <a:cubicBezTo>
                    <a:pt x="873" y="721"/>
                    <a:pt x="875" y="692"/>
                    <a:pt x="877" y="663"/>
                  </a:cubicBezTo>
                  <a:cubicBezTo>
                    <a:pt x="881" y="694"/>
                    <a:pt x="882" y="725"/>
                    <a:pt x="886" y="756"/>
                  </a:cubicBezTo>
                  <a:cubicBezTo>
                    <a:pt x="897" y="736"/>
                    <a:pt x="901" y="714"/>
                    <a:pt x="904" y="692"/>
                  </a:cubicBezTo>
                  <a:cubicBezTo>
                    <a:pt x="909" y="659"/>
                    <a:pt x="907" y="624"/>
                    <a:pt x="892" y="594"/>
                  </a:cubicBezTo>
                  <a:cubicBezTo>
                    <a:pt x="876" y="561"/>
                    <a:pt x="843" y="537"/>
                    <a:pt x="808" y="530"/>
                  </a:cubicBezTo>
                  <a:cubicBezTo>
                    <a:pt x="791" y="527"/>
                    <a:pt x="774" y="528"/>
                    <a:pt x="758" y="530"/>
                  </a:cubicBezTo>
                  <a:cubicBezTo>
                    <a:pt x="718" y="535"/>
                    <a:pt x="677" y="534"/>
                    <a:pt x="636" y="533"/>
                  </a:cubicBezTo>
                  <a:cubicBezTo>
                    <a:pt x="604" y="534"/>
                    <a:pt x="571" y="534"/>
                    <a:pt x="539" y="526"/>
                  </a:cubicBezTo>
                  <a:cubicBezTo>
                    <a:pt x="517" y="521"/>
                    <a:pt x="496" y="511"/>
                    <a:pt x="480" y="494"/>
                  </a:cubicBezTo>
                  <a:cubicBezTo>
                    <a:pt x="465" y="480"/>
                    <a:pt x="455" y="461"/>
                    <a:pt x="443" y="444"/>
                  </a:cubicBezTo>
                  <a:cubicBezTo>
                    <a:pt x="431" y="427"/>
                    <a:pt x="418" y="412"/>
                    <a:pt x="405" y="396"/>
                  </a:cubicBezTo>
                  <a:cubicBezTo>
                    <a:pt x="390" y="375"/>
                    <a:pt x="377" y="353"/>
                    <a:pt x="366" y="330"/>
                  </a:cubicBezTo>
                  <a:cubicBezTo>
                    <a:pt x="377" y="325"/>
                    <a:pt x="391" y="321"/>
                    <a:pt x="398" y="310"/>
                  </a:cubicBezTo>
                  <a:cubicBezTo>
                    <a:pt x="402" y="305"/>
                    <a:pt x="400" y="296"/>
                    <a:pt x="393" y="294"/>
                  </a:cubicBezTo>
                  <a:cubicBezTo>
                    <a:pt x="377" y="287"/>
                    <a:pt x="359" y="288"/>
                    <a:pt x="341" y="290"/>
                  </a:cubicBezTo>
                  <a:cubicBezTo>
                    <a:pt x="336" y="286"/>
                    <a:pt x="331" y="283"/>
                    <a:pt x="325" y="280"/>
                  </a:cubicBezTo>
                  <a:cubicBezTo>
                    <a:pt x="326" y="278"/>
                    <a:pt x="327" y="276"/>
                    <a:pt x="328" y="274"/>
                  </a:cubicBezTo>
                  <a:cubicBezTo>
                    <a:pt x="348" y="284"/>
                    <a:pt x="373" y="287"/>
                    <a:pt x="392" y="274"/>
                  </a:cubicBezTo>
                  <a:cubicBezTo>
                    <a:pt x="413" y="262"/>
                    <a:pt x="424" y="238"/>
                    <a:pt x="423" y="215"/>
                  </a:cubicBezTo>
                  <a:cubicBezTo>
                    <a:pt x="440" y="229"/>
                    <a:pt x="464" y="234"/>
                    <a:pt x="485" y="224"/>
                  </a:cubicBezTo>
                  <a:cubicBezTo>
                    <a:pt x="506" y="214"/>
                    <a:pt x="514" y="191"/>
                    <a:pt x="517" y="169"/>
                  </a:cubicBezTo>
                  <a:cubicBezTo>
                    <a:pt x="535" y="165"/>
                    <a:pt x="554" y="159"/>
                    <a:pt x="568" y="147"/>
                  </a:cubicBezTo>
                  <a:cubicBezTo>
                    <a:pt x="581" y="134"/>
                    <a:pt x="593" y="119"/>
                    <a:pt x="604" y="104"/>
                  </a:cubicBezTo>
                  <a:cubicBezTo>
                    <a:pt x="610" y="94"/>
                    <a:pt x="618" y="83"/>
                    <a:pt x="620" y="71"/>
                  </a:cubicBezTo>
                  <a:cubicBezTo>
                    <a:pt x="608" y="67"/>
                    <a:pt x="600" y="77"/>
                    <a:pt x="594" y="85"/>
                  </a:cubicBezTo>
                  <a:cubicBezTo>
                    <a:pt x="584" y="101"/>
                    <a:pt x="571" y="114"/>
                    <a:pt x="557" y="126"/>
                  </a:cubicBezTo>
                  <a:cubicBezTo>
                    <a:pt x="553" y="98"/>
                    <a:pt x="564" y="69"/>
                    <a:pt x="587" y="53"/>
                  </a:cubicBezTo>
                  <a:cubicBezTo>
                    <a:pt x="593" y="49"/>
                    <a:pt x="602" y="44"/>
                    <a:pt x="601" y="35"/>
                  </a:cubicBezTo>
                  <a:cubicBezTo>
                    <a:pt x="601" y="30"/>
                    <a:pt x="595" y="30"/>
                    <a:pt x="592" y="32"/>
                  </a:cubicBezTo>
                  <a:cubicBezTo>
                    <a:pt x="570" y="43"/>
                    <a:pt x="551" y="61"/>
                    <a:pt x="542" y="84"/>
                  </a:cubicBezTo>
                  <a:cubicBezTo>
                    <a:pt x="535" y="101"/>
                    <a:pt x="535" y="120"/>
                    <a:pt x="539" y="137"/>
                  </a:cubicBezTo>
                  <a:cubicBezTo>
                    <a:pt x="532" y="140"/>
                    <a:pt x="525" y="142"/>
                    <a:pt x="518" y="144"/>
                  </a:cubicBezTo>
                  <a:cubicBezTo>
                    <a:pt x="517" y="135"/>
                    <a:pt x="516" y="126"/>
                    <a:pt x="515" y="118"/>
                  </a:cubicBezTo>
                  <a:cubicBezTo>
                    <a:pt x="513" y="117"/>
                    <a:pt x="510" y="115"/>
                    <a:pt x="509" y="114"/>
                  </a:cubicBezTo>
                  <a:cubicBezTo>
                    <a:pt x="506" y="117"/>
                    <a:pt x="503" y="120"/>
                    <a:pt x="500" y="122"/>
                  </a:cubicBezTo>
                  <a:cubicBezTo>
                    <a:pt x="502" y="131"/>
                    <a:pt x="503" y="139"/>
                    <a:pt x="503" y="148"/>
                  </a:cubicBezTo>
                  <a:cubicBezTo>
                    <a:pt x="473" y="156"/>
                    <a:pt x="441" y="159"/>
                    <a:pt x="411" y="168"/>
                  </a:cubicBezTo>
                  <a:cubicBezTo>
                    <a:pt x="406" y="161"/>
                    <a:pt x="405" y="149"/>
                    <a:pt x="396" y="149"/>
                  </a:cubicBezTo>
                  <a:cubicBezTo>
                    <a:pt x="386" y="156"/>
                    <a:pt x="393" y="166"/>
                    <a:pt x="396" y="174"/>
                  </a:cubicBezTo>
                  <a:cubicBezTo>
                    <a:pt x="370" y="187"/>
                    <a:pt x="345" y="204"/>
                    <a:pt x="327" y="228"/>
                  </a:cubicBezTo>
                  <a:cubicBezTo>
                    <a:pt x="323" y="233"/>
                    <a:pt x="317" y="236"/>
                    <a:pt x="311" y="239"/>
                  </a:cubicBezTo>
                  <a:cubicBezTo>
                    <a:pt x="314" y="217"/>
                    <a:pt x="320" y="195"/>
                    <a:pt x="331" y="176"/>
                  </a:cubicBezTo>
                  <a:cubicBezTo>
                    <a:pt x="340" y="162"/>
                    <a:pt x="353" y="150"/>
                    <a:pt x="364" y="137"/>
                  </a:cubicBezTo>
                  <a:cubicBezTo>
                    <a:pt x="380" y="119"/>
                    <a:pt x="398" y="104"/>
                    <a:pt x="413" y="85"/>
                  </a:cubicBezTo>
                  <a:cubicBezTo>
                    <a:pt x="424" y="70"/>
                    <a:pt x="429" y="52"/>
                    <a:pt x="433" y="35"/>
                  </a:cubicBezTo>
                  <a:cubicBezTo>
                    <a:pt x="435" y="24"/>
                    <a:pt x="436" y="12"/>
                    <a:pt x="434" y="1"/>
                  </a:cubicBezTo>
                  <a:cubicBezTo>
                    <a:pt x="428" y="0"/>
                    <a:pt x="423" y="4"/>
                    <a:pt x="422" y="10"/>
                  </a:cubicBezTo>
                  <a:cubicBezTo>
                    <a:pt x="419" y="26"/>
                    <a:pt x="416" y="42"/>
                    <a:pt x="409" y="57"/>
                  </a:cubicBezTo>
                  <a:cubicBezTo>
                    <a:pt x="402" y="70"/>
                    <a:pt x="392" y="81"/>
                    <a:pt x="382" y="93"/>
                  </a:cubicBezTo>
                  <a:cubicBezTo>
                    <a:pt x="372" y="79"/>
                    <a:pt x="369" y="60"/>
                    <a:pt x="375" y="44"/>
                  </a:cubicBezTo>
                  <a:cubicBezTo>
                    <a:pt x="377" y="36"/>
                    <a:pt x="384" y="30"/>
                    <a:pt x="388" y="23"/>
                  </a:cubicBezTo>
                  <a:cubicBezTo>
                    <a:pt x="389" y="18"/>
                    <a:pt x="386" y="12"/>
                    <a:pt x="380" y="13"/>
                  </a:cubicBezTo>
                  <a:cubicBezTo>
                    <a:pt x="364" y="26"/>
                    <a:pt x="353" y="47"/>
                    <a:pt x="355" y="67"/>
                  </a:cubicBezTo>
                  <a:cubicBezTo>
                    <a:pt x="356" y="81"/>
                    <a:pt x="363" y="93"/>
                    <a:pt x="370" y="104"/>
                  </a:cubicBezTo>
                  <a:cubicBezTo>
                    <a:pt x="352" y="122"/>
                    <a:pt x="333" y="137"/>
                    <a:pt x="318" y="158"/>
                  </a:cubicBezTo>
                  <a:cubicBezTo>
                    <a:pt x="314" y="141"/>
                    <a:pt x="318" y="122"/>
                    <a:pt x="330" y="110"/>
                  </a:cubicBezTo>
                  <a:cubicBezTo>
                    <a:pt x="334" y="107"/>
                    <a:pt x="333" y="99"/>
                    <a:pt x="329" y="96"/>
                  </a:cubicBezTo>
                  <a:cubicBezTo>
                    <a:pt x="324" y="94"/>
                    <a:pt x="321" y="99"/>
                    <a:pt x="317" y="102"/>
                  </a:cubicBezTo>
                  <a:cubicBezTo>
                    <a:pt x="306" y="114"/>
                    <a:pt x="299" y="130"/>
                    <a:pt x="300" y="146"/>
                  </a:cubicBezTo>
                  <a:cubicBezTo>
                    <a:pt x="300" y="156"/>
                    <a:pt x="304" y="166"/>
                    <a:pt x="308" y="176"/>
                  </a:cubicBezTo>
                  <a:cubicBezTo>
                    <a:pt x="297" y="197"/>
                    <a:pt x="289" y="219"/>
                    <a:pt x="288" y="243"/>
                  </a:cubicBezTo>
                  <a:cubicBezTo>
                    <a:pt x="278" y="242"/>
                    <a:pt x="268" y="236"/>
                    <a:pt x="265" y="226"/>
                  </a:cubicBezTo>
                  <a:cubicBezTo>
                    <a:pt x="258" y="205"/>
                    <a:pt x="264" y="182"/>
                    <a:pt x="275" y="164"/>
                  </a:cubicBezTo>
                  <a:cubicBezTo>
                    <a:pt x="277" y="159"/>
                    <a:pt x="281" y="154"/>
                    <a:pt x="278" y="148"/>
                  </a:cubicBezTo>
                  <a:cubicBezTo>
                    <a:pt x="276" y="143"/>
                    <a:pt x="269" y="144"/>
                    <a:pt x="267" y="149"/>
                  </a:cubicBezTo>
                  <a:cubicBezTo>
                    <a:pt x="253" y="172"/>
                    <a:pt x="241" y="199"/>
                    <a:pt x="244" y="227"/>
                  </a:cubicBezTo>
                  <a:cubicBezTo>
                    <a:pt x="246" y="239"/>
                    <a:pt x="254" y="249"/>
                    <a:pt x="262" y="257"/>
                  </a:cubicBezTo>
                  <a:cubicBezTo>
                    <a:pt x="251" y="259"/>
                    <a:pt x="239" y="257"/>
                    <a:pt x="232" y="247"/>
                  </a:cubicBezTo>
                  <a:cubicBezTo>
                    <a:pt x="218" y="228"/>
                    <a:pt x="219" y="202"/>
                    <a:pt x="225" y="181"/>
                  </a:cubicBezTo>
                  <a:cubicBezTo>
                    <a:pt x="228" y="174"/>
                    <a:pt x="221" y="169"/>
                    <a:pt x="215" y="169"/>
                  </a:cubicBezTo>
                  <a:cubicBezTo>
                    <a:pt x="206" y="191"/>
                    <a:pt x="202" y="216"/>
                    <a:pt x="208" y="240"/>
                  </a:cubicBezTo>
                  <a:cubicBezTo>
                    <a:pt x="213" y="262"/>
                    <a:pt x="234" y="280"/>
                    <a:pt x="257" y="279"/>
                  </a:cubicBezTo>
                  <a:cubicBezTo>
                    <a:pt x="268" y="279"/>
                    <a:pt x="278" y="274"/>
                    <a:pt x="288" y="269"/>
                  </a:cubicBezTo>
                  <a:cubicBezTo>
                    <a:pt x="289" y="274"/>
                    <a:pt x="289" y="278"/>
                    <a:pt x="290" y="283"/>
                  </a:cubicBezTo>
                  <a:cubicBezTo>
                    <a:pt x="271" y="292"/>
                    <a:pt x="252" y="302"/>
                    <a:pt x="231" y="309"/>
                  </a:cubicBezTo>
                  <a:cubicBezTo>
                    <a:pt x="205" y="318"/>
                    <a:pt x="179" y="328"/>
                    <a:pt x="152" y="338"/>
                  </a:cubicBezTo>
                  <a:cubicBezTo>
                    <a:pt x="149" y="339"/>
                    <a:pt x="144" y="340"/>
                    <a:pt x="143" y="345"/>
                  </a:cubicBezTo>
                  <a:cubicBezTo>
                    <a:pt x="143" y="351"/>
                    <a:pt x="141" y="360"/>
                    <a:pt x="146" y="365"/>
                  </a:cubicBezTo>
                  <a:cubicBezTo>
                    <a:pt x="152" y="373"/>
                    <a:pt x="159" y="380"/>
                    <a:pt x="169" y="382"/>
                  </a:cubicBezTo>
                  <a:cubicBezTo>
                    <a:pt x="203" y="391"/>
                    <a:pt x="237" y="400"/>
                    <a:pt x="271" y="408"/>
                  </a:cubicBezTo>
                  <a:cubicBezTo>
                    <a:pt x="274" y="409"/>
                    <a:pt x="279" y="410"/>
                    <a:pt x="279" y="414"/>
                  </a:cubicBezTo>
                  <a:cubicBezTo>
                    <a:pt x="282" y="443"/>
                    <a:pt x="274" y="472"/>
                    <a:pt x="267" y="500"/>
                  </a:cubicBezTo>
                  <a:cubicBezTo>
                    <a:pt x="258" y="529"/>
                    <a:pt x="255" y="562"/>
                    <a:pt x="268" y="591"/>
                  </a:cubicBezTo>
                  <a:cubicBezTo>
                    <a:pt x="248" y="577"/>
                    <a:pt x="228" y="563"/>
                    <a:pt x="208" y="549"/>
                  </a:cubicBezTo>
                  <a:cubicBezTo>
                    <a:pt x="197" y="541"/>
                    <a:pt x="184" y="542"/>
                    <a:pt x="172" y="543"/>
                  </a:cubicBezTo>
                  <a:cubicBezTo>
                    <a:pt x="150" y="546"/>
                    <a:pt x="129" y="554"/>
                    <a:pt x="109" y="562"/>
                  </a:cubicBezTo>
                  <a:cubicBezTo>
                    <a:pt x="79" y="576"/>
                    <a:pt x="50" y="592"/>
                    <a:pt x="24" y="611"/>
                  </a:cubicBezTo>
                  <a:cubicBezTo>
                    <a:pt x="10" y="621"/>
                    <a:pt x="0" y="641"/>
                    <a:pt x="9" y="657"/>
                  </a:cubicBezTo>
                  <a:cubicBezTo>
                    <a:pt x="18" y="675"/>
                    <a:pt x="26" y="692"/>
                    <a:pt x="33" y="710"/>
                  </a:cubicBezTo>
                  <a:cubicBezTo>
                    <a:pt x="42" y="705"/>
                    <a:pt x="50" y="701"/>
                    <a:pt x="59" y="696"/>
                  </a:cubicBezTo>
                  <a:cubicBezTo>
                    <a:pt x="51" y="690"/>
                    <a:pt x="43" y="683"/>
                    <a:pt x="43" y="673"/>
                  </a:cubicBezTo>
                  <a:cubicBezTo>
                    <a:pt x="42" y="659"/>
                    <a:pt x="58" y="646"/>
                    <a:pt x="72" y="651"/>
                  </a:cubicBezTo>
                  <a:cubicBezTo>
                    <a:pt x="83" y="653"/>
                    <a:pt x="88" y="663"/>
                    <a:pt x="90" y="673"/>
                  </a:cubicBezTo>
                  <a:cubicBezTo>
                    <a:pt x="93" y="667"/>
                    <a:pt x="99" y="662"/>
                    <a:pt x="107" y="661"/>
                  </a:cubicBezTo>
                  <a:cubicBezTo>
                    <a:pt x="123" y="658"/>
                    <a:pt x="137" y="676"/>
                    <a:pt x="131" y="691"/>
                  </a:cubicBezTo>
                  <a:cubicBezTo>
                    <a:pt x="128" y="701"/>
                    <a:pt x="119" y="706"/>
                    <a:pt x="109" y="708"/>
                  </a:cubicBezTo>
                  <a:cubicBezTo>
                    <a:pt x="118" y="715"/>
                    <a:pt x="121" y="729"/>
                    <a:pt x="114" y="739"/>
                  </a:cubicBezTo>
                  <a:cubicBezTo>
                    <a:pt x="107" y="751"/>
                    <a:pt x="87" y="753"/>
                    <a:pt x="78" y="741"/>
                  </a:cubicBezTo>
                  <a:cubicBezTo>
                    <a:pt x="72" y="736"/>
                    <a:pt x="73" y="727"/>
                    <a:pt x="73" y="720"/>
                  </a:cubicBezTo>
                  <a:cubicBezTo>
                    <a:pt x="64" y="724"/>
                    <a:pt x="55" y="728"/>
                    <a:pt x="46" y="732"/>
                  </a:cubicBezTo>
                  <a:cubicBezTo>
                    <a:pt x="54" y="750"/>
                    <a:pt x="64" y="768"/>
                    <a:pt x="72" y="786"/>
                  </a:cubicBezTo>
                  <a:cubicBezTo>
                    <a:pt x="98" y="774"/>
                    <a:pt x="123" y="761"/>
                    <a:pt x="149" y="749"/>
                  </a:cubicBezTo>
                  <a:cubicBezTo>
                    <a:pt x="176" y="814"/>
                    <a:pt x="203" y="879"/>
                    <a:pt x="230" y="944"/>
                  </a:cubicBezTo>
                  <a:cubicBezTo>
                    <a:pt x="218" y="981"/>
                    <a:pt x="207" y="1019"/>
                    <a:pt x="195" y="1056"/>
                  </a:cubicBezTo>
                  <a:cubicBezTo>
                    <a:pt x="223" y="1067"/>
                    <a:pt x="252" y="1077"/>
                    <a:pt x="280" y="1088"/>
                  </a:cubicBezTo>
                  <a:cubicBezTo>
                    <a:pt x="263" y="1096"/>
                    <a:pt x="247" y="1105"/>
                    <a:pt x="233" y="1118"/>
                  </a:cubicBezTo>
                  <a:cubicBezTo>
                    <a:pt x="209" y="1139"/>
                    <a:pt x="194" y="1170"/>
                    <a:pt x="191" y="1202"/>
                  </a:cubicBezTo>
                  <a:cubicBezTo>
                    <a:pt x="224" y="1173"/>
                    <a:pt x="265" y="1155"/>
                    <a:pt x="306" y="1140"/>
                  </a:cubicBezTo>
                  <a:cubicBezTo>
                    <a:pt x="364" y="1121"/>
                    <a:pt x="425" y="1111"/>
                    <a:pt x="486" y="1107"/>
                  </a:cubicBezTo>
                  <a:cubicBezTo>
                    <a:pt x="598" y="1100"/>
                    <a:pt x="710" y="1109"/>
                    <a:pt x="821" y="1124"/>
                  </a:cubicBezTo>
                  <a:cubicBezTo>
                    <a:pt x="852" y="1128"/>
                    <a:pt x="884" y="1134"/>
                    <a:pt x="915" y="1131"/>
                  </a:cubicBezTo>
                  <a:cubicBezTo>
                    <a:pt x="889" y="1124"/>
                    <a:pt x="862" y="1119"/>
                    <a:pt x="835" y="1112"/>
                  </a:cubicBezTo>
                  <a:cubicBezTo>
                    <a:pt x="812" y="1106"/>
                    <a:pt x="788" y="1100"/>
                    <a:pt x="765" y="1094"/>
                  </a:cubicBezTo>
                  <a:cubicBezTo>
                    <a:pt x="773" y="1092"/>
                    <a:pt x="782" y="1091"/>
                    <a:pt x="787" y="1083"/>
                  </a:cubicBezTo>
                  <a:moveTo>
                    <a:pt x="498" y="174"/>
                  </a:moveTo>
                  <a:cubicBezTo>
                    <a:pt x="493" y="188"/>
                    <a:pt x="485" y="203"/>
                    <a:pt x="470" y="206"/>
                  </a:cubicBezTo>
                  <a:cubicBezTo>
                    <a:pt x="455" y="209"/>
                    <a:pt x="440" y="200"/>
                    <a:pt x="430" y="190"/>
                  </a:cubicBezTo>
                  <a:cubicBezTo>
                    <a:pt x="452" y="184"/>
                    <a:pt x="475" y="178"/>
                    <a:pt x="498" y="174"/>
                  </a:cubicBezTo>
                  <a:moveTo>
                    <a:pt x="403" y="199"/>
                  </a:moveTo>
                  <a:cubicBezTo>
                    <a:pt x="405" y="217"/>
                    <a:pt x="403" y="239"/>
                    <a:pt x="388" y="251"/>
                  </a:cubicBezTo>
                  <a:cubicBezTo>
                    <a:pt x="374" y="262"/>
                    <a:pt x="355" y="259"/>
                    <a:pt x="340" y="254"/>
                  </a:cubicBezTo>
                  <a:cubicBezTo>
                    <a:pt x="356" y="230"/>
                    <a:pt x="377" y="210"/>
                    <a:pt x="403" y="199"/>
                  </a:cubicBezTo>
                  <a:moveTo>
                    <a:pt x="281" y="1045"/>
                  </a:moveTo>
                  <a:cubicBezTo>
                    <a:pt x="266" y="1050"/>
                    <a:pt x="250" y="1040"/>
                    <a:pt x="245" y="1026"/>
                  </a:cubicBezTo>
                  <a:cubicBezTo>
                    <a:pt x="238" y="1010"/>
                    <a:pt x="246" y="990"/>
                    <a:pt x="263" y="984"/>
                  </a:cubicBezTo>
                  <a:cubicBezTo>
                    <a:pt x="281" y="976"/>
                    <a:pt x="304" y="993"/>
                    <a:pt x="303" y="1013"/>
                  </a:cubicBezTo>
                  <a:cubicBezTo>
                    <a:pt x="304" y="1027"/>
                    <a:pt x="294" y="1041"/>
                    <a:pt x="281" y="1045"/>
                  </a:cubicBezTo>
                  <a:moveTo>
                    <a:pt x="373" y="833"/>
                  </a:moveTo>
                  <a:cubicBezTo>
                    <a:pt x="371" y="910"/>
                    <a:pt x="364" y="988"/>
                    <a:pt x="357" y="1065"/>
                  </a:cubicBezTo>
                  <a:cubicBezTo>
                    <a:pt x="345" y="1068"/>
                    <a:pt x="333" y="1070"/>
                    <a:pt x="321" y="1073"/>
                  </a:cubicBezTo>
                  <a:cubicBezTo>
                    <a:pt x="332" y="1043"/>
                    <a:pt x="343" y="1014"/>
                    <a:pt x="353" y="984"/>
                  </a:cubicBezTo>
                  <a:cubicBezTo>
                    <a:pt x="327" y="969"/>
                    <a:pt x="301" y="953"/>
                    <a:pt x="274" y="938"/>
                  </a:cubicBezTo>
                  <a:cubicBezTo>
                    <a:pt x="271" y="936"/>
                    <a:pt x="266" y="934"/>
                    <a:pt x="265" y="929"/>
                  </a:cubicBezTo>
                  <a:cubicBezTo>
                    <a:pt x="218" y="818"/>
                    <a:pt x="171" y="708"/>
                    <a:pt x="124" y="597"/>
                  </a:cubicBezTo>
                  <a:cubicBezTo>
                    <a:pt x="138" y="591"/>
                    <a:pt x="153" y="586"/>
                    <a:pt x="168" y="582"/>
                  </a:cubicBezTo>
                  <a:cubicBezTo>
                    <a:pt x="174" y="580"/>
                    <a:pt x="181" y="584"/>
                    <a:pt x="186" y="587"/>
                  </a:cubicBezTo>
                  <a:cubicBezTo>
                    <a:pt x="195" y="593"/>
                    <a:pt x="203" y="601"/>
                    <a:pt x="211" y="609"/>
                  </a:cubicBezTo>
                  <a:cubicBezTo>
                    <a:pt x="237" y="636"/>
                    <a:pt x="260" y="667"/>
                    <a:pt x="285" y="696"/>
                  </a:cubicBezTo>
                  <a:cubicBezTo>
                    <a:pt x="299" y="713"/>
                    <a:pt x="323" y="718"/>
                    <a:pt x="345" y="718"/>
                  </a:cubicBezTo>
                  <a:cubicBezTo>
                    <a:pt x="329" y="705"/>
                    <a:pt x="315" y="691"/>
                    <a:pt x="305" y="673"/>
                  </a:cubicBezTo>
                  <a:cubicBezTo>
                    <a:pt x="286" y="636"/>
                    <a:pt x="285" y="592"/>
                    <a:pt x="294" y="552"/>
                  </a:cubicBezTo>
                  <a:cubicBezTo>
                    <a:pt x="296" y="609"/>
                    <a:pt x="315" y="664"/>
                    <a:pt x="347" y="711"/>
                  </a:cubicBezTo>
                  <a:cubicBezTo>
                    <a:pt x="355" y="724"/>
                    <a:pt x="367" y="736"/>
                    <a:pt x="370" y="752"/>
                  </a:cubicBezTo>
                  <a:cubicBezTo>
                    <a:pt x="375" y="778"/>
                    <a:pt x="373" y="806"/>
                    <a:pt x="373" y="833"/>
                  </a:cubicBezTo>
                  <a:moveTo>
                    <a:pt x="548" y="1060"/>
                  </a:moveTo>
                  <a:cubicBezTo>
                    <a:pt x="495" y="1056"/>
                    <a:pt x="441" y="1055"/>
                    <a:pt x="387" y="1061"/>
                  </a:cubicBezTo>
                  <a:cubicBezTo>
                    <a:pt x="402" y="985"/>
                    <a:pt x="417" y="909"/>
                    <a:pt x="434" y="833"/>
                  </a:cubicBezTo>
                  <a:cubicBezTo>
                    <a:pt x="439" y="813"/>
                    <a:pt x="443" y="792"/>
                    <a:pt x="451" y="772"/>
                  </a:cubicBezTo>
                  <a:cubicBezTo>
                    <a:pt x="482" y="777"/>
                    <a:pt x="513" y="777"/>
                    <a:pt x="544" y="772"/>
                  </a:cubicBezTo>
                  <a:cubicBezTo>
                    <a:pt x="569" y="769"/>
                    <a:pt x="593" y="763"/>
                    <a:pt x="618" y="765"/>
                  </a:cubicBezTo>
                  <a:cubicBezTo>
                    <a:pt x="638" y="767"/>
                    <a:pt x="656" y="779"/>
                    <a:pt x="667" y="796"/>
                  </a:cubicBezTo>
                  <a:cubicBezTo>
                    <a:pt x="686" y="823"/>
                    <a:pt x="695" y="855"/>
                    <a:pt x="704" y="886"/>
                  </a:cubicBezTo>
                  <a:cubicBezTo>
                    <a:pt x="708" y="897"/>
                    <a:pt x="700" y="906"/>
                    <a:pt x="695" y="914"/>
                  </a:cubicBezTo>
                  <a:cubicBezTo>
                    <a:pt x="676" y="940"/>
                    <a:pt x="653" y="962"/>
                    <a:pt x="631" y="985"/>
                  </a:cubicBezTo>
                  <a:cubicBezTo>
                    <a:pt x="604" y="1011"/>
                    <a:pt x="576" y="1036"/>
                    <a:pt x="548" y="1060"/>
                  </a:cubicBezTo>
                  <a:moveTo>
                    <a:pt x="735" y="1087"/>
                  </a:moveTo>
                  <a:cubicBezTo>
                    <a:pt x="717" y="1084"/>
                    <a:pt x="698" y="1080"/>
                    <a:pt x="680" y="1077"/>
                  </a:cubicBezTo>
                  <a:cubicBezTo>
                    <a:pt x="645" y="1071"/>
                    <a:pt x="610" y="1066"/>
                    <a:pt x="574" y="1062"/>
                  </a:cubicBezTo>
                  <a:cubicBezTo>
                    <a:pt x="573" y="1065"/>
                    <a:pt x="573" y="1065"/>
                    <a:pt x="573" y="1065"/>
                  </a:cubicBezTo>
                  <a:cubicBezTo>
                    <a:pt x="573" y="1064"/>
                    <a:pt x="573" y="1063"/>
                    <a:pt x="573" y="1061"/>
                  </a:cubicBezTo>
                  <a:cubicBezTo>
                    <a:pt x="585" y="1060"/>
                    <a:pt x="596" y="1055"/>
                    <a:pt x="606" y="1047"/>
                  </a:cubicBezTo>
                  <a:cubicBezTo>
                    <a:pt x="638" y="1022"/>
                    <a:pt x="668" y="994"/>
                    <a:pt x="698" y="966"/>
                  </a:cubicBezTo>
                  <a:cubicBezTo>
                    <a:pt x="724" y="939"/>
                    <a:pt x="751" y="913"/>
                    <a:pt x="774" y="883"/>
                  </a:cubicBezTo>
                  <a:cubicBezTo>
                    <a:pt x="760" y="866"/>
                    <a:pt x="750" y="846"/>
                    <a:pt x="743" y="826"/>
                  </a:cubicBezTo>
                  <a:cubicBezTo>
                    <a:pt x="741" y="811"/>
                    <a:pt x="747" y="796"/>
                    <a:pt x="753" y="783"/>
                  </a:cubicBezTo>
                  <a:cubicBezTo>
                    <a:pt x="723" y="769"/>
                    <a:pt x="702" y="742"/>
                    <a:pt x="690" y="712"/>
                  </a:cubicBezTo>
                  <a:cubicBezTo>
                    <a:pt x="679" y="683"/>
                    <a:pt x="672" y="652"/>
                    <a:pt x="672" y="621"/>
                  </a:cubicBezTo>
                  <a:cubicBezTo>
                    <a:pt x="687" y="686"/>
                    <a:pt x="721" y="746"/>
                    <a:pt x="771" y="791"/>
                  </a:cubicBezTo>
                  <a:cubicBezTo>
                    <a:pt x="796" y="819"/>
                    <a:pt x="820" y="849"/>
                    <a:pt x="839" y="882"/>
                  </a:cubicBezTo>
                  <a:cubicBezTo>
                    <a:pt x="846" y="895"/>
                    <a:pt x="856" y="910"/>
                    <a:pt x="849" y="925"/>
                  </a:cubicBezTo>
                  <a:cubicBezTo>
                    <a:pt x="835" y="957"/>
                    <a:pt x="814" y="985"/>
                    <a:pt x="793" y="1013"/>
                  </a:cubicBezTo>
                  <a:cubicBezTo>
                    <a:pt x="775" y="1038"/>
                    <a:pt x="755" y="1063"/>
                    <a:pt x="735" y="108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spTree>
    <p:extLst>
      <p:ext uri="{BB962C8B-B14F-4D97-AF65-F5344CB8AC3E}">
        <p14:creationId xmlns:p14="http://schemas.microsoft.com/office/powerpoint/2010/main" val="536701498"/>
      </p:ext>
    </p:extLst>
  </p:cSld>
  <p:clrMap bg1="lt1" tx1="dk1" bg2="lt2" tx2="dk2" accent1="accent1" accent2="accent2" accent3="accent3" accent4="accent4" accent5="accent5" accent6="accent6" hlink="hlink" folHlink="folHlink"/>
  <p:sldLayoutIdLst>
    <p:sldLayoutId id="2147483725" r:id="rId1"/>
    <p:sldLayoutId id="2147483667" r:id="rId2"/>
    <p:sldLayoutId id="2147483668" r:id="rId3"/>
    <p:sldLayoutId id="2147483650" r:id="rId4"/>
    <p:sldLayoutId id="2147483715" r:id="rId5"/>
    <p:sldLayoutId id="2147483677" r:id="rId6"/>
    <p:sldLayoutId id="2147483724" r:id="rId7"/>
    <p:sldLayoutId id="2147483714" r:id="rId8"/>
    <p:sldLayoutId id="2147483679" r:id="rId9"/>
    <p:sldLayoutId id="2147483716" r:id="rId10"/>
    <p:sldLayoutId id="2147483722" r:id="rId11"/>
    <p:sldLayoutId id="2147483723" r:id="rId12"/>
    <p:sldLayoutId id="2147483721" r:id="rId13"/>
    <p:sldLayoutId id="2147483653" r:id="rId14"/>
  </p:sldLayoutIdLst>
  <p:hf hd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Proxima Nova Lt" panose="02000506030000020004" pitchFamily="50"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21" userDrawn="1">
          <p15:clr>
            <a:srgbClr val="F26B43"/>
          </p15:clr>
        </p15:guide>
        <p15:guide id="2" orient="horz" pos="96" userDrawn="1">
          <p15:clr>
            <a:srgbClr val="F26B43"/>
          </p15:clr>
        </p15:guide>
        <p15:guide id="3" pos="7559" userDrawn="1">
          <p15:clr>
            <a:srgbClr val="F26B43"/>
          </p15:clr>
        </p15:guide>
        <p15:guide id="4" orient="horz" pos="4156" userDrawn="1">
          <p15:clr>
            <a:srgbClr val="F26B43"/>
          </p15:clr>
        </p15:guide>
        <p15:guide id="5" orient="horz" pos="1026" userDrawn="1">
          <p15:clr>
            <a:srgbClr val="F26B43"/>
          </p15:clr>
        </p15:guide>
        <p15:guide id="6" orient="horz" pos="935" userDrawn="1">
          <p15:clr>
            <a:srgbClr val="F26B43"/>
          </p15:clr>
        </p15:guide>
        <p15:guide id="7" pos="3840" userDrawn="1">
          <p15:clr>
            <a:srgbClr val="F26B43"/>
          </p15:clr>
        </p15:guide>
        <p15:guide id="8" pos="3940" userDrawn="1">
          <p15:clr>
            <a:srgbClr val="F26B43"/>
          </p15:clr>
        </p15:guide>
        <p15:guide id="9" pos="3749" userDrawn="1">
          <p15:clr>
            <a:srgbClr val="F26B43"/>
          </p15:clr>
        </p15:guide>
        <p15:guide id="10"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Taking MAGIC forward …</a:t>
            </a:r>
          </a:p>
        </p:txBody>
      </p:sp>
      <p:sp>
        <p:nvSpPr>
          <p:cNvPr id="3" name="Content Placeholder 2">
            <a:extLst>
              <a:ext uri="{FF2B5EF4-FFF2-40B4-BE49-F238E27FC236}">
                <a16:creationId xmlns:a16="http://schemas.microsoft.com/office/drawing/2014/main" id="{4476E0BC-76B2-4641-B553-D2BDDF3897B7}"/>
              </a:ext>
            </a:extLst>
          </p:cNvPr>
          <p:cNvSpPr>
            <a:spLocks noGrp="1"/>
          </p:cNvSpPr>
          <p:nvPr>
            <p:ph idx="1"/>
          </p:nvPr>
        </p:nvSpPr>
        <p:spPr/>
        <p:txBody>
          <a:bodyPr>
            <a:normAutofit/>
          </a:bodyPr>
          <a:lstStyle/>
          <a:p>
            <a:pPr marL="0" indent="0">
              <a:buNone/>
            </a:pPr>
            <a:r>
              <a:rPr lang="en-GB" sz="2400" dirty="0">
                <a:latin typeface="Times New Roman" panose="02020603050405020304" pitchFamily="18" charset="0"/>
                <a:cs typeface="Times New Roman" panose="02020603050405020304" pitchFamily="18" charset="0"/>
              </a:rPr>
              <a:t>14:30-15:00	Taking MAGIC forward – the funding space for air pollution research + 			Discussion about research interests in the room	</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Alan Robins,  University of Surrey</a:t>
            </a:r>
          </a:p>
          <a:p>
            <a:endParaRPr lang="en-GB" sz="2400" dirty="0">
              <a:latin typeface="Times New Roman" panose="02020603050405020304" pitchFamily="18" charset="0"/>
              <a:cs typeface="Times New Roman" panose="02020603050405020304" pitchFamily="18" charset="0"/>
            </a:endParaRPr>
          </a:p>
          <a:p>
            <a:pPr lvl="2">
              <a:buFont typeface="Wingdings" pitchFamily="2" charset="2"/>
              <a:buChar char="§"/>
            </a:pPr>
            <a:r>
              <a:rPr lang="en-GB" sz="2400" dirty="0">
                <a:latin typeface="Times New Roman" panose="02020603050405020304" pitchFamily="18" charset="0"/>
                <a:cs typeface="Times New Roman" panose="02020603050405020304" pitchFamily="18" charset="0"/>
              </a:rPr>
              <a:t>A discussion of some activities and options deriving from research calls and research networks (UK only).</a:t>
            </a:r>
          </a:p>
          <a:p>
            <a:pPr lvl="2">
              <a:buFont typeface="Wingdings" pitchFamily="2" charset="2"/>
              <a:buChar char="§"/>
            </a:pPr>
            <a:endParaRPr lang="en-GB" sz="2400" dirty="0">
              <a:latin typeface="Times New Roman" panose="02020603050405020304" pitchFamily="18" charset="0"/>
              <a:cs typeface="Times New Roman" panose="02020603050405020304" pitchFamily="18" charset="0"/>
            </a:endParaRPr>
          </a:p>
          <a:p>
            <a:pPr lvl="2">
              <a:buFont typeface="Wingdings" pitchFamily="2" charset="2"/>
              <a:buChar char="§"/>
            </a:pPr>
            <a:r>
              <a:rPr lang="en-GB" sz="2400" dirty="0">
                <a:latin typeface="Times New Roman" panose="02020603050405020304" pitchFamily="18" charset="0"/>
                <a:cs typeface="Times New Roman" panose="02020603050405020304" pitchFamily="18" charset="0"/>
              </a:rPr>
              <a:t>An open debate about research interests.</a:t>
            </a:r>
          </a:p>
          <a:p>
            <a:pPr lvl="2">
              <a:buFont typeface="Wingdings" pitchFamily="2" charset="2"/>
              <a:buChar char="§"/>
            </a:pPr>
            <a:endParaRPr lang="en-GB" sz="2400" dirty="0">
              <a:latin typeface="Times New Roman" panose="02020603050405020304" pitchFamily="18" charset="0"/>
              <a:cs typeface="Times New Roman" panose="02020603050405020304" pitchFamily="18" charset="0"/>
            </a:endParaRPr>
          </a:p>
          <a:p>
            <a:pPr lvl="2">
              <a:buFont typeface="Wingdings" pitchFamily="2" charset="2"/>
              <a:buChar char="§"/>
            </a:pPr>
            <a:r>
              <a:rPr lang="en-GB" sz="2400" dirty="0">
                <a:latin typeface="Times New Roman" panose="02020603050405020304" pitchFamily="18" charset="0"/>
                <a:cs typeface="Times New Roman" panose="02020603050405020304" pitchFamily="18" charset="0"/>
              </a:rPr>
              <a:t>Hopefully, leading to some orderly conclusions</a:t>
            </a:r>
          </a:p>
          <a:p>
            <a:endParaRPr lang="en-GB"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1</a:t>
            </a:fld>
            <a:endParaRPr lang="en-GB"/>
          </a:p>
        </p:txBody>
      </p:sp>
    </p:spTree>
    <p:extLst>
      <p:ext uri="{BB962C8B-B14F-4D97-AF65-F5344CB8AC3E}">
        <p14:creationId xmlns:p14="http://schemas.microsoft.com/office/powerpoint/2010/main" val="1312803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LEVN</a:t>
            </a: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10</a:t>
            </a:fld>
            <a:endParaRPr lang="en-GB"/>
          </a:p>
        </p:txBody>
      </p:sp>
      <p:sp>
        <p:nvSpPr>
          <p:cNvPr id="9" name="TextBox 8">
            <a:extLst>
              <a:ext uri="{FF2B5EF4-FFF2-40B4-BE49-F238E27FC236}">
                <a16:creationId xmlns:a16="http://schemas.microsoft.com/office/drawing/2014/main" id="{CDE3B8F3-68A3-B644-AA68-6E1D9A323C91}"/>
              </a:ext>
            </a:extLst>
          </p:cNvPr>
          <p:cNvSpPr txBox="1"/>
          <p:nvPr/>
        </p:nvSpPr>
        <p:spPr>
          <a:xfrm>
            <a:off x="192089" y="1844824"/>
            <a:ext cx="11807824" cy="4524315"/>
          </a:xfrm>
          <a:prstGeom prst="rect">
            <a:avLst/>
          </a:prstGeom>
          <a:solidFill>
            <a:schemeClr val="bg1"/>
          </a:solidFill>
        </p:spPr>
        <p:txBody>
          <a:bodyPr wrap="square" rtlCol="0">
            <a:spAutoFit/>
          </a:bodyPr>
          <a:lstStyle/>
          <a:p>
            <a:r>
              <a:rPr lang="en-GB" sz="2400" dirty="0">
                <a:latin typeface="Times New Roman" panose="02020603050405020304" pitchFamily="18" charset="0"/>
                <a:cs typeface="Times New Roman" panose="02020603050405020304" pitchFamily="18" charset="0"/>
              </a:rPr>
              <a:t>Cath Noakes: “I’m aware that there are a handful of proposals that mentioned LEVN in pathways to impact, but we don’t have a proper list from within the network”.</a:t>
            </a:r>
          </a:p>
          <a:p>
            <a:endParaRPr lang="en-GB" sz="2400" dirty="0">
              <a:latin typeface="Times New Roman" panose="02020603050405020304" pitchFamily="18" charset="0"/>
              <a:cs typeface="Times New Roman" panose="02020603050405020304" pitchFamily="18" charset="0"/>
            </a:endParaRPr>
          </a:p>
          <a:p>
            <a:r>
              <a:rPr lang="en-GB" sz="2400" i="1" dirty="0">
                <a:latin typeface="Times New Roman" panose="02020603050405020304" pitchFamily="18" charset="0"/>
                <a:cs typeface="Times New Roman" panose="02020603050405020304" pitchFamily="18" charset="0"/>
              </a:rPr>
              <a:t>State of the Art Ventilation Solutions</a:t>
            </a:r>
          </a:p>
          <a:p>
            <a:r>
              <a:rPr lang="en-GB" sz="2400" dirty="0">
                <a:latin typeface="Times New Roman" panose="02020603050405020304" pitchFamily="18" charset="0"/>
                <a:cs typeface="Times New Roman" panose="02020603050405020304" pitchFamily="18" charset="0"/>
              </a:rPr>
              <a:t>Low Energy Ventilation Network Meeting 9-10th Jan</a:t>
            </a:r>
          </a:p>
          <a:p>
            <a:r>
              <a:rPr lang="en-GB" sz="2400" dirty="0">
                <a:latin typeface="Times New Roman" panose="02020603050405020304" pitchFamily="18" charset="0"/>
                <a:cs typeface="Times New Roman" panose="02020603050405020304" pitchFamily="18" charset="0"/>
              </a:rPr>
              <a:t>Rooms 4.06-4.07, School of Chemical and Process Engineering, University of Leeds</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two-day symposium … explores the state of the art in low energy ventilation solutions for buildings. </a:t>
            </a:r>
          </a:p>
          <a:p>
            <a:r>
              <a:rPr lang="en-GB" sz="2400" dirty="0">
                <a:latin typeface="Times New Roman" panose="02020603050405020304" pitchFamily="18" charset="0"/>
                <a:cs typeface="Times New Roman" panose="02020603050405020304" pitchFamily="18" charset="0"/>
              </a:rPr>
              <a:t>… focuses on the practical challenges in delivering good ventilation through exploring solutions applied in practice and the underpinning research to both develop and evaluate ventilation effectiveness.</a:t>
            </a:r>
          </a:p>
        </p:txBody>
      </p:sp>
    </p:spTree>
    <p:extLst>
      <p:ext uri="{BB962C8B-B14F-4D97-AF65-F5344CB8AC3E}">
        <p14:creationId xmlns:p14="http://schemas.microsoft.com/office/powerpoint/2010/main" val="98735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UFM</a:t>
            </a:r>
          </a:p>
        </p:txBody>
      </p:sp>
      <p:pic>
        <p:nvPicPr>
          <p:cNvPr id="7" name="Content Placeholder 6">
            <a:extLst>
              <a:ext uri="{FF2B5EF4-FFF2-40B4-BE49-F238E27FC236}">
                <a16:creationId xmlns:a16="http://schemas.microsoft.com/office/drawing/2014/main" id="{D4CB5796-2880-4B4D-B6DD-22199D9B8656}"/>
              </a:ext>
            </a:extLst>
          </p:cNvPr>
          <p:cNvPicPr>
            <a:picLocks noGrp="1" noChangeAspect="1"/>
          </p:cNvPicPr>
          <p:nvPr>
            <p:ph idx="1"/>
          </p:nvPr>
        </p:nvPicPr>
        <p:blipFill>
          <a:blip r:embed="rId2"/>
          <a:stretch>
            <a:fillRect/>
          </a:stretch>
        </p:blipFill>
        <p:spPr>
          <a:xfrm>
            <a:off x="1883228" y="23005"/>
            <a:ext cx="3722914" cy="1467226"/>
          </a:xfrm>
        </p:spPr>
      </p:pic>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11</a:t>
            </a:fld>
            <a:endParaRPr lang="en-GB"/>
          </a:p>
        </p:txBody>
      </p:sp>
      <p:sp>
        <p:nvSpPr>
          <p:cNvPr id="8" name="TextBox 7">
            <a:extLst>
              <a:ext uri="{FF2B5EF4-FFF2-40B4-BE49-F238E27FC236}">
                <a16:creationId xmlns:a16="http://schemas.microsoft.com/office/drawing/2014/main" id="{48428843-0E8E-7C4E-9F26-67E9ECED0EC3}"/>
              </a:ext>
            </a:extLst>
          </p:cNvPr>
          <p:cNvSpPr txBox="1"/>
          <p:nvPr/>
        </p:nvSpPr>
        <p:spPr>
          <a:xfrm>
            <a:off x="192088" y="1839686"/>
            <a:ext cx="11807824" cy="1569660"/>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 … SIG focuses on atmospheric flows over rough surfaces, urban flows, dispersion of gas and PMs in neutral and non-neutral stratifications, air quality and wind engineering problems. </a:t>
            </a:r>
          </a:p>
          <a:p>
            <a:r>
              <a:rPr lang="en-GB" sz="2400" dirty="0">
                <a:latin typeface="Times New Roman" panose="02020603050405020304" pitchFamily="18" charset="0"/>
                <a:cs typeface="Times New Roman" panose="02020603050405020304" pitchFamily="18" charset="0"/>
              </a:rPr>
              <a:t>The scope ranges from fundamental to applied research, with an emphasis on experimental, numerical and theoretical approaches.</a:t>
            </a:r>
          </a:p>
        </p:txBody>
      </p:sp>
      <p:sp>
        <p:nvSpPr>
          <p:cNvPr id="9" name="TextBox 8">
            <a:extLst>
              <a:ext uri="{FF2B5EF4-FFF2-40B4-BE49-F238E27FC236}">
                <a16:creationId xmlns:a16="http://schemas.microsoft.com/office/drawing/2014/main" id="{908CA67F-65F7-8340-9D29-7B36E9EF0108}"/>
              </a:ext>
            </a:extLst>
          </p:cNvPr>
          <p:cNvSpPr txBox="1"/>
          <p:nvPr/>
        </p:nvSpPr>
        <p:spPr>
          <a:xfrm>
            <a:off x="192088" y="3526969"/>
            <a:ext cx="11807824" cy="1938992"/>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Reviewed and identified four ‘challenges’ – EPSRC proposals being worked-up.</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Also building a data-base Data Portal, providing information and links for the latest available datasets of urban fluid mechanics. The Data Portal contains information from field experiments, laboratory, physical modelling and CFD studies. </a:t>
            </a:r>
          </a:p>
        </p:txBody>
      </p:sp>
      <p:pic>
        <p:nvPicPr>
          <p:cNvPr id="11" name="Picture 10">
            <a:extLst>
              <a:ext uri="{FF2B5EF4-FFF2-40B4-BE49-F238E27FC236}">
                <a16:creationId xmlns:a16="http://schemas.microsoft.com/office/drawing/2014/main" id="{EFD2CADF-6478-6C4B-80E6-8EF460FEC7D2}"/>
              </a:ext>
            </a:extLst>
          </p:cNvPr>
          <p:cNvPicPr>
            <a:picLocks noChangeAspect="1"/>
          </p:cNvPicPr>
          <p:nvPr/>
        </p:nvPicPr>
        <p:blipFill>
          <a:blip r:embed="rId3"/>
          <a:stretch>
            <a:fillRect/>
          </a:stretch>
        </p:blipFill>
        <p:spPr>
          <a:xfrm>
            <a:off x="8282441" y="5127003"/>
            <a:ext cx="3717471" cy="1470648"/>
          </a:xfrm>
          <a:prstGeom prst="rect">
            <a:avLst/>
          </a:prstGeom>
        </p:spPr>
      </p:pic>
    </p:spTree>
    <p:extLst>
      <p:ext uri="{BB962C8B-B14F-4D97-AF65-F5344CB8AC3E}">
        <p14:creationId xmlns:p14="http://schemas.microsoft.com/office/powerpoint/2010/main" val="1998658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UFM Challenges</a:t>
            </a:r>
          </a:p>
        </p:txBody>
      </p:sp>
      <p:sp>
        <p:nvSpPr>
          <p:cNvPr id="3" name="Content Placeholder 2">
            <a:extLst>
              <a:ext uri="{FF2B5EF4-FFF2-40B4-BE49-F238E27FC236}">
                <a16:creationId xmlns:a16="http://schemas.microsoft.com/office/drawing/2014/main" id="{4476E0BC-76B2-4641-B553-D2BDDF3897B7}"/>
              </a:ext>
            </a:extLst>
          </p:cNvPr>
          <p:cNvSpPr>
            <a:spLocks noGrp="1"/>
          </p:cNvSpPr>
          <p:nvPr>
            <p:ph idx="1"/>
          </p:nvPr>
        </p:nvSpPr>
        <p:spPr/>
        <p:txBody>
          <a:bodyPr>
            <a:normAutofit lnSpcReduction="10000"/>
          </a:bodyPr>
          <a:lstStyle/>
          <a:p>
            <a:pPr marL="0" indent="0">
              <a:buNone/>
            </a:pPr>
            <a:r>
              <a:rPr lang="en-GB" sz="2400" dirty="0">
                <a:latin typeface="Times New Roman" panose="02020603050405020304" pitchFamily="18" charset="0"/>
                <a:cs typeface="Times New Roman" panose="02020603050405020304" pitchFamily="18" charset="0"/>
              </a:rPr>
              <a:t>C1: Very rough BLs. Flow predictions in neutral boundary layers with very large obstacles.</a:t>
            </a:r>
          </a:p>
          <a:p>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C2: Stratification/buoyancy effects. The effect of non-neutral environments on air flow, air quality and comfort.</a:t>
            </a:r>
          </a:p>
          <a:p>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C3: Dispersion in urban BLs. Passive and active [e.g. heavy gases] scalar dispersion in urban environments.</a:t>
            </a:r>
          </a:p>
          <a:p>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C4: Building-scale fluid dynamics. Flows around buildings, surface pressure on buildings, effects on pedestrians/vehicles/indoor-outdoor exchange.</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 but proposal don’t really map directly onto these descriptions.</a:t>
            </a: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12</a:t>
            </a:fld>
            <a:endParaRPr lang="en-GB"/>
          </a:p>
        </p:txBody>
      </p:sp>
    </p:spTree>
    <p:extLst>
      <p:ext uri="{BB962C8B-B14F-4D97-AF65-F5344CB8AC3E}">
        <p14:creationId xmlns:p14="http://schemas.microsoft.com/office/powerpoint/2010/main" val="2904021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Global and Local effect Of tall buildings on the Built Environment (GLOBE)</a:t>
            </a:r>
          </a:p>
        </p:txBody>
      </p:sp>
      <p:sp>
        <p:nvSpPr>
          <p:cNvPr id="3" name="Content Placeholder 2">
            <a:extLst>
              <a:ext uri="{FF2B5EF4-FFF2-40B4-BE49-F238E27FC236}">
                <a16:creationId xmlns:a16="http://schemas.microsoft.com/office/drawing/2014/main" id="{4476E0BC-76B2-4641-B553-D2BDDF3897B7}"/>
              </a:ext>
            </a:extLst>
          </p:cNvPr>
          <p:cNvSpPr>
            <a:spLocks noGrp="1"/>
          </p:cNvSpPr>
          <p:nvPr>
            <p:ph idx="1"/>
          </p:nvPr>
        </p:nvSpPr>
        <p:spPr/>
        <p:txBody>
          <a:bodyPr>
            <a:normAutofit/>
          </a:bodyPr>
          <a:lstStyle/>
          <a:p>
            <a:pPr marL="0" indent="0">
              <a:buNone/>
            </a:pPr>
            <a:r>
              <a:rPr lang="en-GB" sz="2400" dirty="0">
                <a:latin typeface="Times New Roman" panose="02020603050405020304" pitchFamily="18" charset="0"/>
                <a:cs typeface="Times New Roman" panose="02020603050405020304" pitchFamily="18" charset="0"/>
              </a:rPr>
              <a:t>Surrey (PI Robins), Southampton (</a:t>
            </a:r>
            <a:r>
              <a:rPr lang="en-GB" sz="2400" dirty="0" err="1">
                <a:latin typeface="Times New Roman" panose="02020603050405020304" pitchFamily="18" charset="0"/>
                <a:cs typeface="Times New Roman" panose="02020603050405020304" pitchFamily="18" charset="0"/>
              </a:rPr>
              <a:t>Xie</a:t>
            </a:r>
            <a:r>
              <a:rPr lang="en-GB" sz="2400" dirty="0">
                <a:latin typeface="Times New Roman" panose="02020603050405020304" pitchFamily="18" charset="0"/>
                <a:cs typeface="Times New Roman" panose="02020603050405020304" pitchFamily="18" charset="0"/>
              </a:rPr>
              <a:t>), Reading (Barlow, </a:t>
            </a:r>
            <a:r>
              <a:rPr lang="en-GB" sz="2400" dirty="0" err="1">
                <a:latin typeface="Times New Roman" panose="02020603050405020304" pitchFamily="18" charset="0"/>
                <a:cs typeface="Times New Roman" panose="02020603050405020304" pitchFamily="18" charset="0"/>
              </a:rPr>
              <a:t>Coceal</a:t>
            </a:r>
            <a:r>
              <a:rPr lang="en-GB" sz="2400" dirty="0">
                <a:latin typeface="Times New Roman" panose="02020603050405020304" pitchFamily="18" charset="0"/>
                <a:cs typeface="Times New Roman" panose="02020603050405020304" pitchFamily="18" charset="0"/>
              </a:rPr>
              <a:t>)</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EPSRC, 3 years, 3PDRAs, submission end 2019.</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13</a:t>
            </a:fld>
            <a:endParaRPr lang="en-GB"/>
          </a:p>
        </p:txBody>
      </p:sp>
      <p:pic>
        <p:nvPicPr>
          <p:cNvPr id="6" name="Picture 5">
            <a:extLst>
              <a:ext uri="{FF2B5EF4-FFF2-40B4-BE49-F238E27FC236}">
                <a16:creationId xmlns:a16="http://schemas.microsoft.com/office/drawing/2014/main" id="{0ECF7088-E54C-334A-82E1-6ACD99D47F8D}"/>
              </a:ext>
            </a:extLst>
          </p:cNvPr>
          <p:cNvPicPr>
            <a:picLocks noChangeAspect="1"/>
          </p:cNvPicPr>
          <p:nvPr/>
        </p:nvPicPr>
        <p:blipFill>
          <a:blip r:embed="rId2"/>
          <a:stretch>
            <a:fillRect/>
          </a:stretch>
        </p:blipFill>
        <p:spPr>
          <a:xfrm>
            <a:off x="306840" y="2717799"/>
            <a:ext cx="11693072" cy="2792375"/>
          </a:xfrm>
          <a:prstGeom prst="rect">
            <a:avLst/>
          </a:prstGeom>
        </p:spPr>
      </p:pic>
    </p:spTree>
    <p:extLst>
      <p:ext uri="{BB962C8B-B14F-4D97-AF65-F5344CB8AC3E}">
        <p14:creationId xmlns:p14="http://schemas.microsoft.com/office/powerpoint/2010/main" val="3628106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LSBU proposal</a:t>
            </a:r>
          </a:p>
        </p:txBody>
      </p:sp>
      <p:sp>
        <p:nvSpPr>
          <p:cNvPr id="3" name="Content Placeholder 2">
            <a:extLst>
              <a:ext uri="{FF2B5EF4-FFF2-40B4-BE49-F238E27FC236}">
                <a16:creationId xmlns:a16="http://schemas.microsoft.com/office/drawing/2014/main" id="{4476E0BC-76B2-4641-B553-D2BDDF3897B7}"/>
              </a:ext>
            </a:extLst>
          </p:cNvPr>
          <p:cNvSpPr>
            <a:spLocks noGrp="1"/>
          </p:cNvSpPr>
          <p:nvPr>
            <p:ph idx="1"/>
          </p:nvPr>
        </p:nvSpPr>
        <p:spPr/>
        <p:txBody>
          <a:bodyPr>
            <a:normAutofit/>
          </a:bodyPr>
          <a:lstStyle/>
          <a:p>
            <a:pPr marL="0" indent="0">
              <a:buNone/>
            </a:pPr>
            <a:r>
              <a:rPr lang="en-GB" sz="2400" dirty="0">
                <a:latin typeface="Times New Roman" panose="02020603050405020304" pitchFamily="18" charset="0"/>
                <a:cs typeface="Times New Roman" panose="02020603050405020304" pitchFamily="18" charset="0"/>
              </a:rPr>
              <a:t>Proposal from Elsa </a:t>
            </a:r>
            <a:r>
              <a:rPr lang="en-GB" sz="2400" dirty="0" err="1">
                <a:latin typeface="Times New Roman" panose="02020603050405020304" pitchFamily="18" charset="0"/>
                <a:cs typeface="Times New Roman" panose="02020603050405020304" pitchFamily="18" charset="0"/>
              </a:rPr>
              <a:t>Aristodemou</a:t>
            </a:r>
            <a:r>
              <a:rPr lang="en-GB" sz="2400" dirty="0">
                <a:latin typeface="Times New Roman" panose="02020603050405020304" pitchFamily="18" charset="0"/>
                <a:cs typeface="Times New Roman" panose="02020603050405020304" pitchFamily="18" charset="0"/>
              </a:rPr>
              <a:t>, LSBU</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A MAGIC follow-on:</a:t>
            </a:r>
          </a:p>
          <a:p>
            <a:pPr marL="0" indent="0">
              <a:buNone/>
            </a:pPr>
            <a:r>
              <a:rPr lang="en-GB" sz="2400" dirty="0">
                <a:latin typeface="Times New Roman" panose="02020603050405020304" pitchFamily="18" charset="0"/>
                <a:cs typeface="Times New Roman" panose="02020603050405020304" pitchFamily="18" charset="0"/>
              </a:rPr>
              <a:t>“… an EPSRC proposal with Chris Pain and </a:t>
            </a:r>
            <a:r>
              <a:rPr lang="en-GB" sz="2400" dirty="0" err="1">
                <a:latin typeface="Times New Roman" panose="02020603050405020304" pitchFamily="18" charset="0"/>
                <a:cs typeface="Times New Roman" panose="02020603050405020304" pitchFamily="18" charset="0"/>
              </a:rPr>
              <a:t>Prashnat</a:t>
            </a:r>
            <a:r>
              <a:rPr lang="en-GB" sz="2400" dirty="0">
                <a:latin typeface="Times New Roman" panose="02020603050405020304" pitchFamily="18" charset="0"/>
                <a:cs typeface="Times New Roman" panose="02020603050405020304" pitchFamily="18" charset="0"/>
              </a:rPr>
              <a:t> Kumar from Surrey </a:t>
            </a:r>
          </a:p>
          <a:p>
            <a:pPr marL="0" indent="0">
              <a:buNone/>
            </a:pPr>
            <a:r>
              <a:rPr lang="en-GB" sz="2400" dirty="0">
                <a:latin typeface="Times New Roman" panose="02020603050405020304" pitchFamily="18" charset="0"/>
                <a:cs typeface="Times New Roman" panose="02020603050405020304" pitchFamily="18" charset="0"/>
              </a:rPr>
              <a:t>… developing an impacts tool to enable assessment of different mitigation strategies for air quality and thermal cooling (through green roofs and green walls) in urban setting with tall buildings.</a:t>
            </a:r>
          </a:p>
          <a:p>
            <a:pPr marL="0" indent="0">
              <a:buNone/>
            </a:pPr>
            <a:r>
              <a:rPr lang="en-GB" sz="2400" dirty="0">
                <a:latin typeface="Times New Roman" panose="02020603050405020304" pitchFamily="18" charset="0"/>
                <a:cs typeface="Times New Roman" panose="02020603050405020304" pitchFamily="18" charset="0"/>
              </a:rPr>
              <a:t>… emphasis on tall, "Green", buildings and their local effect on air quality (particulate matter in particular)  and thermal comfort through cooling (green walls and green roofs in particular). </a:t>
            </a:r>
          </a:p>
          <a:p>
            <a:pPr marL="0" indent="0">
              <a:buNone/>
            </a:pPr>
            <a:r>
              <a:rPr lang="en-GB" sz="2400" dirty="0">
                <a:latin typeface="Times New Roman" panose="02020603050405020304" pitchFamily="18" charset="0"/>
                <a:cs typeface="Times New Roman" panose="02020603050405020304" pitchFamily="18" charset="0"/>
              </a:rPr>
              <a:t>… incorporate non-linear geo-spatial models to assess the 3D impact of different mitigation strategies”</a:t>
            </a: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14</a:t>
            </a:fld>
            <a:endParaRPr lang="en-GB"/>
          </a:p>
        </p:txBody>
      </p:sp>
    </p:spTree>
    <p:extLst>
      <p:ext uri="{BB962C8B-B14F-4D97-AF65-F5344CB8AC3E}">
        <p14:creationId xmlns:p14="http://schemas.microsoft.com/office/powerpoint/2010/main" val="2290520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National Wind Tunnel Facility</a:t>
            </a:r>
          </a:p>
        </p:txBody>
      </p:sp>
      <p:pic>
        <p:nvPicPr>
          <p:cNvPr id="6" name="Content Placeholder 5">
            <a:extLst>
              <a:ext uri="{FF2B5EF4-FFF2-40B4-BE49-F238E27FC236}">
                <a16:creationId xmlns:a16="http://schemas.microsoft.com/office/drawing/2014/main" id="{79FDA37B-7DAB-8B43-9D1A-81FE1CD72739}"/>
              </a:ext>
            </a:extLst>
          </p:cNvPr>
          <p:cNvPicPr>
            <a:picLocks noGrp="1" noChangeAspect="1"/>
          </p:cNvPicPr>
          <p:nvPr>
            <p:ph idx="1"/>
          </p:nvPr>
        </p:nvPicPr>
        <p:blipFill>
          <a:blip r:embed="rId2"/>
          <a:stretch>
            <a:fillRect/>
          </a:stretch>
        </p:blipFill>
        <p:spPr>
          <a:xfrm>
            <a:off x="1336472" y="1494503"/>
            <a:ext cx="8872944" cy="5363497"/>
          </a:xfrm>
          <a:prstGeom prst="rect">
            <a:avLst/>
          </a:prstGeom>
        </p:spPr>
      </p:pic>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15</a:t>
            </a:fld>
            <a:endParaRPr lang="en-GB"/>
          </a:p>
        </p:txBody>
      </p:sp>
    </p:spTree>
    <p:extLst>
      <p:ext uri="{BB962C8B-B14F-4D97-AF65-F5344CB8AC3E}">
        <p14:creationId xmlns:p14="http://schemas.microsoft.com/office/powerpoint/2010/main" val="11086017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NWFT Workshops, December/January</a:t>
            </a:r>
          </a:p>
        </p:txBody>
      </p:sp>
      <p:sp>
        <p:nvSpPr>
          <p:cNvPr id="3" name="Content Placeholder 2">
            <a:extLst>
              <a:ext uri="{FF2B5EF4-FFF2-40B4-BE49-F238E27FC236}">
                <a16:creationId xmlns:a16="http://schemas.microsoft.com/office/drawing/2014/main" id="{4476E0BC-76B2-4641-B553-D2BDDF3897B7}"/>
              </a:ext>
            </a:extLst>
          </p:cNvPr>
          <p:cNvSpPr>
            <a:spLocks noGrp="1"/>
          </p:cNvSpPr>
          <p:nvPr>
            <p:ph idx="1"/>
          </p:nvPr>
        </p:nvSpPr>
        <p:spPr>
          <a:xfrm>
            <a:off x="192088" y="1570701"/>
            <a:ext cx="11807824" cy="5070494"/>
          </a:xfrm>
        </p:spPr>
        <p:txBody>
          <a:bodyPr>
            <a:noAutofit/>
          </a:bodyPr>
          <a:lstStyle/>
          <a:p>
            <a:pPr>
              <a:buFont typeface="Wingdings" pitchFamily="2" charset="2"/>
              <a:buChar char="§"/>
            </a:pPr>
            <a:r>
              <a:rPr lang="en-GB" sz="2400" dirty="0">
                <a:latin typeface="Times New Roman" panose="02020603050405020304" pitchFamily="18" charset="0"/>
                <a:cs typeface="Times New Roman" panose="02020603050405020304" pitchFamily="18" charset="0"/>
              </a:rPr>
              <a:t>Open a dialogue to articulate the industry needs / gaps</a:t>
            </a:r>
          </a:p>
          <a:p>
            <a:pPr>
              <a:buFont typeface="Wingdings" pitchFamily="2" charset="2"/>
              <a:buChar char="§"/>
            </a:pPr>
            <a:r>
              <a:rPr lang="en-GB" sz="2400" dirty="0">
                <a:latin typeface="Times New Roman" panose="02020603050405020304" pitchFamily="18" charset="0"/>
                <a:cs typeface="Times New Roman" panose="02020603050405020304" pitchFamily="18" charset="0"/>
              </a:rPr>
              <a:t>Help UK industry enable opportunities that are available</a:t>
            </a:r>
          </a:p>
          <a:p>
            <a:pPr>
              <a:buFont typeface="Wingdings" pitchFamily="2" charset="2"/>
              <a:buChar char="§"/>
            </a:pPr>
            <a:r>
              <a:rPr lang="en-GB" sz="2400" dirty="0">
                <a:latin typeface="Times New Roman" panose="02020603050405020304" pitchFamily="18" charset="0"/>
                <a:cs typeface="Times New Roman" panose="02020603050405020304" pitchFamily="18" charset="0"/>
              </a:rPr>
              <a:t>Reinforce the UK Aero industry case for the value (and opportunities) of NWTF</a:t>
            </a:r>
          </a:p>
          <a:p>
            <a:pPr>
              <a:buFont typeface="Wingdings" pitchFamily="2" charset="2"/>
              <a:buChar char="§"/>
            </a:pPr>
            <a:r>
              <a:rPr lang="en-GB" sz="2400" dirty="0">
                <a:latin typeface="Times New Roman" panose="02020603050405020304" pitchFamily="18" charset="0"/>
                <a:cs typeface="Times New Roman" panose="02020603050405020304" pitchFamily="18" charset="0"/>
              </a:rPr>
              <a:t>Seize the skills generation and learn from the lessons in setting-up a common UK community activity</a:t>
            </a:r>
          </a:p>
          <a:p>
            <a:pPr>
              <a:buFont typeface="Wingdings" pitchFamily="2" charset="2"/>
              <a:buChar char="§"/>
            </a:pPr>
            <a:r>
              <a:rPr lang="en-GB" sz="2400" dirty="0">
                <a:latin typeface="Times New Roman" panose="02020603050405020304" pitchFamily="18" charset="0"/>
                <a:cs typeface="Times New Roman" panose="02020603050405020304" pitchFamily="18" charset="0"/>
              </a:rPr>
              <a:t>Explore the opportunities for similar developments within a group of industry wind tunnels taken to be of strategic importance</a:t>
            </a:r>
          </a:p>
          <a:p>
            <a:pPr>
              <a:buFont typeface="Wingdings" pitchFamily="2" charset="2"/>
              <a:buChar char="§"/>
            </a:pPr>
            <a:r>
              <a:rPr lang="en-GB" sz="2400" dirty="0">
                <a:latin typeface="Times New Roman" panose="02020603050405020304" pitchFamily="18" charset="0"/>
                <a:cs typeface="Times New Roman" panose="02020603050405020304" pitchFamily="18" charset="0"/>
              </a:rPr>
              <a:t>Exploit simulation / experiment complementarity - databases</a:t>
            </a:r>
          </a:p>
          <a:p>
            <a:pPr>
              <a:buFont typeface="Wingdings" pitchFamily="2" charset="2"/>
              <a:buChar char="§"/>
            </a:pPr>
            <a:r>
              <a:rPr lang="en-GB" sz="2400" dirty="0">
                <a:latin typeface="Times New Roman" panose="02020603050405020304" pitchFamily="18" charset="0"/>
                <a:cs typeface="Times New Roman" panose="02020603050405020304" pitchFamily="18" charset="0"/>
              </a:rPr>
              <a:t>To provide shaping of any future proposal NWTF+</a:t>
            </a:r>
          </a:p>
          <a:p>
            <a:pPr>
              <a:buFont typeface="Wingdings" pitchFamily="2" charset="2"/>
              <a:buChar char="§"/>
            </a:pPr>
            <a:r>
              <a:rPr lang="en-GB" sz="2400" dirty="0">
                <a:latin typeface="Times New Roman" panose="02020603050405020304" pitchFamily="18" charset="0"/>
                <a:cs typeface="Times New Roman" panose="02020603050405020304" pitchFamily="18" charset="0"/>
              </a:rPr>
              <a:t>Provide direction for a new PM to further develop industry links</a:t>
            </a:r>
          </a:p>
          <a:p>
            <a:pPr>
              <a:buFont typeface="Wingdings" pitchFamily="2" charset="2"/>
              <a:buChar char="§"/>
            </a:pPr>
            <a:r>
              <a:rPr lang="en-GB" sz="2400" dirty="0">
                <a:solidFill>
                  <a:srgbClr val="FF0000"/>
                </a:solidFill>
                <a:latin typeface="Times New Roman" panose="02020603050405020304" pitchFamily="18" charset="0"/>
                <a:cs typeface="Times New Roman" panose="02020603050405020304" pitchFamily="18" charset="0"/>
              </a:rPr>
              <a:t>Incorporation of other sectors – environment, automotive</a:t>
            </a: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16</a:t>
            </a:fld>
            <a:endParaRPr lang="en-GB"/>
          </a:p>
        </p:txBody>
      </p:sp>
    </p:spTree>
    <p:extLst>
      <p:ext uri="{BB962C8B-B14F-4D97-AF65-F5344CB8AC3E}">
        <p14:creationId xmlns:p14="http://schemas.microsoft.com/office/powerpoint/2010/main" val="201679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 to summarise …</a:t>
            </a:r>
          </a:p>
        </p:txBody>
      </p:sp>
      <p:sp>
        <p:nvSpPr>
          <p:cNvPr id="3" name="Content Placeholder 2">
            <a:extLst>
              <a:ext uri="{FF2B5EF4-FFF2-40B4-BE49-F238E27FC236}">
                <a16:creationId xmlns:a16="http://schemas.microsoft.com/office/drawing/2014/main" id="{4476E0BC-76B2-4641-B553-D2BDDF3897B7}"/>
              </a:ext>
            </a:extLst>
          </p:cNvPr>
          <p:cNvSpPr>
            <a:spLocks noGrp="1"/>
          </p:cNvSpPr>
          <p:nvPr>
            <p:ph idx="1"/>
          </p:nvPr>
        </p:nvSpPr>
        <p:spPr/>
        <p:txBody>
          <a:bodyPr>
            <a:normAutofit/>
          </a:bodyPr>
          <a:lstStyle/>
          <a:p>
            <a:pPr marL="0" indent="0">
              <a:buNone/>
            </a:pPr>
            <a:r>
              <a:rPr lang="en-GB" sz="2400" dirty="0">
                <a:latin typeface="Times New Roman" panose="02020603050405020304" pitchFamily="18" charset="0"/>
                <a:cs typeface="Times New Roman" panose="02020603050405020304" pitchFamily="18" charset="0"/>
              </a:rPr>
              <a:t>Proposals mainly address the outdoor environment</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Few treat outdoor-indoor exchanges</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There could be relevant proposals from the LEVN – I don’t know</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Options for the MAGIC team:</a:t>
            </a:r>
          </a:p>
          <a:p>
            <a:pPr marL="0" indent="0">
              <a:buNone/>
            </a:pPr>
            <a:endParaRPr lang="en-GB" sz="2400" dirty="0">
              <a:latin typeface="Times New Roman" panose="02020603050405020304" pitchFamily="18" charset="0"/>
              <a:cs typeface="Times New Roman" panose="02020603050405020304" pitchFamily="18" charset="0"/>
            </a:endParaRPr>
          </a:p>
          <a:p>
            <a:pPr lvl="2">
              <a:buFont typeface="Wingdings" pitchFamily="2" charset="2"/>
              <a:buChar char="§"/>
            </a:pPr>
            <a:r>
              <a:rPr lang="en-GB" sz="2400" dirty="0">
                <a:latin typeface="Times New Roman" panose="02020603050405020304" pitchFamily="18" charset="0"/>
                <a:cs typeface="Times New Roman" panose="02020603050405020304" pitchFamily="18" charset="0"/>
              </a:rPr>
              <a:t>The NERC Network call</a:t>
            </a:r>
          </a:p>
          <a:p>
            <a:pPr lvl="2">
              <a:buFont typeface="Wingdings" pitchFamily="2" charset="2"/>
              <a:buChar char="§"/>
            </a:pPr>
            <a:r>
              <a:rPr lang="en-GB" sz="2400" dirty="0">
                <a:latin typeface="Times New Roman" panose="02020603050405020304" pitchFamily="18" charset="0"/>
                <a:cs typeface="Times New Roman" panose="02020603050405020304" pitchFamily="18" charset="0"/>
              </a:rPr>
              <a:t>Standard /large grant applications – but they must be distinct </a:t>
            </a: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17</a:t>
            </a:fld>
            <a:endParaRPr lang="en-GB"/>
          </a:p>
        </p:txBody>
      </p:sp>
    </p:spTree>
    <p:extLst>
      <p:ext uri="{BB962C8B-B14F-4D97-AF65-F5344CB8AC3E}">
        <p14:creationId xmlns:p14="http://schemas.microsoft.com/office/powerpoint/2010/main" val="130593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NERC Calls</a:t>
            </a: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2</a:t>
            </a:fld>
            <a:endParaRPr lang="en-GB"/>
          </a:p>
        </p:txBody>
      </p:sp>
      <p:pic>
        <p:nvPicPr>
          <p:cNvPr id="11" name="Content Placeholder 10">
            <a:extLst>
              <a:ext uri="{FF2B5EF4-FFF2-40B4-BE49-F238E27FC236}">
                <a16:creationId xmlns:a16="http://schemas.microsoft.com/office/drawing/2014/main" id="{B94710D7-B64C-5A42-B0C6-D50079616677}"/>
              </a:ext>
            </a:extLst>
          </p:cNvPr>
          <p:cNvPicPr>
            <a:picLocks noGrp="1" noChangeAspect="1"/>
          </p:cNvPicPr>
          <p:nvPr>
            <p:ph idx="1"/>
          </p:nvPr>
        </p:nvPicPr>
        <p:blipFill>
          <a:blip r:embed="rId2"/>
          <a:stretch>
            <a:fillRect/>
          </a:stretch>
        </p:blipFill>
        <p:spPr>
          <a:xfrm>
            <a:off x="2434044" y="1"/>
            <a:ext cx="6728493" cy="6865810"/>
          </a:xfrm>
        </p:spPr>
      </p:pic>
      <p:sp>
        <p:nvSpPr>
          <p:cNvPr id="12" name="TextBox 11">
            <a:extLst>
              <a:ext uri="{FF2B5EF4-FFF2-40B4-BE49-F238E27FC236}">
                <a16:creationId xmlns:a16="http://schemas.microsoft.com/office/drawing/2014/main" id="{EF0A7C94-E0B8-2948-9821-0F9A4D7606B9}"/>
              </a:ext>
            </a:extLst>
          </p:cNvPr>
          <p:cNvSpPr txBox="1"/>
          <p:nvPr/>
        </p:nvSpPr>
        <p:spPr>
          <a:xfrm>
            <a:off x="903514" y="5203371"/>
            <a:ext cx="184731" cy="369332"/>
          </a:xfrm>
          <a:prstGeom prst="rect">
            <a:avLst/>
          </a:prstGeom>
          <a:noFill/>
        </p:spPr>
        <p:txBody>
          <a:bodyPr wrap="none" rtlCol="0">
            <a:spAutoFit/>
          </a:bodyPr>
          <a:lstStyle/>
          <a:p>
            <a:endParaRPr lang="en-GB" dirty="0"/>
          </a:p>
        </p:txBody>
      </p:sp>
      <p:sp>
        <p:nvSpPr>
          <p:cNvPr id="13" name="TextBox 12">
            <a:extLst>
              <a:ext uri="{FF2B5EF4-FFF2-40B4-BE49-F238E27FC236}">
                <a16:creationId xmlns:a16="http://schemas.microsoft.com/office/drawing/2014/main" id="{CCB618F0-D8E0-144E-8818-18F11BCBC3CF}"/>
              </a:ext>
            </a:extLst>
          </p:cNvPr>
          <p:cNvSpPr txBox="1"/>
          <p:nvPr/>
        </p:nvSpPr>
        <p:spPr>
          <a:xfrm>
            <a:off x="87086" y="1589314"/>
            <a:ext cx="3069771" cy="4800600"/>
          </a:xfrm>
          <a:prstGeom prst="rect">
            <a:avLst/>
          </a:prstGeom>
          <a:noFill/>
        </p:spPr>
        <p:txBody>
          <a:bodyPr wrap="square" rtlCol="0">
            <a:spAutoFit/>
          </a:bodyPr>
          <a:lstStyle/>
          <a:p>
            <a:endParaRPr lang="en-GB" dirty="0"/>
          </a:p>
        </p:txBody>
      </p:sp>
      <p:sp>
        <p:nvSpPr>
          <p:cNvPr id="14" name="TextBox 13">
            <a:extLst>
              <a:ext uri="{FF2B5EF4-FFF2-40B4-BE49-F238E27FC236}">
                <a16:creationId xmlns:a16="http://schemas.microsoft.com/office/drawing/2014/main" id="{9CC69781-22A3-9542-80C0-A81A87084175}"/>
              </a:ext>
            </a:extLst>
          </p:cNvPr>
          <p:cNvSpPr txBox="1"/>
          <p:nvPr/>
        </p:nvSpPr>
        <p:spPr>
          <a:xfrm>
            <a:off x="87086" y="1545772"/>
            <a:ext cx="3069771" cy="4524315"/>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CA19-1</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The aim of this activity is to develop modelling system(s) that can be used by members of the air quality community to simulate outdoor air quality in the UK spanning national to urban street scales. </a:t>
            </a:r>
          </a:p>
        </p:txBody>
      </p:sp>
      <p:sp>
        <p:nvSpPr>
          <p:cNvPr id="15" name="TextBox 14">
            <a:extLst>
              <a:ext uri="{FF2B5EF4-FFF2-40B4-BE49-F238E27FC236}">
                <a16:creationId xmlns:a16="http://schemas.microsoft.com/office/drawing/2014/main" id="{208E118E-F843-B745-85D2-FE033A3300C8}"/>
              </a:ext>
            </a:extLst>
          </p:cNvPr>
          <p:cNvSpPr txBox="1"/>
          <p:nvPr/>
        </p:nvSpPr>
        <p:spPr>
          <a:xfrm>
            <a:off x="8980704" y="1534886"/>
            <a:ext cx="3069771" cy="4524315"/>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CA19-2</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The aim of this activity is to develop a modelling system(s) to evaluate exposure and health impacts from air quality at national and individual scales that can be used and further developed by the UK air quality community. </a:t>
            </a:r>
          </a:p>
        </p:txBody>
      </p:sp>
    </p:spTree>
    <p:extLst>
      <p:ext uri="{BB962C8B-B14F-4D97-AF65-F5344CB8AC3E}">
        <p14:creationId xmlns:p14="http://schemas.microsoft.com/office/powerpoint/2010/main" val="2749094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Urban outdoor air quality modelling</a:t>
            </a:r>
          </a:p>
        </p:txBody>
      </p:sp>
      <p:sp>
        <p:nvSpPr>
          <p:cNvPr id="3" name="Content Placeholder 2">
            <a:extLst>
              <a:ext uri="{FF2B5EF4-FFF2-40B4-BE49-F238E27FC236}">
                <a16:creationId xmlns:a16="http://schemas.microsoft.com/office/drawing/2014/main" id="{4476E0BC-76B2-4641-B553-D2BDDF3897B7}"/>
              </a:ext>
            </a:extLst>
          </p:cNvPr>
          <p:cNvSpPr>
            <a:spLocks noGrp="1"/>
          </p:cNvSpPr>
          <p:nvPr>
            <p:ph idx="1"/>
          </p:nvPr>
        </p:nvSpPr>
        <p:spPr/>
        <p:txBody>
          <a:bodyPr>
            <a:normAutofit/>
          </a:bodyPr>
          <a:lstStyle/>
          <a:p>
            <a:pPr marL="0" indent="0">
              <a:buNone/>
            </a:pPr>
            <a:r>
              <a:rPr lang="en-GB" sz="2400" dirty="0">
                <a:latin typeface="Times New Roman" panose="02020603050405020304" pitchFamily="18" charset="0"/>
                <a:cs typeface="Times New Roman" panose="02020603050405020304" pitchFamily="18" charset="0"/>
              </a:rPr>
              <a:t>Dispersion in Urban Streets, DUST: Fine scale urban dispersion</a:t>
            </a:r>
          </a:p>
          <a:p>
            <a:pPr marL="0" indent="0">
              <a:buNone/>
            </a:pPr>
            <a:r>
              <a:rPr lang="en-GB" sz="2400" dirty="0">
                <a:latin typeface="Times New Roman" panose="02020603050405020304" pitchFamily="18" charset="0"/>
                <a:cs typeface="Times New Roman" panose="02020603050405020304" pitchFamily="18" charset="0"/>
              </a:rPr>
              <a:t> </a:t>
            </a:r>
          </a:p>
          <a:p>
            <a:pPr marL="0" indent="0">
              <a:buNone/>
            </a:pPr>
            <a:r>
              <a:rPr lang="en-GB" sz="2400" dirty="0">
                <a:latin typeface="Times New Roman" panose="02020603050405020304" pitchFamily="18" charset="0"/>
                <a:cs typeface="Times New Roman" panose="02020603050405020304" pitchFamily="18" charset="0"/>
              </a:rPr>
              <a:t>Imperial College, University of Surrey, etc.</a:t>
            </a: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endParaRPr lang="en-GB" sz="2400" dirty="0">
              <a:latin typeface="Times New Roman" panose="02020603050405020304" pitchFamily="18" charset="0"/>
              <a:cs typeface="Times New Roman" panose="02020603050405020304" pitchFamily="18" charset="0"/>
            </a:endParaRPr>
          </a:p>
          <a:p>
            <a:pPr marL="0" indent="0">
              <a:buNone/>
            </a:pPr>
            <a:r>
              <a:rPr lang="en-GB" sz="2400" dirty="0">
                <a:latin typeface="Times New Roman" panose="02020603050405020304" pitchFamily="18" charset="0"/>
                <a:cs typeface="Times New Roman" panose="02020603050405020304" pitchFamily="18" charset="0"/>
              </a:rPr>
              <a:t>However … there was a full NCAS modellers proposal … we didn’t proceed.</a:t>
            </a:r>
          </a:p>
          <a:p>
            <a:pPr marL="0" indent="0">
              <a:buNone/>
            </a:pPr>
            <a:endParaRPr lang="en-GB"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3</a:t>
            </a:fld>
            <a:endParaRPr lang="en-GB"/>
          </a:p>
        </p:txBody>
      </p:sp>
    </p:spTree>
    <p:extLst>
      <p:ext uri="{BB962C8B-B14F-4D97-AF65-F5344CB8AC3E}">
        <p14:creationId xmlns:p14="http://schemas.microsoft.com/office/powerpoint/2010/main" val="713351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NERC Calls</a:t>
            </a:r>
          </a:p>
        </p:txBody>
      </p:sp>
      <p:pic>
        <p:nvPicPr>
          <p:cNvPr id="7" name="Content Placeholder 6">
            <a:extLst>
              <a:ext uri="{FF2B5EF4-FFF2-40B4-BE49-F238E27FC236}">
                <a16:creationId xmlns:a16="http://schemas.microsoft.com/office/drawing/2014/main" id="{6D1315DF-002E-704D-9D85-B012C6C19DBC}"/>
              </a:ext>
            </a:extLst>
          </p:cNvPr>
          <p:cNvPicPr>
            <a:picLocks noGrp="1" noChangeAspect="1"/>
          </p:cNvPicPr>
          <p:nvPr>
            <p:ph idx="1"/>
          </p:nvPr>
        </p:nvPicPr>
        <p:blipFill>
          <a:blip r:embed="rId2"/>
          <a:stretch>
            <a:fillRect/>
          </a:stretch>
        </p:blipFill>
        <p:spPr>
          <a:xfrm>
            <a:off x="-2415" y="1493294"/>
            <a:ext cx="9396786" cy="5342938"/>
          </a:xfrm>
        </p:spPr>
      </p:pic>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4</a:t>
            </a:fld>
            <a:endParaRPr lang="en-GB"/>
          </a:p>
        </p:txBody>
      </p:sp>
      <p:pic>
        <p:nvPicPr>
          <p:cNvPr id="9" name="Picture 8">
            <a:extLst>
              <a:ext uri="{FF2B5EF4-FFF2-40B4-BE49-F238E27FC236}">
                <a16:creationId xmlns:a16="http://schemas.microsoft.com/office/drawing/2014/main" id="{57256B74-A46C-FD4B-A5C8-68FAEE8578C1}"/>
              </a:ext>
            </a:extLst>
          </p:cNvPr>
          <p:cNvPicPr>
            <a:picLocks noChangeAspect="1"/>
          </p:cNvPicPr>
          <p:nvPr/>
        </p:nvPicPr>
        <p:blipFill>
          <a:blip r:embed="rId3"/>
          <a:stretch>
            <a:fillRect/>
          </a:stretch>
        </p:blipFill>
        <p:spPr>
          <a:xfrm>
            <a:off x="2790978" y="315690"/>
            <a:ext cx="3810000" cy="1016000"/>
          </a:xfrm>
          <a:prstGeom prst="rect">
            <a:avLst/>
          </a:prstGeom>
        </p:spPr>
      </p:pic>
      <p:sp>
        <p:nvSpPr>
          <p:cNvPr id="10" name="TextBox 9">
            <a:extLst>
              <a:ext uri="{FF2B5EF4-FFF2-40B4-BE49-F238E27FC236}">
                <a16:creationId xmlns:a16="http://schemas.microsoft.com/office/drawing/2014/main" id="{9CE73E7F-DB6E-AE4A-97C2-4BEE11C271F2}"/>
              </a:ext>
            </a:extLst>
          </p:cNvPr>
          <p:cNvSpPr txBox="1"/>
          <p:nvPr/>
        </p:nvSpPr>
        <p:spPr>
          <a:xfrm>
            <a:off x="9873343" y="1513114"/>
            <a:ext cx="2126569" cy="830997"/>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Dated 10</a:t>
            </a:r>
            <a:r>
              <a:rPr lang="en-GB" sz="2400" baseline="30000" dirty="0">
                <a:latin typeface="Times New Roman" panose="02020603050405020304" pitchFamily="18" charset="0"/>
                <a:cs typeface="Times New Roman" panose="02020603050405020304" pitchFamily="18" charset="0"/>
              </a:rPr>
              <a:t>th</a:t>
            </a:r>
            <a:r>
              <a:rPr lang="en-GB" sz="2400" dirty="0">
                <a:latin typeface="Times New Roman" panose="02020603050405020304" pitchFamily="18" charset="0"/>
                <a:cs typeface="Times New Roman" panose="02020603050405020304" pitchFamily="18" charset="0"/>
              </a:rPr>
              <a:t> September</a:t>
            </a:r>
          </a:p>
        </p:txBody>
      </p:sp>
    </p:spTree>
    <p:extLst>
      <p:ext uri="{BB962C8B-B14F-4D97-AF65-F5344CB8AC3E}">
        <p14:creationId xmlns:p14="http://schemas.microsoft.com/office/powerpoint/2010/main" val="1591714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The Smart Cube  </a:t>
            </a:r>
          </a:p>
        </p:txBody>
      </p:sp>
      <p:pic>
        <p:nvPicPr>
          <p:cNvPr id="7" name="Content Placeholder 6">
            <a:extLst>
              <a:ext uri="{FF2B5EF4-FFF2-40B4-BE49-F238E27FC236}">
                <a16:creationId xmlns:a16="http://schemas.microsoft.com/office/drawing/2014/main" id="{4F787EB4-8B66-1B44-9D5B-2A646828CC48}"/>
              </a:ext>
            </a:extLst>
          </p:cNvPr>
          <p:cNvPicPr>
            <a:picLocks noGrp="1" noChangeAspect="1"/>
          </p:cNvPicPr>
          <p:nvPr>
            <p:ph idx="1"/>
          </p:nvPr>
        </p:nvPicPr>
        <p:blipFill>
          <a:blip r:embed="rId2"/>
          <a:stretch>
            <a:fillRect/>
          </a:stretch>
        </p:blipFill>
        <p:spPr>
          <a:xfrm>
            <a:off x="3712029" y="326576"/>
            <a:ext cx="3810000" cy="1016000"/>
          </a:xfrm>
        </p:spPr>
      </p:pic>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5</a:t>
            </a:fld>
            <a:endParaRPr lang="en-GB"/>
          </a:p>
        </p:txBody>
      </p:sp>
      <p:sp>
        <p:nvSpPr>
          <p:cNvPr id="8" name="TextBox 7">
            <a:extLst>
              <a:ext uri="{FF2B5EF4-FFF2-40B4-BE49-F238E27FC236}">
                <a16:creationId xmlns:a16="http://schemas.microsoft.com/office/drawing/2014/main" id="{5802E701-22AE-534F-B4AD-43EDF3AA0AF7}"/>
              </a:ext>
            </a:extLst>
          </p:cNvPr>
          <p:cNvSpPr txBox="1"/>
          <p:nvPr/>
        </p:nvSpPr>
        <p:spPr>
          <a:xfrm>
            <a:off x="192088" y="1970317"/>
            <a:ext cx="11807824" cy="2677656"/>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NERC Capital Call Jul 2019: Smart Cube, £140,000; PI David Birch, Surrey.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 to produce a highly instrumented generic building model, for use as </a:t>
            </a:r>
          </a:p>
          <a:p>
            <a:endParaRPr lang="en-GB" sz="2400" dirty="0">
              <a:latin typeface="Times New Roman" panose="02020603050405020304" pitchFamily="18" charset="0"/>
              <a:cs typeface="Times New Roman" panose="02020603050405020304" pitchFamily="18" charset="0"/>
            </a:endParaRPr>
          </a:p>
          <a:p>
            <a:pPr marL="514350" indent="-514350">
              <a:buAutoNum type="romanLcParenBoth"/>
            </a:pPr>
            <a:r>
              <a:rPr lang="en-GB" sz="2400" dirty="0">
                <a:latin typeface="Times New Roman" panose="02020603050405020304" pitchFamily="18" charset="0"/>
                <a:cs typeface="Times New Roman" panose="02020603050405020304" pitchFamily="18" charset="0"/>
              </a:rPr>
              <a:t>a portable wind-tunnel calibration standard, and </a:t>
            </a:r>
          </a:p>
          <a:p>
            <a:pPr marL="514350" indent="-514350">
              <a:buAutoNum type="romanLcParenBoth"/>
            </a:pPr>
            <a:endParaRPr lang="en-GB" sz="2400" dirty="0">
              <a:latin typeface="Times New Roman" panose="02020603050405020304" pitchFamily="18" charset="0"/>
              <a:cs typeface="Times New Roman" panose="02020603050405020304" pitchFamily="18" charset="0"/>
            </a:endParaRPr>
          </a:p>
          <a:p>
            <a:pPr marL="514350" indent="-514350">
              <a:buAutoNum type="romanLcParenBoth"/>
            </a:pPr>
            <a:r>
              <a:rPr lang="en-GB" sz="2400" dirty="0">
                <a:latin typeface="Times New Roman" panose="02020603050405020304" pitchFamily="18" charset="0"/>
                <a:cs typeface="Times New Roman" panose="02020603050405020304" pitchFamily="18" charset="0"/>
              </a:rPr>
              <a:t>a measurement instrument for experimental use.</a:t>
            </a:r>
          </a:p>
        </p:txBody>
      </p:sp>
    </p:spTree>
    <p:extLst>
      <p:ext uri="{BB962C8B-B14F-4D97-AF65-F5344CB8AC3E}">
        <p14:creationId xmlns:p14="http://schemas.microsoft.com/office/powerpoint/2010/main" val="2837448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The Smart Cube – draft specification </a:t>
            </a: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6</a:t>
            </a:fld>
            <a:endParaRPr lang="en-GB"/>
          </a:p>
        </p:txBody>
      </p:sp>
      <p:sp>
        <p:nvSpPr>
          <p:cNvPr id="8" name="TextBox 7">
            <a:extLst>
              <a:ext uri="{FF2B5EF4-FFF2-40B4-BE49-F238E27FC236}">
                <a16:creationId xmlns:a16="http://schemas.microsoft.com/office/drawing/2014/main" id="{5802E701-22AE-534F-B4AD-43EDF3AA0AF7}"/>
              </a:ext>
            </a:extLst>
          </p:cNvPr>
          <p:cNvSpPr txBox="1"/>
          <p:nvPr/>
        </p:nvSpPr>
        <p:spPr>
          <a:xfrm>
            <a:off x="192088" y="1915887"/>
            <a:ext cx="11807824" cy="3046988"/>
          </a:xfrm>
          <a:prstGeom prst="rect">
            <a:avLst/>
          </a:prstGeom>
          <a:noFill/>
        </p:spPr>
        <p:txBody>
          <a:bodyPr wrap="square" rtlCol="0">
            <a:spAutoFit/>
          </a:bodyPr>
          <a:lstStyle/>
          <a:p>
            <a:pPr marL="457200" indent="-457200">
              <a:buAutoNum type="alphaLcParenBoth"/>
            </a:pPr>
            <a:r>
              <a:rPr lang="en-GB" sz="2400" dirty="0">
                <a:latin typeface="Times New Roman" panose="02020603050405020304" pitchFamily="18" charset="0"/>
                <a:cs typeface="Times New Roman" panose="02020603050405020304" pitchFamily="18" charset="0"/>
              </a:rPr>
              <a:t>~150 mm cube with modular faces (to allow some freedom to add windows, etc.)</a:t>
            </a:r>
          </a:p>
          <a:p>
            <a:r>
              <a:rPr lang="en-GB" sz="2400" dirty="0">
                <a:latin typeface="Times New Roman" panose="02020603050405020304" pitchFamily="18" charset="0"/>
                <a:cs typeface="Times New Roman" panose="02020603050405020304" pitchFamily="18" charset="0"/>
              </a:rPr>
              <a:t>(b) 512 channels of surface pressure, +/- 160 Pa FS</a:t>
            </a:r>
          </a:p>
          <a:p>
            <a:r>
              <a:rPr lang="en-GB" sz="2400" dirty="0">
                <a:latin typeface="Times New Roman" panose="02020603050405020304" pitchFamily="18" charset="0"/>
                <a:cs typeface="Times New Roman" panose="02020603050405020304" pitchFamily="18" charset="0"/>
              </a:rPr>
              <a:t>(c) 20 channels of surface microphones (60 kHz, analogue- or best offer)</a:t>
            </a:r>
          </a:p>
          <a:p>
            <a:r>
              <a:rPr lang="en-GB" sz="2400" dirty="0">
                <a:latin typeface="Times New Roman" panose="02020603050405020304" pitchFamily="18" charset="0"/>
                <a:cs typeface="Times New Roman" panose="02020603050405020304" pitchFamily="18" charset="0"/>
              </a:rPr>
              <a:t>(d) 128 channels of surface temperature (tentative)</a:t>
            </a:r>
          </a:p>
          <a:p>
            <a:r>
              <a:rPr lang="en-GB" sz="2400" dirty="0">
                <a:latin typeface="Times New Roman" panose="02020603050405020304" pitchFamily="18" charset="0"/>
                <a:cs typeface="Times New Roman" panose="02020603050405020304" pitchFamily="18" charset="0"/>
              </a:rPr>
              <a:t>(e) Active control surface film heaters </a:t>
            </a:r>
          </a:p>
          <a:p>
            <a:r>
              <a:rPr lang="en-GB" sz="2400" dirty="0">
                <a:latin typeface="Times New Roman" panose="02020603050405020304" pitchFamily="18" charset="0"/>
                <a:cs typeface="Times New Roman" panose="02020603050405020304" pitchFamily="18" charset="0"/>
              </a:rPr>
              <a:t>(f) Detailed calibration data - sensors against PIV &amp; LDV in some 'canonical' flow</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Detail design work is just starting.</a:t>
            </a:r>
          </a:p>
        </p:txBody>
      </p:sp>
    </p:spTree>
    <p:extLst>
      <p:ext uri="{BB962C8B-B14F-4D97-AF65-F5344CB8AC3E}">
        <p14:creationId xmlns:p14="http://schemas.microsoft.com/office/powerpoint/2010/main" val="3722135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Exploitation of the Smart Cube</a:t>
            </a:r>
          </a:p>
        </p:txBody>
      </p:sp>
      <p:sp>
        <p:nvSpPr>
          <p:cNvPr id="3" name="Content Placeholder 2">
            <a:extLst>
              <a:ext uri="{FF2B5EF4-FFF2-40B4-BE49-F238E27FC236}">
                <a16:creationId xmlns:a16="http://schemas.microsoft.com/office/drawing/2014/main" id="{4476E0BC-76B2-4641-B553-D2BDDF3897B7}"/>
              </a:ext>
            </a:extLst>
          </p:cNvPr>
          <p:cNvSpPr>
            <a:spLocks noGrp="1"/>
          </p:cNvSpPr>
          <p:nvPr>
            <p:ph idx="1"/>
          </p:nvPr>
        </p:nvSpPr>
        <p:spPr/>
        <p:txBody>
          <a:bodyPr>
            <a:normAutofit/>
          </a:bodyPr>
          <a:lstStyle/>
          <a:p>
            <a:pPr marL="0" indent="0">
              <a:buNone/>
            </a:pPr>
            <a:r>
              <a:rPr lang="en-GB" sz="2400" dirty="0">
                <a:solidFill>
                  <a:prstClr val="black"/>
                </a:solidFill>
                <a:latin typeface="Times New Roman" panose="02020603050405020304" pitchFamily="18" charset="0"/>
                <a:cs typeface="Times New Roman" panose="02020603050405020304" pitchFamily="18" charset="0"/>
              </a:rPr>
              <a:t>NERC proposal for utilising the smart cube</a:t>
            </a:r>
          </a:p>
          <a:p>
            <a:pPr marL="0" indent="0">
              <a:buNone/>
            </a:pPr>
            <a:r>
              <a:rPr lang="en-GB" sz="2400" dirty="0">
                <a:solidFill>
                  <a:prstClr val="black"/>
                </a:solidFill>
                <a:latin typeface="Times New Roman" panose="02020603050405020304" pitchFamily="18" charset="0"/>
                <a:cs typeface="Times New Roman" panose="02020603050405020304" pitchFamily="18" charset="0"/>
              </a:rPr>
              <a:t> </a:t>
            </a:r>
          </a:p>
          <a:p>
            <a:pPr marL="0" indent="0">
              <a:buNone/>
            </a:pPr>
            <a:r>
              <a:rPr lang="en-GB" sz="2400" dirty="0">
                <a:solidFill>
                  <a:prstClr val="black"/>
                </a:solidFill>
                <a:latin typeface="Times New Roman" panose="02020603050405020304" pitchFamily="18" charset="0"/>
                <a:cs typeface="Times New Roman" panose="02020603050405020304" pitchFamily="18" charset="0"/>
              </a:rPr>
              <a:t>Provisional title: "Thermal fluxes in the urban canyon: effects on air quality and natural ventilation" (or something like that). </a:t>
            </a:r>
          </a:p>
          <a:p>
            <a:pPr marL="0" indent="0">
              <a:buNone/>
            </a:pPr>
            <a:endParaRPr lang="en-GB" sz="2400" dirty="0">
              <a:solidFill>
                <a:prstClr val="black"/>
              </a:solidFill>
              <a:latin typeface="Times New Roman" panose="02020603050405020304" pitchFamily="18" charset="0"/>
              <a:cs typeface="Times New Roman" panose="02020603050405020304" pitchFamily="18" charset="0"/>
            </a:endParaRPr>
          </a:p>
          <a:p>
            <a:pPr marL="0" indent="0">
              <a:buNone/>
            </a:pPr>
            <a:r>
              <a:rPr lang="en-GB" sz="2400" dirty="0">
                <a:solidFill>
                  <a:prstClr val="black"/>
                </a:solidFill>
                <a:latin typeface="Times New Roman" panose="02020603050405020304" pitchFamily="18" charset="0"/>
                <a:cs typeface="Times New Roman" panose="02020603050405020304" pitchFamily="18" charset="0"/>
              </a:rPr>
              <a:t>Expression of interest stage.</a:t>
            </a:r>
            <a:endParaRPr lang="en-GB"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7</a:t>
            </a:fld>
            <a:endParaRPr lang="en-GB"/>
          </a:p>
        </p:txBody>
      </p:sp>
    </p:spTree>
    <p:extLst>
      <p:ext uri="{BB962C8B-B14F-4D97-AF65-F5344CB8AC3E}">
        <p14:creationId xmlns:p14="http://schemas.microsoft.com/office/powerpoint/2010/main" val="3277679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EPSRC </a:t>
            </a:r>
          </a:p>
        </p:txBody>
      </p:sp>
      <p:pic>
        <p:nvPicPr>
          <p:cNvPr id="7" name="Content Placeholder 6">
            <a:extLst>
              <a:ext uri="{FF2B5EF4-FFF2-40B4-BE49-F238E27FC236}">
                <a16:creationId xmlns:a16="http://schemas.microsoft.com/office/drawing/2014/main" id="{36BFE10D-8C84-BB49-8C83-D56057B3676D}"/>
              </a:ext>
            </a:extLst>
          </p:cNvPr>
          <p:cNvPicPr>
            <a:picLocks noGrp="1" noChangeAspect="1"/>
          </p:cNvPicPr>
          <p:nvPr>
            <p:ph idx="1"/>
          </p:nvPr>
        </p:nvPicPr>
        <p:blipFill>
          <a:blip r:embed="rId2"/>
          <a:stretch>
            <a:fillRect/>
          </a:stretch>
        </p:blipFill>
        <p:spPr>
          <a:xfrm>
            <a:off x="2094024" y="206830"/>
            <a:ext cx="4273292" cy="1068323"/>
          </a:xfrm>
        </p:spPr>
      </p:pic>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8</a:t>
            </a:fld>
            <a:endParaRPr lang="en-GB"/>
          </a:p>
        </p:txBody>
      </p:sp>
      <p:pic>
        <p:nvPicPr>
          <p:cNvPr id="9" name="Picture 8">
            <a:extLst>
              <a:ext uri="{FF2B5EF4-FFF2-40B4-BE49-F238E27FC236}">
                <a16:creationId xmlns:a16="http://schemas.microsoft.com/office/drawing/2014/main" id="{3183FA92-8B6A-1441-86F9-95724B77C908}"/>
              </a:ext>
            </a:extLst>
          </p:cNvPr>
          <p:cNvPicPr>
            <a:picLocks noChangeAspect="1"/>
          </p:cNvPicPr>
          <p:nvPr/>
        </p:nvPicPr>
        <p:blipFill>
          <a:blip r:embed="rId3"/>
          <a:stretch>
            <a:fillRect/>
          </a:stretch>
        </p:blipFill>
        <p:spPr>
          <a:xfrm>
            <a:off x="192088" y="1742622"/>
            <a:ext cx="4040366" cy="1842407"/>
          </a:xfrm>
          <a:prstGeom prst="rect">
            <a:avLst/>
          </a:prstGeom>
        </p:spPr>
      </p:pic>
      <p:sp>
        <p:nvSpPr>
          <p:cNvPr id="10" name="TextBox 9">
            <a:extLst>
              <a:ext uri="{FF2B5EF4-FFF2-40B4-BE49-F238E27FC236}">
                <a16:creationId xmlns:a16="http://schemas.microsoft.com/office/drawing/2014/main" id="{431897D5-6491-7140-932E-83F505568B2C}"/>
              </a:ext>
            </a:extLst>
          </p:cNvPr>
          <p:cNvSpPr txBox="1"/>
          <p:nvPr/>
        </p:nvSpPr>
        <p:spPr>
          <a:xfrm>
            <a:off x="5061857" y="3124200"/>
            <a:ext cx="6204857" cy="3416320"/>
          </a:xfrm>
          <a:prstGeom prst="rect">
            <a:avLst/>
          </a:prstGeom>
          <a:noFill/>
        </p:spPr>
        <p:txBody>
          <a:bodyPr wrap="square" rtlCol="0">
            <a:spAutoFit/>
          </a:bodyPr>
          <a:lstStyle/>
          <a:p>
            <a:r>
              <a:rPr lang="en-GB" sz="2400" dirty="0">
                <a:latin typeface="Times New Roman" panose="02020603050405020304" pitchFamily="18" charset="0"/>
                <a:cs typeface="Times New Roman" panose="02020603050405020304" pitchFamily="18" charset="0"/>
              </a:rPr>
              <a:t>Special interest groups, SIGs:</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LEVN	Low energy ventilation network</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UFM	Urban fluid mechanics</a:t>
            </a:r>
          </a:p>
          <a:p>
            <a:endParaRPr lang="en-GB" sz="2400" dirty="0">
              <a:latin typeface="Times New Roman" panose="02020603050405020304" pitchFamily="18" charset="0"/>
              <a:cs typeface="Times New Roman" panose="02020603050405020304" pitchFamily="18" charset="0"/>
            </a:endParaRP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UKFN grant coming to an end in 2020, so groups looking at means of continuing after that. </a:t>
            </a:r>
          </a:p>
        </p:txBody>
      </p:sp>
    </p:spTree>
    <p:extLst>
      <p:ext uri="{BB962C8B-B14F-4D97-AF65-F5344CB8AC3E}">
        <p14:creationId xmlns:p14="http://schemas.microsoft.com/office/powerpoint/2010/main" val="253084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74227-CABA-4251-95AD-C4B7D940D5EB}"/>
              </a:ext>
            </a:extLst>
          </p:cNvPr>
          <p:cNvSpPr>
            <a:spLocks noGrp="1"/>
          </p:cNvSpPr>
          <p:nvPr>
            <p:ph type="title"/>
          </p:nvPr>
        </p:nvSpPr>
        <p:spPr/>
        <p:txBody>
          <a:bodyPr/>
          <a:lstStyle/>
          <a:p>
            <a:r>
              <a:rPr lang="en-GB" dirty="0">
                <a:latin typeface="Times New Roman" panose="02020603050405020304" pitchFamily="18" charset="0"/>
                <a:cs typeface="Times New Roman" panose="02020603050405020304" pitchFamily="18" charset="0"/>
              </a:rPr>
              <a:t>LEVN</a:t>
            </a:r>
          </a:p>
        </p:txBody>
      </p:sp>
      <p:pic>
        <p:nvPicPr>
          <p:cNvPr id="7" name="Content Placeholder 6">
            <a:extLst>
              <a:ext uri="{FF2B5EF4-FFF2-40B4-BE49-F238E27FC236}">
                <a16:creationId xmlns:a16="http://schemas.microsoft.com/office/drawing/2014/main" id="{4A85C197-0910-F94C-86DA-1DB42A08C224}"/>
              </a:ext>
            </a:extLst>
          </p:cNvPr>
          <p:cNvPicPr>
            <a:picLocks noGrp="1" noChangeAspect="1"/>
          </p:cNvPicPr>
          <p:nvPr>
            <p:ph idx="1"/>
          </p:nvPr>
        </p:nvPicPr>
        <p:blipFill>
          <a:blip r:embed="rId2"/>
          <a:stretch>
            <a:fillRect/>
          </a:stretch>
        </p:blipFill>
        <p:spPr>
          <a:xfrm>
            <a:off x="2271484" y="420679"/>
            <a:ext cx="4578181" cy="798520"/>
          </a:xfrm>
        </p:spPr>
      </p:pic>
      <p:sp>
        <p:nvSpPr>
          <p:cNvPr id="4" name="Footer Placeholder 3">
            <a:extLst>
              <a:ext uri="{FF2B5EF4-FFF2-40B4-BE49-F238E27FC236}">
                <a16:creationId xmlns:a16="http://schemas.microsoft.com/office/drawing/2014/main" id="{911F99AB-06E5-4F6D-B054-0578BC4EF0FA}"/>
              </a:ext>
            </a:extLst>
          </p:cNvPr>
          <p:cNvSpPr>
            <a:spLocks noGrp="1"/>
          </p:cNvSpPr>
          <p:nvPr>
            <p:ph type="ftr" sz="quarter" idx="11"/>
          </p:nvPr>
        </p:nvSpPr>
        <p:spPr/>
        <p:txBody>
          <a:bodyPr/>
          <a:lstStyle/>
          <a:p>
            <a:r>
              <a:rPr lang="en-GB" dirty="0"/>
              <a:t>#</a:t>
            </a:r>
            <a:r>
              <a:rPr lang="en-GB" dirty="0" err="1"/>
              <a:t>uniofsurrey</a:t>
            </a:r>
            <a:endParaRPr lang="en-GB" dirty="0"/>
          </a:p>
        </p:txBody>
      </p:sp>
      <p:sp>
        <p:nvSpPr>
          <p:cNvPr id="5" name="Slide Number Placeholder 4">
            <a:extLst>
              <a:ext uri="{FF2B5EF4-FFF2-40B4-BE49-F238E27FC236}">
                <a16:creationId xmlns:a16="http://schemas.microsoft.com/office/drawing/2014/main" id="{FEFCBCE3-2666-4FD0-9088-1404C48FD4F9}"/>
              </a:ext>
            </a:extLst>
          </p:cNvPr>
          <p:cNvSpPr>
            <a:spLocks noGrp="1"/>
          </p:cNvSpPr>
          <p:nvPr>
            <p:ph type="sldNum" sz="quarter" idx="12"/>
          </p:nvPr>
        </p:nvSpPr>
        <p:spPr/>
        <p:txBody>
          <a:bodyPr/>
          <a:lstStyle/>
          <a:p>
            <a:fld id="{8B7390FE-2CFA-49B8-AE66-DBE4BCCAD6D5}" type="slidenum">
              <a:rPr lang="en-GB" smtClean="0"/>
              <a:t>9</a:t>
            </a:fld>
            <a:endParaRPr lang="en-GB"/>
          </a:p>
        </p:txBody>
      </p:sp>
      <p:sp>
        <p:nvSpPr>
          <p:cNvPr id="8" name="Rectangle 7">
            <a:extLst>
              <a:ext uri="{FF2B5EF4-FFF2-40B4-BE49-F238E27FC236}">
                <a16:creationId xmlns:a16="http://schemas.microsoft.com/office/drawing/2014/main" id="{AA39DB0C-7C18-9D40-AA2F-DFDDBEE1B19F}"/>
              </a:ext>
            </a:extLst>
          </p:cNvPr>
          <p:cNvSpPr/>
          <p:nvPr/>
        </p:nvSpPr>
        <p:spPr>
          <a:xfrm>
            <a:off x="192088" y="1840756"/>
            <a:ext cx="11807824" cy="2308324"/>
          </a:xfrm>
          <a:prstGeom prst="rect">
            <a:avLst/>
          </a:prstGeom>
        </p:spPr>
        <p:txBody>
          <a:bodyPr wrap="square">
            <a:spAutoFit/>
          </a:bodyPr>
          <a:lstStyle/>
          <a:p>
            <a:r>
              <a:rPr lang="en-GB" sz="2400" dirty="0">
                <a:latin typeface="Times New Roman" panose="02020603050405020304" pitchFamily="18" charset="0"/>
                <a:cs typeface="Times New Roman" panose="02020603050405020304" pitchFamily="18" charset="0"/>
              </a:rPr>
              <a:t>The SIG will bridge the knowledge-gap between optimal strategies for building ventilation and current industry practice. </a:t>
            </a:r>
          </a:p>
          <a:p>
            <a:endParaRPr lang="en-GB" sz="2400" dirty="0">
              <a:latin typeface="Times New Roman" panose="02020603050405020304" pitchFamily="18" charset="0"/>
              <a:cs typeface="Times New Roman" panose="02020603050405020304" pitchFamily="18" charset="0"/>
            </a:endParaRPr>
          </a:p>
          <a:p>
            <a:r>
              <a:rPr lang="en-GB" sz="2400" dirty="0">
                <a:latin typeface="Times New Roman" panose="02020603050405020304" pitchFamily="18" charset="0"/>
                <a:cs typeface="Times New Roman" panose="02020603050405020304" pitchFamily="18" charset="0"/>
              </a:rPr>
              <a:t>It will apply fundamental fluids mechanics and lead research to simultaneously address energy consumption and occupancy experience (thermal comfort, indoor air-quality), unifying two distinct research themes in building physics.</a:t>
            </a:r>
          </a:p>
        </p:txBody>
      </p:sp>
    </p:spTree>
    <p:extLst>
      <p:ext uri="{BB962C8B-B14F-4D97-AF65-F5344CB8AC3E}">
        <p14:creationId xmlns:p14="http://schemas.microsoft.com/office/powerpoint/2010/main" val="109987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University of Surrey 2018">
      <a:dk1>
        <a:srgbClr val="000000"/>
      </a:dk1>
      <a:lt1>
        <a:srgbClr val="FFFFFF"/>
      </a:lt1>
      <a:dk2>
        <a:srgbClr val="003E7E"/>
      </a:dk2>
      <a:lt2>
        <a:srgbClr val="F4F4F2"/>
      </a:lt2>
      <a:accent1>
        <a:srgbClr val="006FA6"/>
      </a:accent1>
      <a:accent2>
        <a:srgbClr val="C2A204"/>
      </a:accent2>
      <a:accent3>
        <a:srgbClr val="F1CB00"/>
      </a:accent3>
      <a:accent4>
        <a:srgbClr val="0092A0"/>
      </a:accent4>
      <a:accent5>
        <a:srgbClr val="7EDDD3"/>
      </a:accent5>
      <a:accent6>
        <a:srgbClr val="FB7660"/>
      </a:accent6>
      <a:hlink>
        <a:srgbClr val="00674E"/>
      </a:hlink>
      <a:folHlink>
        <a:srgbClr val="BF0D3E"/>
      </a:folHlink>
    </a:clrScheme>
    <a:fontScheme name="University of Surrey 2018">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28575">
          <a:solidFill>
            <a:schemeClr val="accent2"/>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UoS wide" id="{43AA1B4F-6B4B-A640-B9EE-6E827EC6C211}" vid="{67290C3B-CE8C-4449-B153-AFDCB60014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171</TotalTime>
  <Words>1140</Words>
  <Application>Microsoft Office PowerPoint</Application>
  <PresentationFormat>Widescreen</PresentationFormat>
  <Paragraphs>162</Paragraphs>
  <Slides>17</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Georgia</vt:lpstr>
      <vt:lpstr>Proxima Nova Lt</vt:lpstr>
      <vt:lpstr>Times New Roman</vt:lpstr>
      <vt:lpstr>Wingdings</vt:lpstr>
      <vt:lpstr>Office Theme</vt:lpstr>
      <vt:lpstr>Taking MAGIC forward …</vt:lpstr>
      <vt:lpstr>NERC Calls</vt:lpstr>
      <vt:lpstr>Urban outdoor air quality modelling</vt:lpstr>
      <vt:lpstr>NERC Calls</vt:lpstr>
      <vt:lpstr>The Smart Cube  </vt:lpstr>
      <vt:lpstr>The Smart Cube – draft specification </vt:lpstr>
      <vt:lpstr>Exploitation of the Smart Cube</vt:lpstr>
      <vt:lpstr>EPSRC </vt:lpstr>
      <vt:lpstr>LEVN</vt:lpstr>
      <vt:lpstr>LEVN</vt:lpstr>
      <vt:lpstr>UFM</vt:lpstr>
      <vt:lpstr>UFM Challenges</vt:lpstr>
      <vt:lpstr>Global and Local effect Of tall buildings on the Built Environment (GLOBE)</vt:lpstr>
      <vt:lpstr>LSBU proposal</vt:lpstr>
      <vt:lpstr>National Wind Tunnel Facility</vt:lpstr>
      <vt:lpstr>NWFT Workshops, December/January</vt:lpstr>
      <vt:lpstr>… to summarise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Taking MAGIC forward …</dc:title>
  <dc:creator>Robins AG Prof (Mech. Eng. Sci.)</dc:creator>
  <cp:lastModifiedBy>Sophy Bristow</cp:lastModifiedBy>
  <cp:revision>23</cp:revision>
  <dcterms:created xsi:type="dcterms:W3CDTF">2019-10-22T22:43:35Z</dcterms:created>
  <dcterms:modified xsi:type="dcterms:W3CDTF">2019-11-08T17:45:27Z</dcterms:modified>
</cp:coreProperties>
</file>