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tiff" ContentType="image/tif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45"/>
  </p:notesMasterIdLst>
  <p:sldIdLst>
    <p:sldId id="696" r:id="rId2"/>
    <p:sldId id="727" r:id="rId3"/>
    <p:sldId id="741" r:id="rId4"/>
    <p:sldId id="742" r:id="rId5"/>
    <p:sldId id="740" r:id="rId6"/>
    <p:sldId id="722" r:id="rId7"/>
    <p:sldId id="701" r:id="rId8"/>
    <p:sldId id="737" r:id="rId9"/>
    <p:sldId id="650" r:id="rId10"/>
    <p:sldId id="743" r:id="rId11"/>
    <p:sldId id="651" r:id="rId12"/>
    <p:sldId id="748" r:id="rId13"/>
    <p:sldId id="749" r:id="rId14"/>
    <p:sldId id="750" r:id="rId15"/>
    <p:sldId id="751" r:id="rId16"/>
    <p:sldId id="752" r:id="rId17"/>
    <p:sldId id="631" r:id="rId18"/>
    <p:sldId id="632" r:id="rId19"/>
    <p:sldId id="669" r:id="rId20"/>
    <p:sldId id="545" r:id="rId21"/>
    <p:sldId id="720" r:id="rId22"/>
    <p:sldId id="728" r:id="rId23"/>
    <p:sldId id="732" r:id="rId24"/>
    <p:sldId id="731" r:id="rId25"/>
    <p:sldId id="652" r:id="rId26"/>
    <p:sldId id="721" r:id="rId27"/>
    <p:sldId id="714" r:id="rId28"/>
    <p:sldId id="756" r:id="rId29"/>
    <p:sldId id="705" r:id="rId30"/>
    <p:sldId id="716" r:id="rId31"/>
    <p:sldId id="708" r:id="rId32"/>
    <p:sldId id="707" r:id="rId33"/>
    <p:sldId id="709" r:id="rId34"/>
    <p:sldId id="711" r:id="rId35"/>
    <p:sldId id="713" r:id="rId36"/>
    <p:sldId id="753" r:id="rId37"/>
    <p:sldId id="747" r:id="rId38"/>
    <p:sldId id="755" r:id="rId39"/>
    <p:sldId id="706" r:id="rId40"/>
    <p:sldId id="754" r:id="rId41"/>
    <p:sldId id="717" r:id="rId42"/>
    <p:sldId id="659" r:id="rId43"/>
    <p:sldId id="390" r:id="rId44"/>
  </p:sldIdLst>
  <p:sldSz cx="9144000" cy="6858000" type="screen4x3"/>
  <p:notesSz cx="6858000" cy="9144000"/>
  <p:defaultTextStyle>
    <a:defPPr>
      <a:defRPr lang="en-US"/>
    </a:defPPr>
    <a:lvl1pPr algn="l" rtl="0" eaLnBrk="0" fontAlgn="base" hangingPunct="0">
      <a:spcBef>
        <a:spcPct val="0"/>
      </a:spcBef>
      <a:spcAft>
        <a:spcPct val="0"/>
      </a:spcAft>
      <a:defRPr sz="24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66"/>
    <a:srgbClr val="EAEAE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8" autoAdjust="0"/>
    <p:restoredTop sz="86462" autoAdjust="0"/>
  </p:normalViewPr>
  <p:slideViewPr>
    <p:cSldViewPr>
      <p:cViewPr varScale="1">
        <p:scale>
          <a:sx n="101" d="100"/>
          <a:sy n="101" d="100"/>
        </p:scale>
        <p:origin x="-191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20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972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0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20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20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A18D9B53-E994-407A-9379-7008874F7275}" type="slidenum">
              <a:rPr lang="en-GB"/>
              <a:pPr>
                <a:defRPr/>
              </a:pPr>
              <a:t>‹#›</a:t>
            </a:fld>
            <a:endParaRPr lang="en-GB"/>
          </a:p>
        </p:txBody>
      </p:sp>
    </p:spTree>
    <p:extLst>
      <p:ext uri="{BB962C8B-B14F-4D97-AF65-F5344CB8AC3E}">
        <p14:creationId xmlns:p14="http://schemas.microsoft.com/office/powerpoint/2010/main" xmlns="" val="27622262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A18D9B53-E994-407A-9379-7008874F7275}" type="slidenum">
              <a:rPr lang="en-GB" smtClean="0"/>
              <a:pPr>
                <a:defRPr/>
              </a:pPr>
              <a:t>3</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A18D9B53-E994-407A-9379-7008874F7275}" type="slidenum">
              <a:rPr lang="en-GB" smtClean="0"/>
              <a:pPr>
                <a:defRPr/>
              </a:pPr>
              <a:t>4</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A18D9B53-E994-407A-9379-7008874F7275}" type="slidenum">
              <a:rPr lang="en-GB" smtClean="0"/>
              <a:pPr>
                <a:defRPr/>
              </a:pPr>
              <a:t>8</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endParaRPr lang="en-GB" altLang="en-US" smtClean="0"/>
          </a:p>
        </p:txBody>
      </p:sp>
      <p:sp>
        <p:nvSpPr>
          <p:cNvPr id="103428" name="Slide Number Placeholder 3"/>
          <p:cNvSpPr>
            <a:spLocks noGrp="1"/>
          </p:cNvSpPr>
          <p:nvPr>
            <p:ph type="sldNum" sz="quarter" idx="5"/>
          </p:nvPr>
        </p:nvSpPr>
        <p:spPr>
          <a:noFill/>
        </p:spPr>
        <p:txBody>
          <a:bodyPr/>
          <a:lstStyle/>
          <a:p>
            <a:fld id="{939307B3-6E5F-4FD9-BECC-87428A2A2162}" type="slidenum">
              <a:rPr lang="en-GB" altLang="en-US" smtClean="0"/>
              <a:pPr/>
              <a:t>20</a:t>
            </a:fld>
            <a:endParaRPr lang="en-GB"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endParaRPr lang="en-GB" altLang="en-US" smtClean="0"/>
          </a:p>
        </p:txBody>
      </p:sp>
      <p:sp>
        <p:nvSpPr>
          <p:cNvPr id="104452" name="Slide Number Placeholder 3"/>
          <p:cNvSpPr>
            <a:spLocks noGrp="1"/>
          </p:cNvSpPr>
          <p:nvPr>
            <p:ph type="sldNum" sz="quarter" idx="5"/>
          </p:nvPr>
        </p:nvSpPr>
        <p:spPr>
          <a:noFill/>
        </p:spPr>
        <p:txBody>
          <a:bodyPr/>
          <a:lstStyle/>
          <a:p>
            <a:fld id="{9FC7778E-8A37-4251-A5A9-E530B227556A}" type="slidenum">
              <a:rPr lang="en-GB" altLang="en-US" smtClean="0"/>
              <a:pPr/>
              <a:t>25</a:t>
            </a:fld>
            <a:endParaRPr lang="en-GB"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ftr" sz="quarter" idx="10"/>
          </p:nvPr>
        </p:nvSpPr>
        <p:spPr/>
        <p:txBody>
          <a:bodyPr/>
          <a:lstStyle>
            <a:lvl1pPr>
              <a:defRPr/>
            </a:lvl1pPr>
          </a:lstStyle>
          <a:p>
            <a:pPr>
              <a:defRPr/>
            </a:pPr>
            <a:r>
              <a:rPr lang="en-US" smtClean="0"/>
              <a:t>OptoClones_ PhotonicsWest'16</a:t>
            </a:r>
            <a:endParaRPr lang="en-GB" sz="1000"/>
          </a:p>
        </p:txBody>
      </p:sp>
      <p:sp>
        <p:nvSpPr>
          <p:cNvPr id="5" name="Rectangle 5"/>
          <p:cNvSpPr>
            <a:spLocks noGrp="1" noChangeArrowheads="1"/>
          </p:cNvSpPr>
          <p:nvPr>
            <p:ph type="sldNum" sz="quarter" idx="11"/>
          </p:nvPr>
        </p:nvSpPr>
        <p:spPr/>
        <p:txBody>
          <a:bodyPr/>
          <a:lstStyle>
            <a:lvl1pPr>
              <a:defRPr/>
            </a:lvl1pPr>
          </a:lstStyle>
          <a:p>
            <a:pPr>
              <a:defRPr/>
            </a:pPr>
            <a:fld id="{638F4C66-0201-42F3-8149-1F76097A10BF}" type="slidenum">
              <a:rPr lang="en-GB"/>
              <a:pPr>
                <a:defRPr/>
              </a:pPr>
              <a:t>‹#›</a:t>
            </a:fld>
            <a:endParaRPr lang="en-GB"/>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ftr" sz="quarter" idx="10"/>
          </p:nvPr>
        </p:nvSpPr>
        <p:spPr/>
        <p:txBody>
          <a:bodyPr/>
          <a:lstStyle>
            <a:lvl1pPr>
              <a:defRPr/>
            </a:lvl1pPr>
          </a:lstStyle>
          <a:p>
            <a:pPr>
              <a:defRPr/>
            </a:pPr>
            <a:r>
              <a:rPr lang="en-US" smtClean="0"/>
              <a:t>OptoClones_ PhotonicsWest'16</a:t>
            </a:r>
            <a:endParaRPr lang="en-GB" sz="1000"/>
          </a:p>
        </p:txBody>
      </p:sp>
      <p:sp>
        <p:nvSpPr>
          <p:cNvPr id="5" name="Rectangle 5"/>
          <p:cNvSpPr>
            <a:spLocks noGrp="1" noChangeArrowheads="1"/>
          </p:cNvSpPr>
          <p:nvPr>
            <p:ph type="sldNum" sz="quarter" idx="11"/>
          </p:nvPr>
        </p:nvSpPr>
        <p:spPr/>
        <p:txBody>
          <a:bodyPr/>
          <a:lstStyle>
            <a:lvl1pPr>
              <a:defRPr/>
            </a:lvl1pPr>
          </a:lstStyle>
          <a:p>
            <a:pPr>
              <a:defRPr/>
            </a:pPr>
            <a:fld id="{B08CECBF-6A59-4742-AA38-F5E655995F0B}" type="slidenum">
              <a:rPr lang="en-GB"/>
              <a:pPr>
                <a:defRPr/>
              </a:pPr>
              <a:t>‹#›</a:t>
            </a:fld>
            <a:endParaRPr lang="en-GB"/>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09600"/>
            <a:ext cx="196215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73405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ftr" sz="quarter" idx="10"/>
          </p:nvPr>
        </p:nvSpPr>
        <p:spPr/>
        <p:txBody>
          <a:bodyPr/>
          <a:lstStyle>
            <a:lvl1pPr>
              <a:defRPr/>
            </a:lvl1pPr>
          </a:lstStyle>
          <a:p>
            <a:pPr>
              <a:defRPr/>
            </a:pPr>
            <a:r>
              <a:rPr lang="en-US" smtClean="0"/>
              <a:t>OptoClones_ PhotonicsWest'16</a:t>
            </a:r>
            <a:endParaRPr lang="en-GB" sz="1000"/>
          </a:p>
        </p:txBody>
      </p:sp>
      <p:sp>
        <p:nvSpPr>
          <p:cNvPr id="5" name="Rectangle 5"/>
          <p:cNvSpPr>
            <a:spLocks noGrp="1" noChangeArrowheads="1"/>
          </p:cNvSpPr>
          <p:nvPr>
            <p:ph type="sldNum" sz="quarter" idx="11"/>
          </p:nvPr>
        </p:nvSpPr>
        <p:spPr/>
        <p:txBody>
          <a:bodyPr/>
          <a:lstStyle>
            <a:lvl1pPr>
              <a:defRPr/>
            </a:lvl1pPr>
          </a:lstStyle>
          <a:p>
            <a:pPr>
              <a:defRPr/>
            </a:pPr>
            <a:fld id="{F1F1D3F5-F9BC-402E-BADC-AB430B493074}" type="slidenum">
              <a:rPr lang="en-GB"/>
              <a:pPr>
                <a:defRPr/>
              </a:pPr>
              <a:t>‹#›</a:t>
            </a:fld>
            <a:endParaRPr lang="en-GB"/>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10"/>
          </p:nvPr>
        </p:nvSpPr>
        <p:spPr/>
        <p:txBody>
          <a:bodyPr/>
          <a:lstStyle>
            <a:lvl1pPr>
              <a:defRPr/>
            </a:lvl1pPr>
          </a:lstStyle>
          <a:p>
            <a:pPr>
              <a:defRPr/>
            </a:pPr>
            <a:r>
              <a:rPr lang="en-US" smtClean="0"/>
              <a:t>OptoClones_ PhotonicsWest'16</a:t>
            </a:r>
            <a:endParaRPr lang="en-GB" sz="1000"/>
          </a:p>
        </p:txBody>
      </p:sp>
    </p:spTree>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7724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ftr" sz="quarter" idx="10"/>
          </p:nvPr>
        </p:nvSpPr>
        <p:spPr/>
        <p:txBody>
          <a:bodyPr/>
          <a:lstStyle>
            <a:lvl1pPr>
              <a:defRPr/>
            </a:lvl1pPr>
          </a:lstStyle>
          <a:p>
            <a:pPr>
              <a:defRPr/>
            </a:pPr>
            <a:r>
              <a:rPr lang="en-US" smtClean="0"/>
              <a:t>OptoClones_ PhotonicsWest'16</a:t>
            </a:r>
            <a:endParaRPr lang="en-GB" sz="1000"/>
          </a:p>
        </p:txBody>
      </p:sp>
      <p:sp>
        <p:nvSpPr>
          <p:cNvPr id="6" name="Rectangle 5"/>
          <p:cNvSpPr>
            <a:spLocks noGrp="1" noChangeArrowheads="1"/>
          </p:cNvSpPr>
          <p:nvPr>
            <p:ph type="sldNum" sz="quarter" idx="11"/>
          </p:nvPr>
        </p:nvSpPr>
        <p:spPr/>
        <p:txBody>
          <a:bodyPr/>
          <a:lstStyle>
            <a:lvl1pPr>
              <a:defRPr/>
            </a:lvl1pPr>
          </a:lstStyle>
          <a:p>
            <a:pPr>
              <a:defRPr/>
            </a:pPr>
            <a:fld id="{4D3436B8-4070-431E-9CD5-368DDBA030B9}" type="slidenum">
              <a:rPr lang="en-GB"/>
              <a:pPr>
                <a:defRPr/>
              </a:pPr>
              <a:t>‹#›</a:t>
            </a:fld>
            <a:endParaRPr lang="en-GB"/>
          </a:p>
        </p:txBody>
      </p:sp>
    </p:spTree>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ftr" sz="quarter" idx="10"/>
          </p:nvPr>
        </p:nvSpPr>
        <p:spPr/>
        <p:txBody>
          <a:bodyPr/>
          <a:lstStyle>
            <a:lvl1pPr>
              <a:defRPr/>
            </a:lvl1pPr>
          </a:lstStyle>
          <a:p>
            <a:pPr>
              <a:defRPr/>
            </a:pPr>
            <a:r>
              <a:rPr lang="en-US" smtClean="0"/>
              <a:t>OptoClones_ PhotonicsWest'16</a:t>
            </a:r>
            <a:endParaRPr lang="en-GB" sz="1000"/>
          </a:p>
        </p:txBody>
      </p:sp>
      <p:sp>
        <p:nvSpPr>
          <p:cNvPr id="6" name="Rectangle 5"/>
          <p:cNvSpPr>
            <a:spLocks noGrp="1" noChangeArrowheads="1"/>
          </p:cNvSpPr>
          <p:nvPr>
            <p:ph type="sldNum" sz="quarter" idx="11"/>
          </p:nvPr>
        </p:nvSpPr>
        <p:spPr/>
        <p:txBody>
          <a:bodyPr/>
          <a:lstStyle>
            <a:lvl1pPr>
              <a:defRPr/>
            </a:lvl1pPr>
          </a:lstStyle>
          <a:p>
            <a:pPr>
              <a:defRPr/>
            </a:pPr>
            <a:fld id="{F553559B-58EC-4D99-9CB2-634753380CEA}" type="slidenum">
              <a:rPr lang="en-GB"/>
              <a:pPr>
                <a:defRPr/>
              </a:pPr>
              <a:t>‹#›</a:t>
            </a:fld>
            <a:endParaRPr lang="en-GB"/>
          </a:p>
        </p:txBody>
      </p:sp>
    </p:spTree>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7724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ftr" sz="quarter" idx="10"/>
          </p:nvPr>
        </p:nvSpPr>
        <p:spPr/>
        <p:txBody>
          <a:bodyPr/>
          <a:lstStyle>
            <a:lvl1pPr>
              <a:defRPr/>
            </a:lvl1pPr>
          </a:lstStyle>
          <a:p>
            <a:pPr>
              <a:defRPr/>
            </a:pPr>
            <a:r>
              <a:rPr lang="en-US" smtClean="0"/>
              <a:t>OptoClones_ PhotonicsWest'16</a:t>
            </a:r>
            <a:endParaRPr lang="en-GB" sz="1000"/>
          </a:p>
        </p:txBody>
      </p:sp>
      <p:sp>
        <p:nvSpPr>
          <p:cNvPr id="7" name="Rectangle 5"/>
          <p:cNvSpPr>
            <a:spLocks noGrp="1" noChangeArrowheads="1"/>
          </p:cNvSpPr>
          <p:nvPr>
            <p:ph type="sldNum" sz="quarter" idx="11"/>
          </p:nvPr>
        </p:nvSpPr>
        <p:spPr/>
        <p:txBody>
          <a:bodyPr/>
          <a:lstStyle>
            <a:lvl1pPr>
              <a:defRPr/>
            </a:lvl1pPr>
          </a:lstStyle>
          <a:p>
            <a:pPr>
              <a:defRPr/>
            </a:pPr>
            <a:fld id="{FEA8C2CB-9AA7-451A-88D1-637B2E9EBBBD}" type="slidenum">
              <a:rPr lang="en-GB"/>
              <a:pPr>
                <a:defRPr/>
              </a:pPr>
              <a:t>‹#›</a:t>
            </a:fld>
            <a:endParaRPr lang="en-GB"/>
          </a:p>
        </p:txBody>
      </p:sp>
    </p:spTree>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762000" y="609600"/>
            <a:ext cx="7772400"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ftr" sz="quarter" idx="10"/>
          </p:nvPr>
        </p:nvSpPr>
        <p:spPr/>
        <p:txBody>
          <a:bodyPr/>
          <a:lstStyle>
            <a:lvl1pPr>
              <a:defRPr/>
            </a:lvl1pPr>
          </a:lstStyle>
          <a:p>
            <a:pPr>
              <a:defRPr/>
            </a:pPr>
            <a:r>
              <a:rPr lang="en-US" smtClean="0"/>
              <a:t>OptoClones_ PhotonicsWest'16</a:t>
            </a:r>
            <a:endParaRPr lang="en-GB" sz="1000"/>
          </a:p>
        </p:txBody>
      </p:sp>
      <p:sp>
        <p:nvSpPr>
          <p:cNvPr id="8" name="Rectangle 5"/>
          <p:cNvSpPr>
            <a:spLocks noGrp="1" noChangeArrowheads="1"/>
          </p:cNvSpPr>
          <p:nvPr>
            <p:ph type="sldNum" sz="quarter" idx="11"/>
          </p:nvPr>
        </p:nvSpPr>
        <p:spPr/>
        <p:txBody>
          <a:bodyPr/>
          <a:lstStyle>
            <a:lvl1pPr>
              <a:defRPr/>
            </a:lvl1pPr>
          </a:lstStyle>
          <a:p>
            <a:pPr>
              <a:defRPr/>
            </a:pPr>
            <a:endParaRPr lang="en-GB"/>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Footer Placeholder 3"/>
          <p:cNvSpPr>
            <a:spLocks noGrp="1"/>
          </p:cNvSpPr>
          <p:nvPr>
            <p:ph type="ftr" sz="quarter" idx="10"/>
          </p:nvPr>
        </p:nvSpPr>
        <p:spPr/>
        <p:txBody>
          <a:bodyPr/>
          <a:lstStyle>
            <a:lvl1pPr>
              <a:defRPr sz="1000"/>
            </a:lvl1pPr>
          </a:lstStyle>
          <a:p>
            <a:pPr>
              <a:defRPr/>
            </a:pPr>
            <a:r>
              <a:rPr lang="en-US" smtClean="0"/>
              <a:t>OptoClones_ PhotonicsWest'16</a:t>
            </a:r>
            <a:endParaRPr lang="en-GB"/>
          </a:p>
        </p:txBody>
      </p:sp>
      <p:sp>
        <p:nvSpPr>
          <p:cNvPr id="5" name="Slide Number Placeholder 4"/>
          <p:cNvSpPr>
            <a:spLocks noGrp="1"/>
          </p:cNvSpPr>
          <p:nvPr>
            <p:ph type="sldNum" sz="quarter" idx="11"/>
          </p:nvPr>
        </p:nvSpPr>
        <p:spPr/>
        <p:txBody>
          <a:bodyPr/>
          <a:lstStyle>
            <a:lvl1pPr>
              <a:defRPr/>
            </a:lvl1pPr>
          </a:lstStyle>
          <a:p>
            <a:pPr>
              <a:defRPr/>
            </a:pPr>
            <a:fld id="{E523AB26-C5E5-4F15-A3A0-D3B13CB9013F}" type="slidenum">
              <a:rPr lang="en-GB"/>
              <a:pPr>
                <a:defRPr/>
              </a:pPr>
              <a:t>‹#›</a:t>
            </a:fld>
            <a:endParaRPr lang="en-GB"/>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r>
              <a:rPr lang="en-US" smtClean="0"/>
              <a:t>OptoClones_ PhotonicsWest'16</a:t>
            </a:r>
            <a:endParaRPr lang="en-GB" sz="1000"/>
          </a:p>
        </p:txBody>
      </p:sp>
      <p:sp>
        <p:nvSpPr>
          <p:cNvPr id="5" name="Rectangle 5"/>
          <p:cNvSpPr>
            <a:spLocks noGrp="1" noChangeArrowheads="1"/>
          </p:cNvSpPr>
          <p:nvPr>
            <p:ph type="sldNum" sz="quarter" idx="11"/>
          </p:nvPr>
        </p:nvSpPr>
        <p:spPr/>
        <p:txBody>
          <a:bodyPr/>
          <a:lstStyle>
            <a:lvl1pPr>
              <a:defRPr/>
            </a:lvl1pPr>
          </a:lstStyle>
          <a:p>
            <a:pPr>
              <a:defRPr/>
            </a:pPr>
            <a:fld id="{0E8BC55F-003E-4720-84A2-6EF868622DDD}" type="slidenum">
              <a:rPr lang="en-GB"/>
              <a:pPr>
                <a:defRPr/>
              </a:pPr>
              <a:t>‹#›</a:t>
            </a:fld>
            <a:endParaRPr lang="en-GB"/>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ftr" sz="quarter" idx="10"/>
          </p:nvPr>
        </p:nvSpPr>
        <p:spPr/>
        <p:txBody>
          <a:bodyPr/>
          <a:lstStyle>
            <a:lvl1pPr>
              <a:defRPr/>
            </a:lvl1pPr>
          </a:lstStyle>
          <a:p>
            <a:pPr>
              <a:defRPr/>
            </a:pPr>
            <a:r>
              <a:rPr lang="en-US" smtClean="0"/>
              <a:t>OptoClones_ PhotonicsWest'16</a:t>
            </a:r>
            <a:endParaRPr lang="en-GB" sz="1000"/>
          </a:p>
        </p:txBody>
      </p:sp>
      <p:sp>
        <p:nvSpPr>
          <p:cNvPr id="6" name="Rectangle 5"/>
          <p:cNvSpPr>
            <a:spLocks noGrp="1" noChangeArrowheads="1"/>
          </p:cNvSpPr>
          <p:nvPr>
            <p:ph type="sldNum" sz="quarter" idx="11"/>
          </p:nvPr>
        </p:nvSpPr>
        <p:spPr/>
        <p:txBody>
          <a:bodyPr/>
          <a:lstStyle>
            <a:lvl1pPr>
              <a:defRPr/>
            </a:lvl1pPr>
          </a:lstStyle>
          <a:p>
            <a:pPr>
              <a:defRPr/>
            </a:pPr>
            <a:fld id="{B2F65026-8F68-47B6-B93D-AE9FF9FFCF36}" type="slidenum">
              <a:rPr lang="en-GB"/>
              <a:pPr>
                <a:defRPr/>
              </a:pPr>
              <a:t>‹#›</a:t>
            </a:fld>
            <a:endParaRPr lang="en-GB"/>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ftr" sz="quarter" idx="10"/>
          </p:nvPr>
        </p:nvSpPr>
        <p:spPr/>
        <p:txBody>
          <a:bodyPr/>
          <a:lstStyle>
            <a:lvl1pPr>
              <a:defRPr/>
            </a:lvl1pPr>
          </a:lstStyle>
          <a:p>
            <a:pPr>
              <a:defRPr/>
            </a:pPr>
            <a:r>
              <a:rPr lang="en-US" smtClean="0"/>
              <a:t>OptoClones_ PhotonicsWest'16</a:t>
            </a:r>
            <a:endParaRPr lang="en-GB" sz="1000"/>
          </a:p>
        </p:txBody>
      </p:sp>
      <p:sp>
        <p:nvSpPr>
          <p:cNvPr id="8" name="Rectangle 5"/>
          <p:cNvSpPr>
            <a:spLocks noGrp="1" noChangeArrowheads="1"/>
          </p:cNvSpPr>
          <p:nvPr>
            <p:ph type="sldNum" sz="quarter" idx="11"/>
          </p:nvPr>
        </p:nvSpPr>
        <p:spPr/>
        <p:txBody>
          <a:bodyPr/>
          <a:lstStyle>
            <a:lvl1pPr>
              <a:defRPr/>
            </a:lvl1pPr>
          </a:lstStyle>
          <a:p>
            <a:pPr>
              <a:defRPr/>
            </a:pPr>
            <a:fld id="{14AACADE-94CA-40DD-8C47-E5EC7D4D948E}" type="slidenum">
              <a:rPr lang="en-GB"/>
              <a:pPr>
                <a:defRPr/>
              </a:pPr>
              <a:t>‹#›</a:t>
            </a:fld>
            <a:endParaRPr lang="en-GB"/>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ftr" sz="quarter" idx="10"/>
          </p:nvPr>
        </p:nvSpPr>
        <p:spPr/>
        <p:txBody>
          <a:bodyPr/>
          <a:lstStyle>
            <a:lvl1pPr>
              <a:defRPr/>
            </a:lvl1pPr>
          </a:lstStyle>
          <a:p>
            <a:pPr>
              <a:defRPr/>
            </a:pPr>
            <a:r>
              <a:rPr lang="en-US" smtClean="0"/>
              <a:t>OptoClones_ PhotonicsWest'16</a:t>
            </a:r>
            <a:endParaRPr lang="en-GB" sz="1000"/>
          </a:p>
        </p:txBody>
      </p:sp>
      <p:sp>
        <p:nvSpPr>
          <p:cNvPr id="4" name="Rectangle 5"/>
          <p:cNvSpPr>
            <a:spLocks noGrp="1" noChangeArrowheads="1"/>
          </p:cNvSpPr>
          <p:nvPr>
            <p:ph type="sldNum" sz="quarter" idx="11"/>
          </p:nvPr>
        </p:nvSpPr>
        <p:spPr/>
        <p:txBody>
          <a:bodyPr/>
          <a:lstStyle>
            <a:lvl1pPr>
              <a:defRPr/>
            </a:lvl1pPr>
          </a:lstStyle>
          <a:p>
            <a:pPr>
              <a:defRPr/>
            </a:pPr>
            <a:fld id="{BAAF295E-9A15-47B0-87B0-DE19EA6C7438}" type="slidenum">
              <a:rPr lang="en-GB"/>
              <a:pPr>
                <a:defRPr/>
              </a:pPr>
              <a:t>‹#›</a:t>
            </a:fld>
            <a:endParaRPr lang="en-GB"/>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r>
              <a:rPr lang="en-US" smtClean="0"/>
              <a:t>OptoClones_ PhotonicsWest'16</a:t>
            </a:r>
            <a:endParaRPr lang="en-GB" sz="1000"/>
          </a:p>
        </p:txBody>
      </p:sp>
      <p:sp>
        <p:nvSpPr>
          <p:cNvPr id="3" name="Rectangle 5"/>
          <p:cNvSpPr>
            <a:spLocks noGrp="1" noChangeArrowheads="1"/>
          </p:cNvSpPr>
          <p:nvPr>
            <p:ph type="sldNum" sz="quarter" idx="11"/>
          </p:nvPr>
        </p:nvSpPr>
        <p:spPr/>
        <p:txBody>
          <a:bodyPr/>
          <a:lstStyle>
            <a:lvl1pPr>
              <a:defRPr/>
            </a:lvl1pPr>
          </a:lstStyle>
          <a:p>
            <a:pPr>
              <a:defRPr/>
            </a:pPr>
            <a:fld id="{64FD4016-CFCD-4A15-BE34-B5EE12FF8AAA}" type="slidenum">
              <a:rPr lang="en-GB"/>
              <a:pPr>
                <a:defRPr/>
              </a:pPr>
              <a:t>‹#›</a:t>
            </a:fld>
            <a:endParaRPr lang="en-GB"/>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r>
              <a:rPr lang="en-US" smtClean="0"/>
              <a:t>OptoClones_ PhotonicsWest'16</a:t>
            </a:r>
            <a:endParaRPr lang="en-GB" sz="1000"/>
          </a:p>
        </p:txBody>
      </p:sp>
      <p:sp>
        <p:nvSpPr>
          <p:cNvPr id="6" name="Rectangle 5"/>
          <p:cNvSpPr>
            <a:spLocks noGrp="1" noChangeArrowheads="1"/>
          </p:cNvSpPr>
          <p:nvPr>
            <p:ph type="sldNum" sz="quarter" idx="11"/>
          </p:nvPr>
        </p:nvSpPr>
        <p:spPr/>
        <p:txBody>
          <a:bodyPr/>
          <a:lstStyle>
            <a:lvl1pPr>
              <a:defRPr/>
            </a:lvl1pPr>
          </a:lstStyle>
          <a:p>
            <a:pPr>
              <a:defRPr/>
            </a:pPr>
            <a:fld id="{69161C8F-E3D4-4DA2-B2B6-90CF81F4714C}" type="slidenum">
              <a:rPr lang="en-GB"/>
              <a:pPr>
                <a:defRPr/>
              </a:pPr>
              <a:t>‹#›</a:t>
            </a:fld>
            <a:endParaRPr lang="en-GB"/>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r>
              <a:rPr lang="en-US" smtClean="0"/>
              <a:t>OptoClones_ PhotonicsWest'16</a:t>
            </a:r>
            <a:endParaRPr lang="en-GB" sz="1000"/>
          </a:p>
        </p:txBody>
      </p:sp>
      <p:sp>
        <p:nvSpPr>
          <p:cNvPr id="6" name="Rectangle 5"/>
          <p:cNvSpPr>
            <a:spLocks noGrp="1" noChangeArrowheads="1"/>
          </p:cNvSpPr>
          <p:nvPr>
            <p:ph type="sldNum" sz="quarter" idx="11"/>
          </p:nvPr>
        </p:nvSpPr>
        <p:spPr/>
        <p:txBody>
          <a:bodyPr/>
          <a:lstStyle>
            <a:lvl1pPr>
              <a:defRPr/>
            </a:lvl1pPr>
          </a:lstStyle>
          <a:p>
            <a:pPr>
              <a:defRPr/>
            </a:pPr>
            <a:fld id="{5A3E5C99-4B9B-423E-8918-E3AF739D6DE3}" type="slidenum">
              <a:rPr lang="en-GB"/>
              <a:pPr>
                <a:defRPr/>
              </a:pPr>
              <a:t>‹#›</a:t>
            </a:fld>
            <a:endParaRPr lang="en-GB"/>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ftr" sz="quarter" idx="3"/>
          </p:nvPr>
        </p:nvSpPr>
        <p:spPr bwMode="auto">
          <a:xfrm>
            <a:off x="685800" y="6350000"/>
            <a:ext cx="5334000" cy="355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pPr>
              <a:defRPr/>
            </a:pPr>
            <a:r>
              <a:rPr lang="en-US" smtClean="0"/>
              <a:t>OptoClones_ PhotonicsWest'16</a:t>
            </a:r>
            <a:endParaRPr lang="en-GB" sz="1000"/>
          </a:p>
        </p:txBody>
      </p:sp>
      <p:sp>
        <p:nvSpPr>
          <p:cNvPr id="1029"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E9B35E1B-0714-4F8E-A0C9-5E884FD835D6}" type="slidenum">
              <a:rPr lang="en-GB"/>
              <a:pPr>
                <a:defRPr/>
              </a:pPr>
              <a:t>‹#›</a:t>
            </a:fld>
            <a:endParaRPr lang="en-GB"/>
          </a:p>
        </p:txBody>
      </p:sp>
    </p:spTree>
  </p:cSld>
  <p:clrMap bg1="dk2" tx1="lt1" bg2="dk1" tx2="lt2" accent1="accent1" accent2="accent2" accent3="accent3" accent4="accent4" accent5="accent5" accent6="accent6" hlink="hlink" folHlink="folHlink"/>
  <p:sldLayoutIdLst>
    <p:sldLayoutId id="2147484660" r:id="rId1"/>
    <p:sldLayoutId id="2147484661" r:id="rId2"/>
    <p:sldLayoutId id="2147484662" r:id="rId3"/>
    <p:sldLayoutId id="2147484663" r:id="rId4"/>
    <p:sldLayoutId id="2147484664" r:id="rId5"/>
    <p:sldLayoutId id="2147484665" r:id="rId6"/>
    <p:sldLayoutId id="2147484666" r:id="rId7"/>
    <p:sldLayoutId id="2147484667" r:id="rId8"/>
    <p:sldLayoutId id="2147484668" r:id="rId9"/>
    <p:sldLayoutId id="2147484669" r:id="rId10"/>
    <p:sldLayoutId id="2147484670" r:id="rId11"/>
    <p:sldLayoutId id="2147484671" r:id="rId12"/>
    <p:sldLayoutId id="2147484672" r:id="rId13"/>
    <p:sldLayoutId id="2147484673" r:id="rId14"/>
    <p:sldLayoutId id="2147484674" r:id="rId15"/>
    <p:sldLayoutId id="2147484675" r:id="rId16"/>
  </p:sldLayoutIdLst>
  <p:transition spd="slow">
    <p:fade/>
  </p:transition>
  <p:hf hdr="0" dt="0"/>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Times New Roman" pitchFamily="18" charset="0"/>
        </a:defRPr>
      </a:lvl2pPr>
      <a:lvl3pPr algn="ctr" rtl="0" eaLnBrk="0" fontAlgn="base" hangingPunct="0">
        <a:spcBef>
          <a:spcPct val="0"/>
        </a:spcBef>
        <a:spcAft>
          <a:spcPct val="0"/>
        </a:spcAft>
        <a:defRPr sz="3600">
          <a:solidFill>
            <a:schemeClr val="tx2"/>
          </a:solidFill>
          <a:latin typeface="Times New Roman" pitchFamily="18" charset="0"/>
        </a:defRPr>
      </a:lvl3pPr>
      <a:lvl4pPr algn="ctr" rtl="0" eaLnBrk="0" fontAlgn="base" hangingPunct="0">
        <a:spcBef>
          <a:spcPct val="0"/>
        </a:spcBef>
        <a:spcAft>
          <a:spcPct val="0"/>
        </a:spcAft>
        <a:defRPr sz="3600">
          <a:solidFill>
            <a:schemeClr val="tx2"/>
          </a:solidFill>
          <a:latin typeface="Times New Roman" pitchFamily="18" charset="0"/>
        </a:defRPr>
      </a:lvl4pPr>
      <a:lvl5pPr algn="ctr" rtl="0" eaLnBrk="0" fontAlgn="base" hangingPunct="0">
        <a:spcBef>
          <a:spcPct val="0"/>
        </a:spcBef>
        <a:spcAft>
          <a:spcPct val="0"/>
        </a:spcAft>
        <a:defRPr sz="3600">
          <a:solidFill>
            <a:schemeClr val="tx2"/>
          </a:solidFill>
          <a:latin typeface="Times New Roman" pitchFamily="18" charset="0"/>
        </a:defRPr>
      </a:lvl5pPr>
      <a:lvl6pPr marL="457200" algn="ctr" rtl="0" eaLnBrk="0" fontAlgn="base" hangingPunct="0">
        <a:spcBef>
          <a:spcPct val="0"/>
        </a:spcBef>
        <a:spcAft>
          <a:spcPct val="0"/>
        </a:spcAft>
        <a:defRPr sz="3600">
          <a:solidFill>
            <a:schemeClr val="tx2"/>
          </a:solidFill>
          <a:latin typeface="Times New Roman" pitchFamily="18" charset="0"/>
        </a:defRPr>
      </a:lvl6pPr>
      <a:lvl7pPr marL="914400" algn="ctr" rtl="0" eaLnBrk="0" fontAlgn="base" hangingPunct="0">
        <a:spcBef>
          <a:spcPct val="0"/>
        </a:spcBef>
        <a:spcAft>
          <a:spcPct val="0"/>
        </a:spcAft>
        <a:defRPr sz="3600">
          <a:solidFill>
            <a:schemeClr val="tx2"/>
          </a:solidFill>
          <a:latin typeface="Times New Roman" pitchFamily="18" charset="0"/>
        </a:defRPr>
      </a:lvl7pPr>
      <a:lvl8pPr marL="1371600" algn="ctr" rtl="0" eaLnBrk="0" fontAlgn="base" hangingPunct="0">
        <a:spcBef>
          <a:spcPct val="0"/>
        </a:spcBef>
        <a:spcAft>
          <a:spcPct val="0"/>
        </a:spcAft>
        <a:defRPr sz="3600">
          <a:solidFill>
            <a:schemeClr val="tx2"/>
          </a:solidFill>
          <a:latin typeface="Times New Roman" pitchFamily="18" charset="0"/>
        </a:defRPr>
      </a:lvl8pPr>
      <a:lvl9pPr marL="1828800" algn="ctr" rtl="0" eaLnBrk="0" fontAlgn="base" hangingPunct="0">
        <a:spcBef>
          <a:spcPct val="0"/>
        </a:spcBef>
        <a:spcAft>
          <a:spcPct val="0"/>
        </a:spcAft>
        <a:defRPr sz="36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ideo" Target="file:///C:\SPIEHOLOCONF\PhotonicsWest16\PowerPoint_Presentation\Watches%20closeup.wmv"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4.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14.xml"/><Relationship Id="rId6" Type="http://schemas.openxmlformats.org/officeDocument/2006/relationships/image" Target="../media/image42.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4.xml"/><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4.xml"/><Relationship Id="rId5" Type="http://schemas.openxmlformats.org/officeDocument/2006/relationships/image" Target="../media/image60.jpeg"/><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oter Placeholder 5"/>
          <p:cNvSpPr>
            <a:spLocks noGrp="1"/>
          </p:cNvSpPr>
          <p:nvPr>
            <p:ph type="ftr" sz="quarter" idx="10"/>
          </p:nvPr>
        </p:nvSpPr>
        <p:spPr>
          <a:noFill/>
        </p:spPr>
        <p:txBody>
          <a:bodyPr/>
          <a:lstStyle/>
          <a:p>
            <a:r>
              <a:rPr lang="en-US" altLang="en-US" smtClean="0"/>
              <a:t>OptoClones_ PhotonicsWest'16</a:t>
            </a:r>
            <a:endParaRPr lang="en-GB" altLang="en-US" sz="1000" smtClean="0"/>
          </a:p>
        </p:txBody>
      </p:sp>
      <p:sp>
        <p:nvSpPr>
          <p:cNvPr id="35843" name="Rectangle 2"/>
          <p:cNvSpPr>
            <a:spLocks noGrp="1" noChangeArrowheads="1"/>
          </p:cNvSpPr>
          <p:nvPr>
            <p:ph type="title"/>
          </p:nvPr>
        </p:nvSpPr>
        <p:spPr>
          <a:xfrm>
            <a:off x="1691680" y="260649"/>
            <a:ext cx="7452320" cy="1440160"/>
          </a:xfrm>
        </p:spPr>
        <p:txBody>
          <a:bodyPr/>
          <a:lstStyle/>
          <a:p>
            <a:r>
              <a:rPr lang="en-GB" sz="2800" b="1" i="1" dirty="0" smtClean="0">
                <a:solidFill>
                  <a:schemeClr val="tx2"/>
                </a:solidFill>
                <a:latin typeface="+mj-lt"/>
                <a:ea typeface="+mj-ea"/>
                <a:cs typeface="+mj-cs"/>
              </a:rPr>
              <a:t/>
            </a:r>
            <a:br>
              <a:rPr lang="en-GB" sz="2800" b="1" i="1" dirty="0" smtClean="0">
                <a:solidFill>
                  <a:schemeClr val="tx2"/>
                </a:solidFill>
                <a:latin typeface="+mj-lt"/>
                <a:ea typeface="+mj-ea"/>
                <a:cs typeface="+mj-cs"/>
              </a:rPr>
            </a:br>
            <a:r>
              <a:rPr lang="en-GB" sz="2800" b="1" i="1" dirty="0" smtClean="0"/>
              <a:t/>
            </a:r>
            <a:br>
              <a:rPr lang="en-GB" sz="2800" b="1" i="1" dirty="0" smtClean="0"/>
            </a:br>
            <a:r>
              <a:rPr lang="en-GB" sz="2800" b="1" i="1" dirty="0" smtClean="0">
                <a:solidFill>
                  <a:schemeClr val="tx2"/>
                </a:solidFill>
                <a:latin typeface="+mj-lt"/>
                <a:ea typeface="+mj-ea"/>
                <a:cs typeface="+mj-cs"/>
              </a:rPr>
              <a:t>ULTRA-REALISTIC IMAGING AND </a:t>
            </a:r>
            <a:r>
              <a:rPr lang="en-GB" sz="4400" b="1" i="1" dirty="0" smtClean="0"/>
              <a:t/>
            </a:r>
            <a:br>
              <a:rPr lang="en-GB" sz="4400" b="1" i="1" dirty="0" smtClean="0"/>
            </a:br>
            <a:r>
              <a:rPr lang="en-US" i="1" dirty="0" smtClean="0"/>
              <a:t> </a:t>
            </a:r>
            <a:r>
              <a:rPr lang="en-US" sz="3200" b="1" i="1" dirty="0" err="1" smtClean="0"/>
              <a:t>OptoClones</a:t>
            </a:r>
            <a:r>
              <a:rPr lang="en-US" sz="2800" baseline="30000" dirty="0" err="1" smtClean="0"/>
              <a:t>TM</a:t>
            </a:r>
            <a:r>
              <a:rPr lang="en-US" sz="3200" baseline="30000" dirty="0" smtClean="0"/>
              <a:t> </a:t>
            </a:r>
            <a:r>
              <a:rPr lang="en-US" sz="4400" baseline="30000" dirty="0" smtClean="0"/>
              <a:t/>
            </a:r>
            <a:br>
              <a:rPr lang="en-US" sz="4400" baseline="30000" dirty="0" smtClean="0"/>
            </a:br>
            <a:r>
              <a:rPr lang="en-US" sz="4400" baseline="30000" dirty="0" smtClean="0"/>
              <a:t/>
            </a:r>
            <a:br>
              <a:rPr lang="en-US" sz="4400" baseline="30000" dirty="0" smtClean="0"/>
            </a:br>
            <a:r>
              <a:rPr lang="en-US" altLang="en-US" sz="2000" b="1" dirty="0" smtClean="0">
                <a:solidFill>
                  <a:schemeClr val="tx1"/>
                </a:solidFill>
                <a:cs typeface="Times New Roman" pitchFamily="18" charset="0"/>
              </a:rPr>
              <a:t>Hans I. </a:t>
            </a:r>
            <a:r>
              <a:rPr lang="en-US" altLang="en-US" sz="2000" b="1" dirty="0" err="1" smtClean="0">
                <a:solidFill>
                  <a:schemeClr val="tx1"/>
                </a:solidFill>
                <a:cs typeface="Times New Roman" pitchFamily="18" charset="0"/>
              </a:rPr>
              <a:t>Bjelkhagen</a:t>
            </a:r>
            <a:r>
              <a:rPr lang="en-US" altLang="en-US" sz="2000" b="1" dirty="0" smtClean="0">
                <a:solidFill>
                  <a:schemeClr val="tx1"/>
                </a:solidFill>
                <a:cs typeface="Times New Roman" pitchFamily="18" charset="0"/>
              </a:rPr>
              <a:t> </a:t>
            </a:r>
            <a:br>
              <a:rPr lang="en-US" altLang="en-US" sz="2000" b="1" dirty="0" smtClean="0">
                <a:solidFill>
                  <a:schemeClr val="tx1"/>
                </a:solidFill>
                <a:cs typeface="Times New Roman" pitchFamily="18" charset="0"/>
              </a:rPr>
            </a:br>
            <a:r>
              <a:rPr lang="en-US" altLang="en-US" sz="2000" b="1" dirty="0" smtClean="0">
                <a:solidFill>
                  <a:schemeClr val="tx1"/>
                </a:solidFill>
                <a:cs typeface="Times New Roman" pitchFamily="18" charset="0"/>
              </a:rPr>
              <a:t>Professor at the Centre for Ultra-Realistic Imaging</a:t>
            </a:r>
            <a:r>
              <a:rPr lang="en-US" altLang="en-US" sz="4400" b="1" dirty="0" smtClean="0">
                <a:solidFill>
                  <a:schemeClr val="tx1"/>
                </a:solidFill>
                <a:cs typeface="Times New Roman" pitchFamily="18" charset="0"/>
              </a:rPr>
              <a:t/>
            </a:r>
            <a:br>
              <a:rPr lang="en-US" altLang="en-US" sz="4400" b="1" dirty="0" smtClean="0">
                <a:solidFill>
                  <a:schemeClr val="tx1"/>
                </a:solidFill>
                <a:cs typeface="Times New Roman" pitchFamily="18" charset="0"/>
              </a:rPr>
            </a:br>
            <a:endParaRPr lang="en-GB" altLang="en-US" sz="2000" dirty="0" smtClean="0">
              <a:solidFill>
                <a:schemeClr val="tx1"/>
              </a:solidFill>
              <a:cs typeface="Times New Roman" pitchFamily="18" charset="0"/>
            </a:endParaRPr>
          </a:p>
        </p:txBody>
      </p:sp>
      <p:sp>
        <p:nvSpPr>
          <p:cNvPr id="35844" name="Rectangle 3"/>
          <p:cNvSpPr>
            <a:spLocks noGrp="1" noChangeArrowheads="1"/>
          </p:cNvSpPr>
          <p:nvPr>
            <p:ph type="body" sz="half" idx="1"/>
          </p:nvPr>
        </p:nvSpPr>
        <p:spPr>
          <a:xfrm>
            <a:off x="4572000" y="2133600"/>
            <a:ext cx="3744913" cy="3970338"/>
          </a:xfrm>
        </p:spPr>
        <p:txBody>
          <a:bodyPr/>
          <a:lstStyle/>
          <a:p>
            <a:pPr>
              <a:buFontTx/>
              <a:buNone/>
            </a:pPr>
            <a:r>
              <a:rPr lang="en-GB" altLang="en-US" sz="2800" smtClean="0"/>
              <a:t>	</a:t>
            </a:r>
          </a:p>
          <a:p>
            <a:pPr>
              <a:buFontTx/>
              <a:buNone/>
            </a:pPr>
            <a:r>
              <a:rPr lang="en-GB" altLang="en-US" sz="3600" smtClean="0"/>
              <a:t>  </a:t>
            </a:r>
            <a:endParaRPr lang="en-GB" altLang="en-US" sz="4000" smtClean="0"/>
          </a:p>
          <a:p>
            <a:endParaRPr lang="en-GB" altLang="en-US" sz="3200" smtClean="0"/>
          </a:p>
        </p:txBody>
      </p:sp>
      <p:sp>
        <p:nvSpPr>
          <p:cNvPr id="35846" name="Content Placeholder 8"/>
          <p:cNvSpPr>
            <a:spLocks noGrp="1"/>
          </p:cNvSpPr>
          <p:nvPr>
            <p:ph sz="quarter" idx="2"/>
          </p:nvPr>
        </p:nvSpPr>
        <p:spPr>
          <a:xfrm>
            <a:off x="468313" y="3573016"/>
            <a:ext cx="4464050" cy="2448372"/>
          </a:xfrm>
        </p:spPr>
        <p:txBody>
          <a:bodyPr/>
          <a:lstStyle/>
          <a:p>
            <a:pPr>
              <a:buFontTx/>
              <a:buNone/>
            </a:pPr>
            <a:endParaRPr lang="en-GB" altLang="en-US" b="1" i="1" dirty="0" smtClean="0"/>
          </a:p>
          <a:p>
            <a:pPr>
              <a:buFontTx/>
              <a:buNone/>
            </a:pPr>
            <a:r>
              <a:rPr lang="en-GB" altLang="en-US" b="1" i="1" dirty="0" smtClean="0"/>
              <a:t>	</a:t>
            </a:r>
            <a:endParaRPr lang="en-GB" altLang="en-US" dirty="0" smtClean="0">
              <a:solidFill>
                <a:srgbClr val="00B0F0"/>
              </a:solidFill>
            </a:endParaRPr>
          </a:p>
        </p:txBody>
      </p:sp>
      <p:pic>
        <p:nvPicPr>
          <p:cNvPr id="11" name="Content Placeholder 10" descr="Pass_Photo_1.jpg"/>
          <p:cNvPicPr>
            <a:picLocks noGrp="1" noChangeAspect="1"/>
          </p:cNvPicPr>
          <p:nvPr>
            <p:ph sz="quarter" idx="3"/>
          </p:nvPr>
        </p:nvPicPr>
        <p:blipFill>
          <a:blip r:embed="rId2" cstate="print"/>
          <a:stretch>
            <a:fillRect/>
          </a:stretch>
        </p:blipFill>
        <p:spPr>
          <a:xfrm>
            <a:off x="467543" y="332656"/>
            <a:ext cx="1661723" cy="2160240"/>
          </a:xfrm>
          <a:prstGeom prst="rect">
            <a:avLst/>
          </a:prstGeom>
          <a:ln>
            <a:noFill/>
          </a:ln>
          <a:effectLst>
            <a:softEdge rad="112500"/>
          </a:effectLst>
        </p:spPr>
      </p:pic>
      <p:pic>
        <p:nvPicPr>
          <p:cNvPr id="8" name="Picture 7" descr="Hans_Egg_1.jpg"/>
          <p:cNvPicPr>
            <a:picLocks noChangeAspect="1"/>
          </p:cNvPicPr>
          <p:nvPr/>
        </p:nvPicPr>
        <p:blipFill>
          <a:blip r:embed="rId3" cstate="print"/>
          <a:stretch>
            <a:fillRect/>
          </a:stretch>
        </p:blipFill>
        <p:spPr>
          <a:xfrm>
            <a:off x="5272971" y="2636912"/>
            <a:ext cx="2944552" cy="4077072"/>
          </a:xfrm>
          <a:prstGeom prst="rect">
            <a:avLst/>
          </a:prstGeom>
          <a:ln>
            <a:noFill/>
          </a:ln>
          <a:effectLst>
            <a:softEdge rad="112500"/>
          </a:effectLst>
        </p:spPr>
      </p:pic>
      <p:pic>
        <p:nvPicPr>
          <p:cNvPr id="9" name="Picture 10" descr="Glyndwr Logo Colou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9512" y="2708921"/>
            <a:ext cx="4808739" cy="2016223"/>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p:nvPr/>
        </p:nvSpPr>
        <p:spPr>
          <a:xfrm>
            <a:off x="827584" y="5013176"/>
            <a:ext cx="3672408" cy="584775"/>
          </a:xfrm>
          <a:prstGeom prst="rect">
            <a:avLst/>
          </a:prstGeom>
          <a:noFill/>
        </p:spPr>
        <p:txBody>
          <a:bodyPr wrap="square" rtlCol="0">
            <a:spAutoFit/>
          </a:bodyPr>
          <a:lstStyle/>
          <a:p>
            <a:r>
              <a:rPr lang="en-GB" sz="3200" b="0" dirty="0" smtClean="0">
                <a:solidFill>
                  <a:srgbClr val="00B0F0"/>
                </a:solidFill>
              </a:rPr>
              <a:t>www.hansholo.com</a:t>
            </a:r>
            <a:endParaRPr lang="en-GB" sz="3200" b="0" dirty="0">
              <a:solidFill>
                <a:srgbClr val="00B0F0"/>
              </a:solidFill>
            </a:endParaRPr>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oter Placeholder 3"/>
          <p:cNvSpPr>
            <a:spLocks noGrp="1"/>
          </p:cNvSpPr>
          <p:nvPr>
            <p:ph type="ftr" sz="quarter" idx="10"/>
          </p:nvPr>
        </p:nvSpPr>
        <p:spPr>
          <a:noFill/>
        </p:spPr>
        <p:txBody>
          <a:bodyPr/>
          <a:lstStyle/>
          <a:p>
            <a:r>
              <a:rPr lang="en-US" altLang="en-US" sz="1200" smtClean="0"/>
              <a:t>OptoClones_ PhotonicsWest'16</a:t>
            </a:r>
            <a:endParaRPr lang="en-GB" altLang="en-US" smtClean="0"/>
          </a:p>
        </p:txBody>
      </p:sp>
      <p:sp>
        <p:nvSpPr>
          <p:cNvPr id="48131" name="Rectangle 2"/>
          <p:cNvSpPr>
            <a:spLocks noGrp="1" noChangeArrowheads="1"/>
          </p:cNvSpPr>
          <p:nvPr>
            <p:ph type="title"/>
          </p:nvPr>
        </p:nvSpPr>
        <p:spPr>
          <a:xfrm>
            <a:off x="762000" y="260350"/>
            <a:ext cx="7772400" cy="1152525"/>
          </a:xfrm>
        </p:spPr>
        <p:txBody>
          <a:bodyPr/>
          <a:lstStyle/>
          <a:p>
            <a:r>
              <a:rPr lang="en-GB" altLang="en-US" b="1" i="1" dirty="0" smtClean="0"/>
              <a:t>Recording Materials</a:t>
            </a:r>
          </a:p>
        </p:txBody>
      </p:sp>
      <p:sp>
        <p:nvSpPr>
          <p:cNvPr id="20484" name="Rectangle 3"/>
          <p:cNvSpPr>
            <a:spLocks noGrp="1" noChangeArrowheads="1"/>
          </p:cNvSpPr>
          <p:nvPr>
            <p:ph type="body" idx="1"/>
          </p:nvPr>
        </p:nvSpPr>
        <p:spPr>
          <a:xfrm>
            <a:off x="251520" y="1628800"/>
            <a:ext cx="8206680" cy="4467200"/>
          </a:xfrm>
        </p:spPr>
        <p:txBody>
          <a:bodyPr/>
          <a:lstStyle/>
          <a:p>
            <a:pPr>
              <a:buFontTx/>
              <a:buNone/>
              <a:defRPr/>
            </a:pPr>
            <a:r>
              <a:rPr lang="en-GB" dirty="0" smtClean="0"/>
              <a:t>	</a:t>
            </a:r>
            <a:r>
              <a:rPr lang="en-GB" sz="2800" dirty="0" smtClean="0"/>
              <a:t>Panchromatic materials needed</a:t>
            </a:r>
            <a:r>
              <a:rPr lang="en-GB" sz="2800" dirty="0" smtClean="0"/>
              <a:t>:</a:t>
            </a:r>
          </a:p>
          <a:p>
            <a:pPr>
              <a:buFontTx/>
              <a:buNone/>
              <a:defRPr/>
            </a:pPr>
            <a:endParaRPr lang="en-GB" dirty="0" smtClean="0"/>
          </a:p>
          <a:p>
            <a:pPr lvl="1">
              <a:buFontTx/>
              <a:buNone/>
              <a:defRPr/>
            </a:pPr>
            <a:r>
              <a:rPr lang="en-GB" sz="2800" i="1" dirty="0" smtClean="0">
                <a:solidFill>
                  <a:srgbClr val="FFFF00"/>
                </a:solidFill>
                <a:ea typeface="+mn-ea"/>
                <a:cs typeface="+mn-cs"/>
              </a:rPr>
              <a:t>Ultrafine-grain silver-halide (SH) materials</a:t>
            </a:r>
          </a:p>
          <a:p>
            <a:pPr lvl="4">
              <a:defRPr/>
            </a:pPr>
            <a:r>
              <a:rPr lang="en-GB" sz="1800" dirty="0" err="1" smtClean="0">
                <a:solidFill>
                  <a:srgbClr val="FFFF00"/>
                </a:solidFill>
              </a:rPr>
              <a:t>Slavich</a:t>
            </a:r>
            <a:r>
              <a:rPr lang="en-GB" sz="1800" dirty="0" smtClean="0"/>
              <a:t>  (improved versions by the end of 2013) </a:t>
            </a:r>
          </a:p>
          <a:p>
            <a:pPr lvl="4">
              <a:defRPr/>
            </a:pPr>
            <a:r>
              <a:rPr lang="en-GB" sz="1800" dirty="0" err="1" smtClean="0">
                <a:solidFill>
                  <a:srgbClr val="FFFF00"/>
                </a:solidFill>
              </a:rPr>
              <a:t>Sphera</a:t>
            </a:r>
            <a:r>
              <a:rPr lang="en-GB" sz="1800" dirty="0" smtClean="0">
                <a:solidFill>
                  <a:srgbClr val="FFFF00"/>
                </a:solidFill>
              </a:rPr>
              <a:t>-S</a:t>
            </a:r>
            <a:r>
              <a:rPr lang="en-GB" sz="1800" dirty="0" smtClean="0"/>
              <a:t>  (only custom orders)</a:t>
            </a:r>
          </a:p>
          <a:p>
            <a:pPr lvl="4">
              <a:defRPr/>
            </a:pPr>
            <a:r>
              <a:rPr lang="en-GB" sz="1800" dirty="0" smtClean="0">
                <a:solidFill>
                  <a:srgbClr val="FFFF00"/>
                </a:solidFill>
              </a:rPr>
              <a:t>Ultimate</a:t>
            </a:r>
            <a:r>
              <a:rPr lang="en-GB" sz="1800" dirty="0" smtClean="0"/>
              <a:t> (new 4-nm emulsion introduced – limited production) </a:t>
            </a:r>
          </a:p>
          <a:p>
            <a:pPr lvl="4">
              <a:defRPr/>
            </a:pPr>
            <a:r>
              <a:rPr lang="en-GB" sz="1800" dirty="0" smtClean="0">
                <a:solidFill>
                  <a:srgbClr val="FFFF00"/>
                </a:solidFill>
              </a:rPr>
              <a:t>Colour Holographic  </a:t>
            </a:r>
            <a:r>
              <a:rPr lang="en-GB" sz="1800" dirty="0" smtClean="0"/>
              <a:t>(recent improved materials)</a:t>
            </a:r>
          </a:p>
          <a:p>
            <a:pPr lvl="4">
              <a:defRPr/>
            </a:pPr>
            <a:r>
              <a:rPr lang="en-GB" sz="1800" dirty="0" err="1" smtClean="0">
                <a:solidFill>
                  <a:srgbClr val="FFFF00"/>
                </a:solidFill>
              </a:rPr>
              <a:t>SilverCross</a:t>
            </a:r>
            <a:r>
              <a:rPr lang="en-GB" sz="1800" dirty="0" smtClean="0"/>
              <a:t> (limited manual production)</a:t>
            </a:r>
          </a:p>
          <a:p>
            <a:pPr lvl="1">
              <a:buFontTx/>
              <a:buNone/>
              <a:defRPr/>
            </a:pPr>
            <a:endParaRPr lang="en-GB" sz="3200" i="1" dirty="0" smtClean="0">
              <a:solidFill>
                <a:srgbClr val="FFFF00"/>
              </a:solidFill>
              <a:ea typeface="+mn-ea"/>
              <a:cs typeface="+mn-cs"/>
            </a:endParaRPr>
          </a:p>
          <a:p>
            <a:pPr lvl="1">
              <a:buFontTx/>
              <a:buNone/>
              <a:defRPr/>
            </a:pPr>
            <a:endParaRPr lang="en-GB" dirty="0" smtClean="0">
              <a:ea typeface="+mn-ea"/>
              <a:cs typeface="+mn-cs"/>
            </a:endParaRPr>
          </a:p>
          <a:p>
            <a:pPr>
              <a:defRPr/>
            </a:pPr>
            <a:endParaRPr lang="en-GB" dirty="0" smtClean="0"/>
          </a:p>
        </p:txBody>
      </p:sp>
      <p:sp>
        <p:nvSpPr>
          <p:cNvPr id="2" name="Slide Number Placeholder 1"/>
          <p:cNvSpPr>
            <a:spLocks noGrp="1"/>
          </p:cNvSpPr>
          <p:nvPr>
            <p:ph type="sldNum" sz="quarter" idx="11"/>
          </p:nvPr>
        </p:nvSpPr>
        <p:spPr/>
        <p:txBody>
          <a:bodyPr/>
          <a:lstStyle/>
          <a:p>
            <a:pPr>
              <a:defRPr/>
            </a:pPr>
            <a:fld id="{E523AB26-C5E5-4F15-A3A0-D3B13CB9013F}" type="slidenum">
              <a:rPr lang="en-GB" smtClean="0"/>
              <a:pPr>
                <a:defRPr/>
              </a:pPr>
              <a:t>10</a:t>
            </a:fld>
            <a:endParaRPr lang="en-GB"/>
          </a:p>
        </p:txBody>
      </p:sp>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oter Placeholder 3"/>
          <p:cNvSpPr>
            <a:spLocks noGrp="1"/>
          </p:cNvSpPr>
          <p:nvPr>
            <p:ph type="ftr" sz="quarter" idx="10"/>
          </p:nvPr>
        </p:nvSpPr>
        <p:spPr>
          <a:noFill/>
        </p:spPr>
        <p:txBody>
          <a:bodyPr/>
          <a:lstStyle/>
          <a:p>
            <a:r>
              <a:rPr lang="en-US" altLang="en-US" sz="1200" smtClean="0"/>
              <a:t>OptoClones_ PhotonicsWest'16</a:t>
            </a:r>
            <a:endParaRPr lang="en-GB" altLang="en-US" smtClean="0"/>
          </a:p>
        </p:txBody>
      </p:sp>
      <p:sp>
        <p:nvSpPr>
          <p:cNvPr id="53251" name="Rectangle 2"/>
          <p:cNvSpPr>
            <a:spLocks noGrp="1" noChangeArrowheads="1"/>
          </p:cNvSpPr>
          <p:nvPr>
            <p:ph type="title"/>
          </p:nvPr>
        </p:nvSpPr>
        <p:spPr>
          <a:xfrm>
            <a:off x="323850" y="609600"/>
            <a:ext cx="8569325" cy="1143000"/>
          </a:xfrm>
        </p:spPr>
        <p:txBody>
          <a:bodyPr/>
          <a:lstStyle/>
          <a:p>
            <a:r>
              <a:rPr lang="en-US" b="1" i="1" dirty="0" err="1" smtClean="0">
                <a:solidFill>
                  <a:srgbClr val="FFFF00"/>
                </a:solidFill>
              </a:rPr>
              <a:t>OptoClone</a:t>
            </a:r>
            <a:r>
              <a:rPr lang="en-US" sz="3200" baseline="30000" dirty="0" err="1" smtClean="0">
                <a:solidFill>
                  <a:srgbClr val="FFFF00"/>
                </a:solidFill>
              </a:rPr>
              <a:t>TM</a:t>
            </a:r>
            <a:r>
              <a:rPr lang="en-US" sz="3200" baseline="30000" dirty="0" smtClean="0">
                <a:solidFill>
                  <a:srgbClr val="FFFF00"/>
                </a:solidFill>
              </a:rPr>
              <a:t> </a:t>
            </a:r>
            <a:r>
              <a:rPr lang="en-GB" altLang="en-US" b="1" dirty="0" smtClean="0"/>
              <a:t> </a:t>
            </a:r>
            <a:r>
              <a:rPr lang="en-GB" altLang="en-US" b="1" i="1" dirty="0" smtClean="0"/>
              <a:t>of Watches</a:t>
            </a:r>
            <a:endParaRPr lang="en-US" altLang="en-US" b="1" i="1" dirty="0" smtClean="0"/>
          </a:p>
        </p:txBody>
      </p:sp>
      <p:pic>
        <p:nvPicPr>
          <p:cNvPr id="3" name="Watches closeup.wmv">
            <a:hlinkClick r:id="" action="ppaction://media"/>
          </p:cNvPr>
          <p:cNvPicPr>
            <a:picLocks noGrp="1" noRot="1" noChangeAspect="1"/>
          </p:cNvPicPr>
          <p:nvPr>
            <p:ph idx="1"/>
            <a:videoFile r:link="rId1"/>
          </p:nvPr>
        </p:nvPicPr>
        <p:blipFill>
          <a:blip r:embed="rId3" cstate="print"/>
          <a:srcRect/>
          <a:stretch>
            <a:fillRect/>
          </a:stretch>
        </p:blipFill>
        <p:spPr>
          <a:xfrm>
            <a:off x="1524000" y="1752600"/>
            <a:ext cx="6096000" cy="4572000"/>
          </a:xfrm>
        </p:spPr>
      </p:pic>
      <p:sp>
        <p:nvSpPr>
          <p:cNvPr id="2" name="Slide Number Placeholder 1"/>
          <p:cNvSpPr>
            <a:spLocks noGrp="1"/>
          </p:cNvSpPr>
          <p:nvPr>
            <p:ph type="sldNum" sz="quarter" idx="11"/>
          </p:nvPr>
        </p:nvSpPr>
        <p:spPr/>
        <p:txBody>
          <a:bodyPr/>
          <a:lstStyle/>
          <a:p>
            <a:pPr>
              <a:defRPr/>
            </a:pPr>
            <a:fld id="{E523AB26-C5E5-4F15-A3A0-D3B13CB9013F}" type="slidenum">
              <a:rPr lang="en-GB" smtClean="0"/>
              <a:pPr>
                <a:defRPr/>
              </a:pPr>
              <a:t>11</a:t>
            </a:fld>
            <a:endParaRPr lang="en-GB"/>
          </a:p>
        </p:txBody>
      </p:sp>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3"/>
          <p:cNvSpPr>
            <a:spLocks noGrp="1"/>
          </p:cNvSpPr>
          <p:nvPr>
            <p:ph type="ftr" sz="quarter" idx="10"/>
          </p:nvPr>
        </p:nvSpPr>
        <p:spPr>
          <a:noFill/>
        </p:spPr>
        <p:txBody>
          <a:bodyPr/>
          <a:lstStyle/>
          <a:p>
            <a:r>
              <a:rPr lang="en-US" altLang="en-US" smtClean="0"/>
              <a:t>OptoClones_ PhotonicsWest'16</a:t>
            </a:r>
            <a:endParaRPr lang="en-GB" altLang="en-US" sz="800" smtClean="0"/>
          </a:p>
        </p:txBody>
      </p:sp>
      <p:sp>
        <p:nvSpPr>
          <p:cNvPr id="27651" name="Rectangle 2"/>
          <p:cNvSpPr>
            <a:spLocks noGrp="1" noChangeArrowheads="1"/>
          </p:cNvSpPr>
          <p:nvPr>
            <p:ph type="title"/>
          </p:nvPr>
        </p:nvSpPr>
        <p:spPr>
          <a:xfrm>
            <a:off x="0" y="188913"/>
            <a:ext cx="9144000" cy="1079500"/>
          </a:xfrm>
        </p:spPr>
        <p:txBody>
          <a:bodyPr/>
          <a:lstStyle/>
          <a:p>
            <a:r>
              <a:rPr lang="en-US" altLang="en-US" sz="3200" b="1" i="1" dirty="0" smtClean="0"/>
              <a:t>Museum Artifacts Recorded in a Laboratory</a:t>
            </a:r>
          </a:p>
        </p:txBody>
      </p:sp>
      <p:sp>
        <p:nvSpPr>
          <p:cNvPr id="27652" name="Content Placeholder 5"/>
          <p:cNvSpPr>
            <a:spLocks noGrp="1"/>
          </p:cNvSpPr>
          <p:nvPr>
            <p:ph idx="1"/>
          </p:nvPr>
        </p:nvSpPr>
        <p:spPr>
          <a:xfrm>
            <a:off x="285750" y="1214438"/>
            <a:ext cx="8172450" cy="4881562"/>
          </a:xfrm>
        </p:spPr>
        <p:txBody>
          <a:bodyPr/>
          <a:lstStyle/>
          <a:p>
            <a:pPr>
              <a:buFontTx/>
              <a:buNone/>
            </a:pPr>
            <a:r>
              <a:rPr lang="en-US" altLang="en-US" i="1" dirty="0" smtClean="0">
                <a:solidFill>
                  <a:srgbClr val="FF0000"/>
                </a:solidFill>
              </a:rPr>
              <a:t>	</a:t>
            </a:r>
            <a:r>
              <a:rPr lang="en-US" altLang="en-US" i="1" dirty="0" smtClean="0">
                <a:solidFill>
                  <a:srgbClr val="FFFF00"/>
                </a:solidFill>
              </a:rPr>
              <a:t>Bringing the Artifacts Back to the People </a:t>
            </a:r>
            <a:r>
              <a:rPr lang="en-US" altLang="en-US" dirty="0" smtClean="0"/>
              <a:t>was</a:t>
            </a:r>
            <a:r>
              <a:rPr lang="en-US" altLang="en-US" i="1" dirty="0" smtClean="0">
                <a:solidFill>
                  <a:srgbClr val="FFFF00"/>
                </a:solidFill>
              </a:rPr>
              <a:t> </a:t>
            </a:r>
            <a:r>
              <a:rPr lang="en-US" altLang="en-US" dirty="0" smtClean="0"/>
              <a:t>a UK project to record color holograms instead of the real artifacts for a touring exhibition</a:t>
            </a:r>
            <a:r>
              <a:rPr lang="en-US" altLang="en-US" dirty="0" smtClean="0"/>
              <a:t>.</a:t>
            </a:r>
            <a:r>
              <a:rPr lang="en-US" altLang="en-US" dirty="0" smtClean="0"/>
              <a:t> </a:t>
            </a:r>
            <a:r>
              <a:rPr lang="en-US" altLang="en-US" dirty="0" smtClean="0"/>
              <a:t>One </a:t>
            </a:r>
            <a:r>
              <a:rPr lang="en-US" altLang="en-US" dirty="0" smtClean="0"/>
              <a:t>of the first artifacts to benefit under this project was  the 14,000-year-old </a:t>
            </a:r>
            <a:r>
              <a:rPr lang="en-US" altLang="en-US" i="1" dirty="0" smtClean="0">
                <a:solidFill>
                  <a:srgbClr val="FFFF00"/>
                </a:solidFill>
              </a:rPr>
              <a:t>Decorated</a:t>
            </a:r>
            <a:r>
              <a:rPr lang="en-US" altLang="en-US" dirty="0" smtClean="0">
                <a:solidFill>
                  <a:srgbClr val="FFFF00"/>
                </a:solidFill>
              </a:rPr>
              <a:t> </a:t>
            </a:r>
            <a:r>
              <a:rPr lang="en-US" altLang="en-US" i="1" dirty="0" smtClean="0">
                <a:solidFill>
                  <a:srgbClr val="FFFF00"/>
                </a:solidFill>
              </a:rPr>
              <a:t>Horse Jaw Bone</a:t>
            </a:r>
            <a:r>
              <a:rPr lang="en-US" altLang="en-US" dirty="0" smtClean="0">
                <a:solidFill>
                  <a:srgbClr val="FFFF00"/>
                </a:solidFill>
              </a:rPr>
              <a:t> </a:t>
            </a:r>
            <a:r>
              <a:rPr lang="en-US" altLang="en-US" dirty="0" smtClean="0"/>
              <a:t>from the ice age. </a:t>
            </a:r>
            <a:r>
              <a:rPr lang="en-US" altLang="en-US" dirty="0" smtClean="0"/>
              <a:t>The </a:t>
            </a:r>
            <a:r>
              <a:rPr lang="en-US" altLang="en-US" dirty="0" smtClean="0"/>
              <a:t>bone was discovered in </a:t>
            </a:r>
            <a:r>
              <a:rPr lang="en-US" altLang="en-US" b="1" dirty="0" smtClean="0"/>
              <a:t>Kendrick's Cave </a:t>
            </a:r>
            <a:r>
              <a:rPr lang="en-US" altLang="en-US" dirty="0" smtClean="0"/>
              <a:t>in</a:t>
            </a:r>
            <a:r>
              <a:rPr lang="en-US" altLang="en-US" b="1" dirty="0" smtClean="0"/>
              <a:t> </a:t>
            </a:r>
            <a:r>
              <a:rPr lang="en-US" altLang="en-US" b="1" dirty="0" err="1" smtClean="0"/>
              <a:t>Llandudno</a:t>
            </a:r>
            <a:r>
              <a:rPr lang="en-US" altLang="en-US" dirty="0" smtClean="0"/>
              <a:t> and is the only piece of artwork dated to the end of the last Ice Age or Late Glacial period in Britain. It was dug up by Thomas Kendrick in 1880.  Acquired by </a:t>
            </a:r>
            <a:r>
              <a:rPr lang="en-US" altLang="en-US" i="1" dirty="0" smtClean="0"/>
              <a:t>the </a:t>
            </a:r>
            <a:r>
              <a:rPr lang="en-US" altLang="en-US" b="1" i="1" dirty="0" smtClean="0">
                <a:solidFill>
                  <a:srgbClr val="FF0000"/>
                </a:solidFill>
              </a:rPr>
              <a:t>British Museum </a:t>
            </a:r>
            <a:r>
              <a:rPr lang="en-US" altLang="en-US" dirty="0" smtClean="0"/>
              <a:t>in 1959. The </a:t>
            </a:r>
            <a:r>
              <a:rPr lang="en-US" i="1" dirty="0" err="1" smtClean="0"/>
              <a:t>OptoClone</a:t>
            </a:r>
            <a:r>
              <a:rPr lang="en-US" sz="2000" baseline="30000" dirty="0" err="1" smtClean="0"/>
              <a:t>TM</a:t>
            </a:r>
            <a:r>
              <a:rPr lang="en-US" sz="2000" baseline="30000" dirty="0" smtClean="0"/>
              <a:t> </a:t>
            </a:r>
            <a:r>
              <a:rPr lang="en-US" sz="2000" baseline="30000" dirty="0" smtClean="0">
                <a:solidFill>
                  <a:srgbClr val="FFFF00"/>
                </a:solidFill>
              </a:rPr>
              <a:t> </a:t>
            </a:r>
            <a:r>
              <a:rPr lang="en-US" altLang="en-US" dirty="0" smtClean="0"/>
              <a:t>of </a:t>
            </a:r>
            <a:r>
              <a:rPr lang="en-US" altLang="en-US" dirty="0" smtClean="0"/>
              <a:t>the jaw bone was recorded at CMO on 21 April 2009.</a:t>
            </a:r>
          </a:p>
          <a:p>
            <a:endParaRPr lang="en-US" altLang="en-US" dirty="0" smtClean="0"/>
          </a:p>
        </p:txBody>
      </p:sp>
      <p:sp>
        <p:nvSpPr>
          <p:cNvPr id="5" name="Slide Number Placeholder 4"/>
          <p:cNvSpPr>
            <a:spLocks noGrp="1"/>
          </p:cNvSpPr>
          <p:nvPr>
            <p:ph type="sldNum" sz="quarter" idx="11"/>
          </p:nvPr>
        </p:nvSpPr>
        <p:spPr/>
        <p:txBody>
          <a:bodyPr/>
          <a:lstStyle/>
          <a:p>
            <a:pPr>
              <a:defRPr/>
            </a:pPr>
            <a:fld id="{E523AB26-C5E5-4F15-A3A0-D3B13CB9013F}" type="slidenum">
              <a:rPr lang="en-GB" smtClean="0"/>
              <a:pPr>
                <a:defRPr/>
              </a:pPr>
              <a:t>12</a:t>
            </a:fld>
            <a:endParaRPr lang="en-GB"/>
          </a:p>
        </p:txBody>
      </p:sp>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3"/>
          <p:cNvSpPr>
            <a:spLocks noGrp="1"/>
          </p:cNvSpPr>
          <p:nvPr>
            <p:ph type="ftr" sz="quarter" idx="10"/>
          </p:nvPr>
        </p:nvSpPr>
        <p:spPr>
          <a:noFill/>
        </p:spPr>
        <p:txBody>
          <a:bodyPr/>
          <a:lstStyle/>
          <a:p>
            <a:r>
              <a:rPr lang="en-US" altLang="en-US" smtClean="0"/>
              <a:t>OptoClones_ PhotonicsWest'16</a:t>
            </a:r>
            <a:endParaRPr lang="en-GB" altLang="en-US" sz="800" smtClean="0"/>
          </a:p>
        </p:txBody>
      </p:sp>
      <p:sp>
        <p:nvSpPr>
          <p:cNvPr id="28675" name="Rectangle 2"/>
          <p:cNvSpPr>
            <a:spLocks noGrp="1" noChangeArrowheads="1"/>
          </p:cNvSpPr>
          <p:nvPr>
            <p:ph type="title"/>
          </p:nvPr>
        </p:nvSpPr>
        <p:spPr>
          <a:xfrm>
            <a:off x="0" y="188913"/>
            <a:ext cx="9144000" cy="1079500"/>
          </a:xfrm>
        </p:spPr>
        <p:txBody>
          <a:bodyPr/>
          <a:lstStyle/>
          <a:p>
            <a:r>
              <a:rPr lang="en-US" altLang="en-US" sz="3200" b="1" i="1" dirty="0" smtClean="0">
                <a:solidFill>
                  <a:srgbClr val="FFFF00"/>
                </a:solidFill>
              </a:rPr>
              <a:t>Decorated Horse Jaw Bone Recording </a:t>
            </a:r>
            <a:endParaRPr lang="en-US" altLang="en-US" sz="3200" b="1" i="1" dirty="0" smtClean="0"/>
          </a:p>
        </p:txBody>
      </p:sp>
      <p:pic>
        <p:nvPicPr>
          <p:cNvPr id="28676" name="Picture 5" descr="C:\My Backup\OPTIC\View\Recording 2.jpg"/>
          <p:cNvPicPr>
            <a:picLocks noGrp="1" noChangeAspect="1" noChangeArrowheads="1"/>
          </p:cNvPicPr>
          <p:nvPr>
            <p:ph idx="1"/>
          </p:nvPr>
        </p:nvPicPr>
        <p:blipFill>
          <a:blip r:embed="rId2" cstate="print"/>
          <a:srcRect/>
          <a:stretch>
            <a:fillRect/>
          </a:stretch>
        </p:blipFill>
        <p:spPr>
          <a:xfrm>
            <a:off x="3827463" y="1214438"/>
            <a:ext cx="4875212" cy="3286125"/>
          </a:xfrm>
          <a:prstGeom prst="rect">
            <a:avLst/>
          </a:prstGeom>
          <a:ln>
            <a:noFill/>
          </a:ln>
          <a:effectLst>
            <a:softEdge rad="112500"/>
          </a:effectLst>
        </p:spPr>
      </p:pic>
      <p:pic>
        <p:nvPicPr>
          <p:cNvPr id="28677" name="Picture 6" descr="C:\My Backup\OPTIC\View\Recording 1.jpg"/>
          <p:cNvPicPr>
            <a:picLocks noChangeAspect="1" noChangeArrowheads="1"/>
          </p:cNvPicPr>
          <p:nvPr/>
        </p:nvPicPr>
        <p:blipFill>
          <a:blip r:embed="rId3" cstate="print"/>
          <a:srcRect/>
          <a:stretch>
            <a:fillRect/>
          </a:stretch>
        </p:blipFill>
        <p:spPr bwMode="auto">
          <a:xfrm>
            <a:off x="1000125" y="1214438"/>
            <a:ext cx="2714625" cy="3290887"/>
          </a:xfrm>
          <a:prstGeom prst="rect">
            <a:avLst/>
          </a:prstGeom>
          <a:ln>
            <a:noFill/>
          </a:ln>
          <a:effectLst>
            <a:softEdge rad="112500"/>
          </a:effectLst>
        </p:spPr>
      </p:pic>
      <p:sp>
        <p:nvSpPr>
          <p:cNvPr id="28678" name="Rectangle 5"/>
          <p:cNvSpPr>
            <a:spLocks noChangeArrowheads="1"/>
          </p:cNvSpPr>
          <p:nvPr/>
        </p:nvSpPr>
        <p:spPr bwMode="auto">
          <a:xfrm>
            <a:off x="642938" y="5567363"/>
            <a:ext cx="8501062" cy="460375"/>
          </a:xfrm>
          <a:prstGeom prst="rect">
            <a:avLst/>
          </a:prstGeom>
          <a:noFill/>
          <a:ln w="9525">
            <a:noFill/>
            <a:miter lim="800000"/>
            <a:headEnd/>
            <a:tailEnd/>
          </a:ln>
        </p:spPr>
        <p:txBody>
          <a:bodyPr>
            <a:spAutoFit/>
          </a:bodyPr>
          <a:lstStyle/>
          <a:p>
            <a:r>
              <a:rPr lang="en-US" altLang="en-US" dirty="0"/>
              <a:t>	           </a:t>
            </a:r>
            <a:r>
              <a:rPr lang="en-US" altLang="en-US" sz="1800" b="0" dirty="0"/>
              <a:t>Recording of the Horse Jaw </a:t>
            </a:r>
            <a:r>
              <a:rPr lang="en-US" altLang="en-US" sz="1800" b="0" i="1" dirty="0" err="1" smtClean="0"/>
              <a:t>OptoClone</a:t>
            </a:r>
            <a:r>
              <a:rPr lang="en-US" sz="1800" baseline="30000" dirty="0" smtClean="0"/>
              <a:t> TM</a:t>
            </a:r>
            <a:r>
              <a:rPr lang="en-US" altLang="en-US" sz="1800" b="0" dirty="0" smtClean="0"/>
              <a:t> </a:t>
            </a:r>
            <a:r>
              <a:rPr lang="en-US" altLang="en-US" sz="1800" b="0" dirty="0"/>
              <a:t>at CMO</a:t>
            </a:r>
            <a:endParaRPr lang="en-US" altLang="en-US" b="0" dirty="0"/>
          </a:p>
        </p:txBody>
      </p:sp>
      <p:sp>
        <p:nvSpPr>
          <p:cNvPr id="28679" name="Rectangle 7"/>
          <p:cNvSpPr>
            <a:spLocks noChangeArrowheads="1"/>
          </p:cNvSpPr>
          <p:nvPr/>
        </p:nvSpPr>
        <p:spPr bwMode="auto">
          <a:xfrm>
            <a:off x="1000125" y="4643438"/>
            <a:ext cx="7786688" cy="862012"/>
          </a:xfrm>
          <a:prstGeom prst="rect">
            <a:avLst/>
          </a:prstGeom>
          <a:noFill/>
          <a:ln w="9525">
            <a:noFill/>
            <a:miter lim="800000"/>
            <a:headEnd/>
            <a:tailEnd/>
          </a:ln>
        </p:spPr>
        <p:txBody>
          <a:bodyPr>
            <a:spAutoFit/>
          </a:bodyPr>
          <a:lstStyle/>
          <a:p>
            <a:r>
              <a:rPr lang="en-US" altLang="en-US" sz="1600" b="0" dirty="0"/>
              <a:t>Jill Cook</a:t>
            </a:r>
            <a:r>
              <a:rPr lang="en-US" altLang="en-US" sz="1200" b="0" dirty="0"/>
              <a:t>,  British Museum	                </a:t>
            </a:r>
            <a:r>
              <a:rPr lang="en-US" altLang="en-US" sz="1600" b="0" dirty="0"/>
              <a:t>Horse Jaw under the recording plate</a:t>
            </a:r>
            <a:endParaRPr lang="en-GB" altLang="en-US" sz="1400" b="0" dirty="0"/>
          </a:p>
          <a:p>
            <a:r>
              <a:rPr lang="en-US" altLang="en-US" sz="1600" b="0" dirty="0"/>
              <a:t>Peter Crosby,  Hans </a:t>
            </a:r>
            <a:r>
              <a:rPr lang="en-US" altLang="en-US" sz="1600" b="0" dirty="0" err="1"/>
              <a:t>Bjelkhagen</a:t>
            </a:r>
            <a:r>
              <a:rPr lang="en-US" altLang="en-US" sz="1400" b="0" dirty="0"/>
              <a:t>,</a:t>
            </a:r>
          </a:p>
          <a:p>
            <a:r>
              <a:rPr lang="en-US" altLang="en-US" sz="1600" b="0" dirty="0" err="1"/>
              <a:t>Ardie</a:t>
            </a:r>
            <a:r>
              <a:rPr lang="en-US" altLang="en-US" sz="1600" b="0" dirty="0"/>
              <a:t> </a:t>
            </a:r>
            <a:r>
              <a:rPr lang="en-US" altLang="en-US" sz="1600" b="0" dirty="0" err="1" smtClean="0"/>
              <a:t>Osanlou</a:t>
            </a:r>
            <a:r>
              <a:rPr lang="en-US" altLang="en-US" sz="1600" b="0" dirty="0" smtClean="0"/>
              <a:t>, </a:t>
            </a:r>
            <a:r>
              <a:rPr lang="en-US" altLang="en-US" sz="1400" b="0" dirty="0" smtClean="0"/>
              <a:t>CMO</a:t>
            </a:r>
            <a:endParaRPr lang="en-GB" altLang="en-US" sz="1200" b="0" dirty="0"/>
          </a:p>
        </p:txBody>
      </p:sp>
      <p:sp>
        <p:nvSpPr>
          <p:cNvPr id="8" name="Slide Number Placeholder 7"/>
          <p:cNvSpPr>
            <a:spLocks noGrp="1"/>
          </p:cNvSpPr>
          <p:nvPr>
            <p:ph type="sldNum" sz="quarter" idx="11"/>
          </p:nvPr>
        </p:nvSpPr>
        <p:spPr/>
        <p:txBody>
          <a:bodyPr/>
          <a:lstStyle/>
          <a:p>
            <a:pPr>
              <a:defRPr/>
            </a:pPr>
            <a:fld id="{E523AB26-C5E5-4F15-A3A0-D3B13CB9013F}" type="slidenum">
              <a:rPr lang="en-GB" smtClean="0"/>
              <a:pPr>
                <a:defRPr/>
              </a:pPr>
              <a:t>13</a:t>
            </a:fld>
            <a:endParaRPr lang="en-GB" dirty="0"/>
          </a:p>
        </p:txBody>
      </p:sp>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3"/>
          <p:cNvSpPr>
            <a:spLocks noGrp="1"/>
          </p:cNvSpPr>
          <p:nvPr>
            <p:ph type="ftr" sz="quarter" idx="10"/>
          </p:nvPr>
        </p:nvSpPr>
        <p:spPr>
          <a:noFill/>
        </p:spPr>
        <p:txBody>
          <a:bodyPr/>
          <a:lstStyle/>
          <a:p>
            <a:r>
              <a:rPr lang="en-US" altLang="en-US" sz="800" smtClean="0"/>
              <a:t>OptoClones_ PhotonicsWest'16</a:t>
            </a:r>
            <a:endParaRPr lang="en-GB" altLang="en-US" sz="800" smtClean="0"/>
          </a:p>
        </p:txBody>
      </p:sp>
      <p:sp>
        <p:nvSpPr>
          <p:cNvPr id="29699" name="Rectangle 2"/>
          <p:cNvSpPr>
            <a:spLocks noGrp="1" noChangeArrowheads="1"/>
          </p:cNvSpPr>
          <p:nvPr>
            <p:ph type="title"/>
          </p:nvPr>
        </p:nvSpPr>
        <p:spPr>
          <a:xfrm>
            <a:off x="0" y="188913"/>
            <a:ext cx="9144000" cy="1079500"/>
          </a:xfrm>
        </p:spPr>
        <p:txBody>
          <a:bodyPr/>
          <a:lstStyle/>
          <a:p>
            <a:r>
              <a:rPr lang="en-US" altLang="en-US" sz="3200" b="1" i="1" dirty="0" smtClean="0">
                <a:solidFill>
                  <a:srgbClr val="FFFF00"/>
                </a:solidFill>
              </a:rPr>
              <a:t>Decorated Horse Jaw Bone Hologram</a:t>
            </a:r>
            <a:endParaRPr lang="en-US" altLang="en-US" sz="3200" b="1" i="1" dirty="0" smtClean="0"/>
          </a:p>
        </p:txBody>
      </p:sp>
      <p:pic>
        <p:nvPicPr>
          <p:cNvPr id="29700" name="Picture 5" descr="C:\My Backup\OPTIC\View\Horse jaw 2 hologram.jpg"/>
          <p:cNvPicPr>
            <a:picLocks noGrp="1" noChangeAspect="1" noChangeArrowheads="1"/>
          </p:cNvPicPr>
          <p:nvPr>
            <p:ph idx="1"/>
          </p:nvPr>
        </p:nvPicPr>
        <p:blipFill>
          <a:blip r:embed="rId2" cstate="print"/>
          <a:srcRect/>
          <a:stretch>
            <a:fillRect/>
          </a:stretch>
        </p:blipFill>
        <p:spPr>
          <a:xfrm>
            <a:off x="2928938" y="1143000"/>
            <a:ext cx="3281362" cy="4618038"/>
          </a:xfrm>
          <a:prstGeom prst="rect">
            <a:avLst/>
          </a:prstGeom>
          <a:ln>
            <a:noFill/>
          </a:ln>
          <a:effectLst>
            <a:softEdge rad="112500"/>
          </a:effectLst>
        </p:spPr>
      </p:pic>
      <p:sp>
        <p:nvSpPr>
          <p:cNvPr id="29701" name="Rectangle 4"/>
          <p:cNvSpPr>
            <a:spLocks noChangeArrowheads="1"/>
          </p:cNvSpPr>
          <p:nvPr/>
        </p:nvSpPr>
        <p:spPr bwMode="auto">
          <a:xfrm>
            <a:off x="2286000" y="5857875"/>
            <a:ext cx="4572000" cy="369888"/>
          </a:xfrm>
          <a:prstGeom prst="rect">
            <a:avLst/>
          </a:prstGeom>
          <a:noFill/>
          <a:ln w="9525">
            <a:noFill/>
            <a:miter lim="800000"/>
            <a:headEnd/>
            <a:tailEnd/>
          </a:ln>
        </p:spPr>
        <p:txBody>
          <a:bodyPr>
            <a:spAutoFit/>
          </a:bodyPr>
          <a:lstStyle/>
          <a:p>
            <a:r>
              <a:rPr lang="en-US" altLang="en-US" sz="1800" dirty="0"/>
              <a:t>	    </a:t>
            </a:r>
            <a:r>
              <a:rPr lang="en-US" altLang="en-US" sz="1800" b="0" dirty="0"/>
              <a:t>Photo of the </a:t>
            </a:r>
            <a:r>
              <a:rPr lang="en-US" altLang="en-US" sz="1800" b="0" i="1" dirty="0" err="1" smtClean="0"/>
              <a:t>OptoClone</a:t>
            </a:r>
            <a:r>
              <a:rPr lang="en-US" sz="1800" b="0" baseline="30000" dirty="0" smtClean="0"/>
              <a:t> TM</a:t>
            </a:r>
            <a:endParaRPr lang="en-GB" altLang="en-US" sz="1800" b="0" dirty="0"/>
          </a:p>
        </p:txBody>
      </p:sp>
      <p:sp>
        <p:nvSpPr>
          <p:cNvPr id="6" name="Slide Number Placeholder 5"/>
          <p:cNvSpPr>
            <a:spLocks noGrp="1"/>
          </p:cNvSpPr>
          <p:nvPr>
            <p:ph type="sldNum" sz="quarter" idx="11"/>
          </p:nvPr>
        </p:nvSpPr>
        <p:spPr/>
        <p:txBody>
          <a:bodyPr/>
          <a:lstStyle/>
          <a:p>
            <a:pPr>
              <a:defRPr/>
            </a:pPr>
            <a:fld id="{E523AB26-C5E5-4F15-A3A0-D3B13CB9013F}" type="slidenum">
              <a:rPr lang="en-GB" smtClean="0"/>
              <a:pPr>
                <a:defRPr/>
              </a:pPr>
              <a:t>14</a:t>
            </a:fld>
            <a:endParaRPr lang="en-GB"/>
          </a:p>
        </p:txBody>
      </p:sp>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oter Placeholder 3"/>
          <p:cNvSpPr>
            <a:spLocks noGrp="1"/>
          </p:cNvSpPr>
          <p:nvPr>
            <p:ph type="ftr" sz="quarter" idx="10"/>
          </p:nvPr>
        </p:nvSpPr>
        <p:spPr>
          <a:noFill/>
        </p:spPr>
        <p:txBody>
          <a:bodyPr/>
          <a:lstStyle/>
          <a:p>
            <a:r>
              <a:rPr lang="en-US" altLang="en-US" smtClean="0"/>
              <a:t>OptoClones_ PhotonicsWest'16</a:t>
            </a:r>
            <a:endParaRPr lang="en-GB" altLang="en-US" sz="800" smtClean="0"/>
          </a:p>
        </p:txBody>
      </p:sp>
      <p:sp>
        <p:nvSpPr>
          <p:cNvPr id="31747" name="Rectangle 2"/>
          <p:cNvSpPr>
            <a:spLocks noGrp="1" noChangeArrowheads="1"/>
          </p:cNvSpPr>
          <p:nvPr>
            <p:ph type="title"/>
          </p:nvPr>
        </p:nvSpPr>
        <p:spPr>
          <a:xfrm>
            <a:off x="0" y="188913"/>
            <a:ext cx="9144000" cy="1079500"/>
          </a:xfrm>
        </p:spPr>
        <p:txBody>
          <a:bodyPr/>
          <a:lstStyle/>
          <a:p>
            <a:r>
              <a:rPr lang="en-GB" altLang="en-US" sz="3200" b="1" i="1" dirty="0" smtClean="0"/>
              <a:t>Tudor Owl Jug and Sergeant at Arms Ring </a:t>
            </a:r>
            <a:endParaRPr lang="en-US" altLang="en-US" sz="3200" b="1" i="1" dirty="0" smtClean="0"/>
          </a:p>
        </p:txBody>
      </p:sp>
      <p:sp>
        <p:nvSpPr>
          <p:cNvPr id="31749" name="Rectangle 8"/>
          <p:cNvSpPr>
            <a:spLocks noChangeArrowheads="1"/>
          </p:cNvSpPr>
          <p:nvPr/>
        </p:nvSpPr>
        <p:spPr bwMode="auto">
          <a:xfrm>
            <a:off x="0" y="5783263"/>
            <a:ext cx="8501063" cy="461962"/>
          </a:xfrm>
          <a:prstGeom prst="rect">
            <a:avLst/>
          </a:prstGeom>
          <a:noFill/>
          <a:ln w="9525">
            <a:noFill/>
            <a:miter lim="800000"/>
            <a:headEnd/>
            <a:tailEnd/>
          </a:ln>
        </p:spPr>
        <p:txBody>
          <a:bodyPr>
            <a:spAutoFit/>
          </a:bodyPr>
          <a:lstStyle/>
          <a:p>
            <a:r>
              <a:rPr lang="en-US" altLang="en-US" dirty="0"/>
              <a:t>		</a:t>
            </a:r>
            <a:endParaRPr lang="en-GB" altLang="en-US" sz="1800" dirty="0"/>
          </a:p>
        </p:txBody>
      </p:sp>
      <p:sp>
        <p:nvSpPr>
          <p:cNvPr id="31750" name="Rectangle 10"/>
          <p:cNvSpPr>
            <a:spLocks noChangeArrowheads="1"/>
          </p:cNvSpPr>
          <p:nvPr/>
        </p:nvSpPr>
        <p:spPr bwMode="auto">
          <a:xfrm>
            <a:off x="1000125" y="3929063"/>
            <a:ext cx="4214813" cy="307975"/>
          </a:xfrm>
          <a:prstGeom prst="rect">
            <a:avLst/>
          </a:prstGeom>
          <a:noFill/>
          <a:ln w="9525">
            <a:noFill/>
            <a:miter lim="800000"/>
            <a:headEnd/>
            <a:tailEnd/>
          </a:ln>
        </p:spPr>
        <p:txBody>
          <a:bodyPr>
            <a:spAutoFit/>
          </a:bodyPr>
          <a:lstStyle/>
          <a:p>
            <a:r>
              <a:rPr lang="en-US" altLang="en-US" sz="1400"/>
              <a:t>Recording of the hologram at CMO</a:t>
            </a:r>
            <a:endParaRPr lang="en-GB" altLang="en-US" sz="1400"/>
          </a:p>
        </p:txBody>
      </p:sp>
      <p:sp>
        <p:nvSpPr>
          <p:cNvPr id="31751" name="Content Placeholder 11"/>
          <p:cNvSpPr>
            <a:spLocks noGrp="1"/>
          </p:cNvSpPr>
          <p:nvPr>
            <p:ph idx="1"/>
          </p:nvPr>
        </p:nvSpPr>
        <p:spPr>
          <a:xfrm>
            <a:off x="571500" y="4786313"/>
            <a:ext cx="8072438" cy="928687"/>
          </a:xfrm>
        </p:spPr>
        <p:txBody>
          <a:bodyPr/>
          <a:lstStyle/>
          <a:p>
            <a:pPr>
              <a:buFontTx/>
              <a:buNone/>
            </a:pPr>
            <a:r>
              <a:rPr lang="en-GB" altLang="en-US" dirty="0" smtClean="0"/>
              <a:t>		</a:t>
            </a:r>
            <a:r>
              <a:rPr lang="en-GB" altLang="en-US" sz="1800" dirty="0" smtClean="0"/>
              <a:t>Photo of the recorded </a:t>
            </a:r>
            <a:r>
              <a:rPr lang="en-GB" altLang="en-US" sz="1800" i="1" dirty="0" err="1" smtClean="0"/>
              <a:t>OptoClone</a:t>
            </a:r>
            <a:r>
              <a:rPr lang="en-US" sz="1800" baseline="30000" dirty="0" smtClean="0"/>
              <a:t> TM</a:t>
            </a:r>
            <a:r>
              <a:rPr lang="en-GB" altLang="en-US" sz="1800" dirty="0" smtClean="0"/>
              <a:t> plate,  size 30 cm by 40 cm</a:t>
            </a:r>
          </a:p>
          <a:p>
            <a:pPr>
              <a:buFontTx/>
              <a:buNone/>
            </a:pPr>
            <a:endParaRPr lang="en-GB" altLang="en-US" sz="1800" dirty="0" smtClean="0"/>
          </a:p>
        </p:txBody>
      </p:sp>
      <p:pic>
        <p:nvPicPr>
          <p:cNvPr id="31752" name="Picture 9" descr="C:\COLOR\Museum Project\Museum Holograms\OwlRingHologram.jpg"/>
          <p:cNvPicPr>
            <a:picLocks noChangeAspect="1" noChangeArrowheads="1"/>
          </p:cNvPicPr>
          <p:nvPr/>
        </p:nvPicPr>
        <p:blipFill>
          <a:blip r:embed="rId2" cstate="print"/>
          <a:srcRect/>
          <a:stretch>
            <a:fillRect/>
          </a:stretch>
        </p:blipFill>
        <p:spPr bwMode="auto">
          <a:xfrm>
            <a:off x="642938" y="1643063"/>
            <a:ext cx="3929062" cy="2928937"/>
          </a:xfrm>
          <a:prstGeom prst="rect">
            <a:avLst/>
          </a:prstGeom>
          <a:ln>
            <a:noFill/>
          </a:ln>
          <a:effectLst>
            <a:softEdge rad="112500"/>
          </a:effectLst>
        </p:spPr>
      </p:pic>
      <p:pic>
        <p:nvPicPr>
          <p:cNvPr id="9" name="Picture 2" descr="C:\COLOR\Museum Project\Museum Holograms\OwlHologramHead.jpg"/>
          <p:cNvPicPr>
            <a:picLocks noChangeAspect="1" noChangeArrowheads="1"/>
          </p:cNvPicPr>
          <p:nvPr/>
        </p:nvPicPr>
        <p:blipFill>
          <a:blip r:embed="rId3" cstate="print"/>
          <a:srcRect/>
          <a:stretch>
            <a:fillRect/>
          </a:stretch>
        </p:blipFill>
        <p:spPr bwMode="auto">
          <a:xfrm>
            <a:off x="4572000" y="1340768"/>
            <a:ext cx="4392716" cy="3312368"/>
          </a:xfrm>
          <a:prstGeom prst="rect">
            <a:avLst/>
          </a:prstGeom>
          <a:ln>
            <a:noFill/>
          </a:ln>
          <a:effectLst>
            <a:softEdge rad="112500"/>
          </a:effectLst>
        </p:spPr>
      </p:pic>
      <p:sp>
        <p:nvSpPr>
          <p:cNvPr id="10" name="Slide Number Placeholder 9"/>
          <p:cNvSpPr>
            <a:spLocks noGrp="1"/>
          </p:cNvSpPr>
          <p:nvPr>
            <p:ph type="sldNum" sz="quarter" idx="11"/>
          </p:nvPr>
        </p:nvSpPr>
        <p:spPr/>
        <p:txBody>
          <a:bodyPr/>
          <a:lstStyle/>
          <a:p>
            <a:pPr>
              <a:defRPr/>
            </a:pPr>
            <a:fld id="{E523AB26-C5E5-4F15-A3A0-D3B13CB9013F}" type="slidenum">
              <a:rPr lang="en-GB" smtClean="0"/>
              <a:pPr>
                <a:defRPr/>
              </a:pPr>
              <a:t>15</a:t>
            </a:fld>
            <a:endParaRPr lang="en-GB"/>
          </a:p>
        </p:txBody>
      </p:sp>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oter Placeholder 5"/>
          <p:cNvSpPr>
            <a:spLocks noGrp="1"/>
          </p:cNvSpPr>
          <p:nvPr>
            <p:ph type="ftr" sz="quarter" idx="10"/>
          </p:nvPr>
        </p:nvSpPr>
        <p:spPr>
          <a:noFill/>
        </p:spPr>
        <p:txBody>
          <a:bodyPr/>
          <a:lstStyle/>
          <a:p>
            <a:r>
              <a:rPr lang="en-US" altLang="en-US" sz="800" dirty="0" err="1" smtClean="0"/>
              <a:t>OptoClones</a:t>
            </a:r>
            <a:r>
              <a:rPr lang="en-US" altLang="en-US" sz="800" dirty="0" smtClean="0"/>
              <a:t>_ PhotonicsWest'16</a:t>
            </a:r>
            <a:endParaRPr lang="en-GB" altLang="en-US" sz="1000" dirty="0" smtClean="0"/>
          </a:p>
        </p:txBody>
      </p:sp>
      <p:sp>
        <p:nvSpPr>
          <p:cNvPr id="39939" name="Rectangle 2"/>
          <p:cNvSpPr>
            <a:spLocks noGrp="1" noChangeArrowheads="1"/>
          </p:cNvSpPr>
          <p:nvPr>
            <p:ph type="title"/>
          </p:nvPr>
        </p:nvSpPr>
        <p:spPr>
          <a:xfrm>
            <a:off x="0" y="188913"/>
            <a:ext cx="9144000" cy="1223962"/>
          </a:xfrm>
        </p:spPr>
        <p:txBody>
          <a:bodyPr/>
          <a:lstStyle/>
          <a:p>
            <a:r>
              <a:rPr lang="en-GB" altLang="en-US" sz="3200" b="1" i="1" dirty="0" smtClean="0"/>
              <a:t>Llangollen Museum Hologram Exhibition</a:t>
            </a:r>
            <a:endParaRPr lang="en-US" altLang="en-US" sz="3200" i="1" dirty="0" smtClean="0"/>
          </a:p>
        </p:txBody>
      </p:sp>
      <p:pic>
        <p:nvPicPr>
          <p:cNvPr id="39941" name="Picture 3" descr="C:\My Backup 2 - 20_09_2010\HANS\British Museum\Llangollen Museum\AxeLowRes.jpg"/>
          <p:cNvPicPr>
            <a:picLocks noGrp="1" noChangeAspect="1" noChangeArrowheads="1"/>
          </p:cNvPicPr>
          <p:nvPr>
            <p:ph sz="quarter" idx="2"/>
          </p:nvPr>
        </p:nvPicPr>
        <p:blipFill>
          <a:blip r:embed="rId2" cstate="print">
            <a:lum contrast="10000"/>
          </a:blip>
          <a:srcRect/>
          <a:stretch>
            <a:fillRect/>
          </a:stretch>
        </p:blipFill>
        <p:spPr>
          <a:xfrm>
            <a:off x="611560" y="1196752"/>
            <a:ext cx="3600400" cy="4795973"/>
          </a:xfrm>
          <a:prstGeom prst="rect">
            <a:avLst/>
          </a:prstGeom>
          <a:ln>
            <a:noFill/>
          </a:ln>
          <a:effectLst>
            <a:softEdge rad="112500"/>
          </a:effectLst>
        </p:spPr>
      </p:pic>
      <p:pic>
        <p:nvPicPr>
          <p:cNvPr id="39942" name="Picture 4" descr="C:\My Backup 2 - 20_09_2010\HANS\British Museum\Llangollen Museum\Axe_hologramLowRes.jpg"/>
          <p:cNvPicPr>
            <a:picLocks noGrp="1" noChangeAspect="1" noChangeArrowheads="1"/>
          </p:cNvPicPr>
          <p:nvPr>
            <p:ph sz="quarter" idx="3"/>
          </p:nvPr>
        </p:nvPicPr>
        <p:blipFill>
          <a:blip r:embed="rId3" cstate="print">
            <a:lum contrast="30000"/>
          </a:blip>
          <a:srcRect/>
          <a:stretch>
            <a:fillRect/>
          </a:stretch>
        </p:blipFill>
        <p:spPr>
          <a:xfrm>
            <a:off x="4860032" y="1412776"/>
            <a:ext cx="3096343" cy="4127584"/>
          </a:xfrm>
          <a:prstGeom prst="rect">
            <a:avLst/>
          </a:prstGeom>
          <a:ln>
            <a:noFill/>
          </a:ln>
          <a:effectLst>
            <a:softEdge rad="112500"/>
          </a:effectLst>
        </p:spPr>
      </p:pic>
      <p:sp>
        <p:nvSpPr>
          <p:cNvPr id="39943" name="Rectangle 12"/>
          <p:cNvSpPr>
            <a:spLocks noChangeArrowheads="1"/>
          </p:cNvSpPr>
          <p:nvPr/>
        </p:nvSpPr>
        <p:spPr bwMode="auto">
          <a:xfrm>
            <a:off x="1259632" y="5661248"/>
            <a:ext cx="3024336" cy="338554"/>
          </a:xfrm>
          <a:prstGeom prst="rect">
            <a:avLst/>
          </a:prstGeom>
          <a:noFill/>
          <a:ln w="9525">
            <a:noFill/>
            <a:miter lim="800000"/>
            <a:headEnd/>
            <a:tailEnd/>
          </a:ln>
        </p:spPr>
        <p:txBody>
          <a:bodyPr wrap="square">
            <a:spAutoFit/>
          </a:bodyPr>
          <a:lstStyle/>
          <a:p>
            <a:r>
              <a:rPr lang="en-GB" altLang="en-US" sz="1600" b="0" dirty="0" smtClean="0">
                <a:solidFill>
                  <a:srgbClr val="EAEAEA"/>
                </a:solidFill>
              </a:rPr>
              <a:t>Bronze Age Axe Head</a:t>
            </a:r>
            <a:endParaRPr lang="en-US" altLang="en-US" sz="1600" b="0" dirty="0">
              <a:solidFill>
                <a:srgbClr val="FFFF00"/>
              </a:solidFill>
            </a:endParaRPr>
          </a:p>
        </p:txBody>
      </p:sp>
      <p:sp>
        <p:nvSpPr>
          <p:cNvPr id="39944" name="Rectangle 13"/>
          <p:cNvSpPr>
            <a:spLocks noChangeArrowheads="1"/>
          </p:cNvSpPr>
          <p:nvPr/>
        </p:nvSpPr>
        <p:spPr bwMode="auto">
          <a:xfrm>
            <a:off x="4788024" y="5661248"/>
            <a:ext cx="3456384" cy="338554"/>
          </a:xfrm>
          <a:prstGeom prst="rect">
            <a:avLst/>
          </a:prstGeom>
          <a:noFill/>
          <a:ln w="9525">
            <a:noFill/>
            <a:miter lim="800000"/>
            <a:headEnd/>
            <a:tailEnd/>
          </a:ln>
        </p:spPr>
        <p:txBody>
          <a:bodyPr wrap="square">
            <a:spAutoFit/>
          </a:bodyPr>
          <a:lstStyle/>
          <a:p>
            <a:r>
              <a:rPr lang="en-GB" altLang="en-US" sz="1600" b="0" dirty="0" smtClean="0">
                <a:solidFill>
                  <a:srgbClr val="EAEAEA"/>
                </a:solidFill>
              </a:rPr>
              <a:t>Bronze Age Axe Head </a:t>
            </a:r>
            <a:r>
              <a:rPr lang="en-GB" altLang="en-US" sz="1600" b="0" i="1" dirty="0" err="1" smtClean="0"/>
              <a:t>OptoClone</a:t>
            </a:r>
            <a:r>
              <a:rPr lang="en-US" sz="1400" baseline="30000" dirty="0" smtClean="0"/>
              <a:t>TM</a:t>
            </a:r>
            <a:endParaRPr lang="en-US" altLang="en-US" sz="1600" b="0" i="1" dirty="0"/>
          </a:p>
        </p:txBody>
      </p:sp>
      <p:sp>
        <p:nvSpPr>
          <p:cNvPr id="10" name="Slide Number Placeholder 9"/>
          <p:cNvSpPr>
            <a:spLocks noGrp="1"/>
          </p:cNvSpPr>
          <p:nvPr>
            <p:ph type="sldNum" sz="quarter" idx="11"/>
          </p:nvPr>
        </p:nvSpPr>
        <p:spPr/>
        <p:txBody>
          <a:bodyPr/>
          <a:lstStyle/>
          <a:p>
            <a:pPr>
              <a:defRPr/>
            </a:pPr>
            <a:fld id="{FEA8C2CB-9AA7-451A-88D1-637B2E9EBBBD}" type="slidenum">
              <a:rPr lang="en-GB" smtClean="0"/>
              <a:pPr>
                <a:defRPr/>
              </a:pPr>
              <a:t>16</a:t>
            </a:fld>
            <a:endParaRPr lang="en-GB"/>
          </a:p>
        </p:txBody>
      </p:sp>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Footer Placeholder 3"/>
          <p:cNvSpPr>
            <a:spLocks noGrp="1"/>
          </p:cNvSpPr>
          <p:nvPr>
            <p:ph type="ftr" sz="quarter" idx="10"/>
          </p:nvPr>
        </p:nvSpPr>
        <p:spPr>
          <a:noFill/>
        </p:spPr>
        <p:txBody>
          <a:bodyPr/>
          <a:lstStyle/>
          <a:p>
            <a:r>
              <a:rPr lang="en-US" altLang="en-US" sz="1200" smtClean="0"/>
              <a:t>OptoClones_ PhotonicsWest'16</a:t>
            </a:r>
            <a:endParaRPr lang="en-GB" altLang="en-US" smtClean="0"/>
          </a:p>
        </p:txBody>
      </p:sp>
      <p:sp>
        <p:nvSpPr>
          <p:cNvPr id="63491" name="Rectangle 2"/>
          <p:cNvSpPr>
            <a:spLocks noGrp="1" noChangeArrowheads="1"/>
          </p:cNvSpPr>
          <p:nvPr>
            <p:ph type="title"/>
          </p:nvPr>
        </p:nvSpPr>
        <p:spPr>
          <a:xfrm>
            <a:off x="762000" y="-100013"/>
            <a:ext cx="7772400" cy="1081088"/>
          </a:xfrm>
        </p:spPr>
        <p:txBody>
          <a:bodyPr/>
          <a:lstStyle/>
          <a:p>
            <a:r>
              <a:rPr lang="en-GB" altLang="en-US" b="1" i="1" dirty="0" err="1" smtClean="0"/>
              <a:t>HiH</a:t>
            </a:r>
            <a:r>
              <a:rPr lang="en-GB" altLang="en-US" b="1" i="1" dirty="0" smtClean="0"/>
              <a:t> Mobile Recording Equipment</a:t>
            </a:r>
          </a:p>
        </p:txBody>
      </p:sp>
      <p:sp>
        <p:nvSpPr>
          <p:cNvPr id="20484" name="Rectangle 3"/>
          <p:cNvSpPr>
            <a:spLocks noGrp="1" noChangeArrowheads="1"/>
          </p:cNvSpPr>
          <p:nvPr>
            <p:ph type="body" idx="1"/>
          </p:nvPr>
        </p:nvSpPr>
        <p:spPr>
          <a:xfrm>
            <a:off x="468313" y="836613"/>
            <a:ext cx="7989887" cy="5259387"/>
          </a:xfrm>
        </p:spPr>
        <p:txBody>
          <a:bodyPr/>
          <a:lstStyle/>
          <a:p>
            <a:pPr marL="0" indent="0" algn="just">
              <a:buFontTx/>
              <a:buNone/>
              <a:defRPr/>
            </a:pPr>
            <a:r>
              <a:rPr lang="en-GB" dirty="0" smtClean="0"/>
              <a:t>Mobile recording equipment essential for applications, such as, e.g.  museum </a:t>
            </a:r>
            <a:r>
              <a:rPr lang="en-GB" dirty="0" err="1" smtClean="0"/>
              <a:t>artifact</a:t>
            </a:r>
            <a:r>
              <a:rPr lang="en-GB" dirty="0" smtClean="0"/>
              <a:t> recording. Thanks to the new solid-state  lasers, it is now possible to build the necessary recording equipment. </a:t>
            </a:r>
          </a:p>
          <a:p>
            <a:pPr marL="0" indent="0" algn="just">
              <a:buFontTx/>
              <a:buNone/>
              <a:defRPr/>
            </a:pPr>
            <a:endParaRPr lang="en-GB" dirty="0" smtClean="0"/>
          </a:p>
          <a:p>
            <a:pPr marL="0" indent="0" algn="just">
              <a:buFontTx/>
              <a:buNone/>
              <a:defRPr/>
            </a:pPr>
            <a:r>
              <a:rPr lang="en-GB" dirty="0" smtClean="0"/>
              <a:t>The </a:t>
            </a:r>
            <a:r>
              <a:rPr lang="en-GB" i="1" dirty="0" smtClean="0">
                <a:solidFill>
                  <a:srgbClr val="FFFF00"/>
                </a:solidFill>
              </a:rPr>
              <a:t>Hellenic Institute of Holography</a:t>
            </a:r>
            <a:r>
              <a:rPr lang="en-GB" b="1" dirty="0" smtClean="0">
                <a:solidFill>
                  <a:srgbClr val="FFFF00"/>
                </a:solidFill>
              </a:rPr>
              <a:t> </a:t>
            </a:r>
            <a:r>
              <a:rPr lang="en-GB" dirty="0" smtClean="0">
                <a:solidFill>
                  <a:srgbClr val="FFFF00"/>
                </a:solidFill>
              </a:rPr>
              <a:t>(</a:t>
            </a:r>
            <a:r>
              <a:rPr lang="en-GB" dirty="0" err="1" smtClean="0">
                <a:solidFill>
                  <a:srgbClr val="FFFF00"/>
                </a:solidFill>
              </a:rPr>
              <a:t>HiH</a:t>
            </a:r>
            <a:r>
              <a:rPr lang="en-GB" dirty="0" smtClean="0">
                <a:solidFill>
                  <a:srgbClr val="FFFF00"/>
                </a:solidFill>
              </a:rPr>
              <a:t>) </a:t>
            </a:r>
            <a:r>
              <a:rPr lang="en-GB" dirty="0" smtClean="0"/>
              <a:t>in Greece has a portable three-color analogue holographic recording system, the </a:t>
            </a:r>
            <a:r>
              <a:rPr lang="en-US" dirty="0" err="1" smtClean="0">
                <a:solidFill>
                  <a:srgbClr val="FFFF00"/>
                </a:solidFill>
              </a:rPr>
              <a:t>ZZZyclops</a:t>
            </a:r>
            <a:r>
              <a:rPr lang="en-US" sz="1800" baseline="30000" dirty="0" err="1" smtClean="0">
                <a:solidFill>
                  <a:srgbClr val="FFFF00"/>
                </a:solidFill>
              </a:rPr>
              <a:t>TM</a:t>
            </a:r>
            <a:r>
              <a:rPr lang="en-US" dirty="0" smtClean="0"/>
              <a:t> </a:t>
            </a:r>
            <a:r>
              <a:rPr lang="en-US" dirty="0" smtClean="0"/>
              <a:t>with the following lasers</a:t>
            </a:r>
            <a:r>
              <a:rPr lang="en-GB" dirty="0" smtClean="0"/>
              <a:t>:</a:t>
            </a:r>
          </a:p>
          <a:p>
            <a:pPr marL="0" indent="0" algn="just">
              <a:buFontTx/>
              <a:buNone/>
              <a:defRPr/>
            </a:pPr>
            <a:endParaRPr lang="en-GB" dirty="0" smtClean="0"/>
          </a:p>
          <a:p>
            <a:pPr>
              <a:defRPr/>
            </a:pPr>
            <a:r>
              <a:rPr lang="en-GB" sz="2000" dirty="0" smtClean="0">
                <a:solidFill>
                  <a:srgbClr val="FF0000"/>
                </a:solidFill>
              </a:rPr>
              <a:t>Red</a:t>
            </a:r>
            <a:r>
              <a:rPr lang="en-GB" sz="2000" dirty="0" smtClean="0"/>
              <a:t> laser: 638 nm at output power 90 </a:t>
            </a:r>
            <a:r>
              <a:rPr lang="en-GB" sz="2000" dirty="0" err="1" smtClean="0"/>
              <a:t>mW</a:t>
            </a:r>
            <a:r>
              <a:rPr lang="en-GB" sz="2000" i="1" dirty="0" smtClean="0"/>
              <a:t> (</a:t>
            </a:r>
            <a:r>
              <a:rPr lang="en-US" sz="2000" i="1" dirty="0" smtClean="0"/>
              <a:t>HiH-R100 DL</a:t>
            </a:r>
            <a:r>
              <a:rPr lang="en-US" sz="2000" dirty="0" smtClean="0"/>
              <a:t> laser</a:t>
            </a:r>
            <a:r>
              <a:rPr lang="en-US" sz="2000" i="1" dirty="0" smtClean="0"/>
              <a:t>)</a:t>
            </a:r>
            <a:endParaRPr lang="en-US" sz="2000" dirty="0" smtClean="0"/>
          </a:p>
          <a:p>
            <a:pPr>
              <a:defRPr/>
            </a:pPr>
            <a:r>
              <a:rPr lang="en-GB" sz="2000" dirty="0" smtClean="0">
                <a:solidFill>
                  <a:srgbClr val="00B050"/>
                </a:solidFill>
              </a:rPr>
              <a:t>Green</a:t>
            </a:r>
            <a:r>
              <a:rPr lang="en-GB" sz="2000" dirty="0" smtClean="0"/>
              <a:t> laser: 532 nm at output power 100 </a:t>
            </a:r>
            <a:r>
              <a:rPr lang="en-GB" sz="2000" dirty="0" err="1" smtClean="0"/>
              <a:t>mW</a:t>
            </a:r>
            <a:r>
              <a:rPr lang="en-GB" sz="2000" dirty="0" smtClean="0"/>
              <a:t> (</a:t>
            </a:r>
            <a:r>
              <a:rPr lang="en-GB" sz="2000" i="1" dirty="0" err="1" smtClean="0"/>
              <a:t>Cobolt</a:t>
            </a:r>
            <a:r>
              <a:rPr lang="en-GB" sz="2000" i="1" dirty="0" smtClean="0"/>
              <a:t> Samba</a:t>
            </a:r>
            <a:r>
              <a:rPr lang="en-GB" sz="2000" dirty="0" smtClean="0"/>
              <a:t> laser)</a:t>
            </a:r>
            <a:endParaRPr lang="en-US" sz="2000" dirty="0" smtClean="0"/>
          </a:p>
          <a:p>
            <a:pPr>
              <a:defRPr/>
            </a:pPr>
            <a:r>
              <a:rPr lang="en-GB" sz="2000" dirty="0" smtClean="0">
                <a:solidFill>
                  <a:srgbClr val="00B0F0"/>
                </a:solidFill>
              </a:rPr>
              <a:t>Blue</a:t>
            </a:r>
            <a:r>
              <a:rPr lang="en-GB" sz="2000" dirty="0" smtClean="0"/>
              <a:t> laser:  457 nm at output power 50 </a:t>
            </a:r>
            <a:r>
              <a:rPr lang="en-GB" sz="2000" dirty="0" err="1" smtClean="0"/>
              <a:t>mW</a:t>
            </a:r>
            <a:r>
              <a:rPr lang="en-GB" sz="2000" dirty="0" smtClean="0"/>
              <a:t> (</a:t>
            </a:r>
            <a:r>
              <a:rPr lang="en-GB" sz="2000" i="1" dirty="0" err="1" smtClean="0"/>
              <a:t>Colbolt</a:t>
            </a:r>
            <a:r>
              <a:rPr lang="en-GB" sz="2000" i="1" dirty="0" smtClean="0"/>
              <a:t> Twist </a:t>
            </a:r>
            <a:r>
              <a:rPr lang="en-GB" sz="2000" dirty="0" smtClean="0"/>
              <a:t>laser)</a:t>
            </a:r>
            <a:endParaRPr lang="en-US" sz="2000" dirty="0" smtClean="0"/>
          </a:p>
          <a:p>
            <a:pPr algn="just">
              <a:buFontTx/>
              <a:buNone/>
              <a:defRPr/>
            </a:pPr>
            <a:endParaRPr lang="en-US" dirty="0" smtClean="0"/>
          </a:p>
          <a:p>
            <a:pPr>
              <a:buFontTx/>
              <a:buNone/>
              <a:defRPr/>
            </a:pPr>
            <a:endParaRPr lang="en-GB" dirty="0" smtClean="0"/>
          </a:p>
          <a:p>
            <a:pPr lvl="1">
              <a:defRPr/>
            </a:pPr>
            <a:endParaRPr lang="en-GB" sz="2800" i="1" dirty="0" smtClean="0">
              <a:solidFill>
                <a:srgbClr val="FFFF00"/>
              </a:solidFill>
              <a:ea typeface="+mn-ea"/>
              <a:cs typeface="+mn-cs"/>
            </a:endParaRPr>
          </a:p>
          <a:p>
            <a:pPr lvl="1">
              <a:buFontTx/>
              <a:buNone/>
              <a:defRPr/>
            </a:pPr>
            <a:endParaRPr lang="en-GB" dirty="0" smtClean="0">
              <a:ea typeface="+mn-ea"/>
              <a:cs typeface="+mn-cs"/>
            </a:endParaRPr>
          </a:p>
          <a:p>
            <a:pPr>
              <a:defRPr/>
            </a:pPr>
            <a:endParaRPr lang="en-GB" dirty="0" smtClean="0"/>
          </a:p>
        </p:txBody>
      </p:sp>
      <p:sp>
        <p:nvSpPr>
          <p:cNvPr id="2" name="Slide Number Placeholder 1"/>
          <p:cNvSpPr>
            <a:spLocks noGrp="1"/>
          </p:cNvSpPr>
          <p:nvPr>
            <p:ph type="sldNum" sz="quarter" idx="11"/>
          </p:nvPr>
        </p:nvSpPr>
        <p:spPr/>
        <p:txBody>
          <a:bodyPr/>
          <a:lstStyle/>
          <a:p>
            <a:pPr>
              <a:defRPr/>
            </a:pPr>
            <a:fld id="{E523AB26-C5E5-4F15-A3A0-D3B13CB9013F}" type="slidenum">
              <a:rPr lang="en-GB" smtClean="0"/>
              <a:pPr>
                <a:defRPr/>
              </a:pPr>
              <a:t>17</a:t>
            </a:fld>
            <a:endParaRPr lang="en-GB"/>
          </a:p>
        </p:txBody>
      </p:sp>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Footer Placeholder 3"/>
          <p:cNvSpPr>
            <a:spLocks noGrp="1"/>
          </p:cNvSpPr>
          <p:nvPr>
            <p:ph type="ftr" sz="quarter" idx="10"/>
          </p:nvPr>
        </p:nvSpPr>
        <p:spPr>
          <a:noFill/>
        </p:spPr>
        <p:txBody>
          <a:bodyPr/>
          <a:lstStyle/>
          <a:p>
            <a:r>
              <a:rPr lang="en-US" altLang="en-US" sz="1200" smtClean="0"/>
              <a:t>OptoClones_ PhotonicsWest'16</a:t>
            </a:r>
            <a:endParaRPr lang="en-GB" altLang="en-US" smtClean="0"/>
          </a:p>
        </p:txBody>
      </p:sp>
      <p:sp>
        <p:nvSpPr>
          <p:cNvPr id="64515" name="Rectangle 2"/>
          <p:cNvSpPr>
            <a:spLocks noGrp="1" noChangeArrowheads="1"/>
          </p:cNvSpPr>
          <p:nvPr>
            <p:ph type="title"/>
          </p:nvPr>
        </p:nvSpPr>
        <p:spPr>
          <a:xfrm>
            <a:off x="762000" y="260350"/>
            <a:ext cx="7772400" cy="1152525"/>
          </a:xfrm>
        </p:spPr>
        <p:txBody>
          <a:bodyPr/>
          <a:lstStyle/>
          <a:p>
            <a:r>
              <a:rPr lang="en-GB" altLang="en-US" b="1" i="1" dirty="0" err="1" smtClean="0"/>
              <a:t>HiH</a:t>
            </a:r>
            <a:r>
              <a:rPr lang="en-GB" altLang="en-US" b="1" i="1" dirty="0" smtClean="0"/>
              <a:t> Mobile Recording Equipment</a:t>
            </a:r>
          </a:p>
        </p:txBody>
      </p:sp>
      <p:sp>
        <p:nvSpPr>
          <p:cNvPr id="64516" name="Rectangle 3"/>
          <p:cNvSpPr>
            <a:spLocks noGrp="1" noChangeArrowheads="1"/>
          </p:cNvSpPr>
          <p:nvPr>
            <p:ph type="body" idx="1"/>
          </p:nvPr>
        </p:nvSpPr>
        <p:spPr>
          <a:xfrm>
            <a:off x="755650" y="4652963"/>
            <a:ext cx="2736850" cy="1443037"/>
          </a:xfrm>
        </p:spPr>
        <p:txBody>
          <a:bodyPr/>
          <a:lstStyle/>
          <a:p>
            <a:pPr>
              <a:buFontTx/>
              <a:buNone/>
            </a:pPr>
            <a:r>
              <a:rPr lang="en-GB" altLang="en-US" dirty="0" smtClean="0"/>
              <a:t>	Recording equipment</a:t>
            </a:r>
          </a:p>
        </p:txBody>
      </p:sp>
      <p:pic>
        <p:nvPicPr>
          <p:cNvPr id="7" name="Picture 6" descr="Fig. A9.15.jpg"/>
          <p:cNvPicPr>
            <a:picLocks noChangeAspect="1"/>
          </p:cNvPicPr>
          <p:nvPr/>
        </p:nvPicPr>
        <p:blipFill>
          <a:blip r:embed="rId2" cstate="print"/>
          <a:srcRect/>
          <a:stretch>
            <a:fillRect/>
          </a:stretch>
        </p:blipFill>
        <p:spPr bwMode="auto">
          <a:xfrm>
            <a:off x="3967762" y="2924944"/>
            <a:ext cx="4744340" cy="3145357"/>
          </a:xfrm>
          <a:prstGeom prst="rect">
            <a:avLst/>
          </a:prstGeom>
          <a:ln>
            <a:noFill/>
          </a:ln>
          <a:effectLst>
            <a:softEdge rad="112500"/>
          </a:effectLst>
        </p:spPr>
      </p:pic>
      <p:sp>
        <p:nvSpPr>
          <p:cNvPr id="2" name="Slide Number Placeholder 1"/>
          <p:cNvSpPr>
            <a:spLocks noGrp="1"/>
          </p:cNvSpPr>
          <p:nvPr>
            <p:ph type="sldNum" sz="quarter" idx="11"/>
          </p:nvPr>
        </p:nvSpPr>
        <p:spPr/>
        <p:txBody>
          <a:bodyPr/>
          <a:lstStyle/>
          <a:p>
            <a:pPr>
              <a:defRPr/>
            </a:pPr>
            <a:fld id="{E523AB26-C5E5-4F15-A3A0-D3B13CB9013F}" type="slidenum">
              <a:rPr lang="en-GB" smtClean="0"/>
              <a:pPr>
                <a:defRPr/>
              </a:pPr>
              <a:t>18</a:t>
            </a:fld>
            <a:endParaRPr lang="en-GB"/>
          </a:p>
        </p:txBody>
      </p:sp>
      <p:pic>
        <p:nvPicPr>
          <p:cNvPr id="8" name="Picture 7" descr="Inside_Camera.jpg"/>
          <p:cNvPicPr>
            <a:picLocks noChangeAspect="1"/>
          </p:cNvPicPr>
          <p:nvPr/>
        </p:nvPicPr>
        <p:blipFill>
          <a:blip r:embed="rId3" cstate="print"/>
          <a:stretch>
            <a:fillRect/>
          </a:stretch>
        </p:blipFill>
        <p:spPr>
          <a:xfrm>
            <a:off x="251520" y="1340768"/>
            <a:ext cx="3707904" cy="2780928"/>
          </a:xfrm>
          <a:prstGeom prst="rect">
            <a:avLst/>
          </a:prstGeom>
          <a:ln>
            <a:noFill/>
          </a:ln>
          <a:effectLst>
            <a:softEdge rad="112500"/>
          </a:effectLst>
        </p:spPr>
      </p:pic>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Footer Placeholder 3"/>
          <p:cNvSpPr>
            <a:spLocks noGrp="1"/>
          </p:cNvSpPr>
          <p:nvPr>
            <p:ph type="ftr" sz="quarter" idx="10"/>
          </p:nvPr>
        </p:nvSpPr>
        <p:spPr>
          <a:xfrm>
            <a:off x="684213" y="6311900"/>
            <a:ext cx="5334000" cy="355600"/>
          </a:xfrm>
          <a:noFill/>
        </p:spPr>
        <p:txBody>
          <a:bodyPr/>
          <a:lstStyle/>
          <a:p>
            <a:r>
              <a:rPr lang="en-US" altLang="en-US" sz="1200" smtClean="0"/>
              <a:t>OptoClones_ PhotonicsWest'16</a:t>
            </a:r>
            <a:endParaRPr lang="en-GB" altLang="en-US" smtClean="0"/>
          </a:p>
        </p:txBody>
      </p:sp>
      <p:sp>
        <p:nvSpPr>
          <p:cNvPr id="65539" name="Rectangle 2"/>
          <p:cNvSpPr>
            <a:spLocks noGrp="1" noChangeArrowheads="1"/>
          </p:cNvSpPr>
          <p:nvPr>
            <p:ph type="title"/>
          </p:nvPr>
        </p:nvSpPr>
        <p:spPr>
          <a:xfrm>
            <a:off x="762000" y="-242888"/>
            <a:ext cx="7772400" cy="1584326"/>
          </a:xfrm>
        </p:spPr>
        <p:txBody>
          <a:bodyPr/>
          <a:lstStyle/>
          <a:p>
            <a:r>
              <a:rPr lang="en-GB" altLang="en-US" b="1" i="1" dirty="0" err="1" smtClean="0"/>
              <a:t>HiH</a:t>
            </a:r>
            <a:r>
              <a:rPr lang="en-GB" altLang="en-US" b="1" i="1" dirty="0" smtClean="0"/>
              <a:t> Mobile Recording Equipment </a:t>
            </a:r>
            <a:endParaRPr lang="en-US" altLang="en-US" b="1" i="1" dirty="0" smtClean="0"/>
          </a:p>
        </p:txBody>
      </p:sp>
      <p:sp>
        <p:nvSpPr>
          <p:cNvPr id="65540" name="Rectangle 3"/>
          <p:cNvSpPr>
            <a:spLocks noGrp="1" noChangeArrowheads="1"/>
          </p:cNvSpPr>
          <p:nvPr>
            <p:ph type="body" idx="1"/>
          </p:nvPr>
        </p:nvSpPr>
        <p:spPr>
          <a:xfrm>
            <a:off x="1258888" y="2276475"/>
            <a:ext cx="2592387" cy="3819525"/>
          </a:xfrm>
        </p:spPr>
        <p:txBody>
          <a:bodyPr/>
          <a:lstStyle/>
          <a:p>
            <a:pPr marL="0" indent="0">
              <a:buFontTx/>
              <a:buNone/>
            </a:pPr>
            <a:r>
              <a:rPr lang="en-GB" altLang="en-US" sz="2000" smtClean="0"/>
              <a:t>	</a:t>
            </a:r>
          </a:p>
        </p:txBody>
      </p:sp>
      <p:sp>
        <p:nvSpPr>
          <p:cNvPr id="2" name="Slide Number Placeholder 1"/>
          <p:cNvSpPr>
            <a:spLocks noGrp="1"/>
          </p:cNvSpPr>
          <p:nvPr>
            <p:ph type="sldNum" sz="quarter" idx="11"/>
          </p:nvPr>
        </p:nvSpPr>
        <p:spPr/>
        <p:txBody>
          <a:bodyPr/>
          <a:lstStyle/>
          <a:p>
            <a:pPr>
              <a:defRPr/>
            </a:pPr>
            <a:fld id="{E523AB26-C5E5-4F15-A3A0-D3B13CB9013F}" type="slidenum">
              <a:rPr lang="en-GB" smtClean="0"/>
              <a:pPr>
                <a:defRPr/>
              </a:pPr>
              <a:t>19</a:t>
            </a:fld>
            <a:endParaRPr lang="en-GB"/>
          </a:p>
        </p:txBody>
      </p:sp>
      <p:pic>
        <p:nvPicPr>
          <p:cNvPr id="8" name="Picture 7" descr="Recording_Principle_1.jpg"/>
          <p:cNvPicPr>
            <a:picLocks noChangeAspect="1"/>
          </p:cNvPicPr>
          <p:nvPr/>
        </p:nvPicPr>
        <p:blipFill>
          <a:blip r:embed="rId2" cstate="print"/>
          <a:stretch>
            <a:fillRect/>
          </a:stretch>
        </p:blipFill>
        <p:spPr>
          <a:xfrm>
            <a:off x="1547664" y="1142746"/>
            <a:ext cx="6408712" cy="4806534"/>
          </a:xfrm>
          <a:prstGeom prst="rect">
            <a:avLst/>
          </a:prstGeom>
          <a:ln>
            <a:noFill/>
          </a:ln>
          <a:effectLst>
            <a:softEdge rad="112500"/>
          </a:effectLst>
        </p:spPr>
      </p:pic>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oter Placeholder 3"/>
          <p:cNvSpPr>
            <a:spLocks noGrp="1"/>
          </p:cNvSpPr>
          <p:nvPr>
            <p:ph type="ftr" sz="quarter" idx="10"/>
          </p:nvPr>
        </p:nvSpPr>
        <p:spPr>
          <a:noFill/>
        </p:spPr>
        <p:txBody>
          <a:bodyPr/>
          <a:lstStyle/>
          <a:p>
            <a:r>
              <a:rPr lang="en-US" altLang="en-US" sz="1200" smtClean="0"/>
              <a:t>OptoClones_ PhotonicsWest'16</a:t>
            </a:r>
            <a:endParaRPr lang="en-GB" altLang="en-US" smtClean="0"/>
          </a:p>
        </p:txBody>
      </p:sp>
      <p:sp>
        <p:nvSpPr>
          <p:cNvPr id="38915" name="Rectangle 2"/>
          <p:cNvSpPr>
            <a:spLocks noGrp="1" noChangeArrowheads="1"/>
          </p:cNvSpPr>
          <p:nvPr>
            <p:ph type="title"/>
          </p:nvPr>
        </p:nvSpPr>
        <p:spPr>
          <a:xfrm>
            <a:off x="762000" y="260350"/>
            <a:ext cx="7772400" cy="1152525"/>
          </a:xfrm>
        </p:spPr>
        <p:txBody>
          <a:bodyPr/>
          <a:lstStyle/>
          <a:p>
            <a:r>
              <a:rPr lang="en-GB" altLang="en-US" b="1" i="1" dirty="0" smtClean="0"/>
              <a:t>Holograms of </a:t>
            </a:r>
            <a:r>
              <a:rPr lang="en-GB" altLang="en-US" b="1" i="1" dirty="0" err="1" smtClean="0"/>
              <a:t>Artifacts</a:t>
            </a:r>
            <a:r>
              <a:rPr lang="en-GB" altLang="en-US" b="1" i="1" dirty="0" smtClean="0"/>
              <a:t> in Museums</a:t>
            </a:r>
          </a:p>
        </p:txBody>
      </p:sp>
      <p:sp>
        <p:nvSpPr>
          <p:cNvPr id="20484" name="Rectangle 3"/>
          <p:cNvSpPr>
            <a:spLocks noGrp="1" noChangeArrowheads="1"/>
          </p:cNvSpPr>
          <p:nvPr>
            <p:ph type="body" idx="1"/>
          </p:nvPr>
        </p:nvSpPr>
        <p:spPr>
          <a:xfrm>
            <a:off x="684213" y="1412776"/>
            <a:ext cx="7772400" cy="4824536"/>
          </a:xfrm>
        </p:spPr>
        <p:txBody>
          <a:bodyPr/>
          <a:lstStyle/>
          <a:p>
            <a:pPr lvl="1">
              <a:buNone/>
              <a:defRPr/>
            </a:pPr>
            <a:r>
              <a:rPr lang="en-GB" sz="2800" dirty="0" smtClean="0"/>
              <a:t>   In the early days of holography, display holograms were introduced to museums as a new display technique for showing rare and expensive </a:t>
            </a:r>
            <a:r>
              <a:rPr lang="en-GB" sz="2800" dirty="0" err="1" smtClean="0"/>
              <a:t>artifacts</a:t>
            </a:r>
            <a:r>
              <a:rPr lang="en-GB" sz="2800" dirty="0" smtClean="0"/>
              <a:t> . These early monochrome holograms looked very realistic, but not being able to reproduce the </a:t>
            </a:r>
            <a:r>
              <a:rPr lang="en-GB" sz="2800" i="1" dirty="0" err="1" smtClean="0">
                <a:solidFill>
                  <a:srgbClr val="FFFF00"/>
                </a:solidFill>
              </a:rPr>
              <a:t>artifact’s</a:t>
            </a:r>
            <a:r>
              <a:rPr lang="en-GB" sz="2800" i="1" dirty="0" smtClean="0">
                <a:solidFill>
                  <a:srgbClr val="FFFF00"/>
                </a:solidFill>
              </a:rPr>
              <a:t> </a:t>
            </a:r>
            <a:r>
              <a:rPr lang="en-GB" sz="2800" i="1" dirty="0" err="1" smtClean="0">
                <a:solidFill>
                  <a:srgbClr val="FFFF00"/>
                </a:solidFill>
              </a:rPr>
              <a:t>color</a:t>
            </a:r>
            <a:r>
              <a:rPr lang="en-GB" sz="2800" dirty="0" smtClean="0"/>
              <a:t> was unacceptable for most museum applications. In addition, museums hesitated because of the </a:t>
            </a:r>
            <a:r>
              <a:rPr lang="en-GB" sz="2800" i="1" dirty="0" smtClean="0">
                <a:solidFill>
                  <a:srgbClr val="FFFF00"/>
                </a:solidFill>
              </a:rPr>
              <a:t>expense</a:t>
            </a:r>
            <a:r>
              <a:rPr lang="en-GB" sz="2800" dirty="0" smtClean="0"/>
              <a:t> and the need for </a:t>
            </a:r>
            <a:r>
              <a:rPr lang="en-GB" sz="2800" i="1" dirty="0" smtClean="0">
                <a:solidFill>
                  <a:srgbClr val="FFFF00"/>
                </a:solidFill>
              </a:rPr>
              <a:t>special recording laboratories. </a:t>
            </a:r>
          </a:p>
          <a:p>
            <a:pPr lvl="1">
              <a:buFontTx/>
              <a:buNone/>
              <a:defRPr/>
            </a:pPr>
            <a:endParaRPr lang="en-GB" sz="2800" i="1" dirty="0" smtClean="0">
              <a:solidFill>
                <a:srgbClr val="FFFF00"/>
              </a:solidFill>
              <a:ea typeface="+mn-ea"/>
              <a:cs typeface="+mn-cs"/>
            </a:endParaRPr>
          </a:p>
          <a:p>
            <a:pPr lvl="1">
              <a:buFontTx/>
              <a:buNone/>
              <a:defRPr/>
            </a:pPr>
            <a:endParaRPr lang="en-GB" dirty="0" smtClean="0">
              <a:ea typeface="+mn-ea"/>
              <a:cs typeface="+mn-cs"/>
            </a:endParaRPr>
          </a:p>
          <a:p>
            <a:pPr>
              <a:defRPr/>
            </a:pPr>
            <a:endParaRPr lang="en-GB" dirty="0" smtClean="0"/>
          </a:p>
        </p:txBody>
      </p:sp>
      <p:sp>
        <p:nvSpPr>
          <p:cNvPr id="2" name="Slide Number Placeholder 1"/>
          <p:cNvSpPr>
            <a:spLocks noGrp="1"/>
          </p:cNvSpPr>
          <p:nvPr>
            <p:ph type="sldNum" sz="quarter" idx="11"/>
          </p:nvPr>
        </p:nvSpPr>
        <p:spPr/>
        <p:txBody>
          <a:bodyPr/>
          <a:lstStyle/>
          <a:p>
            <a:pPr>
              <a:defRPr/>
            </a:pPr>
            <a:fld id="{E523AB26-C5E5-4F15-A3A0-D3B13CB9013F}" type="slidenum">
              <a:rPr lang="en-GB" smtClean="0"/>
              <a:pPr>
                <a:defRPr/>
              </a:pPr>
              <a:t>2</a:t>
            </a:fld>
            <a:endParaRPr lang="en-GB"/>
          </a:p>
        </p:txBody>
      </p:sp>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Footer Placeholder 3"/>
          <p:cNvSpPr>
            <a:spLocks noGrp="1"/>
          </p:cNvSpPr>
          <p:nvPr>
            <p:ph type="ftr" sz="quarter" idx="10"/>
          </p:nvPr>
        </p:nvSpPr>
        <p:spPr>
          <a:noFill/>
        </p:spPr>
        <p:txBody>
          <a:bodyPr/>
          <a:lstStyle/>
          <a:p>
            <a:r>
              <a:rPr lang="en-US" altLang="en-US" sz="1200" smtClean="0"/>
              <a:t>OptoClones_ PhotonicsWest'16</a:t>
            </a:r>
            <a:endParaRPr lang="en-GB" altLang="en-US" smtClean="0"/>
          </a:p>
        </p:txBody>
      </p:sp>
      <p:sp>
        <p:nvSpPr>
          <p:cNvPr id="83971" name="Rectangle 2"/>
          <p:cNvSpPr>
            <a:spLocks noGrp="1" noChangeArrowheads="1"/>
          </p:cNvSpPr>
          <p:nvPr>
            <p:ph type="title"/>
          </p:nvPr>
        </p:nvSpPr>
        <p:spPr>
          <a:xfrm>
            <a:off x="468313" y="0"/>
            <a:ext cx="8496300" cy="1268413"/>
          </a:xfrm>
        </p:spPr>
        <p:txBody>
          <a:bodyPr/>
          <a:lstStyle/>
          <a:p>
            <a:r>
              <a:rPr lang="en-GB" altLang="en-US" b="1" i="1" dirty="0" smtClean="0"/>
              <a:t>New LED Lights for </a:t>
            </a:r>
            <a:r>
              <a:rPr lang="en-US" b="1" i="1" dirty="0" err="1" smtClean="0">
                <a:solidFill>
                  <a:srgbClr val="FFFF00"/>
                </a:solidFill>
              </a:rPr>
              <a:t>OptoClones</a:t>
            </a:r>
            <a:r>
              <a:rPr lang="en-US" sz="3200" b="1" i="1" baseline="30000" dirty="0" err="1" smtClean="0">
                <a:solidFill>
                  <a:srgbClr val="FFFF00"/>
                </a:solidFill>
              </a:rPr>
              <a:t>TM</a:t>
            </a:r>
            <a:endParaRPr lang="en-US" altLang="en-US" b="1" i="1" dirty="0" smtClean="0"/>
          </a:p>
        </p:txBody>
      </p:sp>
      <p:sp>
        <p:nvSpPr>
          <p:cNvPr id="83972" name="Rectangle 3"/>
          <p:cNvSpPr>
            <a:spLocks noGrp="1" noChangeArrowheads="1"/>
          </p:cNvSpPr>
          <p:nvPr>
            <p:ph type="body" idx="1"/>
          </p:nvPr>
        </p:nvSpPr>
        <p:spPr/>
        <p:txBody>
          <a:bodyPr/>
          <a:lstStyle/>
          <a:p>
            <a:pPr>
              <a:buFontTx/>
              <a:buNone/>
            </a:pPr>
            <a:r>
              <a:rPr lang="en-US" altLang="en-US" smtClean="0"/>
              <a:t>	</a:t>
            </a:r>
          </a:p>
        </p:txBody>
      </p:sp>
      <p:sp>
        <p:nvSpPr>
          <p:cNvPr id="83973" name="Rectangle 4"/>
          <p:cNvSpPr>
            <a:spLocks noChangeArrowheads="1"/>
          </p:cNvSpPr>
          <p:nvPr/>
        </p:nvSpPr>
        <p:spPr bwMode="auto">
          <a:xfrm>
            <a:off x="539750" y="1352550"/>
            <a:ext cx="8135938" cy="4156075"/>
          </a:xfrm>
          <a:prstGeom prst="rect">
            <a:avLst/>
          </a:prstGeom>
          <a:noFill/>
          <a:ln w="9525">
            <a:noFill/>
            <a:miter lim="800000"/>
            <a:headEnd/>
            <a:tailEnd/>
          </a:ln>
        </p:spPr>
        <p:txBody>
          <a:bodyPr anchor="ctr">
            <a:spAutoFit/>
          </a:bodyPr>
          <a:lstStyle/>
          <a:p>
            <a:pPr algn="just"/>
            <a:r>
              <a:rPr lang="en-GB" altLang="en-US" b="0" dirty="0"/>
              <a:t>The progress in </a:t>
            </a:r>
            <a:r>
              <a:rPr lang="en-GB" altLang="en-US" b="0" dirty="0" smtClean="0">
                <a:solidFill>
                  <a:schemeClr val="tx2"/>
                </a:solidFill>
              </a:rPr>
              <a:t>Light-Emitting Diodes (LEDs)</a:t>
            </a:r>
            <a:r>
              <a:rPr lang="en-GB" altLang="en-US" b="0" dirty="0" smtClean="0"/>
              <a:t> </a:t>
            </a:r>
            <a:r>
              <a:rPr lang="en-GB" altLang="en-US" b="0" dirty="0"/>
              <a:t>has opened new possibilities for the display of </a:t>
            </a:r>
            <a:r>
              <a:rPr lang="en-GB" altLang="en-US" b="0" dirty="0" err="1" smtClean="0"/>
              <a:t>color</a:t>
            </a:r>
            <a:r>
              <a:rPr lang="en-GB" altLang="en-US" b="0" dirty="0" smtClean="0"/>
              <a:t> </a:t>
            </a:r>
            <a:r>
              <a:rPr lang="en-GB" altLang="en-US" b="0" dirty="0"/>
              <a:t>holograms. The ideal situation would be if the wavelengths of the </a:t>
            </a:r>
            <a:r>
              <a:rPr lang="en-GB" altLang="en-US" dirty="0"/>
              <a:t>LED </a:t>
            </a:r>
            <a:r>
              <a:rPr lang="en-GB" altLang="en-US" b="0" dirty="0"/>
              <a:t>light source could match the recording laser wavelengths used. This would guarantee that only the light from the source (mixture of the wavelengths) to illuminate the hologram is the same as the one used to create the holographic image. Using a halogen spotlight, which is the common practice today, a large part of the light spectrum emitted is illuminating the surface of the plate without having any impact on the intensity of the image. Instead it creates light scattering, lowering the image contrast.</a:t>
            </a:r>
            <a:r>
              <a:rPr lang="en-GB" altLang="en-US" dirty="0"/>
              <a:t> </a:t>
            </a:r>
          </a:p>
        </p:txBody>
      </p:sp>
      <p:sp>
        <p:nvSpPr>
          <p:cNvPr id="2" name="Slide Number Placeholder 1"/>
          <p:cNvSpPr>
            <a:spLocks noGrp="1"/>
          </p:cNvSpPr>
          <p:nvPr>
            <p:ph type="sldNum" sz="quarter" idx="11"/>
          </p:nvPr>
        </p:nvSpPr>
        <p:spPr/>
        <p:txBody>
          <a:bodyPr/>
          <a:lstStyle/>
          <a:p>
            <a:pPr>
              <a:defRPr/>
            </a:pPr>
            <a:fld id="{E523AB26-C5E5-4F15-A3A0-D3B13CB9013F}" type="slidenum">
              <a:rPr lang="en-GB" smtClean="0"/>
              <a:pPr>
                <a:defRPr/>
              </a:pPr>
              <a:t>20</a:t>
            </a:fld>
            <a:endParaRPr lang="en-GB"/>
          </a:p>
        </p:txBody>
      </p:sp>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oter Placeholder 3"/>
          <p:cNvSpPr>
            <a:spLocks noGrp="1"/>
          </p:cNvSpPr>
          <p:nvPr>
            <p:ph type="ftr" sz="quarter" idx="10"/>
          </p:nvPr>
        </p:nvSpPr>
        <p:spPr>
          <a:noFill/>
        </p:spPr>
        <p:txBody>
          <a:bodyPr/>
          <a:lstStyle/>
          <a:p>
            <a:r>
              <a:rPr lang="en-US" altLang="en-US" sz="1200" smtClean="0"/>
              <a:t>OptoClones_ PhotonicsWest'16</a:t>
            </a:r>
            <a:endParaRPr lang="en-GB" altLang="en-US" smtClean="0"/>
          </a:p>
        </p:txBody>
      </p:sp>
      <p:sp>
        <p:nvSpPr>
          <p:cNvPr id="40963" name="Rectangle 2"/>
          <p:cNvSpPr>
            <a:spLocks noGrp="1" noChangeArrowheads="1"/>
          </p:cNvSpPr>
          <p:nvPr>
            <p:ph type="title"/>
          </p:nvPr>
        </p:nvSpPr>
        <p:spPr>
          <a:xfrm>
            <a:off x="762000" y="0"/>
            <a:ext cx="7772400" cy="1125538"/>
          </a:xfrm>
        </p:spPr>
        <p:txBody>
          <a:bodyPr/>
          <a:lstStyle/>
          <a:p>
            <a:r>
              <a:rPr lang="en-GB" altLang="en-US" b="1" i="1" dirty="0" smtClean="0"/>
              <a:t>Image Blur in Display Holograms</a:t>
            </a:r>
          </a:p>
        </p:txBody>
      </p:sp>
      <p:sp>
        <p:nvSpPr>
          <p:cNvPr id="20484" name="Rectangle 3"/>
          <p:cNvSpPr>
            <a:spLocks noGrp="1" noChangeArrowheads="1"/>
          </p:cNvSpPr>
          <p:nvPr>
            <p:ph type="body" idx="1"/>
          </p:nvPr>
        </p:nvSpPr>
        <p:spPr>
          <a:xfrm>
            <a:off x="684213" y="1125538"/>
            <a:ext cx="7772400" cy="4683125"/>
          </a:xfrm>
        </p:spPr>
        <p:txBody>
          <a:bodyPr/>
          <a:lstStyle/>
          <a:p>
            <a:pPr>
              <a:buFontTx/>
              <a:buNone/>
              <a:defRPr/>
            </a:pPr>
            <a:r>
              <a:rPr lang="en-GB" dirty="0" smtClean="0"/>
              <a:t>	</a:t>
            </a:r>
            <a:endParaRPr lang="en-GB" sz="2800" i="1" dirty="0" smtClean="0">
              <a:solidFill>
                <a:srgbClr val="FFFF00"/>
              </a:solidFill>
            </a:endParaRPr>
          </a:p>
          <a:p>
            <a:pPr lvl="1">
              <a:buFontTx/>
              <a:buNone/>
              <a:defRPr/>
            </a:pPr>
            <a:endParaRPr lang="en-GB" dirty="0" smtClean="0">
              <a:ea typeface="+mn-ea"/>
              <a:cs typeface="+mn-cs"/>
            </a:endParaRPr>
          </a:p>
          <a:p>
            <a:pPr>
              <a:defRPr/>
            </a:pPr>
            <a:endParaRPr lang="en-GB" dirty="0" smtClean="0"/>
          </a:p>
        </p:txBody>
      </p:sp>
      <p:pic>
        <p:nvPicPr>
          <p:cNvPr id="5" name="Picture 4" descr="Reconstruction.jpg"/>
          <p:cNvPicPr>
            <a:picLocks noChangeAspect="1"/>
          </p:cNvPicPr>
          <p:nvPr/>
        </p:nvPicPr>
        <p:blipFill>
          <a:blip r:embed="rId2" cstate="print"/>
          <a:stretch>
            <a:fillRect/>
          </a:stretch>
        </p:blipFill>
        <p:spPr>
          <a:xfrm>
            <a:off x="1547664" y="1124744"/>
            <a:ext cx="6264697" cy="4429626"/>
          </a:xfrm>
          <a:prstGeom prst="rect">
            <a:avLst/>
          </a:prstGeom>
          <a:ln>
            <a:noFill/>
          </a:ln>
          <a:effectLst>
            <a:softEdge rad="112500"/>
          </a:effectLst>
        </p:spPr>
      </p:pic>
      <p:sp>
        <p:nvSpPr>
          <p:cNvPr id="40966" name="Rectangle 5"/>
          <p:cNvSpPr>
            <a:spLocks noChangeArrowheads="1"/>
          </p:cNvSpPr>
          <p:nvPr/>
        </p:nvSpPr>
        <p:spPr bwMode="auto">
          <a:xfrm>
            <a:off x="0" y="5589588"/>
            <a:ext cx="9144000" cy="338554"/>
          </a:xfrm>
          <a:prstGeom prst="rect">
            <a:avLst/>
          </a:prstGeom>
          <a:noFill/>
          <a:ln w="9525">
            <a:noFill/>
            <a:miter lim="800000"/>
            <a:headEnd/>
            <a:tailEnd/>
          </a:ln>
        </p:spPr>
        <p:txBody>
          <a:bodyPr wrap="square">
            <a:spAutoFit/>
          </a:bodyPr>
          <a:lstStyle/>
          <a:p>
            <a:r>
              <a:rPr lang="en-US" altLang="en-US" sz="1600" b="0" dirty="0" smtClean="0"/>
              <a:t>      </a:t>
            </a:r>
            <a:r>
              <a:rPr lang="en-US" altLang="en-US" sz="1600" b="0" dirty="0" smtClean="0"/>
              <a:t>	Image </a:t>
            </a:r>
            <a:r>
              <a:rPr lang="en-US" altLang="en-US" sz="1600" b="0" dirty="0"/>
              <a:t>blur </a:t>
            </a:r>
            <a:r>
              <a:rPr lang="en-US" altLang="en-US" sz="1600" b="0" dirty="0" smtClean="0"/>
              <a:t>needs to be less </a:t>
            </a:r>
            <a:r>
              <a:rPr lang="en-US" altLang="en-US" sz="1600" b="0" dirty="0"/>
              <a:t>than the resolution of the eye at the hologram viewing distance</a:t>
            </a:r>
            <a:endParaRPr lang="en-GB" altLang="en-US" sz="1600" b="0" dirty="0"/>
          </a:p>
        </p:txBody>
      </p:sp>
      <p:sp>
        <p:nvSpPr>
          <p:cNvPr id="2" name="Slide Number Placeholder 1"/>
          <p:cNvSpPr>
            <a:spLocks noGrp="1"/>
          </p:cNvSpPr>
          <p:nvPr>
            <p:ph type="sldNum" sz="quarter" idx="11"/>
          </p:nvPr>
        </p:nvSpPr>
        <p:spPr/>
        <p:txBody>
          <a:bodyPr/>
          <a:lstStyle/>
          <a:p>
            <a:pPr>
              <a:defRPr/>
            </a:pPr>
            <a:fld id="{E523AB26-C5E5-4F15-A3A0-D3B13CB9013F}" type="slidenum">
              <a:rPr lang="en-GB" smtClean="0"/>
              <a:pPr>
                <a:defRPr/>
              </a:pPr>
              <a:t>21</a:t>
            </a:fld>
            <a:endParaRPr lang="en-GB"/>
          </a:p>
        </p:txBody>
      </p:sp>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oter Placeholder 3"/>
          <p:cNvSpPr>
            <a:spLocks noGrp="1"/>
          </p:cNvSpPr>
          <p:nvPr>
            <p:ph type="ftr" sz="quarter" idx="10"/>
          </p:nvPr>
        </p:nvSpPr>
        <p:spPr>
          <a:noFill/>
        </p:spPr>
        <p:txBody>
          <a:bodyPr/>
          <a:lstStyle/>
          <a:p>
            <a:r>
              <a:rPr lang="en-US" altLang="en-US" sz="1200" smtClean="0"/>
              <a:t>OptoClones_ PhotonicsWest'16</a:t>
            </a:r>
            <a:endParaRPr lang="en-GB" altLang="en-US" dirty="0" smtClean="0"/>
          </a:p>
        </p:txBody>
      </p:sp>
      <p:sp>
        <p:nvSpPr>
          <p:cNvPr id="40963" name="Rectangle 2"/>
          <p:cNvSpPr>
            <a:spLocks noGrp="1" noChangeArrowheads="1"/>
          </p:cNvSpPr>
          <p:nvPr>
            <p:ph type="title"/>
          </p:nvPr>
        </p:nvSpPr>
        <p:spPr>
          <a:xfrm>
            <a:off x="762000" y="0"/>
            <a:ext cx="7772400" cy="1125538"/>
          </a:xfrm>
        </p:spPr>
        <p:txBody>
          <a:bodyPr/>
          <a:lstStyle/>
          <a:p>
            <a:r>
              <a:rPr lang="en-GB" altLang="en-US" b="1" i="1" dirty="0" smtClean="0"/>
              <a:t>Display of Reflection Holograms</a:t>
            </a:r>
          </a:p>
        </p:txBody>
      </p:sp>
      <p:sp>
        <p:nvSpPr>
          <p:cNvPr id="20484" name="Rectangle 3"/>
          <p:cNvSpPr>
            <a:spLocks noGrp="1" noChangeArrowheads="1"/>
          </p:cNvSpPr>
          <p:nvPr>
            <p:ph type="body" idx="1"/>
          </p:nvPr>
        </p:nvSpPr>
        <p:spPr>
          <a:xfrm>
            <a:off x="684213" y="1125538"/>
            <a:ext cx="7772400" cy="4683125"/>
          </a:xfrm>
        </p:spPr>
        <p:txBody>
          <a:bodyPr/>
          <a:lstStyle/>
          <a:p>
            <a:pPr>
              <a:buFontTx/>
              <a:buNone/>
              <a:defRPr/>
            </a:pPr>
            <a:r>
              <a:rPr lang="en-GB" dirty="0" smtClean="0"/>
              <a:t>	</a:t>
            </a:r>
            <a:endParaRPr lang="en-GB" sz="2800" i="1" dirty="0" smtClean="0">
              <a:solidFill>
                <a:srgbClr val="FFFF00"/>
              </a:solidFill>
            </a:endParaRPr>
          </a:p>
          <a:p>
            <a:pPr lvl="1">
              <a:buFontTx/>
              <a:buNone/>
              <a:defRPr/>
            </a:pPr>
            <a:endParaRPr lang="en-GB" dirty="0" smtClean="0">
              <a:ea typeface="+mn-ea"/>
              <a:cs typeface="+mn-cs"/>
            </a:endParaRPr>
          </a:p>
          <a:p>
            <a:pPr>
              <a:defRPr/>
            </a:pPr>
            <a:endParaRPr lang="en-GB" dirty="0" smtClean="0"/>
          </a:p>
        </p:txBody>
      </p:sp>
      <p:sp>
        <p:nvSpPr>
          <p:cNvPr id="40966" name="Rectangle 5"/>
          <p:cNvSpPr>
            <a:spLocks noChangeArrowheads="1"/>
          </p:cNvSpPr>
          <p:nvPr/>
        </p:nvSpPr>
        <p:spPr bwMode="auto">
          <a:xfrm>
            <a:off x="395536" y="5013176"/>
            <a:ext cx="8208912" cy="2800767"/>
          </a:xfrm>
          <a:prstGeom prst="rect">
            <a:avLst/>
          </a:prstGeom>
          <a:noFill/>
          <a:ln w="9525">
            <a:noFill/>
            <a:miter lim="800000"/>
            <a:headEnd/>
            <a:tailEnd/>
          </a:ln>
        </p:spPr>
        <p:txBody>
          <a:bodyPr wrap="square">
            <a:spAutoFit/>
          </a:bodyPr>
          <a:lstStyle/>
          <a:p>
            <a:pPr algn="ctr"/>
            <a:r>
              <a:rPr lang="en-GB" sz="1600" b="0" dirty="0" smtClean="0"/>
              <a:t> Layman's </a:t>
            </a:r>
            <a:r>
              <a:rPr lang="en-GB" sz="1600" b="0" dirty="0" smtClean="0"/>
              <a:t>diagram showing the importance of using a point source light to illuminate a hologram. Here we make an analogy to the shadow cast by a spotlight on a screen. In </a:t>
            </a:r>
            <a:r>
              <a:rPr lang="en-GB" sz="1600" dirty="0" smtClean="0"/>
              <a:t>(</a:t>
            </a:r>
            <a:r>
              <a:rPr lang="en-GB" sz="1600" dirty="0" smtClean="0">
                <a:solidFill>
                  <a:srgbClr val="FFFF00"/>
                </a:solidFill>
              </a:rPr>
              <a:t>a</a:t>
            </a:r>
            <a:r>
              <a:rPr lang="en-GB" sz="1600" dirty="0" smtClean="0"/>
              <a:t>)</a:t>
            </a:r>
            <a:r>
              <a:rPr lang="en-GB" sz="1600" b="0" dirty="0" smtClean="0"/>
              <a:t> the spotlight emits light from a small point, resulting in a sharp image. In </a:t>
            </a:r>
            <a:r>
              <a:rPr lang="en-GB" sz="1600" dirty="0" smtClean="0"/>
              <a:t>(</a:t>
            </a:r>
            <a:r>
              <a:rPr lang="en-GB" sz="1600" dirty="0" smtClean="0">
                <a:solidFill>
                  <a:srgbClr val="FFFF00"/>
                </a:solidFill>
              </a:rPr>
              <a:t>b</a:t>
            </a:r>
            <a:r>
              <a:rPr lang="en-GB" sz="1600" dirty="0" smtClean="0"/>
              <a:t>)</a:t>
            </a:r>
            <a:r>
              <a:rPr lang="en-GB" sz="1600" b="0" dirty="0" smtClean="0"/>
              <a:t> a large-area diffuse spotlight results in a diffuse image. In </a:t>
            </a:r>
            <a:r>
              <a:rPr lang="en-GB" sz="1600" dirty="0" smtClean="0"/>
              <a:t>(</a:t>
            </a:r>
            <a:r>
              <a:rPr lang="en-GB" sz="1600" dirty="0" smtClean="0">
                <a:solidFill>
                  <a:srgbClr val="FFFF00"/>
                </a:solidFill>
              </a:rPr>
              <a:t>c</a:t>
            </a:r>
            <a:r>
              <a:rPr lang="en-GB" sz="1600" dirty="0" smtClean="0"/>
              <a:t>)</a:t>
            </a:r>
            <a:r>
              <a:rPr lang="en-GB" sz="1600" b="0" dirty="0" smtClean="0"/>
              <a:t> many spotlights illuminate the hologram, resulting in multiple images.</a:t>
            </a:r>
            <a:r>
              <a:rPr lang="en-US" altLang="en-US" sz="1600" b="0" dirty="0" smtClean="0"/>
              <a:t> </a:t>
            </a:r>
            <a:endParaRPr lang="en-GB" sz="1600" b="0" dirty="0" smtClean="0"/>
          </a:p>
          <a:p>
            <a:endParaRPr lang="en-US" altLang="en-US" sz="1600" b="0" dirty="0" smtClean="0"/>
          </a:p>
          <a:p>
            <a:endParaRPr lang="en-US" altLang="en-US" sz="1600" dirty="0" smtClean="0"/>
          </a:p>
          <a:p>
            <a:endParaRPr lang="en-US" altLang="en-US" sz="1600" dirty="0" smtClean="0"/>
          </a:p>
          <a:p>
            <a:endParaRPr lang="en-US" altLang="en-US" sz="1600" dirty="0" smtClean="0"/>
          </a:p>
          <a:p>
            <a:endParaRPr lang="en-US" altLang="en-US" sz="1600" dirty="0" smtClean="0"/>
          </a:p>
          <a:p>
            <a:endParaRPr lang="en-US" altLang="en-US" sz="1600" dirty="0" smtClean="0"/>
          </a:p>
          <a:p>
            <a:endParaRPr lang="en-GB" altLang="en-US" sz="1600" dirty="0"/>
          </a:p>
        </p:txBody>
      </p:sp>
      <p:pic>
        <p:nvPicPr>
          <p:cNvPr id="10" name="Picture 9" descr="Fig.13,2.jpg"/>
          <p:cNvPicPr>
            <a:picLocks noChangeAspect="1"/>
          </p:cNvPicPr>
          <p:nvPr/>
        </p:nvPicPr>
        <p:blipFill>
          <a:blip r:embed="rId2" cstate="print"/>
          <a:stretch>
            <a:fillRect/>
          </a:stretch>
        </p:blipFill>
        <p:spPr>
          <a:xfrm>
            <a:off x="1331640" y="980728"/>
            <a:ext cx="6120680" cy="3975692"/>
          </a:xfrm>
          <a:prstGeom prst="rect">
            <a:avLst/>
          </a:prstGeom>
          <a:ln>
            <a:noFill/>
          </a:ln>
          <a:effectLst>
            <a:softEdge rad="112500"/>
          </a:effectLst>
        </p:spPr>
      </p:pic>
      <p:sp>
        <p:nvSpPr>
          <p:cNvPr id="2" name="Slide Number Placeholder 1"/>
          <p:cNvSpPr>
            <a:spLocks noGrp="1"/>
          </p:cNvSpPr>
          <p:nvPr>
            <p:ph type="sldNum" sz="quarter" idx="11"/>
          </p:nvPr>
        </p:nvSpPr>
        <p:spPr/>
        <p:txBody>
          <a:bodyPr/>
          <a:lstStyle/>
          <a:p>
            <a:pPr>
              <a:defRPr/>
            </a:pPr>
            <a:fld id="{E523AB26-C5E5-4F15-A3A0-D3B13CB9013F}" type="slidenum">
              <a:rPr lang="en-GB" smtClean="0"/>
              <a:pPr>
                <a:defRPr/>
              </a:pPr>
              <a:t>22</a:t>
            </a:fld>
            <a:endParaRPr lang="en-GB"/>
          </a:p>
        </p:txBody>
      </p:sp>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Footer Placeholder 3"/>
          <p:cNvSpPr>
            <a:spLocks noGrp="1"/>
          </p:cNvSpPr>
          <p:nvPr>
            <p:ph type="ftr" sz="quarter" idx="10"/>
          </p:nvPr>
        </p:nvSpPr>
        <p:spPr>
          <a:noFill/>
        </p:spPr>
        <p:txBody>
          <a:bodyPr/>
          <a:lstStyle/>
          <a:p>
            <a:r>
              <a:rPr lang="en-US" altLang="en-US" sz="1200" smtClean="0"/>
              <a:t>OptoClones_ PhotonicsWest'16</a:t>
            </a:r>
            <a:endParaRPr lang="en-GB" altLang="en-US" smtClean="0"/>
          </a:p>
        </p:txBody>
      </p:sp>
      <p:sp>
        <p:nvSpPr>
          <p:cNvPr id="65539" name="Rectangle 2"/>
          <p:cNvSpPr>
            <a:spLocks noGrp="1" noChangeArrowheads="1"/>
          </p:cNvSpPr>
          <p:nvPr>
            <p:ph type="title"/>
          </p:nvPr>
        </p:nvSpPr>
        <p:spPr>
          <a:xfrm>
            <a:off x="468313" y="609600"/>
            <a:ext cx="8496300" cy="1143000"/>
          </a:xfrm>
        </p:spPr>
        <p:txBody>
          <a:bodyPr/>
          <a:lstStyle/>
          <a:p>
            <a:r>
              <a:rPr lang="en-GB" altLang="en-US" sz="3200" b="1" i="1" dirty="0" smtClean="0"/>
              <a:t>Light for Illuminating </a:t>
            </a:r>
            <a:r>
              <a:rPr lang="en-GB" altLang="en-US" sz="3200" b="1" i="1" dirty="0" err="1" smtClean="0"/>
              <a:t>Color</a:t>
            </a:r>
            <a:r>
              <a:rPr lang="en-GB" altLang="en-US" sz="3200" b="1" i="1" dirty="0" smtClean="0"/>
              <a:t> Holograms</a:t>
            </a:r>
            <a:endParaRPr lang="en-US" altLang="en-US" sz="3200" b="1" i="1" dirty="0" smtClean="0"/>
          </a:p>
        </p:txBody>
      </p:sp>
      <p:sp>
        <p:nvSpPr>
          <p:cNvPr id="65540" name="Rectangle 3"/>
          <p:cNvSpPr>
            <a:spLocks noGrp="1" noChangeArrowheads="1"/>
          </p:cNvSpPr>
          <p:nvPr>
            <p:ph type="body" idx="1"/>
          </p:nvPr>
        </p:nvSpPr>
        <p:spPr/>
        <p:txBody>
          <a:bodyPr/>
          <a:lstStyle/>
          <a:p>
            <a:pPr algn="just">
              <a:buFontTx/>
              <a:buNone/>
            </a:pPr>
            <a:r>
              <a:rPr lang="en-US" altLang="en-US" dirty="0" smtClean="0"/>
              <a:t>	The selection of a suitable lamp for the reconstruction (illuminating) of color holograms is much more important than the selection of lamps for monochrome hologram display. The color balance for the recording of a color hologram must be adjusted with the type of light that is going to be used for the display of the finished hologram in mind. Color reproduction in a reflection hologram is only correct when the light is illuminating the hologram or film at a </a:t>
            </a:r>
            <a:r>
              <a:rPr lang="en-US" altLang="en-US" i="1" dirty="0" smtClean="0">
                <a:solidFill>
                  <a:schemeClr val="tx2"/>
                </a:solidFill>
              </a:rPr>
              <a:t>specific angle</a:t>
            </a:r>
            <a:r>
              <a:rPr lang="en-US" altLang="en-US" dirty="0" smtClean="0"/>
              <a:t>. </a:t>
            </a:r>
          </a:p>
        </p:txBody>
      </p:sp>
      <p:sp>
        <p:nvSpPr>
          <p:cNvPr id="2" name="Slide Number Placeholder 1"/>
          <p:cNvSpPr>
            <a:spLocks noGrp="1"/>
          </p:cNvSpPr>
          <p:nvPr>
            <p:ph type="sldNum" sz="quarter" idx="11"/>
          </p:nvPr>
        </p:nvSpPr>
        <p:spPr/>
        <p:txBody>
          <a:bodyPr/>
          <a:lstStyle/>
          <a:p>
            <a:pPr>
              <a:defRPr/>
            </a:pPr>
            <a:fld id="{E523AB26-C5E5-4F15-A3A0-D3B13CB9013F}" type="slidenum">
              <a:rPr lang="en-GB" smtClean="0"/>
              <a:pPr>
                <a:defRPr/>
              </a:pPr>
              <a:t>23</a:t>
            </a:fld>
            <a:endParaRPr lang="en-GB"/>
          </a:p>
        </p:txBody>
      </p:sp>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Footer Placeholder 3"/>
          <p:cNvSpPr>
            <a:spLocks noGrp="1"/>
          </p:cNvSpPr>
          <p:nvPr>
            <p:ph type="ftr" sz="quarter" idx="10"/>
          </p:nvPr>
        </p:nvSpPr>
        <p:spPr>
          <a:noFill/>
        </p:spPr>
        <p:txBody>
          <a:bodyPr/>
          <a:lstStyle/>
          <a:p>
            <a:r>
              <a:rPr lang="en-US" altLang="en-US" sz="1200" smtClean="0"/>
              <a:t>OptoClones_ PhotonicsWest'16</a:t>
            </a:r>
            <a:endParaRPr lang="en-GB" altLang="en-US" dirty="0" smtClean="0"/>
          </a:p>
        </p:txBody>
      </p:sp>
      <p:sp>
        <p:nvSpPr>
          <p:cNvPr id="66563" name="Rectangle 2"/>
          <p:cNvSpPr>
            <a:spLocks noGrp="1" noChangeArrowheads="1"/>
          </p:cNvSpPr>
          <p:nvPr>
            <p:ph type="title"/>
          </p:nvPr>
        </p:nvSpPr>
        <p:spPr>
          <a:xfrm>
            <a:off x="468313" y="188913"/>
            <a:ext cx="8496300" cy="863823"/>
          </a:xfrm>
        </p:spPr>
        <p:txBody>
          <a:bodyPr/>
          <a:lstStyle/>
          <a:p>
            <a:r>
              <a:rPr lang="en-GB" altLang="en-US" b="1" i="1" dirty="0" smtClean="0"/>
              <a:t>Light-Emitting Diodes (LEDs)</a:t>
            </a:r>
            <a:endParaRPr lang="en-US" altLang="en-US" b="1" i="1" dirty="0" smtClean="0"/>
          </a:p>
        </p:txBody>
      </p:sp>
      <p:sp>
        <p:nvSpPr>
          <p:cNvPr id="66564" name="Rectangle 3"/>
          <p:cNvSpPr>
            <a:spLocks noGrp="1" noChangeArrowheads="1"/>
          </p:cNvSpPr>
          <p:nvPr>
            <p:ph type="body" idx="1"/>
          </p:nvPr>
        </p:nvSpPr>
        <p:spPr>
          <a:xfrm>
            <a:off x="685800" y="4077072"/>
            <a:ext cx="7772400" cy="2018928"/>
          </a:xfrm>
        </p:spPr>
        <p:txBody>
          <a:bodyPr/>
          <a:lstStyle/>
          <a:p>
            <a:pPr>
              <a:buFontTx/>
              <a:buNone/>
            </a:pPr>
            <a:r>
              <a:rPr lang="en-US" altLang="en-US" dirty="0" smtClean="0"/>
              <a:t>	</a:t>
            </a:r>
          </a:p>
        </p:txBody>
      </p:sp>
      <p:sp>
        <p:nvSpPr>
          <p:cNvPr id="66565" name="Rectangle 4"/>
          <p:cNvSpPr>
            <a:spLocks noChangeArrowheads="1"/>
          </p:cNvSpPr>
          <p:nvPr/>
        </p:nvSpPr>
        <p:spPr bwMode="auto">
          <a:xfrm>
            <a:off x="585788" y="3811126"/>
            <a:ext cx="8281987" cy="2185214"/>
          </a:xfrm>
          <a:prstGeom prst="rect">
            <a:avLst/>
          </a:prstGeom>
          <a:noFill/>
          <a:ln w="9525">
            <a:noFill/>
            <a:miter lim="800000"/>
            <a:headEnd/>
            <a:tailEnd/>
          </a:ln>
        </p:spPr>
        <p:txBody>
          <a:bodyPr wrap="square" anchor="ctr">
            <a:spAutoFit/>
          </a:bodyPr>
          <a:lstStyle/>
          <a:p>
            <a:pPr>
              <a:tabLst>
                <a:tab pos="342900" algn="l"/>
              </a:tabLst>
            </a:pPr>
            <a:endParaRPr lang="en-US" altLang="en-US" b="0" dirty="0"/>
          </a:p>
          <a:p>
            <a:pPr>
              <a:buFontTx/>
              <a:buChar char="•"/>
              <a:tabLst>
                <a:tab pos="342900" algn="l"/>
              </a:tabLst>
            </a:pPr>
            <a:r>
              <a:rPr lang="en-GB" altLang="en-US" sz="1600" b="0" dirty="0"/>
              <a:t>  Long life (20,000 to 100,000+ hours),</a:t>
            </a:r>
          </a:p>
          <a:p>
            <a:pPr>
              <a:buFontTx/>
              <a:buChar char="•"/>
              <a:tabLst>
                <a:tab pos="342900" algn="l"/>
              </a:tabLst>
            </a:pPr>
            <a:r>
              <a:rPr lang="en-GB" altLang="en-US" sz="1600" b="0" dirty="0"/>
              <a:t>  Small size for improved design and sharper holographic images,</a:t>
            </a:r>
            <a:endParaRPr lang="en-US" altLang="en-US" sz="1600" b="0" dirty="0"/>
          </a:p>
          <a:p>
            <a:pPr>
              <a:buFontTx/>
              <a:buChar char="•"/>
              <a:tabLst>
                <a:tab pos="342900" algn="l"/>
              </a:tabLst>
            </a:pPr>
            <a:r>
              <a:rPr lang="en-GB" altLang="en-US" sz="1600" b="0" dirty="0"/>
              <a:t>  High durability and robustness to thermal and vibration shocks,</a:t>
            </a:r>
            <a:endParaRPr lang="en-US" altLang="en-US" sz="1600" b="0" dirty="0"/>
          </a:p>
          <a:p>
            <a:pPr>
              <a:buFontTx/>
              <a:buChar char="•"/>
              <a:tabLst>
                <a:tab pos="342900" algn="l"/>
              </a:tabLst>
            </a:pPr>
            <a:r>
              <a:rPr lang="en-GB" altLang="en-US" sz="1600" b="0" dirty="0"/>
              <a:t>  Low energy usage / high energy efficiency,</a:t>
            </a:r>
            <a:endParaRPr lang="en-US" altLang="en-US" sz="1600" b="0" dirty="0"/>
          </a:p>
          <a:p>
            <a:pPr>
              <a:buFontTx/>
              <a:buChar char="•"/>
              <a:tabLst>
                <a:tab pos="342900" algn="l"/>
              </a:tabLst>
            </a:pPr>
            <a:r>
              <a:rPr lang="en-GB" altLang="en-US" sz="1600" b="0" dirty="0"/>
              <a:t>  No IR or UV in the beam output,</a:t>
            </a:r>
            <a:endParaRPr lang="en-US" altLang="en-US" sz="1600" b="0" dirty="0"/>
          </a:p>
          <a:p>
            <a:pPr>
              <a:buFontTx/>
              <a:buChar char="•"/>
              <a:tabLst>
                <a:tab pos="342900" algn="l"/>
              </a:tabLst>
            </a:pPr>
            <a:r>
              <a:rPr lang="en-GB" altLang="en-US" sz="1600" b="0" dirty="0"/>
              <a:t>  Directional light output for increased system efficiency,</a:t>
            </a:r>
            <a:endParaRPr lang="en-US" altLang="en-US" sz="1600" b="0" dirty="0"/>
          </a:p>
          <a:p>
            <a:pPr>
              <a:buFontTx/>
              <a:buChar char="•"/>
              <a:tabLst>
                <a:tab pos="342900" algn="l"/>
              </a:tabLst>
            </a:pPr>
            <a:r>
              <a:rPr lang="en-GB" altLang="en-US" sz="1600" b="0" dirty="0"/>
              <a:t>  Digital dynamic colour control – white point tuneable.</a:t>
            </a:r>
          </a:p>
        </p:txBody>
      </p:sp>
      <p:pic>
        <p:nvPicPr>
          <p:cNvPr id="7" name="Picture 6" descr="Fig.13.16.jpg"/>
          <p:cNvPicPr>
            <a:picLocks noChangeAspect="1"/>
          </p:cNvPicPr>
          <p:nvPr/>
        </p:nvPicPr>
        <p:blipFill>
          <a:blip r:embed="rId2" cstate="print"/>
          <a:stretch>
            <a:fillRect/>
          </a:stretch>
        </p:blipFill>
        <p:spPr>
          <a:xfrm>
            <a:off x="1043608" y="1340768"/>
            <a:ext cx="2232025" cy="24749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Fig.13_LED_spectra.jpg"/>
          <p:cNvPicPr>
            <a:picLocks noChangeAspect="1"/>
          </p:cNvPicPr>
          <p:nvPr/>
        </p:nvPicPr>
        <p:blipFill>
          <a:blip r:embed="rId3" cstate="print"/>
          <a:srcRect/>
          <a:stretch>
            <a:fillRect/>
          </a:stretch>
        </p:blipFill>
        <p:spPr bwMode="auto">
          <a:xfrm>
            <a:off x="3923928" y="1268760"/>
            <a:ext cx="4752181" cy="2760968"/>
          </a:xfrm>
          <a:prstGeom prst="rect">
            <a:avLst/>
          </a:prstGeom>
          <a:noFill/>
          <a:ln w="9525">
            <a:noFill/>
            <a:miter lim="800000"/>
            <a:headEnd/>
            <a:tailEnd/>
          </a:ln>
        </p:spPr>
      </p:pic>
      <p:sp>
        <p:nvSpPr>
          <p:cNvPr id="2" name="Slide Number Placeholder 1"/>
          <p:cNvSpPr>
            <a:spLocks noGrp="1"/>
          </p:cNvSpPr>
          <p:nvPr>
            <p:ph type="sldNum" sz="quarter" idx="11"/>
          </p:nvPr>
        </p:nvSpPr>
        <p:spPr/>
        <p:txBody>
          <a:bodyPr/>
          <a:lstStyle/>
          <a:p>
            <a:pPr>
              <a:defRPr/>
            </a:pPr>
            <a:fld id="{E523AB26-C5E5-4F15-A3A0-D3B13CB9013F}" type="slidenum">
              <a:rPr lang="en-GB" smtClean="0"/>
              <a:pPr>
                <a:defRPr/>
              </a:pPr>
              <a:t>24</a:t>
            </a:fld>
            <a:endParaRPr lang="en-GB"/>
          </a:p>
        </p:txBody>
      </p:sp>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Footer Placeholder 3"/>
          <p:cNvSpPr>
            <a:spLocks noGrp="1"/>
          </p:cNvSpPr>
          <p:nvPr>
            <p:ph type="ftr" sz="quarter" idx="10"/>
          </p:nvPr>
        </p:nvSpPr>
        <p:spPr>
          <a:noFill/>
        </p:spPr>
        <p:txBody>
          <a:bodyPr/>
          <a:lstStyle/>
          <a:p>
            <a:r>
              <a:rPr lang="en-US" altLang="en-US" sz="1200" smtClean="0"/>
              <a:t>OptoClones_ PhotonicsWest'16</a:t>
            </a:r>
            <a:endParaRPr lang="en-GB" altLang="en-US" dirty="0" smtClean="0"/>
          </a:p>
        </p:txBody>
      </p:sp>
      <p:sp>
        <p:nvSpPr>
          <p:cNvPr id="88067" name="Rectangle 2"/>
          <p:cNvSpPr>
            <a:spLocks noGrp="1" noChangeArrowheads="1"/>
          </p:cNvSpPr>
          <p:nvPr>
            <p:ph type="title"/>
          </p:nvPr>
        </p:nvSpPr>
        <p:spPr>
          <a:xfrm>
            <a:off x="468313" y="0"/>
            <a:ext cx="8496300" cy="1557338"/>
          </a:xfrm>
        </p:spPr>
        <p:txBody>
          <a:bodyPr/>
          <a:lstStyle/>
          <a:p>
            <a:r>
              <a:rPr lang="en-GB" altLang="en-US" b="1" i="1" dirty="0" err="1" smtClean="0"/>
              <a:t>AutoTech</a:t>
            </a:r>
            <a:r>
              <a:rPr lang="en-GB" altLang="en-US" b="1" i="1" dirty="0" smtClean="0"/>
              <a:t> </a:t>
            </a:r>
            <a:r>
              <a:rPr lang="en-GB" altLang="en-US" b="1" i="1" dirty="0" smtClean="0">
                <a:solidFill>
                  <a:srgbClr val="FF0000"/>
                </a:solidFill>
              </a:rPr>
              <a:t>R</a:t>
            </a:r>
            <a:r>
              <a:rPr lang="en-GB" altLang="en-US" b="1" i="1" dirty="0" smtClean="0">
                <a:solidFill>
                  <a:srgbClr val="00B050"/>
                </a:solidFill>
              </a:rPr>
              <a:t>G</a:t>
            </a:r>
            <a:r>
              <a:rPr lang="en-GB" altLang="en-US" b="1" i="1" dirty="0" smtClean="0">
                <a:solidFill>
                  <a:srgbClr val="00B0F0"/>
                </a:solidFill>
              </a:rPr>
              <a:t>B</a:t>
            </a:r>
            <a:r>
              <a:rPr lang="en-GB" altLang="en-US" b="1" i="1" dirty="0" smtClean="0"/>
              <a:t> LED Light </a:t>
            </a:r>
            <a:endParaRPr lang="en-US" altLang="en-US" b="1" i="1" dirty="0" smtClean="0"/>
          </a:p>
        </p:txBody>
      </p:sp>
      <p:sp>
        <p:nvSpPr>
          <p:cNvPr id="88068" name="Rectangle 3"/>
          <p:cNvSpPr>
            <a:spLocks noGrp="1" noChangeArrowheads="1"/>
          </p:cNvSpPr>
          <p:nvPr>
            <p:ph type="body" idx="1"/>
          </p:nvPr>
        </p:nvSpPr>
        <p:spPr>
          <a:xfrm>
            <a:off x="899592" y="5084763"/>
            <a:ext cx="4032448" cy="1011237"/>
          </a:xfrm>
        </p:spPr>
        <p:txBody>
          <a:bodyPr/>
          <a:lstStyle/>
          <a:p>
            <a:pPr>
              <a:buFontTx/>
              <a:buNone/>
            </a:pPr>
            <a:r>
              <a:rPr lang="en-GB" sz="2000" dirty="0" smtClean="0"/>
              <a:t>	The </a:t>
            </a:r>
            <a:r>
              <a:rPr lang="en-US" sz="2000" i="1" dirty="0" err="1" smtClean="0"/>
              <a:t>HoLoFoS</a:t>
            </a:r>
            <a:r>
              <a:rPr lang="en-US" sz="2000" baseline="30000" dirty="0" err="1" smtClean="0"/>
              <a:t>TM</a:t>
            </a:r>
            <a:r>
              <a:rPr lang="en-US" sz="2000" dirty="0" smtClean="0"/>
              <a:t> model (λ) LED with a source size </a:t>
            </a:r>
            <a:r>
              <a:rPr lang="en-US" sz="2000" dirty="0" smtClean="0"/>
              <a:t>about Ø2 </a:t>
            </a:r>
            <a:r>
              <a:rPr lang="en-US" sz="2000" dirty="0" smtClean="0"/>
              <a:t>mm</a:t>
            </a:r>
            <a:endParaRPr lang="en-US" altLang="en-US" sz="2000" dirty="0" smtClean="0"/>
          </a:p>
        </p:txBody>
      </p:sp>
      <p:sp>
        <p:nvSpPr>
          <p:cNvPr id="88069" name="Rectangle 8"/>
          <p:cNvSpPr>
            <a:spLocks noChangeArrowheads="1"/>
          </p:cNvSpPr>
          <p:nvPr/>
        </p:nvSpPr>
        <p:spPr bwMode="auto">
          <a:xfrm>
            <a:off x="5220072" y="1268761"/>
            <a:ext cx="3240359" cy="2554545"/>
          </a:xfrm>
          <a:prstGeom prst="rect">
            <a:avLst/>
          </a:prstGeom>
          <a:noFill/>
          <a:ln w="9525">
            <a:noFill/>
            <a:miter lim="800000"/>
            <a:headEnd/>
            <a:tailEnd/>
          </a:ln>
        </p:spPr>
        <p:txBody>
          <a:bodyPr wrap="square">
            <a:spAutoFit/>
          </a:bodyPr>
          <a:lstStyle/>
          <a:p>
            <a:r>
              <a:rPr lang="en-GB" altLang="en-US" sz="2000" b="0" dirty="0"/>
              <a:t>The </a:t>
            </a:r>
            <a:r>
              <a:rPr lang="en-GB" altLang="en-US" sz="2000" b="0" i="1" dirty="0">
                <a:solidFill>
                  <a:srgbClr val="FFFF00"/>
                </a:solidFill>
              </a:rPr>
              <a:t>Hellenic Institute of Holography</a:t>
            </a:r>
            <a:r>
              <a:rPr lang="en-GB" altLang="en-US" sz="2000" b="0" dirty="0"/>
              <a:t> in Greece has developed a special LED spotlight, the </a:t>
            </a:r>
          </a:p>
          <a:p>
            <a:endParaRPr lang="en-GB" altLang="en-US" sz="2000" dirty="0"/>
          </a:p>
          <a:p>
            <a:endParaRPr lang="en-GB" altLang="en-US" sz="2000" dirty="0"/>
          </a:p>
          <a:p>
            <a:endParaRPr lang="en-GB" altLang="en-US" sz="2000" dirty="0"/>
          </a:p>
          <a:p>
            <a:r>
              <a:rPr lang="en-GB" altLang="en-US" sz="2000" b="0" dirty="0" smtClean="0"/>
              <a:t>for the </a:t>
            </a:r>
            <a:r>
              <a:rPr lang="en-US" sz="2000" b="0" i="1" dirty="0" err="1" smtClean="0"/>
              <a:t>OptoClone</a:t>
            </a:r>
            <a:r>
              <a:rPr lang="en-US" sz="1800" b="0" baseline="30000" dirty="0" err="1" smtClean="0"/>
              <a:t>TM</a:t>
            </a:r>
            <a:r>
              <a:rPr lang="en-US" sz="1800" b="0" baseline="30000" dirty="0" smtClean="0">
                <a:solidFill>
                  <a:srgbClr val="FFFF00"/>
                </a:solidFill>
              </a:rPr>
              <a:t> </a:t>
            </a:r>
            <a:r>
              <a:rPr lang="en-GB" altLang="en-US" sz="1600" b="0" dirty="0" smtClean="0"/>
              <a:t>display</a:t>
            </a:r>
            <a:endParaRPr lang="en-GB" altLang="en-US" sz="1600" b="0" dirty="0"/>
          </a:p>
        </p:txBody>
      </p:sp>
      <p:pic>
        <p:nvPicPr>
          <p:cNvPr id="88070" name="Picture 8"/>
          <p:cNvPicPr>
            <a:picLocks noChangeAspect="1" noChangeArrowheads="1"/>
          </p:cNvPicPr>
          <p:nvPr/>
        </p:nvPicPr>
        <p:blipFill>
          <a:blip r:embed="rId3" cstate="print"/>
          <a:srcRect/>
          <a:stretch>
            <a:fillRect/>
          </a:stretch>
        </p:blipFill>
        <p:spPr bwMode="auto">
          <a:xfrm>
            <a:off x="5364088" y="2636912"/>
            <a:ext cx="2092325" cy="620712"/>
          </a:xfrm>
          <a:prstGeom prst="rect">
            <a:avLst/>
          </a:prstGeom>
          <a:noFill/>
          <a:ln w="9525">
            <a:noFill/>
            <a:miter lim="800000"/>
            <a:headEnd/>
            <a:tailEnd/>
          </a:ln>
        </p:spPr>
      </p:pic>
      <p:pic>
        <p:nvPicPr>
          <p:cNvPr id="8" name="Picture 7" descr="LED-Spotlight_New.jpg"/>
          <p:cNvPicPr>
            <a:picLocks noChangeAspect="1"/>
          </p:cNvPicPr>
          <p:nvPr/>
        </p:nvPicPr>
        <p:blipFill>
          <a:blip r:embed="rId4" cstate="print"/>
          <a:stretch>
            <a:fillRect/>
          </a:stretch>
        </p:blipFill>
        <p:spPr>
          <a:xfrm>
            <a:off x="611560" y="1556792"/>
            <a:ext cx="4224470" cy="3168352"/>
          </a:xfrm>
          <a:prstGeom prst="rect">
            <a:avLst/>
          </a:prstGeom>
          <a:ln>
            <a:noFill/>
          </a:ln>
          <a:effectLst>
            <a:softEdge rad="112500"/>
          </a:effectLst>
        </p:spPr>
      </p:pic>
      <p:pic>
        <p:nvPicPr>
          <p:cNvPr id="10" name="Picture 9" descr="LED_Spot_Size_2.jpg"/>
          <p:cNvPicPr>
            <a:picLocks noChangeAspect="1"/>
          </p:cNvPicPr>
          <p:nvPr/>
        </p:nvPicPr>
        <p:blipFill>
          <a:blip r:embed="rId5" cstate="print"/>
          <a:stretch>
            <a:fillRect/>
          </a:stretch>
        </p:blipFill>
        <p:spPr>
          <a:xfrm>
            <a:off x="5364088" y="3933056"/>
            <a:ext cx="2766216" cy="2431995"/>
          </a:xfrm>
          <a:prstGeom prst="rect">
            <a:avLst/>
          </a:prstGeom>
          <a:ln>
            <a:noFill/>
          </a:ln>
          <a:effectLst>
            <a:softEdge rad="112500"/>
          </a:effectLst>
        </p:spPr>
      </p:pic>
      <p:sp>
        <p:nvSpPr>
          <p:cNvPr id="2" name="Slide Number Placeholder 1"/>
          <p:cNvSpPr>
            <a:spLocks noGrp="1"/>
          </p:cNvSpPr>
          <p:nvPr>
            <p:ph type="sldNum" sz="quarter" idx="11"/>
          </p:nvPr>
        </p:nvSpPr>
        <p:spPr/>
        <p:txBody>
          <a:bodyPr/>
          <a:lstStyle/>
          <a:p>
            <a:pPr>
              <a:defRPr/>
            </a:pPr>
            <a:fld id="{E523AB26-C5E5-4F15-A3A0-D3B13CB9013F}" type="slidenum">
              <a:rPr lang="en-GB" smtClean="0"/>
              <a:pPr>
                <a:defRPr/>
              </a:pPr>
              <a:t>25</a:t>
            </a:fld>
            <a:endParaRPr lang="en-GB"/>
          </a:p>
        </p:txBody>
      </p:sp>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oter Placeholder 3"/>
          <p:cNvSpPr>
            <a:spLocks noGrp="1"/>
          </p:cNvSpPr>
          <p:nvPr>
            <p:ph type="ftr" sz="quarter" idx="10"/>
          </p:nvPr>
        </p:nvSpPr>
        <p:spPr>
          <a:noFill/>
        </p:spPr>
        <p:txBody>
          <a:bodyPr/>
          <a:lstStyle/>
          <a:p>
            <a:r>
              <a:rPr lang="en-US" altLang="en-US" sz="1200" smtClean="0"/>
              <a:t>OptoClones_ PhotonicsWest'16</a:t>
            </a:r>
            <a:endParaRPr lang="en-GB" altLang="en-US" dirty="0" smtClean="0"/>
          </a:p>
        </p:txBody>
      </p:sp>
      <p:sp>
        <p:nvSpPr>
          <p:cNvPr id="40963" name="Rectangle 2"/>
          <p:cNvSpPr>
            <a:spLocks noGrp="1" noChangeArrowheads="1"/>
          </p:cNvSpPr>
          <p:nvPr>
            <p:ph type="title"/>
          </p:nvPr>
        </p:nvSpPr>
        <p:spPr>
          <a:xfrm>
            <a:off x="251520" y="0"/>
            <a:ext cx="8282880" cy="1125538"/>
          </a:xfrm>
        </p:spPr>
        <p:txBody>
          <a:bodyPr/>
          <a:lstStyle/>
          <a:p>
            <a:r>
              <a:rPr lang="en-GB" altLang="en-US" b="1" i="1" dirty="0" smtClean="0"/>
              <a:t>Display Case with Integrated LED Light</a:t>
            </a:r>
          </a:p>
        </p:txBody>
      </p:sp>
      <p:sp>
        <p:nvSpPr>
          <p:cNvPr id="20484" name="Rectangle 3"/>
          <p:cNvSpPr>
            <a:spLocks noGrp="1" noChangeArrowheads="1"/>
          </p:cNvSpPr>
          <p:nvPr>
            <p:ph type="body" idx="1"/>
          </p:nvPr>
        </p:nvSpPr>
        <p:spPr>
          <a:xfrm>
            <a:off x="684213" y="1125538"/>
            <a:ext cx="7772400" cy="4683125"/>
          </a:xfrm>
        </p:spPr>
        <p:txBody>
          <a:bodyPr/>
          <a:lstStyle/>
          <a:p>
            <a:pPr>
              <a:buFontTx/>
              <a:buNone/>
              <a:defRPr/>
            </a:pPr>
            <a:r>
              <a:rPr lang="en-GB" dirty="0" smtClean="0"/>
              <a:t>	</a:t>
            </a:r>
            <a:endParaRPr lang="en-GB" sz="2800" i="1" dirty="0" smtClean="0">
              <a:solidFill>
                <a:srgbClr val="FFFF00"/>
              </a:solidFill>
            </a:endParaRPr>
          </a:p>
          <a:p>
            <a:pPr lvl="1">
              <a:buFontTx/>
              <a:buNone/>
              <a:defRPr/>
            </a:pPr>
            <a:endParaRPr lang="en-GB" dirty="0" smtClean="0">
              <a:ea typeface="+mn-ea"/>
              <a:cs typeface="+mn-cs"/>
            </a:endParaRPr>
          </a:p>
          <a:p>
            <a:pPr>
              <a:defRPr/>
            </a:pPr>
            <a:endParaRPr lang="en-GB" dirty="0" smtClean="0"/>
          </a:p>
        </p:txBody>
      </p:sp>
      <p:pic>
        <p:nvPicPr>
          <p:cNvPr id="7" name="Picture 6" descr="DisplaySystem(exploded).jpg"/>
          <p:cNvPicPr>
            <a:picLocks noChangeAspect="1"/>
          </p:cNvPicPr>
          <p:nvPr/>
        </p:nvPicPr>
        <p:blipFill>
          <a:blip r:embed="rId2" cstate="print"/>
          <a:stretch>
            <a:fillRect/>
          </a:stretch>
        </p:blipFill>
        <p:spPr>
          <a:xfrm>
            <a:off x="899592" y="980728"/>
            <a:ext cx="7272807" cy="4890963"/>
          </a:xfrm>
          <a:prstGeom prst="rect">
            <a:avLst/>
          </a:prstGeom>
          <a:ln>
            <a:noFill/>
          </a:ln>
          <a:effectLst>
            <a:softEdge rad="112500"/>
          </a:effectLst>
        </p:spPr>
      </p:pic>
      <p:sp>
        <p:nvSpPr>
          <p:cNvPr id="9" name="Rectangle 8"/>
          <p:cNvSpPr/>
          <p:nvPr/>
        </p:nvSpPr>
        <p:spPr>
          <a:xfrm>
            <a:off x="683568" y="5877272"/>
            <a:ext cx="8460432" cy="338554"/>
          </a:xfrm>
          <a:prstGeom prst="rect">
            <a:avLst/>
          </a:prstGeom>
        </p:spPr>
        <p:txBody>
          <a:bodyPr wrap="square">
            <a:spAutoFit/>
          </a:bodyPr>
          <a:lstStyle/>
          <a:p>
            <a:pPr>
              <a:buFontTx/>
              <a:buNone/>
            </a:pPr>
            <a:r>
              <a:rPr lang="en-GB" sz="1600" b="0" dirty="0" smtClean="0"/>
              <a:t>The </a:t>
            </a:r>
            <a:r>
              <a:rPr lang="en-US" sz="1600" b="0" i="1" dirty="0" err="1" smtClean="0">
                <a:solidFill>
                  <a:srgbClr val="FFFF00"/>
                </a:solidFill>
              </a:rPr>
              <a:t>HiH</a:t>
            </a:r>
            <a:r>
              <a:rPr lang="en-US" sz="1600" b="0" i="1" dirty="0" smtClean="0">
                <a:solidFill>
                  <a:srgbClr val="FFFF00"/>
                </a:solidFill>
              </a:rPr>
              <a:t> display box </a:t>
            </a:r>
            <a:r>
              <a:rPr lang="en-US" sz="1600" b="0" dirty="0" smtClean="0"/>
              <a:t>with integrated LED light for the correct display of </a:t>
            </a:r>
            <a:r>
              <a:rPr lang="en-US" sz="1600" b="0" i="1" dirty="0" err="1" smtClean="0"/>
              <a:t>OptoClones</a:t>
            </a:r>
            <a:r>
              <a:rPr lang="en-US" sz="1400" b="0" baseline="30000" dirty="0" err="1" smtClean="0"/>
              <a:t>TM</a:t>
            </a:r>
            <a:r>
              <a:rPr lang="en-US" sz="1400" b="0" baseline="30000" dirty="0" smtClean="0"/>
              <a:t> </a:t>
            </a:r>
            <a:r>
              <a:rPr lang="en-US" sz="1600" b="0" dirty="0" smtClean="0"/>
              <a:t> </a:t>
            </a:r>
            <a:endParaRPr lang="en-US" altLang="en-US" sz="1600" b="0" dirty="0" smtClean="0"/>
          </a:p>
        </p:txBody>
      </p:sp>
      <p:sp>
        <p:nvSpPr>
          <p:cNvPr id="2" name="Slide Number Placeholder 1"/>
          <p:cNvSpPr>
            <a:spLocks noGrp="1"/>
          </p:cNvSpPr>
          <p:nvPr>
            <p:ph type="sldNum" sz="quarter" idx="11"/>
          </p:nvPr>
        </p:nvSpPr>
        <p:spPr/>
        <p:txBody>
          <a:bodyPr/>
          <a:lstStyle/>
          <a:p>
            <a:pPr>
              <a:defRPr/>
            </a:pPr>
            <a:fld id="{E523AB26-C5E5-4F15-A3A0-D3B13CB9013F}" type="slidenum">
              <a:rPr lang="en-GB" smtClean="0"/>
              <a:pPr>
                <a:defRPr/>
              </a:pPr>
              <a:t>26</a:t>
            </a:fld>
            <a:endParaRPr lang="en-GB"/>
          </a:p>
        </p:txBody>
      </p:sp>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Footer Placeholder 4"/>
          <p:cNvSpPr>
            <a:spLocks noGrp="1"/>
          </p:cNvSpPr>
          <p:nvPr>
            <p:ph type="ftr" sz="quarter" idx="10"/>
          </p:nvPr>
        </p:nvSpPr>
        <p:spPr>
          <a:noFill/>
        </p:spPr>
        <p:txBody>
          <a:bodyPr/>
          <a:lstStyle/>
          <a:p>
            <a:r>
              <a:rPr lang="en-US" altLang="en-US" smtClean="0"/>
              <a:t>OptoClones_ PhotonicsWest'16</a:t>
            </a:r>
            <a:endParaRPr lang="en-GB" altLang="en-US" sz="1000" smtClean="0"/>
          </a:p>
        </p:txBody>
      </p:sp>
      <p:sp>
        <p:nvSpPr>
          <p:cNvPr id="92163" name="Rectangle 2"/>
          <p:cNvSpPr>
            <a:spLocks noGrp="1" noChangeArrowheads="1"/>
          </p:cNvSpPr>
          <p:nvPr>
            <p:ph type="title"/>
          </p:nvPr>
        </p:nvSpPr>
        <p:spPr>
          <a:xfrm>
            <a:off x="762000" y="0"/>
            <a:ext cx="7772400" cy="908050"/>
          </a:xfrm>
        </p:spPr>
        <p:txBody>
          <a:bodyPr/>
          <a:lstStyle/>
          <a:p>
            <a:r>
              <a:rPr lang="en-GB" altLang="en-US" sz="3200" b="1" i="1" dirty="0" smtClean="0"/>
              <a:t>The </a:t>
            </a:r>
            <a:r>
              <a:rPr lang="en-GB" altLang="en-US" sz="3200" b="1" i="1" dirty="0" err="1" smtClean="0"/>
              <a:t>Fabergé</a:t>
            </a:r>
            <a:r>
              <a:rPr lang="en-GB" altLang="en-US" sz="3200" b="1" i="1" dirty="0" smtClean="0"/>
              <a:t> EGG </a:t>
            </a:r>
            <a:r>
              <a:rPr lang="en-US" sz="3200" b="1" i="1" dirty="0" err="1" smtClean="0">
                <a:solidFill>
                  <a:srgbClr val="FFFF00"/>
                </a:solidFill>
              </a:rPr>
              <a:t>OptoClone</a:t>
            </a:r>
            <a:r>
              <a:rPr lang="en-US" sz="2800" i="1" baseline="30000" dirty="0" err="1" smtClean="0">
                <a:solidFill>
                  <a:srgbClr val="FFFF00"/>
                </a:solidFill>
              </a:rPr>
              <a:t>TM</a:t>
            </a:r>
            <a:r>
              <a:rPr lang="en-US" sz="2800" i="1" baseline="30000" dirty="0" smtClean="0">
                <a:solidFill>
                  <a:srgbClr val="FFFF00"/>
                </a:solidFill>
              </a:rPr>
              <a:t> </a:t>
            </a:r>
            <a:r>
              <a:rPr lang="en-GB" altLang="en-US" sz="3200" b="1" i="1" dirty="0" smtClean="0"/>
              <a:t> Project</a:t>
            </a:r>
            <a:endParaRPr lang="en-US" altLang="en-US" sz="3200" i="1" dirty="0" smtClean="0"/>
          </a:p>
        </p:txBody>
      </p:sp>
      <p:sp>
        <p:nvSpPr>
          <p:cNvPr id="92164" name="Rectangle 3"/>
          <p:cNvSpPr>
            <a:spLocks noGrp="1" noChangeArrowheads="1"/>
          </p:cNvSpPr>
          <p:nvPr>
            <p:ph type="body" sz="half" idx="1"/>
          </p:nvPr>
        </p:nvSpPr>
        <p:spPr>
          <a:xfrm>
            <a:off x="4427984" y="5805264"/>
            <a:ext cx="3888780" cy="649287"/>
          </a:xfrm>
        </p:spPr>
        <p:txBody>
          <a:bodyPr/>
          <a:lstStyle/>
          <a:p>
            <a:pPr>
              <a:buNone/>
            </a:pPr>
            <a:r>
              <a:rPr lang="en-US" altLang="en-US" sz="2000" dirty="0" smtClean="0"/>
              <a:t>	</a:t>
            </a:r>
            <a:r>
              <a:rPr lang="en-GB" sz="1600" dirty="0" smtClean="0"/>
              <a:t>Photo by H. </a:t>
            </a:r>
            <a:r>
              <a:rPr lang="en-GB" sz="1600" dirty="0" err="1" smtClean="0"/>
              <a:t>Aubert</a:t>
            </a:r>
            <a:r>
              <a:rPr lang="en-GB" sz="1600" dirty="0" smtClean="0"/>
              <a:t>,  about 1900</a:t>
            </a:r>
            <a:endParaRPr lang="en-GB" sz="1200" dirty="0" smtClean="0"/>
          </a:p>
          <a:p>
            <a:pPr>
              <a:buFontTx/>
              <a:buNone/>
            </a:pPr>
            <a:endParaRPr lang="en-US" altLang="en-US" sz="2000" dirty="0" smtClean="0"/>
          </a:p>
        </p:txBody>
      </p:sp>
      <p:sp>
        <p:nvSpPr>
          <p:cNvPr id="14" name="Content Placeholder 13"/>
          <p:cNvSpPr>
            <a:spLocks noGrp="1"/>
          </p:cNvSpPr>
          <p:nvPr>
            <p:ph sz="half" idx="2"/>
          </p:nvPr>
        </p:nvSpPr>
        <p:spPr>
          <a:xfrm>
            <a:off x="755576" y="2492896"/>
            <a:ext cx="3024336" cy="2736304"/>
          </a:xfrm>
        </p:spPr>
        <p:txBody>
          <a:bodyPr/>
          <a:lstStyle/>
          <a:p>
            <a:pPr>
              <a:buNone/>
            </a:pPr>
            <a:r>
              <a:rPr lang="en-GB" b="1" dirty="0" smtClean="0">
                <a:solidFill>
                  <a:srgbClr val="FFFF00"/>
                </a:solidFill>
              </a:rPr>
              <a:t>	</a:t>
            </a:r>
            <a:r>
              <a:rPr lang="en-GB" sz="2800" b="1" dirty="0" smtClean="0">
                <a:solidFill>
                  <a:srgbClr val="FFFF00"/>
                </a:solidFill>
              </a:rPr>
              <a:t>Carl </a:t>
            </a:r>
            <a:r>
              <a:rPr lang="en-GB" sz="2800" b="1" dirty="0" err="1" smtClean="0">
                <a:solidFill>
                  <a:srgbClr val="FFFF00"/>
                </a:solidFill>
              </a:rPr>
              <a:t>Fabergé</a:t>
            </a:r>
            <a:r>
              <a:rPr lang="en-GB" sz="2800" b="1" dirty="0" smtClean="0">
                <a:solidFill>
                  <a:srgbClr val="FFFF00"/>
                </a:solidFill>
              </a:rPr>
              <a:t> </a:t>
            </a:r>
            <a:r>
              <a:rPr lang="en-GB" sz="2800" dirty="0" smtClean="0"/>
              <a:t>(1846 -1920) </a:t>
            </a:r>
          </a:p>
          <a:p>
            <a:endParaRPr lang="en-GB" dirty="0"/>
          </a:p>
        </p:txBody>
      </p:sp>
      <p:pic>
        <p:nvPicPr>
          <p:cNvPr id="15" name="Picture 14" descr="Faberge_Photo.jpg"/>
          <p:cNvPicPr/>
          <p:nvPr/>
        </p:nvPicPr>
        <p:blipFill>
          <a:blip r:embed="rId2" cstate="print"/>
          <a:stretch>
            <a:fillRect/>
          </a:stretch>
        </p:blipFill>
        <p:spPr>
          <a:xfrm>
            <a:off x="4427984" y="1268760"/>
            <a:ext cx="3759868" cy="4536504"/>
          </a:xfrm>
          <a:prstGeom prst="rect">
            <a:avLst/>
          </a:prstGeom>
          <a:ln>
            <a:noFill/>
          </a:ln>
          <a:effectLst>
            <a:softEdge rad="112500"/>
          </a:effectLst>
        </p:spPr>
      </p:pic>
      <p:sp>
        <p:nvSpPr>
          <p:cNvPr id="2" name="Slide Number Placeholder 1"/>
          <p:cNvSpPr>
            <a:spLocks noGrp="1"/>
          </p:cNvSpPr>
          <p:nvPr>
            <p:ph type="sldNum" sz="quarter" idx="11"/>
          </p:nvPr>
        </p:nvSpPr>
        <p:spPr/>
        <p:txBody>
          <a:bodyPr/>
          <a:lstStyle/>
          <a:p>
            <a:pPr>
              <a:defRPr/>
            </a:pPr>
            <a:fld id="{F553559B-58EC-4D99-9CB2-634753380CEA}" type="slidenum">
              <a:rPr lang="en-GB" smtClean="0"/>
              <a:pPr>
                <a:defRPr/>
              </a:pPr>
              <a:t>27</a:t>
            </a:fld>
            <a:endParaRPr lang="en-GB"/>
          </a:p>
        </p:txBody>
      </p:sp>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Footer Placeholder 4"/>
          <p:cNvSpPr>
            <a:spLocks noGrp="1"/>
          </p:cNvSpPr>
          <p:nvPr>
            <p:ph type="ftr" sz="quarter" idx="10"/>
          </p:nvPr>
        </p:nvSpPr>
        <p:spPr>
          <a:noFill/>
        </p:spPr>
        <p:txBody>
          <a:bodyPr/>
          <a:lstStyle/>
          <a:p>
            <a:r>
              <a:rPr lang="en-US" altLang="en-US" smtClean="0"/>
              <a:t>OptoClones_ PhotonicsWest'16</a:t>
            </a:r>
            <a:endParaRPr lang="en-GB" altLang="en-US" sz="1000" smtClean="0"/>
          </a:p>
        </p:txBody>
      </p:sp>
      <p:sp>
        <p:nvSpPr>
          <p:cNvPr id="92163" name="Rectangle 2"/>
          <p:cNvSpPr>
            <a:spLocks noGrp="1" noChangeArrowheads="1"/>
          </p:cNvSpPr>
          <p:nvPr>
            <p:ph type="title"/>
          </p:nvPr>
        </p:nvSpPr>
        <p:spPr>
          <a:xfrm>
            <a:off x="762000" y="0"/>
            <a:ext cx="7772400" cy="908050"/>
          </a:xfrm>
        </p:spPr>
        <p:txBody>
          <a:bodyPr/>
          <a:lstStyle/>
          <a:p>
            <a:r>
              <a:rPr lang="en-GB" altLang="en-US" sz="3200" b="1" i="1" dirty="0" smtClean="0"/>
              <a:t>The </a:t>
            </a:r>
            <a:r>
              <a:rPr lang="en-GB" altLang="en-US" sz="3200" b="1" i="1" dirty="0" err="1" smtClean="0"/>
              <a:t>Fabergé</a:t>
            </a:r>
            <a:r>
              <a:rPr lang="en-GB" altLang="en-US" sz="3200" b="1" i="1" dirty="0" smtClean="0"/>
              <a:t> EGG </a:t>
            </a:r>
            <a:r>
              <a:rPr lang="en-US" sz="3200" b="1" i="1" dirty="0" err="1" smtClean="0">
                <a:solidFill>
                  <a:srgbClr val="FFFF00"/>
                </a:solidFill>
              </a:rPr>
              <a:t>OptoClone</a:t>
            </a:r>
            <a:r>
              <a:rPr lang="en-US" sz="2800" i="1" baseline="30000" dirty="0" err="1" smtClean="0">
                <a:solidFill>
                  <a:srgbClr val="FFFF00"/>
                </a:solidFill>
              </a:rPr>
              <a:t>TM</a:t>
            </a:r>
            <a:r>
              <a:rPr lang="en-US" sz="2800" i="1" baseline="30000" dirty="0" smtClean="0">
                <a:solidFill>
                  <a:srgbClr val="FFFF00"/>
                </a:solidFill>
              </a:rPr>
              <a:t> </a:t>
            </a:r>
            <a:r>
              <a:rPr lang="en-GB" altLang="en-US" sz="3200" b="1" i="1" dirty="0" smtClean="0"/>
              <a:t> Project</a:t>
            </a:r>
            <a:endParaRPr lang="en-US" altLang="en-US" sz="3200" i="1" dirty="0" smtClean="0"/>
          </a:p>
        </p:txBody>
      </p:sp>
      <p:sp>
        <p:nvSpPr>
          <p:cNvPr id="92164" name="Rectangle 3"/>
          <p:cNvSpPr>
            <a:spLocks noGrp="1" noChangeArrowheads="1"/>
          </p:cNvSpPr>
          <p:nvPr>
            <p:ph type="body" sz="half" idx="1"/>
          </p:nvPr>
        </p:nvSpPr>
        <p:spPr>
          <a:xfrm>
            <a:off x="395536" y="5373216"/>
            <a:ext cx="7921228" cy="1081335"/>
          </a:xfrm>
        </p:spPr>
        <p:txBody>
          <a:bodyPr/>
          <a:lstStyle/>
          <a:p>
            <a:pPr>
              <a:buNone/>
            </a:pPr>
            <a:r>
              <a:rPr lang="en-US" altLang="en-US" sz="2000" dirty="0" smtClean="0"/>
              <a:t>	</a:t>
            </a:r>
            <a:endParaRPr lang="en-GB" sz="1200" dirty="0" smtClean="0"/>
          </a:p>
          <a:p>
            <a:pPr>
              <a:buFontTx/>
              <a:buNone/>
            </a:pPr>
            <a:endParaRPr lang="en-US" altLang="en-US" sz="2000" dirty="0" smtClean="0"/>
          </a:p>
        </p:txBody>
      </p:sp>
      <p:sp>
        <p:nvSpPr>
          <p:cNvPr id="14" name="Content Placeholder 13"/>
          <p:cNvSpPr>
            <a:spLocks noGrp="1"/>
          </p:cNvSpPr>
          <p:nvPr>
            <p:ph sz="half" idx="2"/>
          </p:nvPr>
        </p:nvSpPr>
        <p:spPr>
          <a:xfrm>
            <a:off x="755576" y="2492896"/>
            <a:ext cx="3024336" cy="2736304"/>
          </a:xfrm>
        </p:spPr>
        <p:txBody>
          <a:bodyPr/>
          <a:lstStyle/>
          <a:p>
            <a:pPr>
              <a:buNone/>
            </a:pPr>
            <a:r>
              <a:rPr lang="en-GB" b="1" dirty="0" smtClean="0">
                <a:solidFill>
                  <a:srgbClr val="FFFF00"/>
                </a:solidFill>
              </a:rPr>
              <a:t>	</a:t>
            </a:r>
            <a:endParaRPr lang="en-GB" sz="2800" dirty="0" smtClean="0"/>
          </a:p>
          <a:p>
            <a:endParaRPr lang="en-GB" dirty="0"/>
          </a:p>
        </p:txBody>
      </p:sp>
      <p:sp>
        <p:nvSpPr>
          <p:cNvPr id="2" name="Slide Number Placeholder 1"/>
          <p:cNvSpPr>
            <a:spLocks noGrp="1"/>
          </p:cNvSpPr>
          <p:nvPr>
            <p:ph type="sldNum" sz="quarter" idx="11"/>
          </p:nvPr>
        </p:nvSpPr>
        <p:spPr/>
        <p:txBody>
          <a:bodyPr/>
          <a:lstStyle/>
          <a:p>
            <a:pPr>
              <a:defRPr/>
            </a:pPr>
            <a:fld id="{F553559B-58EC-4D99-9CB2-634753380CEA}" type="slidenum">
              <a:rPr lang="en-GB" smtClean="0"/>
              <a:pPr>
                <a:defRPr/>
              </a:pPr>
              <a:t>28</a:t>
            </a:fld>
            <a:endParaRPr lang="en-GB"/>
          </a:p>
        </p:txBody>
      </p:sp>
      <p:pic>
        <p:nvPicPr>
          <p:cNvPr id="8" name="Picture 7" descr="Forbes_with_Egg.jpg"/>
          <p:cNvPicPr>
            <a:picLocks noChangeAspect="1"/>
          </p:cNvPicPr>
          <p:nvPr/>
        </p:nvPicPr>
        <p:blipFill>
          <a:blip r:embed="rId2" cstate="print"/>
          <a:stretch>
            <a:fillRect/>
          </a:stretch>
        </p:blipFill>
        <p:spPr>
          <a:xfrm>
            <a:off x="179512" y="908720"/>
            <a:ext cx="1782259" cy="2952328"/>
          </a:xfrm>
          <a:prstGeom prst="rect">
            <a:avLst/>
          </a:prstGeom>
        </p:spPr>
      </p:pic>
      <p:pic>
        <p:nvPicPr>
          <p:cNvPr id="9" name="Picture 8" descr="Forbes_with_sons.jpg"/>
          <p:cNvPicPr>
            <a:picLocks noChangeAspect="1"/>
          </p:cNvPicPr>
          <p:nvPr/>
        </p:nvPicPr>
        <p:blipFill>
          <a:blip r:embed="rId3" cstate="print"/>
          <a:stretch>
            <a:fillRect/>
          </a:stretch>
        </p:blipFill>
        <p:spPr>
          <a:xfrm>
            <a:off x="2555776" y="980727"/>
            <a:ext cx="3593576" cy="4034361"/>
          </a:xfrm>
          <a:prstGeom prst="rect">
            <a:avLst/>
          </a:prstGeom>
        </p:spPr>
      </p:pic>
      <p:pic>
        <p:nvPicPr>
          <p:cNvPr id="10" name="Picture 9" descr="Vekselberg.jpg"/>
          <p:cNvPicPr>
            <a:picLocks noChangeAspect="1"/>
          </p:cNvPicPr>
          <p:nvPr/>
        </p:nvPicPr>
        <p:blipFill>
          <a:blip r:embed="rId4" cstate="print"/>
          <a:stretch>
            <a:fillRect/>
          </a:stretch>
        </p:blipFill>
        <p:spPr>
          <a:xfrm>
            <a:off x="6660232" y="1052736"/>
            <a:ext cx="2160240" cy="282424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2" name="TextBox 11"/>
          <p:cNvSpPr txBox="1"/>
          <p:nvPr/>
        </p:nvSpPr>
        <p:spPr>
          <a:xfrm>
            <a:off x="0" y="5085184"/>
            <a:ext cx="9324528" cy="523220"/>
          </a:xfrm>
          <a:prstGeom prst="rect">
            <a:avLst/>
          </a:prstGeom>
          <a:noFill/>
        </p:spPr>
        <p:txBody>
          <a:bodyPr wrap="square" rtlCol="0">
            <a:spAutoFit/>
          </a:bodyPr>
          <a:lstStyle/>
          <a:p>
            <a:r>
              <a:rPr lang="en-GB" sz="1400" b="0" i="1" dirty="0" smtClean="0"/>
              <a:t>Malcolm Forbes </a:t>
            </a:r>
            <a:r>
              <a:rPr lang="en-GB" sz="1400" b="0" dirty="0" smtClean="0"/>
              <a:t>(</a:t>
            </a:r>
            <a:r>
              <a:rPr lang="en-GB" sz="1400" b="0" dirty="0" smtClean="0"/>
              <a:t>1919 –1990</a:t>
            </a:r>
            <a:r>
              <a:rPr lang="en-GB" sz="1400" b="0" dirty="0" smtClean="0"/>
              <a:t>)	        His sons with the </a:t>
            </a:r>
            <a:r>
              <a:rPr lang="en-GB" sz="1400" b="0" dirty="0" err="1" smtClean="0"/>
              <a:t>Fabergé</a:t>
            </a:r>
            <a:r>
              <a:rPr lang="en-GB" sz="1400" b="0" dirty="0" smtClean="0"/>
              <a:t> Eggs  		    </a:t>
            </a:r>
            <a:r>
              <a:rPr lang="en-GB" sz="1400" b="0" i="1" dirty="0" smtClean="0"/>
              <a:t>Viktor </a:t>
            </a:r>
            <a:r>
              <a:rPr lang="en-GB" sz="1400" b="0" i="1" dirty="0" err="1" smtClean="0"/>
              <a:t>Vekselberg</a:t>
            </a:r>
            <a:r>
              <a:rPr lang="en-GB" sz="1400" b="0" i="1" dirty="0" smtClean="0"/>
              <a:t> </a:t>
            </a:r>
            <a:r>
              <a:rPr lang="en-GB" sz="1400" b="0" dirty="0" smtClean="0"/>
              <a:t>who bought 							         the collection for $120M</a:t>
            </a:r>
            <a:endParaRPr lang="en-GB" sz="1400" b="0" dirty="0"/>
          </a:p>
        </p:txBody>
      </p:sp>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Footer Placeholder 4"/>
          <p:cNvSpPr>
            <a:spLocks noGrp="1"/>
          </p:cNvSpPr>
          <p:nvPr>
            <p:ph type="ftr" sz="quarter" idx="10"/>
          </p:nvPr>
        </p:nvSpPr>
        <p:spPr>
          <a:noFill/>
        </p:spPr>
        <p:txBody>
          <a:bodyPr/>
          <a:lstStyle/>
          <a:p>
            <a:r>
              <a:rPr lang="en-US" altLang="en-US" smtClean="0"/>
              <a:t>OptoClones_ PhotonicsWest'16</a:t>
            </a:r>
            <a:endParaRPr lang="en-GB" altLang="en-US" sz="1000" smtClean="0"/>
          </a:p>
        </p:txBody>
      </p:sp>
      <p:sp>
        <p:nvSpPr>
          <p:cNvPr id="92163" name="Rectangle 2"/>
          <p:cNvSpPr>
            <a:spLocks noGrp="1" noChangeArrowheads="1"/>
          </p:cNvSpPr>
          <p:nvPr>
            <p:ph type="title"/>
          </p:nvPr>
        </p:nvSpPr>
        <p:spPr>
          <a:xfrm>
            <a:off x="762000" y="0"/>
            <a:ext cx="7772400" cy="908050"/>
          </a:xfrm>
        </p:spPr>
        <p:txBody>
          <a:bodyPr/>
          <a:lstStyle/>
          <a:p>
            <a:r>
              <a:rPr lang="en-GB" altLang="en-US" sz="3200" b="1" i="1" dirty="0" smtClean="0"/>
              <a:t>The </a:t>
            </a:r>
            <a:r>
              <a:rPr lang="en-GB" altLang="en-US" sz="3200" b="1" i="1" dirty="0" err="1" smtClean="0"/>
              <a:t>Fabergé</a:t>
            </a:r>
            <a:r>
              <a:rPr lang="en-GB" altLang="en-US" sz="3200" b="1" i="1" dirty="0" smtClean="0"/>
              <a:t> EGG </a:t>
            </a:r>
            <a:r>
              <a:rPr lang="en-US" sz="3200" b="1" i="1" dirty="0" err="1" smtClean="0">
                <a:solidFill>
                  <a:srgbClr val="FFFF00"/>
                </a:solidFill>
              </a:rPr>
              <a:t>OptoClone</a:t>
            </a:r>
            <a:r>
              <a:rPr lang="en-US" sz="2800" b="1" i="1" baseline="30000" dirty="0" err="1" smtClean="0">
                <a:solidFill>
                  <a:srgbClr val="FFFF00"/>
                </a:solidFill>
              </a:rPr>
              <a:t>TM</a:t>
            </a:r>
            <a:r>
              <a:rPr lang="en-US" sz="2800" b="1" i="1" baseline="30000" dirty="0" smtClean="0">
                <a:solidFill>
                  <a:srgbClr val="FFFF00"/>
                </a:solidFill>
              </a:rPr>
              <a:t>  </a:t>
            </a:r>
            <a:r>
              <a:rPr lang="en-GB" altLang="en-US" sz="3200" b="1" i="1" dirty="0" smtClean="0"/>
              <a:t>Project</a:t>
            </a:r>
            <a:endParaRPr lang="en-US" altLang="en-US" sz="3200" b="1" i="1" dirty="0" smtClean="0"/>
          </a:p>
        </p:txBody>
      </p:sp>
      <p:sp>
        <p:nvSpPr>
          <p:cNvPr id="92164" name="Rectangle 3"/>
          <p:cNvSpPr>
            <a:spLocks noGrp="1" noChangeArrowheads="1"/>
          </p:cNvSpPr>
          <p:nvPr>
            <p:ph type="body" sz="half" idx="1"/>
          </p:nvPr>
        </p:nvSpPr>
        <p:spPr>
          <a:xfrm>
            <a:off x="1547813" y="5516563"/>
            <a:ext cx="6769100" cy="649287"/>
          </a:xfrm>
        </p:spPr>
        <p:txBody>
          <a:bodyPr/>
          <a:lstStyle/>
          <a:p>
            <a:pPr>
              <a:buFontTx/>
              <a:buNone/>
            </a:pPr>
            <a:r>
              <a:rPr lang="en-US" altLang="en-US" sz="2000" dirty="0" smtClean="0"/>
              <a:t>	            </a:t>
            </a:r>
          </a:p>
        </p:txBody>
      </p:sp>
      <p:sp>
        <p:nvSpPr>
          <p:cNvPr id="14" name="Content Placeholder 13"/>
          <p:cNvSpPr>
            <a:spLocks noGrp="1"/>
          </p:cNvSpPr>
          <p:nvPr>
            <p:ph sz="half" idx="2"/>
          </p:nvPr>
        </p:nvSpPr>
        <p:spPr>
          <a:xfrm>
            <a:off x="251520" y="980728"/>
            <a:ext cx="8640960" cy="5115272"/>
          </a:xfrm>
        </p:spPr>
        <p:txBody>
          <a:bodyPr/>
          <a:lstStyle/>
          <a:p>
            <a:pPr algn="just">
              <a:buNone/>
            </a:pPr>
            <a:r>
              <a:rPr lang="en-US" dirty="0" smtClean="0">
                <a:solidFill>
                  <a:schemeClr val="tx1"/>
                </a:solidFill>
                <a:latin typeface="+mn-lt"/>
                <a:ea typeface="+mn-ea"/>
                <a:cs typeface="+mn-cs"/>
              </a:rPr>
              <a:t>	</a:t>
            </a:r>
            <a:r>
              <a:rPr lang="en-US" sz="2000" dirty="0" smtClean="0">
                <a:solidFill>
                  <a:schemeClr val="tx1"/>
                </a:solidFill>
                <a:latin typeface="+mn-lt"/>
                <a:ea typeface="+mn-ea"/>
                <a:cs typeface="+mn-cs"/>
              </a:rPr>
              <a:t>To introduce this imaging technique to the world, we selected to record the most beautiful artifacts we could think of, namely the </a:t>
            </a:r>
            <a:r>
              <a:rPr lang="en-US" sz="2000" b="1" i="1" dirty="0" smtClean="0">
                <a:solidFill>
                  <a:srgbClr val="FFFF00"/>
                </a:solidFill>
                <a:latin typeface="+mn-lt"/>
                <a:ea typeface="+mn-ea"/>
                <a:cs typeface="+mn-cs"/>
              </a:rPr>
              <a:t>Imperial </a:t>
            </a:r>
            <a:r>
              <a:rPr lang="en-US" sz="2000" b="1" i="1" dirty="0" err="1" smtClean="0">
                <a:solidFill>
                  <a:srgbClr val="FFFF00"/>
                </a:solidFill>
                <a:latin typeface="+mn-lt"/>
                <a:ea typeface="+mn-ea"/>
                <a:cs typeface="+mn-cs"/>
              </a:rPr>
              <a:t>Fabergé</a:t>
            </a:r>
            <a:r>
              <a:rPr lang="en-US" sz="2000" b="1" i="1" dirty="0" smtClean="0">
                <a:solidFill>
                  <a:srgbClr val="FFFF00"/>
                </a:solidFill>
                <a:latin typeface="+mn-lt"/>
                <a:ea typeface="+mn-ea"/>
                <a:cs typeface="+mn-cs"/>
              </a:rPr>
              <a:t> Easter Eggs</a:t>
            </a:r>
            <a:r>
              <a:rPr lang="en-US" sz="2000" dirty="0" smtClean="0">
                <a:solidFill>
                  <a:schemeClr val="tx1"/>
                </a:solidFill>
                <a:latin typeface="+mn-lt"/>
                <a:ea typeface="+mn-ea"/>
                <a:cs typeface="+mn-cs"/>
              </a:rPr>
              <a:t>. </a:t>
            </a:r>
            <a:r>
              <a:rPr lang="en-GB" sz="2000" dirty="0" smtClean="0">
                <a:solidFill>
                  <a:schemeClr val="tx1"/>
                </a:solidFill>
                <a:latin typeface="+mn-lt"/>
                <a:ea typeface="+mn-ea"/>
                <a:cs typeface="+mn-cs"/>
              </a:rPr>
              <a:t>The jewelled eggs with enamel and painted details were made by </a:t>
            </a:r>
            <a:r>
              <a:rPr lang="en-GB" sz="2000" b="1" dirty="0" smtClean="0">
                <a:solidFill>
                  <a:srgbClr val="FFFF00"/>
                </a:solidFill>
                <a:latin typeface="+mn-lt"/>
                <a:ea typeface="+mn-ea"/>
                <a:cs typeface="+mn-cs"/>
              </a:rPr>
              <a:t>Carl </a:t>
            </a:r>
            <a:r>
              <a:rPr lang="en-GB" sz="2000" b="1" dirty="0" err="1" smtClean="0">
                <a:solidFill>
                  <a:srgbClr val="FFFF00"/>
                </a:solidFill>
                <a:latin typeface="+mn-lt"/>
                <a:ea typeface="+mn-ea"/>
                <a:cs typeface="+mn-cs"/>
              </a:rPr>
              <a:t>Fabergé</a:t>
            </a:r>
            <a:r>
              <a:rPr lang="en-GB" sz="2000" b="1" dirty="0" smtClean="0">
                <a:solidFill>
                  <a:srgbClr val="FFFF00"/>
                </a:solidFill>
                <a:latin typeface="+mn-lt"/>
                <a:ea typeface="+mn-ea"/>
                <a:cs typeface="+mn-cs"/>
              </a:rPr>
              <a:t> (1846 – 1920) </a:t>
            </a:r>
            <a:r>
              <a:rPr lang="en-GB" sz="2000" dirty="0" smtClean="0">
                <a:solidFill>
                  <a:schemeClr val="tx1"/>
                </a:solidFill>
                <a:latin typeface="+mn-lt"/>
                <a:ea typeface="+mn-ea"/>
                <a:cs typeface="+mn-cs"/>
              </a:rPr>
              <a:t>in his workshop in St. Petersburg. Each egg often took a whole year to complete. One of the most famous eggs is the </a:t>
            </a:r>
            <a:r>
              <a:rPr lang="en-GB" sz="2000" b="1" i="1" dirty="0" smtClean="0">
                <a:solidFill>
                  <a:srgbClr val="FFFF00"/>
                </a:solidFill>
                <a:latin typeface="+mn-lt"/>
                <a:ea typeface="+mn-ea"/>
                <a:cs typeface="+mn-cs"/>
              </a:rPr>
              <a:t>Coronation Easter Egg </a:t>
            </a:r>
            <a:r>
              <a:rPr lang="en-GB" sz="2000" dirty="0" smtClean="0">
                <a:solidFill>
                  <a:schemeClr val="tx1"/>
                </a:solidFill>
                <a:latin typeface="+mn-lt"/>
                <a:ea typeface="+mn-ea"/>
                <a:cs typeface="+mn-cs"/>
              </a:rPr>
              <a:t>which was given to Empress Alexandra in 1897 by the Emperor Nicholas II as a memory of the coronation in 1896. This egg has a surprise inside: a model of a tiny gold carriage.</a:t>
            </a:r>
          </a:p>
          <a:p>
            <a:endParaRPr lang="en-GB" dirty="0"/>
          </a:p>
        </p:txBody>
      </p:sp>
      <p:pic>
        <p:nvPicPr>
          <p:cNvPr id="15" name="Picture 14" descr="Coronation Easter Egg_1897.jpg"/>
          <p:cNvPicPr>
            <a:picLocks noChangeAspect="1"/>
          </p:cNvPicPr>
          <p:nvPr/>
        </p:nvPicPr>
        <p:blipFill>
          <a:blip r:embed="rId2" cstate="print"/>
          <a:stretch>
            <a:fillRect/>
          </a:stretch>
        </p:blipFill>
        <p:spPr>
          <a:xfrm>
            <a:off x="4716016" y="3573016"/>
            <a:ext cx="3312368" cy="2587274"/>
          </a:xfrm>
          <a:prstGeom prst="rect">
            <a:avLst/>
          </a:prstGeom>
          <a:ln>
            <a:noFill/>
          </a:ln>
          <a:effectLst>
            <a:softEdge rad="112500"/>
          </a:effectLst>
        </p:spPr>
      </p:pic>
      <p:sp>
        <p:nvSpPr>
          <p:cNvPr id="2" name="Slide Number Placeholder 1"/>
          <p:cNvSpPr>
            <a:spLocks noGrp="1"/>
          </p:cNvSpPr>
          <p:nvPr>
            <p:ph type="sldNum" sz="quarter" idx="11"/>
          </p:nvPr>
        </p:nvSpPr>
        <p:spPr/>
        <p:txBody>
          <a:bodyPr/>
          <a:lstStyle/>
          <a:p>
            <a:pPr>
              <a:defRPr/>
            </a:pPr>
            <a:fld id="{F553559B-58EC-4D99-9CB2-634753380CEA}" type="slidenum">
              <a:rPr lang="en-GB" smtClean="0"/>
              <a:pPr>
                <a:defRPr/>
              </a:pPr>
              <a:t>29</a:t>
            </a:fld>
            <a:endParaRPr lang="en-GB"/>
          </a:p>
        </p:txBody>
      </p:sp>
      <p:pic>
        <p:nvPicPr>
          <p:cNvPr id="8" name="Picture 7" descr="Farberger_Egg_5-1.jpg"/>
          <p:cNvPicPr>
            <a:picLocks noChangeAspect="1"/>
          </p:cNvPicPr>
          <p:nvPr/>
        </p:nvPicPr>
        <p:blipFill>
          <a:blip r:embed="rId3" cstate="print"/>
          <a:stretch>
            <a:fillRect/>
          </a:stretch>
        </p:blipFill>
        <p:spPr>
          <a:xfrm>
            <a:off x="1331640" y="4005064"/>
            <a:ext cx="2592288" cy="1944216"/>
          </a:xfrm>
          <a:prstGeom prst="rect">
            <a:avLst/>
          </a:prstGeom>
          <a:ln>
            <a:noFill/>
          </a:ln>
          <a:effectLst>
            <a:softEdge rad="112500"/>
          </a:effectLst>
        </p:spPr>
      </p:pic>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5"/>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2400">
                <a:solidFill>
                  <a:schemeClr val="tx1"/>
                </a:solidFill>
                <a:latin typeface="Times New Roman" pitchFamily="18" charset="0"/>
              </a:defRPr>
            </a:lvl1pPr>
            <a:lvl2pPr marL="742950" indent="-285750">
              <a:spcBef>
                <a:spcPct val="20000"/>
              </a:spcBef>
              <a:buChar char="–"/>
              <a:defRPr sz="20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1600">
                <a:solidFill>
                  <a:schemeClr val="tx1"/>
                </a:solidFill>
                <a:latin typeface="Times New Roman" pitchFamily="18" charset="0"/>
              </a:defRPr>
            </a:lvl4pPr>
            <a:lvl5pPr marL="2057400" indent="-228600">
              <a:spcBef>
                <a:spcPct val="20000"/>
              </a:spcBef>
              <a:buChar char="»"/>
              <a:defRPr sz="1600">
                <a:solidFill>
                  <a:schemeClr val="tx1"/>
                </a:solidFill>
                <a:latin typeface="Times New Roman" pitchFamily="18" charset="0"/>
              </a:defRPr>
            </a:lvl5pPr>
            <a:lvl6pPr marL="2514600" indent="-228600" eaLnBrk="0" fontAlgn="base" hangingPunct="0">
              <a:spcBef>
                <a:spcPct val="20000"/>
              </a:spcBef>
              <a:spcAft>
                <a:spcPct val="0"/>
              </a:spcAft>
              <a:buChar char="»"/>
              <a:defRPr sz="1600">
                <a:solidFill>
                  <a:schemeClr val="tx1"/>
                </a:solidFill>
                <a:latin typeface="Times New Roman" pitchFamily="18" charset="0"/>
              </a:defRPr>
            </a:lvl6pPr>
            <a:lvl7pPr marL="2971800" indent="-228600" eaLnBrk="0" fontAlgn="base" hangingPunct="0">
              <a:spcBef>
                <a:spcPct val="20000"/>
              </a:spcBef>
              <a:spcAft>
                <a:spcPct val="0"/>
              </a:spcAft>
              <a:buChar char="»"/>
              <a:defRPr sz="1600">
                <a:solidFill>
                  <a:schemeClr val="tx1"/>
                </a:solidFill>
                <a:latin typeface="Times New Roman" pitchFamily="18" charset="0"/>
              </a:defRPr>
            </a:lvl7pPr>
            <a:lvl8pPr marL="3429000" indent="-228600" eaLnBrk="0" fontAlgn="base" hangingPunct="0">
              <a:spcBef>
                <a:spcPct val="20000"/>
              </a:spcBef>
              <a:spcAft>
                <a:spcPct val="0"/>
              </a:spcAft>
              <a:buChar char="»"/>
              <a:defRPr sz="1600">
                <a:solidFill>
                  <a:schemeClr val="tx1"/>
                </a:solidFill>
                <a:latin typeface="Times New Roman" pitchFamily="18" charset="0"/>
              </a:defRPr>
            </a:lvl8pPr>
            <a:lvl9pPr marL="3886200" indent="-228600" eaLnBrk="0" fontAlgn="base" hangingPunct="0">
              <a:spcBef>
                <a:spcPct val="20000"/>
              </a:spcBef>
              <a:spcAft>
                <a:spcPct val="0"/>
              </a:spcAft>
              <a:buChar char="»"/>
              <a:defRPr sz="1600">
                <a:solidFill>
                  <a:schemeClr val="tx1"/>
                </a:solidFill>
                <a:latin typeface="Times New Roman" pitchFamily="18" charset="0"/>
              </a:defRPr>
            </a:lvl9pPr>
          </a:lstStyle>
          <a:p>
            <a:pPr>
              <a:spcBef>
                <a:spcPct val="0"/>
              </a:spcBef>
              <a:buFontTx/>
              <a:buNone/>
            </a:pPr>
            <a:r>
              <a:rPr lang="en-US" altLang="en-US" sz="1200" smtClean="0"/>
              <a:t>OptoClones_ PhotonicsWest'16</a:t>
            </a:r>
            <a:endParaRPr lang="en-GB" altLang="en-US" sz="800" smtClean="0"/>
          </a:p>
        </p:txBody>
      </p:sp>
      <p:sp>
        <p:nvSpPr>
          <p:cNvPr id="19459" name="Rectangle 2"/>
          <p:cNvSpPr>
            <a:spLocks noGrp="1" noChangeArrowheads="1"/>
          </p:cNvSpPr>
          <p:nvPr>
            <p:ph type="title"/>
          </p:nvPr>
        </p:nvSpPr>
        <p:spPr>
          <a:xfrm>
            <a:off x="762000" y="260647"/>
            <a:ext cx="8382000" cy="1584177"/>
          </a:xfrm>
        </p:spPr>
        <p:txBody>
          <a:bodyPr/>
          <a:lstStyle/>
          <a:p>
            <a:pPr algn="l"/>
            <a:r>
              <a:rPr lang="en-GB" altLang="en-US" b="1" i="1" dirty="0" err="1" smtClean="0"/>
              <a:t>Denisyuk</a:t>
            </a:r>
            <a:r>
              <a:rPr lang="en-GB" altLang="en-US" b="1" i="1" dirty="0" smtClean="0"/>
              <a:t> Monochrome Holograms</a:t>
            </a:r>
            <a:r>
              <a:rPr lang="en-US" altLang="en-US" sz="3200" baseline="30000" dirty="0" smtClean="0">
                <a:cs typeface="Times New Roman" pitchFamily="18" charset="0"/>
              </a:rPr>
              <a:t/>
            </a:r>
            <a:br>
              <a:rPr lang="en-US" altLang="en-US" sz="3200" baseline="30000" dirty="0" smtClean="0">
                <a:cs typeface="Times New Roman" pitchFamily="18" charset="0"/>
              </a:rPr>
            </a:br>
            <a:r>
              <a:rPr lang="en-GB" altLang="en-US" sz="3200" dirty="0" smtClean="0"/>
              <a:t/>
            </a:r>
            <a:br>
              <a:rPr lang="en-GB" altLang="en-US" sz="3200" dirty="0" smtClean="0"/>
            </a:br>
            <a:r>
              <a:rPr lang="en-GB" altLang="en-US" sz="3200" dirty="0" smtClean="0"/>
              <a:t>  </a:t>
            </a:r>
            <a:endParaRPr lang="en-US" altLang="en-US" sz="2400" dirty="0" smtClean="0">
              <a:cs typeface="Times New Roman" pitchFamily="18" charset="0"/>
            </a:endParaRPr>
          </a:p>
        </p:txBody>
      </p:sp>
      <p:sp>
        <p:nvSpPr>
          <p:cNvPr id="2" name="Slide Number Placeholder 1"/>
          <p:cNvSpPr>
            <a:spLocks noGrp="1"/>
          </p:cNvSpPr>
          <p:nvPr>
            <p:ph type="sldNum" sz="quarter" idx="11"/>
          </p:nvPr>
        </p:nvSpPr>
        <p:spPr/>
        <p:txBody>
          <a:bodyPr/>
          <a:lstStyle/>
          <a:p>
            <a:pPr>
              <a:defRPr/>
            </a:pPr>
            <a:fld id="{FEA8C2CB-9AA7-451A-88D1-637B2E9EBBBD}" type="slidenum">
              <a:rPr lang="en-GB" smtClean="0"/>
              <a:pPr>
                <a:defRPr/>
              </a:pPr>
              <a:t>3</a:t>
            </a:fld>
            <a:endParaRPr lang="en-GB"/>
          </a:p>
        </p:txBody>
      </p:sp>
      <p:sp>
        <p:nvSpPr>
          <p:cNvPr id="6" name="Content Placeholder 5"/>
          <p:cNvSpPr>
            <a:spLocks noGrp="1"/>
          </p:cNvSpPr>
          <p:nvPr>
            <p:ph sz="half" idx="1"/>
          </p:nvPr>
        </p:nvSpPr>
        <p:spPr>
          <a:xfrm>
            <a:off x="0" y="5013176"/>
            <a:ext cx="8964488" cy="1728192"/>
          </a:xfrm>
        </p:spPr>
        <p:txBody>
          <a:bodyPr/>
          <a:lstStyle/>
          <a:p>
            <a:pPr>
              <a:buNone/>
            </a:pPr>
            <a:r>
              <a:rPr lang="en-US" sz="2000" dirty="0" smtClean="0"/>
              <a:t>	</a:t>
            </a:r>
            <a:r>
              <a:rPr lang="en-US" sz="1600" dirty="0" smtClean="0"/>
              <a:t>The early monochrome large-format </a:t>
            </a:r>
            <a:r>
              <a:rPr lang="en-US" sz="1600" dirty="0" err="1" smtClean="0"/>
              <a:t>Denisyuk</a:t>
            </a:r>
            <a:r>
              <a:rPr lang="en-US" sz="1600" dirty="0" smtClean="0"/>
              <a:t> holograms recorded in the former USSR were very impressive. The bright, high-contrast, holograms were recorded using red-wavelength lasers on </a:t>
            </a:r>
            <a:r>
              <a:rPr lang="en-US" sz="1600" dirty="0" smtClean="0"/>
              <a:t>ultra-fine-grain, </a:t>
            </a:r>
            <a:r>
              <a:rPr lang="en-US" sz="1600" dirty="0" smtClean="0"/>
              <a:t>silver-halide emulsions. Such holographic materials were not produced by </a:t>
            </a:r>
            <a:r>
              <a:rPr lang="en-US" sz="1600" i="1" dirty="0" smtClean="0"/>
              <a:t>Agfa, </a:t>
            </a:r>
            <a:r>
              <a:rPr lang="en-US" sz="1600" i="1" dirty="0" err="1" smtClean="0"/>
              <a:t>Ilford</a:t>
            </a:r>
            <a:r>
              <a:rPr lang="en-US" sz="1600" i="1" dirty="0" smtClean="0"/>
              <a:t> </a:t>
            </a:r>
            <a:r>
              <a:rPr lang="en-US" sz="1600" dirty="0" smtClean="0"/>
              <a:t>or </a:t>
            </a:r>
            <a:r>
              <a:rPr lang="en-US" sz="1600" i="1" dirty="0" smtClean="0"/>
              <a:t>Kodak</a:t>
            </a:r>
            <a:r>
              <a:rPr lang="en-US" sz="1600" dirty="0" smtClean="0"/>
              <a:t>, which made it difficult to record such holograms in other parts of the world. </a:t>
            </a:r>
            <a:endParaRPr lang="en-GB" sz="1600" dirty="0"/>
          </a:p>
        </p:txBody>
      </p:sp>
      <p:pic>
        <p:nvPicPr>
          <p:cNvPr id="9" name="Picture 8" descr="Denisyuk 27.01.2004.jpg"/>
          <p:cNvPicPr>
            <a:picLocks noChangeAspect="1"/>
          </p:cNvPicPr>
          <p:nvPr/>
        </p:nvPicPr>
        <p:blipFill>
          <a:blip r:embed="rId3" cstate="print"/>
          <a:stretch>
            <a:fillRect/>
          </a:stretch>
        </p:blipFill>
        <p:spPr>
          <a:xfrm>
            <a:off x="4932040" y="908720"/>
            <a:ext cx="3616197" cy="2952328"/>
          </a:xfrm>
          <a:prstGeom prst="rect">
            <a:avLst/>
          </a:prstGeom>
          <a:ln>
            <a:noFill/>
          </a:ln>
          <a:effectLst>
            <a:softEdge rad="112500"/>
          </a:effectLst>
        </p:spPr>
      </p:pic>
      <p:pic>
        <p:nvPicPr>
          <p:cNvPr id="7" name="Picture 6" descr="Large_Denisyuk_Hologram.jpg"/>
          <p:cNvPicPr>
            <a:picLocks noChangeAspect="1"/>
          </p:cNvPicPr>
          <p:nvPr/>
        </p:nvPicPr>
        <p:blipFill>
          <a:blip r:embed="rId4" cstate="print"/>
          <a:stretch>
            <a:fillRect/>
          </a:stretch>
        </p:blipFill>
        <p:spPr>
          <a:xfrm>
            <a:off x="827584" y="908720"/>
            <a:ext cx="3600400" cy="2829583"/>
          </a:xfrm>
          <a:prstGeom prst="rect">
            <a:avLst/>
          </a:prstGeom>
          <a:ln>
            <a:noFill/>
          </a:ln>
          <a:effectLst>
            <a:softEdge rad="112500"/>
          </a:effectLst>
        </p:spPr>
      </p:pic>
      <p:sp>
        <p:nvSpPr>
          <p:cNvPr id="8" name="TextBox 7"/>
          <p:cNvSpPr txBox="1"/>
          <p:nvPr/>
        </p:nvSpPr>
        <p:spPr>
          <a:xfrm>
            <a:off x="827584" y="3717032"/>
            <a:ext cx="3888432" cy="984885"/>
          </a:xfrm>
          <a:prstGeom prst="rect">
            <a:avLst/>
          </a:prstGeom>
          <a:noFill/>
        </p:spPr>
        <p:txBody>
          <a:bodyPr wrap="square" rtlCol="0">
            <a:spAutoFit/>
          </a:bodyPr>
          <a:lstStyle/>
          <a:p>
            <a:r>
              <a:rPr lang="en-GB" sz="1600" i="1" dirty="0" smtClean="0"/>
              <a:t> </a:t>
            </a:r>
            <a:r>
              <a:rPr lang="en-GB" sz="1600" i="1" dirty="0" smtClean="0"/>
              <a:t>           	</a:t>
            </a:r>
            <a:r>
              <a:rPr lang="en-GB" sz="1600" i="1" dirty="0" smtClean="0">
                <a:solidFill>
                  <a:schemeClr val="tx2"/>
                </a:solidFill>
              </a:rPr>
              <a:t>BRATINA</a:t>
            </a:r>
            <a:r>
              <a:rPr lang="en-GB" sz="1600" i="1" dirty="0" smtClean="0"/>
              <a:t> </a:t>
            </a:r>
            <a:r>
              <a:rPr lang="en-GB" sz="1600" dirty="0" smtClean="0"/>
              <a:t> </a:t>
            </a:r>
            <a:r>
              <a:rPr lang="en-GB" sz="1600" b="0" dirty="0" smtClean="0"/>
              <a:t>(1976</a:t>
            </a:r>
            <a:r>
              <a:rPr lang="en-GB" sz="1600" b="0" dirty="0" smtClean="0"/>
              <a:t>)</a:t>
            </a:r>
            <a:r>
              <a:rPr lang="en-GB" sz="1800" dirty="0" smtClean="0"/>
              <a:t/>
            </a:r>
            <a:br>
              <a:rPr lang="en-GB" sz="1800" dirty="0" smtClean="0"/>
            </a:br>
            <a:r>
              <a:rPr lang="en-GB" sz="1400" b="0" dirty="0" smtClean="0"/>
              <a:t>Silver bucket </a:t>
            </a:r>
            <a:r>
              <a:rPr lang="en-GB" sz="1400" b="0" dirty="0" smtClean="0"/>
              <a:t>by </a:t>
            </a:r>
            <a:r>
              <a:rPr lang="en-GB" sz="1400" b="0" dirty="0" err="1" smtClean="0"/>
              <a:t>Fabergé</a:t>
            </a:r>
            <a:r>
              <a:rPr lang="en-GB" sz="1400" b="0" dirty="0" smtClean="0"/>
              <a:t> </a:t>
            </a:r>
            <a:r>
              <a:rPr lang="en-GB" sz="1400" b="0" dirty="0" smtClean="0"/>
              <a:t>shop (end of XIX c.) </a:t>
            </a:r>
            <a:endParaRPr lang="en-GB" sz="1400" b="0" dirty="0" smtClean="0"/>
          </a:p>
          <a:p>
            <a:r>
              <a:rPr lang="en-GB" sz="1400" b="0" dirty="0" smtClean="0"/>
              <a:t>The </a:t>
            </a:r>
            <a:r>
              <a:rPr lang="en-GB" sz="1400" b="0" dirty="0" smtClean="0"/>
              <a:t>first </a:t>
            </a:r>
            <a:r>
              <a:rPr lang="en-GB" sz="1400" b="0" dirty="0" smtClean="0"/>
              <a:t>large format</a:t>
            </a:r>
            <a:r>
              <a:rPr lang="en-GB" sz="1400" b="0" dirty="0" smtClean="0"/>
              <a:t> </a:t>
            </a:r>
            <a:r>
              <a:rPr lang="en-GB" sz="1400" b="0" dirty="0" smtClean="0"/>
              <a:t>, size 80×60 cm hologram,</a:t>
            </a:r>
            <a:r>
              <a:rPr lang="en-GB" sz="1400" dirty="0" smtClean="0"/>
              <a:t> </a:t>
            </a:r>
          </a:p>
          <a:p>
            <a:r>
              <a:rPr lang="en-GB" sz="1400" b="0" dirty="0" smtClean="0"/>
              <a:t>by </a:t>
            </a:r>
            <a:r>
              <a:rPr lang="en-GB" sz="1400" b="0" i="1" dirty="0" smtClean="0"/>
              <a:t>Holography lab of </a:t>
            </a:r>
            <a:r>
              <a:rPr lang="en-GB" sz="1400" b="0" i="1" dirty="0" smtClean="0"/>
              <a:t> S</a:t>
            </a:r>
            <a:r>
              <a:rPr lang="en-GB" sz="1400" b="0" i="1" dirty="0" smtClean="0"/>
              <a:t>. I. </a:t>
            </a:r>
            <a:r>
              <a:rPr lang="en-GB" sz="1400" b="0" i="1" dirty="0" err="1" smtClean="0"/>
              <a:t>Vavilov</a:t>
            </a:r>
            <a:r>
              <a:rPr lang="en-GB" sz="1400" b="0" i="1" dirty="0" smtClean="0"/>
              <a:t> </a:t>
            </a:r>
            <a:r>
              <a:rPr lang="en-GB" sz="1400" b="0" i="1" dirty="0" smtClean="0"/>
              <a:t>SOI.</a:t>
            </a:r>
            <a:endParaRPr lang="en-GB" sz="1400" b="0" i="1" dirty="0"/>
          </a:p>
        </p:txBody>
      </p:sp>
      <p:sp>
        <p:nvSpPr>
          <p:cNvPr id="10" name="TextBox 9"/>
          <p:cNvSpPr txBox="1"/>
          <p:nvPr/>
        </p:nvSpPr>
        <p:spPr>
          <a:xfrm>
            <a:off x="5220072" y="3933056"/>
            <a:ext cx="3744416" cy="1200329"/>
          </a:xfrm>
          <a:prstGeom prst="rect">
            <a:avLst/>
          </a:prstGeom>
          <a:noFill/>
        </p:spPr>
        <p:txBody>
          <a:bodyPr wrap="square" rtlCol="0">
            <a:spAutoFit/>
          </a:bodyPr>
          <a:lstStyle/>
          <a:p>
            <a:r>
              <a:rPr lang="en-GB" sz="1400" b="0" dirty="0" err="1" smtClean="0"/>
              <a:t>Denisyuk</a:t>
            </a:r>
            <a:r>
              <a:rPr lang="en-GB" sz="1400" b="0" dirty="0" smtClean="0"/>
              <a:t> next to  </a:t>
            </a:r>
            <a:r>
              <a:rPr lang="en-GB" sz="1600" i="1" dirty="0" smtClean="0">
                <a:solidFill>
                  <a:schemeClr val="tx2"/>
                </a:solidFill>
              </a:rPr>
              <a:t>PUSHKIN</a:t>
            </a:r>
            <a:r>
              <a:rPr lang="en-GB" sz="1600" i="1" dirty="0" smtClean="0"/>
              <a:t> </a:t>
            </a:r>
            <a:r>
              <a:rPr lang="en-GB" sz="1600" b="0" dirty="0" smtClean="0"/>
              <a:t>(1987</a:t>
            </a:r>
            <a:r>
              <a:rPr lang="en-GB" sz="1600" b="0" dirty="0" smtClean="0"/>
              <a:t>)</a:t>
            </a:r>
          </a:p>
          <a:p>
            <a:r>
              <a:rPr lang="en-GB" sz="1400" b="0" dirty="0" smtClean="0"/>
              <a:t>Bust </a:t>
            </a:r>
            <a:r>
              <a:rPr lang="en-GB" sz="1400" b="0" dirty="0" smtClean="0"/>
              <a:t>of </a:t>
            </a:r>
            <a:r>
              <a:rPr lang="en-GB" sz="1400" b="0" dirty="0" smtClean="0"/>
              <a:t> Russian </a:t>
            </a:r>
            <a:r>
              <a:rPr lang="en-GB" sz="1400" b="0" dirty="0" smtClean="0"/>
              <a:t>poet </a:t>
            </a:r>
            <a:r>
              <a:rPr lang="en-GB" sz="1400" b="0" dirty="0" smtClean="0"/>
              <a:t>Pushkin. One </a:t>
            </a:r>
            <a:r>
              <a:rPr lang="en-GB" sz="1400" b="0" dirty="0" smtClean="0"/>
              <a:t>of </a:t>
            </a:r>
            <a:r>
              <a:rPr lang="en-GB" sz="1400" b="0" dirty="0" smtClean="0"/>
              <a:t>the largest </a:t>
            </a:r>
            <a:r>
              <a:rPr lang="en-GB" sz="1400" b="0" dirty="0" err="1" smtClean="0"/>
              <a:t>Denisyuk</a:t>
            </a:r>
            <a:r>
              <a:rPr lang="en-GB" sz="1400" b="0" dirty="0" smtClean="0"/>
              <a:t> </a:t>
            </a:r>
            <a:r>
              <a:rPr lang="en-GB" sz="1400" b="0" dirty="0" smtClean="0"/>
              <a:t>holograms, </a:t>
            </a:r>
            <a:r>
              <a:rPr lang="en-GB" sz="1400" b="0" dirty="0" smtClean="0"/>
              <a:t>size </a:t>
            </a:r>
            <a:r>
              <a:rPr lang="en-GB" sz="1400" b="0" dirty="0" smtClean="0"/>
              <a:t>80x120 cm , by </a:t>
            </a:r>
            <a:r>
              <a:rPr lang="en-GB" sz="1400" b="0" i="1" dirty="0" smtClean="0"/>
              <a:t>Holography lab of  S. I. </a:t>
            </a:r>
            <a:r>
              <a:rPr lang="en-GB" sz="1400" b="0" i="1" dirty="0" err="1" smtClean="0"/>
              <a:t>Vavilov</a:t>
            </a:r>
            <a:r>
              <a:rPr lang="en-GB" sz="1400" b="0" i="1" dirty="0" smtClean="0"/>
              <a:t> SOI.</a:t>
            </a:r>
          </a:p>
          <a:p>
            <a:endParaRPr lang="en-GB" sz="1400" b="0" dirty="0"/>
          </a:p>
        </p:txBody>
      </p:sp>
    </p:spTree>
    <p:extLst>
      <p:ext uri="{BB962C8B-B14F-4D97-AF65-F5344CB8AC3E}">
        <p14:creationId xmlns:p14="http://schemas.microsoft.com/office/powerpoint/2010/main" xmlns="" val="4268822786"/>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Footer Placeholder 4"/>
          <p:cNvSpPr>
            <a:spLocks noGrp="1"/>
          </p:cNvSpPr>
          <p:nvPr>
            <p:ph type="ftr" sz="quarter" idx="10"/>
          </p:nvPr>
        </p:nvSpPr>
        <p:spPr>
          <a:noFill/>
        </p:spPr>
        <p:txBody>
          <a:bodyPr/>
          <a:lstStyle/>
          <a:p>
            <a:r>
              <a:rPr lang="en-US" altLang="en-US" dirty="0" err="1" smtClean="0"/>
              <a:t>OptoClones</a:t>
            </a:r>
            <a:r>
              <a:rPr lang="en-US" altLang="en-US" dirty="0" smtClean="0"/>
              <a:t>_ PhotonicsWest'16</a:t>
            </a:r>
            <a:endParaRPr lang="en-GB" altLang="en-US" sz="1000" dirty="0" smtClean="0"/>
          </a:p>
        </p:txBody>
      </p:sp>
      <p:sp>
        <p:nvSpPr>
          <p:cNvPr id="92163" name="Rectangle 2"/>
          <p:cNvSpPr>
            <a:spLocks noGrp="1" noChangeArrowheads="1"/>
          </p:cNvSpPr>
          <p:nvPr>
            <p:ph type="title"/>
          </p:nvPr>
        </p:nvSpPr>
        <p:spPr>
          <a:xfrm>
            <a:off x="762000" y="0"/>
            <a:ext cx="7772400" cy="1268760"/>
          </a:xfrm>
        </p:spPr>
        <p:txBody>
          <a:bodyPr/>
          <a:lstStyle/>
          <a:p>
            <a:r>
              <a:rPr lang="en-GB" altLang="en-US" sz="3200" b="1" i="1" dirty="0" smtClean="0"/>
              <a:t>The </a:t>
            </a:r>
            <a:r>
              <a:rPr lang="en-GB" altLang="en-US" sz="3200" b="1" i="1" dirty="0" err="1" smtClean="0"/>
              <a:t>Fabergé</a:t>
            </a:r>
            <a:r>
              <a:rPr lang="en-GB" altLang="en-US" sz="3200" b="1" i="1" dirty="0" smtClean="0"/>
              <a:t> EGG </a:t>
            </a:r>
            <a:r>
              <a:rPr lang="en-US" sz="3200" b="1" i="1" dirty="0" err="1" smtClean="0">
                <a:solidFill>
                  <a:srgbClr val="FFFF00"/>
                </a:solidFill>
              </a:rPr>
              <a:t>OptoClone</a:t>
            </a:r>
            <a:r>
              <a:rPr lang="en-US" sz="2800" b="1" i="1" baseline="30000" dirty="0" err="1" smtClean="0">
                <a:solidFill>
                  <a:srgbClr val="FFFF00"/>
                </a:solidFill>
              </a:rPr>
              <a:t>TM</a:t>
            </a:r>
            <a:r>
              <a:rPr lang="en-US" sz="2800" b="1" i="1" baseline="30000" dirty="0" smtClean="0">
                <a:solidFill>
                  <a:srgbClr val="FFFF00"/>
                </a:solidFill>
              </a:rPr>
              <a:t> </a:t>
            </a:r>
            <a:r>
              <a:rPr lang="en-GB" altLang="en-US" sz="3200" b="1" i="1" dirty="0" smtClean="0"/>
              <a:t>Project</a:t>
            </a:r>
            <a:endParaRPr lang="en-US" altLang="en-US" sz="3200" b="1" i="1" dirty="0" smtClean="0"/>
          </a:p>
        </p:txBody>
      </p:sp>
      <p:sp>
        <p:nvSpPr>
          <p:cNvPr id="92164" name="Rectangle 3"/>
          <p:cNvSpPr>
            <a:spLocks noGrp="1" noChangeArrowheads="1"/>
          </p:cNvSpPr>
          <p:nvPr>
            <p:ph type="body" sz="half" idx="1"/>
          </p:nvPr>
        </p:nvSpPr>
        <p:spPr>
          <a:xfrm>
            <a:off x="467544" y="5805264"/>
            <a:ext cx="7776864" cy="504056"/>
          </a:xfrm>
        </p:spPr>
        <p:txBody>
          <a:bodyPr/>
          <a:lstStyle/>
          <a:p>
            <a:pPr>
              <a:buFontTx/>
              <a:buNone/>
            </a:pPr>
            <a:r>
              <a:rPr lang="en-US" altLang="en-US" sz="2000" dirty="0" smtClean="0"/>
              <a:t>	</a:t>
            </a:r>
            <a:r>
              <a:rPr lang="en-US" altLang="en-US" sz="2000" dirty="0" smtClean="0"/>
              <a:t> </a:t>
            </a:r>
            <a:r>
              <a:rPr lang="en-US" altLang="en-US" sz="2000" dirty="0" smtClean="0"/>
              <a:t>The </a:t>
            </a:r>
            <a:r>
              <a:rPr lang="en-US" altLang="en-US" sz="2000" dirty="0" smtClean="0"/>
              <a:t>nine </a:t>
            </a:r>
            <a:r>
              <a:rPr lang="en-US" altLang="en-US" sz="2000" i="1" dirty="0" smtClean="0"/>
              <a:t>Imperial </a:t>
            </a:r>
            <a:r>
              <a:rPr lang="en-US" altLang="en-US" sz="2000" i="1" dirty="0" err="1" smtClean="0"/>
              <a:t>Fabergé</a:t>
            </a:r>
            <a:r>
              <a:rPr lang="en-US" altLang="en-US" sz="2000" i="1" dirty="0" smtClean="0"/>
              <a:t> </a:t>
            </a:r>
            <a:r>
              <a:rPr lang="en-US" altLang="en-US" sz="2000" i="1" dirty="0" smtClean="0"/>
              <a:t>Easter Eggs </a:t>
            </a:r>
            <a:r>
              <a:rPr lang="en-US" altLang="en-US" sz="2000" dirty="0" smtClean="0"/>
              <a:t>from the </a:t>
            </a:r>
            <a:r>
              <a:rPr lang="en-US" altLang="en-US" sz="2000" i="1" dirty="0" smtClean="0">
                <a:solidFill>
                  <a:schemeClr val="tx2"/>
                </a:solidFill>
              </a:rPr>
              <a:t>Forbes</a:t>
            </a:r>
            <a:r>
              <a:rPr lang="en-US" altLang="en-US" sz="2000" i="1" dirty="0" smtClean="0">
                <a:solidFill>
                  <a:schemeClr val="tx2"/>
                </a:solidFill>
              </a:rPr>
              <a:t>’ </a:t>
            </a:r>
            <a:r>
              <a:rPr lang="en-US" altLang="en-US" sz="2000" i="1" dirty="0" smtClean="0">
                <a:solidFill>
                  <a:schemeClr val="tx2"/>
                </a:solidFill>
              </a:rPr>
              <a:t>Collection</a:t>
            </a:r>
            <a:endParaRPr lang="en-US" altLang="en-US" sz="2000" i="1" dirty="0" smtClean="0">
              <a:solidFill>
                <a:schemeClr val="tx2"/>
              </a:solidFill>
            </a:endParaRPr>
          </a:p>
        </p:txBody>
      </p:sp>
      <p:sp>
        <p:nvSpPr>
          <p:cNvPr id="14" name="Content Placeholder 13"/>
          <p:cNvSpPr>
            <a:spLocks noGrp="1"/>
          </p:cNvSpPr>
          <p:nvPr>
            <p:ph sz="half" idx="2"/>
          </p:nvPr>
        </p:nvSpPr>
        <p:spPr>
          <a:xfrm>
            <a:off x="0" y="1556792"/>
            <a:ext cx="8604448" cy="4320480"/>
          </a:xfrm>
        </p:spPr>
        <p:txBody>
          <a:bodyPr/>
          <a:lstStyle/>
          <a:p>
            <a:pPr algn="just">
              <a:buNone/>
            </a:pPr>
            <a:r>
              <a:rPr lang="en-US" dirty="0" smtClean="0">
                <a:solidFill>
                  <a:schemeClr val="tx1"/>
                </a:solidFill>
                <a:latin typeface="+mn-lt"/>
                <a:ea typeface="+mn-ea"/>
                <a:cs typeface="+mn-cs"/>
              </a:rPr>
              <a:t>	</a:t>
            </a:r>
            <a:endParaRPr lang="en-GB" sz="2000" dirty="0" smtClean="0">
              <a:solidFill>
                <a:schemeClr val="tx1"/>
              </a:solidFill>
              <a:latin typeface="+mn-lt"/>
              <a:ea typeface="+mn-ea"/>
              <a:cs typeface="+mn-cs"/>
            </a:endParaRPr>
          </a:p>
          <a:p>
            <a:endParaRPr lang="en-GB" dirty="0"/>
          </a:p>
        </p:txBody>
      </p:sp>
      <p:pic>
        <p:nvPicPr>
          <p:cNvPr id="18" name="Picture 17"/>
          <p:cNvPicPr/>
          <p:nvPr/>
        </p:nvPicPr>
        <p:blipFill>
          <a:blip r:embed="rId2" cstate="print">
            <a:extLst>
              <a:ext uri="{28A0092B-C50C-407E-A947-70E740481C1C}">
                <a14:useLocalDpi xmlns:a14="http://schemas.microsoft.com/office/drawing/2010/main" xmlns="" val="0"/>
              </a:ext>
            </a:extLst>
          </a:blip>
          <a:stretch>
            <a:fillRect/>
          </a:stretch>
        </p:blipFill>
        <p:spPr>
          <a:xfrm>
            <a:off x="899592" y="1628800"/>
            <a:ext cx="2088232" cy="1656184"/>
          </a:xfrm>
          <a:prstGeom prst="rect">
            <a:avLst/>
          </a:prstGeom>
        </p:spPr>
      </p:pic>
      <p:pic>
        <p:nvPicPr>
          <p:cNvPr id="19" name="Picture 18"/>
          <p:cNvPicPr/>
          <p:nvPr/>
        </p:nvPicPr>
        <p:blipFill>
          <a:blip r:embed="rId3" cstate="print">
            <a:extLst>
              <a:ext uri="{28A0092B-C50C-407E-A947-70E740481C1C}">
                <a14:useLocalDpi xmlns:a14="http://schemas.microsoft.com/office/drawing/2010/main" xmlns="" val="0"/>
              </a:ext>
            </a:extLst>
          </a:blip>
          <a:stretch>
            <a:fillRect/>
          </a:stretch>
        </p:blipFill>
        <p:spPr>
          <a:xfrm>
            <a:off x="2843808" y="1628800"/>
            <a:ext cx="2088232" cy="1656184"/>
          </a:xfrm>
          <a:prstGeom prst="rect">
            <a:avLst/>
          </a:prstGeom>
        </p:spPr>
      </p:pic>
      <p:pic>
        <p:nvPicPr>
          <p:cNvPr id="20" name="Picture 19"/>
          <p:cNvPicPr/>
          <p:nvPr/>
        </p:nvPicPr>
        <p:blipFill>
          <a:blip r:embed="rId4" cstate="print">
            <a:extLst>
              <a:ext uri="{28A0092B-C50C-407E-A947-70E740481C1C}">
                <a14:useLocalDpi xmlns:a14="http://schemas.microsoft.com/office/drawing/2010/main" xmlns="" val="0"/>
              </a:ext>
            </a:extLst>
          </a:blip>
          <a:stretch>
            <a:fillRect/>
          </a:stretch>
        </p:blipFill>
        <p:spPr>
          <a:xfrm>
            <a:off x="4860032" y="1628800"/>
            <a:ext cx="1296144" cy="1728192"/>
          </a:xfrm>
          <a:prstGeom prst="rect">
            <a:avLst/>
          </a:prstGeom>
        </p:spPr>
      </p:pic>
      <p:pic>
        <p:nvPicPr>
          <p:cNvPr id="21" name="Picture 20"/>
          <p:cNvPicPr/>
          <p:nvPr/>
        </p:nvPicPr>
        <p:blipFill>
          <a:blip r:embed="rId5" cstate="print">
            <a:extLst>
              <a:ext uri="{28A0092B-C50C-407E-A947-70E740481C1C}">
                <a14:useLocalDpi xmlns:a14="http://schemas.microsoft.com/office/drawing/2010/main" xmlns="" val="0"/>
              </a:ext>
            </a:extLst>
          </a:blip>
          <a:stretch>
            <a:fillRect/>
          </a:stretch>
        </p:blipFill>
        <p:spPr>
          <a:xfrm>
            <a:off x="6084168" y="1628800"/>
            <a:ext cx="2016224" cy="1656184"/>
          </a:xfrm>
          <a:prstGeom prst="rect">
            <a:avLst/>
          </a:prstGeom>
        </p:spPr>
      </p:pic>
      <p:pic>
        <p:nvPicPr>
          <p:cNvPr id="22" name="Picture 21"/>
          <p:cNvPicPr/>
          <p:nvPr/>
        </p:nvPicPr>
        <p:blipFill>
          <a:blip r:embed="rId6" cstate="print">
            <a:extLst>
              <a:ext uri="{28A0092B-C50C-407E-A947-70E740481C1C}">
                <a14:useLocalDpi xmlns:a14="http://schemas.microsoft.com/office/drawing/2010/main" xmlns="" val="0"/>
              </a:ext>
            </a:extLst>
          </a:blip>
          <a:stretch>
            <a:fillRect/>
          </a:stretch>
        </p:blipFill>
        <p:spPr>
          <a:xfrm>
            <a:off x="899592" y="3284984"/>
            <a:ext cx="1440160" cy="2088232"/>
          </a:xfrm>
          <a:prstGeom prst="rect">
            <a:avLst/>
          </a:prstGeom>
        </p:spPr>
      </p:pic>
      <p:pic>
        <p:nvPicPr>
          <p:cNvPr id="23" name="Picture 22"/>
          <p:cNvPicPr/>
          <p:nvPr/>
        </p:nvPicPr>
        <p:blipFill>
          <a:blip r:embed="rId7" cstate="print">
            <a:extLst>
              <a:ext uri="{28A0092B-C50C-407E-A947-70E740481C1C}">
                <a14:useLocalDpi xmlns:a14="http://schemas.microsoft.com/office/drawing/2010/main" xmlns="" val="0"/>
              </a:ext>
            </a:extLst>
          </a:blip>
          <a:stretch>
            <a:fillRect/>
          </a:stretch>
        </p:blipFill>
        <p:spPr>
          <a:xfrm>
            <a:off x="2267744" y="3284984"/>
            <a:ext cx="1512168" cy="2088232"/>
          </a:xfrm>
          <a:prstGeom prst="rect">
            <a:avLst/>
          </a:prstGeom>
        </p:spPr>
      </p:pic>
      <p:pic>
        <p:nvPicPr>
          <p:cNvPr id="24" name="Picture 23"/>
          <p:cNvPicPr/>
          <p:nvPr/>
        </p:nvPicPr>
        <p:blipFill>
          <a:blip r:embed="rId8" cstate="print">
            <a:extLst>
              <a:ext uri="{28A0092B-C50C-407E-A947-70E740481C1C}">
                <a14:useLocalDpi xmlns:a14="http://schemas.microsoft.com/office/drawing/2010/main" xmlns="" val="0"/>
              </a:ext>
            </a:extLst>
          </a:blip>
          <a:stretch>
            <a:fillRect/>
          </a:stretch>
        </p:blipFill>
        <p:spPr>
          <a:xfrm>
            <a:off x="3635896" y="3284984"/>
            <a:ext cx="1512168" cy="2088232"/>
          </a:xfrm>
          <a:prstGeom prst="rect">
            <a:avLst/>
          </a:prstGeom>
        </p:spPr>
      </p:pic>
      <p:pic>
        <p:nvPicPr>
          <p:cNvPr id="25" name="Picture 24"/>
          <p:cNvPicPr/>
          <p:nvPr/>
        </p:nvPicPr>
        <p:blipFill>
          <a:blip r:embed="rId9" cstate="print">
            <a:extLst>
              <a:ext uri="{28A0092B-C50C-407E-A947-70E740481C1C}">
                <a14:useLocalDpi xmlns:a14="http://schemas.microsoft.com/office/drawing/2010/main" xmlns="" val="0"/>
              </a:ext>
            </a:extLst>
          </a:blip>
          <a:stretch>
            <a:fillRect/>
          </a:stretch>
        </p:blipFill>
        <p:spPr>
          <a:xfrm>
            <a:off x="5076056" y="3284984"/>
            <a:ext cx="1512168" cy="2088232"/>
          </a:xfrm>
          <a:prstGeom prst="rect">
            <a:avLst/>
          </a:prstGeom>
        </p:spPr>
      </p:pic>
      <p:pic>
        <p:nvPicPr>
          <p:cNvPr id="26" name="Picture 25"/>
          <p:cNvPicPr/>
          <p:nvPr/>
        </p:nvPicPr>
        <p:blipFill>
          <a:blip r:embed="rId10" cstate="print">
            <a:extLst>
              <a:ext uri="{28A0092B-C50C-407E-A947-70E740481C1C}">
                <a14:useLocalDpi xmlns:a14="http://schemas.microsoft.com/office/drawing/2010/main" xmlns="" val="0"/>
              </a:ext>
            </a:extLst>
          </a:blip>
          <a:stretch>
            <a:fillRect/>
          </a:stretch>
        </p:blipFill>
        <p:spPr>
          <a:xfrm>
            <a:off x="6516216" y="3284984"/>
            <a:ext cx="1584176" cy="2088232"/>
          </a:xfrm>
          <a:prstGeom prst="rect">
            <a:avLst/>
          </a:prstGeom>
        </p:spPr>
      </p:pic>
      <p:sp>
        <p:nvSpPr>
          <p:cNvPr id="2" name="Slide Number Placeholder 1"/>
          <p:cNvSpPr>
            <a:spLocks noGrp="1"/>
          </p:cNvSpPr>
          <p:nvPr>
            <p:ph type="sldNum" sz="quarter" idx="11"/>
          </p:nvPr>
        </p:nvSpPr>
        <p:spPr/>
        <p:txBody>
          <a:bodyPr/>
          <a:lstStyle/>
          <a:p>
            <a:pPr>
              <a:defRPr/>
            </a:pPr>
            <a:fld id="{F553559B-58EC-4D99-9CB2-634753380CEA}" type="slidenum">
              <a:rPr lang="en-GB" smtClean="0"/>
              <a:pPr>
                <a:defRPr/>
              </a:pPr>
              <a:t>30</a:t>
            </a:fld>
            <a:endParaRPr lang="en-GB"/>
          </a:p>
        </p:txBody>
      </p:sp>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Footer Placeholder 4"/>
          <p:cNvSpPr>
            <a:spLocks noGrp="1"/>
          </p:cNvSpPr>
          <p:nvPr>
            <p:ph type="ftr" sz="quarter" idx="10"/>
          </p:nvPr>
        </p:nvSpPr>
        <p:spPr>
          <a:noFill/>
        </p:spPr>
        <p:txBody>
          <a:bodyPr/>
          <a:lstStyle/>
          <a:p>
            <a:r>
              <a:rPr lang="en-US" altLang="en-US" smtClean="0"/>
              <a:t>OptoClones_ PhotonicsWest'16</a:t>
            </a:r>
            <a:endParaRPr lang="en-GB" altLang="en-US" sz="1000" smtClean="0"/>
          </a:p>
        </p:txBody>
      </p:sp>
      <p:sp>
        <p:nvSpPr>
          <p:cNvPr id="92163" name="Rectangle 2"/>
          <p:cNvSpPr>
            <a:spLocks noGrp="1" noChangeArrowheads="1"/>
          </p:cNvSpPr>
          <p:nvPr>
            <p:ph type="title"/>
          </p:nvPr>
        </p:nvSpPr>
        <p:spPr>
          <a:xfrm>
            <a:off x="762000" y="0"/>
            <a:ext cx="7772400" cy="908050"/>
          </a:xfrm>
        </p:spPr>
        <p:txBody>
          <a:bodyPr/>
          <a:lstStyle/>
          <a:p>
            <a:r>
              <a:rPr lang="en-GB" altLang="en-US" sz="3200" b="1" i="1" dirty="0" smtClean="0"/>
              <a:t>The </a:t>
            </a:r>
            <a:r>
              <a:rPr lang="en-GB" altLang="en-US" sz="3200" b="1" i="1" dirty="0" err="1" smtClean="0"/>
              <a:t>Fabergé</a:t>
            </a:r>
            <a:r>
              <a:rPr lang="en-GB" altLang="en-US" sz="3200" b="1" i="1" dirty="0" smtClean="0"/>
              <a:t> EGG </a:t>
            </a:r>
            <a:r>
              <a:rPr lang="en-US" sz="3200" b="1" i="1" dirty="0" err="1" smtClean="0">
                <a:solidFill>
                  <a:srgbClr val="FFFF00"/>
                </a:solidFill>
              </a:rPr>
              <a:t>OptoClone</a:t>
            </a:r>
            <a:r>
              <a:rPr lang="en-US" sz="2800" b="1" i="1" baseline="30000" dirty="0" err="1" smtClean="0">
                <a:solidFill>
                  <a:srgbClr val="FFFF00"/>
                </a:solidFill>
              </a:rPr>
              <a:t>TM</a:t>
            </a:r>
            <a:r>
              <a:rPr lang="en-GB" altLang="en-US" sz="3200" b="1" i="1" dirty="0" smtClean="0"/>
              <a:t> Project</a:t>
            </a:r>
            <a:endParaRPr lang="en-US" altLang="en-US" sz="3200" b="1" i="1" dirty="0" smtClean="0"/>
          </a:p>
        </p:txBody>
      </p:sp>
      <p:sp>
        <p:nvSpPr>
          <p:cNvPr id="92164" name="Rectangle 3"/>
          <p:cNvSpPr>
            <a:spLocks noGrp="1" noChangeArrowheads="1"/>
          </p:cNvSpPr>
          <p:nvPr>
            <p:ph type="body" sz="half" idx="1"/>
          </p:nvPr>
        </p:nvSpPr>
        <p:spPr>
          <a:xfrm>
            <a:off x="1547813" y="5516563"/>
            <a:ext cx="6769100" cy="649287"/>
          </a:xfrm>
        </p:spPr>
        <p:txBody>
          <a:bodyPr/>
          <a:lstStyle/>
          <a:p>
            <a:pPr>
              <a:buFontTx/>
              <a:buNone/>
            </a:pPr>
            <a:r>
              <a:rPr lang="en-US" altLang="en-US" sz="2000" dirty="0" smtClean="0"/>
              <a:t>	            </a:t>
            </a:r>
          </a:p>
        </p:txBody>
      </p:sp>
      <p:sp>
        <p:nvSpPr>
          <p:cNvPr id="14" name="Content Placeholder 13"/>
          <p:cNvSpPr>
            <a:spLocks noGrp="1"/>
          </p:cNvSpPr>
          <p:nvPr>
            <p:ph sz="half" idx="2"/>
          </p:nvPr>
        </p:nvSpPr>
        <p:spPr>
          <a:xfrm>
            <a:off x="251520" y="980728"/>
            <a:ext cx="8640960" cy="5115272"/>
          </a:xfrm>
        </p:spPr>
        <p:txBody>
          <a:bodyPr/>
          <a:lstStyle/>
          <a:p>
            <a:pPr algn="just">
              <a:buNone/>
            </a:pPr>
            <a:r>
              <a:rPr lang="en-US" dirty="0" smtClean="0">
                <a:solidFill>
                  <a:schemeClr val="tx1"/>
                </a:solidFill>
                <a:latin typeface="+mn-lt"/>
                <a:ea typeface="+mn-ea"/>
                <a:cs typeface="+mn-cs"/>
              </a:rPr>
              <a:t>	</a:t>
            </a:r>
            <a:r>
              <a:rPr lang="en-US" sz="2000" dirty="0" smtClean="0">
                <a:solidFill>
                  <a:schemeClr val="tx1"/>
                </a:solidFill>
                <a:latin typeface="+mn-lt"/>
                <a:ea typeface="+mn-ea"/>
                <a:cs typeface="+mn-cs"/>
              </a:rPr>
              <a:t>The </a:t>
            </a:r>
            <a:r>
              <a:rPr lang="en-US" sz="2000" b="1" i="1" dirty="0" smtClean="0">
                <a:solidFill>
                  <a:srgbClr val="FFFF00"/>
                </a:solidFill>
                <a:latin typeface="+mn-lt"/>
                <a:ea typeface="+mn-ea"/>
                <a:cs typeface="+mn-cs"/>
              </a:rPr>
              <a:t>Forbes </a:t>
            </a:r>
            <a:r>
              <a:rPr lang="en-US" sz="2000" b="1" i="1" dirty="0" err="1" smtClean="0">
                <a:solidFill>
                  <a:srgbClr val="FFFF00"/>
                </a:solidFill>
                <a:latin typeface="+mn-lt"/>
                <a:ea typeface="+mn-ea"/>
                <a:cs typeface="+mn-cs"/>
              </a:rPr>
              <a:t>Fabergé</a:t>
            </a:r>
            <a:r>
              <a:rPr lang="en-US" sz="2000" b="1" i="1" dirty="0" smtClean="0">
                <a:solidFill>
                  <a:srgbClr val="FFFF00"/>
                </a:solidFill>
                <a:latin typeface="+mn-lt"/>
                <a:ea typeface="+mn-ea"/>
                <a:cs typeface="+mn-cs"/>
              </a:rPr>
              <a:t> collection </a:t>
            </a:r>
            <a:r>
              <a:rPr lang="en-US" sz="2000" dirty="0" smtClean="0">
                <a:latin typeface="+mn-lt"/>
                <a:ea typeface="+mn-ea"/>
                <a:cs typeface="+mn-cs"/>
              </a:rPr>
              <a:t>in the USA </a:t>
            </a:r>
            <a:r>
              <a:rPr lang="en-US" sz="2000" dirty="0" smtClean="0">
                <a:solidFill>
                  <a:schemeClr val="tx1"/>
                </a:solidFill>
                <a:latin typeface="+mn-lt"/>
                <a:ea typeface="+mn-ea"/>
                <a:cs typeface="+mn-cs"/>
              </a:rPr>
              <a:t>contained nine</a:t>
            </a:r>
            <a:r>
              <a:rPr lang="en-GB" sz="2000" dirty="0" smtClean="0">
                <a:solidFill>
                  <a:schemeClr val="tx1"/>
                </a:solidFill>
                <a:latin typeface="+mn-lt"/>
                <a:ea typeface="+mn-ea"/>
                <a:cs typeface="+mn-cs"/>
              </a:rPr>
              <a:t> of the Imperial Easter Eggs. In 2004 these eggs were acquired by </a:t>
            </a:r>
            <a:r>
              <a:rPr lang="en-GB" sz="2000" b="1" dirty="0" smtClean="0">
                <a:solidFill>
                  <a:srgbClr val="FFFF00"/>
                </a:solidFill>
                <a:latin typeface="+mn-lt"/>
                <a:ea typeface="+mn-ea"/>
                <a:cs typeface="+mn-cs"/>
              </a:rPr>
              <a:t>Viktor </a:t>
            </a:r>
            <a:r>
              <a:rPr lang="en-GB" sz="2000" b="1" dirty="0" err="1" smtClean="0">
                <a:solidFill>
                  <a:srgbClr val="FFFF00"/>
                </a:solidFill>
                <a:latin typeface="+mn-lt"/>
                <a:ea typeface="+mn-ea"/>
                <a:cs typeface="+mn-cs"/>
              </a:rPr>
              <a:t>Vekselberg</a:t>
            </a:r>
            <a:r>
              <a:rPr lang="en-GB" sz="2000" dirty="0" smtClean="0">
                <a:solidFill>
                  <a:schemeClr val="tx1"/>
                </a:solidFill>
                <a:latin typeface="+mn-lt"/>
                <a:ea typeface="+mn-ea"/>
                <a:cs typeface="+mn-cs"/>
              </a:rPr>
              <a:t> for about $120 million. He brought them to Russia to be displayed to the general public in St. Petersburg. In November 2013 the Eggs were finally put on display in St. Petersburg at the new </a:t>
            </a:r>
            <a:r>
              <a:rPr lang="en-GB" sz="2000" b="1" i="1" dirty="0" err="1" smtClean="0">
                <a:solidFill>
                  <a:srgbClr val="FFFF00"/>
                </a:solidFill>
                <a:latin typeface="+mn-lt"/>
                <a:ea typeface="+mn-ea"/>
                <a:cs typeface="+mn-cs"/>
              </a:rPr>
              <a:t>Fabergé</a:t>
            </a:r>
            <a:r>
              <a:rPr lang="en-GB" sz="2000" b="1" i="1" dirty="0" smtClean="0">
                <a:solidFill>
                  <a:srgbClr val="FFFF00"/>
                </a:solidFill>
                <a:latin typeface="+mn-lt"/>
                <a:ea typeface="+mn-ea"/>
                <a:cs typeface="+mn-cs"/>
              </a:rPr>
              <a:t> Museum </a:t>
            </a:r>
            <a:r>
              <a:rPr lang="en-GB" sz="2000" dirty="0" smtClean="0">
                <a:solidFill>
                  <a:schemeClr val="tx1"/>
                </a:solidFill>
                <a:latin typeface="+mn-lt"/>
                <a:ea typeface="+mn-ea"/>
                <a:cs typeface="+mn-cs"/>
              </a:rPr>
              <a:t>located in the </a:t>
            </a:r>
            <a:r>
              <a:rPr lang="en-GB" sz="2000" dirty="0" err="1" smtClean="0">
                <a:solidFill>
                  <a:schemeClr val="tx1"/>
                </a:solidFill>
                <a:latin typeface="+mn-lt"/>
                <a:ea typeface="+mn-ea"/>
                <a:cs typeface="+mn-cs"/>
              </a:rPr>
              <a:t>Shuvalov</a:t>
            </a:r>
            <a:r>
              <a:rPr lang="en-GB" sz="2000" dirty="0" smtClean="0">
                <a:solidFill>
                  <a:schemeClr val="tx1"/>
                </a:solidFill>
                <a:latin typeface="+mn-lt"/>
                <a:ea typeface="+mn-ea"/>
                <a:cs typeface="+mn-cs"/>
              </a:rPr>
              <a:t> Palace in the centre of St. Petersburg. The museum contains a total of approximately 4000 works of fine art and decorative applied art, including gold and silver items, paintings, porcelain, and bronze. </a:t>
            </a:r>
            <a:endParaRPr lang="en-GB" dirty="0" smtClean="0">
              <a:solidFill>
                <a:schemeClr val="tx1"/>
              </a:solidFill>
              <a:latin typeface="+mn-lt"/>
              <a:ea typeface="+mn-ea"/>
              <a:cs typeface="+mn-cs"/>
            </a:endParaRPr>
          </a:p>
          <a:p>
            <a:pPr>
              <a:buNone/>
            </a:pPr>
            <a:r>
              <a:rPr lang="en-GB" dirty="0" smtClean="0">
                <a:solidFill>
                  <a:schemeClr val="tx1"/>
                </a:solidFill>
                <a:latin typeface="+mn-lt"/>
                <a:ea typeface="+mn-ea"/>
                <a:cs typeface="+mn-cs"/>
              </a:rPr>
              <a:t> </a:t>
            </a:r>
          </a:p>
          <a:p>
            <a:endParaRPr lang="en-GB" dirty="0" smtClean="0">
              <a:solidFill>
                <a:schemeClr val="tx1"/>
              </a:solidFill>
              <a:latin typeface="+mn-lt"/>
              <a:ea typeface="+mn-ea"/>
              <a:cs typeface="+mn-cs"/>
            </a:endParaRPr>
          </a:p>
          <a:p>
            <a:pPr>
              <a:buNone/>
            </a:pPr>
            <a:r>
              <a:rPr lang="en-GB" dirty="0" smtClean="0">
                <a:solidFill>
                  <a:schemeClr val="tx1"/>
                </a:solidFill>
                <a:latin typeface="+mn-lt"/>
                <a:ea typeface="+mn-ea"/>
                <a:cs typeface="+mn-cs"/>
              </a:rPr>
              <a:t>					</a:t>
            </a:r>
          </a:p>
          <a:p>
            <a:endParaRPr lang="en-GB" dirty="0"/>
          </a:p>
        </p:txBody>
      </p:sp>
      <p:pic>
        <p:nvPicPr>
          <p:cNvPr id="9" name="Picture 8" descr="Farberger_Musum.jpg"/>
          <p:cNvPicPr>
            <a:picLocks noChangeAspect="1"/>
          </p:cNvPicPr>
          <p:nvPr/>
        </p:nvPicPr>
        <p:blipFill>
          <a:blip r:embed="rId2" cstate="print"/>
          <a:stretch>
            <a:fillRect/>
          </a:stretch>
        </p:blipFill>
        <p:spPr>
          <a:xfrm>
            <a:off x="1259632" y="3717032"/>
            <a:ext cx="3096344" cy="2322258"/>
          </a:xfrm>
          <a:prstGeom prst="rect">
            <a:avLst/>
          </a:prstGeom>
          <a:ln>
            <a:noFill/>
          </a:ln>
          <a:effectLst>
            <a:softEdge rad="112500"/>
          </a:effectLst>
        </p:spPr>
      </p:pic>
      <p:pic>
        <p:nvPicPr>
          <p:cNvPr id="10" name="Picture 9" descr="Farberger_Musum_sign1.jpg"/>
          <p:cNvPicPr>
            <a:picLocks noChangeAspect="1"/>
          </p:cNvPicPr>
          <p:nvPr/>
        </p:nvPicPr>
        <p:blipFill>
          <a:blip r:embed="rId3" cstate="print"/>
          <a:stretch>
            <a:fillRect/>
          </a:stretch>
        </p:blipFill>
        <p:spPr>
          <a:xfrm>
            <a:off x="4788025" y="3573016"/>
            <a:ext cx="3528392" cy="2646294"/>
          </a:xfrm>
          <a:prstGeom prst="rect">
            <a:avLst/>
          </a:prstGeom>
          <a:ln>
            <a:noFill/>
          </a:ln>
          <a:effectLst>
            <a:softEdge rad="112500"/>
          </a:effectLst>
        </p:spPr>
      </p:pic>
      <p:sp>
        <p:nvSpPr>
          <p:cNvPr id="2" name="Slide Number Placeholder 1"/>
          <p:cNvSpPr>
            <a:spLocks noGrp="1"/>
          </p:cNvSpPr>
          <p:nvPr>
            <p:ph type="sldNum" sz="quarter" idx="11"/>
          </p:nvPr>
        </p:nvSpPr>
        <p:spPr/>
        <p:txBody>
          <a:bodyPr/>
          <a:lstStyle/>
          <a:p>
            <a:pPr>
              <a:defRPr/>
            </a:pPr>
            <a:fld id="{F553559B-58EC-4D99-9CB2-634753380CEA}" type="slidenum">
              <a:rPr lang="en-GB" smtClean="0"/>
              <a:pPr>
                <a:defRPr/>
              </a:pPr>
              <a:t>31</a:t>
            </a:fld>
            <a:endParaRPr lang="en-GB"/>
          </a:p>
        </p:txBody>
      </p:sp>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Footer Placeholder 4"/>
          <p:cNvSpPr>
            <a:spLocks noGrp="1"/>
          </p:cNvSpPr>
          <p:nvPr>
            <p:ph type="ftr" sz="quarter" idx="10"/>
          </p:nvPr>
        </p:nvSpPr>
        <p:spPr>
          <a:noFill/>
        </p:spPr>
        <p:txBody>
          <a:bodyPr/>
          <a:lstStyle/>
          <a:p>
            <a:r>
              <a:rPr lang="en-US" altLang="en-US" smtClean="0"/>
              <a:t>OptoClones_ PhotonicsWest'16</a:t>
            </a:r>
            <a:endParaRPr lang="en-GB" altLang="en-US" sz="1000" smtClean="0"/>
          </a:p>
        </p:txBody>
      </p:sp>
      <p:sp>
        <p:nvSpPr>
          <p:cNvPr id="92163" name="Rectangle 2"/>
          <p:cNvSpPr>
            <a:spLocks noGrp="1" noChangeArrowheads="1"/>
          </p:cNvSpPr>
          <p:nvPr>
            <p:ph type="title"/>
          </p:nvPr>
        </p:nvSpPr>
        <p:spPr>
          <a:xfrm>
            <a:off x="762000" y="0"/>
            <a:ext cx="7772400" cy="908050"/>
          </a:xfrm>
        </p:spPr>
        <p:txBody>
          <a:bodyPr/>
          <a:lstStyle/>
          <a:p>
            <a:r>
              <a:rPr lang="en-GB" altLang="en-US" sz="3200" b="1" i="1" dirty="0" smtClean="0"/>
              <a:t>The </a:t>
            </a:r>
            <a:r>
              <a:rPr lang="en-GB" altLang="en-US" sz="3200" b="1" i="1" dirty="0" err="1" smtClean="0"/>
              <a:t>Fabergé</a:t>
            </a:r>
            <a:r>
              <a:rPr lang="en-GB" altLang="en-US" sz="3200" b="1" i="1" dirty="0" smtClean="0"/>
              <a:t> EGG </a:t>
            </a:r>
            <a:r>
              <a:rPr lang="en-US" sz="3200" b="1" i="1" dirty="0" err="1" smtClean="0">
                <a:solidFill>
                  <a:srgbClr val="FFFF00"/>
                </a:solidFill>
              </a:rPr>
              <a:t>OptoClone</a:t>
            </a:r>
            <a:r>
              <a:rPr lang="en-US" sz="2800" b="1" i="1" baseline="30000" dirty="0" err="1" smtClean="0">
                <a:solidFill>
                  <a:srgbClr val="FFFF00"/>
                </a:solidFill>
              </a:rPr>
              <a:t>TM</a:t>
            </a:r>
            <a:r>
              <a:rPr lang="en-US" sz="2800" b="1" i="1" baseline="30000" dirty="0" smtClean="0">
                <a:solidFill>
                  <a:srgbClr val="FFFF00"/>
                </a:solidFill>
              </a:rPr>
              <a:t> </a:t>
            </a:r>
            <a:r>
              <a:rPr lang="en-GB" altLang="en-US" sz="3200" b="1" i="1" dirty="0" smtClean="0"/>
              <a:t>Project</a:t>
            </a:r>
            <a:endParaRPr lang="en-US" altLang="en-US" sz="3200" b="1" i="1" dirty="0" smtClean="0"/>
          </a:p>
        </p:txBody>
      </p:sp>
      <p:sp>
        <p:nvSpPr>
          <p:cNvPr id="92164" name="Rectangle 3"/>
          <p:cNvSpPr>
            <a:spLocks noGrp="1" noChangeArrowheads="1"/>
          </p:cNvSpPr>
          <p:nvPr>
            <p:ph type="body" sz="half" idx="1"/>
          </p:nvPr>
        </p:nvSpPr>
        <p:spPr>
          <a:xfrm>
            <a:off x="1547813" y="5805264"/>
            <a:ext cx="6769100" cy="432048"/>
          </a:xfrm>
        </p:spPr>
        <p:txBody>
          <a:bodyPr/>
          <a:lstStyle/>
          <a:p>
            <a:pPr>
              <a:buFontTx/>
              <a:buNone/>
            </a:pPr>
            <a:r>
              <a:rPr lang="en-US" altLang="en-US" sz="2000" dirty="0" smtClean="0"/>
              <a:t>	            </a:t>
            </a:r>
          </a:p>
        </p:txBody>
      </p:sp>
      <p:sp>
        <p:nvSpPr>
          <p:cNvPr id="14" name="Content Placeholder 13"/>
          <p:cNvSpPr>
            <a:spLocks noGrp="1"/>
          </p:cNvSpPr>
          <p:nvPr>
            <p:ph sz="half" idx="2"/>
          </p:nvPr>
        </p:nvSpPr>
        <p:spPr>
          <a:xfrm>
            <a:off x="0" y="692696"/>
            <a:ext cx="5508104" cy="3456384"/>
          </a:xfrm>
        </p:spPr>
        <p:txBody>
          <a:bodyPr/>
          <a:lstStyle/>
          <a:p>
            <a:pPr>
              <a:buNone/>
            </a:pPr>
            <a:r>
              <a:rPr lang="en-GB" dirty="0" smtClean="0">
                <a:solidFill>
                  <a:schemeClr val="tx1"/>
                </a:solidFill>
                <a:latin typeface="+mn-lt"/>
                <a:ea typeface="+mn-ea"/>
                <a:cs typeface="+mn-cs"/>
              </a:rPr>
              <a:t>	</a:t>
            </a:r>
            <a:r>
              <a:rPr lang="en-GB" sz="1800" dirty="0" smtClean="0">
                <a:solidFill>
                  <a:schemeClr val="tx1"/>
                </a:solidFill>
                <a:latin typeface="+mn-lt"/>
                <a:ea typeface="+mn-ea"/>
                <a:cs typeface="+mn-cs"/>
              </a:rPr>
              <a:t>The mobile equipment from </a:t>
            </a:r>
            <a:r>
              <a:rPr lang="en-GB" sz="1800" dirty="0" err="1" smtClean="0">
                <a:solidFill>
                  <a:schemeClr val="tx1"/>
                </a:solidFill>
                <a:latin typeface="+mn-lt"/>
                <a:ea typeface="+mn-ea"/>
                <a:cs typeface="+mn-cs"/>
              </a:rPr>
              <a:t>HiH</a:t>
            </a:r>
            <a:r>
              <a:rPr lang="en-GB" sz="1800" dirty="0" smtClean="0">
                <a:solidFill>
                  <a:schemeClr val="tx1"/>
                </a:solidFill>
                <a:latin typeface="+mn-lt"/>
                <a:ea typeface="+mn-ea"/>
                <a:cs typeface="+mn-cs"/>
              </a:rPr>
              <a:t> in Greece was sent to the museum in St. Petersburg. During a few weeks in the spring of 2015 the recording took place in the basement laboratory of the museum. A recording tent was installed there and outside the tent the </a:t>
            </a:r>
            <a:r>
              <a:rPr lang="en-US" sz="1800" i="1" dirty="0" err="1" smtClean="0"/>
              <a:t>ZZZyclops</a:t>
            </a:r>
            <a:r>
              <a:rPr lang="en-US" sz="1400" baseline="30000" dirty="0" err="1" smtClean="0"/>
              <a:t>TM</a:t>
            </a:r>
            <a:r>
              <a:rPr lang="en-US" sz="1400" baseline="30000" dirty="0" smtClean="0"/>
              <a:t> </a:t>
            </a:r>
            <a:r>
              <a:rPr lang="en-GB" sz="1800" dirty="0" smtClean="0">
                <a:solidFill>
                  <a:schemeClr val="tx1"/>
                </a:solidFill>
                <a:latin typeface="+mn-lt"/>
                <a:ea typeface="+mn-ea"/>
                <a:cs typeface="+mn-cs"/>
              </a:rPr>
              <a:t> </a:t>
            </a:r>
            <a:r>
              <a:rPr lang="en-GB" sz="1800" dirty="0" smtClean="0">
                <a:solidFill>
                  <a:schemeClr val="tx1"/>
                </a:solidFill>
                <a:latin typeface="+mn-lt"/>
                <a:ea typeface="+mn-ea"/>
                <a:cs typeface="+mn-cs"/>
              </a:rPr>
              <a:t>equipment was positioned, sending “white” laser light into the tent. </a:t>
            </a:r>
            <a:endParaRPr lang="en-GB" dirty="0" smtClean="0">
              <a:solidFill>
                <a:schemeClr val="tx1"/>
              </a:solidFill>
              <a:latin typeface="+mn-lt"/>
              <a:ea typeface="+mn-ea"/>
              <a:cs typeface="+mn-cs"/>
            </a:endParaRPr>
          </a:p>
          <a:p>
            <a:pPr>
              <a:buNone/>
            </a:pPr>
            <a:endParaRPr lang="en-GB" dirty="0" smtClean="0"/>
          </a:p>
        </p:txBody>
      </p:sp>
      <p:pic>
        <p:nvPicPr>
          <p:cNvPr id="9" name="Picture 8" descr="Andreas_Camera.jpg"/>
          <p:cNvPicPr>
            <a:picLocks noChangeAspect="1"/>
          </p:cNvPicPr>
          <p:nvPr/>
        </p:nvPicPr>
        <p:blipFill>
          <a:blip r:embed="rId2" cstate="print"/>
          <a:stretch>
            <a:fillRect/>
          </a:stretch>
        </p:blipFill>
        <p:spPr>
          <a:xfrm>
            <a:off x="827584" y="2852936"/>
            <a:ext cx="4032448" cy="3024336"/>
          </a:xfrm>
          <a:prstGeom prst="rect">
            <a:avLst/>
          </a:prstGeom>
          <a:ln>
            <a:noFill/>
          </a:ln>
          <a:effectLst>
            <a:softEdge rad="112500"/>
          </a:effectLst>
        </p:spPr>
      </p:pic>
      <p:sp>
        <p:nvSpPr>
          <p:cNvPr id="10" name="Rectangle 9"/>
          <p:cNvSpPr/>
          <p:nvPr/>
        </p:nvSpPr>
        <p:spPr>
          <a:xfrm>
            <a:off x="5724128" y="3212976"/>
            <a:ext cx="1800200" cy="338554"/>
          </a:xfrm>
          <a:prstGeom prst="rect">
            <a:avLst/>
          </a:prstGeom>
        </p:spPr>
        <p:txBody>
          <a:bodyPr wrap="square">
            <a:spAutoFit/>
          </a:bodyPr>
          <a:lstStyle/>
          <a:p>
            <a:r>
              <a:rPr lang="en-GB" sz="1600" b="0" dirty="0" smtClean="0"/>
              <a:t>The recording tent</a:t>
            </a:r>
            <a:endParaRPr lang="en-GB" sz="1600" b="0" dirty="0"/>
          </a:p>
        </p:txBody>
      </p:sp>
      <p:sp>
        <p:nvSpPr>
          <p:cNvPr id="11" name="Rectangle 10"/>
          <p:cNvSpPr/>
          <p:nvPr/>
        </p:nvSpPr>
        <p:spPr>
          <a:xfrm>
            <a:off x="899592" y="5877272"/>
            <a:ext cx="4752528" cy="338554"/>
          </a:xfrm>
          <a:prstGeom prst="rect">
            <a:avLst/>
          </a:prstGeom>
        </p:spPr>
        <p:txBody>
          <a:bodyPr wrap="square">
            <a:spAutoFit/>
          </a:bodyPr>
          <a:lstStyle/>
          <a:p>
            <a:r>
              <a:rPr lang="en-GB" sz="1600" b="0" i="1" dirty="0" smtClean="0"/>
              <a:t>Andreas </a:t>
            </a:r>
            <a:r>
              <a:rPr lang="en-US" sz="1600" b="0" i="1" dirty="0" err="1" smtClean="0"/>
              <a:t>Sarakinos</a:t>
            </a:r>
            <a:r>
              <a:rPr lang="en-GB" sz="1600" b="0" dirty="0" smtClean="0"/>
              <a:t> </a:t>
            </a:r>
            <a:r>
              <a:rPr lang="en-GB" sz="1600" b="0" dirty="0" smtClean="0"/>
              <a:t>next to the equipment</a:t>
            </a:r>
            <a:r>
              <a:rPr lang="en-GB" sz="1600" b="0" i="1" dirty="0" smtClean="0"/>
              <a:t> </a:t>
            </a:r>
            <a:endParaRPr lang="en-GB" sz="1600" b="0" i="1" dirty="0"/>
          </a:p>
        </p:txBody>
      </p:sp>
      <p:pic>
        <p:nvPicPr>
          <p:cNvPr id="12" name="Picture 11" descr="Tent_Corr.jpg"/>
          <p:cNvPicPr>
            <a:picLocks noChangeAspect="1"/>
          </p:cNvPicPr>
          <p:nvPr/>
        </p:nvPicPr>
        <p:blipFill>
          <a:blip r:embed="rId3" cstate="print"/>
          <a:stretch>
            <a:fillRect/>
          </a:stretch>
        </p:blipFill>
        <p:spPr>
          <a:xfrm>
            <a:off x="5508104" y="836712"/>
            <a:ext cx="3182425" cy="2454388"/>
          </a:xfrm>
          <a:prstGeom prst="rect">
            <a:avLst/>
          </a:prstGeom>
          <a:ln>
            <a:noFill/>
          </a:ln>
          <a:effectLst>
            <a:softEdge rad="112500"/>
          </a:effectLst>
        </p:spPr>
      </p:pic>
      <p:sp>
        <p:nvSpPr>
          <p:cNvPr id="2" name="Slide Number Placeholder 1"/>
          <p:cNvSpPr>
            <a:spLocks noGrp="1"/>
          </p:cNvSpPr>
          <p:nvPr>
            <p:ph type="sldNum" sz="quarter" idx="11"/>
          </p:nvPr>
        </p:nvSpPr>
        <p:spPr/>
        <p:txBody>
          <a:bodyPr/>
          <a:lstStyle/>
          <a:p>
            <a:pPr>
              <a:defRPr/>
            </a:pPr>
            <a:fld id="{F553559B-58EC-4D99-9CB2-634753380CEA}" type="slidenum">
              <a:rPr lang="en-GB" smtClean="0"/>
              <a:pPr>
                <a:defRPr/>
              </a:pPr>
              <a:t>32</a:t>
            </a:fld>
            <a:endParaRPr lang="en-GB" dirty="0"/>
          </a:p>
        </p:txBody>
      </p:sp>
      <p:pic>
        <p:nvPicPr>
          <p:cNvPr id="15" name="Picture 14" descr="Hans_Alkis_Behind_Bars_2.jpg"/>
          <p:cNvPicPr>
            <a:picLocks noChangeAspect="1"/>
          </p:cNvPicPr>
          <p:nvPr/>
        </p:nvPicPr>
        <p:blipFill>
          <a:blip r:embed="rId4" cstate="print">
            <a:lum bright="10000"/>
          </a:blip>
          <a:stretch>
            <a:fillRect/>
          </a:stretch>
        </p:blipFill>
        <p:spPr>
          <a:xfrm>
            <a:off x="5608764" y="3637366"/>
            <a:ext cx="2995684" cy="2383922"/>
          </a:xfrm>
          <a:prstGeom prst="rect">
            <a:avLst/>
          </a:prstGeom>
          <a:ln>
            <a:noFill/>
          </a:ln>
          <a:effectLst>
            <a:softEdge rad="112500"/>
          </a:effectLst>
        </p:spPr>
      </p:pic>
      <p:sp>
        <p:nvSpPr>
          <p:cNvPr id="16" name="TextBox 15"/>
          <p:cNvSpPr txBox="1"/>
          <p:nvPr/>
        </p:nvSpPr>
        <p:spPr>
          <a:xfrm>
            <a:off x="5940152" y="6021288"/>
            <a:ext cx="2808312" cy="338554"/>
          </a:xfrm>
          <a:prstGeom prst="rect">
            <a:avLst/>
          </a:prstGeom>
          <a:noFill/>
        </p:spPr>
        <p:txBody>
          <a:bodyPr wrap="square" rtlCol="0">
            <a:spAutoFit/>
          </a:bodyPr>
          <a:lstStyle/>
          <a:p>
            <a:r>
              <a:rPr lang="en-GB" sz="1600" b="0" dirty="0" smtClean="0"/>
              <a:t>Hans &amp; </a:t>
            </a:r>
            <a:r>
              <a:rPr lang="en-GB" sz="1600" b="0" dirty="0" err="1" smtClean="0"/>
              <a:t>Alkis</a:t>
            </a:r>
            <a:r>
              <a:rPr lang="en-GB" sz="1600" b="0" dirty="0" smtClean="0"/>
              <a:t> “behind bars”</a:t>
            </a:r>
            <a:endParaRPr lang="en-GB" sz="1600" b="0" dirty="0"/>
          </a:p>
        </p:txBody>
      </p:sp>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Footer Placeholder 4"/>
          <p:cNvSpPr>
            <a:spLocks noGrp="1"/>
          </p:cNvSpPr>
          <p:nvPr>
            <p:ph type="ftr" sz="quarter" idx="10"/>
          </p:nvPr>
        </p:nvSpPr>
        <p:spPr>
          <a:noFill/>
        </p:spPr>
        <p:txBody>
          <a:bodyPr/>
          <a:lstStyle/>
          <a:p>
            <a:r>
              <a:rPr lang="en-US" altLang="en-US" smtClean="0"/>
              <a:t>OptoClones_ PhotonicsWest'16</a:t>
            </a:r>
            <a:endParaRPr lang="en-GB" altLang="en-US" sz="1000" smtClean="0"/>
          </a:p>
        </p:txBody>
      </p:sp>
      <p:sp>
        <p:nvSpPr>
          <p:cNvPr id="92163" name="Rectangle 2"/>
          <p:cNvSpPr>
            <a:spLocks noGrp="1" noChangeArrowheads="1"/>
          </p:cNvSpPr>
          <p:nvPr>
            <p:ph type="title"/>
          </p:nvPr>
        </p:nvSpPr>
        <p:spPr>
          <a:xfrm>
            <a:off x="762000" y="0"/>
            <a:ext cx="7772400" cy="908050"/>
          </a:xfrm>
        </p:spPr>
        <p:txBody>
          <a:bodyPr/>
          <a:lstStyle/>
          <a:p>
            <a:r>
              <a:rPr lang="en-GB" altLang="en-US" sz="3200" b="1" i="1" dirty="0" smtClean="0"/>
              <a:t>The </a:t>
            </a:r>
            <a:r>
              <a:rPr lang="en-GB" altLang="en-US" sz="3200" b="1" i="1" dirty="0" err="1" smtClean="0"/>
              <a:t>Fabergé</a:t>
            </a:r>
            <a:r>
              <a:rPr lang="en-GB" altLang="en-US" sz="3200" b="1" i="1" dirty="0" smtClean="0"/>
              <a:t> EGG </a:t>
            </a:r>
            <a:r>
              <a:rPr lang="en-US" sz="3200" b="1" i="1" dirty="0" err="1" smtClean="0">
                <a:solidFill>
                  <a:srgbClr val="FFFF00"/>
                </a:solidFill>
              </a:rPr>
              <a:t>OptoClone</a:t>
            </a:r>
            <a:r>
              <a:rPr lang="en-US" sz="2800" b="1" i="1" baseline="30000" dirty="0" err="1" smtClean="0">
                <a:solidFill>
                  <a:srgbClr val="FFFF00"/>
                </a:solidFill>
              </a:rPr>
              <a:t>TM</a:t>
            </a:r>
            <a:r>
              <a:rPr lang="en-US" sz="2800" b="1" i="1" baseline="30000" dirty="0" smtClean="0">
                <a:solidFill>
                  <a:srgbClr val="FFFF00"/>
                </a:solidFill>
              </a:rPr>
              <a:t> </a:t>
            </a:r>
            <a:r>
              <a:rPr lang="en-GB" altLang="en-US" sz="3200" b="1" i="1" dirty="0" smtClean="0"/>
              <a:t> Project</a:t>
            </a:r>
            <a:endParaRPr lang="en-US" altLang="en-US" sz="3200" b="1" i="1" dirty="0" smtClean="0"/>
          </a:p>
        </p:txBody>
      </p:sp>
      <p:sp>
        <p:nvSpPr>
          <p:cNvPr id="92164" name="Rectangle 3"/>
          <p:cNvSpPr>
            <a:spLocks noGrp="1" noChangeArrowheads="1"/>
          </p:cNvSpPr>
          <p:nvPr>
            <p:ph type="body" sz="half" idx="1"/>
          </p:nvPr>
        </p:nvSpPr>
        <p:spPr>
          <a:xfrm>
            <a:off x="1547813" y="5516563"/>
            <a:ext cx="6769100" cy="649287"/>
          </a:xfrm>
        </p:spPr>
        <p:txBody>
          <a:bodyPr/>
          <a:lstStyle/>
          <a:p>
            <a:pPr>
              <a:buFontTx/>
              <a:buNone/>
            </a:pPr>
            <a:r>
              <a:rPr lang="en-US" altLang="en-US" sz="2000" dirty="0" smtClean="0"/>
              <a:t>	            </a:t>
            </a:r>
          </a:p>
        </p:txBody>
      </p:sp>
      <p:sp>
        <p:nvSpPr>
          <p:cNvPr id="14" name="Content Placeholder 13"/>
          <p:cNvSpPr>
            <a:spLocks noGrp="1"/>
          </p:cNvSpPr>
          <p:nvPr>
            <p:ph sz="half" idx="2"/>
          </p:nvPr>
        </p:nvSpPr>
        <p:spPr>
          <a:xfrm>
            <a:off x="251520" y="980728"/>
            <a:ext cx="3456384" cy="5115272"/>
          </a:xfrm>
        </p:spPr>
        <p:txBody>
          <a:bodyPr/>
          <a:lstStyle/>
          <a:p>
            <a:pPr>
              <a:buNone/>
            </a:pPr>
            <a:r>
              <a:rPr lang="en-GB" dirty="0" smtClean="0">
                <a:solidFill>
                  <a:schemeClr val="tx1"/>
                </a:solidFill>
                <a:latin typeface="+mn-lt"/>
                <a:ea typeface="+mn-ea"/>
                <a:cs typeface="+mn-cs"/>
              </a:rPr>
              <a:t>	</a:t>
            </a:r>
            <a:r>
              <a:rPr lang="en-GB" sz="2000" dirty="0" smtClean="0">
                <a:solidFill>
                  <a:schemeClr val="tx1"/>
                </a:solidFill>
                <a:latin typeface="+mn-lt"/>
                <a:ea typeface="+mn-ea"/>
                <a:cs typeface="+mn-cs"/>
              </a:rPr>
              <a:t>Inside the tent there is a tripod with a front-silvered mirror to send the laser light down at a platform with a box in which the Eggs are  placed</a:t>
            </a:r>
            <a:r>
              <a:rPr lang="en-GB" sz="2000" dirty="0" smtClean="0"/>
              <a:t> for the recording</a:t>
            </a:r>
            <a:endParaRPr lang="en-GB" dirty="0" smtClean="0">
              <a:solidFill>
                <a:schemeClr val="tx1"/>
              </a:solidFill>
              <a:latin typeface="+mn-lt"/>
              <a:ea typeface="+mn-ea"/>
              <a:cs typeface="+mn-cs"/>
            </a:endParaRPr>
          </a:p>
          <a:p>
            <a:pPr>
              <a:buNone/>
            </a:pPr>
            <a:endParaRPr lang="en-GB" dirty="0" smtClean="0"/>
          </a:p>
          <a:p>
            <a:pPr>
              <a:buNone/>
            </a:pPr>
            <a:r>
              <a:rPr lang="en-GB" dirty="0" smtClean="0">
                <a:solidFill>
                  <a:schemeClr val="tx1"/>
                </a:solidFill>
                <a:latin typeface="+mn-lt"/>
                <a:ea typeface="+mn-ea"/>
                <a:cs typeface="+mn-cs"/>
              </a:rPr>
              <a:t>	</a:t>
            </a:r>
            <a:endParaRPr lang="en-GB" sz="2000" dirty="0"/>
          </a:p>
        </p:txBody>
      </p:sp>
      <p:pic>
        <p:nvPicPr>
          <p:cNvPr id="8" name="Picture 7" descr="Recording_Box_Mirror_1.jpg"/>
          <p:cNvPicPr>
            <a:picLocks noChangeAspect="1"/>
          </p:cNvPicPr>
          <p:nvPr/>
        </p:nvPicPr>
        <p:blipFill>
          <a:blip r:embed="rId2" cstate="print"/>
          <a:stretch>
            <a:fillRect/>
          </a:stretch>
        </p:blipFill>
        <p:spPr>
          <a:xfrm>
            <a:off x="3656003" y="1124744"/>
            <a:ext cx="5360463" cy="4536504"/>
          </a:xfrm>
          <a:prstGeom prst="rect">
            <a:avLst/>
          </a:prstGeom>
          <a:ln>
            <a:noFill/>
          </a:ln>
          <a:effectLst>
            <a:softEdge rad="112500"/>
          </a:effectLst>
        </p:spPr>
      </p:pic>
      <p:pic>
        <p:nvPicPr>
          <p:cNvPr id="9" name="Picture 8" descr="Recording_Box_Mirror_2.jpg"/>
          <p:cNvPicPr>
            <a:picLocks noChangeAspect="1"/>
          </p:cNvPicPr>
          <p:nvPr/>
        </p:nvPicPr>
        <p:blipFill>
          <a:blip r:embed="rId3" cstate="print"/>
          <a:stretch>
            <a:fillRect/>
          </a:stretch>
        </p:blipFill>
        <p:spPr>
          <a:xfrm>
            <a:off x="683568" y="3068960"/>
            <a:ext cx="2811171" cy="3146950"/>
          </a:xfrm>
          <a:prstGeom prst="rect">
            <a:avLst/>
          </a:prstGeom>
          <a:ln>
            <a:noFill/>
          </a:ln>
          <a:effectLst>
            <a:softEdge rad="112500"/>
          </a:effectLst>
        </p:spPr>
      </p:pic>
      <p:sp>
        <p:nvSpPr>
          <p:cNvPr id="2" name="Slide Number Placeholder 1"/>
          <p:cNvSpPr>
            <a:spLocks noGrp="1"/>
          </p:cNvSpPr>
          <p:nvPr>
            <p:ph type="sldNum" sz="quarter" idx="11"/>
          </p:nvPr>
        </p:nvSpPr>
        <p:spPr/>
        <p:txBody>
          <a:bodyPr/>
          <a:lstStyle/>
          <a:p>
            <a:pPr>
              <a:defRPr/>
            </a:pPr>
            <a:fld id="{F553559B-58EC-4D99-9CB2-634753380CEA}" type="slidenum">
              <a:rPr lang="en-GB" smtClean="0"/>
              <a:pPr>
                <a:defRPr/>
              </a:pPr>
              <a:t>33</a:t>
            </a:fld>
            <a:endParaRPr lang="en-GB"/>
          </a:p>
        </p:txBody>
      </p:sp>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Footer Placeholder 4"/>
          <p:cNvSpPr>
            <a:spLocks noGrp="1"/>
          </p:cNvSpPr>
          <p:nvPr>
            <p:ph type="ftr" sz="quarter" idx="10"/>
          </p:nvPr>
        </p:nvSpPr>
        <p:spPr>
          <a:noFill/>
        </p:spPr>
        <p:txBody>
          <a:bodyPr/>
          <a:lstStyle/>
          <a:p>
            <a:r>
              <a:rPr lang="en-US" altLang="en-US" smtClean="0"/>
              <a:t>OptoClones_ PhotonicsWest'16</a:t>
            </a:r>
            <a:endParaRPr lang="en-GB" altLang="en-US" sz="1000" smtClean="0"/>
          </a:p>
        </p:txBody>
      </p:sp>
      <p:sp>
        <p:nvSpPr>
          <p:cNvPr id="92163" name="Rectangle 2"/>
          <p:cNvSpPr>
            <a:spLocks noGrp="1" noChangeArrowheads="1"/>
          </p:cNvSpPr>
          <p:nvPr>
            <p:ph type="title"/>
          </p:nvPr>
        </p:nvSpPr>
        <p:spPr>
          <a:xfrm>
            <a:off x="762000" y="0"/>
            <a:ext cx="7772400" cy="908050"/>
          </a:xfrm>
        </p:spPr>
        <p:txBody>
          <a:bodyPr/>
          <a:lstStyle/>
          <a:p>
            <a:r>
              <a:rPr lang="en-GB" altLang="en-US" sz="3200" b="1" i="1" dirty="0" smtClean="0"/>
              <a:t>The </a:t>
            </a:r>
            <a:r>
              <a:rPr lang="en-GB" altLang="en-US" sz="3200" b="1" i="1" dirty="0" err="1" smtClean="0"/>
              <a:t>Fabergé</a:t>
            </a:r>
            <a:r>
              <a:rPr lang="en-GB" altLang="en-US" sz="3200" b="1" i="1" dirty="0" smtClean="0"/>
              <a:t> EGG </a:t>
            </a:r>
            <a:r>
              <a:rPr lang="en-US" sz="3200" b="1" i="1" dirty="0" err="1" smtClean="0">
                <a:solidFill>
                  <a:srgbClr val="FFFF00"/>
                </a:solidFill>
              </a:rPr>
              <a:t>OptoClone</a:t>
            </a:r>
            <a:r>
              <a:rPr lang="en-US" sz="2800" b="1" i="1" baseline="30000" dirty="0" err="1" smtClean="0">
                <a:solidFill>
                  <a:srgbClr val="FFFF00"/>
                </a:solidFill>
              </a:rPr>
              <a:t>TM</a:t>
            </a:r>
            <a:r>
              <a:rPr lang="en-US" sz="2800" b="1" i="1" baseline="30000" dirty="0" smtClean="0">
                <a:solidFill>
                  <a:srgbClr val="FFFF00"/>
                </a:solidFill>
              </a:rPr>
              <a:t>  </a:t>
            </a:r>
            <a:r>
              <a:rPr lang="en-GB" altLang="en-US" sz="3200" b="1" i="1" dirty="0" smtClean="0"/>
              <a:t>Project</a:t>
            </a:r>
            <a:endParaRPr lang="en-US" altLang="en-US" sz="3200" b="1" i="1" dirty="0" smtClean="0"/>
          </a:p>
        </p:txBody>
      </p:sp>
      <p:sp>
        <p:nvSpPr>
          <p:cNvPr id="92164" name="Rectangle 3"/>
          <p:cNvSpPr>
            <a:spLocks noGrp="1" noChangeArrowheads="1"/>
          </p:cNvSpPr>
          <p:nvPr>
            <p:ph type="body" sz="half" idx="1"/>
          </p:nvPr>
        </p:nvSpPr>
        <p:spPr>
          <a:xfrm>
            <a:off x="1547813" y="5516563"/>
            <a:ext cx="6769100" cy="649287"/>
          </a:xfrm>
        </p:spPr>
        <p:txBody>
          <a:bodyPr/>
          <a:lstStyle/>
          <a:p>
            <a:pPr>
              <a:buFontTx/>
              <a:buNone/>
            </a:pPr>
            <a:r>
              <a:rPr lang="en-US" altLang="en-US" sz="2000" dirty="0" smtClean="0"/>
              <a:t>	            </a:t>
            </a:r>
          </a:p>
        </p:txBody>
      </p:sp>
      <p:sp>
        <p:nvSpPr>
          <p:cNvPr id="14" name="Content Placeholder 13"/>
          <p:cNvSpPr>
            <a:spLocks noGrp="1"/>
          </p:cNvSpPr>
          <p:nvPr>
            <p:ph sz="half" idx="2"/>
          </p:nvPr>
        </p:nvSpPr>
        <p:spPr>
          <a:xfrm>
            <a:off x="251520" y="980728"/>
            <a:ext cx="2304256" cy="5115272"/>
          </a:xfrm>
        </p:spPr>
        <p:txBody>
          <a:bodyPr/>
          <a:lstStyle/>
          <a:p>
            <a:pPr>
              <a:buNone/>
            </a:pPr>
            <a:r>
              <a:rPr lang="en-GB" dirty="0" smtClean="0">
                <a:solidFill>
                  <a:schemeClr val="tx1"/>
                </a:solidFill>
                <a:latin typeface="+mn-lt"/>
                <a:ea typeface="+mn-ea"/>
                <a:cs typeface="+mn-cs"/>
              </a:rPr>
              <a:t>	</a:t>
            </a:r>
            <a:r>
              <a:rPr lang="en-GB" sz="2000" dirty="0" smtClean="0">
                <a:solidFill>
                  <a:schemeClr val="tx1"/>
                </a:solidFill>
                <a:latin typeface="+mn-lt"/>
                <a:ea typeface="+mn-ea"/>
                <a:cs typeface="+mn-cs"/>
              </a:rPr>
              <a:t>One example of how the recording was performed.</a:t>
            </a:r>
          </a:p>
          <a:p>
            <a:pPr>
              <a:buNone/>
            </a:pPr>
            <a:endParaRPr lang="en-GB" sz="2000" dirty="0" smtClean="0">
              <a:solidFill>
                <a:schemeClr val="tx1"/>
              </a:solidFill>
              <a:latin typeface="+mn-lt"/>
              <a:ea typeface="+mn-ea"/>
              <a:cs typeface="+mn-cs"/>
            </a:endParaRPr>
          </a:p>
          <a:p>
            <a:pPr>
              <a:buNone/>
            </a:pPr>
            <a:r>
              <a:rPr lang="en-GB" sz="2000" dirty="0" smtClean="0"/>
              <a:t>	</a:t>
            </a:r>
            <a:r>
              <a:rPr lang="en-GB" sz="2000" dirty="0" smtClean="0">
                <a:solidFill>
                  <a:schemeClr val="tx1"/>
                </a:solidFill>
                <a:latin typeface="+mn-lt"/>
                <a:ea typeface="+mn-ea"/>
                <a:cs typeface="+mn-cs"/>
              </a:rPr>
              <a:t>The </a:t>
            </a:r>
            <a:r>
              <a:rPr lang="en-GB" sz="2000" b="1" i="1" dirty="0" smtClean="0">
                <a:solidFill>
                  <a:srgbClr val="FFFF00"/>
                </a:solidFill>
                <a:latin typeface="+mn-lt"/>
                <a:ea typeface="+mn-ea"/>
                <a:cs typeface="+mn-cs"/>
              </a:rPr>
              <a:t>1911 Bay Tree Easter Egg </a:t>
            </a:r>
            <a:r>
              <a:rPr lang="en-GB" sz="2000" dirty="0" smtClean="0">
                <a:solidFill>
                  <a:schemeClr val="tx1"/>
                </a:solidFill>
                <a:latin typeface="+mn-lt"/>
                <a:ea typeface="+mn-ea"/>
                <a:cs typeface="+mn-cs"/>
              </a:rPr>
              <a:t>is shown positioned in the recording box.</a:t>
            </a:r>
          </a:p>
          <a:p>
            <a:pPr>
              <a:buNone/>
            </a:pPr>
            <a:endParaRPr lang="en-GB" dirty="0" smtClean="0"/>
          </a:p>
          <a:p>
            <a:pPr>
              <a:buNone/>
            </a:pPr>
            <a:r>
              <a:rPr lang="en-GB" dirty="0" smtClean="0">
                <a:solidFill>
                  <a:schemeClr val="tx1"/>
                </a:solidFill>
                <a:latin typeface="+mn-lt"/>
                <a:ea typeface="+mn-ea"/>
                <a:cs typeface="+mn-cs"/>
              </a:rPr>
              <a:t>	</a:t>
            </a:r>
            <a:endParaRPr lang="en-GB" sz="2000" dirty="0"/>
          </a:p>
        </p:txBody>
      </p:sp>
      <p:pic>
        <p:nvPicPr>
          <p:cNvPr id="8" name="Picture 7" descr="AlexeyAndreasBayTreeinBox.JPG"/>
          <p:cNvPicPr>
            <a:picLocks noChangeAspect="1"/>
          </p:cNvPicPr>
          <p:nvPr/>
        </p:nvPicPr>
        <p:blipFill>
          <a:blip r:embed="rId2" cstate="print"/>
          <a:stretch>
            <a:fillRect/>
          </a:stretch>
        </p:blipFill>
        <p:spPr>
          <a:xfrm>
            <a:off x="3131840" y="1196752"/>
            <a:ext cx="5508104" cy="4131078"/>
          </a:xfrm>
          <a:prstGeom prst="rect">
            <a:avLst/>
          </a:prstGeom>
          <a:ln>
            <a:noFill/>
          </a:ln>
          <a:effectLst>
            <a:softEdge rad="112500"/>
          </a:effectLst>
        </p:spPr>
      </p:pic>
      <p:sp>
        <p:nvSpPr>
          <p:cNvPr id="2" name="Slide Number Placeholder 1"/>
          <p:cNvSpPr>
            <a:spLocks noGrp="1"/>
          </p:cNvSpPr>
          <p:nvPr>
            <p:ph type="sldNum" sz="quarter" idx="11"/>
          </p:nvPr>
        </p:nvSpPr>
        <p:spPr/>
        <p:txBody>
          <a:bodyPr/>
          <a:lstStyle/>
          <a:p>
            <a:pPr>
              <a:defRPr/>
            </a:pPr>
            <a:fld id="{F553559B-58EC-4D99-9CB2-634753380CEA}" type="slidenum">
              <a:rPr lang="en-GB" smtClean="0"/>
              <a:pPr>
                <a:defRPr/>
              </a:pPr>
              <a:t>34</a:t>
            </a:fld>
            <a:endParaRPr lang="en-GB"/>
          </a:p>
        </p:txBody>
      </p:sp>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Footer Placeholder 4"/>
          <p:cNvSpPr>
            <a:spLocks noGrp="1"/>
          </p:cNvSpPr>
          <p:nvPr>
            <p:ph type="ftr" sz="quarter" idx="10"/>
          </p:nvPr>
        </p:nvSpPr>
        <p:spPr>
          <a:noFill/>
        </p:spPr>
        <p:txBody>
          <a:bodyPr/>
          <a:lstStyle/>
          <a:p>
            <a:r>
              <a:rPr lang="en-US" altLang="en-US" smtClean="0"/>
              <a:t>OptoClones_ PhotonicsWest'16</a:t>
            </a:r>
            <a:endParaRPr lang="en-GB" altLang="en-US" sz="1000" smtClean="0"/>
          </a:p>
        </p:txBody>
      </p:sp>
      <p:sp>
        <p:nvSpPr>
          <p:cNvPr id="92163" name="Rectangle 2"/>
          <p:cNvSpPr>
            <a:spLocks noGrp="1" noChangeArrowheads="1"/>
          </p:cNvSpPr>
          <p:nvPr>
            <p:ph type="title"/>
          </p:nvPr>
        </p:nvSpPr>
        <p:spPr>
          <a:xfrm>
            <a:off x="762000" y="0"/>
            <a:ext cx="7772400" cy="908050"/>
          </a:xfrm>
        </p:spPr>
        <p:txBody>
          <a:bodyPr/>
          <a:lstStyle/>
          <a:p>
            <a:r>
              <a:rPr lang="en-GB" altLang="en-US" sz="3200" b="1" i="1" dirty="0" smtClean="0"/>
              <a:t>The </a:t>
            </a:r>
            <a:r>
              <a:rPr lang="en-GB" altLang="en-US" sz="3200" b="1" i="1" dirty="0" err="1" smtClean="0"/>
              <a:t>Fabergé</a:t>
            </a:r>
            <a:r>
              <a:rPr lang="en-GB" altLang="en-US" sz="3200" b="1" i="1" dirty="0" smtClean="0"/>
              <a:t> EGG </a:t>
            </a:r>
            <a:r>
              <a:rPr lang="en-US" sz="3200" b="1" i="1" dirty="0" err="1" smtClean="0">
                <a:solidFill>
                  <a:srgbClr val="FFFF00"/>
                </a:solidFill>
              </a:rPr>
              <a:t>OptoClone</a:t>
            </a:r>
            <a:r>
              <a:rPr lang="en-US" sz="2800" b="1" i="1" baseline="30000" dirty="0" err="1" smtClean="0">
                <a:solidFill>
                  <a:srgbClr val="FFFF00"/>
                </a:solidFill>
              </a:rPr>
              <a:t>TM</a:t>
            </a:r>
            <a:r>
              <a:rPr lang="en-US" sz="2800" b="1" i="1" baseline="30000" dirty="0" smtClean="0">
                <a:solidFill>
                  <a:srgbClr val="FFFF00"/>
                </a:solidFill>
              </a:rPr>
              <a:t>  </a:t>
            </a:r>
            <a:r>
              <a:rPr lang="en-GB" altLang="en-US" sz="3200" b="1" i="1" dirty="0" smtClean="0"/>
              <a:t>Project</a:t>
            </a:r>
            <a:endParaRPr lang="en-US" altLang="en-US" sz="3200" b="1" i="1" dirty="0" smtClean="0"/>
          </a:p>
        </p:txBody>
      </p:sp>
      <p:sp>
        <p:nvSpPr>
          <p:cNvPr id="92164" name="Rectangle 3"/>
          <p:cNvSpPr>
            <a:spLocks noGrp="1" noChangeArrowheads="1"/>
          </p:cNvSpPr>
          <p:nvPr>
            <p:ph type="body" sz="half" idx="1"/>
          </p:nvPr>
        </p:nvSpPr>
        <p:spPr>
          <a:xfrm>
            <a:off x="1547813" y="5516563"/>
            <a:ext cx="6769100" cy="649287"/>
          </a:xfrm>
        </p:spPr>
        <p:txBody>
          <a:bodyPr/>
          <a:lstStyle/>
          <a:p>
            <a:pPr>
              <a:buFontTx/>
              <a:buNone/>
            </a:pPr>
            <a:r>
              <a:rPr lang="en-US" altLang="en-US" sz="2000" dirty="0" smtClean="0"/>
              <a:t>	            </a:t>
            </a:r>
          </a:p>
        </p:txBody>
      </p:sp>
      <p:sp>
        <p:nvSpPr>
          <p:cNvPr id="14" name="Content Placeholder 13"/>
          <p:cNvSpPr>
            <a:spLocks noGrp="1"/>
          </p:cNvSpPr>
          <p:nvPr>
            <p:ph sz="half" idx="2"/>
          </p:nvPr>
        </p:nvSpPr>
        <p:spPr>
          <a:xfrm>
            <a:off x="251520" y="1484784"/>
            <a:ext cx="2808312" cy="4611216"/>
          </a:xfrm>
        </p:spPr>
        <p:txBody>
          <a:bodyPr/>
          <a:lstStyle/>
          <a:p>
            <a:pPr>
              <a:buNone/>
            </a:pPr>
            <a:r>
              <a:rPr lang="en-GB" dirty="0" smtClean="0">
                <a:solidFill>
                  <a:schemeClr val="tx1"/>
                </a:solidFill>
                <a:latin typeface="+mn-lt"/>
                <a:ea typeface="+mn-ea"/>
                <a:cs typeface="+mn-cs"/>
              </a:rPr>
              <a:t>	The recorded Egg being carried out of the tent by Museum Curator </a:t>
            </a:r>
            <a:r>
              <a:rPr lang="en-GB" b="1" i="1" dirty="0" err="1" smtClean="0">
                <a:solidFill>
                  <a:srgbClr val="FFFF00"/>
                </a:solidFill>
                <a:latin typeface="+mn-lt"/>
                <a:ea typeface="+mn-ea"/>
                <a:cs typeface="+mn-cs"/>
              </a:rPr>
              <a:t>Alexey</a:t>
            </a:r>
            <a:r>
              <a:rPr lang="en-GB" b="1" i="1" dirty="0" smtClean="0">
                <a:solidFill>
                  <a:srgbClr val="FFFF00"/>
                </a:solidFill>
                <a:latin typeface="+mn-lt"/>
                <a:ea typeface="+mn-ea"/>
                <a:cs typeface="+mn-cs"/>
              </a:rPr>
              <a:t> </a:t>
            </a:r>
            <a:r>
              <a:rPr lang="en-GB" b="1" i="1" dirty="0" err="1" smtClean="0">
                <a:solidFill>
                  <a:srgbClr val="FFFF00"/>
                </a:solidFill>
                <a:latin typeface="+mn-lt"/>
                <a:ea typeface="+mn-ea"/>
                <a:cs typeface="+mn-cs"/>
              </a:rPr>
              <a:t>Pomigalov</a:t>
            </a:r>
            <a:endParaRPr lang="en-GB" dirty="0" smtClean="0"/>
          </a:p>
          <a:p>
            <a:pPr>
              <a:buNone/>
            </a:pPr>
            <a:r>
              <a:rPr lang="en-GB" dirty="0" smtClean="0">
                <a:solidFill>
                  <a:schemeClr val="tx1"/>
                </a:solidFill>
                <a:latin typeface="+mn-lt"/>
                <a:ea typeface="+mn-ea"/>
                <a:cs typeface="+mn-cs"/>
              </a:rPr>
              <a:t>	</a:t>
            </a:r>
            <a:endParaRPr lang="en-GB" sz="2000" dirty="0"/>
          </a:p>
        </p:txBody>
      </p:sp>
      <p:pic>
        <p:nvPicPr>
          <p:cNvPr id="8" name="Picture 7" descr="AlexeyCarryingBayTree.JPG"/>
          <p:cNvPicPr>
            <a:picLocks noChangeAspect="1"/>
          </p:cNvPicPr>
          <p:nvPr/>
        </p:nvPicPr>
        <p:blipFill>
          <a:blip r:embed="rId2" cstate="print"/>
          <a:stretch>
            <a:fillRect/>
          </a:stretch>
        </p:blipFill>
        <p:spPr>
          <a:xfrm>
            <a:off x="3203848" y="1484784"/>
            <a:ext cx="5480921" cy="3672408"/>
          </a:xfrm>
          <a:prstGeom prst="rect">
            <a:avLst/>
          </a:prstGeom>
          <a:ln>
            <a:noFill/>
          </a:ln>
          <a:effectLst>
            <a:softEdge rad="112500"/>
          </a:effectLst>
        </p:spPr>
      </p:pic>
      <p:sp>
        <p:nvSpPr>
          <p:cNvPr id="2" name="Slide Number Placeholder 1"/>
          <p:cNvSpPr>
            <a:spLocks noGrp="1"/>
          </p:cNvSpPr>
          <p:nvPr>
            <p:ph type="sldNum" sz="quarter" idx="11"/>
          </p:nvPr>
        </p:nvSpPr>
        <p:spPr/>
        <p:txBody>
          <a:bodyPr/>
          <a:lstStyle/>
          <a:p>
            <a:pPr>
              <a:defRPr/>
            </a:pPr>
            <a:fld id="{F553559B-58EC-4D99-9CB2-634753380CEA}" type="slidenum">
              <a:rPr lang="en-GB" smtClean="0"/>
              <a:pPr>
                <a:defRPr/>
              </a:pPr>
              <a:t>35</a:t>
            </a:fld>
            <a:endParaRPr lang="en-GB"/>
          </a:p>
        </p:txBody>
      </p:sp>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Footer Placeholder 4"/>
          <p:cNvSpPr>
            <a:spLocks noGrp="1"/>
          </p:cNvSpPr>
          <p:nvPr>
            <p:ph type="ftr" sz="quarter" idx="10"/>
          </p:nvPr>
        </p:nvSpPr>
        <p:spPr>
          <a:noFill/>
        </p:spPr>
        <p:txBody>
          <a:bodyPr/>
          <a:lstStyle/>
          <a:p>
            <a:r>
              <a:rPr lang="en-US" altLang="en-US" smtClean="0"/>
              <a:t>OptoClones_ PhotonicsWest'16</a:t>
            </a:r>
            <a:endParaRPr lang="en-GB" altLang="en-US" sz="1000" smtClean="0"/>
          </a:p>
        </p:txBody>
      </p:sp>
      <p:sp>
        <p:nvSpPr>
          <p:cNvPr id="92163" name="Rectangle 2"/>
          <p:cNvSpPr>
            <a:spLocks noGrp="1" noChangeArrowheads="1"/>
          </p:cNvSpPr>
          <p:nvPr>
            <p:ph type="title"/>
          </p:nvPr>
        </p:nvSpPr>
        <p:spPr>
          <a:xfrm>
            <a:off x="762000" y="0"/>
            <a:ext cx="7772400" cy="908050"/>
          </a:xfrm>
        </p:spPr>
        <p:txBody>
          <a:bodyPr/>
          <a:lstStyle/>
          <a:p>
            <a:r>
              <a:rPr lang="en-GB" altLang="en-US" sz="3200" b="1" i="1" dirty="0" smtClean="0"/>
              <a:t>The </a:t>
            </a:r>
            <a:r>
              <a:rPr lang="en-GB" altLang="en-US" sz="3200" b="1" i="1" dirty="0" err="1" smtClean="0"/>
              <a:t>Fabergé</a:t>
            </a:r>
            <a:r>
              <a:rPr lang="en-GB" altLang="en-US" sz="3200" b="1" i="1" dirty="0" smtClean="0"/>
              <a:t> EGG </a:t>
            </a:r>
            <a:r>
              <a:rPr lang="en-US" sz="3200" b="1" i="1" dirty="0" err="1" smtClean="0">
                <a:solidFill>
                  <a:srgbClr val="FFFF00"/>
                </a:solidFill>
              </a:rPr>
              <a:t>OptoClone</a:t>
            </a:r>
            <a:r>
              <a:rPr lang="en-US" sz="2800" b="1" i="1" baseline="30000" dirty="0" err="1" smtClean="0">
                <a:solidFill>
                  <a:srgbClr val="FFFF00"/>
                </a:solidFill>
              </a:rPr>
              <a:t>TM</a:t>
            </a:r>
            <a:r>
              <a:rPr lang="en-US" sz="2800" b="1" i="1" baseline="30000" dirty="0" smtClean="0">
                <a:solidFill>
                  <a:srgbClr val="FFFF00"/>
                </a:solidFill>
              </a:rPr>
              <a:t> </a:t>
            </a:r>
            <a:r>
              <a:rPr lang="en-GB" altLang="en-US" sz="3200" b="1" i="1" dirty="0" smtClean="0"/>
              <a:t> Project</a:t>
            </a:r>
            <a:endParaRPr lang="en-US" altLang="en-US" sz="3200" b="1" i="1" dirty="0" smtClean="0"/>
          </a:p>
        </p:txBody>
      </p:sp>
      <p:sp>
        <p:nvSpPr>
          <p:cNvPr id="92164" name="Rectangle 3"/>
          <p:cNvSpPr>
            <a:spLocks noGrp="1" noChangeArrowheads="1"/>
          </p:cNvSpPr>
          <p:nvPr>
            <p:ph type="body" sz="half" idx="1"/>
          </p:nvPr>
        </p:nvSpPr>
        <p:spPr>
          <a:xfrm>
            <a:off x="4139952" y="5805264"/>
            <a:ext cx="4176960" cy="720080"/>
          </a:xfrm>
        </p:spPr>
        <p:txBody>
          <a:bodyPr/>
          <a:lstStyle/>
          <a:p>
            <a:pPr>
              <a:buFontTx/>
              <a:buNone/>
            </a:pPr>
            <a:r>
              <a:rPr lang="en-US" altLang="en-US" sz="2000" dirty="0" smtClean="0"/>
              <a:t>	</a:t>
            </a:r>
            <a:r>
              <a:rPr lang="en-GB" altLang="en-US" sz="1400" dirty="0" smtClean="0"/>
              <a:t>In the </a:t>
            </a:r>
            <a:r>
              <a:rPr lang="en-GB" altLang="en-US" sz="1400" dirty="0" err="1" smtClean="0"/>
              <a:t>Fabergé</a:t>
            </a:r>
            <a:r>
              <a:rPr lang="en-GB" altLang="en-US" sz="1400" dirty="0" smtClean="0"/>
              <a:t> Museum Lab there was a sink with water, which was convenient for the processing</a:t>
            </a:r>
            <a:endParaRPr lang="en-US" altLang="en-US" sz="2000" dirty="0" smtClean="0"/>
          </a:p>
        </p:txBody>
      </p:sp>
      <p:sp>
        <p:nvSpPr>
          <p:cNvPr id="14" name="Content Placeholder 13"/>
          <p:cNvSpPr>
            <a:spLocks noGrp="1"/>
          </p:cNvSpPr>
          <p:nvPr>
            <p:ph sz="half" idx="2"/>
          </p:nvPr>
        </p:nvSpPr>
        <p:spPr>
          <a:xfrm>
            <a:off x="251520" y="1412776"/>
            <a:ext cx="2520280" cy="4683224"/>
          </a:xfrm>
        </p:spPr>
        <p:txBody>
          <a:bodyPr/>
          <a:lstStyle/>
          <a:p>
            <a:pPr>
              <a:buNone/>
            </a:pPr>
            <a:r>
              <a:rPr lang="en-GB" dirty="0" smtClean="0">
                <a:solidFill>
                  <a:schemeClr val="tx1"/>
                </a:solidFill>
                <a:latin typeface="+mn-lt"/>
                <a:ea typeface="+mn-ea"/>
                <a:cs typeface="+mn-cs"/>
              </a:rPr>
              <a:t>	</a:t>
            </a:r>
            <a:r>
              <a:rPr lang="en-GB" sz="2000" dirty="0" smtClean="0">
                <a:solidFill>
                  <a:schemeClr val="tx1"/>
                </a:solidFill>
                <a:latin typeface="+mn-lt"/>
                <a:ea typeface="+mn-ea"/>
                <a:cs typeface="+mn-cs"/>
              </a:rPr>
              <a:t>The excellent quality of the recordings was achieved thanks to </a:t>
            </a:r>
            <a:r>
              <a:rPr lang="en-GB" sz="2000" b="1" i="1" dirty="0" smtClean="0">
                <a:latin typeface="+mn-lt"/>
                <a:ea typeface="+mn-ea"/>
                <a:cs typeface="+mn-cs"/>
              </a:rPr>
              <a:t>Andreas </a:t>
            </a:r>
            <a:r>
              <a:rPr lang="en-US" sz="2000" b="1" i="1" dirty="0" err="1" smtClean="0">
                <a:latin typeface="+mn-lt"/>
                <a:ea typeface="+mn-ea"/>
                <a:cs typeface="+mn-cs"/>
              </a:rPr>
              <a:t>Sarakinos</a:t>
            </a:r>
            <a:r>
              <a:rPr lang="en-GB" sz="2000" dirty="0" smtClean="0">
                <a:latin typeface="+mn-lt"/>
                <a:ea typeface="+mn-ea"/>
                <a:cs typeface="+mn-cs"/>
              </a:rPr>
              <a:t>. </a:t>
            </a:r>
          </a:p>
          <a:p>
            <a:pPr>
              <a:buNone/>
            </a:pPr>
            <a:r>
              <a:rPr lang="en-GB" sz="2000" dirty="0" smtClean="0"/>
              <a:t>	</a:t>
            </a:r>
          </a:p>
          <a:p>
            <a:pPr>
              <a:buNone/>
            </a:pPr>
            <a:r>
              <a:rPr lang="en-GB" sz="2000" dirty="0" smtClean="0">
                <a:solidFill>
                  <a:schemeClr val="tx1"/>
                </a:solidFill>
                <a:latin typeface="+mn-lt"/>
                <a:ea typeface="+mn-ea"/>
                <a:cs typeface="+mn-cs"/>
              </a:rPr>
              <a:t>	He spent long hours every day during several weeks, recording a total of about fifty </a:t>
            </a:r>
            <a:r>
              <a:rPr lang="en-US" sz="2000" b="1" i="1" dirty="0" err="1" smtClean="0"/>
              <a:t>OptoClones</a:t>
            </a:r>
            <a:r>
              <a:rPr lang="en-US" sz="1800" baseline="30000" dirty="0" err="1" smtClean="0"/>
              <a:t>TM</a:t>
            </a:r>
            <a:endParaRPr lang="en-GB" sz="1800" dirty="0" smtClean="0"/>
          </a:p>
          <a:p>
            <a:pPr>
              <a:buNone/>
            </a:pPr>
            <a:endParaRPr lang="en-GB" dirty="0" smtClean="0">
              <a:solidFill>
                <a:schemeClr val="tx1"/>
              </a:solidFill>
              <a:latin typeface="+mn-lt"/>
              <a:ea typeface="+mn-ea"/>
              <a:cs typeface="+mn-cs"/>
            </a:endParaRPr>
          </a:p>
          <a:p>
            <a:pPr>
              <a:buNone/>
            </a:pPr>
            <a:endParaRPr lang="en-GB" dirty="0" smtClean="0"/>
          </a:p>
          <a:p>
            <a:pPr>
              <a:buNone/>
            </a:pPr>
            <a:r>
              <a:rPr lang="en-GB" dirty="0" smtClean="0">
                <a:solidFill>
                  <a:schemeClr val="tx1"/>
                </a:solidFill>
                <a:latin typeface="+mn-lt"/>
                <a:ea typeface="+mn-ea"/>
                <a:cs typeface="+mn-cs"/>
              </a:rPr>
              <a:t>	</a:t>
            </a:r>
            <a:endParaRPr lang="en-GB" sz="2000" dirty="0"/>
          </a:p>
        </p:txBody>
      </p:sp>
      <p:pic>
        <p:nvPicPr>
          <p:cNvPr id="7" name="Picture 6" descr="Andreas_Processing.jpg"/>
          <p:cNvPicPr>
            <a:picLocks noChangeAspect="1"/>
          </p:cNvPicPr>
          <p:nvPr/>
        </p:nvPicPr>
        <p:blipFill>
          <a:blip r:embed="rId2" cstate="print"/>
          <a:stretch>
            <a:fillRect/>
          </a:stretch>
        </p:blipFill>
        <p:spPr>
          <a:xfrm>
            <a:off x="3563888" y="1412776"/>
            <a:ext cx="5346054" cy="4392488"/>
          </a:xfrm>
          <a:prstGeom prst="rect">
            <a:avLst/>
          </a:prstGeom>
          <a:ln>
            <a:noFill/>
          </a:ln>
          <a:effectLst>
            <a:softEdge rad="112500"/>
          </a:effectLst>
        </p:spPr>
      </p:pic>
      <p:sp>
        <p:nvSpPr>
          <p:cNvPr id="2" name="Slide Number Placeholder 1"/>
          <p:cNvSpPr>
            <a:spLocks noGrp="1"/>
          </p:cNvSpPr>
          <p:nvPr>
            <p:ph type="sldNum" sz="quarter" idx="11"/>
          </p:nvPr>
        </p:nvSpPr>
        <p:spPr/>
        <p:txBody>
          <a:bodyPr/>
          <a:lstStyle/>
          <a:p>
            <a:pPr>
              <a:defRPr/>
            </a:pPr>
            <a:fld id="{F553559B-58EC-4D99-9CB2-634753380CEA}" type="slidenum">
              <a:rPr lang="en-GB" smtClean="0"/>
              <a:pPr>
                <a:defRPr/>
              </a:pPr>
              <a:t>36</a:t>
            </a:fld>
            <a:endParaRPr lang="en-GB"/>
          </a:p>
        </p:txBody>
      </p:sp>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Footer Placeholder 4"/>
          <p:cNvSpPr>
            <a:spLocks noGrp="1"/>
          </p:cNvSpPr>
          <p:nvPr>
            <p:ph type="ftr" sz="quarter" idx="10"/>
          </p:nvPr>
        </p:nvSpPr>
        <p:spPr>
          <a:noFill/>
        </p:spPr>
        <p:txBody>
          <a:bodyPr/>
          <a:lstStyle/>
          <a:p>
            <a:r>
              <a:rPr lang="en-US" altLang="en-US" smtClean="0"/>
              <a:t>OptoClones_ PhotonicsWest'16</a:t>
            </a:r>
            <a:endParaRPr lang="en-GB" altLang="en-US" sz="1000" smtClean="0"/>
          </a:p>
        </p:txBody>
      </p:sp>
      <p:sp>
        <p:nvSpPr>
          <p:cNvPr id="92163" name="Rectangle 2"/>
          <p:cNvSpPr>
            <a:spLocks noGrp="1" noChangeArrowheads="1"/>
          </p:cNvSpPr>
          <p:nvPr>
            <p:ph type="title"/>
          </p:nvPr>
        </p:nvSpPr>
        <p:spPr>
          <a:xfrm>
            <a:off x="762000" y="0"/>
            <a:ext cx="7772400" cy="908050"/>
          </a:xfrm>
        </p:spPr>
        <p:txBody>
          <a:bodyPr/>
          <a:lstStyle/>
          <a:p>
            <a:r>
              <a:rPr lang="en-GB" altLang="en-US" sz="3200" b="1" i="1" dirty="0" smtClean="0"/>
              <a:t>The </a:t>
            </a:r>
            <a:r>
              <a:rPr lang="en-GB" altLang="en-US" sz="3200" b="1" i="1" dirty="0" err="1" smtClean="0"/>
              <a:t>Fabergé</a:t>
            </a:r>
            <a:r>
              <a:rPr lang="en-GB" altLang="en-US" sz="3200" b="1" i="1" dirty="0" smtClean="0"/>
              <a:t> EGG </a:t>
            </a:r>
            <a:r>
              <a:rPr lang="en-US" sz="3200" b="1" i="1" dirty="0" err="1" smtClean="0">
                <a:solidFill>
                  <a:srgbClr val="FFFF00"/>
                </a:solidFill>
              </a:rPr>
              <a:t>OptoClone</a:t>
            </a:r>
            <a:r>
              <a:rPr lang="en-US" sz="2800" b="1" i="1" baseline="30000" dirty="0" err="1" smtClean="0">
                <a:solidFill>
                  <a:srgbClr val="FFFF00"/>
                </a:solidFill>
              </a:rPr>
              <a:t>TM</a:t>
            </a:r>
            <a:r>
              <a:rPr lang="en-US" sz="2800" b="1" i="1" baseline="30000" dirty="0" smtClean="0">
                <a:solidFill>
                  <a:srgbClr val="FFFF00"/>
                </a:solidFill>
              </a:rPr>
              <a:t> </a:t>
            </a:r>
            <a:r>
              <a:rPr lang="en-GB" altLang="en-US" sz="3200" b="1" i="1" dirty="0" smtClean="0"/>
              <a:t> Project</a:t>
            </a:r>
            <a:endParaRPr lang="en-US" altLang="en-US" sz="3200" b="1" i="1" dirty="0" smtClean="0"/>
          </a:p>
        </p:txBody>
      </p:sp>
      <p:sp>
        <p:nvSpPr>
          <p:cNvPr id="92164" name="Rectangle 3"/>
          <p:cNvSpPr>
            <a:spLocks noGrp="1" noChangeArrowheads="1"/>
          </p:cNvSpPr>
          <p:nvPr>
            <p:ph type="body" sz="half" idx="1"/>
          </p:nvPr>
        </p:nvSpPr>
        <p:spPr>
          <a:xfrm>
            <a:off x="1547813" y="5516563"/>
            <a:ext cx="6769100" cy="649287"/>
          </a:xfrm>
        </p:spPr>
        <p:txBody>
          <a:bodyPr/>
          <a:lstStyle/>
          <a:p>
            <a:pPr>
              <a:buFontTx/>
              <a:buNone/>
            </a:pPr>
            <a:r>
              <a:rPr lang="en-US" altLang="en-US" sz="2000" dirty="0" smtClean="0"/>
              <a:t>	            </a:t>
            </a:r>
          </a:p>
        </p:txBody>
      </p:sp>
      <p:sp>
        <p:nvSpPr>
          <p:cNvPr id="14" name="Content Placeholder 13"/>
          <p:cNvSpPr>
            <a:spLocks noGrp="1"/>
          </p:cNvSpPr>
          <p:nvPr>
            <p:ph sz="half" idx="2"/>
          </p:nvPr>
        </p:nvSpPr>
        <p:spPr>
          <a:xfrm>
            <a:off x="179512" y="5661248"/>
            <a:ext cx="8496944" cy="648072"/>
          </a:xfrm>
        </p:spPr>
        <p:txBody>
          <a:bodyPr/>
          <a:lstStyle/>
          <a:p>
            <a:pPr>
              <a:buNone/>
            </a:pPr>
            <a:r>
              <a:rPr lang="en-GB" dirty="0" smtClean="0"/>
              <a:t>	</a:t>
            </a:r>
            <a:r>
              <a:rPr lang="en-GB" dirty="0" smtClean="0"/>
              <a:t>	</a:t>
            </a:r>
            <a:r>
              <a:rPr lang="en-GB" sz="1800" dirty="0" smtClean="0"/>
              <a:t> </a:t>
            </a:r>
            <a:r>
              <a:rPr lang="en-GB" sz="1800" dirty="0" err="1" smtClean="0"/>
              <a:t>Faberg</a:t>
            </a:r>
            <a:r>
              <a:rPr lang="en-GB" altLang="en-US" sz="1800" dirty="0" err="1" smtClean="0"/>
              <a:t>é</a:t>
            </a:r>
            <a:r>
              <a:rPr lang="en-GB" sz="1800" dirty="0" smtClean="0"/>
              <a:t> Egg </a:t>
            </a:r>
            <a:r>
              <a:rPr lang="en-US" sz="1800" i="1" dirty="0" err="1" smtClean="0"/>
              <a:t>OptoClones</a:t>
            </a:r>
            <a:r>
              <a:rPr lang="en-US" sz="1600" baseline="30000" dirty="0" err="1" smtClean="0"/>
              <a:t>TM</a:t>
            </a:r>
            <a:r>
              <a:rPr lang="en-GB" sz="1800" dirty="0" smtClean="0">
                <a:latin typeface="+mn-lt"/>
                <a:ea typeface="+mn-ea"/>
                <a:cs typeface="+mn-cs"/>
              </a:rPr>
              <a:t> at the </a:t>
            </a:r>
            <a:r>
              <a:rPr lang="en-GB" sz="1800" dirty="0" err="1" smtClean="0"/>
              <a:t>Eliseev</a:t>
            </a:r>
            <a:r>
              <a:rPr lang="en-GB" sz="1800" dirty="0" smtClean="0"/>
              <a:t> </a:t>
            </a:r>
            <a:r>
              <a:rPr lang="en-GB" sz="1800" dirty="0" smtClean="0"/>
              <a:t>House,</a:t>
            </a:r>
            <a:r>
              <a:rPr lang="en-GB" sz="1800" dirty="0" smtClean="0"/>
              <a:t> ITMO University</a:t>
            </a:r>
            <a:r>
              <a:rPr lang="en-GB" sz="1800" dirty="0" smtClean="0"/>
              <a:t>  </a:t>
            </a:r>
            <a:r>
              <a:rPr lang="en-GB" dirty="0" smtClean="0"/>
              <a:t>	</a:t>
            </a:r>
            <a:endParaRPr lang="en-GB" dirty="0"/>
          </a:p>
        </p:txBody>
      </p:sp>
      <p:sp>
        <p:nvSpPr>
          <p:cNvPr id="2" name="Slide Number Placeholder 1"/>
          <p:cNvSpPr>
            <a:spLocks noGrp="1"/>
          </p:cNvSpPr>
          <p:nvPr>
            <p:ph type="sldNum" sz="quarter" idx="11"/>
          </p:nvPr>
        </p:nvSpPr>
        <p:spPr/>
        <p:txBody>
          <a:bodyPr/>
          <a:lstStyle/>
          <a:p>
            <a:pPr>
              <a:defRPr/>
            </a:pPr>
            <a:fld id="{F553559B-58EC-4D99-9CB2-634753380CEA}" type="slidenum">
              <a:rPr lang="en-GB" smtClean="0"/>
              <a:pPr>
                <a:defRPr/>
              </a:pPr>
              <a:t>37</a:t>
            </a:fld>
            <a:endParaRPr lang="en-GB" dirty="0"/>
          </a:p>
        </p:txBody>
      </p:sp>
      <p:pic>
        <p:nvPicPr>
          <p:cNvPr id="8" name="Picture 7" descr="images.jpg"/>
          <p:cNvPicPr>
            <a:picLocks noChangeAspect="1"/>
          </p:cNvPicPr>
          <p:nvPr/>
        </p:nvPicPr>
        <p:blipFill>
          <a:blip r:embed="rId2" cstate="print"/>
          <a:stretch>
            <a:fillRect/>
          </a:stretch>
        </p:blipFill>
        <p:spPr>
          <a:xfrm>
            <a:off x="2195736" y="764704"/>
            <a:ext cx="4785763" cy="1944216"/>
          </a:xfrm>
          <a:prstGeom prst="rect">
            <a:avLst/>
          </a:prstGeom>
          <a:ln>
            <a:noFill/>
          </a:ln>
          <a:effectLst>
            <a:softEdge rad="112500"/>
          </a:effectLst>
        </p:spPr>
      </p:pic>
      <p:pic>
        <p:nvPicPr>
          <p:cNvPr id="9" name="Picture 8" descr="Lillies.jpg"/>
          <p:cNvPicPr>
            <a:picLocks noChangeAspect="1"/>
          </p:cNvPicPr>
          <p:nvPr/>
        </p:nvPicPr>
        <p:blipFill>
          <a:blip r:embed="rId3" cstate="print"/>
          <a:stretch>
            <a:fillRect/>
          </a:stretch>
        </p:blipFill>
        <p:spPr>
          <a:xfrm>
            <a:off x="6372200" y="2852936"/>
            <a:ext cx="2008595" cy="2579057"/>
          </a:xfrm>
          <a:prstGeom prst="ellipse">
            <a:avLst/>
          </a:prstGeom>
          <a:ln>
            <a:noFill/>
          </a:ln>
          <a:effectLst>
            <a:softEdge rad="112500"/>
          </a:effectLst>
        </p:spPr>
      </p:pic>
      <p:pic>
        <p:nvPicPr>
          <p:cNvPr id="11" name="Picture 10" descr="2-6.jpg"/>
          <p:cNvPicPr>
            <a:picLocks noChangeAspect="1"/>
          </p:cNvPicPr>
          <p:nvPr/>
        </p:nvPicPr>
        <p:blipFill>
          <a:blip r:embed="rId4" cstate="print"/>
          <a:stretch>
            <a:fillRect/>
          </a:stretch>
        </p:blipFill>
        <p:spPr>
          <a:xfrm>
            <a:off x="1187624" y="2924944"/>
            <a:ext cx="1866797" cy="2636912"/>
          </a:xfrm>
          <a:prstGeom prst="ellipse">
            <a:avLst/>
          </a:prstGeom>
          <a:ln>
            <a:noFill/>
          </a:ln>
          <a:effectLst>
            <a:softEdge rad="112500"/>
          </a:effectLst>
        </p:spPr>
      </p:pic>
      <p:pic>
        <p:nvPicPr>
          <p:cNvPr id="12" name="Picture 11" descr="2-5.jpg"/>
          <p:cNvPicPr>
            <a:picLocks noChangeAspect="1"/>
          </p:cNvPicPr>
          <p:nvPr/>
        </p:nvPicPr>
        <p:blipFill>
          <a:blip r:embed="rId5" cstate="print">
            <a:lum bright="10000" contrast="20000"/>
          </a:blip>
          <a:stretch>
            <a:fillRect/>
          </a:stretch>
        </p:blipFill>
        <p:spPr>
          <a:xfrm>
            <a:off x="3851920" y="2890637"/>
            <a:ext cx="2088232" cy="2673874"/>
          </a:xfrm>
          <a:prstGeom prst="ellipse">
            <a:avLst/>
          </a:prstGeom>
          <a:ln>
            <a:noFill/>
          </a:ln>
          <a:effectLst>
            <a:softEdge rad="112500"/>
          </a:effectLst>
        </p:spPr>
      </p:pic>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Footer Placeholder 4"/>
          <p:cNvSpPr>
            <a:spLocks noGrp="1"/>
          </p:cNvSpPr>
          <p:nvPr>
            <p:ph type="ftr" sz="quarter" idx="10"/>
          </p:nvPr>
        </p:nvSpPr>
        <p:spPr>
          <a:noFill/>
        </p:spPr>
        <p:txBody>
          <a:bodyPr/>
          <a:lstStyle/>
          <a:p>
            <a:r>
              <a:rPr lang="en-US" altLang="en-US" dirty="0" err="1" smtClean="0"/>
              <a:t>OptoClones</a:t>
            </a:r>
            <a:r>
              <a:rPr lang="en-US" altLang="en-US" dirty="0" smtClean="0"/>
              <a:t>_ PhotonicsWest'16</a:t>
            </a:r>
            <a:endParaRPr lang="en-GB" altLang="en-US" sz="1000" dirty="0" smtClean="0"/>
          </a:p>
        </p:txBody>
      </p:sp>
      <p:sp>
        <p:nvSpPr>
          <p:cNvPr id="92163" name="Rectangle 2"/>
          <p:cNvSpPr>
            <a:spLocks noGrp="1" noChangeArrowheads="1"/>
          </p:cNvSpPr>
          <p:nvPr>
            <p:ph type="title"/>
          </p:nvPr>
        </p:nvSpPr>
        <p:spPr>
          <a:xfrm>
            <a:off x="762000" y="0"/>
            <a:ext cx="7772400" cy="908050"/>
          </a:xfrm>
        </p:spPr>
        <p:txBody>
          <a:bodyPr/>
          <a:lstStyle/>
          <a:p>
            <a:r>
              <a:rPr lang="en-GB" altLang="en-US" sz="3200" b="1" i="1" dirty="0" smtClean="0"/>
              <a:t>The </a:t>
            </a:r>
            <a:r>
              <a:rPr lang="en-GB" altLang="en-US" sz="3200" b="1" i="1" dirty="0" err="1" smtClean="0"/>
              <a:t>Fabergé</a:t>
            </a:r>
            <a:r>
              <a:rPr lang="en-GB" altLang="en-US" sz="3200" b="1" i="1" dirty="0" smtClean="0"/>
              <a:t> EGG </a:t>
            </a:r>
            <a:r>
              <a:rPr lang="en-US" sz="3200" b="1" i="1" dirty="0" err="1" smtClean="0">
                <a:solidFill>
                  <a:srgbClr val="FFFF00"/>
                </a:solidFill>
              </a:rPr>
              <a:t>OptoClone</a:t>
            </a:r>
            <a:r>
              <a:rPr lang="en-US" sz="2800" b="1" i="1" baseline="30000" dirty="0" err="1" smtClean="0">
                <a:solidFill>
                  <a:srgbClr val="FFFF00"/>
                </a:solidFill>
              </a:rPr>
              <a:t>TM</a:t>
            </a:r>
            <a:r>
              <a:rPr lang="en-US" sz="2800" b="1" i="1" baseline="30000" dirty="0" smtClean="0">
                <a:solidFill>
                  <a:srgbClr val="FFFF00"/>
                </a:solidFill>
              </a:rPr>
              <a:t> </a:t>
            </a:r>
            <a:r>
              <a:rPr lang="en-GB" altLang="en-US" sz="3200" b="1" i="1" dirty="0" smtClean="0"/>
              <a:t> Project</a:t>
            </a:r>
            <a:endParaRPr lang="en-US" altLang="en-US" sz="3200" b="1" i="1" dirty="0" smtClean="0"/>
          </a:p>
        </p:txBody>
      </p:sp>
      <p:sp>
        <p:nvSpPr>
          <p:cNvPr id="92164" name="Rectangle 3"/>
          <p:cNvSpPr>
            <a:spLocks noGrp="1" noChangeArrowheads="1"/>
          </p:cNvSpPr>
          <p:nvPr>
            <p:ph type="body" sz="half" idx="1"/>
          </p:nvPr>
        </p:nvSpPr>
        <p:spPr>
          <a:xfrm>
            <a:off x="1547813" y="5516563"/>
            <a:ext cx="6769100" cy="649287"/>
          </a:xfrm>
        </p:spPr>
        <p:txBody>
          <a:bodyPr/>
          <a:lstStyle/>
          <a:p>
            <a:pPr>
              <a:buFontTx/>
              <a:buNone/>
            </a:pPr>
            <a:r>
              <a:rPr lang="en-US" altLang="en-US" sz="2000" dirty="0" smtClean="0"/>
              <a:t>	            </a:t>
            </a:r>
          </a:p>
        </p:txBody>
      </p:sp>
      <p:sp>
        <p:nvSpPr>
          <p:cNvPr id="14" name="Content Placeholder 13"/>
          <p:cNvSpPr>
            <a:spLocks noGrp="1"/>
          </p:cNvSpPr>
          <p:nvPr>
            <p:ph sz="half" idx="2"/>
          </p:nvPr>
        </p:nvSpPr>
        <p:spPr>
          <a:xfrm>
            <a:off x="179512" y="5589240"/>
            <a:ext cx="8496944" cy="720080"/>
          </a:xfrm>
        </p:spPr>
        <p:txBody>
          <a:bodyPr/>
          <a:lstStyle/>
          <a:p>
            <a:pPr>
              <a:buNone/>
            </a:pPr>
            <a:r>
              <a:rPr lang="en-GB" dirty="0" smtClean="0"/>
              <a:t>	</a:t>
            </a:r>
            <a:r>
              <a:rPr lang="en-GB" sz="1800" dirty="0" smtClean="0"/>
              <a:t>The </a:t>
            </a:r>
            <a:r>
              <a:rPr lang="en-GB" sz="1800" dirty="0" err="1" smtClean="0"/>
              <a:t>Faberg</a:t>
            </a:r>
            <a:r>
              <a:rPr lang="en-GB" altLang="en-US" sz="1800" dirty="0" err="1" smtClean="0"/>
              <a:t>é</a:t>
            </a:r>
            <a:r>
              <a:rPr lang="en-GB" sz="1800" dirty="0" smtClean="0"/>
              <a:t> Egg </a:t>
            </a:r>
            <a:r>
              <a:rPr lang="en-US" sz="1800" i="1" dirty="0" err="1" smtClean="0"/>
              <a:t>OptoClone</a:t>
            </a:r>
            <a:r>
              <a:rPr lang="en-US" sz="1600" baseline="30000" dirty="0" err="1" smtClean="0"/>
              <a:t>TM</a:t>
            </a:r>
            <a:r>
              <a:rPr lang="en-GB" sz="1800" dirty="0" smtClean="0">
                <a:latin typeface="+mn-lt"/>
                <a:ea typeface="+mn-ea"/>
                <a:cs typeface="+mn-cs"/>
              </a:rPr>
              <a:t> exhibition at </a:t>
            </a:r>
            <a:r>
              <a:rPr lang="en-GB" sz="1800" dirty="0" smtClean="0"/>
              <a:t>the </a:t>
            </a:r>
            <a:r>
              <a:rPr lang="en-GB" sz="1800" dirty="0" err="1" smtClean="0"/>
              <a:t>Eliseev</a:t>
            </a:r>
            <a:r>
              <a:rPr lang="en-GB" sz="1800" dirty="0" smtClean="0"/>
              <a:t> </a:t>
            </a:r>
            <a:r>
              <a:rPr lang="en-GB" sz="1800" dirty="0" smtClean="0"/>
              <a:t>House,  </a:t>
            </a:r>
            <a:r>
              <a:rPr lang="en-GB" sz="1800" dirty="0" smtClean="0">
                <a:latin typeface="+mn-lt"/>
                <a:ea typeface="+mn-ea"/>
                <a:cs typeface="+mn-cs"/>
              </a:rPr>
              <a:t>ITMO </a:t>
            </a:r>
            <a:r>
              <a:rPr lang="en-GB" sz="1800" dirty="0" smtClean="0">
                <a:latin typeface="+mn-lt"/>
                <a:ea typeface="+mn-ea"/>
                <a:cs typeface="+mn-cs"/>
              </a:rPr>
              <a:t>University</a:t>
            </a:r>
            <a:r>
              <a:rPr lang="en-GB" dirty="0" smtClean="0"/>
              <a:t>	</a:t>
            </a:r>
            <a:endParaRPr lang="en-GB" dirty="0"/>
          </a:p>
        </p:txBody>
      </p:sp>
      <p:sp>
        <p:nvSpPr>
          <p:cNvPr id="2" name="Slide Number Placeholder 1"/>
          <p:cNvSpPr>
            <a:spLocks noGrp="1"/>
          </p:cNvSpPr>
          <p:nvPr>
            <p:ph type="sldNum" sz="quarter" idx="11"/>
          </p:nvPr>
        </p:nvSpPr>
        <p:spPr/>
        <p:txBody>
          <a:bodyPr/>
          <a:lstStyle/>
          <a:p>
            <a:pPr>
              <a:defRPr/>
            </a:pPr>
            <a:fld id="{F553559B-58EC-4D99-9CB2-634753380CEA}" type="slidenum">
              <a:rPr lang="en-GB" smtClean="0"/>
              <a:pPr>
                <a:defRPr/>
              </a:pPr>
              <a:t>38</a:t>
            </a:fld>
            <a:endParaRPr lang="en-GB"/>
          </a:p>
        </p:txBody>
      </p:sp>
      <p:pic>
        <p:nvPicPr>
          <p:cNvPr id="10" name="Picture 9" descr="LiliesOptoCloneDisplay-IMG_6203-25%.jpg"/>
          <p:cNvPicPr>
            <a:picLocks noChangeAspect="1"/>
          </p:cNvPicPr>
          <p:nvPr/>
        </p:nvPicPr>
        <p:blipFill>
          <a:blip r:embed="rId2" cstate="print"/>
          <a:stretch>
            <a:fillRect/>
          </a:stretch>
        </p:blipFill>
        <p:spPr>
          <a:xfrm>
            <a:off x="1331640" y="1052736"/>
            <a:ext cx="6460176" cy="4306784"/>
          </a:xfrm>
          <a:prstGeom prst="rect">
            <a:avLst/>
          </a:prstGeom>
        </p:spPr>
      </p:pic>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Footer Placeholder 4"/>
          <p:cNvSpPr>
            <a:spLocks noGrp="1"/>
          </p:cNvSpPr>
          <p:nvPr>
            <p:ph type="ftr" sz="quarter" idx="10"/>
          </p:nvPr>
        </p:nvSpPr>
        <p:spPr>
          <a:noFill/>
        </p:spPr>
        <p:txBody>
          <a:bodyPr/>
          <a:lstStyle/>
          <a:p>
            <a:r>
              <a:rPr lang="en-US" altLang="en-US" smtClean="0"/>
              <a:t>OptoClones_ PhotonicsWest'16</a:t>
            </a:r>
            <a:endParaRPr lang="en-GB" altLang="en-US" sz="1000" smtClean="0"/>
          </a:p>
        </p:txBody>
      </p:sp>
      <p:sp>
        <p:nvSpPr>
          <p:cNvPr id="92163" name="Rectangle 2"/>
          <p:cNvSpPr>
            <a:spLocks noGrp="1" noChangeArrowheads="1"/>
          </p:cNvSpPr>
          <p:nvPr>
            <p:ph type="title"/>
          </p:nvPr>
        </p:nvSpPr>
        <p:spPr>
          <a:xfrm>
            <a:off x="762000" y="0"/>
            <a:ext cx="7772400" cy="908050"/>
          </a:xfrm>
        </p:spPr>
        <p:txBody>
          <a:bodyPr/>
          <a:lstStyle/>
          <a:p>
            <a:r>
              <a:rPr lang="en-GB" altLang="en-US" sz="3200" b="1" dirty="0" smtClean="0"/>
              <a:t>The </a:t>
            </a:r>
            <a:r>
              <a:rPr lang="en-GB" altLang="en-US" sz="3200" b="1" dirty="0" err="1" smtClean="0"/>
              <a:t>Fabergé</a:t>
            </a:r>
            <a:r>
              <a:rPr lang="en-GB" altLang="en-US" sz="3200" b="1" dirty="0" smtClean="0"/>
              <a:t> EGG </a:t>
            </a:r>
            <a:r>
              <a:rPr lang="en-US" sz="3200" b="1" i="1" dirty="0" err="1" smtClean="0">
                <a:solidFill>
                  <a:srgbClr val="FFFF00"/>
                </a:solidFill>
              </a:rPr>
              <a:t>OptoClone</a:t>
            </a:r>
            <a:r>
              <a:rPr lang="en-US" sz="2800" baseline="30000" dirty="0" err="1" smtClean="0">
                <a:solidFill>
                  <a:srgbClr val="FFFF00"/>
                </a:solidFill>
              </a:rPr>
              <a:t>TM</a:t>
            </a:r>
            <a:r>
              <a:rPr lang="en-US" sz="2800" baseline="30000" dirty="0" smtClean="0">
                <a:solidFill>
                  <a:srgbClr val="FFFF00"/>
                </a:solidFill>
              </a:rPr>
              <a:t> </a:t>
            </a:r>
            <a:r>
              <a:rPr lang="en-GB" altLang="en-US" sz="3200" b="1" dirty="0" smtClean="0"/>
              <a:t> Project</a:t>
            </a:r>
            <a:endParaRPr lang="en-US" altLang="en-US" sz="3200" dirty="0" smtClean="0"/>
          </a:p>
        </p:txBody>
      </p:sp>
      <p:sp>
        <p:nvSpPr>
          <p:cNvPr id="92164" name="Rectangle 3"/>
          <p:cNvSpPr>
            <a:spLocks noGrp="1" noChangeArrowheads="1"/>
          </p:cNvSpPr>
          <p:nvPr>
            <p:ph type="body" sz="half" idx="1"/>
          </p:nvPr>
        </p:nvSpPr>
        <p:spPr>
          <a:xfrm>
            <a:off x="1547813" y="5516563"/>
            <a:ext cx="6769100" cy="649287"/>
          </a:xfrm>
        </p:spPr>
        <p:txBody>
          <a:bodyPr/>
          <a:lstStyle/>
          <a:p>
            <a:pPr>
              <a:buFontTx/>
              <a:buNone/>
            </a:pPr>
            <a:r>
              <a:rPr lang="en-US" altLang="en-US" sz="2000" dirty="0" smtClean="0"/>
              <a:t>	            </a:t>
            </a:r>
          </a:p>
        </p:txBody>
      </p:sp>
      <p:sp>
        <p:nvSpPr>
          <p:cNvPr id="14" name="Content Placeholder 13"/>
          <p:cNvSpPr>
            <a:spLocks noGrp="1"/>
          </p:cNvSpPr>
          <p:nvPr>
            <p:ph sz="half" idx="2"/>
          </p:nvPr>
        </p:nvSpPr>
        <p:spPr>
          <a:xfrm>
            <a:off x="467544" y="5589240"/>
            <a:ext cx="8208912" cy="720080"/>
          </a:xfrm>
        </p:spPr>
        <p:txBody>
          <a:bodyPr/>
          <a:lstStyle/>
          <a:p>
            <a:pPr>
              <a:buNone/>
            </a:pPr>
            <a:r>
              <a:rPr lang="en-GB" dirty="0" smtClean="0"/>
              <a:t>	</a:t>
            </a:r>
            <a:r>
              <a:rPr lang="en-GB" dirty="0" smtClean="0"/>
              <a:t>	</a:t>
            </a:r>
            <a:r>
              <a:rPr lang="en-GB" sz="1800" dirty="0" smtClean="0"/>
              <a:t>A</a:t>
            </a:r>
            <a:r>
              <a:rPr lang="en-GB" sz="1800" dirty="0" smtClean="0">
                <a:solidFill>
                  <a:schemeClr val="tx1"/>
                </a:solidFill>
                <a:latin typeface="+mn-lt"/>
                <a:ea typeface="+mn-ea"/>
                <a:cs typeface="+mn-cs"/>
              </a:rPr>
              <a:t> </a:t>
            </a:r>
            <a:r>
              <a:rPr lang="en-GB" sz="1800" dirty="0" smtClean="0">
                <a:solidFill>
                  <a:schemeClr val="tx1"/>
                </a:solidFill>
                <a:latin typeface="+mn-lt"/>
                <a:ea typeface="+mn-ea"/>
                <a:cs typeface="+mn-cs"/>
              </a:rPr>
              <a:t>photo of the display case </a:t>
            </a:r>
            <a:r>
              <a:rPr lang="en-GB" sz="1800" dirty="0" smtClean="0">
                <a:solidFill>
                  <a:schemeClr val="tx1"/>
                </a:solidFill>
                <a:latin typeface="+mn-lt"/>
                <a:ea typeface="+mn-ea"/>
                <a:cs typeface="+mn-cs"/>
              </a:rPr>
              <a:t>with the </a:t>
            </a:r>
            <a:r>
              <a:rPr lang="en-GB" sz="1800" dirty="0" smtClean="0">
                <a:solidFill>
                  <a:schemeClr val="tx1"/>
                </a:solidFill>
                <a:latin typeface="+mn-lt"/>
                <a:ea typeface="+mn-ea"/>
                <a:cs typeface="+mn-cs"/>
              </a:rPr>
              <a:t>recorded </a:t>
            </a:r>
            <a:r>
              <a:rPr lang="en-GB" sz="1800" i="1" dirty="0" smtClean="0">
                <a:latin typeface="+mn-lt"/>
                <a:ea typeface="+mn-ea"/>
                <a:cs typeface="+mn-cs"/>
              </a:rPr>
              <a:t>Bay Tree </a:t>
            </a:r>
            <a:r>
              <a:rPr lang="en-US" sz="1800" i="1" dirty="0" err="1" smtClean="0"/>
              <a:t>OptoClone</a:t>
            </a:r>
            <a:r>
              <a:rPr lang="en-US" sz="1600" baseline="30000" dirty="0" err="1" smtClean="0"/>
              <a:t>TM</a:t>
            </a:r>
            <a:r>
              <a:rPr lang="en-GB" sz="1800" dirty="0" smtClean="0">
                <a:latin typeface="+mn-lt"/>
                <a:ea typeface="+mn-ea"/>
                <a:cs typeface="+mn-cs"/>
              </a:rPr>
              <a:t> </a:t>
            </a:r>
            <a:r>
              <a:rPr lang="en-GB" dirty="0" smtClean="0"/>
              <a:t>	</a:t>
            </a:r>
            <a:endParaRPr lang="en-GB" dirty="0"/>
          </a:p>
        </p:txBody>
      </p:sp>
      <p:pic>
        <p:nvPicPr>
          <p:cNvPr id="7" name="Picture 6" descr="BayTreeinShowcaseatFabMuseum(SBS_2889)_Corr_2.jpg"/>
          <p:cNvPicPr>
            <a:picLocks noChangeAspect="1"/>
          </p:cNvPicPr>
          <p:nvPr/>
        </p:nvPicPr>
        <p:blipFill>
          <a:blip r:embed="rId2" cstate="print"/>
          <a:stretch>
            <a:fillRect/>
          </a:stretch>
        </p:blipFill>
        <p:spPr>
          <a:xfrm>
            <a:off x="5148064" y="1052736"/>
            <a:ext cx="3818724" cy="4521415"/>
          </a:xfrm>
          <a:prstGeom prst="rect">
            <a:avLst/>
          </a:prstGeom>
          <a:ln>
            <a:noFill/>
          </a:ln>
          <a:effectLst>
            <a:softEdge rad="112500"/>
          </a:effectLst>
        </p:spPr>
      </p:pic>
      <p:pic>
        <p:nvPicPr>
          <p:cNvPr id="9" name="Picture 8" descr="AdmiredBayTreeinShowcaseatFabMuseum(SBS_4035).JPG"/>
          <p:cNvPicPr>
            <a:picLocks noChangeAspect="1"/>
          </p:cNvPicPr>
          <p:nvPr/>
        </p:nvPicPr>
        <p:blipFill>
          <a:blip r:embed="rId3" cstate="print"/>
          <a:stretch>
            <a:fillRect/>
          </a:stretch>
        </p:blipFill>
        <p:spPr>
          <a:xfrm>
            <a:off x="287397" y="980728"/>
            <a:ext cx="4970494" cy="3312368"/>
          </a:xfrm>
          <a:prstGeom prst="rect">
            <a:avLst/>
          </a:prstGeom>
          <a:ln>
            <a:noFill/>
          </a:ln>
          <a:effectLst>
            <a:softEdge rad="112500"/>
          </a:effectLst>
        </p:spPr>
      </p:pic>
      <p:sp>
        <p:nvSpPr>
          <p:cNvPr id="2" name="Slide Number Placeholder 1"/>
          <p:cNvSpPr>
            <a:spLocks noGrp="1"/>
          </p:cNvSpPr>
          <p:nvPr>
            <p:ph type="sldNum" sz="quarter" idx="11"/>
          </p:nvPr>
        </p:nvSpPr>
        <p:spPr/>
        <p:txBody>
          <a:bodyPr/>
          <a:lstStyle/>
          <a:p>
            <a:pPr>
              <a:defRPr/>
            </a:pPr>
            <a:fld id="{F553559B-58EC-4D99-9CB2-634753380CEA}" type="slidenum">
              <a:rPr lang="en-GB" smtClean="0"/>
              <a:pPr>
                <a:defRPr/>
              </a:pPr>
              <a:t>39</a:t>
            </a:fld>
            <a:endParaRPr lang="en-GB" dirty="0"/>
          </a:p>
        </p:txBody>
      </p:sp>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5"/>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2400">
                <a:solidFill>
                  <a:schemeClr val="tx1"/>
                </a:solidFill>
                <a:latin typeface="Times New Roman" pitchFamily="18" charset="0"/>
              </a:defRPr>
            </a:lvl1pPr>
            <a:lvl2pPr marL="742950" indent="-285750">
              <a:spcBef>
                <a:spcPct val="20000"/>
              </a:spcBef>
              <a:buChar char="–"/>
              <a:defRPr sz="20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1600">
                <a:solidFill>
                  <a:schemeClr val="tx1"/>
                </a:solidFill>
                <a:latin typeface="Times New Roman" pitchFamily="18" charset="0"/>
              </a:defRPr>
            </a:lvl4pPr>
            <a:lvl5pPr marL="2057400" indent="-228600">
              <a:spcBef>
                <a:spcPct val="20000"/>
              </a:spcBef>
              <a:buChar char="»"/>
              <a:defRPr sz="1600">
                <a:solidFill>
                  <a:schemeClr val="tx1"/>
                </a:solidFill>
                <a:latin typeface="Times New Roman" pitchFamily="18" charset="0"/>
              </a:defRPr>
            </a:lvl5pPr>
            <a:lvl6pPr marL="2514600" indent="-228600" eaLnBrk="0" fontAlgn="base" hangingPunct="0">
              <a:spcBef>
                <a:spcPct val="20000"/>
              </a:spcBef>
              <a:spcAft>
                <a:spcPct val="0"/>
              </a:spcAft>
              <a:buChar char="»"/>
              <a:defRPr sz="1600">
                <a:solidFill>
                  <a:schemeClr val="tx1"/>
                </a:solidFill>
                <a:latin typeface="Times New Roman" pitchFamily="18" charset="0"/>
              </a:defRPr>
            </a:lvl6pPr>
            <a:lvl7pPr marL="2971800" indent="-228600" eaLnBrk="0" fontAlgn="base" hangingPunct="0">
              <a:spcBef>
                <a:spcPct val="20000"/>
              </a:spcBef>
              <a:spcAft>
                <a:spcPct val="0"/>
              </a:spcAft>
              <a:buChar char="»"/>
              <a:defRPr sz="1600">
                <a:solidFill>
                  <a:schemeClr val="tx1"/>
                </a:solidFill>
                <a:latin typeface="Times New Roman" pitchFamily="18" charset="0"/>
              </a:defRPr>
            </a:lvl7pPr>
            <a:lvl8pPr marL="3429000" indent="-228600" eaLnBrk="0" fontAlgn="base" hangingPunct="0">
              <a:spcBef>
                <a:spcPct val="20000"/>
              </a:spcBef>
              <a:spcAft>
                <a:spcPct val="0"/>
              </a:spcAft>
              <a:buChar char="»"/>
              <a:defRPr sz="1600">
                <a:solidFill>
                  <a:schemeClr val="tx1"/>
                </a:solidFill>
                <a:latin typeface="Times New Roman" pitchFamily="18" charset="0"/>
              </a:defRPr>
            </a:lvl8pPr>
            <a:lvl9pPr marL="3886200" indent="-228600" eaLnBrk="0" fontAlgn="base" hangingPunct="0">
              <a:spcBef>
                <a:spcPct val="20000"/>
              </a:spcBef>
              <a:spcAft>
                <a:spcPct val="0"/>
              </a:spcAft>
              <a:buChar char="»"/>
              <a:defRPr sz="1600">
                <a:solidFill>
                  <a:schemeClr val="tx1"/>
                </a:solidFill>
                <a:latin typeface="Times New Roman" pitchFamily="18" charset="0"/>
              </a:defRPr>
            </a:lvl9pPr>
          </a:lstStyle>
          <a:p>
            <a:pPr>
              <a:spcBef>
                <a:spcPct val="0"/>
              </a:spcBef>
              <a:buFontTx/>
              <a:buNone/>
            </a:pPr>
            <a:r>
              <a:rPr lang="en-US" altLang="en-US" sz="1200" smtClean="0"/>
              <a:t>OptoClones_ PhotonicsWest'16</a:t>
            </a:r>
            <a:endParaRPr lang="en-GB" altLang="en-US" sz="800" smtClean="0"/>
          </a:p>
        </p:txBody>
      </p:sp>
      <p:sp>
        <p:nvSpPr>
          <p:cNvPr id="19459" name="Rectangle 2"/>
          <p:cNvSpPr>
            <a:spLocks noGrp="1" noChangeArrowheads="1"/>
          </p:cNvSpPr>
          <p:nvPr>
            <p:ph type="title"/>
          </p:nvPr>
        </p:nvSpPr>
        <p:spPr>
          <a:xfrm>
            <a:off x="762000" y="260647"/>
            <a:ext cx="8382000" cy="1584177"/>
          </a:xfrm>
        </p:spPr>
        <p:txBody>
          <a:bodyPr/>
          <a:lstStyle/>
          <a:p>
            <a:pPr algn="l"/>
            <a:r>
              <a:rPr lang="en-GB" altLang="en-US" b="1" i="1" dirty="0" err="1" smtClean="0"/>
              <a:t>Denisyuk</a:t>
            </a:r>
            <a:r>
              <a:rPr lang="en-GB" altLang="en-US" b="1" i="1" dirty="0" smtClean="0"/>
              <a:t> Monochrome Holograms</a:t>
            </a:r>
            <a:r>
              <a:rPr lang="en-US" altLang="en-US" sz="3200" baseline="30000" dirty="0" smtClean="0">
                <a:cs typeface="Times New Roman" pitchFamily="18" charset="0"/>
              </a:rPr>
              <a:t/>
            </a:r>
            <a:br>
              <a:rPr lang="en-US" altLang="en-US" sz="3200" baseline="30000" dirty="0" smtClean="0">
                <a:cs typeface="Times New Roman" pitchFamily="18" charset="0"/>
              </a:rPr>
            </a:br>
            <a:r>
              <a:rPr lang="en-GB" altLang="en-US" sz="3200" dirty="0" smtClean="0"/>
              <a:t/>
            </a:r>
            <a:br>
              <a:rPr lang="en-GB" altLang="en-US" sz="3200" dirty="0" smtClean="0"/>
            </a:br>
            <a:r>
              <a:rPr lang="en-GB" altLang="en-US" sz="3200" dirty="0" smtClean="0"/>
              <a:t>  </a:t>
            </a:r>
            <a:endParaRPr lang="en-US" altLang="en-US" sz="2400" dirty="0" smtClean="0">
              <a:cs typeface="Times New Roman" pitchFamily="18" charset="0"/>
            </a:endParaRPr>
          </a:p>
        </p:txBody>
      </p:sp>
      <p:sp>
        <p:nvSpPr>
          <p:cNvPr id="2" name="Slide Number Placeholder 1"/>
          <p:cNvSpPr>
            <a:spLocks noGrp="1"/>
          </p:cNvSpPr>
          <p:nvPr>
            <p:ph type="sldNum" sz="quarter" idx="11"/>
          </p:nvPr>
        </p:nvSpPr>
        <p:spPr/>
        <p:txBody>
          <a:bodyPr/>
          <a:lstStyle/>
          <a:p>
            <a:pPr>
              <a:defRPr/>
            </a:pPr>
            <a:fld id="{FEA8C2CB-9AA7-451A-88D1-637B2E9EBBBD}" type="slidenum">
              <a:rPr lang="en-GB" smtClean="0"/>
              <a:pPr>
                <a:defRPr/>
              </a:pPr>
              <a:t>4</a:t>
            </a:fld>
            <a:endParaRPr lang="en-GB" dirty="0"/>
          </a:p>
        </p:txBody>
      </p:sp>
      <p:sp>
        <p:nvSpPr>
          <p:cNvPr id="6" name="Content Placeholder 5"/>
          <p:cNvSpPr>
            <a:spLocks noGrp="1"/>
          </p:cNvSpPr>
          <p:nvPr>
            <p:ph sz="half" idx="1"/>
          </p:nvPr>
        </p:nvSpPr>
        <p:spPr>
          <a:xfrm>
            <a:off x="3923928" y="4005064"/>
            <a:ext cx="5040560" cy="2090936"/>
          </a:xfrm>
        </p:spPr>
        <p:txBody>
          <a:bodyPr/>
          <a:lstStyle/>
          <a:p>
            <a:pPr algn="just">
              <a:buNone/>
            </a:pPr>
            <a:r>
              <a:rPr lang="en-US" sz="2000" dirty="0" smtClean="0"/>
              <a:t>	</a:t>
            </a:r>
            <a:r>
              <a:rPr lang="en-US" sz="1600" dirty="0" smtClean="0"/>
              <a:t>Because of the high-quality of the </a:t>
            </a:r>
            <a:r>
              <a:rPr lang="en-US" sz="1600" dirty="0" err="1" smtClean="0"/>
              <a:t>Denisyuk</a:t>
            </a:r>
            <a:r>
              <a:rPr lang="en-US" sz="1600" dirty="0" smtClean="0"/>
              <a:t> reflection holograms in the former USSR; museums in these countries were keener than western museums to study and test holography.</a:t>
            </a:r>
            <a:r>
              <a:rPr lang="en-US" sz="1600" baseline="30000" dirty="0" smtClean="0"/>
              <a:t> </a:t>
            </a:r>
            <a:r>
              <a:rPr lang="en-US" sz="1600" dirty="0" smtClean="0"/>
              <a:t>A selection of these holograms was brought to the West at the 1985 exhibition:</a:t>
            </a:r>
          </a:p>
          <a:p>
            <a:pPr algn="ctr">
              <a:buNone/>
            </a:pPr>
            <a:r>
              <a:rPr lang="en-US" sz="1600" dirty="0" smtClean="0"/>
              <a:t>	 ‘</a:t>
            </a:r>
            <a:r>
              <a:rPr lang="en-US" sz="1600" i="1" dirty="0" smtClean="0">
                <a:solidFill>
                  <a:schemeClr val="tx2"/>
                </a:solidFill>
              </a:rPr>
              <a:t>Holography – Treasures of the USSR</a:t>
            </a:r>
            <a:r>
              <a:rPr lang="en-US" sz="1600" dirty="0" smtClean="0"/>
              <a:t>’ </a:t>
            </a:r>
          </a:p>
          <a:p>
            <a:pPr algn="ctr">
              <a:buNone/>
            </a:pPr>
            <a:r>
              <a:rPr lang="en-US" sz="1600" dirty="0" smtClean="0"/>
              <a:t>at the </a:t>
            </a:r>
            <a:r>
              <a:rPr lang="en-US" sz="1600" dirty="0" err="1" smtClean="0"/>
              <a:t>Trocadero</a:t>
            </a:r>
            <a:r>
              <a:rPr lang="en-US" sz="1600" dirty="0" smtClean="0"/>
              <a:t> Centre in </a:t>
            </a:r>
            <a:r>
              <a:rPr lang="en-US" sz="1600" dirty="0" smtClean="0"/>
              <a:t>London </a:t>
            </a:r>
            <a:endParaRPr lang="en-GB" sz="1600" dirty="0"/>
          </a:p>
        </p:txBody>
      </p:sp>
      <p:pic>
        <p:nvPicPr>
          <p:cNvPr id="7" name="Picture 6" descr="Fig. A1.1.tif"/>
          <p:cNvPicPr>
            <a:picLocks noChangeAspect="1"/>
          </p:cNvPicPr>
          <p:nvPr/>
        </p:nvPicPr>
        <p:blipFill>
          <a:blip r:embed="rId3" cstate="print"/>
          <a:stretch>
            <a:fillRect/>
          </a:stretch>
        </p:blipFill>
        <p:spPr>
          <a:xfrm>
            <a:off x="4499992" y="980728"/>
            <a:ext cx="3987723" cy="3024336"/>
          </a:xfrm>
          <a:prstGeom prst="rect">
            <a:avLst/>
          </a:prstGeom>
        </p:spPr>
      </p:pic>
      <p:pic>
        <p:nvPicPr>
          <p:cNvPr id="8" name="Picture 7" descr="Broschyr.jpg"/>
          <p:cNvPicPr>
            <a:picLocks noChangeAspect="1"/>
          </p:cNvPicPr>
          <p:nvPr/>
        </p:nvPicPr>
        <p:blipFill>
          <a:blip r:embed="rId4" cstate="print"/>
          <a:stretch>
            <a:fillRect/>
          </a:stretch>
        </p:blipFill>
        <p:spPr>
          <a:xfrm>
            <a:off x="899592" y="1124744"/>
            <a:ext cx="3153432" cy="4464496"/>
          </a:xfrm>
          <a:prstGeom prst="rect">
            <a:avLst/>
          </a:prstGeom>
        </p:spPr>
      </p:pic>
    </p:spTree>
    <p:extLst>
      <p:ext uri="{BB962C8B-B14F-4D97-AF65-F5344CB8AC3E}">
        <p14:creationId xmlns:p14="http://schemas.microsoft.com/office/powerpoint/2010/main" xmlns="" val="4268822786"/>
      </p:ext>
    </p:extLst>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Footer Placeholder 4"/>
          <p:cNvSpPr>
            <a:spLocks noGrp="1"/>
          </p:cNvSpPr>
          <p:nvPr>
            <p:ph type="ftr" sz="quarter" idx="10"/>
          </p:nvPr>
        </p:nvSpPr>
        <p:spPr>
          <a:noFill/>
        </p:spPr>
        <p:txBody>
          <a:bodyPr/>
          <a:lstStyle/>
          <a:p>
            <a:r>
              <a:rPr lang="en-US" altLang="en-US" smtClean="0"/>
              <a:t>OptoClones_ PhotonicsWest'16</a:t>
            </a:r>
            <a:endParaRPr lang="en-GB" altLang="en-US" sz="1000" smtClean="0"/>
          </a:p>
        </p:txBody>
      </p:sp>
      <p:sp>
        <p:nvSpPr>
          <p:cNvPr id="92163" name="Rectangle 2"/>
          <p:cNvSpPr>
            <a:spLocks noGrp="1" noChangeArrowheads="1"/>
          </p:cNvSpPr>
          <p:nvPr>
            <p:ph type="title"/>
          </p:nvPr>
        </p:nvSpPr>
        <p:spPr>
          <a:xfrm>
            <a:off x="762000" y="0"/>
            <a:ext cx="7772400" cy="908050"/>
          </a:xfrm>
        </p:spPr>
        <p:txBody>
          <a:bodyPr/>
          <a:lstStyle/>
          <a:p>
            <a:r>
              <a:rPr lang="en-GB" altLang="en-US" sz="3200" b="1" dirty="0" smtClean="0"/>
              <a:t>The </a:t>
            </a:r>
            <a:r>
              <a:rPr lang="en-GB" altLang="en-US" sz="3200" b="1" dirty="0" err="1" smtClean="0"/>
              <a:t>Fabergé</a:t>
            </a:r>
            <a:r>
              <a:rPr lang="en-GB" altLang="en-US" sz="3200" b="1" dirty="0" smtClean="0"/>
              <a:t> EGG </a:t>
            </a:r>
            <a:r>
              <a:rPr lang="en-US" sz="3200" b="1" i="1" dirty="0" err="1" smtClean="0">
                <a:solidFill>
                  <a:srgbClr val="FFFF00"/>
                </a:solidFill>
              </a:rPr>
              <a:t>OptoClone</a:t>
            </a:r>
            <a:r>
              <a:rPr lang="en-US" sz="2800" baseline="30000" dirty="0" err="1" smtClean="0">
                <a:solidFill>
                  <a:srgbClr val="FFFF00"/>
                </a:solidFill>
              </a:rPr>
              <a:t>TM</a:t>
            </a:r>
            <a:r>
              <a:rPr lang="en-US" sz="2800" baseline="30000" dirty="0" smtClean="0">
                <a:solidFill>
                  <a:srgbClr val="FFFF00"/>
                </a:solidFill>
              </a:rPr>
              <a:t> </a:t>
            </a:r>
            <a:r>
              <a:rPr lang="en-GB" altLang="en-US" sz="3200" b="1" dirty="0" smtClean="0"/>
              <a:t> Project</a:t>
            </a:r>
            <a:endParaRPr lang="en-US" altLang="en-US" sz="3200" dirty="0" smtClean="0"/>
          </a:p>
        </p:txBody>
      </p:sp>
      <p:sp>
        <p:nvSpPr>
          <p:cNvPr id="92164" name="Rectangle 3"/>
          <p:cNvSpPr>
            <a:spLocks noGrp="1" noChangeArrowheads="1"/>
          </p:cNvSpPr>
          <p:nvPr>
            <p:ph type="body" sz="half" idx="1"/>
          </p:nvPr>
        </p:nvSpPr>
        <p:spPr>
          <a:xfrm>
            <a:off x="1547813" y="5516563"/>
            <a:ext cx="6769100" cy="649287"/>
          </a:xfrm>
        </p:spPr>
        <p:txBody>
          <a:bodyPr/>
          <a:lstStyle/>
          <a:p>
            <a:pPr>
              <a:buFontTx/>
              <a:buNone/>
            </a:pPr>
            <a:r>
              <a:rPr lang="en-US" altLang="en-US" sz="2000" dirty="0" smtClean="0"/>
              <a:t>	            </a:t>
            </a:r>
          </a:p>
        </p:txBody>
      </p:sp>
      <p:sp>
        <p:nvSpPr>
          <p:cNvPr id="14" name="Content Placeholder 13"/>
          <p:cNvSpPr>
            <a:spLocks noGrp="1"/>
          </p:cNvSpPr>
          <p:nvPr>
            <p:ph sz="half" idx="2"/>
          </p:nvPr>
        </p:nvSpPr>
        <p:spPr>
          <a:xfrm>
            <a:off x="-252536" y="5229200"/>
            <a:ext cx="8928992" cy="1080120"/>
          </a:xfrm>
        </p:spPr>
        <p:txBody>
          <a:bodyPr/>
          <a:lstStyle/>
          <a:p>
            <a:pPr>
              <a:buNone/>
            </a:pPr>
            <a:r>
              <a:rPr lang="en-GB" dirty="0" smtClean="0"/>
              <a:t>	</a:t>
            </a:r>
            <a:r>
              <a:rPr lang="en-GB" i="1" dirty="0" smtClean="0"/>
              <a:t> 		</a:t>
            </a:r>
            <a:r>
              <a:rPr lang="en-GB" i="1" dirty="0" smtClean="0"/>
              <a:t> </a:t>
            </a:r>
            <a:r>
              <a:rPr lang="en-GB" i="1" dirty="0" smtClean="0"/>
              <a:t> </a:t>
            </a:r>
            <a:r>
              <a:rPr lang="en-GB" sz="2000" i="1" dirty="0" smtClean="0"/>
              <a:t>Coronation </a:t>
            </a:r>
            <a:r>
              <a:rPr lang="en-GB" sz="2000" i="1" dirty="0" smtClean="0"/>
              <a:t>Egg </a:t>
            </a:r>
            <a:r>
              <a:rPr lang="en-GB" sz="2000" i="1" dirty="0" smtClean="0"/>
              <a:t> </a:t>
            </a:r>
            <a:r>
              <a:rPr lang="en-GB" sz="2000" dirty="0" smtClean="0"/>
              <a:t>and</a:t>
            </a:r>
            <a:r>
              <a:rPr lang="en-GB" sz="2000" i="1" dirty="0" smtClean="0"/>
              <a:t>  </a:t>
            </a:r>
            <a:r>
              <a:rPr lang="en-GB" sz="2000" i="1" dirty="0" smtClean="0"/>
              <a:t>Rosebud Egg </a:t>
            </a:r>
            <a:r>
              <a:rPr lang="en-US" sz="2000" i="1" dirty="0" err="1" smtClean="0"/>
              <a:t>OptoClones</a:t>
            </a:r>
            <a:r>
              <a:rPr lang="en-US" sz="1800" baseline="30000" dirty="0" err="1" smtClean="0"/>
              <a:t>TM</a:t>
            </a:r>
            <a:r>
              <a:rPr lang="en-GB" sz="2000" dirty="0" smtClean="0">
                <a:latin typeface="+mn-lt"/>
                <a:ea typeface="+mn-ea"/>
                <a:cs typeface="+mn-cs"/>
              </a:rPr>
              <a:t> </a:t>
            </a:r>
            <a:r>
              <a:rPr lang="en-GB" dirty="0" smtClean="0"/>
              <a:t>	</a:t>
            </a:r>
            <a:endParaRPr lang="en-GB" dirty="0"/>
          </a:p>
        </p:txBody>
      </p:sp>
      <p:sp>
        <p:nvSpPr>
          <p:cNvPr id="2" name="Slide Number Placeholder 1"/>
          <p:cNvSpPr>
            <a:spLocks noGrp="1"/>
          </p:cNvSpPr>
          <p:nvPr>
            <p:ph type="sldNum" sz="quarter" idx="11"/>
          </p:nvPr>
        </p:nvSpPr>
        <p:spPr/>
        <p:txBody>
          <a:bodyPr/>
          <a:lstStyle/>
          <a:p>
            <a:pPr>
              <a:defRPr/>
            </a:pPr>
            <a:fld id="{F553559B-58EC-4D99-9CB2-634753380CEA}" type="slidenum">
              <a:rPr lang="en-GB" smtClean="0"/>
              <a:pPr>
                <a:defRPr/>
              </a:pPr>
              <a:t>40</a:t>
            </a:fld>
            <a:endParaRPr lang="en-GB"/>
          </a:p>
        </p:txBody>
      </p:sp>
      <p:pic>
        <p:nvPicPr>
          <p:cNvPr id="10" name="Picture 9" descr="CoronationEgg_Alkis.jpg"/>
          <p:cNvPicPr>
            <a:picLocks noChangeAspect="1"/>
          </p:cNvPicPr>
          <p:nvPr/>
        </p:nvPicPr>
        <p:blipFill>
          <a:blip r:embed="rId2" cstate="print"/>
          <a:stretch>
            <a:fillRect/>
          </a:stretch>
        </p:blipFill>
        <p:spPr>
          <a:xfrm>
            <a:off x="1115616" y="1052736"/>
            <a:ext cx="3312368" cy="3630433"/>
          </a:xfrm>
          <a:prstGeom prst="rect">
            <a:avLst/>
          </a:prstGeom>
          <a:ln>
            <a:noFill/>
          </a:ln>
          <a:effectLst>
            <a:softEdge rad="112500"/>
          </a:effectLst>
        </p:spPr>
      </p:pic>
      <p:pic>
        <p:nvPicPr>
          <p:cNvPr id="11" name="Picture 10" descr="Rosebud-Andreas-20150701_Alkis_2.jpg"/>
          <p:cNvPicPr>
            <a:picLocks noChangeAspect="1"/>
          </p:cNvPicPr>
          <p:nvPr/>
        </p:nvPicPr>
        <p:blipFill>
          <a:blip r:embed="rId3" cstate="print"/>
          <a:stretch>
            <a:fillRect/>
          </a:stretch>
        </p:blipFill>
        <p:spPr>
          <a:xfrm>
            <a:off x="4932040" y="1052736"/>
            <a:ext cx="3096344" cy="3829501"/>
          </a:xfrm>
          <a:prstGeom prst="rect">
            <a:avLst/>
          </a:prstGeom>
          <a:ln>
            <a:noFill/>
          </a:ln>
          <a:effectLst>
            <a:softEdge rad="112500"/>
          </a:effectLst>
        </p:spPr>
      </p:pic>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Footer Placeholder 4"/>
          <p:cNvSpPr>
            <a:spLocks noGrp="1"/>
          </p:cNvSpPr>
          <p:nvPr>
            <p:ph type="ftr" sz="quarter" idx="10"/>
          </p:nvPr>
        </p:nvSpPr>
        <p:spPr>
          <a:noFill/>
        </p:spPr>
        <p:txBody>
          <a:bodyPr/>
          <a:lstStyle/>
          <a:p>
            <a:r>
              <a:rPr lang="en-US" altLang="en-US" smtClean="0"/>
              <a:t>OptoClones_ PhotonicsWest'16</a:t>
            </a:r>
            <a:endParaRPr lang="en-GB" altLang="en-US" sz="1000" smtClean="0"/>
          </a:p>
        </p:txBody>
      </p:sp>
      <p:sp>
        <p:nvSpPr>
          <p:cNvPr id="92163" name="Rectangle 2"/>
          <p:cNvSpPr>
            <a:spLocks noGrp="1" noChangeArrowheads="1"/>
          </p:cNvSpPr>
          <p:nvPr>
            <p:ph type="title"/>
          </p:nvPr>
        </p:nvSpPr>
        <p:spPr>
          <a:xfrm>
            <a:off x="762000" y="0"/>
            <a:ext cx="7772400" cy="908050"/>
          </a:xfrm>
        </p:spPr>
        <p:txBody>
          <a:bodyPr/>
          <a:lstStyle/>
          <a:p>
            <a:r>
              <a:rPr lang="en-GB" altLang="en-US" sz="3200" b="1" i="1" dirty="0" smtClean="0"/>
              <a:t>The </a:t>
            </a:r>
            <a:r>
              <a:rPr lang="en-GB" altLang="en-US" sz="3200" b="1" i="1" dirty="0" err="1" smtClean="0"/>
              <a:t>Fabergé</a:t>
            </a:r>
            <a:r>
              <a:rPr lang="en-GB" altLang="en-US" sz="3200" b="1" i="1" dirty="0" smtClean="0"/>
              <a:t> EGG </a:t>
            </a:r>
            <a:r>
              <a:rPr lang="en-US" sz="3200" b="1" i="1" dirty="0" err="1" smtClean="0">
                <a:solidFill>
                  <a:srgbClr val="FFFF00"/>
                </a:solidFill>
              </a:rPr>
              <a:t>OptoClone</a:t>
            </a:r>
            <a:r>
              <a:rPr lang="en-US" sz="2800" b="1" i="1" baseline="30000" dirty="0" err="1" smtClean="0">
                <a:solidFill>
                  <a:srgbClr val="FFFF00"/>
                </a:solidFill>
              </a:rPr>
              <a:t>TM</a:t>
            </a:r>
            <a:r>
              <a:rPr lang="en-US" sz="2800" b="1" i="1" baseline="30000" dirty="0" smtClean="0">
                <a:solidFill>
                  <a:srgbClr val="FFFF00"/>
                </a:solidFill>
              </a:rPr>
              <a:t> </a:t>
            </a:r>
            <a:r>
              <a:rPr lang="en-GB" altLang="en-US" sz="3200" b="1" i="1" dirty="0" smtClean="0"/>
              <a:t> Project</a:t>
            </a:r>
            <a:endParaRPr lang="en-US" altLang="en-US" sz="3200" b="1" i="1" dirty="0" smtClean="0"/>
          </a:p>
        </p:txBody>
      </p:sp>
      <p:sp>
        <p:nvSpPr>
          <p:cNvPr id="92164" name="Rectangle 3"/>
          <p:cNvSpPr>
            <a:spLocks noGrp="1" noChangeArrowheads="1"/>
          </p:cNvSpPr>
          <p:nvPr>
            <p:ph type="body" sz="half" idx="1"/>
          </p:nvPr>
        </p:nvSpPr>
        <p:spPr>
          <a:xfrm>
            <a:off x="1547813" y="5516563"/>
            <a:ext cx="6769100" cy="649287"/>
          </a:xfrm>
        </p:spPr>
        <p:txBody>
          <a:bodyPr/>
          <a:lstStyle/>
          <a:p>
            <a:pPr>
              <a:buFontTx/>
              <a:buNone/>
            </a:pPr>
            <a:r>
              <a:rPr lang="en-US" altLang="en-US" sz="2000" dirty="0" smtClean="0"/>
              <a:t>	            </a:t>
            </a:r>
          </a:p>
        </p:txBody>
      </p:sp>
      <p:sp>
        <p:nvSpPr>
          <p:cNvPr id="14" name="Content Placeholder 13"/>
          <p:cNvSpPr>
            <a:spLocks noGrp="1"/>
          </p:cNvSpPr>
          <p:nvPr>
            <p:ph sz="half" idx="2"/>
          </p:nvPr>
        </p:nvSpPr>
        <p:spPr>
          <a:xfrm>
            <a:off x="323528" y="908720"/>
            <a:ext cx="3816424" cy="5259288"/>
          </a:xfrm>
        </p:spPr>
        <p:txBody>
          <a:bodyPr/>
          <a:lstStyle/>
          <a:p>
            <a:pPr algn="ctr">
              <a:buNone/>
            </a:pPr>
            <a:r>
              <a:rPr lang="en-GB" dirty="0" smtClean="0"/>
              <a:t>	A</a:t>
            </a:r>
            <a:r>
              <a:rPr lang="en-GB" dirty="0" smtClean="0">
                <a:solidFill>
                  <a:schemeClr val="tx1"/>
                </a:solidFill>
                <a:latin typeface="+mn-lt"/>
                <a:ea typeface="+mn-ea"/>
                <a:cs typeface="+mn-cs"/>
              </a:rPr>
              <a:t> photo of the</a:t>
            </a:r>
          </a:p>
          <a:p>
            <a:pPr algn="ctr">
              <a:buNone/>
            </a:pPr>
            <a:r>
              <a:rPr lang="en-GB" b="1" i="1" dirty="0" smtClean="0"/>
              <a:t>1900 Cockerel </a:t>
            </a:r>
          </a:p>
          <a:p>
            <a:pPr algn="ctr">
              <a:buNone/>
            </a:pPr>
            <a:r>
              <a:rPr lang="en-GB" b="1" i="1" dirty="0" smtClean="0"/>
              <a:t>Easter Egg-Clock</a:t>
            </a:r>
            <a:r>
              <a:rPr lang="en-GB" b="1" i="1" dirty="0" smtClean="0">
                <a:latin typeface="+mn-lt"/>
                <a:ea typeface="+mn-ea"/>
                <a:cs typeface="+mn-cs"/>
              </a:rPr>
              <a:t> </a:t>
            </a:r>
          </a:p>
          <a:p>
            <a:pPr algn="ctr">
              <a:buNone/>
            </a:pPr>
            <a:r>
              <a:rPr lang="en-US" b="1" i="1" dirty="0" err="1" smtClean="0"/>
              <a:t>OptoClone</a:t>
            </a:r>
            <a:r>
              <a:rPr lang="en-US" sz="2000" baseline="30000" dirty="0" err="1" smtClean="0"/>
              <a:t>TM</a:t>
            </a:r>
            <a:r>
              <a:rPr lang="en-GB" dirty="0" smtClean="0">
                <a:latin typeface="+mn-lt"/>
                <a:ea typeface="+mn-ea"/>
                <a:cs typeface="+mn-cs"/>
              </a:rPr>
              <a:t> </a:t>
            </a:r>
          </a:p>
          <a:p>
            <a:pPr algn="ctr">
              <a:buNone/>
            </a:pPr>
            <a:r>
              <a:rPr lang="en-GB" dirty="0" smtClean="0"/>
              <a:t>	</a:t>
            </a:r>
          </a:p>
          <a:p>
            <a:pPr>
              <a:buNone/>
            </a:pPr>
            <a:r>
              <a:rPr lang="en-GB" dirty="0" smtClean="0"/>
              <a:t>	</a:t>
            </a:r>
            <a:endParaRPr lang="en-GB" dirty="0"/>
          </a:p>
        </p:txBody>
      </p:sp>
      <p:pic>
        <p:nvPicPr>
          <p:cNvPr id="8" name="Picture 7" descr="Hans_Egg_3.jpg"/>
          <p:cNvPicPr>
            <a:picLocks noChangeAspect="1"/>
          </p:cNvPicPr>
          <p:nvPr/>
        </p:nvPicPr>
        <p:blipFill>
          <a:blip r:embed="rId2" cstate="print">
            <a:lum bright="-10000" contrast="10000"/>
          </a:blip>
          <a:stretch>
            <a:fillRect/>
          </a:stretch>
        </p:blipFill>
        <p:spPr>
          <a:xfrm>
            <a:off x="4344886" y="908720"/>
            <a:ext cx="4147254" cy="5574007"/>
          </a:xfrm>
          <a:prstGeom prst="rect">
            <a:avLst/>
          </a:prstGeom>
          <a:ln>
            <a:noFill/>
          </a:ln>
          <a:effectLst>
            <a:softEdge rad="112500"/>
          </a:effectLst>
        </p:spPr>
      </p:pic>
      <p:pic>
        <p:nvPicPr>
          <p:cNvPr id="11" name="Picture 10" descr="Andreas_Hans_Egg_3.jpg"/>
          <p:cNvPicPr>
            <a:picLocks noChangeAspect="1"/>
          </p:cNvPicPr>
          <p:nvPr/>
        </p:nvPicPr>
        <p:blipFill>
          <a:blip r:embed="rId3" cstate="print"/>
          <a:stretch>
            <a:fillRect/>
          </a:stretch>
        </p:blipFill>
        <p:spPr>
          <a:xfrm>
            <a:off x="1187624" y="2924944"/>
            <a:ext cx="2664296" cy="3237055"/>
          </a:xfrm>
          <a:prstGeom prst="rect">
            <a:avLst/>
          </a:prstGeom>
          <a:ln>
            <a:noFill/>
          </a:ln>
          <a:effectLst>
            <a:softEdge rad="112500"/>
          </a:effectLst>
        </p:spPr>
      </p:pic>
      <p:sp>
        <p:nvSpPr>
          <p:cNvPr id="2" name="Slide Number Placeholder 1"/>
          <p:cNvSpPr>
            <a:spLocks noGrp="1"/>
          </p:cNvSpPr>
          <p:nvPr>
            <p:ph type="sldNum" sz="quarter" idx="11"/>
          </p:nvPr>
        </p:nvSpPr>
        <p:spPr/>
        <p:txBody>
          <a:bodyPr/>
          <a:lstStyle/>
          <a:p>
            <a:pPr>
              <a:defRPr/>
            </a:pPr>
            <a:fld id="{F553559B-58EC-4D99-9CB2-634753380CEA}" type="slidenum">
              <a:rPr lang="en-GB" smtClean="0"/>
              <a:pPr>
                <a:defRPr/>
              </a:pPr>
              <a:t>41</a:t>
            </a:fld>
            <a:endParaRPr lang="en-GB"/>
          </a:p>
        </p:txBody>
      </p:sp>
    </p:spTree>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ooter Placeholder 3"/>
          <p:cNvSpPr>
            <a:spLocks noGrp="1"/>
          </p:cNvSpPr>
          <p:nvPr>
            <p:ph type="ftr" sz="quarter" idx="10"/>
          </p:nvPr>
        </p:nvSpPr>
        <p:spPr>
          <a:noFill/>
        </p:spPr>
        <p:txBody>
          <a:bodyPr/>
          <a:lstStyle/>
          <a:p>
            <a:r>
              <a:rPr lang="en-US" altLang="en-US" sz="1200" smtClean="0"/>
              <a:t>OptoClones_ PhotonicsWest'16</a:t>
            </a:r>
            <a:endParaRPr lang="en-GB" altLang="en-US" smtClean="0"/>
          </a:p>
        </p:txBody>
      </p:sp>
      <p:sp>
        <p:nvSpPr>
          <p:cNvPr id="94211" name="Rectangle 2"/>
          <p:cNvSpPr>
            <a:spLocks noGrp="1" noChangeArrowheads="1"/>
          </p:cNvSpPr>
          <p:nvPr>
            <p:ph type="title"/>
          </p:nvPr>
        </p:nvSpPr>
        <p:spPr>
          <a:xfrm>
            <a:off x="762000" y="260350"/>
            <a:ext cx="7772400" cy="1296988"/>
          </a:xfrm>
        </p:spPr>
        <p:txBody>
          <a:bodyPr/>
          <a:lstStyle/>
          <a:p>
            <a:r>
              <a:rPr lang="en-GB" altLang="en-US" b="1" i="1" dirty="0" smtClean="0"/>
              <a:t>Book Published in 2013</a:t>
            </a:r>
            <a:endParaRPr lang="en-US" altLang="en-US" b="1" i="1" dirty="0" smtClean="0"/>
          </a:p>
        </p:txBody>
      </p:sp>
      <p:sp>
        <p:nvSpPr>
          <p:cNvPr id="94212" name="Rectangle 3"/>
          <p:cNvSpPr>
            <a:spLocks noGrp="1" noChangeArrowheads="1"/>
          </p:cNvSpPr>
          <p:nvPr>
            <p:ph type="body" idx="1"/>
          </p:nvPr>
        </p:nvSpPr>
        <p:spPr>
          <a:xfrm>
            <a:off x="323528" y="1268413"/>
            <a:ext cx="4104010" cy="4827587"/>
          </a:xfrm>
        </p:spPr>
        <p:txBody>
          <a:bodyPr/>
          <a:lstStyle/>
          <a:p>
            <a:pPr>
              <a:buFontTx/>
              <a:buNone/>
            </a:pPr>
            <a:r>
              <a:rPr lang="en-US" altLang="en-US" dirty="0" smtClean="0"/>
              <a:t>	</a:t>
            </a:r>
            <a:r>
              <a:rPr lang="en-GB" altLang="en-US" dirty="0" smtClean="0"/>
              <a:t>It covers </a:t>
            </a:r>
            <a:r>
              <a:rPr lang="en-GB" altLang="en-US" i="1" dirty="0" smtClean="0"/>
              <a:t>interferential imaging techniques, </a:t>
            </a:r>
            <a:r>
              <a:rPr lang="en-GB" altLang="en-US" dirty="0" smtClean="0"/>
              <a:t>Lippmann photography, analogue and digital </a:t>
            </a:r>
            <a:r>
              <a:rPr lang="en-GB" altLang="en-US" dirty="0" err="1" smtClean="0"/>
              <a:t>color</a:t>
            </a:r>
            <a:r>
              <a:rPr lang="en-GB" altLang="en-US" dirty="0" smtClean="0"/>
              <a:t> holography, including in-depth details about panchromatic recording materials and recording equipment, including </a:t>
            </a:r>
            <a:r>
              <a:rPr lang="en-GB" altLang="en-US" b="1" dirty="0" smtClean="0">
                <a:solidFill>
                  <a:srgbClr val="FF0000"/>
                </a:solidFill>
              </a:rPr>
              <a:t>R</a:t>
            </a:r>
            <a:r>
              <a:rPr lang="en-GB" altLang="en-US" b="1" dirty="0" smtClean="0">
                <a:solidFill>
                  <a:srgbClr val="00B050"/>
                </a:solidFill>
              </a:rPr>
              <a:t>G</a:t>
            </a:r>
            <a:r>
              <a:rPr lang="en-GB" altLang="en-US" b="1" dirty="0" smtClean="0">
                <a:solidFill>
                  <a:srgbClr val="0070C0"/>
                </a:solidFill>
              </a:rPr>
              <a:t>B</a:t>
            </a:r>
            <a:r>
              <a:rPr lang="en-GB" altLang="en-US" dirty="0" smtClean="0"/>
              <a:t> lasers and digital printers as well as applications of colour holograms </a:t>
            </a:r>
            <a:endParaRPr lang="en-US" altLang="en-US" dirty="0" smtClean="0"/>
          </a:p>
          <a:p>
            <a:pPr>
              <a:buFontTx/>
              <a:buNone/>
            </a:pPr>
            <a:endParaRPr lang="en-US" altLang="en-US" sz="2800" dirty="0" smtClean="0"/>
          </a:p>
        </p:txBody>
      </p:sp>
      <p:pic>
        <p:nvPicPr>
          <p:cNvPr id="94214" name="Picture 6" descr="Book_Cover_2014.jpg"/>
          <p:cNvPicPr>
            <a:picLocks noChangeAspect="1"/>
          </p:cNvPicPr>
          <p:nvPr/>
        </p:nvPicPr>
        <p:blipFill>
          <a:blip r:embed="rId2" cstate="print"/>
          <a:srcRect/>
          <a:stretch>
            <a:fillRect/>
          </a:stretch>
        </p:blipFill>
        <p:spPr bwMode="auto">
          <a:xfrm>
            <a:off x="4427538" y="1341438"/>
            <a:ext cx="3513137" cy="5127625"/>
          </a:xfrm>
          <a:prstGeom prst="rect">
            <a:avLst/>
          </a:prstGeom>
          <a:noFill/>
          <a:ln w="9525">
            <a:noFill/>
            <a:miter lim="800000"/>
            <a:headEnd/>
            <a:tailEnd/>
          </a:ln>
        </p:spPr>
      </p:pic>
      <p:sp>
        <p:nvSpPr>
          <p:cNvPr id="2" name="Slide Number Placeholder 1"/>
          <p:cNvSpPr>
            <a:spLocks noGrp="1"/>
          </p:cNvSpPr>
          <p:nvPr>
            <p:ph type="sldNum" sz="quarter" idx="11"/>
          </p:nvPr>
        </p:nvSpPr>
        <p:spPr/>
        <p:txBody>
          <a:bodyPr/>
          <a:lstStyle/>
          <a:p>
            <a:pPr>
              <a:defRPr/>
            </a:pPr>
            <a:fld id="{E523AB26-C5E5-4F15-A3A0-D3B13CB9013F}" type="slidenum">
              <a:rPr lang="en-GB" smtClean="0"/>
              <a:pPr>
                <a:defRPr/>
              </a:pPr>
              <a:t>42</a:t>
            </a:fld>
            <a:endParaRPr lang="en-GB"/>
          </a:p>
        </p:txBody>
      </p:sp>
    </p:spTree>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Footer Placeholder 3"/>
          <p:cNvSpPr>
            <a:spLocks noGrp="1"/>
          </p:cNvSpPr>
          <p:nvPr>
            <p:ph type="ftr" sz="quarter" idx="10"/>
          </p:nvPr>
        </p:nvSpPr>
        <p:spPr>
          <a:noFill/>
        </p:spPr>
        <p:txBody>
          <a:bodyPr/>
          <a:lstStyle/>
          <a:p>
            <a:r>
              <a:rPr lang="en-US" altLang="en-US" sz="1200" smtClean="0"/>
              <a:t>OptoClones_ PhotonicsWest'16</a:t>
            </a:r>
            <a:endParaRPr lang="en-GB" altLang="en-US" smtClean="0"/>
          </a:p>
        </p:txBody>
      </p:sp>
      <p:sp>
        <p:nvSpPr>
          <p:cNvPr id="95235" name="Rectangle 2"/>
          <p:cNvSpPr>
            <a:spLocks noGrp="1" noChangeArrowheads="1"/>
          </p:cNvSpPr>
          <p:nvPr>
            <p:ph type="title"/>
          </p:nvPr>
        </p:nvSpPr>
        <p:spPr/>
        <p:txBody>
          <a:bodyPr/>
          <a:lstStyle/>
          <a:p>
            <a:r>
              <a:rPr lang="en-GB" altLang="en-US" i="1" dirty="0" smtClean="0"/>
              <a:t>Contact Details</a:t>
            </a:r>
            <a:endParaRPr lang="en-US" altLang="en-US" i="1" dirty="0" smtClean="0"/>
          </a:p>
        </p:txBody>
      </p:sp>
      <p:sp>
        <p:nvSpPr>
          <p:cNvPr id="95236" name="Rectangle 3"/>
          <p:cNvSpPr>
            <a:spLocks noGrp="1" noChangeArrowheads="1"/>
          </p:cNvSpPr>
          <p:nvPr>
            <p:ph type="body" idx="1"/>
          </p:nvPr>
        </p:nvSpPr>
        <p:spPr/>
        <p:txBody>
          <a:bodyPr/>
          <a:lstStyle/>
          <a:p>
            <a:pPr algn="ctr">
              <a:buFontTx/>
              <a:buNone/>
            </a:pPr>
            <a:endParaRPr lang="en-GB" altLang="en-US" b="1" dirty="0" smtClean="0"/>
          </a:p>
          <a:p>
            <a:pPr algn="ctr">
              <a:buFontTx/>
              <a:buNone/>
            </a:pPr>
            <a:r>
              <a:rPr lang="en-GB" altLang="en-US" sz="2800" b="1" dirty="0" smtClean="0"/>
              <a:t>Professor Hans I. </a:t>
            </a:r>
            <a:r>
              <a:rPr lang="en-GB" altLang="en-US" sz="2800" b="1" dirty="0" err="1" smtClean="0"/>
              <a:t>Bjelkhagen</a:t>
            </a:r>
            <a:endParaRPr lang="en-GB" altLang="en-US" sz="2800" b="1" dirty="0" smtClean="0"/>
          </a:p>
          <a:p>
            <a:pPr algn="ctr">
              <a:buFontTx/>
              <a:buNone/>
            </a:pPr>
            <a:r>
              <a:rPr lang="en-GB" altLang="en-US" sz="2800" b="1" i="1" dirty="0" err="1" smtClean="0">
                <a:solidFill>
                  <a:srgbClr val="00B0F0"/>
                </a:solidFill>
              </a:rPr>
              <a:t>Hansholo</a:t>
            </a:r>
            <a:r>
              <a:rPr lang="en-GB" altLang="en-US" sz="2800" b="1" i="1" dirty="0" smtClean="0">
                <a:solidFill>
                  <a:srgbClr val="00B0F0"/>
                </a:solidFill>
              </a:rPr>
              <a:t> Consulting Ltd</a:t>
            </a:r>
          </a:p>
          <a:p>
            <a:pPr algn="ctr">
              <a:buFontTx/>
              <a:buNone/>
            </a:pPr>
            <a:r>
              <a:rPr lang="en-GB" altLang="en-US" sz="1800" dirty="0" smtClean="0"/>
              <a:t>13 </a:t>
            </a:r>
            <a:r>
              <a:rPr lang="en-GB" altLang="en-US" sz="1800" dirty="0" err="1" smtClean="0"/>
              <a:t>Rhodfa</a:t>
            </a:r>
            <a:r>
              <a:rPr lang="en-GB" altLang="en-US" sz="1800" dirty="0" smtClean="0"/>
              <a:t> Gofer</a:t>
            </a:r>
          </a:p>
          <a:p>
            <a:pPr algn="ctr">
              <a:buFontTx/>
              <a:buNone/>
            </a:pPr>
            <a:r>
              <a:rPr lang="en-GB" altLang="en-US" sz="1800" dirty="0" err="1" smtClean="0"/>
              <a:t>Dyserth</a:t>
            </a:r>
            <a:r>
              <a:rPr lang="en-GB" altLang="en-US" sz="1800" dirty="0" smtClean="0"/>
              <a:t> LL18 6LP</a:t>
            </a:r>
          </a:p>
          <a:p>
            <a:pPr algn="ctr">
              <a:buFontTx/>
              <a:buNone/>
            </a:pPr>
            <a:r>
              <a:rPr lang="en-GB" altLang="en-US" sz="1800" dirty="0" smtClean="0"/>
              <a:t>North Wales, UK</a:t>
            </a:r>
          </a:p>
          <a:p>
            <a:pPr algn="ctr">
              <a:buFontTx/>
              <a:buNone/>
            </a:pPr>
            <a:r>
              <a:rPr lang="en-GB" altLang="en-US" sz="1800" dirty="0" smtClean="0"/>
              <a:t>Email:  hansholo@aol.com</a:t>
            </a:r>
          </a:p>
          <a:p>
            <a:pPr algn="ctr">
              <a:buFontTx/>
              <a:buNone/>
            </a:pPr>
            <a:r>
              <a:rPr lang="en-GB" altLang="en-US" sz="1800" dirty="0" smtClean="0"/>
              <a:t>Telephone: +44 (0)1745 571780</a:t>
            </a:r>
          </a:p>
          <a:p>
            <a:pPr algn="ctr">
              <a:buFontTx/>
              <a:buNone/>
            </a:pPr>
            <a:r>
              <a:rPr lang="en-GB" altLang="en-US" sz="2800" dirty="0" smtClean="0">
                <a:solidFill>
                  <a:srgbClr val="00B0F0"/>
                </a:solidFill>
              </a:rPr>
              <a:t>www.hansholo.com</a:t>
            </a:r>
          </a:p>
          <a:p>
            <a:endParaRPr lang="en-US" altLang="en-US" sz="1800" dirty="0" smtClean="0"/>
          </a:p>
        </p:txBody>
      </p:sp>
      <p:sp>
        <p:nvSpPr>
          <p:cNvPr id="2" name="Slide Number Placeholder 1"/>
          <p:cNvSpPr>
            <a:spLocks noGrp="1"/>
          </p:cNvSpPr>
          <p:nvPr>
            <p:ph type="sldNum" sz="quarter" idx="11"/>
          </p:nvPr>
        </p:nvSpPr>
        <p:spPr/>
        <p:txBody>
          <a:bodyPr/>
          <a:lstStyle/>
          <a:p>
            <a:pPr>
              <a:defRPr/>
            </a:pPr>
            <a:fld id="{E523AB26-C5E5-4F15-A3A0-D3B13CB9013F}" type="slidenum">
              <a:rPr lang="en-GB" smtClean="0"/>
              <a:pPr>
                <a:defRPr/>
              </a:pPr>
              <a:t>43</a:t>
            </a:fld>
            <a:endParaRPr lang="en-GB"/>
          </a:p>
        </p:txBody>
      </p:sp>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oter Placeholder 3"/>
          <p:cNvSpPr>
            <a:spLocks noGrp="1"/>
          </p:cNvSpPr>
          <p:nvPr>
            <p:ph type="ftr" sz="quarter" idx="10"/>
          </p:nvPr>
        </p:nvSpPr>
        <p:spPr>
          <a:noFill/>
        </p:spPr>
        <p:txBody>
          <a:bodyPr/>
          <a:lstStyle/>
          <a:p>
            <a:r>
              <a:rPr lang="en-US" altLang="en-US" sz="1200" smtClean="0"/>
              <a:t>OptoClones_ PhotonicsWest'16</a:t>
            </a:r>
            <a:endParaRPr lang="en-GB" altLang="en-US" smtClean="0"/>
          </a:p>
        </p:txBody>
      </p:sp>
      <p:sp>
        <p:nvSpPr>
          <p:cNvPr id="38915" name="Rectangle 2"/>
          <p:cNvSpPr>
            <a:spLocks noGrp="1" noChangeArrowheads="1"/>
          </p:cNvSpPr>
          <p:nvPr>
            <p:ph type="title"/>
          </p:nvPr>
        </p:nvSpPr>
        <p:spPr>
          <a:xfrm>
            <a:off x="762000" y="260350"/>
            <a:ext cx="7772400" cy="1152525"/>
          </a:xfrm>
        </p:spPr>
        <p:txBody>
          <a:bodyPr/>
          <a:lstStyle/>
          <a:p>
            <a:r>
              <a:rPr lang="en-GB" altLang="en-US" b="1" i="1" dirty="0" smtClean="0"/>
              <a:t>Ultra-Realistic Imaging</a:t>
            </a:r>
          </a:p>
        </p:txBody>
      </p:sp>
      <p:sp>
        <p:nvSpPr>
          <p:cNvPr id="20484" name="Rectangle 3"/>
          <p:cNvSpPr>
            <a:spLocks noGrp="1" noChangeArrowheads="1"/>
          </p:cNvSpPr>
          <p:nvPr>
            <p:ph type="body" idx="1"/>
          </p:nvPr>
        </p:nvSpPr>
        <p:spPr>
          <a:xfrm>
            <a:off x="684213" y="5301208"/>
            <a:ext cx="7772400" cy="936104"/>
          </a:xfrm>
        </p:spPr>
        <p:txBody>
          <a:bodyPr/>
          <a:lstStyle/>
          <a:p>
            <a:pPr algn="ctr">
              <a:buFontTx/>
              <a:buNone/>
              <a:defRPr/>
            </a:pPr>
            <a:r>
              <a:rPr lang="en-GB" dirty="0" smtClean="0"/>
              <a:t>	Monochrome and  </a:t>
            </a:r>
            <a:r>
              <a:rPr lang="en-GB" dirty="0" err="1" smtClean="0"/>
              <a:t>Color</a:t>
            </a:r>
            <a:r>
              <a:rPr lang="en-GB" dirty="0" smtClean="0"/>
              <a:t> </a:t>
            </a:r>
            <a:r>
              <a:rPr lang="en-GB" dirty="0" err="1" smtClean="0"/>
              <a:t>Denisyuk</a:t>
            </a:r>
            <a:r>
              <a:rPr lang="en-GB" dirty="0" smtClean="0"/>
              <a:t> Holograms</a:t>
            </a:r>
          </a:p>
          <a:p>
            <a:pPr>
              <a:buFontTx/>
              <a:buNone/>
              <a:defRPr/>
            </a:pPr>
            <a:endParaRPr lang="en-GB" dirty="0" smtClean="0"/>
          </a:p>
          <a:p>
            <a:pPr lvl="1">
              <a:buFontTx/>
              <a:buNone/>
              <a:defRPr/>
            </a:pPr>
            <a:endParaRPr lang="en-GB" sz="2800" i="1" dirty="0" smtClean="0">
              <a:solidFill>
                <a:srgbClr val="FFFF00"/>
              </a:solidFill>
              <a:ea typeface="+mn-ea"/>
              <a:cs typeface="+mn-cs"/>
            </a:endParaRPr>
          </a:p>
          <a:p>
            <a:pPr lvl="1">
              <a:buFontTx/>
              <a:buNone/>
              <a:defRPr/>
            </a:pPr>
            <a:endParaRPr lang="en-GB" dirty="0" smtClean="0">
              <a:ea typeface="+mn-ea"/>
              <a:cs typeface="+mn-cs"/>
            </a:endParaRPr>
          </a:p>
          <a:p>
            <a:pPr>
              <a:defRPr/>
            </a:pPr>
            <a:endParaRPr lang="en-GB" dirty="0" smtClean="0"/>
          </a:p>
        </p:txBody>
      </p:sp>
      <p:pic>
        <p:nvPicPr>
          <p:cNvPr id="5" name="Picture 4" descr="Fig.5.12b.tif"/>
          <p:cNvPicPr>
            <a:picLocks noChangeAspect="1"/>
          </p:cNvPicPr>
          <p:nvPr/>
        </p:nvPicPr>
        <p:blipFill>
          <a:blip r:embed="rId2" cstate="print"/>
          <a:stretch>
            <a:fillRect/>
          </a:stretch>
        </p:blipFill>
        <p:spPr>
          <a:xfrm>
            <a:off x="1403648" y="1628800"/>
            <a:ext cx="2950993" cy="3554375"/>
          </a:xfrm>
          <a:prstGeom prst="rect">
            <a:avLst/>
          </a:prstGeom>
          <a:ln>
            <a:noFill/>
          </a:ln>
          <a:effectLst>
            <a:softEdge rad="112500"/>
          </a:effectLst>
        </p:spPr>
      </p:pic>
      <p:pic>
        <p:nvPicPr>
          <p:cNvPr id="6" name="Picture 5" descr="Fig.5.12a.tif"/>
          <p:cNvPicPr>
            <a:picLocks noChangeAspect="1"/>
          </p:cNvPicPr>
          <p:nvPr/>
        </p:nvPicPr>
        <p:blipFill>
          <a:blip r:embed="rId3" cstate="print"/>
          <a:stretch>
            <a:fillRect/>
          </a:stretch>
        </p:blipFill>
        <p:spPr>
          <a:xfrm>
            <a:off x="5076056" y="1700808"/>
            <a:ext cx="2911535" cy="3456384"/>
          </a:xfrm>
          <a:prstGeom prst="rect">
            <a:avLst/>
          </a:prstGeom>
          <a:ln>
            <a:noFill/>
          </a:ln>
          <a:effectLst>
            <a:softEdge rad="112500"/>
          </a:effectLst>
        </p:spPr>
      </p:pic>
      <p:sp>
        <p:nvSpPr>
          <p:cNvPr id="2" name="Slide Number Placeholder 1"/>
          <p:cNvSpPr>
            <a:spLocks noGrp="1"/>
          </p:cNvSpPr>
          <p:nvPr>
            <p:ph type="sldNum" sz="quarter" idx="11"/>
          </p:nvPr>
        </p:nvSpPr>
        <p:spPr/>
        <p:txBody>
          <a:bodyPr/>
          <a:lstStyle/>
          <a:p>
            <a:pPr>
              <a:defRPr/>
            </a:pPr>
            <a:fld id="{E523AB26-C5E5-4F15-A3A0-D3B13CB9013F}" type="slidenum">
              <a:rPr lang="en-GB" smtClean="0"/>
              <a:pPr>
                <a:defRPr/>
              </a:pPr>
              <a:t>5</a:t>
            </a:fld>
            <a:endParaRPr lang="en-GB"/>
          </a:p>
        </p:txBody>
      </p:sp>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oter Placeholder 3"/>
          <p:cNvSpPr>
            <a:spLocks noGrp="1"/>
          </p:cNvSpPr>
          <p:nvPr>
            <p:ph type="ftr" sz="quarter" idx="10"/>
          </p:nvPr>
        </p:nvSpPr>
        <p:spPr>
          <a:noFill/>
        </p:spPr>
        <p:txBody>
          <a:bodyPr/>
          <a:lstStyle/>
          <a:p>
            <a:r>
              <a:rPr lang="en-US" altLang="en-US" sz="1200" smtClean="0"/>
              <a:t>OptoClones_ PhotonicsWest'16</a:t>
            </a:r>
            <a:endParaRPr lang="en-GB" altLang="en-US" smtClean="0"/>
          </a:p>
        </p:txBody>
      </p:sp>
      <p:sp>
        <p:nvSpPr>
          <p:cNvPr id="37891" name="Rectangle 2"/>
          <p:cNvSpPr>
            <a:spLocks noGrp="1" noChangeArrowheads="1"/>
          </p:cNvSpPr>
          <p:nvPr>
            <p:ph type="title"/>
          </p:nvPr>
        </p:nvSpPr>
        <p:spPr>
          <a:xfrm>
            <a:off x="762000" y="260350"/>
            <a:ext cx="7772400" cy="1152525"/>
          </a:xfrm>
        </p:spPr>
        <p:txBody>
          <a:bodyPr/>
          <a:lstStyle/>
          <a:p>
            <a:r>
              <a:rPr lang="en-GB" altLang="en-US" b="1" i="1" dirty="0" smtClean="0"/>
              <a:t>What is an Ultra–Realistic Image? </a:t>
            </a:r>
          </a:p>
        </p:txBody>
      </p:sp>
      <p:sp>
        <p:nvSpPr>
          <p:cNvPr id="20484" name="Rectangle 3"/>
          <p:cNvSpPr>
            <a:spLocks noGrp="1" noChangeArrowheads="1"/>
          </p:cNvSpPr>
          <p:nvPr>
            <p:ph type="body" idx="1"/>
          </p:nvPr>
        </p:nvSpPr>
        <p:spPr>
          <a:xfrm>
            <a:off x="683568" y="764704"/>
            <a:ext cx="7772400" cy="5330825"/>
          </a:xfrm>
        </p:spPr>
        <p:txBody>
          <a:bodyPr/>
          <a:lstStyle/>
          <a:p>
            <a:pPr>
              <a:buFontTx/>
              <a:buNone/>
              <a:defRPr/>
            </a:pPr>
            <a:r>
              <a:rPr lang="en-GB" dirty="0" smtClean="0"/>
              <a:t>		</a:t>
            </a:r>
            <a:endParaRPr lang="en-GB" sz="2800" dirty="0" smtClean="0"/>
          </a:p>
          <a:p>
            <a:pPr lvl="1">
              <a:defRPr/>
            </a:pPr>
            <a:r>
              <a:rPr lang="en-GB" sz="2400" dirty="0" smtClean="0">
                <a:ea typeface="+mn-ea"/>
                <a:cs typeface="+mn-cs"/>
              </a:rPr>
              <a:t>It looks “identical” to the real object observed by </a:t>
            </a:r>
            <a:r>
              <a:rPr lang="en-GB" sz="2400" dirty="0" smtClean="0">
                <a:ea typeface="+mn-ea"/>
                <a:cs typeface="+mn-cs"/>
              </a:rPr>
              <a:t>eye,</a:t>
            </a:r>
            <a:endParaRPr lang="en-GB" sz="2400" dirty="0" smtClean="0">
              <a:ea typeface="+mn-ea"/>
              <a:cs typeface="+mn-cs"/>
            </a:endParaRPr>
          </a:p>
          <a:p>
            <a:pPr lvl="1">
              <a:defRPr/>
            </a:pPr>
            <a:r>
              <a:rPr lang="en-GB" sz="2400" dirty="0" smtClean="0">
                <a:ea typeface="+mn-ea"/>
                <a:cs typeface="+mn-cs"/>
              </a:rPr>
              <a:t>Very accurate </a:t>
            </a:r>
            <a:r>
              <a:rPr lang="en-GB" sz="2400" dirty="0" err="1" smtClean="0">
                <a:ea typeface="+mn-ea"/>
                <a:cs typeface="+mn-cs"/>
              </a:rPr>
              <a:t>color</a:t>
            </a:r>
            <a:r>
              <a:rPr lang="en-GB" sz="2400" dirty="0" smtClean="0">
                <a:ea typeface="+mn-ea"/>
                <a:cs typeface="+mn-cs"/>
              </a:rPr>
              <a:t> </a:t>
            </a:r>
            <a:r>
              <a:rPr lang="en-GB" sz="2400" dirty="0" smtClean="0">
                <a:ea typeface="+mn-ea"/>
                <a:cs typeface="+mn-cs"/>
              </a:rPr>
              <a:t>rendition,</a:t>
            </a:r>
            <a:endParaRPr lang="en-GB" sz="2400" dirty="0" smtClean="0">
              <a:ea typeface="+mn-ea"/>
              <a:cs typeface="+mn-cs"/>
            </a:endParaRPr>
          </a:p>
          <a:p>
            <a:pPr lvl="1">
              <a:defRPr/>
            </a:pPr>
            <a:r>
              <a:rPr lang="en-GB" sz="2400" dirty="0" smtClean="0">
                <a:ea typeface="+mn-ea"/>
                <a:cs typeface="+mn-cs"/>
              </a:rPr>
              <a:t>Same scale – no </a:t>
            </a:r>
            <a:r>
              <a:rPr lang="en-GB" sz="2400" dirty="0" smtClean="0">
                <a:ea typeface="+mn-ea"/>
                <a:cs typeface="+mn-cs"/>
              </a:rPr>
              <a:t>magnification,</a:t>
            </a:r>
            <a:endParaRPr lang="en-GB" sz="2400" dirty="0" smtClean="0">
              <a:ea typeface="+mn-ea"/>
              <a:cs typeface="+mn-cs"/>
            </a:endParaRPr>
          </a:p>
          <a:p>
            <a:pPr lvl="1">
              <a:defRPr/>
            </a:pPr>
            <a:r>
              <a:rPr lang="en-GB" sz="2400" dirty="0" smtClean="0">
                <a:ea typeface="+mn-ea"/>
                <a:cs typeface="+mn-cs"/>
              </a:rPr>
              <a:t>Resolution corresponds to the eye </a:t>
            </a:r>
            <a:r>
              <a:rPr lang="en-GB" sz="2400" dirty="0" smtClean="0">
                <a:ea typeface="+mn-ea"/>
                <a:cs typeface="+mn-cs"/>
              </a:rPr>
              <a:t>resolution, </a:t>
            </a:r>
            <a:endParaRPr lang="en-GB" sz="2400" dirty="0" smtClean="0">
              <a:ea typeface="+mn-ea"/>
              <a:cs typeface="+mn-cs"/>
            </a:endParaRPr>
          </a:p>
          <a:p>
            <a:pPr lvl="1">
              <a:defRPr/>
            </a:pPr>
            <a:r>
              <a:rPr lang="en-GB" sz="2400" dirty="0" smtClean="0">
                <a:ea typeface="+mn-ea"/>
                <a:cs typeface="+mn-cs"/>
              </a:rPr>
              <a:t>No detectable image blur (spatial or chromatic</a:t>
            </a:r>
            <a:r>
              <a:rPr lang="en-GB" sz="2400" dirty="0" smtClean="0">
                <a:ea typeface="+mn-ea"/>
                <a:cs typeface="+mn-cs"/>
              </a:rPr>
              <a:t>),</a:t>
            </a:r>
            <a:endParaRPr lang="en-GB" sz="2400" dirty="0" smtClean="0">
              <a:ea typeface="+mn-ea"/>
              <a:cs typeface="+mn-cs"/>
            </a:endParaRPr>
          </a:p>
          <a:p>
            <a:pPr lvl="1">
              <a:defRPr/>
            </a:pPr>
            <a:r>
              <a:rPr lang="en-GB" sz="2400" dirty="0" smtClean="0">
                <a:ea typeface="+mn-ea"/>
                <a:cs typeface="+mn-cs"/>
              </a:rPr>
              <a:t>No field-of-view </a:t>
            </a:r>
            <a:r>
              <a:rPr lang="en-GB" sz="2400" dirty="0" smtClean="0">
                <a:ea typeface="+mn-ea"/>
                <a:cs typeface="+mn-cs"/>
              </a:rPr>
              <a:t>limitations,</a:t>
            </a:r>
            <a:endParaRPr lang="en-GB" sz="2400" dirty="0" smtClean="0">
              <a:ea typeface="+mn-ea"/>
              <a:cs typeface="+mn-cs"/>
            </a:endParaRPr>
          </a:p>
          <a:p>
            <a:pPr lvl="1">
              <a:defRPr/>
            </a:pPr>
            <a:r>
              <a:rPr lang="en-GB" sz="2400" dirty="0" smtClean="0">
                <a:ea typeface="+mn-ea"/>
                <a:cs typeface="+mn-cs"/>
              </a:rPr>
              <a:t>Image light reflections move like they do on the </a:t>
            </a:r>
            <a:r>
              <a:rPr lang="en-GB" sz="2400" dirty="0" smtClean="0">
                <a:ea typeface="+mn-ea"/>
                <a:cs typeface="+mn-cs"/>
              </a:rPr>
              <a:t>object,</a:t>
            </a:r>
            <a:endParaRPr lang="en-GB" sz="2400" dirty="0" smtClean="0">
              <a:ea typeface="+mn-ea"/>
              <a:cs typeface="+mn-cs"/>
            </a:endParaRPr>
          </a:p>
          <a:p>
            <a:pPr lvl="1">
              <a:defRPr/>
            </a:pPr>
            <a:r>
              <a:rPr lang="en-GB" sz="2400" dirty="0" smtClean="0">
                <a:ea typeface="+mn-ea"/>
                <a:cs typeface="+mn-cs"/>
              </a:rPr>
              <a:t>In principle – recording light waves reflected off an object, store and recreate them </a:t>
            </a:r>
            <a:r>
              <a:rPr lang="en-GB" sz="2400" dirty="0" smtClean="0">
                <a:ea typeface="+mn-ea"/>
                <a:cs typeface="+mn-cs"/>
              </a:rPr>
              <a:t>later,</a:t>
            </a:r>
            <a:endParaRPr lang="en-GB" sz="2400" dirty="0" smtClean="0">
              <a:ea typeface="+mn-ea"/>
              <a:cs typeface="+mn-cs"/>
            </a:endParaRPr>
          </a:p>
          <a:p>
            <a:pPr lvl="1">
              <a:defRPr/>
            </a:pPr>
            <a:r>
              <a:rPr lang="en-GB" sz="2400" b="1" dirty="0" smtClean="0">
                <a:solidFill>
                  <a:srgbClr val="FFFF00"/>
                </a:solidFill>
                <a:ea typeface="+mn-ea"/>
                <a:cs typeface="+mn-cs"/>
              </a:rPr>
              <a:t>ONLY COLOR DENISYUK HOLOGRAPHY </a:t>
            </a:r>
            <a:r>
              <a:rPr lang="en-GB" sz="2400" dirty="0" smtClean="0">
                <a:ea typeface="+mn-ea"/>
                <a:cs typeface="+mn-cs"/>
              </a:rPr>
              <a:t>can accomplish </a:t>
            </a:r>
            <a:r>
              <a:rPr lang="en-GB" sz="2400" dirty="0" smtClean="0">
                <a:ea typeface="+mn-ea"/>
                <a:cs typeface="+mn-cs"/>
              </a:rPr>
              <a:t>this.</a:t>
            </a:r>
            <a:endParaRPr lang="en-GB" sz="2400" dirty="0" smtClean="0">
              <a:ea typeface="+mn-ea"/>
              <a:cs typeface="+mn-cs"/>
            </a:endParaRPr>
          </a:p>
          <a:p>
            <a:pPr lvl="1">
              <a:buFontTx/>
              <a:buNone/>
              <a:defRPr/>
            </a:pPr>
            <a:endParaRPr lang="en-GB" dirty="0" smtClean="0">
              <a:ea typeface="+mn-ea"/>
              <a:cs typeface="+mn-cs"/>
            </a:endParaRPr>
          </a:p>
          <a:p>
            <a:pPr>
              <a:defRPr/>
            </a:pPr>
            <a:endParaRPr lang="en-GB" dirty="0" smtClean="0"/>
          </a:p>
        </p:txBody>
      </p:sp>
      <p:sp>
        <p:nvSpPr>
          <p:cNvPr id="2" name="Slide Number Placeholder 1"/>
          <p:cNvSpPr>
            <a:spLocks noGrp="1"/>
          </p:cNvSpPr>
          <p:nvPr>
            <p:ph type="sldNum" sz="quarter" idx="11"/>
          </p:nvPr>
        </p:nvSpPr>
        <p:spPr/>
        <p:txBody>
          <a:bodyPr/>
          <a:lstStyle/>
          <a:p>
            <a:pPr>
              <a:defRPr/>
            </a:pPr>
            <a:fld id="{E523AB26-C5E5-4F15-A3A0-D3B13CB9013F}" type="slidenum">
              <a:rPr lang="en-GB" smtClean="0"/>
              <a:pPr>
                <a:defRPr/>
              </a:pPr>
              <a:t>6</a:t>
            </a:fld>
            <a:endParaRPr lang="en-GB"/>
          </a:p>
        </p:txBody>
      </p:sp>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oter Placeholder 3"/>
          <p:cNvSpPr>
            <a:spLocks noGrp="1"/>
          </p:cNvSpPr>
          <p:nvPr>
            <p:ph type="ftr" sz="quarter" idx="10"/>
          </p:nvPr>
        </p:nvSpPr>
        <p:spPr>
          <a:noFill/>
        </p:spPr>
        <p:txBody>
          <a:bodyPr/>
          <a:lstStyle/>
          <a:p>
            <a:r>
              <a:rPr lang="en-US" altLang="en-US" sz="1200" smtClean="0"/>
              <a:t>OptoClones_ PhotonicsWest'16</a:t>
            </a:r>
            <a:endParaRPr lang="en-GB" altLang="en-US" smtClean="0"/>
          </a:p>
        </p:txBody>
      </p:sp>
      <p:sp>
        <p:nvSpPr>
          <p:cNvPr id="37891" name="Rectangle 2"/>
          <p:cNvSpPr>
            <a:spLocks noGrp="1" noChangeArrowheads="1"/>
          </p:cNvSpPr>
          <p:nvPr>
            <p:ph type="title"/>
          </p:nvPr>
        </p:nvSpPr>
        <p:spPr>
          <a:xfrm>
            <a:off x="827584" y="-315416"/>
            <a:ext cx="7772400" cy="1728589"/>
          </a:xfrm>
        </p:spPr>
        <p:txBody>
          <a:bodyPr/>
          <a:lstStyle/>
          <a:p>
            <a:r>
              <a:rPr lang="en-GB" altLang="en-US" b="1" dirty="0" smtClean="0"/>
              <a:t>What is an </a:t>
            </a:r>
            <a:r>
              <a:rPr lang="en-US" i="1" dirty="0" err="1" smtClean="0"/>
              <a:t>OptoClone</a:t>
            </a:r>
            <a:r>
              <a:rPr lang="en-US" sz="3200" baseline="30000" dirty="0" err="1" smtClean="0"/>
              <a:t>TM</a:t>
            </a:r>
            <a:r>
              <a:rPr lang="en-GB" altLang="en-US" b="1" dirty="0" smtClean="0"/>
              <a:t>? </a:t>
            </a:r>
          </a:p>
        </p:txBody>
      </p:sp>
      <p:sp>
        <p:nvSpPr>
          <p:cNvPr id="20484" name="Rectangle 3"/>
          <p:cNvSpPr>
            <a:spLocks noGrp="1" noChangeArrowheads="1"/>
          </p:cNvSpPr>
          <p:nvPr>
            <p:ph type="body" idx="1"/>
          </p:nvPr>
        </p:nvSpPr>
        <p:spPr>
          <a:xfrm>
            <a:off x="467544" y="764704"/>
            <a:ext cx="8060432" cy="5402833"/>
          </a:xfrm>
        </p:spPr>
        <p:txBody>
          <a:bodyPr/>
          <a:lstStyle/>
          <a:p>
            <a:pPr>
              <a:buFontTx/>
              <a:buNone/>
              <a:defRPr/>
            </a:pPr>
            <a:r>
              <a:rPr lang="en-GB" dirty="0" smtClean="0"/>
              <a:t>		</a:t>
            </a:r>
          </a:p>
          <a:p>
            <a:pPr algn="just">
              <a:buFontTx/>
              <a:buNone/>
              <a:defRPr/>
            </a:pPr>
            <a:r>
              <a:rPr lang="en-GB" sz="2800" dirty="0" smtClean="0">
                <a:ea typeface="+mn-ea"/>
                <a:cs typeface="+mn-cs"/>
              </a:rPr>
              <a:t>    It is a </a:t>
            </a:r>
            <a:r>
              <a:rPr lang="en-GB" sz="2800" i="1" dirty="0" err="1" smtClean="0">
                <a:solidFill>
                  <a:srgbClr val="FFFF00"/>
                </a:solidFill>
                <a:ea typeface="+mn-ea"/>
                <a:cs typeface="+mn-cs"/>
              </a:rPr>
              <a:t>Denisyuk</a:t>
            </a:r>
            <a:r>
              <a:rPr lang="en-GB" sz="2800" i="1" dirty="0" smtClean="0">
                <a:solidFill>
                  <a:srgbClr val="FFFF00"/>
                </a:solidFill>
                <a:ea typeface="+mn-ea"/>
                <a:cs typeface="+mn-cs"/>
              </a:rPr>
              <a:t> hologram </a:t>
            </a:r>
            <a:r>
              <a:rPr lang="en-GB" sz="2800" dirty="0" smtClean="0">
                <a:ea typeface="+mn-ea"/>
                <a:cs typeface="+mn-cs"/>
              </a:rPr>
              <a:t>recorded with a minimum of three </a:t>
            </a:r>
            <a:r>
              <a:rPr lang="en-GB" sz="2800" b="1" dirty="0" smtClean="0">
                <a:solidFill>
                  <a:srgbClr val="FF0000"/>
                </a:solidFill>
                <a:ea typeface="+mn-ea"/>
                <a:cs typeface="+mn-cs"/>
              </a:rPr>
              <a:t>R</a:t>
            </a:r>
            <a:r>
              <a:rPr lang="en-GB" sz="2800" b="1" dirty="0" smtClean="0">
                <a:solidFill>
                  <a:srgbClr val="00B050"/>
                </a:solidFill>
                <a:ea typeface="+mn-ea"/>
                <a:cs typeface="+mn-cs"/>
              </a:rPr>
              <a:t>G</a:t>
            </a:r>
            <a:r>
              <a:rPr lang="en-GB" sz="2800" b="1" dirty="0" smtClean="0">
                <a:solidFill>
                  <a:srgbClr val="00B0F0"/>
                </a:solidFill>
                <a:ea typeface="+mn-ea"/>
                <a:cs typeface="+mn-cs"/>
              </a:rPr>
              <a:t>B </a:t>
            </a:r>
            <a:r>
              <a:rPr lang="en-GB" sz="2800" dirty="0" smtClean="0">
                <a:ea typeface="+mn-ea"/>
                <a:cs typeface="+mn-cs"/>
              </a:rPr>
              <a:t>lasers and displayed using </a:t>
            </a:r>
            <a:r>
              <a:rPr lang="en-GB" sz="2800" b="1" dirty="0" smtClean="0">
                <a:solidFill>
                  <a:srgbClr val="FF0000"/>
                </a:solidFill>
              </a:rPr>
              <a:t>R</a:t>
            </a:r>
            <a:r>
              <a:rPr lang="en-GB" sz="2800" b="1" dirty="0" smtClean="0">
                <a:solidFill>
                  <a:srgbClr val="00B050"/>
                </a:solidFill>
              </a:rPr>
              <a:t>G</a:t>
            </a:r>
            <a:r>
              <a:rPr lang="en-GB" sz="2800" b="1" dirty="0" smtClean="0">
                <a:solidFill>
                  <a:srgbClr val="00B0F0"/>
                </a:solidFill>
              </a:rPr>
              <a:t>B</a:t>
            </a:r>
            <a:r>
              <a:rPr lang="en-GB" sz="2800" dirty="0" smtClean="0"/>
              <a:t>-L</a:t>
            </a:r>
            <a:r>
              <a:rPr lang="en-GB" sz="2800" dirty="0" smtClean="0">
                <a:ea typeface="+mn-ea"/>
                <a:cs typeface="+mn-cs"/>
              </a:rPr>
              <a:t>ED lights in a special display case. </a:t>
            </a:r>
            <a:r>
              <a:rPr lang="en-GB" sz="2800" dirty="0" smtClean="0"/>
              <a:t> </a:t>
            </a:r>
          </a:p>
          <a:p>
            <a:pPr algn="just">
              <a:buFontTx/>
              <a:buNone/>
              <a:defRPr/>
            </a:pPr>
            <a:endParaRPr lang="en-GB" sz="2800" dirty="0" smtClean="0"/>
          </a:p>
          <a:p>
            <a:pPr algn="just">
              <a:buFontTx/>
              <a:buNone/>
              <a:defRPr/>
            </a:pPr>
            <a:r>
              <a:rPr lang="en-GB" sz="2800" dirty="0" smtClean="0"/>
              <a:t>	</a:t>
            </a:r>
            <a:r>
              <a:rPr lang="en-GB" dirty="0" smtClean="0"/>
              <a:t>Since “</a:t>
            </a:r>
            <a:r>
              <a:rPr lang="en-GB" dirty="0" smtClean="0">
                <a:solidFill>
                  <a:schemeClr val="tx2"/>
                </a:solidFill>
              </a:rPr>
              <a:t>hologram</a:t>
            </a:r>
            <a:r>
              <a:rPr lang="en-GB" dirty="0" smtClean="0"/>
              <a:t>” and “</a:t>
            </a:r>
            <a:r>
              <a:rPr lang="en-GB" dirty="0" smtClean="0">
                <a:solidFill>
                  <a:schemeClr val="tx2"/>
                </a:solidFill>
              </a:rPr>
              <a:t>holography</a:t>
            </a:r>
            <a:r>
              <a:rPr lang="en-GB" dirty="0" smtClean="0"/>
              <a:t>” are used for non-holographic applications today  (“</a:t>
            </a:r>
            <a:r>
              <a:rPr lang="en-GB" dirty="0"/>
              <a:t>2D </a:t>
            </a:r>
            <a:r>
              <a:rPr lang="en-GB" i="1" dirty="0" smtClean="0">
                <a:solidFill>
                  <a:schemeClr val="tx2"/>
                </a:solidFill>
              </a:rPr>
              <a:t>Pepper’s </a:t>
            </a:r>
            <a:r>
              <a:rPr lang="en-GB" i="1" dirty="0">
                <a:solidFill>
                  <a:schemeClr val="tx2"/>
                </a:solidFill>
              </a:rPr>
              <a:t>Ghost</a:t>
            </a:r>
            <a:r>
              <a:rPr lang="en-GB" dirty="0"/>
              <a:t>” - projection </a:t>
            </a:r>
            <a:r>
              <a:rPr lang="en-GB" dirty="0" smtClean="0"/>
              <a:t>techniques) it is important to introduce new terms which describe real holograms and ultra-realistic imaging. </a:t>
            </a:r>
            <a:r>
              <a:rPr lang="en-US" i="1" dirty="0" err="1" smtClean="0">
                <a:solidFill>
                  <a:srgbClr val="FFFF00"/>
                </a:solidFill>
              </a:rPr>
              <a:t>OptoClone</a:t>
            </a:r>
            <a:r>
              <a:rPr lang="en-US" sz="2000" baseline="30000" dirty="0" err="1" smtClean="0">
                <a:solidFill>
                  <a:srgbClr val="FFFF00"/>
                </a:solidFill>
              </a:rPr>
              <a:t>TM</a:t>
            </a:r>
            <a:r>
              <a:rPr lang="en-GB" dirty="0" smtClean="0"/>
              <a:t> has been world-wide trade-marked.</a:t>
            </a:r>
            <a:endParaRPr lang="en-GB" sz="2800" dirty="0" smtClean="0"/>
          </a:p>
          <a:p>
            <a:pPr algn="just">
              <a:buFontTx/>
              <a:buNone/>
              <a:defRPr/>
            </a:pPr>
            <a:r>
              <a:rPr lang="en-GB" sz="2800" dirty="0" smtClean="0"/>
              <a:t>	</a:t>
            </a:r>
          </a:p>
          <a:p>
            <a:pPr>
              <a:buFontTx/>
              <a:buNone/>
              <a:defRPr/>
            </a:pPr>
            <a:endParaRPr lang="en-GB" dirty="0" smtClean="0"/>
          </a:p>
          <a:p>
            <a:pPr lvl="1">
              <a:buFontTx/>
              <a:buNone/>
              <a:defRPr/>
            </a:pPr>
            <a:endParaRPr lang="en-GB" dirty="0" smtClean="0">
              <a:ea typeface="+mn-ea"/>
              <a:cs typeface="+mn-cs"/>
            </a:endParaRPr>
          </a:p>
          <a:p>
            <a:pPr lvl="1">
              <a:buFontTx/>
              <a:buNone/>
              <a:defRPr/>
            </a:pPr>
            <a:endParaRPr lang="en-GB" dirty="0" smtClean="0">
              <a:ea typeface="+mn-ea"/>
              <a:cs typeface="+mn-cs"/>
            </a:endParaRPr>
          </a:p>
          <a:p>
            <a:pPr>
              <a:defRPr/>
            </a:pPr>
            <a:endParaRPr lang="en-GB" dirty="0" smtClean="0"/>
          </a:p>
        </p:txBody>
      </p:sp>
      <p:sp>
        <p:nvSpPr>
          <p:cNvPr id="2" name="Slide Number Placeholder 1"/>
          <p:cNvSpPr>
            <a:spLocks noGrp="1"/>
          </p:cNvSpPr>
          <p:nvPr>
            <p:ph type="sldNum" sz="quarter" idx="11"/>
          </p:nvPr>
        </p:nvSpPr>
        <p:spPr/>
        <p:txBody>
          <a:bodyPr/>
          <a:lstStyle/>
          <a:p>
            <a:pPr>
              <a:defRPr/>
            </a:pPr>
            <a:fld id="{E523AB26-C5E5-4F15-A3A0-D3B13CB9013F}" type="slidenum">
              <a:rPr lang="en-GB" smtClean="0"/>
              <a:pPr>
                <a:defRPr/>
              </a:pPr>
              <a:t>7</a:t>
            </a:fld>
            <a:endParaRPr lang="en-GB"/>
          </a:p>
        </p:txBody>
      </p:sp>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oter Placeholder 3"/>
          <p:cNvSpPr>
            <a:spLocks noGrp="1"/>
          </p:cNvSpPr>
          <p:nvPr>
            <p:ph type="ftr" sz="quarter" idx="10"/>
          </p:nvPr>
        </p:nvSpPr>
        <p:spPr>
          <a:noFill/>
        </p:spPr>
        <p:txBody>
          <a:bodyPr/>
          <a:lstStyle/>
          <a:p>
            <a:r>
              <a:rPr lang="en-US" altLang="en-US" sz="1200" smtClean="0"/>
              <a:t>OptoClones_ PhotonicsWest'16</a:t>
            </a:r>
            <a:endParaRPr lang="en-GB" altLang="en-US" dirty="0" smtClean="0"/>
          </a:p>
        </p:txBody>
      </p:sp>
      <p:sp>
        <p:nvSpPr>
          <p:cNvPr id="37891" name="Rectangle 2"/>
          <p:cNvSpPr>
            <a:spLocks noGrp="1" noChangeArrowheads="1"/>
          </p:cNvSpPr>
          <p:nvPr>
            <p:ph type="title"/>
          </p:nvPr>
        </p:nvSpPr>
        <p:spPr>
          <a:xfrm>
            <a:off x="827584" y="-171399"/>
            <a:ext cx="7772400" cy="1296144"/>
          </a:xfrm>
        </p:spPr>
        <p:txBody>
          <a:bodyPr/>
          <a:lstStyle/>
          <a:p>
            <a:r>
              <a:rPr lang="en-GB" altLang="en-US" b="1" i="1" dirty="0" smtClean="0"/>
              <a:t>Old and Modern Pepper’s Ghost  </a:t>
            </a:r>
          </a:p>
        </p:txBody>
      </p:sp>
      <p:sp>
        <p:nvSpPr>
          <p:cNvPr id="20484" name="Rectangle 3"/>
          <p:cNvSpPr>
            <a:spLocks noGrp="1" noChangeArrowheads="1"/>
          </p:cNvSpPr>
          <p:nvPr>
            <p:ph type="body" idx="1"/>
          </p:nvPr>
        </p:nvSpPr>
        <p:spPr>
          <a:xfrm>
            <a:off x="755576" y="1412776"/>
            <a:ext cx="7772400" cy="4754761"/>
          </a:xfrm>
        </p:spPr>
        <p:txBody>
          <a:bodyPr/>
          <a:lstStyle/>
          <a:p>
            <a:pPr>
              <a:buFontTx/>
              <a:buNone/>
              <a:defRPr/>
            </a:pPr>
            <a:r>
              <a:rPr lang="en-GB" dirty="0" smtClean="0"/>
              <a:t>		</a:t>
            </a:r>
          </a:p>
          <a:p>
            <a:pPr algn="just">
              <a:buFontTx/>
              <a:buNone/>
              <a:defRPr/>
            </a:pPr>
            <a:r>
              <a:rPr lang="en-GB" sz="2800" dirty="0" smtClean="0">
                <a:ea typeface="+mn-ea"/>
                <a:cs typeface="+mn-cs"/>
              </a:rPr>
              <a:t>    </a:t>
            </a:r>
            <a:endParaRPr lang="en-GB" dirty="0" smtClean="0"/>
          </a:p>
          <a:p>
            <a:pPr lvl="1">
              <a:buFontTx/>
              <a:buNone/>
              <a:defRPr/>
            </a:pPr>
            <a:endParaRPr lang="en-GB" dirty="0" smtClean="0">
              <a:ea typeface="+mn-ea"/>
              <a:cs typeface="+mn-cs"/>
            </a:endParaRPr>
          </a:p>
          <a:p>
            <a:pPr lvl="1">
              <a:buFontTx/>
              <a:buNone/>
              <a:defRPr/>
            </a:pPr>
            <a:endParaRPr lang="en-GB" dirty="0" smtClean="0">
              <a:ea typeface="+mn-ea"/>
              <a:cs typeface="+mn-cs"/>
            </a:endParaRPr>
          </a:p>
          <a:p>
            <a:pPr>
              <a:defRPr/>
            </a:pPr>
            <a:endParaRPr lang="en-GB" dirty="0" smtClean="0"/>
          </a:p>
        </p:txBody>
      </p:sp>
      <p:sp>
        <p:nvSpPr>
          <p:cNvPr id="2" name="Slide Number Placeholder 1"/>
          <p:cNvSpPr>
            <a:spLocks noGrp="1"/>
          </p:cNvSpPr>
          <p:nvPr>
            <p:ph type="sldNum" sz="quarter" idx="11"/>
          </p:nvPr>
        </p:nvSpPr>
        <p:spPr/>
        <p:txBody>
          <a:bodyPr/>
          <a:lstStyle/>
          <a:p>
            <a:pPr>
              <a:defRPr/>
            </a:pPr>
            <a:fld id="{E523AB26-C5E5-4F15-A3A0-D3B13CB9013F}" type="slidenum">
              <a:rPr lang="en-GB" smtClean="0"/>
              <a:pPr>
                <a:defRPr/>
              </a:pPr>
              <a:t>8</a:t>
            </a:fld>
            <a:endParaRPr lang="en-GB" dirty="0"/>
          </a:p>
        </p:txBody>
      </p:sp>
      <p:pic>
        <p:nvPicPr>
          <p:cNvPr id="6" name="Picture 5" descr="FIG-70-Peppers-Ghost-stage-illusion-744x472.jpg"/>
          <p:cNvPicPr>
            <a:picLocks noChangeAspect="1"/>
          </p:cNvPicPr>
          <p:nvPr/>
        </p:nvPicPr>
        <p:blipFill>
          <a:blip r:embed="rId3" cstate="print"/>
          <a:stretch>
            <a:fillRect/>
          </a:stretch>
        </p:blipFill>
        <p:spPr>
          <a:xfrm>
            <a:off x="179512" y="980728"/>
            <a:ext cx="4392488" cy="2786632"/>
          </a:xfrm>
          <a:prstGeom prst="rect">
            <a:avLst/>
          </a:prstGeom>
        </p:spPr>
      </p:pic>
      <p:pic>
        <p:nvPicPr>
          <p:cNvPr id="7" name="Picture 6" descr="Musion Eyliner.jpg"/>
          <p:cNvPicPr>
            <a:picLocks noChangeAspect="1"/>
          </p:cNvPicPr>
          <p:nvPr/>
        </p:nvPicPr>
        <p:blipFill>
          <a:blip r:embed="rId4" cstate="print"/>
          <a:stretch>
            <a:fillRect/>
          </a:stretch>
        </p:blipFill>
        <p:spPr>
          <a:xfrm>
            <a:off x="4644008" y="2636912"/>
            <a:ext cx="4176464" cy="3357136"/>
          </a:xfrm>
          <a:prstGeom prst="rect">
            <a:avLst/>
          </a:prstGeom>
        </p:spPr>
      </p:pic>
      <p:sp>
        <p:nvSpPr>
          <p:cNvPr id="8" name="TextBox 7"/>
          <p:cNvSpPr txBox="1"/>
          <p:nvPr/>
        </p:nvSpPr>
        <p:spPr>
          <a:xfrm>
            <a:off x="179512" y="3933056"/>
            <a:ext cx="4508332" cy="2123658"/>
          </a:xfrm>
          <a:prstGeom prst="rect">
            <a:avLst/>
          </a:prstGeom>
          <a:noFill/>
        </p:spPr>
        <p:txBody>
          <a:bodyPr wrap="square" rtlCol="0">
            <a:spAutoFit/>
          </a:bodyPr>
          <a:lstStyle/>
          <a:p>
            <a:r>
              <a:rPr lang="en-GB" sz="1200" dirty="0" smtClean="0"/>
              <a:t>	F. Marion</a:t>
            </a:r>
            <a:r>
              <a:rPr lang="en-GB" sz="1200" i="1" dirty="0" smtClean="0"/>
              <a:t>, </a:t>
            </a:r>
            <a:r>
              <a:rPr lang="en-GB" sz="1200" i="1" dirty="0" err="1" smtClean="0"/>
              <a:t>L’Optique</a:t>
            </a:r>
            <a:r>
              <a:rPr lang="en-GB" sz="1200" i="1" dirty="0" smtClean="0"/>
              <a:t> </a:t>
            </a:r>
            <a:r>
              <a:rPr lang="en-GB" sz="1200" dirty="0" smtClean="0"/>
              <a:t>(1869)      </a:t>
            </a:r>
            <a:r>
              <a:rPr lang="en-GB" sz="1600" dirty="0" smtClean="0"/>
              <a:t>3-D display</a:t>
            </a:r>
          </a:p>
          <a:p>
            <a:endParaRPr lang="en-GB" sz="1600" dirty="0" smtClean="0"/>
          </a:p>
          <a:p>
            <a:pPr algn="ctr"/>
            <a:r>
              <a:rPr lang="en-GB" dirty="0" smtClean="0">
                <a:solidFill>
                  <a:schemeClr val="tx2"/>
                </a:solidFill>
              </a:rPr>
              <a:t>But not “holography” or “holograms”</a:t>
            </a:r>
          </a:p>
          <a:p>
            <a:pPr algn="ctr"/>
            <a:r>
              <a:rPr lang="en-GB" i="1" dirty="0" smtClean="0">
                <a:solidFill>
                  <a:schemeClr val="tx2"/>
                </a:solidFill>
              </a:rPr>
              <a:t> </a:t>
            </a:r>
            <a:r>
              <a:rPr lang="en-GB" sz="1400" i="1" dirty="0" smtClean="0">
                <a:solidFill>
                  <a:schemeClr val="tx2"/>
                </a:solidFill>
              </a:rPr>
              <a:t>Hologram USA </a:t>
            </a:r>
            <a:r>
              <a:rPr lang="en-GB" sz="1400" b="0" dirty="0" smtClean="0"/>
              <a:t>has exclusive rights to exploit patented technologies used to create life-size</a:t>
            </a:r>
            <a:r>
              <a:rPr lang="en-GB" sz="1400" b="0" i="1" dirty="0" smtClean="0">
                <a:solidFill>
                  <a:schemeClr val="tx2"/>
                </a:solidFill>
              </a:rPr>
              <a:t>, hologram-like images </a:t>
            </a:r>
            <a:r>
              <a:rPr lang="en-GB" sz="1400" b="0" dirty="0" smtClean="0"/>
              <a:t>across all platforms</a:t>
            </a:r>
            <a:endParaRPr lang="en-GB" dirty="0">
              <a:solidFill>
                <a:schemeClr val="tx2"/>
              </a:solidFill>
            </a:endParaRPr>
          </a:p>
        </p:txBody>
      </p:sp>
      <p:sp>
        <p:nvSpPr>
          <p:cNvPr id="9" name="TextBox 8"/>
          <p:cNvSpPr txBox="1"/>
          <p:nvPr/>
        </p:nvSpPr>
        <p:spPr>
          <a:xfrm>
            <a:off x="6300192" y="6021288"/>
            <a:ext cx="1584176" cy="338554"/>
          </a:xfrm>
          <a:prstGeom prst="rect">
            <a:avLst/>
          </a:prstGeom>
          <a:noFill/>
        </p:spPr>
        <p:txBody>
          <a:bodyPr wrap="square" rtlCol="0">
            <a:spAutoFit/>
          </a:bodyPr>
          <a:lstStyle/>
          <a:p>
            <a:r>
              <a:rPr lang="en-GB" sz="1600" dirty="0" smtClean="0"/>
              <a:t>2-D display</a:t>
            </a:r>
            <a:endParaRPr lang="en-GB" sz="1600" dirty="0"/>
          </a:p>
        </p:txBody>
      </p:sp>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oter Placeholder 3"/>
          <p:cNvSpPr>
            <a:spLocks noGrp="1"/>
          </p:cNvSpPr>
          <p:nvPr>
            <p:ph type="ftr" sz="quarter" idx="10"/>
          </p:nvPr>
        </p:nvSpPr>
        <p:spPr>
          <a:noFill/>
        </p:spPr>
        <p:txBody>
          <a:bodyPr/>
          <a:lstStyle/>
          <a:p>
            <a:r>
              <a:rPr lang="en-GB" altLang="en-US" smtClean="0"/>
              <a:t>OptoClones_ PhotonicsWest'16</a:t>
            </a:r>
          </a:p>
        </p:txBody>
      </p:sp>
      <p:sp>
        <p:nvSpPr>
          <p:cNvPr id="50179" name="Rectangle 2"/>
          <p:cNvSpPr>
            <a:spLocks noGrp="1" noChangeArrowheads="1"/>
          </p:cNvSpPr>
          <p:nvPr>
            <p:ph type="title"/>
          </p:nvPr>
        </p:nvSpPr>
        <p:spPr>
          <a:xfrm>
            <a:off x="0" y="0"/>
            <a:ext cx="9144000" cy="1752600"/>
          </a:xfrm>
        </p:spPr>
        <p:txBody>
          <a:bodyPr/>
          <a:lstStyle/>
          <a:p>
            <a:r>
              <a:rPr lang="en-GB" altLang="en-US" b="1" i="1" dirty="0" smtClean="0"/>
              <a:t>Analogue </a:t>
            </a:r>
            <a:r>
              <a:rPr lang="en-GB" altLang="en-US" b="1" i="1" dirty="0" err="1" smtClean="0"/>
              <a:t>Color</a:t>
            </a:r>
            <a:r>
              <a:rPr lang="en-GB" altLang="en-US" b="1" i="1" dirty="0" smtClean="0"/>
              <a:t> Hologram Recording </a:t>
            </a:r>
            <a:endParaRPr lang="en-US" altLang="en-US" b="1" i="1" dirty="0" smtClean="0"/>
          </a:p>
        </p:txBody>
      </p:sp>
      <p:pic>
        <p:nvPicPr>
          <p:cNvPr id="6" name="Content Placeholder 5" descr="Setup.jpg"/>
          <p:cNvPicPr>
            <a:picLocks noGrp="1" noChangeAspect="1"/>
          </p:cNvPicPr>
          <p:nvPr>
            <p:ph idx="1"/>
          </p:nvPr>
        </p:nvPicPr>
        <p:blipFill>
          <a:blip r:embed="rId2" cstate="print"/>
          <a:stretch>
            <a:fillRect/>
          </a:stretch>
        </p:blipFill>
        <p:spPr>
          <a:xfrm>
            <a:off x="1331640" y="1484784"/>
            <a:ext cx="6384520" cy="4611216"/>
          </a:xfrm>
          <a:effectLst>
            <a:softEdge rad="112500"/>
          </a:effectLst>
        </p:spPr>
      </p:pic>
      <p:sp>
        <p:nvSpPr>
          <p:cNvPr id="2" name="Slide Number Placeholder 1"/>
          <p:cNvSpPr>
            <a:spLocks noGrp="1"/>
          </p:cNvSpPr>
          <p:nvPr>
            <p:ph type="sldNum" sz="quarter" idx="11"/>
          </p:nvPr>
        </p:nvSpPr>
        <p:spPr/>
        <p:txBody>
          <a:bodyPr/>
          <a:lstStyle/>
          <a:p>
            <a:pPr>
              <a:defRPr/>
            </a:pPr>
            <a:fld id="{E523AB26-C5E5-4F15-A3A0-D3B13CB9013F}" type="slidenum">
              <a:rPr lang="en-GB" smtClean="0"/>
              <a:pPr>
                <a:defRPr/>
              </a:pPr>
              <a:t>9</a:t>
            </a:fld>
            <a:endParaRPr lang="en-GB"/>
          </a:p>
        </p:txBody>
      </p:sp>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FFFF00"/>
      </a:lt2>
      <a:accent1>
        <a:srgbClr val="FF9900"/>
      </a:accent1>
      <a:accent2>
        <a:srgbClr val="00FFFF"/>
      </a:accent2>
      <a:accent3>
        <a:srgbClr val="AAAAAA"/>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18586</TotalTime>
  <Words>931</Words>
  <Application>Microsoft Office PowerPoint</Application>
  <PresentationFormat>On-screen Show (4:3)</PresentationFormat>
  <Paragraphs>302</Paragraphs>
  <Slides>43</Slides>
  <Notes>5</Notes>
  <HiddenSlides>0</HiddenSlides>
  <MMClips>1</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Default Design</vt:lpstr>
      <vt:lpstr>  ULTRA-REALISTIC IMAGING AND   OptoClonesTM   Hans I. Bjelkhagen  Professor at the Centre for Ultra-Realistic Imaging </vt:lpstr>
      <vt:lpstr>Holograms of Artifacts in Museums</vt:lpstr>
      <vt:lpstr>Denisyuk Monochrome Holograms    </vt:lpstr>
      <vt:lpstr>Denisyuk Monochrome Holograms    </vt:lpstr>
      <vt:lpstr>Ultra-Realistic Imaging</vt:lpstr>
      <vt:lpstr>What is an Ultra–Realistic Image? </vt:lpstr>
      <vt:lpstr>What is an OptoCloneTM? </vt:lpstr>
      <vt:lpstr>Old and Modern Pepper’s Ghost  </vt:lpstr>
      <vt:lpstr>Analogue Color Hologram Recording </vt:lpstr>
      <vt:lpstr>Recording Materials</vt:lpstr>
      <vt:lpstr>OptoCloneTM  of Watches</vt:lpstr>
      <vt:lpstr>Museum Artifacts Recorded in a Laboratory</vt:lpstr>
      <vt:lpstr>Decorated Horse Jaw Bone Recording </vt:lpstr>
      <vt:lpstr>Decorated Horse Jaw Bone Hologram</vt:lpstr>
      <vt:lpstr>Tudor Owl Jug and Sergeant at Arms Ring </vt:lpstr>
      <vt:lpstr>Llangollen Museum Hologram Exhibition</vt:lpstr>
      <vt:lpstr>HiH Mobile Recording Equipment</vt:lpstr>
      <vt:lpstr>HiH Mobile Recording Equipment</vt:lpstr>
      <vt:lpstr>HiH Mobile Recording Equipment </vt:lpstr>
      <vt:lpstr>New LED Lights for OptoClonesTM</vt:lpstr>
      <vt:lpstr>Image Blur in Display Holograms</vt:lpstr>
      <vt:lpstr>Display of Reflection Holograms</vt:lpstr>
      <vt:lpstr>Light for Illuminating Color Holograms</vt:lpstr>
      <vt:lpstr>Light-Emitting Diodes (LEDs)</vt:lpstr>
      <vt:lpstr>AutoTech RGB LED Light </vt:lpstr>
      <vt:lpstr>Display Case with Integrated LED Light</vt:lpstr>
      <vt:lpstr>The Fabergé EGG OptoCloneTM  Project</vt:lpstr>
      <vt:lpstr>The Fabergé EGG OptoCloneTM  Project</vt:lpstr>
      <vt:lpstr>The Fabergé EGG OptoCloneTM  Project</vt:lpstr>
      <vt:lpstr>The Fabergé EGG OptoCloneTM Project</vt:lpstr>
      <vt:lpstr>The Fabergé EGG OptoCloneTM Project</vt:lpstr>
      <vt:lpstr>The Fabergé EGG OptoCloneTM Project</vt:lpstr>
      <vt:lpstr>The Fabergé EGG OptoCloneTM  Project</vt:lpstr>
      <vt:lpstr>The Fabergé EGG OptoCloneTM  Project</vt:lpstr>
      <vt:lpstr>The Fabergé EGG OptoCloneTM  Project</vt:lpstr>
      <vt:lpstr>The Fabergé EGG OptoCloneTM  Project</vt:lpstr>
      <vt:lpstr>The Fabergé EGG OptoCloneTM  Project</vt:lpstr>
      <vt:lpstr>The Fabergé EGG OptoCloneTM  Project</vt:lpstr>
      <vt:lpstr>The Fabergé EGG OptoCloneTM  Project</vt:lpstr>
      <vt:lpstr>The Fabergé EGG OptoCloneTM  Project</vt:lpstr>
      <vt:lpstr>The Fabergé EGG OptoCloneTM  Project</vt:lpstr>
      <vt:lpstr>Book Published in 2013</vt:lpstr>
      <vt:lpstr>Contact Details</vt:lpstr>
    </vt:vector>
  </TitlesOfParts>
  <Company>iSS, SERC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Holography</dc:title>
  <dc:creator>Allan Evans</dc:creator>
  <cp:lastModifiedBy>Hans</cp:lastModifiedBy>
  <cp:revision>463</cp:revision>
  <dcterms:created xsi:type="dcterms:W3CDTF">2007-06-26T11:01:10Z</dcterms:created>
  <dcterms:modified xsi:type="dcterms:W3CDTF">2016-01-17T20:28:40Z</dcterms:modified>
</cp:coreProperties>
</file>