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5"/>
  </p:notesMasterIdLst>
  <p:sldIdLst>
    <p:sldId id="321" r:id="rId2"/>
    <p:sldId id="322" r:id="rId3"/>
    <p:sldId id="325" r:id="rId4"/>
    <p:sldId id="329" r:id="rId5"/>
    <p:sldId id="330" r:id="rId6"/>
    <p:sldId id="337" r:id="rId7"/>
    <p:sldId id="332" r:id="rId8"/>
    <p:sldId id="405" r:id="rId9"/>
    <p:sldId id="407" r:id="rId10"/>
    <p:sldId id="391" r:id="rId11"/>
    <p:sldId id="408" r:id="rId12"/>
    <p:sldId id="409" r:id="rId13"/>
    <p:sldId id="410" r:id="rId14"/>
    <p:sldId id="406" r:id="rId15"/>
    <p:sldId id="439" r:id="rId16"/>
    <p:sldId id="412" r:id="rId17"/>
    <p:sldId id="413" r:id="rId18"/>
    <p:sldId id="414" r:id="rId19"/>
    <p:sldId id="415" r:id="rId20"/>
    <p:sldId id="416" r:id="rId21"/>
    <p:sldId id="417" r:id="rId22"/>
    <p:sldId id="418" r:id="rId23"/>
    <p:sldId id="419" r:id="rId24"/>
    <p:sldId id="420" r:id="rId25"/>
    <p:sldId id="421" r:id="rId26"/>
    <p:sldId id="422" r:id="rId27"/>
    <p:sldId id="423" r:id="rId28"/>
    <p:sldId id="424" r:id="rId29"/>
    <p:sldId id="425" r:id="rId30"/>
    <p:sldId id="426" r:id="rId31"/>
    <p:sldId id="427" r:id="rId32"/>
    <p:sldId id="428" r:id="rId33"/>
    <p:sldId id="429" r:id="rId34"/>
    <p:sldId id="430" r:id="rId35"/>
    <p:sldId id="431" r:id="rId36"/>
    <p:sldId id="432" r:id="rId37"/>
    <p:sldId id="433" r:id="rId38"/>
    <p:sldId id="434" r:id="rId39"/>
    <p:sldId id="435" r:id="rId40"/>
    <p:sldId id="436" r:id="rId41"/>
    <p:sldId id="437" r:id="rId42"/>
    <p:sldId id="438" r:id="rId43"/>
    <p:sldId id="404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94660"/>
  </p:normalViewPr>
  <p:slideViewPr>
    <p:cSldViewPr>
      <p:cViewPr>
        <p:scale>
          <a:sx n="80" d="100"/>
          <a:sy n="80" d="100"/>
        </p:scale>
        <p:origin x="1430" y="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CF28E-0502-4003-BB39-6A6790F75F48}" type="datetimeFigureOut">
              <a:rPr lang="en-US" smtClean="0"/>
              <a:pPr/>
              <a:t>2/2/2017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00DAE-FF45-4F3A-BE7C-AA055C8423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Acknowledgments to NACE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B151A-6103-419E-945E-CF79E26AE58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0685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B151A-6103-419E-945E-CF79E26AE58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922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B151A-6103-419E-945E-CF79E26AE58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8573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B151A-6103-419E-945E-CF79E26AE58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50481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1028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393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BB39-B64E-4348-8E1B-D1D36CFC2EC3}" type="datetime1">
              <a:rPr lang="en-US" smtClean="0"/>
              <a:pPr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Schiff Associates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7E70-0AAE-4DB9-BEA9-6BE7219992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1988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C9C5-C1CC-44A2-B8BC-79224845C9AE}" type="datetime1">
              <a:rPr lang="en-US" smtClean="0"/>
              <a:pPr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Schiff Associates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7E70-0AAE-4DB9-BEA9-6BE7219992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015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4964-BF07-40A8-B789-33F1A92FADE7}" type="datetime1">
              <a:rPr lang="en-US" smtClean="0"/>
              <a:pPr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Schiff Associates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7E70-0AAE-4DB9-BEA9-6BE7219992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041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1051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Header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" y="1085552"/>
            <a:ext cx="4303713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892612"/>
            <a:ext cx="4315468" cy="2650133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" y="-6501"/>
            <a:ext cx="4303713" cy="11641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15469" y="1085552"/>
            <a:ext cx="4828531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303712" y="1892612"/>
            <a:ext cx="4841719" cy="2650133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4315469" y="0"/>
            <a:ext cx="4828531" cy="1157667"/>
          </a:xfrm>
          <a:prstGeom prst="rect">
            <a:avLst/>
          </a:prstGeom>
        </p:spPr>
        <p:txBody>
          <a:bodyPr vert="horz" lIns="228600" tIns="45720" rIns="228600" bIns="45720" rtlCol="0" anchor="b" anchorCtr="0">
            <a:noAutofit/>
          </a:bodyPr>
          <a:lstStyle>
            <a:lvl1pPr>
              <a:defRPr lang="en-US" sz="2400" b="1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2600"/>
              </a:lnSpc>
              <a:spcBef>
                <a:spcPct val="0"/>
              </a:spcBef>
              <a:buNone/>
            </a:pPr>
            <a:r>
              <a:rPr lang="en-US" dirty="0"/>
              <a:t>Header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" y="4735513"/>
            <a:ext cx="4303711" cy="212248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4342394" y="4735513"/>
            <a:ext cx="4261856" cy="2122487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42655" y="4735513"/>
            <a:ext cx="501345" cy="2122487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08082346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7658100" cy="11382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28700" y="1600200"/>
            <a:ext cx="3752850" cy="4506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3950" y="1600200"/>
            <a:ext cx="3752850" cy="4506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112CC-6C11-4AA9-ABF2-6F6517E89E14}" type="slidenum">
              <a:rPr lang="en-US" altLang="en-US"/>
              <a:pPr/>
              <a:t>‹#›</a:t>
            </a:fld>
            <a:r>
              <a:rPr lang="en-US" altLang="en-US"/>
              <a:t> of  75 </a:t>
            </a:r>
          </a:p>
        </p:txBody>
      </p:sp>
    </p:spTree>
    <p:extLst>
      <p:ext uri="{BB962C8B-B14F-4D97-AF65-F5344CB8AC3E}">
        <p14:creationId xmlns:p14="http://schemas.microsoft.com/office/powerpoint/2010/main" val="17869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B16B8-7325-495D-BEB6-EDC838489B90}" type="datetime1">
              <a:rPr lang="en-US" smtClean="0"/>
              <a:pPr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Schiff Associates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7E70-0AAE-4DB9-BEA9-6BE7219992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490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2F85-E82A-46B2-BDDF-5113CF1A0FE3}" type="datetime1">
              <a:rPr lang="en-US" smtClean="0"/>
              <a:pPr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Schiff Associates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7E70-0AAE-4DB9-BEA9-6BE7219992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8546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DDC8-264F-4022-A854-AD2133B9FB1A}" type="datetime1">
              <a:rPr lang="en-US" smtClean="0"/>
              <a:pPr/>
              <a:t>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Schiff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7E70-0AAE-4DB9-BEA9-6BE7219992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219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6AC1B-C71C-4B9C-93CB-11370BDDA9B4}" type="datetime1">
              <a:rPr lang="en-US" smtClean="0"/>
              <a:pPr/>
              <a:t>2/2/2017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Schiff Associates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7E70-0AAE-4DB9-BEA9-6BE7219992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3994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C098C-EA5B-475B-89AC-270E4C38CCE1}" type="datetime1">
              <a:rPr lang="en-US" smtClean="0"/>
              <a:pPr/>
              <a:t>2/2/2017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Schiff Associates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7E70-0AAE-4DB9-BEA9-6BE7219992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5973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E96B-F509-4BC8-BA19-182FB6BE3E29}" type="datetime1">
              <a:rPr lang="en-US" smtClean="0"/>
              <a:pPr/>
              <a:t>2/2/2017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Schiff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7E70-0AAE-4DB9-BEA9-6BE7219992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949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C59E-F75E-448B-8CB1-656CD9C83B84}" type="datetime1">
              <a:rPr lang="en-US" smtClean="0"/>
              <a:pPr/>
              <a:t>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Schiff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7E70-0AAE-4DB9-BEA9-6BE7219992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3749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73D0-E868-4CF7-B596-CDCFCB92C772}" type="datetime1">
              <a:rPr lang="en-US" smtClean="0"/>
              <a:pPr/>
              <a:t>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Schiff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7E70-0AAE-4DB9-BEA9-6BE7219992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696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391CD-E881-475A-B738-26293FEFAB4F}" type="datetime1">
              <a:rPr lang="en-US" smtClean="0"/>
              <a:pPr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Schiff Associates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F7E70-0AAE-4DB9-BEA9-6BE7219992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45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/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274594"/>
            <a:ext cx="74295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/>
          <p:cNvSpPr txBox="1">
            <a:spLocks/>
          </p:cNvSpPr>
          <p:nvPr/>
        </p:nvSpPr>
        <p:spPr>
          <a:xfrm>
            <a:off x="1676400" y="637592"/>
            <a:ext cx="5994919" cy="5256245"/>
          </a:xfrm>
          <a:prstGeom prst="rect">
            <a:avLst/>
          </a:prstGeom>
        </p:spPr>
        <p:txBody>
          <a:bodyPr lIns="64005" tIns="32003" rIns="64005" bIns="32003"/>
          <a:lstStyle/>
          <a:p>
            <a:pPr marL="240018" marR="0" lvl="0" indent="-240018" algn="r" defTabSz="64004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40018" marR="0" lvl="0" indent="-240018" algn="r" defTabSz="64004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Rectifier Troubleshooting</a:t>
            </a:r>
          </a:p>
          <a:p>
            <a:pPr marL="240018" marR="0" lvl="0" indent="-240018" algn="ctr" defTabSz="64004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40018" marR="0" lvl="0" indent="-240018" algn="ctr" defTabSz="64004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NACE San Antonio</a:t>
            </a:r>
          </a:p>
          <a:p>
            <a:pPr marL="240018" marR="0" lvl="0" indent="-240018" algn="ctr" defTabSz="64004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February 3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rd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, 2017</a:t>
            </a:r>
          </a:p>
          <a:p>
            <a:pPr marL="240018" marR="0" lvl="0" indent="-240018" algn="ctr" defTabSz="64004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791200"/>
            <a:ext cx="2598420" cy="923131"/>
          </a:xfrm>
          <a:prstGeom prst="rect">
            <a:avLst/>
          </a:prstGeom>
        </p:spPr>
      </p:pic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7856"/>
            <a:ext cx="4488163" cy="103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20673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Common Rectifier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799" y="1066801"/>
            <a:ext cx="4872297" cy="542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1582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274638"/>
            <a:ext cx="7658100" cy="865187"/>
          </a:xfrm>
        </p:spPr>
        <p:txBody>
          <a:bodyPr/>
          <a:lstStyle/>
          <a:p>
            <a:pPr eaLnBrk="1" hangingPunct="1"/>
            <a:r>
              <a:rPr lang="en-US" altLang="en-US" dirty="0"/>
              <a:t>Rectifier Testing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43050"/>
            <a:ext cx="8229600" cy="4983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/>
              <a:t>Safety Caution</a:t>
            </a:r>
            <a:r>
              <a:rPr lang="en-US" altLang="en-US" sz="2000" b="1" dirty="0"/>
              <a:t>:</a:t>
            </a:r>
            <a:r>
              <a:rPr lang="en-US" altLang="en-US" sz="2000" dirty="0"/>
              <a:t> </a:t>
            </a:r>
          </a:p>
          <a:p>
            <a:pPr eaLnBrk="1" hangingPunct="1">
              <a:buFontTx/>
              <a:buNone/>
            </a:pPr>
            <a:endParaRPr lang="en-US" altLang="en-US" sz="800" dirty="0"/>
          </a:p>
          <a:p>
            <a:pPr eaLnBrk="1" hangingPunct="1"/>
            <a:r>
              <a:rPr lang="en-US" altLang="en-US" sz="2000" dirty="0"/>
              <a:t>Safety is of the utmost importance when working on an electrical device. </a:t>
            </a:r>
          </a:p>
          <a:p>
            <a:pPr eaLnBrk="1" hangingPunct="1"/>
            <a:endParaRPr lang="en-US" altLang="en-US" sz="800" dirty="0"/>
          </a:p>
          <a:p>
            <a:pPr eaLnBrk="1" hangingPunct="1"/>
            <a:r>
              <a:rPr lang="en-US" altLang="en-US" sz="2000" dirty="0"/>
              <a:t>Only qualified personnel should test</a:t>
            </a:r>
          </a:p>
          <a:p>
            <a:pPr eaLnBrk="1" hangingPunct="1"/>
            <a:endParaRPr lang="en-US" altLang="en-US" sz="800" dirty="0"/>
          </a:p>
          <a:p>
            <a:pPr eaLnBrk="1" hangingPunct="1"/>
            <a:r>
              <a:rPr lang="en-US" altLang="en-US" sz="2000" dirty="0"/>
              <a:t>Electrically hazardous area: Do not open any explosion proof junction boxes unless otherwise qualified and then only if the circuits are turned off and locked out/tagged out.</a:t>
            </a:r>
          </a:p>
          <a:p>
            <a:pPr eaLnBrk="1" hangingPunct="1"/>
            <a:endParaRPr lang="en-US" altLang="en-US" sz="800" dirty="0"/>
          </a:p>
        </p:txBody>
      </p:sp>
    </p:spTree>
    <p:extLst>
      <p:ext uri="{BB962C8B-B14F-4D97-AF65-F5344CB8AC3E}">
        <p14:creationId xmlns:p14="http://schemas.microsoft.com/office/powerpoint/2010/main" val="298822250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274638"/>
            <a:ext cx="7658100" cy="865187"/>
          </a:xfrm>
        </p:spPr>
        <p:txBody>
          <a:bodyPr/>
          <a:lstStyle/>
          <a:p>
            <a:pPr eaLnBrk="1" hangingPunct="1"/>
            <a:r>
              <a:rPr lang="en-US" altLang="en-US"/>
              <a:t>Rectifier Testing (cont)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1409700"/>
            <a:ext cx="8229600" cy="49831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/>
              <a:t>Safety Caution</a:t>
            </a:r>
            <a:r>
              <a:rPr lang="en-US" altLang="en-US" sz="2000" b="1"/>
              <a:t>:</a:t>
            </a:r>
            <a:r>
              <a:rPr lang="en-US" altLang="en-US" sz="200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8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Do not work on or remove any rectifier component without first turning the upstream power off and locking/tagging out.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Confirm that the case is not electrically “hot” either by taking an AC voltage to ground or with a voltage alert device.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On first opening the rectifier identify any exposed terminals that will have a voltage and take measures to protect yourself from them.</a:t>
            </a:r>
          </a:p>
        </p:txBody>
      </p:sp>
    </p:spTree>
    <p:extLst>
      <p:ext uri="{BB962C8B-B14F-4D97-AF65-F5344CB8AC3E}">
        <p14:creationId xmlns:p14="http://schemas.microsoft.com/office/powerpoint/2010/main" val="165059804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5"/>
          <p:cNvSpPr>
            <a:spLocks noGrp="1" noChangeArrowheads="1"/>
          </p:cNvSpPr>
          <p:nvPr>
            <p:ph type="title"/>
          </p:nvPr>
        </p:nvSpPr>
        <p:spPr>
          <a:xfrm>
            <a:off x="102239" y="76200"/>
            <a:ext cx="5016102" cy="85912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/>
              <a:t>Basic Tests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2239" y="1272423"/>
            <a:ext cx="3468027" cy="398537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 dirty="0"/>
              <a:t>Name Plate</a:t>
            </a:r>
          </a:p>
          <a:p>
            <a:pPr eaLnBrk="1" hangingPunct="1"/>
            <a:r>
              <a:rPr lang="en-US" altLang="en-US" sz="2000" dirty="0"/>
              <a:t>O&amp;M Manual</a:t>
            </a:r>
          </a:p>
          <a:p>
            <a:pPr eaLnBrk="1" hangingPunct="1"/>
            <a:r>
              <a:rPr lang="en-US" altLang="en-US" sz="2000" dirty="0"/>
              <a:t>DC Volts</a:t>
            </a:r>
          </a:p>
          <a:p>
            <a:pPr eaLnBrk="1" hangingPunct="1"/>
            <a:r>
              <a:rPr lang="en-US" altLang="en-US" sz="2000" dirty="0"/>
              <a:t>DC Amperes</a:t>
            </a:r>
          </a:p>
          <a:p>
            <a:pPr eaLnBrk="1" hangingPunct="1"/>
            <a:r>
              <a:rPr lang="en-US" altLang="en-US" sz="2000" dirty="0"/>
              <a:t>Tap Setting (Potential set point)</a:t>
            </a:r>
          </a:p>
          <a:p>
            <a:pPr eaLnBrk="1" hangingPunct="1"/>
            <a:r>
              <a:rPr lang="en-US" altLang="en-US" sz="2000" dirty="0"/>
              <a:t>Tap AC Voltage</a:t>
            </a:r>
          </a:p>
          <a:p>
            <a:pPr eaLnBrk="1" hangingPunct="1"/>
            <a:r>
              <a:rPr lang="en-US" altLang="en-US" sz="2000" dirty="0"/>
              <a:t>AC supply Voltage (if qualified)</a:t>
            </a:r>
          </a:p>
          <a:p>
            <a:pPr eaLnBrk="1" hangingPunct="1"/>
            <a:endParaRPr lang="en-US" altLang="en-US" sz="2000" dirty="0"/>
          </a:p>
        </p:txBody>
      </p:sp>
      <p:pic>
        <p:nvPicPr>
          <p:cNvPr id="61497" name="Picture 6149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93133"/>
            <a:ext cx="4795837" cy="6168990"/>
          </a:xfrm>
          <a:prstGeom prst="rect">
            <a:avLst/>
          </a:prstGeom>
        </p:spPr>
      </p:pic>
      <p:pic>
        <p:nvPicPr>
          <p:cNvPr id="61499" name="Picture 614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29" y="609600"/>
            <a:ext cx="4437377" cy="3637658"/>
          </a:xfrm>
          <a:prstGeom prst="rect">
            <a:avLst/>
          </a:prstGeom>
        </p:spPr>
      </p:pic>
      <p:pic>
        <p:nvPicPr>
          <p:cNvPr id="61498" name="Picture 6149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66" y="1537019"/>
            <a:ext cx="5410200" cy="178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1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38200" y="457201"/>
            <a:ext cx="76962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4800" dirty="0"/>
              <a:t>Now to the Real Experts</a:t>
            </a:r>
          </a:p>
          <a:p>
            <a:pPr marL="0" indent="0" algn="ctr">
              <a:buNone/>
            </a:pPr>
            <a:r>
              <a:rPr lang="en-US" altLang="en-US" sz="4800" dirty="0"/>
              <a:t>On Troubleshooting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362200"/>
            <a:ext cx="51054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9883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14EF35-B9D1-401D-8606-195F2CC39FFA}" type="slidenum"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pPr/>
              <a:t>15</a:t>
            </a:fld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 of  75 </a:t>
            </a:r>
          </a:p>
        </p:txBody>
      </p:sp>
      <p:pic>
        <p:nvPicPr>
          <p:cNvPr id="77827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" b="20891"/>
          <a:stretch>
            <a:fillRect/>
          </a:stretch>
        </p:blipFill>
        <p:spPr>
          <a:xfrm>
            <a:off x="838200" y="1955800"/>
            <a:ext cx="7658100" cy="4400550"/>
          </a:xfrm>
          <a:noFill/>
        </p:spPr>
      </p:pic>
      <p:sp>
        <p:nvSpPr>
          <p:cNvPr id="7782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17501"/>
            <a:ext cx="7658100" cy="941387"/>
          </a:xfrm>
        </p:spPr>
        <p:txBody>
          <a:bodyPr/>
          <a:lstStyle/>
          <a:p>
            <a:pPr eaLnBrk="1" hangingPunct="1"/>
            <a:r>
              <a:rPr lang="en-US" altLang="en-US" dirty="0"/>
              <a:t>Diode Testing from Panel</a:t>
            </a:r>
          </a:p>
        </p:txBody>
      </p:sp>
      <p:sp>
        <p:nvSpPr>
          <p:cNvPr id="778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89388" y="1230313"/>
            <a:ext cx="4876800" cy="838200"/>
          </a:xfrm>
        </p:spPr>
        <p:txBody>
          <a:bodyPr/>
          <a:lstStyle/>
          <a:p>
            <a:pPr eaLnBrk="1" hangingPunct="1"/>
            <a:r>
              <a:rPr lang="en-US" altLang="en-US" sz="1800" dirty="0">
                <a:latin typeface="Verdana" panose="020B0604030504040204" pitchFamily="34" charset="0"/>
              </a:rPr>
              <a:t>Test diodes from panel after removing taps and DC cables</a:t>
            </a:r>
          </a:p>
          <a:p>
            <a:pPr eaLnBrk="1" hangingPunct="1"/>
            <a:endParaRPr lang="en-US" altLang="en-US" sz="18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14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Rectifier Safety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Rectifiers vary in AC voltage feed from 120 to 480 VAC.</a:t>
            </a:r>
          </a:p>
          <a:p>
            <a:r>
              <a:rPr lang="en-US" dirty="0"/>
              <a:t>Any voltage over 15 that passes through a person (touch potential) is an extreme safety hazard.</a:t>
            </a:r>
          </a:p>
          <a:p>
            <a:r>
              <a:rPr lang="en-US" dirty="0"/>
              <a:t>Before opening a rectifier cabinet, check the case for AC voltage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0066" y="2406915"/>
            <a:ext cx="5418668" cy="3048000"/>
          </a:xfrm>
        </p:spPr>
      </p:pic>
    </p:spTree>
    <p:extLst>
      <p:ext uri="{BB962C8B-B14F-4D97-AF65-F5344CB8AC3E}">
        <p14:creationId xmlns:p14="http://schemas.microsoft.com/office/powerpoint/2010/main" val="75358980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Hazards Inside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This rectifier is an example of poor safety design.</a:t>
            </a:r>
          </a:p>
          <a:p>
            <a:r>
              <a:rPr lang="en-US" dirty="0"/>
              <a:t>How many points of contact inside this unit can you spot?</a:t>
            </a:r>
          </a:p>
          <a:p>
            <a:r>
              <a:rPr lang="en-US" dirty="0"/>
              <a:t>There are over 15.</a:t>
            </a:r>
          </a:p>
          <a:p>
            <a:r>
              <a:rPr lang="en-US" dirty="0"/>
              <a:t>The worst points share a voltage of 79.5 VAC!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6632" y="2436549"/>
            <a:ext cx="5554135" cy="3124200"/>
          </a:xfrm>
        </p:spPr>
      </p:pic>
    </p:spTree>
    <p:extLst>
      <p:ext uri="{BB962C8B-B14F-4D97-AF65-F5344CB8AC3E}">
        <p14:creationId xmlns:p14="http://schemas.microsoft.com/office/powerpoint/2010/main" val="363681113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Safety Danger Spots Ex#1 13.6VAC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6006" y="2377280"/>
            <a:ext cx="5285011" cy="2971799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3709" y="2376601"/>
            <a:ext cx="5287092" cy="2972290"/>
          </a:xfrm>
        </p:spPr>
      </p:pic>
    </p:spTree>
    <p:extLst>
      <p:ext uri="{BB962C8B-B14F-4D97-AF65-F5344CB8AC3E}">
        <p14:creationId xmlns:p14="http://schemas.microsoft.com/office/powerpoint/2010/main" val="110307038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Danger Spots Ex#2 29VAC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1888" y="2543711"/>
            <a:ext cx="5424753" cy="305142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2466" y="2542381"/>
            <a:ext cx="5418668" cy="3048000"/>
          </a:xfrm>
        </p:spPr>
      </p:pic>
    </p:spTree>
    <p:extLst>
      <p:ext uri="{BB962C8B-B14F-4D97-AF65-F5344CB8AC3E}">
        <p14:creationId xmlns:p14="http://schemas.microsoft.com/office/powerpoint/2010/main" val="309866010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6135"/>
          </a:xfrm>
        </p:spPr>
        <p:txBody>
          <a:bodyPr>
            <a:normAutofit/>
          </a:bodyPr>
          <a:lstStyle/>
          <a:p>
            <a:r>
              <a:rPr lang="en-US" sz="3200" dirty="0"/>
              <a:t>Corrosion Career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804166"/>
            <a:ext cx="7820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How do you get into this thing of ours?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127" y="1266102"/>
            <a:ext cx="2419350" cy="322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0" y="1371737"/>
            <a:ext cx="3742267" cy="2416700"/>
          </a:xfrm>
          <a:prstGeom prst="rect">
            <a:avLst/>
          </a:prstGeom>
        </p:spPr>
      </p:pic>
      <p:pic>
        <p:nvPicPr>
          <p:cNvPr id="10" name="Picture 9" descr="C:\Users\owner\Documents\Eric Frechette Corrosion Engineering\Photos\IMG_1206 (c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1696142"/>
            <a:ext cx="2496584" cy="1767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5" descr="P40500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67195" y="4189401"/>
            <a:ext cx="2437965" cy="1828869"/>
          </a:xfrm>
          <a:prstGeom prst="rect">
            <a:avLst/>
          </a:prstGeom>
          <a:noFill/>
        </p:spPr>
      </p:pic>
      <p:pic>
        <p:nvPicPr>
          <p:cNvPr id="1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9605" y="3952836"/>
            <a:ext cx="2076479" cy="2768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64" y="4028303"/>
            <a:ext cx="3599189" cy="269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5454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Safety Danger Spots #3 79.5VAC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1888" y="2543711"/>
            <a:ext cx="5424753" cy="305142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1134" y="2543711"/>
            <a:ext cx="5424753" cy="3051423"/>
          </a:xfrm>
        </p:spPr>
      </p:pic>
    </p:spTree>
    <p:extLst>
      <p:ext uri="{BB962C8B-B14F-4D97-AF65-F5344CB8AC3E}">
        <p14:creationId xmlns:p14="http://schemas.microsoft.com/office/powerpoint/2010/main" val="40480329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Considerations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0433" y="2301082"/>
            <a:ext cx="5554134" cy="3124200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2666"/>
            <a:ext cx="2819400" cy="438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58941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AC Feed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0567" y="2301082"/>
            <a:ext cx="5554134" cy="3124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This rectifier can run on 120 to 240 VAC.</a:t>
            </a:r>
          </a:p>
          <a:p>
            <a:r>
              <a:rPr lang="en-US" dirty="0"/>
              <a:t>Note the jumpers in place to run on 120 VAC</a:t>
            </a:r>
          </a:p>
          <a:p>
            <a:r>
              <a:rPr lang="en-US" dirty="0"/>
              <a:t>Also the neutral jumper</a:t>
            </a:r>
          </a:p>
          <a:p>
            <a:r>
              <a:rPr lang="en-US" dirty="0"/>
              <a:t>Another example of poor design layout is the location of the AC lightning arrestor.</a:t>
            </a:r>
          </a:p>
        </p:txBody>
      </p:sp>
    </p:spTree>
    <p:extLst>
      <p:ext uri="{BB962C8B-B14F-4D97-AF65-F5344CB8AC3E}">
        <p14:creationId xmlns:p14="http://schemas.microsoft.com/office/powerpoint/2010/main" val="226431764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Inspection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When checking a rectifier out that has tripped a breaker or blown a fuse, the initial step is a visual inspection.</a:t>
            </a:r>
          </a:p>
          <a:p>
            <a:r>
              <a:rPr lang="en-US" dirty="0"/>
              <a:t>Note any burned spots in the cabinet, faceplate, wires, transformer, diodes, lightning arrestors, etc.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7803" y="2527043"/>
            <a:ext cx="5348553" cy="3008560"/>
          </a:xfrm>
        </p:spPr>
      </p:pic>
    </p:spTree>
    <p:extLst>
      <p:ext uri="{BB962C8B-B14F-4D97-AF65-F5344CB8AC3E}">
        <p14:creationId xmlns:p14="http://schemas.microsoft.com/office/powerpoint/2010/main" val="242171564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Visually Spot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1843881"/>
            <a:ext cx="4038600" cy="40386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09" y="1600200"/>
            <a:ext cx="3395182" cy="4525963"/>
          </a:xfrm>
        </p:spPr>
      </p:pic>
    </p:spTree>
    <p:extLst>
      <p:ext uri="{BB962C8B-B14F-4D97-AF65-F5344CB8AC3E}">
        <p14:creationId xmlns:p14="http://schemas.microsoft.com/office/powerpoint/2010/main" val="380743525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Inspections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22483329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Note Rectifier Redline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1624" y="2315378"/>
            <a:ext cx="5619487" cy="316096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Normally the redline numbers are on the manufacturer tags.</a:t>
            </a:r>
          </a:p>
          <a:p>
            <a:r>
              <a:rPr lang="en-US" dirty="0"/>
              <a:t>Also they are actually represented by red lines on the rectifier gages.</a:t>
            </a:r>
          </a:p>
          <a:p>
            <a:r>
              <a:rPr lang="en-US" dirty="0"/>
              <a:t>In this case 50V and 50 A DC.</a:t>
            </a:r>
          </a:p>
          <a:p>
            <a:r>
              <a:rPr lang="en-US" dirty="0"/>
              <a:t>Note the GFI socket and trip – many companies have outlawed these.</a:t>
            </a:r>
          </a:p>
        </p:txBody>
      </p:sp>
    </p:spTree>
    <p:extLst>
      <p:ext uri="{BB962C8B-B14F-4D97-AF65-F5344CB8AC3E}">
        <p14:creationId xmlns:p14="http://schemas.microsoft.com/office/powerpoint/2010/main" val="288247371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 and Controls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3695" y="1580697"/>
            <a:ext cx="6560688" cy="3689121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600" dirty="0"/>
              <a:t>This test setup has a 1 ohm, 300 watt rated resistor as a “dummy load” connected between the + and – DC lugs.</a:t>
            </a:r>
          </a:p>
          <a:p>
            <a:endParaRPr lang="en-US" sz="1600" dirty="0"/>
          </a:p>
          <a:p>
            <a:r>
              <a:rPr lang="en-US" sz="1600" dirty="0"/>
              <a:t>This resistor simulates the circuit between the negative lead to a pipeline, and the positive lead to the ground bed.</a:t>
            </a:r>
          </a:p>
          <a:p>
            <a:endParaRPr lang="en-US" sz="1600" dirty="0"/>
          </a:p>
          <a:p>
            <a:r>
              <a:rPr lang="en-US" sz="1600" dirty="0"/>
              <a:t>This circuit then represents a ground bed resistance value of 1 ohm.</a:t>
            </a:r>
          </a:p>
          <a:p>
            <a:endParaRPr lang="en-US" sz="1600" dirty="0"/>
          </a:p>
          <a:p>
            <a:r>
              <a:rPr lang="en-US" sz="1600" dirty="0"/>
              <a:t>What would be the  current in this resistor if the voltage applied was 10 volts DC?</a:t>
            </a:r>
          </a:p>
          <a:p>
            <a:endParaRPr lang="en-US" sz="1600" dirty="0"/>
          </a:p>
          <a:p>
            <a:r>
              <a:rPr lang="en-US" sz="1600" dirty="0"/>
              <a:t>Would that be too high for the resistor to withstand?</a:t>
            </a:r>
          </a:p>
        </p:txBody>
      </p:sp>
    </p:spTree>
    <p:extLst>
      <p:ext uri="{BB962C8B-B14F-4D97-AF65-F5344CB8AC3E}">
        <p14:creationId xmlns:p14="http://schemas.microsoft.com/office/powerpoint/2010/main" val="156610865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Cathodic Protection Circuit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822" y="1143000"/>
            <a:ext cx="5514552" cy="4495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As mentioned, the resistor takes the place of the groundbed, soil, pipeline, and all inline wires at the rectifier.</a:t>
            </a:r>
          </a:p>
          <a:p>
            <a:endParaRPr lang="en-US" sz="1800" dirty="0"/>
          </a:p>
          <a:p>
            <a:r>
              <a:rPr lang="en-US" sz="1800" dirty="0"/>
              <a:t>So a good test of a rectifier can be done with a resistor.</a:t>
            </a:r>
          </a:p>
          <a:p>
            <a:endParaRPr lang="en-US" sz="1800" dirty="0"/>
          </a:p>
          <a:p>
            <a:r>
              <a:rPr lang="en-US" sz="1800" dirty="0"/>
              <a:t>If the suspicion is that there is a short between the ground bed and pipeline wires, or between them and the conduit, you can take the wires loose and check the rectifier with a resistor.</a:t>
            </a:r>
          </a:p>
        </p:txBody>
      </p:sp>
    </p:spTree>
    <p:extLst>
      <p:ext uri="{BB962C8B-B14F-4D97-AF65-F5344CB8AC3E}">
        <p14:creationId xmlns:p14="http://schemas.microsoft.com/office/powerpoint/2010/main" val="364779757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Resistor Tests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9461" y="1504278"/>
            <a:ext cx="6828721" cy="384115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600" dirty="0"/>
              <a:t>Resistors are rated at a wattage level (V * A = Watts) that is stated on their side with a variance of =/- 10%.</a:t>
            </a:r>
          </a:p>
          <a:p>
            <a:endParaRPr lang="en-US" sz="1600" dirty="0"/>
          </a:p>
          <a:p>
            <a:r>
              <a:rPr lang="en-US" sz="1600" dirty="0"/>
              <a:t>This resistor is 300 watt rated.  So at the maximum the resistor can handle 330 watts for extended times.  Beyond that, they react the same as a slow blow fuse and will burn out!</a:t>
            </a:r>
          </a:p>
          <a:p>
            <a:endParaRPr lang="en-US" sz="1600" dirty="0"/>
          </a:p>
          <a:p>
            <a:r>
              <a:rPr lang="en-US" sz="1600" dirty="0"/>
              <a:t>What is the maximum VDC we can put on this resistor?</a:t>
            </a:r>
          </a:p>
          <a:p>
            <a:endParaRPr lang="en-US" sz="1600" dirty="0"/>
          </a:p>
          <a:p>
            <a:r>
              <a:rPr lang="en-US" sz="1600" dirty="0"/>
              <a:t>330W/17.3A = 19.08 VDC Max</a:t>
            </a:r>
          </a:p>
          <a:p>
            <a:r>
              <a:rPr lang="en-US" sz="1600" dirty="0"/>
              <a:t>Over that, heat light and discontent!</a:t>
            </a:r>
          </a:p>
          <a:p>
            <a:endParaRPr lang="en-US" sz="1600" dirty="0"/>
          </a:p>
          <a:p>
            <a:r>
              <a:rPr lang="en-US" sz="1600" dirty="0"/>
              <a:t>Note especially – HEAT! </a:t>
            </a:r>
          </a:p>
        </p:txBody>
      </p:sp>
    </p:spTree>
    <p:extLst>
      <p:ext uri="{BB962C8B-B14F-4D97-AF65-F5344CB8AC3E}">
        <p14:creationId xmlns:p14="http://schemas.microsoft.com/office/powerpoint/2010/main" val="294294136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Graham\My Documents\Graham's Stuff\Corrosion Engineering Photos\diemer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7576" y="3768185"/>
            <a:ext cx="3686987" cy="2765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0653" name="Rectangle 1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dirty="0"/>
              <a:t>Results of Corrosion (marketing)</a:t>
            </a:r>
          </a:p>
        </p:txBody>
      </p:sp>
      <p:pic>
        <p:nvPicPr>
          <p:cNvPr id="19" name="Picture 18" descr="C:\Users\tat\Documents\WaterLeak\files\LADWP Data\09-24-09_Blowout Photos\Hartsook St by Bellingham Ave_EV_fire truck_2009-09-08\IMG_21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112" y="1023666"/>
            <a:ext cx="3352800" cy="239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 descr="C:\Documents and Settings\Graham\My Documents\Graham's Stuff\PCCP\PCCP Blow U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112" y="3835086"/>
            <a:ext cx="3342167" cy="252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 descr="ba_hetch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7576" y="1077686"/>
            <a:ext cx="3691341" cy="2494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537888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Rectifier Controls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9461" y="1504278"/>
            <a:ext cx="6828721" cy="384115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1600" dirty="0"/>
              <a:t>Note the AC Breaker </a:t>
            </a:r>
          </a:p>
          <a:p>
            <a:r>
              <a:rPr lang="en-US" sz="1600" dirty="0"/>
              <a:t>At the top Left the Course Taps</a:t>
            </a:r>
          </a:p>
          <a:p>
            <a:r>
              <a:rPr lang="en-US" sz="1600" dirty="0"/>
              <a:t>At the top right the Fine Taps</a:t>
            </a:r>
          </a:p>
          <a:p>
            <a:r>
              <a:rPr lang="en-US" sz="1600" dirty="0"/>
              <a:t>Note the very dangerous AC secondary fuse</a:t>
            </a:r>
          </a:p>
          <a:p>
            <a:r>
              <a:rPr lang="en-US" sz="1600" dirty="0"/>
              <a:t>Where is the current shunt?</a:t>
            </a:r>
          </a:p>
          <a:p>
            <a:r>
              <a:rPr lang="en-US" sz="1600" dirty="0"/>
              <a:t>Where do you measure DC Volts?</a:t>
            </a:r>
          </a:p>
          <a:p>
            <a:r>
              <a:rPr lang="en-US" sz="1600" dirty="0"/>
              <a:t>Can you use the Gages?</a:t>
            </a:r>
          </a:p>
          <a:p>
            <a:r>
              <a:rPr lang="en-US" sz="1600" dirty="0"/>
              <a:t>Where is the DC Lightning Arrestor?</a:t>
            </a:r>
          </a:p>
          <a:p>
            <a:r>
              <a:rPr lang="en-US" sz="1600" dirty="0"/>
              <a:t>Where is the AC Lightning Arrestor?</a:t>
            </a:r>
          </a:p>
          <a:p>
            <a:endParaRPr lang="en-US" sz="1600" dirty="0"/>
          </a:p>
          <a:p>
            <a:r>
              <a:rPr lang="en-US" sz="1600" dirty="0"/>
              <a:t>What polarity goes to the pipeline?</a:t>
            </a:r>
          </a:p>
          <a:p>
            <a:r>
              <a:rPr lang="en-US" sz="1600" dirty="0"/>
              <a:t>Would it matter if it were reversed?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3722009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Resistor Test Results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1" y="1600200"/>
            <a:ext cx="8610600" cy="381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65225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Inside?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There are two primary types of rectifiers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Full Wave Bridge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Half Wave </a:t>
            </a:r>
          </a:p>
          <a:p>
            <a:pPr marL="514350" indent="-514350"/>
            <a:r>
              <a:rPr lang="en-US" dirty="0"/>
              <a:t>95% of the rectifiers in the field are Full Wave Bridge Design</a:t>
            </a:r>
          </a:p>
          <a:p>
            <a:pPr marL="514350" indent="-514350"/>
            <a:r>
              <a:rPr lang="en-US" dirty="0"/>
              <a:t>Of these two types the internal device that changes AC to DC is a diode or a selenium “stack” element.</a:t>
            </a:r>
          </a:p>
          <a:p>
            <a:pPr marL="514350" indent="-514350"/>
            <a:r>
              <a:rPr lang="en-US" dirty="0"/>
              <a:t>Shown here are 2 of the 4 diodes needed for a “bridge” design Full Wave rectifier.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4600"/>
            <a:ext cx="4416778" cy="2484437"/>
          </a:xfrm>
        </p:spPr>
      </p:pic>
    </p:spTree>
    <p:extLst>
      <p:ext uri="{BB962C8B-B14F-4D97-AF65-F5344CB8AC3E}">
        <p14:creationId xmlns:p14="http://schemas.microsoft.com/office/powerpoint/2010/main" val="272675771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Inside?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7898"/>
            <a:ext cx="4038600" cy="245056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“rectifier” is basically the same as a battery charger – similar to that used on car batteries.</a:t>
            </a:r>
          </a:p>
          <a:p>
            <a:r>
              <a:rPr lang="en-US" dirty="0"/>
              <a:t>The elements are:</a:t>
            </a:r>
          </a:p>
          <a:p>
            <a:pPr lvl="1"/>
            <a:r>
              <a:rPr lang="en-US" dirty="0"/>
              <a:t>Transformer</a:t>
            </a:r>
          </a:p>
          <a:p>
            <a:pPr lvl="1"/>
            <a:r>
              <a:rPr lang="en-US" dirty="0"/>
              <a:t>Full Wave Diode Bridge</a:t>
            </a:r>
          </a:p>
          <a:p>
            <a:pPr lvl="1"/>
            <a:r>
              <a:rPr lang="en-US" dirty="0"/>
              <a:t>Possible smoothing agents such as a choke or capacitor or both.</a:t>
            </a:r>
          </a:p>
          <a:p>
            <a:pPr lvl="1"/>
            <a:r>
              <a:rPr lang="en-US" dirty="0"/>
              <a:t>Tap Settings, Breakers, Lightning arrestors.</a:t>
            </a:r>
          </a:p>
        </p:txBody>
      </p:sp>
    </p:spTree>
    <p:extLst>
      <p:ext uri="{BB962C8B-B14F-4D97-AF65-F5344CB8AC3E}">
        <p14:creationId xmlns:p14="http://schemas.microsoft.com/office/powerpoint/2010/main" val="30786058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Wave Diode Bridge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37496"/>
            <a:ext cx="4038600" cy="145137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arrangement of diodes changes the full AC “sine wave” into a rippling DC output.</a:t>
            </a:r>
          </a:p>
          <a:p>
            <a:r>
              <a:rPr lang="en-US" dirty="0"/>
              <a:t>Using a frequency meter on this, it should show 120 hertz.</a:t>
            </a:r>
          </a:p>
          <a:p>
            <a:r>
              <a:rPr lang="en-US" dirty="0"/>
              <a:t>If the meter shows 60 hertz, the unit is half waving and has a  burned out diode.</a:t>
            </a:r>
          </a:p>
        </p:txBody>
      </p:sp>
    </p:spTree>
    <p:extLst>
      <p:ext uri="{BB962C8B-B14F-4D97-AF65-F5344CB8AC3E}">
        <p14:creationId xmlns:p14="http://schemas.microsoft.com/office/powerpoint/2010/main" val="165060264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 Wave or Malfunction?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single diode rectifier is a half wave design.</a:t>
            </a:r>
          </a:p>
          <a:p>
            <a:r>
              <a:rPr lang="en-US" dirty="0"/>
              <a:t>Note the ripple pattern shown for this.</a:t>
            </a:r>
          </a:p>
          <a:p>
            <a:r>
              <a:rPr lang="en-US" dirty="0"/>
              <a:t>If a full wave bridge rectifier has a burned out diode, this may be the result or even zero output DC.</a:t>
            </a:r>
          </a:p>
          <a:p>
            <a:r>
              <a:rPr lang="en-US" dirty="0"/>
              <a:t>Frequency for this would be 60 hertz on your meter.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64509"/>
            <a:ext cx="4038600" cy="2197345"/>
          </a:xfrm>
        </p:spPr>
      </p:pic>
    </p:spTree>
    <p:extLst>
      <p:ext uri="{BB962C8B-B14F-4D97-AF65-F5344CB8AC3E}">
        <p14:creationId xmlns:p14="http://schemas.microsoft.com/office/powerpoint/2010/main" val="414881071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Lightning Arrestors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Lightning arrestors are to short between the leads they are connected to in event of a high voltage surge.</a:t>
            </a:r>
          </a:p>
          <a:p>
            <a:r>
              <a:rPr lang="en-US" dirty="0"/>
              <a:t>On the AC side this shuttles the current to the rectifier ground.</a:t>
            </a:r>
          </a:p>
          <a:p>
            <a:r>
              <a:rPr lang="en-US" dirty="0"/>
              <a:t>On the DC side it shuttles the current to the ground bed.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219200"/>
            <a:ext cx="1495425" cy="2318488"/>
          </a:xfrm>
        </p:spPr>
      </p:pic>
      <p:pic>
        <p:nvPicPr>
          <p:cNvPr id="3074" name="Picture 2" descr="C:\Ames\Training Resources\Graphics Photos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65418"/>
            <a:ext cx="2597728" cy="207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80458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Lightning Arrestors Can Short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Nothing can withstand a direct large lightning bolt! It travels miles through air, will a small arrestor survive?  Nope</a:t>
            </a:r>
          </a:p>
          <a:p>
            <a:r>
              <a:rPr lang="en-US" dirty="0"/>
              <a:t>Lightning arrestors can short out and trip the breaker when turned on.</a:t>
            </a:r>
          </a:p>
          <a:p>
            <a:r>
              <a:rPr lang="en-US" dirty="0"/>
              <a:t>Take them out of service and check for low resistance.  Replacements are available.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18" y="2057400"/>
            <a:ext cx="4038599" cy="4038599"/>
          </a:xfrm>
        </p:spPr>
      </p:pic>
    </p:spTree>
    <p:extLst>
      <p:ext uri="{BB962C8B-B14F-4D97-AF65-F5344CB8AC3E}">
        <p14:creationId xmlns:p14="http://schemas.microsoft.com/office/powerpoint/2010/main" val="36736263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Diodes and Selenium Stacks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2143125" cy="2143125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44237"/>
            <a:ext cx="3124200" cy="4665472"/>
          </a:xfrm>
        </p:spPr>
      </p:pic>
      <p:pic>
        <p:nvPicPr>
          <p:cNvPr id="4098" name="Picture 2" descr="C:\Ames\Training Resources\Graphics Photos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Ames\Training Resources\Graphics Photos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489" y="18954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21307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Phase Rectifier Bridges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Three phase rectifiers have three AC connections and the usual +/- DC outputs.</a:t>
            </a:r>
          </a:p>
          <a:p>
            <a:r>
              <a:rPr lang="en-US" dirty="0"/>
              <a:t>They are mounted on very large heat sinks to carry high currents.</a:t>
            </a:r>
          </a:p>
          <a:p>
            <a:r>
              <a:rPr lang="en-US" dirty="0"/>
              <a:t>All modularized diode bridges are somewhat easy to replace and have in stock.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28800"/>
            <a:ext cx="1714500" cy="1714500"/>
          </a:xfrm>
        </p:spPr>
      </p:pic>
      <p:pic>
        <p:nvPicPr>
          <p:cNvPr id="5122" name="Picture 2" descr="C:\Ames\Training Resources\Graphics Photos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65161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Corrosion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Four Basic Methods of Corrosion Control</a:t>
            </a:r>
          </a:p>
          <a:p>
            <a:pPr lvl="1"/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Material Selection/Design Detail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Corrosion Inhibitors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Coatings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Cathodic Protection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91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Phase – Cherry Creek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0567" y="2301082"/>
            <a:ext cx="5554134" cy="3124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Three phase rectifiers have 3 course and 3 fine tap settings.</a:t>
            </a:r>
          </a:p>
          <a:p>
            <a:r>
              <a:rPr lang="en-US" dirty="0"/>
              <a:t>Note the junction straps between the AC section and the dc section – Nice!</a:t>
            </a:r>
          </a:p>
          <a:p>
            <a:r>
              <a:rPr lang="en-US" dirty="0"/>
              <a:t>Each section in this design slides out for ease of testing and repairs.</a:t>
            </a:r>
          </a:p>
        </p:txBody>
      </p:sp>
    </p:spTree>
    <p:extLst>
      <p:ext uri="{BB962C8B-B14F-4D97-AF65-F5344CB8AC3E}">
        <p14:creationId xmlns:p14="http://schemas.microsoft.com/office/powerpoint/2010/main" val="419713745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Summation of Safety Rules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you are not trained, do not work on them.</a:t>
            </a:r>
          </a:p>
          <a:p>
            <a:r>
              <a:rPr lang="en-US" dirty="0"/>
              <a:t>If you have never seen the one in front of you before, do not work on them.</a:t>
            </a:r>
          </a:p>
          <a:p>
            <a:r>
              <a:rPr lang="en-US" dirty="0"/>
              <a:t>Readings and measurements can be taken on all rectifiers by qualified CP1 and higher techs.</a:t>
            </a:r>
          </a:p>
          <a:p>
            <a:r>
              <a:rPr lang="en-US" dirty="0"/>
              <a:t>First check for AC on the case – ALWAYS!</a:t>
            </a:r>
          </a:p>
          <a:p>
            <a:r>
              <a:rPr lang="en-US" dirty="0"/>
              <a:t>Check with back of the hand a safety check also.</a:t>
            </a:r>
          </a:p>
          <a:p>
            <a:r>
              <a:rPr lang="en-US" dirty="0"/>
              <a:t>Any work done to a rectifier is to be done with AC power OFF and confirmed NO AC Present!</a:t>
            </a:r>
          </a:p>
          <a:p>
            <a:r>
              <a:rPr lang="en-US" dirty="0"/>
              <a:t>Always fill out the form in the rectifier pocket on all measurements taken, date, and sign as well as record them and report them.</a:t>
            </a:r>
          </a:p>
          <a:p>
            <a:r>
              <a:rPr lang="en-US" dirty="0"/>
              <a:t>Be SAFE!</a:t>
            </a:r>
          </a:p>
        </p:txBody>
      </p:sp>
    </p:spTree>
    <p:extLst>
      <p:ext uri="{BB962C8B-B14F-4D97-AF65-F5344CB8AC3E}">
        <p14:creationId xmlns:p14="http://schemas.microsoft.com/office/powerpoint/2010/main" val="348271292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Last Word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Generally an experienced tech would be the only doing any repairs to a rectifier.</a:t>
            </a:r>
          </a:p>
          <a:p>
            <a:r>
              <a:rPr lang="en-US" dirty="0"/>
              <a:t>Normally CE would only be involved with rectifier replacements when not working.</a:t>
            </a:r>
          </a:p>
          <a:p>
            <a:r>
              <a:rPr lang="en-US" dirty="0"/>
              <a:t>Qualified Techs of CP1 or higher are to take measurements, and operate changes and interrupters to the rectifiers.</a:t>
            </a:r>
          </a:p>
          <a:p>
            <a:r>
              <a:rPr lang="en-US" dirty="0"/>
              <a:t>Construction crews can of course mount rectifiers and connect DC cables.</a:t>
            </a:r>
          </a:p>
        </p:txBody>
      </p:sp>
    </p:spTree>
    <p:extLst>
      <p:ext uri="{BB962C8B-B14F-4D97-AF65-F5344CB8AC3E}">
        <p14:creationId xmlns:p14="http://schemas.microsoft.com/office/powerpoint/2010/main" val="360727858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Visit </a:t>
            </a:r>
            <a:r>
              <a:rPr lang="en-US" u="sng" dirty="0"/>
              <a:t>www.chapman.engineering</a:t>
            </a:r>
            <a:r>
              <a:rPr lang="en-US" dirty="0"/>
              <a:t> for more!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800" dirty="0"/>
              <a:t>Eric Frechette, PE, NACE CP-4</a:t>
            </a:r>
          </a:p>
          <a:p>
            <a:pPr>
              <a:buNone/>
            </a:pPr>
            <a:r>
              <a:rPr lang="en-US" sz="1800" dirty="0"/>
              <a:t>Chapman Engineering</a:t>
            </a:r>
          </a:p>
          <a:p>
            <a:pPr>
              <a:buNone/>
            </a:pPr>
            <a:r>
              <a:rPr lang="en-US" sz="1800" dirty="0"/>
              <a:t>Boerne, TX</a:t>
            </a:r>
          </a:p>
          <a:p>
            <a:pPr>
              <a:buNone/>
            </a:pPr>
            <a:r>
              <a:rPr lang="en-US" sz="1800" dirty="0"/>
              <a:t>Office: (830) 816-3311 office</a:t>
            </a:r>
          </a:p>
          <a:p>
            <a:pPr>
              <a:buNone/>
            </a:pPr>
            <a:r>
              <a:rPr lang="en-US" sz="1800" dirty="0"/>
              <a:t>Email: </a:t>
            </a:r>
            <a:r>
              <a:rPr lang="en-US" sz="1800" dirty="0" err="1"/>
              <a:t>efrechette@chapman.engineering</a:t>
            </a:r>
            <a:endParaRPr lang="en-US" sz="1800" dirty="0"/>
          </a:p>
          <a:p>
            <a:pPr>
              <a:buNone/>
            </a:pP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562600"/>
            <a:ext cx="275082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9856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686800" cy="4724400"/>
          </a:xfrm>
        </p:spPr>
        <p:txBody>
          <a:bodyPr>
            <a:normAutofit/>
          </a:bodyPr>
          <a:lstStyle/>
          <a:p>
            <a:pPr marL="514350" indent="-457200"/>
            <a:r>
              <a:rPr lang="en-US" sz="2400" dirty="0"/>
              <a:t>Electrochemically alter the surface condition of the metal to move the anodic reactions elsewhere</a:t>
            </a:r>
          </a:p>
          <a:p>
            <a:pPr marL="514350" indent="-457200"/>
            <a:r>
              <a:rPr lang="en-US" sz="2400" dirty="0"/>
              <a:t>NACE SP0572:  A technique to reduce the corrosion of a metal surface by making that surface the cathode of an electrochemical cell</a:t>
            </a:r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685800"/>
          </a:xfrm>
          <a:noFill/>
          <a:ln/>
        </p:spPr>
        <p:txBody>
          <a:bodyPr anchor="ctr" anchorCtr="1">
            <a:normAutofit/>
          </a:bodyPr>
          <a:lstStyle/>
          <a:p>
            <a:r>
              <a:rPr lang="en-US" sz="3200" dirty="0"/>
              <a:t>Cathodic Protection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6879" y="2764647"/>
            <a:ext cx="5302121" cy="396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793834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34938"/>
            <a:ext cx="8470900" cy="1143000"/>
          </a:xfrm>
        </p:spPr>
        <p:txBody>
          <a:bodyPr/>
          <a:lstStyle/>
          <a:p>
            <a:pPr algn="l"/>
            <a:r>
              <a:rPr lang="en-US" sz="4000" dirty="0"/>
              <a:t>Types of Cathodic Protection Systems</a:t>
            </a:r>
          </a:p>
        </p:txBody>
      </p:sp>
      <p:sp>
        <p:nvSpPr>
          <p:cNvPr id="614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91823" y="1535113"/>
            <a:ext cx="6858000" cy="4114800"/>
          </a:xfrm>
        </p:spPr>
        <p:txBody>
          <a:bodyPr/>
          <a:lstStyle/>
          <a:p>
            <a:r>
              <a:rPr lang="en-US" dirty="0"/>
              <a:t>Galvanic Systems</a:t>
            </a:r>
          </a:p>
          <a:p>
            <a:pPr lvl="1"/>
            <a:r>
              <a:rPr lang="en-US" dirty="0"/>
              <a:t>Aluminum, Zinc, Magnesium anodes</a:t>
            </a:r>
          </a:p>
          <a:p>
            <a:endParaRPr lang="en-US" dirty="0"/>
          </a:p>
          <a:p>
            <a:r>
              <a:rPr lang="en-US" dirty="0"/>
              <a:t>Impressed Current Systems</a:t>
            </a:r>
          </a:p>
          <a:p>
            <a:pPr lvl="1"/>
            <a:r>
              <a:rPr lang="en-US" dirty="0"/>
              <a:t>More noble anode materials (Cast Iron, Carbon, Conductive Polymer, Titanium)</a:t>
            </a:r>
          </a:p>
          <a:p>
            <a:pPr lvl="1"/>
            <a:r>
              <a:rPr lang="en-US" dirty="0"/>
              <a:t>External Power Source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575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64" name="Rectangle 36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3999" cy="13112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/>
              <a:t>Impressed Current</a:t>
            </a:r>
            <a:br>
              <a:rPr lang="en-US" sz="4000" dirty="0"/>
            </a:br>
            <a:r>
              <a:rPr lang="en-US" sz="4000" dirty="0"/>
              <a:t>Systems</a:t>
            </a:r>
          </a:p>
        </p:txBody>
      </p:sp>
      <p:sp>
        <p:nvSpPr>
          <p:cNvPr id="30" name="Freeform 10"/>
          <p:cNvSpPr>
            <a:spLocks/>
          </p:cNvSpPr>
          <p:nvPr/>
        </p:nvSpPr>
        <p:spPr bwMode="auto">
          <a:xfrm>
            <a:off x="3643313" y="2862263"/>
            <a:ext cx="890587" cy="1011237"/>
          </a:xfrm>
          <a:custGeom>
            <a:avLst/>
            <a:gdLst/>
            <a:ahLst/>
            <a:cxnLst>
              <a:cxn ang="0">
                <a:pos x="0" y="636"/>
              </a:cxn>
              <a:cxn ang="0">
                <a:pos x="0" y="190"/>
              </a:cxn>
              <a:cxn ang="0">
                <a:pos x="560" y="190"/>
              </a:cxn>
              <a:cxn ang="0">
                <a:pos x="560" y="0"/>
              </a:cxn>
            </a:cxnLst>
            <a:rect l="0" t="0" r="r" b="b"/>
            <a:pathLst>
              <a:path w="561" h="637">
                <a:moveTo>
                  <a:pt x="0" y="636"/>
                </a:moveTo>
                <a:lnTo>
                  <a:pt x="0" y="190"/>
                </a:lnTo>
                <a:lnTo>
                  <a:pt x="560" y="190"/>
                </a:lnTo>
                <a:lnTo>
                  <a:pt x="560" y="0"/>
                </a:lnTo>
              </a:path>
            </a:pathLst>
          </a:custGeom>
          <a:noFill/>
          <a:ln w="50800" cap="rnd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Oval 34"/>
          <p:cNvSpPr>
            <a:spLocks noChangeArrowheads="1"/>
          </p:cNvSpPr>
          <p:nvPr/>
        </p:nvSpPr>
        <p:spPr bwMode="auto">
          <a:xfrm>
            <a:off x="1033463" y="5767388"/>
            <a:ext cx="533400" cy="533400"/>
          </a:xfrm>
          <a:prstGeom prst="ellipse">
            <a:avLst/>
          </a:prstGeom>
          <a:solidFill>
            <a:schemeClr val="bg2"/>
          </a:solidFill>
          <a:ln w="19050">
            <a:round/>
            <a:headEnd type="none" w="sm" len="sm"/>
            <a:tailEnd type="none" w="sm" len="sm"/>
          </a:ln>
          <a:effectLst/>
          <a:scene3d>
            <a:camera prst="legacyObliqueTopRight">
              <a:rot lat="1500000" lon="1800000" rev="0"/>
            </a:camera>
            <a:lightRig rig="legacyFlat4" dir="b"/>
          </a:scene3d>
          <a:sp3d extrusionH="3630600" prstMaterial="legacyMetal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spAutoFit/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6102054" y="5616575"/>
            <a:ext cx="2031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Anode Bed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Rectangle 4"/>
          <p:cNvSpPr txBox="1">
            <a:spLocks noChangeArrowheads="1"/>
          </p:cNvSpPr>
          <p:nvPr/>
        </p:nvSpPr>
        <p:spPr bwMode="auto">
          <a:xfrm>
            <a:off x="1255260" y="3875088"/>
            <a:ext cx="17729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Protected</a:t>
            </a:r>
            <a:b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Pipe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Freeform 5"/>
          <p:cNvSpPr>
            <a:spLocks/>
          </p:cNvSpPr>
          <p:nvPr/>
        </p:nvSpPr>
        <p:spPr bwMode="auto">
          <a:xfrm>
            <a:off x="6572250" y="3113088"/>
            <a:ext cx="1152525" cy="828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25" y="0"/>
              </a:cxn>
              <a:cxn ang="0">
                <a:pos x="725" y="521"/>
              </a:cxn>
            </a:cxnLst>
            <a:rect l="0" t="0" r="r" b="b"/>
            <a:pathLst>
              <a:path w="726" h="522">
                <a:moveTo>
                  <a:pt x="0" y="0"/>
                </a:moveTo>
                <a:lnTo>
                  <a:pt x="725" y="0"/>
                </a:lnTo>
                <a:lnTo>
                  <a:pt x="725" y="521"/>
                </a:lnTo>
              </a:path>
            </a:pathLst>
          </a:custGeom>
          <a:noFill/>
          <a:ln w="50800" cap="rnd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Freeform 6"/>
          <p:cNvSpPr>
            <a:spLocks/>
          </p:cNvSpPr>
          <p:nvPr/>
        </p:nvSpPr>
        <p:spPr bwMode="auto">
          <a:xfrm>
            <a:off x="7116763" y="3113088"/>
            <a:ext cx="1587" cy="8493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34"/>
              </a:cxn>
            </a:cxnLst>
            <a:rect l="0" t="0" r="r" b="b"/>
            <a:pathLst>
              <a:path w="1" h="535">
                <a:moveTo>
                  <a:pt x="0" y="0"/>
                </a:moveTo>
                <a:lnTo>
                  <a:pt x="0" y="534"/>
                </a:lnTo>
              </a:path>
            </a:pathLst>
          </a:custGeom>
          <a:noFill/>
          <a:ln w="50800" cap="rnd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Freeform 7"/>
          <p:cNvSpPr>
            <a:spLocks/>
          </p:cNvSpPr>
          <p:nvPr/>
        </p:nvSpPr>
        <p:spPr bwMode="auto">
          <a:xfrm>
            <a:off x="4310063" y="2316163"/>
            <a:ext cx="1374775" cy="5476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65" y="0"/>
              </a:cxn>
              <a:cxn ang="0">
                <a:pos x="865" y="344"/>
              </a:cxn>
              <a:cxn ang="0">
                <a:pos x="0" y="344"/>
              </a:cxn>
              <a:cxn ang="0">
                <a:pos x="0" y="0"/>
              </a:cxn>
            </a:cxnLst>
            <a:rect l="0" t="0" r="r" b="b"/>
            <a:pathLst>
              <a:path w="866" h="345">
                <a:moveTo>
                  <a:pt x="0" y="0"/>
                </a:moveTo>
                <a:lnTo>
                  <a:pt x="865" y="0"/>
                </a:lnTo>
                <a:lnTo>
                  <a:pt x="865" y="344"/>
                </a:lnTo>
                <a:lnTo>
                  <a:pt x="0" y="344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 w="50800" cap="rnd" cmpd="sng">
            <a:solidFill>
              <a:srgbClr val="292929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Rectangle 8"/>
          <p:cNvSpPr txBox="1">
            <a:spLocks noChangeArrowheads="1"/>
          </p:cNvSpPr>
          <p:nvPr/>
        </p:nvSpPr>
        <p:spPr bwMode="auto">
          <a:xfrm>
            <a:off x="4330700" y="2333625"/>
            <a:ext cx="11811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53E5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53E5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 bwMode="auto">
          <a:xfrm>
            <a:off x="4315949" y="1838325"/>
            <a:ext cx="14090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Rectifier</a:t>
            </a:r>
          </a:p>
        </p:txBody>
      </p:sp>
      <p:sp>
        <p:nvSpPr>
          <p:cNvPr id="39" name="Freeform 11"/>
          <p:cNvSpPr>
            <a:spLocks/>
          </p:cNvSpPr>
          <p:nvPr/>
        </p:nvSpPr>
        <p:spPr bwMode="auto">
          <a:xfrm>
            <a:off x="5380038" y="2870200"/>
            <a:ext cx="1193800" cy="244475"/>
          </a:xfrm>
          <a:custGeom>
            <a:avLst/>
            <a:gdLst/>
            <a:ahLst/>
            <a:cxnLst>
              <a:cxn ang="0">
                <a:pos x="751" y="153"/>
              </a:cxn>
              <a:cxn ang="0">
                <a:pos x="0" y="153"/>
              </a:cxn>
              <a:cxn ang="0">
                <a:pos x="0" y="0"/>
              </a:cxn>
            </a:cxnLst>
            <a:rect l="0" t="0" r="r" b="b"/>
            <a:pathLst>
              <a:path w="752" h="154">
                <a:moveTo>
                  <a:pt x="751" y="153"/>
                </a:moveTo>
                <a:lnTo>
                  <a:pt x="0" y="153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Freeform 12"/>
          <p:cNvSpPr>
            <a:spLocks/>
          </p:cNvSpPr>
          <p:nvPr/>
        </p:nvSpPr>
        <p:spPr bwMode="auto">
          <a:xfrm>
            <a:off x="6511925" y="3113088"/>
            <a:ext cx="1588" cy="828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21"/>
              </a:cxn>
            </a:cxnLst>
            <a:rect l="0" t="0" r="r" b="b"/>
            <a:pathLst>
              <a:path w="1" h="522">
                <a:moveTo>
                  <a:pt x="0" y="0"/>
                </a:moveTo>
                <a:lnTo>
                  <a:pt x="0" y="521"/>
                </a:lnTo>
              </a:path>
            </a:pathLst>
          </a:custGeom>
          <a:noFill/>
          <a:ln w="50800" cap="rnd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Rectangle 13"/>
          <p:cNvSpPr txBox="1">
            <a:spLocks noChangeArrowheads="1"/>
          </p:cNvSpPr>
          <p:nvPr/>
        </p:nvSpPr>
        <p:spPr bwMode="auto">
          <a:xfrm>
            <a:off x="333814" y="1848077"/>
            <a:ext cx="2563813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 Power Source </a:t>
            </a:r>
          </a:p>
        </p:txBody>
      </p:sp>
      <p:sp>
        <p:nvSpPr>
          <p:cNvPr id="42" name="Rectangle 14"/>
          <p:cNvSpPr txBox="1">
            <a:spLocks noChangeArrowheads="1"/>
          </p:cNvSpPr>
          <p:nvPr/>
        </p:nvSpPr>
        <p:spPr bwMode="auto">
          <a:xfrm>
            <a:off x="5776912" y="2767916"/>
            <a:ext cx="1162051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rgbClr val="253E5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DC out</a:t>
            </a:r>
          </a:p>
        </p:txBody>
      </p:sp>
      <p:sp>
        <p:nvSpPr>
          <p:cNvPr id="44" name="Freeform 17"/>
          <p:cNvSpPr>
            <a:spLocks/>
          </p:cNvSpPr>
          <p:nvPr/>
        </p:nvSpPr>
        <p:spPr bwMode="auto">
          <a:xfrm>
            <a:off x="1795463" y="5175250"/>
            <a:ext cx="512762" cy="515938"/>
          </a:xfrm>
          <a:custGeom>
            <a:avLst/>
            <a:gdLst/>
            <a:ahLst/>
            <a:cxnLst>
              <a:cxn ang="0">
                <a:pos x="0" y="276"/>
              </a:cxn>
              <a:cxn ang="0">
                <a:pos x="379" y="0"/>
              </a:cxn>
            </a:cxnLst>
            <a:rect l="0" t="0" r="r" b="b"/>
            <a:pathLst>
              <a:path w="380" h="277">
                <a:moveTo>
                  <a:pt x="0" y="276"/>
                </a:moveTo>
                <a:lnTo>
                  <a:pt x="379" y="0"/>
                </a:lnTo>
              </a:path>
            </a:pathLst>
          </a:custGeom>
          <a:noFill/>
          <a:ln w="19050" cap="rnd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Freeform 18"/>
          <p:cNvSpPr>
            <a:spLocks/>
          </p:cNvSpPr>
          <p:nvPr/>
        </p:nvSpPr>
        <p:spPr bwMode="auto">
          <a:xfrm>
            <a:off x="2640013" y="4383088"/>
            <a:ext cx="539750" cy="546100"/>
          </a:xfrm>
          <a:custGeom>
            <a:avLst/>
            <a:gdLst/>
            <a:ahLst/>
            <a:cxnLst>
              <a:cxn ang="0">
                <a:pos x="0" y="276"/>
              </a:cxn>
              <a:cxn ang="0">
                <a:pos x="379" y="0"/>
              </a:cxn>
            </a:cxnLst>
            <a:rect l="0" t="0" r="r" b="b"/>
            <a:pathLst>
              <a:path w="380" h="277">
                <a:moveTo>
                  <a:pt x="0" y="276"/>
                </a:moveTo>
                <a:lnTo>
                  <a:pt x="379" y="0"/>
                </a:lnTo>
              </a:path>
            </a:pathLst>
          </a:custGeom>
          <a:noFill/>
          <a:ln w="19050" cap="rnd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Freeform 19"/>
          <p:cNvSpPr>
            <a:spLocks/>
          </p:cNvSpPr>
          <p:nvPr/>
        </p:nvSpPr>
        <p:spPr bwMode="auto">
          <a:xfrm>
            <a:off x="3463925" y="3722688"/>
            <a:ext cx="515938" cy="503237"/>
          </a:xfrm>
          <a:custGeom>
            <a:avLst/>
            <a:gdLst/>
            <a:ahLst/>
            <a:cxnLst>
              <a:cxn ang="0">
                <a:pos x="0" y="276"/>
              </a:cxn>
              <a:cxn ang="0">
                <a:pos x="379" y="0"/>
              </a:cxn>
            </a:cxnLst>
            <a:rect l="0" t="0" r="r" b="b"/>
            <a:pathLst>
              <a:path w="380" h="277">
                <a:moveTo>
                  <a:pt x="0" y="276"/>
                </a:moveTo>
                <a:lnTo>
                  <a:pt x="379" y="0"/>
                </a:lnTo>
              </a:path>
            </a:pathLst>
          </a:custGeom>
          <a:noFill/>
          <a:ln w="19050" cap="rnd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Oval 20"/>
          <p:cNvSpPr>
            <a:spLocks noChangeArrowheads="1"/>
          </p:cNvSpPr>
          <p:nvPr/>
        </p:nvSpPr>
        <p:spPr bwMode="auto">
          <a:xfrm>
            <a:off x="6348413" y="5157788"/>
            <a:ext cx="381000" cy="762000"/>
          </a:xfrm>
          <a:prstGeom prst="ellipse">
            <a:avLst/>
          </a:prstGeom>
          <a:solidFill>
            <a:schemeClr val="folHlink"/>
          </a:solidFill>
          <a:ln w="19050">
            <a:round/>
            <a:headEnd type="none" w="sm" len="sm"/>
            <a:tailEnd type="none" w="sm" len="sm"/>
          </a:ln>
          <a:effectLst/>
          <a:scene3d>
            <a:camera prst="legacyPerspectiveTop">
              <a:rot lat="4800000" lon="0" rev="0"/>
            </a:camera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spAutoFit/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Oval 21"/>
          <p:cNvSpPr>
            <a:spLocks noChangeArrowheads="1"/>
          </p:cNvSpPr>
          <p:nvPr/>
        </p:nvSpPr>
        <p:spPr bwMode="auto">
          <a:xfrm>
            <a:off x="6938963" y="5157788"/>
            <a:ext cx="381000" cy="762000"/>
          </a:xfrm>
          <a:prstGeom prst="ellipse">
            <a:avLst/>
          </a:prstGeom>
          <a:solidFill>
            <a:schemeClr val="folHlink"/>
          </a:solidFill>
          <a:ln w="19050">
            <a:round/>
            <a:headEnd type="none" w="sm" len="sm"/>
            <a:tailEnd type="none" w="sm" len="sm"/>
          </a:ln>
          <a:effectLst/>
          <a:scene3d>
            <a:camera prst="legacyPerspectiveTop">
              <a:rot lat="4800000" lon="0" rev="0"/>
            </a:camera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spAutoFit/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Oval 22"/>
          <p:cNvSpPr>
            <a:spLocks noChangeArrowheads="1"/>
          </p:cNvSpPr>
          <p:nvPr/>
        </p:nvSpPr>
        <p:spPr bwMode="auto">
          <a:xfrm>
            <a:off x="7548563" y="5157788"/>
            <a:ext cx="381000" cy="762000"/>
          </a:xfrm>
          <a:prstGeom prst="ellipse">
            <a:avLst/>
          </a:prstGeom>
          <a:solidFill>
            <a:schemeClr val="folHlink"/>
          </a:solidFill>
          <a:ln w="19050">
            <a:round/>
            <a:headEnd type="none" w="sm" len="sm"/>
            <a:tailEnd type="none" w="sm" len="sm"/>
          </a:ln>
          <a:effectLst/>
          <a:scene3d>
            <a:camera prst="legacyPerspectiveTop">
              <a:rot lat="4800000" lon="0" rev="0"/>
            </a:camera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spAutoFit/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Freeform 23"/>
          <p:cNvSpPr>
            <a:spLocks/>
          </p:cNvSpPr>
          <p:nvPr/>
        </p:nvSpPr>
        <p:spPr bwMode="auto">
          <a:xfrm>
            <a:off x="2157413" y="5557838"/>
            <a:ext cx="3981450" cy="1066800"/>
          </a:xfrm>
          <a:custGeom>
            <a:avLst/>
            <a:gdLst/>
            <a:ahLst/>
            <a:cxnLst>
              <a:cxn ang="0">
                <a:pos x="2508" y="0"/>
              </a:cxn>
              <a:cxn ang="0">
                <a:pos x="1116" y="612"/>
              </a:cxn>
              <a:cxn ang="0">
                <a:pos x="0" y="360"/>
              </a:cxn>
            </a:cxnLst>
            <a:rect l="0" t="0" r="r" b="b"/>
            <a:pathLst>
              <a:path w="2508" h="672">
                <a:moveTo>
                  <a:pt x="2508" y="0"/>
                </a:moveTo>
                <a:cubicBezTo>
                  <a:pt x="2021" y="276"/>
                  <a:pt x="1534" y="552"/>
                  <a:pt x="1116" y="612"/>
                </a:cubicBezTo>
                <a:cubicBezTo>
                  <a:pt x="698" y="672"/>
                  <a:pt x="186" y="402"/>
                  <a:pt x="0" y="360"/>
                </a:cubicBezTo>
              </a:path>
            </a:pathLst>
          </a:custGeom>
          <a:noFill/>
          <a:ln w="38100" cap="flat" cmpd="sng">
            <a:solidFill>
              <a:srgbClr val="292929"/>
            </a:solidFill>
            <a:prstDash val="solid"/>
            <a:round/>
            <a:headEnd type="none" w="sm" len="sm"/>
            <a:tailEnd type="stealth" w="med" len="lg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Freeform 24"/>
          <p:cNvSpPr>
            <a:spLocks/>
          </p:cNvSpPr>
          <p:nvPr/>
        </p:nvSpPr>
        <p:spPr bwMode="auto">
          <a:xfrm>
            <a:off x="2481263" y="5272088"/>
            <a:ext cx="3619500" cy="971550"/>
          </a:xfrm>
          <a:custGeom>
            <a:avLst/>
            <a:gdLst/>
            <a:ahLst/>
            <a:cxnLst>
              <a:cxn ang="0">
                <a:pos x="2508" y="0"/>
              </a:cxn>
              <a:cxn ang="0">
                <a:pos x="1116" y="612"/>
              </a:cxn>
              <a:cxn ang="0">
                <a:pos x="0" y="360"/>
              </a:cxn>
            </a:cxnLst>
            <a:rect l="0" t="0" r="r" b="b"/>
            <a:pathLst>
              <a:path w="2508" h="672">
                <a:moveTo>
                  <a:pt x="2508" y="0"/>
                </a:moveTo>
                <a:cubicBezTo>
                  <a:pt x="2021" y="276"/>
                  <a:pt x="1534" y="552"/>
                  <a:pt x="1116" y="612"/>
                </a:cubicBezTo>
                <a:cubicBezTo>
                  <a:pt x="698" y="672"/>
                  <a:pt x="186" y="402"/>
                  <a:pt x="0" y="360"/>
                </a:cubicBezTo>
              </a:path>
            </a:pathLst>
          </a:custGeom>
          <a:noFill/>
          <a:ln w="38100" cap="flat" cmpd="sng">
            <a:solidFill>
              <a:srgbClr val="292929"/>
            </a:solidFill>
            <a:prstDash val="solid"/>
            <a:round/>
            <a:headEnd type="none" w="sm" len="sm"/>
            <a:tailEnd type="stealth" w="med" len="lg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Freeform 25"/>
          <p:cNvSpPr>
            <a:spLocks/>
          </p:cNvSpPr>
          <p:nvPr/>
        </p:nvSpPr>
        <p:spPr bwMode="auto">
          <a:xfrm>
            <a:off x="2824163" y="5081588"/>
            <a:ext cx="3238500" cy="666750"/>
          </a:xfrm>
          <a:custGeom>
            <a:avLst/>
            <a:gdLst/>
            <a:ahLst/>
            <a:cxnLst>
              <a:cxn ang="0">
                <a:pos x="2508" y="0"/>
              </a:cxn>
              <a:cxn ang="0">
                <a:pos x="1116" y="612"/>
              </a:cxn>
              <a:cxn ang="0">
                <a:pos x="0" y="360"/>
              </a:cxn>
            </a:cxnLst>
            <a:rect l="0" t="0" r="r" b="b"/>
            <a:pathLst>
              <a:path w="2508" h="672">
                <a:moveTo>
                  <a:pt x="2508" y="0"/>
                </a:moveTo>
                <a:cubicBezTo>
                  <a:pt x="2021" y="276"/>
                  <a:pt x="1534" y="552"/>
                  <a:pt x="1116" y="612"/>
                </a:cubicBezTo>
                <a:cubicBezTo>
                  <a:pt x="698" y="672"/>
                  <a:pt x="186" y="402"/>
                  <a:pt x="0" y="360"/>
                </a:cubicBezTo>
              </a:path>
            </a:pathLst>
          </a:custGeom>
          <a:noFill/>
          <a:ln w="38100" cap="flat" cmpd="sng">
            <a:solidFill>
              <a:srgbClr val="292929"/>
            </a:solidFill>
            <a:prstDash val="solid"/>
            <a:round/>
            <a:headEnd type="none" w="sm" len="sm"/>
            <a:tailEnd type="stealth" w="med" len="lg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Freeform 26"/>
          <p:cNvSpPr>
            <a:spLocks/>
          </p:cNvSpPr>
          <p:nvPr/>
        </p:nvSpPr>
        <p:spPr bwMode="auto">
          <a:xfrm>
            <a:off x="3071813" y="4852988"/>
            <a:ext cx="2990850" cy="400050"/>
          </a:xfrm>
          <a:custGeom>
            <a:avLst/>
            <a:gdLst/>
            <a:ahLst/>
            <a:cxnLst>
              <a:cxn ang="0">
                <a:pos x="2508" y="0"/>
              </a:cxn>
              <a:cxn ang="0">
                <a:pos x="1116" y="612"/>
              </a:cxn>
              <a:cxn ang="0">
                <a:pos x="0" y="360"/>
              </a:cxn>
            </a:cxnLst>
            <a:rect l="0" t="0" r="r" b="b"/>
            <a:pathLst>
              <a:path w="2508" h="672">
                <a:moveTo>
                  <a:pt x="2508" y="0"/>
                </a:moveTo>
                <a:cubicBezTo>
                  <a:pt x="2021" y="276"/>
                  <a:pt x="1534" y="552"/>
                  <a:pt x="1116" y="612"/>
                </a:cubicBezTo>
                <a:cubicBezTo>
                  <a:pt x="698" y="672"/>
                  <a:pt x="186" y="402"/>
                  <a:pt x="0" y="360"/>
                </a:cubicBezTo>
              </a:path>
            </a:pathLst>
          </a:custGeom>
          <a:noFill/>
          <a:ln w="38100" cap="flat" cmpd="sng">
            <a:solidFill>
              <a:srgbClr val="292929"/>
            </a:solidFill>
            <a:prstDash val="solid"/>
            <a:round/>
            <a:headEnd type="none" w="sm" len="sm"/>
            <a:tailEnd type="stealth" w="med" len="lg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Freeform 29"/>
          <p:cNvSpPr>
            <a:spLocks/>
          </p:cNvSpPr>
          <p:nvPr/>
        </p:nvSpPr>
        <p:spPr bwMode="auto">
          <a:xfrm>
            <a:off x="2767013" y="1978025"/>
            <a:ext cx="1549400" cy="454025"/>
          </a:xfrm>
          <a:custGeom>
            <a:avLst/>
            <a:gdLst/>
            <a:ahLst/>
            <a:cxnLst>
              <a:cxn ang="0">
                <a:pos x="976" y="271"/>
              </a:cxn>
              <a:cxn ang="0">
                <a:pos x="616" y="247"/>
              </a:cxn>
              <a:cxn ang="0">
                <a:pos x="408" y="39"/>
              </a:cxn>
              <a:cxn ang="0">
                <a:pos x="0" y="15"/>
              </a:cxn>
            </a:cxnLst>
            <a:rect l="0" t="0" r="r" b="b"/>
            <a:pathLst>
              <a:path w="976" h="286">
                <a:moveTo>
                  <a:pt x="976" y="271"/>
                </a:moveTo>
                <a:cubicBezTo>
                  <a:pt x="843" y="278"/>
                  <a:pt x="711" y="286"/>
                  <a:pt x="616" y="247"/>
                </a:cubicBezTo>
                <a:cubicBezTo>
                  <a:pt x="521" y="208"/>
                  <a:pt x="511" y="78"/>
                  <a:pt x="408" y="39"/>
                </a:cubicBezTo>
                <a:cubicBezTo>
                  <a:pt x="305" y="0"/>
                  <a:pt x="72" y="19"/>
                  <a:pt x="0" y="15"/>
                </a:cubicBezTo>
              </a:path>
            </a:pathLst>
          </a:custGeom>
          <a:noFill/>
          <a:ln w="2857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1127333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Transformer-Rectifier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1066800"/>
            <a:ext cx="487680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5994400" cy="449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05000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2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Rectifier Components</a:t>
            </a:r>
          </a:p>
        </p:txBody>
      </p:sp>
      <p:sp>
        <p:nvSpPr>
          <p:cNvPr id="6148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1028700" y="1600200"/>
            <a:ext cx="3757613" cy="4506913"/>
          </a:xfrm>
        </p:spPr>
        <p:txBody>
          <a:bodyPr/>
          <a:lstStyle/>
          <a:p>
            <a:pPr eaLnBrk="1" hangingPunct="1"/>
            <a:r>
              <a:rPr lang="en-US" altLang="en-US" sz="2400"/>
              <a:t>AC Supply</a:t>
            </a:r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2400"/>
              <a:t>Circuit breaker</a:t>
            </a:r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2400"/>
              <a:t>Transformer</a:t>
            </a:r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2400"/>
              <a:t>Rectifying elements</a:t>
            </a:r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>
              <a:buFontTx/>
              <a:buNone/>
            </a:pPr>
            <a:endParaRPr lang="en-US" altLang="en-US" sz="2400"/>
          </a:p>
        </p:txBody>
      </p:sp>
      <p:sp>
        <p:nvSpPr>
          <p:cNvPr id="6149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4929188" y="1600200"/>
            <a:ext cx="3757612" cy="4506913"/>
          </a:xfrm>
        </p:spPr>
        <p:txBody>
          <a:bodyPr/>
          <a:lstStyle/>
          <a:p>
            <a:pPr eaLnBrk="1" hangingPunct="1"/>
            <a:r>
              <a:rPr lang="en-US" altLang="en-US" sz="2400"/>
              <a:t>Meters</a:t>
            </a:r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2400"/>
              <a:t>DC Output Terminals</a:t>
            </a:r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2400"/>
              <a:t>Fuses*</a:t>
            </a:r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2400"/>
              <a:t>Surge protection*</a:t>
            </a:r>
          </a:p>
        </p:txBody>
      </p:sp>
      <p:sp>
        <p:nvSpPr>
          <p:cNvPr id="6150" name="Text Box 12"/>
          <p:cNvSpPr txBox="1">
            <a:spLocks noChangeArrowheads="1"/>
          </p:cNvSpPr>
          <p:nvPr/>
        </p:nvSpPr>
        <p:spPr bwMode="auto">
          <a:xfrm>
            <a:off x="2889250" y="5046663"/>
            <a:ext cx="330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* depending on unit</a:t>
            </a:r>
            <a:br>
              <a:rPr lang="en-US" altLang="en-US"/>
            </a:b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8550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hemed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1580</Words>
  <Application>Microsoft Office PowerPoint</Application>
  <PresentationFormat>On-screen Show (4:3)</PresentationFormat>
  <Paragraphs>229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Arial Narrow</vt:lpstr>
      <vt:lpstr>Calibri</vt:lpstr>
      <vt:lpstr>Cambria</vt:lpstr>
      <vt:lpstr>Times New Roman</vt:lpstr>
      <vt:lpstr>Verdana</vt:lpstr>
      <vt:lpstr>Wingdings</vt:lpstr>
      <vt:lpstr>themedata</vt:lpstr>
      <vt:lpstr>PowerPoint Presentation</vt:lpstr>
      <vt:lpstr>Corrosion Career</vt:lpstr>
      <vt:lpstr>Results of Corrosion (marketing)</vt:lpstr>
      <vt:lpstr>Corrosion Control</vt:lpstr>
      <vt:lpstr>Cathodic Protection</vt:lpstr>
      <vt:lpstr>Types of Cathodic Protection Systems</vt:lpstr>
      <vt:lpstr>Impressed Current Systems</vt:lpstr>
      <vt:lpstr>Transformer-Rectifier</vt:lpstr>
      <vt:lpstr>Rectifier Components</vt:lpstr>
      <vt:lpstr>Common Rectifier</vt:lpstr>
      <vt:lpstr>Rectifier Testing</vt:lpstr>
      <vt:lpstr>Rectifier Testing (cont)</vt:lpstr>
      <vt:lpstr>Basic Tests</vt:lpstr>
      <vt:lpstr>PowerPoint Presentation</vt:lpstr>
      <vt:lpstr>Diode Testing from Panel</vt:lpstr>
      <vt:lpstr>Rectifier Safety</vt:lpstr>
      <vt:lpstr>Shock Hazards Inside</vt:lpstr>
      <vt:lpstr>Safety Danger Spots Ex#1 13.6VAC</vt:lpstr>
      <vt:lpstr>Safety Danger Spots Ex#2 29VAC</vt:lpstr>
      <vt:lpstr>Safety Danger Spots #3 79.5VAC</vt:lpstr>
      <vt:lpstr>Safety Considerations</vt:lpstr>
      <vt:lpstr>The AC Feed</vt:lpstr>
      <vt:lpstr>Visual Inspection</vt:lpstr>
      <vt:lpstr>Things to Visually Spot</vt:lpstr>
      <vt:lpstr>Visual Inspections</vt:lpstr>
      <vt:lpstr>Note Rectifier Redline</vt:lpstr>
      <vt:lpstr>Test Setup and Controls</vt:lpstr>
      <vt:lpstr>Cathodic Protection Circuit</vt:lpstr>
      <vt:lpstr>Resistor Tests</vt:lpstr>
      <vt:lpstr>Rectifier Controls</vt:lpstr>
      <vt:lpstr>Resistor Test Results</vt:lpstr>
      <vt:lpstr>What’s Inside?</vt:lpstr>
      <vt:lpstr>What’s Inside?</vt:lpstr>
      <vt:lpstr>Full Wave Diode Bridge</vt:lpstr>
      <vt:lpstr>Half Wave or Malfunction?</vt:lpstr>
      <vt:lpstr>Lightning Arrestors</vt:lpstr>
      <vt:lpstr>Lightning Arrestors Can Short Out</vt:lpstr>
      <vt:lpstr>Diodes and Selenium Stacks</vt:lpstr>
      <vt:lpstr>Three Phase Rectifier Bridges</vt:lpstr>
      <vt:lpstr>Three Phase – Cherry Creek</vt:lpstr>
      <vt:lpstr>Summation of Safety Rules</vt:lpstr>
      <vt:lpstr>One Last Word</vt:lpstr>
      <vt:lpstr>Questions/Comments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Beginning CP</dc:title>
  <dc:creator>Mike</dc:creator>
  <cp:lastModifiedBy>Eric Frechette</cp:lastModifiedBy>
  <cp:revision>79</cp:revision>
  <dcterms:created xsi:type="dcterms:W3CDTF">2011-01-12T23:06:52Z</dcterms:created>
  <dcterms:modified xsi:type="dcterms:W3CDTF">2017-02-03T05:25:51Z</dcterms:modified>
</cp:coreProperties>
</file>