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4" r:id="rId1"/>
  </p:sldMasterIdLst>
  <p:sldIdLst>
    <p:sldId id="257" r:id="rId2"/>
    <p:sldId id="258" r:id="rId3"/>
    <p:sldId id="259" r:id="rId4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14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35677" y="2266711"/>
            <a:ext cx="5386648" cy="7658578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816102" y="2462784"/>
            <a:ext cx="5225796" cy="726643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2846070" y="2253742"/>
            <a:ext cx="1165860" cy="1137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2914650" y="2253744"/>
            <a:ext cx="1028700" cy="97536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8461" y="3717801"/>
            <a:ext cx="5101080" cy="4605867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4650" b="0" kern="1200" cap="all" spc="-75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8681" y="8323666"/>
            <a:ext cx="5102352" cy="89408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050" spc="60" baseline="0">
                <a:solidFill>
                  <a:schemeClr val="tx2">
                    <a:lumMod val="75000"/>
                  </a:schemeClr>
                </a:solidFill>
              </a:defRPr>
            </a:lvl1pPr>
            <a:lvl2pPr marL="342900" indent="0" algn="ctr">
              <a:buNone/>
              <a:defRPr sz="1050"/>
            </a:lvl2pPr>
            <a:lvl3pPr marL="685800" indent="0" algn="ctr">
              <a:buNone/>
              <a:defRPr sz="1050"/>
            </a:lvl3pPr>
            <a:lvl4pPr marL="1028700" indent="0" algn="ctr">
              <a:buNone/>
              <a:defRPr sz="1050"/>
            </a:lvl4pPr>
            <a:lvl5pPr marL="1371600" indent="0" algn="ctr">
              <a:buNone/>
              <a:defRPr sz="1050"/>
            </a:lvl5pPr>
            <a:lvl6pPr marL="1714500" indent="0" algn="ctr">
              <a:buNone/>
              <a:defRPr sz="1050"/>
            </a:lvl6pPr>
            <a:lvl7pPr marL="2057400" indent="0" algn="ctr">
              <a:buNone/>
              <a:defRPr sz="1050"/>
            </a:lvl7pPr>
            <a:lvl8pPr marL="2400300" indent="0" algn="ctr">
              <a:buNone/>
              <a:defRPr sz="1050"/>
            </a:lvl8pPr>
            <a:lvl9pPr marL="2743200" indent="0" algn="ctr">
              <a:buNone/>
              <a:defRPr sz="105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2948940" y="2359445"/>
            <a:ext cx="960120" cy="812800"/>
          </a:xfrm>
        </p:spPr>
        <p:txBody>
          <a:bodyPr/>
          <a:lstStyle>
            <a:lvl1pPr algn="ctr">
              <a:defRPr sz="825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smtClean="0"/>
              <a:t>2/6/2021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828702" y="9264107"/>
            <a:ext cx="3321844" cy="406400"/>
          </a:xfrm>
        </p:spPr>
        <p:txBody>
          <a:bodyPr/>
          <a:lstStyle>
            <a:lvl1pPr algn="l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4841393" y="9265920"/>
            <a:ext cx="1187933" cy="4064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6457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smtClean="0"/>
              <a:t>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132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57775" y="1354667"/>
            <a:ext cx="1328738" cy="9347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1354667"/>
            <a:ext cx="4543425" cy="9347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smtClean="0"/>
              <a:t>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050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smtClean="0"/>
              <a:t>2/6/2021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428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735677" y="2266711"/>
            <a:ext cx="5386648" cy="7658578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816102" y="2462784"/>
            <a:ext cx="5225796" cy="726643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2846070" y="2253742"/>
            <a:ext cx="1165860" cy="1137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2914650" y="2253744"/>
            <a:ext cx="1028700" cy="97536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538" y="3723216"/>
            <a:ext cx="5102352" cy="4600448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4650" kern="1200" cap="all" spc="-75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9539" y="8323666"/>
            <a:ext cx="5102352" cy="894080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>
                <a:solidFill>
                  <a:schemeClr val="tx1"/>
                </a:solidFill>
                <a:effectLst/>
              </a:defRPr>
            </a:lvl1pPr>
            <a:lvl2pPr marL="3429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48940" y="2357120"/>
            <a:ext cx="960120" cy="812800"/>
          </a:xfrm>
        </p:spPr>
        <p:txBody>
          <a:bodyPr/>
          <a:lstStyle>
            <a:lvl1pPr algn="ctr">
              <a:defRPr lang="en-US" sz="825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smtClean="0"/>
              <a:t>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28509" y="9264107"/>
            <a:ext cx="3322701" cy="4064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0033" y="9264107"/>
            <a:ext cx="1188149" cy="4064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7357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3738880"/>
            <a:ext cx="2743200" cy="699008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6160" y="3738880"/>
            <a:ext cx="2743200" cy="699008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smtClean="0"/>
              <a:t>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026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3687705"/>
            <a:ext cx="2743200" cy="113792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25" b="0">
                <a:solidFill>
                  <a:schemeClr val="tx2"/>
                </a:solidFill>
                <a:latin typeface="+mn-lt"/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4899374"/>
            <a:ext cx="2743200" cy="56896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66160" y="3687705"/>
            <a:ext cx="2743200" cy="113792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25" b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66160" y="4900588"/>
            <a:ext cx="2743200" cy="56896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smtClean="0"/>
              <a:t>2/6/2021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769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smtClean="0"/>
              <a:t>2/6/2021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86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smtClean="0"/>
              <a:t>2/6/2021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92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5073968" y="308864"/>
            <a:ext cx="1645920" cy="1157427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9225" y="1079808"/>
            <a:ext cx="1367314" cy="2926080"/>
          </a:xfrm>
        </p:spPr>
        <p:txBody>
          <a:bodyPr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732" y="1612699"/>
            <a:ext cx="4071642" cy="8966603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9225" y="4064000"/>
            <a:ext cx="1367314" cy="6231467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975">
                <a:solidFill>
                  <a:schemeClr val="tx1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51120" y="487680"/>
            <a:ext cx="1491615" cy="11216640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smtClean="0"/>
              <a:t>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09506" y="11204135"/>
            <a:ext cx="822960" cy="48768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358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073968" y="308864"/>
            <a:ext cx="1645920" cy="1157427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5151120" y="487680"/>
            <a:ext cx="1491615" cy="11216640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9225" y="1072896"/>
            <a:ext cx="1368171" cy="2926080"/>
          </a:xfrm>
        </p:spPr>
        <p:txBody>
          <a:bodyPr anchor="b">
            <a:noAutofit/>
          </a:bodyPr>
          <a:lstStyle>
            <a:lvl1pPr algn="l">
              <a:defRPr sz="1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87" y="308864"/>
            <a:ext cx="4798886" cy="1157427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9225" y="4064000"/>
            <a:ext cx="1368171" cy="622604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600"/>
              </a:spcBef>
              <a:buNone/>
              <a:defRPr sz="975">
                <a:solidFill>
                  <a:schemeClr val="tx1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smtClean="0"/>
              <a:t>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685800" rtl="0" eaLnBrk="1" latinLnBrk="0" hangingPunct="1">
              <a:defRPr lang="en-US" sz="675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8160" y="11216640"/>
            <a:ext cx="822960" cy="48768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023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017" y="308864"/>
            <a:ext cx="6593967" cy="1157427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219456" y="520192"/>
            <a:ext cx="6419088" cy="111516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1142389"/>
            <a:ext cx="576072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3738880"/>
            <a:ext cx="5760720" cy="699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107" y="11204135"/>
            <a:ext cx="1543050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smtClean="0"/>
              <a:t>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7672" y="11204135"/>
            <a:ext cx="2962656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4782" y="11204135"/>
            <a:ext cx="822960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818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US" sz="3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37160" indent="-137160" algn="l" defTabSz="685800" rtl="0" eaLnBrk="1" latinLnBrk="0" hangingPunct="1">
        <a:lnSpc>
          <a:spcPct val="100000"/>
        </a:lnSpc>
        <a:spcBef>
          <a:spcPts val="675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ext&#10;&#10;Description automatically generated with medium confidence">
            <a:extLst>
              <a:ext uri="{FF2B5EF4-FFF2-40B4-BE49-F238E27FC236}">
                <a16:creationId xmlns:a16="http://schemas.microsoft.com/office/drawing/2014/main" id="{024E7A89-54E0-49CB-B064-612791705F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570" y="304801"/>
            <a:ext cx="6494586" cy="11371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999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BB197AB-7260-4CE4-9686-BFBF38A5DFA7}"/>
              </a:ext>
            </a:extLst>
          </p:cNvPr>
          <p:cNvSpPr txBox="1"/>
          <p:nvPr/>
        </p:nvSpPr>
        <p:spPr>
          <a:xfrm>
            <a:off x="232012" y="504967"/>
            <a:ext cx="6414448" cy="10449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Great Commission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Great Compassion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Paul </a:t>
            </a:r>
            <a:r>
              <a:rPr lang="en-US" sz="1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Brothwick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 Leader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Dorothy Boone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Living out Jesus’ Final Imperatives</a:t>
            </a:r>
            <a:endParaRPr lang="en-US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Biblical Foundations:</a:t>
            </a:r>
          </a:p>
          <a:p>
            <a:pPr marL="400050" marR="0" lvl="0" indent="-4000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should we live: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a. 	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 of Love, of God, and of others in the New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Testament</a:t>
            </a:r>
          </a:p>
          <a:p>
            <a:pPr marL="11430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	Commission and Context: Living out Jesus’ Final imperatives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a.	The last wishes of Jesus</a:t>
            </a:r>
          </a:p>
          <a:p>
            <a:pPr marL="11430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	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Great Commission: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a.	Caring for the disadvantaged [Matthew 25:31-46]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b.	Who are the disadvantaged? </a:t>
            </a:r>
          </a:p>
          <a:p>
            <a:pPr marL="11430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III.	Take-aways From Great Compassion (8)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a.	Stay Soft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b.	Target your actions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c.	Transform your view of other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d.	Do something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e.	Live out Love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f.	Make time to care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g.	Be a good Samaritan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h.	Give out of your pain</a:t>
            </a:r>
          </a:p>
          <a:p>
            <a:pPr marL="11430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00050" marR="0" lvl="0" indent="-4000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romanUcPeriod" startAt="5"/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Committing to Kingdom mission in our personal choices: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Choose-Learn-Look-Pray and Take our eyes off of ourselves</a:t>
            </a:r>
          </a:p>
          <a:p>
            <a:pPr marL="6858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VI.	Compassion Permanence: The ability to stay focused on 	specific needs of 	others and work until we make a difference.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VII.	Learn: Develop an ongoing posture of learning and discovery.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a.	Biblical Learning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b.	Historical Learning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c.	Current events Learning</a:t>
            </a:r>
          </a:p>
        </p:txBody>
      </p:sp>
    </p:spTree>
    <p:extLst>
      <p:ext uri="{BB962C8B-B14F-4D97-AF65-F5344CB8AC3E}">
        <p14:creationId xmlns:p14="http://schemas.microsoft.com/office/powerpoint/2010/main" val="1239281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EA511D9-E8C5-4EE0-9E58-78B3428AB3D3}"/>
              </a:ext>
            </a:extLst>
          </p:cNvPr>
          <p:cNvSpPr txBox="1"/>
          <p:nvPr/>
        </p:nvSpPr>
        <p:spPr>
          <a:xfrm>
            <a:off x="208547" y="497306"/>
            <a:ext cx="6432885" cy="10910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VIII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	Look: Opening our eyes, and responding to needs and opportunities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a..	Look for opportunities and needs at hand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b.	Look for practical ways to demonstrate the gospel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c.	Look for hooks to start the conversation</a:t>
            </a:r>
          </a:p>
          <a:p>
            <a:pPr marL="11430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IX.	Look for what’s next in God’s priorities</a:t>
            </a:r>
          </a:p>
          <a:p>
            <a:pPr marL="6858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X.	Pray: Biblical Reflection, Compassionate Praying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	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Pray, because the task is too big for us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b.	God grants boldness as we pray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c.	Pray to influence the nations of the world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d.	How do we pray? (Biblically and Strategically)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e.	Pray faithfully</a:t>
            </a:r>
          </a:p>
          <a:p>
            <a:pPr marL="11430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XI.	Welcome and Celebrate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a.	The foundation for welcoming; a transformed view of others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b.	Welcome: Take the initiative</a:t>
            </a:r>
          </a:p>
          <a:p>
            <a:pPr marL="11430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XII.	Simplify and Give; To live more simplified that others may simply live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a.	Steps toward simpler living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b.	Tame the monster called more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c.	Choose to be a giver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d.	Give sacrificially</a:t>
            </a:r>
          </a:p>
          <a:p>
            <a:pPr marL="11430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XIII.	Stand together with like minded people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a.	We grow stronger through corporate prayer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b.	Corporate worship and fellowship assures us that we are not alone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c.	We need others to help recharge our spiritual batteries</a:t>
            </a:r>
          </a:p>
          <a:p>
            <a:pPr marL="11430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XIV.	The Bible’s Teaching on Caring For the Poor: What are our responsibilities to 	those in need.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a.	To maintain and promote justice (Prov. 21:3; 29:14; 31:9)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b.	To set the oppressed free, feed the hungry (Is. 58:6-10)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(Matt: 25:31-40)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c.	Help those in need; how?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XV.	Promises and Blessings, if we reach out to the poor</a:t>
            </a:r>
          </a:p>
          <a:p>
            <a:pPr marL="6858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XVI.	Serving Cross Culturally and Leaving our Comfort Zone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XVII.	As you go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a.	Remember God goes before us</a:t>
            </a:r>
          </a:p>
          <a:p>
            <a:pPr marL="11430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XVIII.	Witnessing To All The Senses Complete Sensory Evangelism</a:t>
            </a:r>
          </a:p>
        </p:txBody>
      </p:sp>
    </p:spTree>
    <p:extLst>
      <p:ext uri="{BB962C8B-B14F-4D97-AF65-F5344CB8AC3E}">
        <p14:creationId xmlns:p14="http://schemas.microsoft.com/office/powerpoint/2010/main" val="17895586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1572</TotalTime>
  <Words>674</Words>
  <Application>Microsoft Office PowerPoint</Application>
  <PresentationFormat>Widescreen</PresentationFormat>
  <Paragraphs>89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Garamond</vt:lpstr>
      <vt:lpstr>Times New Roman</vt:lpstr>
      <vt:lpstr>Savon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Lula Gainez</dc:creator>
  <cp:lastModifiedBy>Lula Gainez</cp:lastModifiedBy>
  <cp:revision>17</cp:revision>
  <dcterms:created xsi:type="dcterms:W3CDTF">2021-02-07T02:33:12Z</dcterms:created>
  <dcterms:modified xsi:type="dcterms:W3CDTF">2021-02-08T04:45:13Z</dcterms:modified>
</cp:coreProperties>
</file>