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8" r:id="rId3"/>
    <p:sldId id="267" r:id="rId4"/>
    <p:sldId id="268" r:id="rId5"/>
    <p:sldId id="262" r:id="rId6"/>
    <p:sldId id="264" r:id="rId7"/>
    <p:sldId id="263" r:id="rId8"/>
    <p:sldId id="269" r:id="rId9"/>
    <p:sldId id="270" r:id="rId10"/>
    <p:sldId id="275" r:id="rId11"/>
    <p:sldId id="278" r:id="rId12"/>
    <p:sldId id="279"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68223" autoAdjust="0"/>
  </p:normalViewPr>
  <p:slideViewPr>
    <p:cSldViewPr>
      <p:cViewPr varScale="1">
        <p:scale>
          <a:sx n="49" d="100"/>
          <a:sy n="49" d="100"/>
        </p:scale>
        <p:origin x="-1998"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pPr/>
              <a:t>9/14/2017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pPr/>
              <a:t>‹#›</a:t>
            </a:fld>
            <a:endParaRPr lang="en-US"/>
          </a:p>
        </p:txBody>
      </p:sp>
    </p:spTree>
    <p:extLst>
      <p:ext uri="{BB962C8B-B14F-4D97-AF65-F5344CB8AC3E}">
        <p14:creationId xmlns:p14="http://schemas.microsoft.com/office/powerpoint/2010/main" xmlns=""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My name is Liz Newsome,</a:t>
            </a:r>
            <a:r>
              <a:rPr lang="en-US" baseline="0" dirty="0" smtClean="0"/>
              <a:t> and I’m the data manager for the Voluntary Pre-K grant and the Preschool Development Grant.</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1</a:t>
            </a:fld>
            <a:endParaRPr lang="en-US"/>
          </a:p>
        </p:txBody>
      </p:sp>
    </p:spTree>
    <p:extLst>
      <p:ext uri="{BB962C8B-B14F-4D97-AF65-F5344CB8AC3E}">
        <p14:creationId xmlns:p14="http://schemas.microsoft.com/office/powerpoint/2010/main" xmlns="" val="3207432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process for entering Pre-K students into your SIS is the same as it is for all other students, and it is required by law just as it is for K-12.</a:t>
            </a:r>
          </a:p>
          <a:p>
            <a:endParaRPr lang="en-US" baseline="0" dirty="0" smtClean="0"/>
          </a:p>
          <a:p>
            <a:r>
              <a:rPr lang="en-US" baseline="0" dirty="0" smtClean="0"/>
              <a:t>You must make sure all the teachers are entered in the system, and each teacher must be assigned the correct course code so that data can be pulled accurately.</a:t>
            </a:r>
          </a:p>
          <a:p>
            <a:endParaRPr lang="en-US" baseline="0" dirty="0" smtClean="0"/>
          </a:p>
          <a:p>
            <a:r>
              <a:rPr lang="en-US" baseline="0" dirty="0" smtClean="0"/>
              <a:t>Enter students in the system at the start of the school year and throughout the year as they enter, and the date of entry should be the first day the student attends class.</a:t>
            </a:r>
          </a:p>
        </p:txBody>
      </p:sp>
      <p:sp>
        <p:nvSpPr>
          <p:cNvPr id="4" name="Slide Number Placeholder 3"/>
          <p:cNvSpPr>
            <a:spLocks noGrp="1"/>
          </p:cNvSpPr>
          <p:nvPr>
            <p:ph type="sldNum" sz="quarter" idx="10"/>
          </p:nvPr>
        </p:nvSpPr>
        <p:spPr/>
        <p:txBody>
          <a:bodyPr/>
          <a:lstStyle/>
          <a:p>
            <a:fld id="{EF3C1CD0-D833-4B0D-BF33-74A8E63C0BDA}" type="slidenum">
              <a:rPr lang="en-US" smtClean="0"/>
              <a:pPr/>
              <a:t>11</a:t>
            </a:fld>
            <a:endParaRPr lang="en-US"/>
          </a:p>
        </p:txBody>
      </p:sp>
    </p:spTree>
    <p:extLst>
      <p:ext uri="{BB962C8B-B14F-4D97-AF65-F5344CB8AC3E}">
        <p14:creationId xmlns:p14="http://schemas.microsoft.com/office/powerpoint/2010/main" xmlns="" val="2026238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When entering the students into the system, please make sure you code them accurately. All children in seats funded by the VPK grant must be coded Q. All students who are income eligible must be coded L.  The J code is not the same as the L code. You will have to enter each code separately as applicable.</a:t>
            </a:r>
          </a:p>
          <a:p>
            <a:endParaRPr lang="en-US" baseline="0" dirty="0" smtClean="0"/>
          </a:p>
          <a:p>
            <a:r>
              <a:rPr lang="en-US" baseline="0" dirty="0" smtClean="0"/>
              <a:t>Make sure that the information is accurate, and then make sure each student is assigned to a teacher.</a:t>
            </a:r>
          </a:p>
          <a:p>
            <a:endParaRPr lang="en-US" baseline="0" dirty="0" smtClean="0"/>
          </a:p>
          <a:p>
            <a:r>
              <a:rPr lang="en-US" baseline="0" dirty="0" smtClean="0"/>
              <a:t>An extract must also be completed to make sure that all of the information in your SIS loads into EIS.</a:t>
            </a:r>
            <a:endParaRPr lang="en-US" dirty="0" smtClean="0"/>
          </a:p>
        </p:txBody>
      </p:sp>
      <p:sp>
        <p:nvSpPr>
          <p:cNvPr id="4" name="Slide Number Placeholder 3"/>
          <p:cNvSpPr>
            <a:spLocks noGrp="1"/>
          </p:cNvSpPr>
          <p:nvPr>
            <p:ph type="sldNum" sz="quarter" idx="10"/>
          </p:nvPr>
        </p:nvSpPr>
        <p:spPr/>
        <p:txBody>
          <a:bodyPr/>
          <a:lstStyle/>
          <a:p>
            <a:fld id="{EF3C1CD0-D833-4B0D-BF33-74A8E63C0BDA}" type="slidenum">
              <a:rPr lang="en-US" smtClean="0"/>
              <a:pPr/>
              <a:t>12</a:t>
            </a:fld>
            <a:endParaRPr lang="en-US"/>
          </a:p>
        </p:txBody>
      </p:sp>
    </p:spTree>
    <p:extLst>
      <p:ext uri="{BB962C8B-B14F-4D97-AF65-F5344CB8AC3E}">
        <p14:creationId xmlns:p14="http://schemas.microsoft.com/office/powerpoint/2010/main" xmlns="" val="3416043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here today</a:t>
            </a:r>
            <a:r>
              <a:rPr lang="en-US" baseline="0" dirty="0" smtClean="0"/>
              <a:t> to give you a brief overview of pre-K attendance and coding.</a:t>
            </a:r>
          </a:p>
        </p:txBody>
      </p:sp>
      <p:sp>
        <p:nvSpPr>
          <p:cNvPr id="4" name="Slide Number Placeholder 3"/>
          <p:cNvSpPr>
            <a:spLocks noGrp="1"/>
          </p:cNvSpPr>
          <p:nvPr>
            <p:ph type="sldNum" sz="quarter" idx="10"/>
          </p:nvPr>
        </p:nvSpPr>
        <p:spPr/>
        <p:txBody>
          <a:bodyPr/>
          <a:lstStyle/>
          <a:p>
            <a:fld id="{EF3C1CD0-D833-4B0D-BF33-74A8E63C0BDA}" type="slidenum">
              <a:rPr lang="en-US" smtClean="0"/>
              <a:pPr/>
              <a:t>2</a:t>
            </a:fld>
            <a:endParaRPr lang="en-US"/>
          </a:p>
        </p:txBody>
      </p:sp>
    </p:spTree>
    <p:extLst>
      <p:ext uri="{BB962C8B-B14F-4D97-AF65-F5344CB8AC3E}">
        <p14:creationId xmlns:p14="http://schemas.microsoft.com/office/powerpoint/2010/main" xmlns="" val="251718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The new Every</a:t>
            </a:r>
            <a:r>
              <a:rPr lang="en-US" baseline="0" dirty="0" smtClean="0"/>
              <a:t> Student Succeeds Act requires states to focus on six areas when considering accountability measures. They are:</a:t>
            </a:r>
          </a:p>
          <a:p>
            <a:pPr marL="171450" indent="-171450" fontAlgn="t">
              <a:buFont typeface="Arial" panose="020B0604020202020204" pitchFamily="34" charset="0"/>
              <a:buChar char="•"/>
            </a:pPr>
            <a:r>
              <a:rPr lang="en-US" dirty="0" smtClean="0">
                <a:effectLst/>
              </a:rPr>
              <a:t>Academic achievement on annual reading and math assessments</a:t>
            </a:r>
          </a:p>
          <a:p>
            <a:pPr marL="171450" indent="-171450" fontAlgn="t">
              <a:buFont typeface="Arial" panose="020B0604020202020204" pitchFamily="34" charset="0"/>
              <a:buChar char="•"/>
            </a:pPr>
            <a:r>
              <a:rPr lang="en-US" dirty="0" smtClean="0">
                <a:effectLst/>
              </a:rPr>
              <a:t>Another state-determined indicator for student growth</a:t>
            </a:r>
          </a:p>
          <a:p>
            <a:pPr marL="171450" indent="-171450" fontAlgn="t">
              <a:buFont typeface="Arial" panose="020B0604020202020204" pitchFamily="34" charset="0"/>
              <a:buChar char="•"/>
            </a:pPr>
            <a:r>
              <a:rPr lang="en-US" dirty="0" smtClean="0">
                <a:effectLst/>
              </a:rPr>
              <a:t>High school graduation rates</a:t>
            </a:r>
          </a:p>
          <a:p>
            <a:pPr marL="171450" indent="-171450" fontAlgn="t">
              <a:buFont typeface="Arial" panose="020B0604020202020204" pitchFamily="34" charset="0"/>
              <a:buChar char="•"/>
            </a:pPr>
            <a:r>
              <a:rPr lang="en-US" dirty="0" smtClean="0">
                <a:effectLst/>
              </a:rPr>
              <a:t>English language proficiency</a:t>
            </a:r>
          </a:p>
          <a:p>
            <a:pPr marL="171450" indent="-171450" fontAlgn="t">
              <a:buFont typeface="Arial" panose="020B0604020202020204" pitchFamily="34" charset="0"/>
              <a:buChar char="•"/>
            </a:pPr>
            <a:r>
              <a:rPr lang="en-US" dirty="0" smtClean="0">
                <a:effectLst/>
              </a:rPr>
              <a:t>At least one indicator of school success or student support</a:t>
            </a:r>
          </a:p>
          <a:p>
            <a:pPr marL="171450" indent="-171450" fontAlgn="t">
              <a:buFont typeface="Arial" panose="020B0604020202020204" pitchFamily="34" charset="0"/>
              <a:buChar char="•"/>
            </a:pPr>
            <a:endParaRPr lang="en-US" dirty="0" smtClean="0">
              <a:effectLst/>
            </a:endParaRPr>
          </a:p>
          <a:p>
            <a:pPr marL="0" indent="0" fontAlgn="t">
              <a:buFont typeface="Arial" panose="020B0604020202020204" pitchFamily="34" charset="0"/>
              <a:buNone/>
            </a:pPr>
            <a:r>
              <a:rPr lang="en-US" dirty="0" smtClean="0">
                <a:effectLst/>
              </a:rPr>
              <a:t>This slide demonstrates Tennessee’s response to those areas, and as you can see, Tennessee has included Chronic absenteeism in our accountability plan.</a:t>
            </a:r>
          </a:p>
          <a:p>
            <a:pPr marL="0" indent="0" fontAlgn="t">
              <a:buFont typeface="Arial" panose="020B0604020202020204" pitchFamily="34" charset="0"/>
              <a:buNone/>
            </a:pPr>
            <a:endParaRPr lang="en-US" dirty="0" smtClean="0">
              <a:effectLst/>
            </a:endParaRPr>
          </a:p>
          <a:p>
            <a:endParaRPr dirty="0"/>
          </a:p>
        </p:txBody>
      </p:sp>
    </p:spTree>
    <p:extLst>
      <p:ext uri="{BB962C8B-B14F-4D97-AF65-F5344CB8AC3E}">
        <p14:creationId xmlns:p14="http://schemas.microsoft.com/office/powerpoint/2010/main" xmlns="" val="1061287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2014, the University of Chicago and the Attendance Institute partnered to research attendance trends</a:t>
            </a:r>
            <a:r>
              <a:rPr lang="en-US" baseline="0" dirty="0" smtClean="0"/>
              <a:t> for students from pre-K through high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they found showed the importance of attendance in the first year of school.</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smtClean="0"/>
              <a:t>When students begin school with chronic absentee</a:t>
            </a:r>
            <a:r>
              <a:rPr lang="en-US" baseline="0" dirty="0" smtClean="0"/>
              <a:t> problems, they are more likely to continue this trend.</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When students are chronically absent, they fare much worse on entry assessments and later academic assessments.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smtClean="0"/>
              <a:t>What’s worse,</a:t>
            </a:r>
            <a:r>
              <a:rPr lang="en-US" baseline="0" dirty="0" smtClean="0"/>
              <a:t> these trends can impact learning up through high school. There is a direct correlation between chronic absences in the first year of school and drop out rates in high school.</a:t>
            </a:r>
            <a:endParaRPr lang="en-US" dirty="0" smtClean="0"/>
          </a:p>
        </p:txBody>
      </p:sp>
      <p:sp>
        <p:nvSpPr>
          <p:cNvPr id="4" name="Slide Number Placeholder 3"/>
          <p:cNvSpPr>
            <a:spLocks noGrp="1"/>
          </p:cNvSpPr>
          <p:nvPr>
            <p:ph type="sldNum" sz="quarter" idx="10"/>
          </p:nvPr>
        </p:nvSpPr>
        <p:spPr/>
        <p:txBody>
          <a:bodyPr/>
          <a:lstStyle/>
          <a:p>
            <a:fld id="{EF3C1CD0-D833-4B0D-BF33-74A8E63C0BDA}" type="slidenum">
              <a:rPr lang="en-US" smtClean="0"/>
              <a:pPr/>
              <a:t>4</a:t>
            </a:fld>
            <a:endParaRPr lang="en-US"/>
          </a:p>
        </p:txBody>
      </p:sp>
    </p:spTree>
    <p:extLst>
      <p:ext uri="{BB962C8B-B14F-4D97-AF65-F5344CB8AC3E}">
        <p14:creationId xmlns:p14="http://schemas.microsoft.com/office/powerpoint/2010/main" xmlns="" val="504188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5</a:t>
            </a:fld>
            <a:endParaRPr lang="en-US"/>
          </a:p>
        </p:txBody>
      </p:sp>
    </p:spTree>
    <p:extLst>
      <p:ext uri="{BB962C8B-B14F-4D97-AF65-F5344CB8AC3E}">
        <p14:creationId xmlns:p14="http://schemas.microsoft.com/office/powerpoint/2010/main" xmlns="" val="2188588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Tennessee, 4 year old</a:t>
            </a:r>
            <a:r>
              <a:rPr lang="en-US" baseline="0" dirty="0" smtClean="0"/>
              <a:t> s</a:t>
            </a:r>
            <a:r>
              <a:rPr lang="en-US" dirty="0" smtClean="0"/>
              <a:t>tudents are not required to enroll in school</a:t>
            </a:r>
            <a:r>
              <a:rPr lang="en-US" baseline="0" dirty="0" smtClean="0"/>
              <a:t> </a:t>
            </a:r>
            <a:r>
              <a:rPr lang="en-US" dirty="0" smtClean="0"/>
              <a:t>in pre-K .</a:t>
            </a:r>
          </a:p>
          <a:p>
            <a:endParaRPr lang="en-US" baseline="0" dirty="0" smtClean="0"/>
          </a:p>
          <a:p>
            <a:r>
              <a:rPr lang="en-US" baseline="0" dirty="0" smtClean="0"/>
              <a:t>However, if they do, they should be expected to form good habits and attend regularly. Anecdotal reports from parent conferences and parent surveys indicate that families see pre-K as optional. Therefore, they may not feel the same urgency to ensure regular attendance. </a:t>
            </a:r>
          </a:p>
          <a:p>
            <a:endParaRPr lang="en-US" baseline="0" dirty="0" smtClean="0"/>
          </a:p>
          <a:p>
            <a:r>
              <a:rPr lang="en-US" baseline="0" dirty="0" smtClean="0"/>
              <a:t>While this is certainly not the case in every situation, it does give us some indication that beginning a focus on attendance monitoring and parent education can positively impact student attendance rates.</a:t>
            </a:r>
          </a:p>
          <a:p>
            <a:endParaRPr lang="en-US" baseline="0" dirty="0" smtClean="0"/>
          </a:p>
          <a:p>
            <a:r>
              <a:rPr lang="en-US" baseline="0" dirty="0" smtClean="0"/>
              <a:t>The office of early learning has drafted guidance on attendance policies that should help to both inform parents of expectations and give districts support in working with families.</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6</a:t>
            </a:fld>
            <a:endParaRPr lang="en-US"/>
          </a:p>
        </p:txBody>
      </p:sp>
    </p:spTree>
    <p:extLst>
      <p:ext uri="{BB962C8B-B14F-4D97-AF65-F5344CB8AC3E}">
        <p14:creationId xmlns:p14="http://schemas.microsoft.com/office/powerpoint/2010/main" xmlns="" val="622572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attendance policy guidance can be found on</a:t>
            </a:r>
            <a:r>
              <a:rPr lang="en-US" baseline="0" dirty="0" smtClean="0"/>
              <a:t> the VPK website under the teachers and coordinators tab.</a:t>
            </a:r>
          </a:p>
          <a:p>
            <a:endParaRPr lang="en-US" baseline="0" dirty="0" smtClean="0"/>
          </a:p>
          <a:p>
            <a:r>
              <a:rPr lang="en-US" sz="1200" kern="1200" dirty="0" smtClean="0">
                <a:solidFill>
                  <a:schemeClr val="tx1"/>
                </a:solidFill>
                <a:effectLst/>
                <a:latin typeface="+mn-lt"/>
                <a:ea typeface="+mn-ea"/>
                <a:cs typeface="+mn-cs"/>
              </a:rPr>
              <a:t>The following are examples of acceptable reasons for excused absences: </a:t>
            </a:r>
          </a:p>
          <a:p>
            <a:pPr marL="171450" lvl="0" indent="-171450">
              <a:buFont typeface="Arial" panose="020B0604020202020204" pitchFamily="34" charset="0"/>
              <a:buChar char="•"/>
            </a:pPr>
            <a:r>
              <a:rPr lang="en-US" dirty="0" smtClean="0">
                <a:effectLst/>
              </a:rPr>
              <a:t>The child has a personal illness or injury; </a:t>
            </a:r>
          </a:p>
          <a:p>
            <a:pPr marL="171450" lvl="0" indent="-171450">
              <a:buFont typeface="Arial" panose="020B0604020202020204" pitchFamily="34" charset="0"/>
              <a:buChar char="•"/>
            </a:pPr>
            <a:r>
              <a:rPr lang="en-US" dirty="0" smtClean="0">
                <a:effectLst/>
              </a:rPr>
              <a:t>The child has other ongoing health related ailments which temporarily prevent attendance;</a:t>
            </a:r>
          </a:p>
          <a:p>
            <a:pPr marL="171450" lvl="0" indent="-171450">
              <a:buFont typeface="Arial" panose="020B0604020202020204" pitchFamily="34" charset="0"/>
              <a:buChar char="•"/>
            </a:pPr>
            <a:r>
              <a:rPr lang="en-US" dirty="0" smtClean="0">
                <a:effectLst/>
              </a:rPr>
              <a:t>The child contracts a communicable disease (virus or flu);</a:t>
            </a:r>
          </a:p>
          <a:p>
            <a:pPr marL="171450" lvl="0" indent="-171450">
              <a:buFont typeface="Arial" panose="020B0604020202020204" pitchFamily="34" charset="0"/>
              <a:buChar char="•"/>
            </a:pPr>
            <a:r>
              <a:rPr lang="en-US" dirty="0" smtClean="0">
                <a:effectLst/>
              </a:rPr>
              <a:t>Religious observances; </a:t>
            </a:r>
          </a:p>
          <a:p>
            <a:pPr marL="171450" lvl="0" indent="-171450">
              <a:buFont typeface="Arial" panose="020B0604020202020204" pitchFamily="34" charset="0"/>
              <a:buChar char="•"/>
            </a:pPr>
            <a:r>
              <a:rPr lang="en-US" dirty="0" smtClean="0">
                <a:effectLst/>
              </a:rPr>
              <a:t>Death in the family; </a:t>
            </a:r>
          </a:p>
          <a:p>
            <a:pPr marL="171450" lvl="0" indent="-171450">
              <a:buFont typeface="Arial" panose="020B0604020202020204" pitchFamily="34" charset="0"/>
              <a:buChar char="•"/>
            </a:pPr>
            <a:r>
              <a:rPr lang="en-US" dirty="0" smtClean="0">
                <a:effectLst/>
              </a:rPr>
              <a:t>Limited medical/dental/therapy appointments (these should be made outside school hours unless necessary).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7</a:t>
            </a:fld>
            <a:endParaRPr lang="en-US"/>
          </a:p>
        </p:txBody>
      </p:sp>
    </p:spTree>
    <p:extLst>
      <p:ext uri="{BB962C8B-B14F-4D97-AF65-F5344CB8AC3E}">
        <p14:creationId xmlns:p14="http://schemas.microsoft.com/office/powerpoint/2010/main" xmlns="" val="437215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striving</a:t>
            </a:r>
            <a:r>
              <a:rPr lang="en-US" baseline="0" dirty="0" smtClean="0"/>
              <a:t> for 90% </a:t>
            </a:r>
            <a:r>
              <a:rPr lang="en-US" baseline="0" dirty="0" err="1" smtClean="0"/>
              <a:t>adm</a:t>
            </a:r>
            <a:r>
              <a:rPr lang="en-US" baseline="0" dirty="0" smtClean="0"/>
              <a:t> for all students. In the even that attendance becomes a chronic issue, restorative practices should be followed:</a:t>
            </a:r>
          </a:p>
          <a:p>
            <a:pPr marL="228600" indent="-228600">
              <a:buAutoNum type="arabicParenR"/>
            </a:pPr>
            <a:r>
              <a:rPr lang="en-US" baseline="0" dirty="0" smtClean="0"/>
              <a:t>Designate a contact person at each school or district</a:t>
            </a:r>
          </a:p>
          <a:p>
            <a:pPr marL="228600" indent="-228600">
              <a:buAutoNum type="arabicParenR"/>
            </a:pPr>
            <a:r>
              <a:rPr lang="en-US" baseline="0" dirty="0" smtClean="0"/>
              <a:t>Follow up with parents to find the issue</a:t>
            </a:r>
          </a:p>
          <a:p>
            <a:pPr marL="228600" indent="-228600">
              <a:buAutoNum type="arabicParenR"/>
            </a:pPr>
            <a:r>
              <a:rPr lang="en-US" baseline="0" dirty="0" smtClean="0"/>
              <a:t>Create an attendance intervention plan WITH the family.</a:t>
            </a:r>
          </a:p>
          <a:p>
            <a:pPr marL="228600" indent="-228600">
              <a:buAutoNum type="arabicParenR"/>
            </a:pPr>
            <a:r>
              <a:rPr lang="en-US" baseline="0" dirty="0" smtClean="0"/>
              <a:t>Follow through and monitor the plan.</a:t>
            </a:r>
          </a:p>
          <a:p>
            <a:pPr marL="0" indent="0">
              <a:buNone/>
            </a:pPr>
            <a:endParaRPr lang="en-US" baseline="0" dirty="0" smtClean="0"/>
          </a:p>
          <a:p>
            <a:pPr marL="0" indent="0">
              <a:buNone/>
            </a:pPr>
            <a:r>
              <a:rPr lang="en-US" baseline="0" dirty="0" smtClean="0"/>
              <a:t>If the family continues to be absent, the student may be considered for withdrawal. No student may be withdrawn from the VPK program without consulting the department.</a:t>
            </a:r>
          </a:p>
          <a:p>
            <a:pPr marL="0" indent="0">
              <a:buNone/>
            </a:pPr>
            <a:endParaRPr lang="en-US" baseline="0" dirty="0" smtClean="0"/>
          </a:p>
          <a:p>
            <a:pPr marL="0" indent="0">
              <a:buNone/>
            </a:pPr>
            <a:r>
              <a:rPr lang="en-US" baseline="0" dirty="0" smtClean="0"/>
              <a:t>Candace Cook will use the attendance policy as guidance when considering all VPK withdrawal requests.</a:t>
            </a:r>
          </a:p>
        </p:txBody>
      </p:sp>
      <p:sp>
        <p:nvSpPr>
          <p:cNvPr id="4" name="Slide Number Placeholder 3"/>
          <p:cNvSpPr>
            <a:spLocks noGrp="1"/>
          </p:cNvSpPr>
          <p:nvPr>
            <p:ph type="sldNum" sz="quarter" idx="10"/>
          </p:nvPr>
        </p:nvSpPr>
        <p:spPr/>
        <p:txBody>
          <a:bodyPr/>
          <a:lstStyle/>
          <a:p>
            <a:fld id="{EF3C1CD0-D833-4B0D-BF33-74A8E63C0BDA}" type="slidenum">
              <a:rPr lang="en-US" smtClean="0"/>
              <a:pPr/>
              <a:t>8</a:t>
            </a:fld>
            <a:endParaRPr lang="en-US"/>
          </a:p>
        </p:txBody>
      </p:sp>
    </p:spTree>
    <p:extLst>
      <p:ext uri="{BB962C8B-B14F-4D97-AF65-F5344CB8AC3E}">
        <p14:creationId xmlns:p14="http://schemas.microsoft.com/office/powerpoint/2010/main" xmlns="" val="748485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It’s important that you enter VPK students in your SIS because it is required within the scope of service just like it is for K-12 students.  Though, it is voluntary for a parent to register their child for a Pre-K program, enrolling these registered students into the student information system is not voluntary.   It must be done for each of them.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data is used to identify funding needs during your applications, but it is also used to justify the continued need for funds as requested by the state legislature.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Additionally, entering the information allows you to maintain accurate student records, and that should be the goal with all the children we serve regardless of grade level.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 A statewide data pull will be completed on October 1</a:t>
            </a:r>
            <a:r>
              <a:rPr lang="en-US" baseline="30000" dirty="0" smtClean="0"/>
              <a:t>st</a:t>
            </a:r>
            <a:r>
              <a:rPr lang="en-US" dirty="0" smtClean="0"/>
              <a:t> for all VPK students, and additional data pulls will be completed during the year.</a:t>
            </a:r>
          </a:p>
        </p:txBody>
      </p:sp>
      <p:sp>
        <p:nvSpPr>
          <p:cNvPr id="4" name="Slide Number Placeholder 3"/>
          <p:cNvSpPr>
            <a:spLocks noGrp="1"/>
          </p:cNvSpPr>
          <p:nvPr>
            <p:ph type="sldNum" sz="quarter" idx="10"/>
          </p:nvPr>
        </p:nvSpPr>
        <p:spPr/>
        <p:txBody>
          <a:bodyPr/>
          <a:lstStyle/>
          <a:p>
            <a:fld id="{EF3C1CD0-D833-4B0D-BF33-74A8E63C0BDA}" type="slidenum">
              <a:rPr lang="en-US" smtClean="0"/>
              <a:pPr/>
              <a:t>10</a:t>
            </a:fld>
            <a:endParaRPr lang="en-US"/>
          </a:p>
        </p:txBody>
      </p:sp>
    </p:spTree>
    <p:extLst>
      <p:ext uri="{BB962C8B-B14F-4D97-AF65-F5344CB8AC3E}">
        <p14:creationId xmlns:p14="http://schemas.microsoft.com/office/powerpoint/2010/main" xmlns="" val="2155336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Presenter Name | Job Title | Team/Office/Division | Date</a:t>
            </a:r>
          </a:p>
        </p:txBody>
      </p:sp>
    </p:spTree>
    <p:extLst>
      <p:ext uri="{BB962C8B-B14F-4D97-AF65-F5344CB8AC3E}">
        <p14:creationId xmlns:p14="http://schemas.microsoft.com/office/powerpoint/2010/main" xmlns=""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20270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295400"/>
            <a:ext cx="4114800" cy="4525963"/>
          </a:xfrm>
        </p:spPr>
        <p:txBody>
          <a:bodyPr/>
          <a:lstStyle>
            <a:lvl1pPr>
              <a:defRPr sz="2200" baseline="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572000" y="1295400"/>
            <a:ext cx="4114800" cy="4525963"/>
          </a:xfrm>
        </p:spPr>
        <p:txBody>
          <a:bodyPr/>
          <a:lstStyle>
            <a:lvl1pPr>
              <a:defRPr sz="22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xmlns=""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810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xmlns=""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i="0" dirty="0" smtClean="0">
                <a:solidFill>
                  <a:schemeClr val="bg1"/>
                </a:solidFill>
                <a:effectLst/>
                <a:latin typeface="PermianSlabSerifTypeface"/>
                <a:cs typeface="PermianSlabSerifTypeface"/>
              </a:rPr>
              <a:t>Presenter</a:t>
            </a:r>
            <a:r>
              <a:rPr lang="en-US" sz="3000" b="1" i="0" baseline="0" dirty="0" smtClean="0">
                <a:solidFill>
                  <a:schemeClr val="bg1"/>
                </a:solidFill>
                <a:effectLst/>
                <a:latin typeface="PermianSlabSerifTypeface"/>
                <a:cs typeface="PermianSlabSerifTypeface"/>
              </a:rPr>
              <a:t> Name</a:t>
            </a:r>
            <a:br>
              <a:rPr lang="en-US" sz="3000" b="1" i="0" baseline="0" dirty="0" smtClean="0">
                <a:solidFill>
                  <a:schemeClr val="bg1"/>
                </a:solidFill>
                <a:effectLst/>
                <a:latin typeface="PermianSlabSerifTypeface"/>
                <a:cs typeface="PermianSlabSerifTypeface"/>
              </a:rPr>
            </a:br>
            <a:r>
              <a:rPr lang="en-US" sz="3000" b="1" i="0" baseline="0" dirty="0" smtClean="0">
                <a:solidFill>
                  <a:schemeClr val="bg1"/>
                </a:solidFill>
                <a:effectLst/>
                <a:latin typeface="PermianSlabSerifTypeface"/>
                <a:cs typeface="PermianSlabSerifTypeface"/>
              </a:rPr>
              <a:t>Title</a:t>
            </a:r>
            <a:br>
              <a:rPr lang="en-US" sz="3000" b="1" i="0" baseline="0" dirty="0" smtClean="0">
                <a:solidFill>
                  <a:schemeClr val="bg1"/>
                </a:solidFill>
                <a:effectLst/>
                <a:latin typeface="PermianSlabSerifTypeface"/>
                <a:cs typeface="PermianSlabSerifTypeface"/>
              </a:rPr>
            </a:br>
            <a:r>
              <a:rPr lang="en-US" sz="3000" b="1" i="0" baseline="0" dirty="0" smtClean="0">
                <a:solidFill>
                  <a:schemeClr val="bg1"/>
                </a:solidFill>
                <a:effectLst/>
                <a:latin typeface="PermianSlabSerifTypeface"/>
                <a:cs typeface="PermianSlabSerifTypeface"/>
              </a:rPr>
              <a:t>Team/Office/Division</a:t>
            </a:r>
          </a:p>
          <a:p>
            <a:r>
              <a:rPr lang="en-US" sz="3000" b="1" i="0" baseline="0" dirty="0" smtClean="0">
                <a:solidFill>
                  <a:schemeClr val="bg1"/>
                </a:solidFill>
                <a:effectLst/>
                <a:latin typeface="PermianSlabSerifTypeface"/>
                <a:cs typeface="PermianSlabSerifTypeface"/>
              </a:rPr>
              <a:t>Email Address</a:t>
            </a:r>
          </a:p>
          <a:p>
            <a:r>
              <a:rPr lang="en-US" sz="3000" b="1" i="0" baseline="0" dirty="0" smtClean="0">
                <a:solidFill>
                  <a:schemeClr val="bg1"/>
                </a:solidFill>
                <a:effectLst/>
                <a:latin typeface="PermianSlabSerifTypeface"/>
                <a:cs typeface="PermianSlabSerifTypeface"/>
              </a:rPr>
              <a:t>Phone Number</a:t>
            </a:r>
            <a:endParaRPr lang="en-US" sz="3000" b="1" i="0" dirty="0">
              <a:solidFill>
                <a:schemeClr val="bg1"/>
              </a:solidFill>
              <a:effectLst/>
              <a:latin typeface="PermianSlabSerifTypeface"/>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819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PermianSlabSerifTypeface"/>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Open Sans"/>
                <a:cs typeface="Open Sans"/>
              </a:rPr>
              <a:t>Excellence | Optimism | Judgment | Courage | Teamwork</a:t>
            </a:r>
            <a:endParaRPr lang="en-US" sz="2400" b="1" dirty="0">
              <a:solidFill>
                <a:srgbClr val="1B365D"/>
              </a:solidFill>
              <a:latin typeface="Open Sans"/>
              <a:cs typeface="Open Sans"/>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188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chemeClr val="bg1"/>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4000" b="0" i="1">
                <a:solidFill>
                  <a:srgbClr val="595958"/>
                </a:solidFill>
                <a:latin typeface="Arial"/>
                <a:cs typeface="Arial"/>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9/14/2017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365810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1" r:id="rId7"/>
    <p:sldLayoutId id="2147483660" r:id="rId8"/>
    <p:sldLayoutId id="2147483662" r:id="rId9"/>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andace.Cook@tn.gov" TargetMode="External"/><Relationship Id="rId2" Type="http://schemas.openxmlformats.org/officeDocument/2006/relationships/hyperlink" Target="mailto:Darlene.DelRe@tn.gov" TargetMode="External"/><Relationship Id="rId1" Type="http://schemas.openxmlformats.org/officeDocument/2006/relationships/slideLayout" Target="../slideLayouts/slideLayout2.xml"/><Relationship Id="rId4" Type="http://schemas.openxmlformats.org/officeDocument/2006/relationships/hyperlink" Target="mailto:Liz.Newsome@tn.gov"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n.gov/education/topic/voluntary-pre-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Attendance and Pre-K</a:t>
            </a:r>
            <a:endParaRPr lang="en-US" dirty="0"/>
          </a:p>
        </p:txBody>
      </p:sp>
      <p:sp>
        <p:nvSpPr>
          <p:cNvPr id="3" name="Subtitle 2"/>
          <p:cNvSpPr>
            <a:spLocks noGrp="1"/>
          </p:cNvSpPr>
          <p:nvPr>
            <p:ph type="subTitle" idx="1"/>
          </p:nvPr>
        </p:nvSpPr>
        <p:spPr/>
        <p:txBody>
          <a:bodyPr/>
          <a:lstStyle/>
          <a:p>
            <a:r>
              <a:rPr lang="en-US" dirty="0" smtClean="0"/>
              <a:t>EIS Conference</a:t>
            </a:r>
            <a:endParaRPr lang="en-US" dirty="0"/>
          </a:p>
        </p:txBody>
      </p:sp>
      <p:sp>
        <p:nvSpPr>
          <p:cNvPr id="4" name="Text Placeholder 3"/>
          <p:cNvSpPr>
            <a:spLocks noGrp="1"/>
          </p:cNvSpPr>
          <p:nvPr>
            <p:ph type="body" sz="quarter" idx="10"/>
          </p:nvPr>
        </p:nvSpPr>
        <p:spPr>
          <a:xfrm>
            <a:off x="2056799" y="6324600"/>
            <a:ext cx="5030403" cy="457200"/>
          </a:xfrm>
        </p:spPr>
        <p:txBody>
          <a:bodyPr>
            <a:normAutofit fontScale="92500" lnSpcReduction="20000"/>
          </a:bodyPr>
          <a:lstStyle/>
          <a:p>
            <a:r>
              <a:rPr lang="en-US" dirty="0" smtClean="0"/>
              <a:t>Liz Newsome, Data Manager and Education Consultant</a:t>
            </a:r>
          </a:p>
          <a:p>
            <a:r>
              <a:rPr lang="en-US" dirty="0" smtClean="0"/>
              <a:t>Candace Cook, VPK Director</a:t>
            </a:r>
            <a:r>
              <a:rPr lang="en-US" dirty="0"/>
              <a:t> </a:t>
            </a:r>
            <a:endParaRPr lang="en-US" dirty="0" smtClean="0"/>
          </a:p>
          <a:p>
            <a:endParaRPr lang="en-US" dirty="0" smtClean="0"/>
          </a:p>
        </p:txBody>
      </p:sp>
    </p:spTree>
    <p:extLst>
      <p:ext uri="{BB962C8B-B14F-4D97-AF65-F5344CB8AC3E}">
        <p14:creationId xmlns:p14="http://schemas.microsoft.com/office/powerpoint/2010/main" xmlns=""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6693"/>
            <a:ext cx="8382000" cy="4525963"/>
          </a:xfrm>
        </p:spPr>
        <p:txBody>
          <a:bodyPr/>
          <a:lstStyle/>
          <a:p>
            <a:pPr marL="0" indent="0">
              <a:buNone/>
            </a:pPr>
            <a:endParaRPr lang="en-US" dirty="0" smtClean="0"/>
          </a:p>
          <a:p>
            <a:r>
              <a:rPr lang="en-US" dirty="0"/>
              <a:t>Required in Scope of Services</a:t>
            </a:r>
          </a:p>
          <a:p>
            <a:r>
              <a:rPr lang="en-US" dirty="0" smtClean="0">
                <a:solidFill>
                  <a:srgbClr val="000000"/>
                </a:solidFill>
              </a:rPr>
              <a:t>Interest </a:t>
            </a:r>
            <a:r>
              <a:rPr lang="en-US" dirty="0">
                <a:solidFill>
                  <a:srgbClr val="000000"/>
                </a:solidFill>
              </a:rPr>
              <a:t>in state for recognizing unmet need for pre-K</a:t>
            </a:r>
          </a:p>
          <a:p>
            <a:r>
              <a:rPr lang="en-US" dirty="0" smtClean="0"/>
              <a:t>Potential </a:t>
            </a:r>
            <a:r>
              <a:rPr lang="en-US" dirty="0"/>
              <a:t>for upcoming funding changes- </a:t>
            </a:r>
          </a:p>
          <a:p>
            <a:r>
              <a:rPr lang="en-US" dirty="0"/>
              <a:t>Maintain accurate student </a:t>
            </a:r>
            <a:r>
              <a:rPr lang="en-US" dirty="0" smtClean="0"/>
              <a:t>records</a:t>
            </a:r>
          </a:p>
          <a:p>
            <a:pPr marL="0" indent="0">
              <a:buNone/>
            </a:pPr>
            <a:endParaRPr lang="en-US" dirty="0" smtClean="0"/>
          </a:p>
          <a:p>
            <a:pPr marL="0" indent="0">
              <a:buNone/>
            </a:pPr>
            <a:r>
              <a:rPr lang="en-US" dirty="0" smtClean="0"/>
              <a:t>*Note: A statewide data pull will be completed on October 1</a:t>
            </a:r>
            <a:r>
              <a:rPr lang="en-US" baseline="30000" dirty="0" smtClean="0"/>
              <a:t>st</a:t>
            </a:r>
            <a:r>
              <a:rPr lang="en-US" dirty="0" smtClean="0"/>
              <a:t> for all VPK students, and additional data pulls will be completed during the year.</a:t>
            </a:r>
            <a:endParaRPr lang="en-US" dirty="0"/>
          </a:p>
          <a:p>
            <a:pPr marL="0" indent="0">
              <a:buNone/>
            </a:pPr>
            <a:endParaRPr lang="en-US" dirty="0"/>
          </a:p>
        </p:txBody>
      </p:sp>
      <p:sp>
        <p:nvSpPr>
          <p:cNvPr id="3" name="Title 2"/>
          <p:cNvSpPr>
            <a:spLocks noGrp="1"/>
          </p:cNvSpPr>
          <p:nvPr>
            <p:ph type="title"/>
          </p:nvPr>
        </p:nvSpPr>
        <p:spPr/>
        <p:txBody>
          <a:bodyPr/>
          <a:lstStyle/>
          <a:p>
            <a:r>
              <a:rPr lang="en-US" dirty="0"/>
              <a:t>Why </a:t>
            </a:r>
            <a:r>
              <a:rPr lang="en-US" dirty="0" smtClean="0"/>
              <a:t>Enter </a:t>
            </a:r>
            <a:r>
              <a:rPr lang="en-US" dirty="0"/>
              <a:t>Pre-K </a:t>
            </a:r>
            <a:r>
              <a:rPr lang="en-US" dirty="0" smtClean="0"/>
              <a:t>Student Data in SIS?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xmlns="" val="850116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2000" cy="4525963"/>
          </a:xfrm>
        </p:spPr>
        <p:txBody>
          <a:bodyPr>
            <a:normAutofit fontScale="92500" lnSpcReduction="10000"/>
          </a:bodyPr>
          <a:lstStyle/>
          <a:p>
            <a:endParaRPr lang="en-US" dirty="0" smtClean="0"/>
          </a:p>
          <a:p>
            <a:r>
              <a:rPr lang="en-US" dirty="0"/>
              <a:t>Enrollment process is exactly the same as for K-12 </a:t>
            </a:r>
            <a:r>
              <a:rPr lang="en-US" dirty="0" smtClean="0"/>
              <a:t>students.</a:t>
            </a:r>
          </a:p>
          <a:p>
            <a:r>
              <a:rPr lang="en-US" dirty="0" smtClean="0"/>
              <a:t>Enter </a:t>
            </a:r>
            <a:r>
              <a:rPr lang="en-US" dirty="0"/>
              <a:t>all Pre-K teachers into the </a:t>
            </a:r>
            <a:r>
              <a:rPr lang="en-US" dirty="0" smtClean="0"/>
              <a:t>student information system.  The student’s first day attending class should be the date used for all programs.</a:t>
            </a:r>
          </a:p>
          <a:p>
            <a:r>
              <a:rPr lang="en-US" dirty="0"/>
              <a:t>Code each teacher’s course </a:t>
            </a:r>
            <a:r>
              <a:rPr lang="en-US" dirty="0" smtClean="0"/>
              <a:t>2223, 2224, or 0002.</a:t>
            </a:r>
            <a:endParaRPr lang="en-US" dirty="0"/>
          </a:p>
          <a:p>
            <a:r>
              <a:rPr lang="en-US" dirty="0" smtClean="0"/>
              <a:t>Enroll </a:t>
            </a:r>
            <a:r>
              <a:rPr lang="en-US" dirty="0"/>
              <a:t>ALL students attending VPK this year including:</a:t>
            </a:r>
          </a:p>
          <a:p>
            <a:pPr lvl="1"/>
            <a:r>
              <a:rPr lang="en-US" dirty="0"/>
              <a:t>Students currently attending VPK who are not yet officially enrolled, and</a:t>
            </a:r>
          </a:p>
          <a:p>
            <a:pPr lvl="1"/>
            <a:r>
              <a:rPr lang="en-US" dirty="0"/>
              <a:t>New students who start VPK throughout the year</a:t>
            </a:r>
            <a:r>
              <a:rPr lang="en-US" dirty="0" smtClean="0"/>
              <a:t>. </a:t>
            </a:r>
          </a:p>
          <a:p>
            <a:pPr marL="342900" lvl="1" indent="-342900">
              <a:buFont typeface="Wingdings" panose="05000000000000000000" pitchFamily="2" charset="2"/>
              <a:buChar char="§"/>
            </a:pPr>
            <a:r>
              <a:rPr lang="en-US" dirty="0"/>
              <a:t>Code P3 or P4 based on student birth date by </a:t>
            </a:r>
            <a:r>
              <a:rPr lang="en-US" u="sng" dirty="0"/>
              <a:t>Aug. 15</a:t>
            </a:r>
            <a:r>
              <a:rPr lang="en-US" dirty="0"/>
              <a:t> of the current school year. </a:t>
            </a:r>
            <a:r>
              <a:rPr lang="en-US" dirty="0">
                <a:solidFill>
                  <a:srgbClr val="FF0000"/>
                </a:solidFill>
              </a:rPr>
              <a:t>(P3 or P4 code is based on birthdate and not age at time of enrollment</a:t>
            </a:r>
            <a:r>
              <a:rPr lang="en-US" dirty="0" smtClean="0">
                <a:solidFill>
                  <a:srgbClr val="FF0000"/>
                </a:solidFill>
              </a:rPr>
              <a:t>)</a:t>
            </a:r>
            <a:endParaRPr lang="en-US" dirty="0"/>
          </a:p>
        </p:txBody>
      </p:sp>
      <p:sp>
        <p:nvSpPr>
          <p:cNvPr id="3" name="Title 2"/>
          <p:cNvSpPr>
            <a:spLocks noGrp="1"/>
          </p:cNvSpPr>
          <p:nvPr>
            <p:ph type="title"/>
          </p:nvPr>
        </p:nvSpPr>
        <p:spPr/>
        <p:txBody>
          <a:bodyPr/>
          <a:lstStyle/>
          <a:p>
            <a:r>
              <a:rPr lang="en-US" dirty="0"/>
              <a:t>How Do I </a:t>
            </a:r>
            <a:r>
              <a:rPr lang="en-US" dirty="0" smtClean="0"/>
              <a:t>Enter </a:t>
            </a:r>
            <a:r>
              <a:rPr lang="en-US" dirty="0"/>
              <a:t>VPK </a:t>
            </a:r>
            <a:r>
              <a:rPr lang="en-US" dirty="0" smtClean="0"/>
              <a:t>Student Data?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xmlns="" val="1141499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091" y="1493620"/>
            <a:ext cx="8382000" cy="4525963"/>
          </a:xfrm>
        </p:spPr>
        <p:txBody>
          <a:bodyPr>
            <a:normAutofit/>
          </a:bodyPr>
          <a:lstStyle/>
          <a:p>
            <a:r>
              <a:rPr lang="en-US" dirty="0"/>
              <a:t>Code Q for all students in </a:t>
            </a:r>
            <a:r>
              <a:rPr lang="en-US" dirty="0" smtClean="0"/>
              <a:t>VPK grant </a:t>
            </a:r>
            <a:r>
              <a:rPr lang="en-US" dirty="0"/>
              <a:t>funded seats</a:t>
            </a:r>
            <a:r>
              <a:rPr lang="en-US" dirty="0" smtClean="0"/>
              <a:t>.</a:t>
            </a:r>
          </a:p>
          <a:p>
            <a:r>
              <a:rPr lang="en-US" dirty="0" smtClean="0"/>
              <a:t>Code </a:t>
            </a:r>
            <a:r>
              <a:rPr lang="en-US" dirty="0"/>
              <a:t>L for all students who are income eligible. The J code is something different that does not satisfy this requirement.  To assist with this process, each district should use the income eligibility </a:t>
            </a:r>
            <a:r>
              <a:rPr lang="en-US" dirty="0" smtClean="0"/>
              <a:t>worksheet.</a:t>
            </a:r>
            <a:endParaRPr lang="en-US" dirty="0"/>
          </a:p>
          <a:p>
            <a:r>
              <a:rPr lang="en-US" dirty="0"/>
              <a:t>Focus on accuracy – DOB, gender, etc.</a:t>
            </a:r>
          </a:p>
          <a:p>
            <a:r>
              <a:rPr lang="en-US" dirty="0"/>
              <a:t>Assign each student to a teacher based on the actual classroom the student attends.</a:t>
            </a:r>
          </a:p>
          <a:p>
            <a:r>
              <a:rPr lang="en-US" dirty="0"/>
              <a:t>Perform an extract so that the information in your system will load into </a:t>
            </a:r>
            <a:r>
              <a:rPr lang="en-US" dirty="0" smtClean="0"/>
              <a:t>EIS</a:t>
            </a:r>
            <a:endParaRPr lang="en-US" dirty="0"/>
          </a:p>
        </p:txBody>
      </p:sp>
      <p:sp>
        <p:nvSpPr>
          <p:cNvPr id="3" name="Title 2"/>
          <p:cNvSpPr>
            <a:spLocks noGrp="1"/>
          </p:cNvSpPr>
          <p:nvPr>
            <p:ph type="title"/>
          </p:nvPr>
        </p:nvSpPr>
        <p:spPr/>
        <p:txBody>
          <a:bodyPr/>
          <a:lstStyle/>
          <a:p>
            <a:r>
              <a:rPr lang="en-US" dirty="0"/>
              <a:t>How Do I Enter VPK Student Data?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xmlns="" val="3898801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dirty="0"/>
              <a:t>Darlene Estes-Del Re</a:t>
            </a:r>
          </a:p>
          <a:p>
            <a:pPr marL="0" indent="0">
              <a:buNone/>
            </a:pPr>
            <a:r>
              <a:rPr lang="en-US" sz="1800" dirty="0"/>
              <a:t>	Executive Director, Office of Early Learning</a:t>
            </a:r>
          </a:p>
          <a:p>
            <a:pPr marL="0" indent="0">
              <a:buNone/>
            </a:pPr>
            <a:r>
              <a:rPr lang="en-US" sz="1800" dirty="0"/>
              <a:t>               (615) 313-3188</a:t>
            </a:r>
          </a:p>
          <a:p>
            <a:pPr marL="0" indent="0">
              <a:buNone/>
            </a:pPr>
            <a:r>
              <a:rPr lang="en-US" sz="1800" dirty="0"/>
              <a:t>               </a:t>
            </a:r>
            <a:r>
              <a:rPr lang="en-US" sz="1800" dirty="0">
                <a:hlinkClick r:id="rId2"/>
              </a:rPr>
              <a:t>Darlene.DelRe@tn.gov</a:t>
            </a:r>
            <a:endParaRPr lang="en-US" sz="1800" dirty="0"/>
          </a:p>
          <a:p>
            <a:pPr marL="857250" lvl="2" indent="0">
              <a:buNone/>
            </a:pPr>
            <a:endParaRPr lang="en-US" sz="1800" dirty="0" smtClean="0"/>
          </a:p>
          <a:p>
            <a:r>
              <a:rPr lang="en-US" sz="1800" dirty="0" smtClean="0"/>
              <a:t>Candace (Candi) Cook</a:t>
            </a:r>
          </a:p>
          <a:p>
            <a:pPr marL="0" indent="0">
              <a:buNone/>
            </a:pPr>
            <a:r>
              <a:rPr lang="en-US" sz="1800" dirty="0" smtClean="0"/>
              <a:t>	Director, Pre-K Programs, Office of Early Learning</a:t>
            </a:r>
          </a:p>
          <a:p>
            <a:pPr marL="0" indent="0">
              <a:buNone/>
            </a:pPr>
            <a:r>
              <a:rPr lang="en-US" sz="1800" dirty="0" smtClean="0"/>
              <a:t>	(615) 741-9051</a:t>
            </a:r>
          </a:p>
          <a:p>
            <a:pPr marL="0" indent="0">
              <a:buNone/>
            </a:pPr>
            <a:r>
              <a:rPr lang="en-US" sz="1800" dirty="0" smtClean="0"/>
              <a:t>	</a:t>
            </a:r>
            <a:r>
              <a:rPr lang="en-US" sz="1800" dirty="0" smtClean="0">
                <a:hlinkClick r:id="rId3"/>
              </a:rPr>
              <a:t>Candace.Cook@tn.gov</a:t>
            </a:r>
            <a:r>
              <a:rPr lang="en-US" sz="1800" dirty="0" smtClean="0"/>
              <a:t> </a:t>
            </a:r>
          </a:p>
          <a:p>
            <a:pPr marL="0" indent="0">
              <a:buNone/>
            </a:pPr>
            <a:endParaRPr lang="en-US" sz="1800" dirty="0"/>
          </a:p>
          <a:p>
            <a:r>
              <a:rPr lang="en-US" sz="1800" dirty="0" smtClean="0"/>
              <a:t>Liz </a:t>
            </a:r>
            <a:r>
              <a:rPr lang="en-US" sz="1800" dirty="0"/>
              <a:t>Newsome</a:t>
            </a:r>
          </a:p>
          <a:p>
            <a:pPr marL="857250" lvl="2" indent="0">
              <a:buNone/>
            </a:pPr>
            <a:r>
              <a:rPr lang="en-US" sz="1800" dirty="0"/>
              <a:t>Data Manager, Office of Early Learning</a:t>
            </a:r>
          </a:p>
          <a:p>
            <a:pPr marL="857250" lvl="2" indent="0">
              <a:buNone/>
            </a:pPr>
            <a:r>
              <a:rPr lang="en-US" sz="1800" dirty="0"/>
              <a:t>(615) 770-5395</a:t>
            </a:r>
          </a:p>
          <a:p>
            <a:pPr marL="857250" lvl="2" indent="0">
              <a:buNone/>
            </a:pPr>
            <a:r>
              <a:rPr lang="en-US" sz="1800" dirty="0">
                <a:hlinkClick r:id="rId4"/>
              </a:rPr>
              <a:t>Liz.Newsome@tn.gov</a:t>
            </a:r>
            <a:endParaRPr lang="en-US" sz="1800" dirty="0"/>
          </a:p>
          <a:p>
            <a:pPr marL="0" indent="0">
              <a:buNone/>
            </a:pPr>
            <a:endParaRPr lang="en-US" sz="1800" dirty="0"/>
          </a:p>
        </p:txBody>
      </p:sp>
      <p:sp>
        <p:nvSpPr>
          <p:cNvPr id="3" name="Title 2"/>
          <p:cNvSpPr>
            <a:spLocks noGrp="1"/>
          </p:cNvSpPr>
          <p:nvPr>
            <p:ph type="title"/>
          </p:nvPr>
        </p:nvSpPr>
        <p:spPr/>
        <p:txBody>
          <a:bodyPr/>
          <a:lstStyle/>
          <a:p>
            <a:r>
              <a:rPr lang="en-US" dirty="0" smtClean="0"/>
              <a:t>Department Introductions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xmlns="" val="2503090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150023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smtClean="0"/>
          </a:p>
          <a:p>
            <a:pPr marL="385763" indent="-385763">
              <a:spcBef>
                <a:spcPts val="600"/>
              </a:spcBef>
              <a:spcAft>
                <a:spcPts val="1200"/>
              </a:spcAft>
              <a:buFont typeface="+mj-lt"/>
              <a:buAutoNum type="arabicPeriod"/>
            </a:pPr>
            <a:r>
              <a:rPr lang="en-US" dirty="0" smtClean="0"/>
              <a:t>Attendance as a focus</a:t>
            </a:r>
          </a:p>
          <a:p>
            <a:pPr marL="385763" indent="-385763">
              <a:spcBef>
                <a:spcPts val="600"/>
              </a:spcBef>
              <a:spcAft>
                <a:spcPts val="1200"/>
              </a:spcAft>
              <a:buFont typeface="+mj-lt"/>
              <a:buAutoNum type="arabicPeriod"/>
            </a:pPr>
            <a:r>
              <a:rPr lang="en-US" dirty="0" smtClean="0"/>
              <a:t>Importance of regular attendance in year 1</a:t>
            </a:r>
          </a:p>
          <a:p>
            <a:pPr marL="385763" indent="-385763">
              <a:spcBef>
                <a:spcPts val="600"/>
              </a:spcBef>
              <a:spcAft>
                <a:spcPts val="1200"/>
              </a:spcAft>
              <a:buFont typeface="+mj-lt"/>
              <a:buAutoNum type="arabicPeriod"/>
            </a:pPr>
            <a:r>
              <a:rPr lang="en-US" dirty="0" smtClean="0"/>
              <a:t>Attendance policy guidance</a:t>
            </a:r>
          </a:p>
          <a:p>
            <a:pPr marL="385763" indent="-385763">
              <a:spcBef>
                <a:spcPts val="600"/>
              </a:spcBef>
              <a:spcAft>
                <a:spcPts val="1200"/>
              </a:spcAft>
              <a:buFont typeface="+mj-lt"/>
              <a:buAutoNum type="arabicPeriod"/>
            </a:pPr>
            <a:r>
              <a:rPr lang="en-US" dirty="0" smtClean="0"/>
              <a:t>Coding in pre-K</a:t>
            </a:r>
          </a:p>
          <a:p>
            <a:pPr marL="385763" indent="-385763">
              <a:spcBef>
                <a:spcPts val="600"/>
              </a:spcBef>
              <a:spcAft>
                <a:spcPts val="1200"/>
              </a:spcAft>
              <a:buFont typeface="+mj-lt"/>
              <a:buAutoNum type="arabicPeriod"/>
            </a:pPr>
            <a:endParaRPr lang="en-US" dirty="0"/>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xmlns="" val="1755690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99988"/>
            <a:ext cx="9144000" cy="858519"/>
          </a:xfrm>
          <a:custGeom>
            <a:avLst/>
            <a:gdLst/>
            <a:ahLst/>
            <a:cxnLst/>
            <a:rect l="l" t="t" r="r" b="b"/>
            <a:pathLst>
              <a:path w="9144000" h="858520">
                <a:moveTo>
                  <a:pt x="0" y="858012"/>
                </a:moveTo>
                <a:lnTo>
                  <a:pt x="9144000" y="858012"/>
                </a:lnTo>
                <a:lnTo>
                  <a:pt x="9144000" y="0"/>
                </a:lnTo>
                <a:lnTo>
                  <a:pt x="0" y="0"/>
                </a:lnTo>
                <a:lnTo>
                  <a:pt x="0" y="858012"/>
                </a:lnTo>
                <a:close/>
              </a:path>
            </a:pathLst>
          </a:custGeom>
          <a:solidFill>
            <a:srgbClr val="CECECE"/>
          </a:solidFill>
        </p:spPr>
        <p:txBody>
          <a:bodyPr wrap="square" lIns="0" tIns="0" rIns="0" bIns="0" rtlCol="0"/>
          <a:lstStyle/>
          <a:p>
            <a:endParaRPr/>
          </a:p>
        </p:txBody>
      </p:sp>
      <p:sp>
        <p:nvSpPr>
          <p:cNvPr id="3" name="object 3"/>
          <p:cNvSpPr/>
          <p:nvPr/>
        </p:nvSpPr>
        <p:spPr>
          <a:xfrm>
            <a:off x="228600" y="6108191"/>
            <a:ext cx="1616963" cy="64007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37049" rIns="0" bIns="0" rtlCol="0">
            <a:spAutoFit/>
          </a:bodyPr>
          <a:lstStyle/>
          <a:p>
            <a:pPr marL="12700">
              <a:lnSpc>
                <a:spcPct val="100000"/>
              </a:lnSpc>
            </a:pPr>
            <a:r>
              <a:rPr sz="3200" dirty="0"/>
              <a:t>D</a:t>
            </a:r>
            <a:r>
              <a:rPr sz="3200" spc="-10" dirty="0"/>
              <a:t>i</a:t>
            </a:r>
            <a:r>
              <a:rPr sz="3200" dirty="0"/>
              <a:t>str</a:t>
            </a:r>
            <a:r>
              <a:rPr sz="3200" spc="-10" dirty="0"/>
              <a:t>i</a:t>
            </a:r>
            <a:r>
              <a:rPr sz="3200" dirty="0"/>
              <a:t>ct </a:t>
            </a:r>
            <a:r>
              <a:rPr sz="3200" spc="-5" dirty="0"/>
              <a:t>A</a:t>
            </a:r>
            <a:r>
              <a:rPr sz="3200" dirty="0"/>
              <a:t>ccou</a:t>
            </a:r>
            <a:r>
              <a:rPr sz="3200" spc="-5" dirty="0"/>
              <a:t>n</a:t>
            </a:r>
            <a:r>
              <a:rPr sz="3200" dirty="0"/>
              <a:t>t</a:t>
            </a:r>
            <a:r>
              <a:rPr sz="3200" spc="-5" dirty="0"/>
              <a:t>a</a:t>
            </a:r>
            <a:r>
              <a:rPr sz="3200" spc="-10" dirty="0"/>
              <a:t>bi</a:t>
            </a:r>
            <a:r>
              <a:rPr sz="3200" dirty="0"/>
              <a:t>l</a:t>
            </a:r>
            <a:r>
              <a:rPr sz="3200" spc="-10" dirty="0"/>
              <a:t>i</a:t>
            </a:r>
            <a:r>
              <a:rPr sz="3200" dirty="0"/>
              <a:t>ty</a:t>
            </a:r>
            <a:r>
              <a:rPr sz="3200" spc="15" dirty="0"/>
              <a:t> </a:t>
            </a:r>
            <a:r>
              <a:rPr sz="3200" spc="-5" dirty="0"/>
              <a:t>A</a:t>
            </a:r>
            <a:r>
              <a:rPr sz="3200" dirty="0"/>
              <a:t>re</a:t>
            </a:r>
            <a:r>
              <a:rPr sz="3200" spc="-5" dirty="0"/>
              <a:t>a</a:t>
            </a:r>
            <a:r>
              <a:rPr sz="3200" dirty="0"/>
              <a:t>s</a:t>
            </a:r>
          </a:p>
        </p:txBody>
      </p:sp>
      <p:sp>
        <p:nvSpPr>
          <p:cNvPr id="5" name="object 5"/>
          <p:cNvSpPr txBox="1"/>
          <p:nvPr/>
        </p:nvSpPr>
        <p:spPr>
          <a:xfrm>
            <a:off x="8376919" y="6417061"/>
            <a:ext cx="229870" cy="203835"/>
          </a:xfrm>
          <a:prstGeom prst="rect">
            <a:avLst/>
          </a:prstGeom>
        </p:spPr>
        <p:txBody>
          <a:bodyPr vert="horz" wrap="square" lIns="0" tIns="0" rIns="0" bIns="0" rtlCol="0">
            <a:spAutoFit/>
          </a:bodyPr>
          <a:lstStyle/>
          <a:p>
            <a:pPr marL="12700">
              <a:lnSpc>
                <a:spcPct val="100000"/>
              </a:lnSpc>
            </a:pPr>
            <a:r>
              <a:rPr sz="1400" dirty="0">
                <a:solidFill>
                  <a:srgbClr val="6E7073"/>
                </a:solidFill>
                <a:latin typeface="Open Sans"/>
                <a:cs typeface="Open Sans"/>
              </a:rPr>
              <a:t>10</a:t>
            </a:r>
            <a:endParaRPr sz="1400">
              <a:latin typeface="Open Sans"/>
              <a:cs typeface="Open Sans"/>
            </a:endParaRPr>
          </a:p>
        </p:txBody>
      </p:sp>
      <p:sp>
        <p:nvSpPr>
          <p:cNvPr id="7" name="object 7"/>
          <p:cNvSpPr txBox="1"/>
          <p:nvPr/>
        </p:nvSpPr>
        <p:spPr>
          <a:xfrm>
            <a:off x="1983739" y="6166286"/>
            <a:ext cx="6090920" cy="528320"/>
          </a:xfrm>
          <a:prstGeom prst="rect">
            <a:avLst/>
          </a:prstGeom>
        </p:spPr>
        <p:txBody>
          <a:bodyPr vert="horz" wrap="square" lIns="0" tIns="0" rIns="0" bIns="0" rtlCol="0">
            <a:spAutoFit/>
          </a:bodyPr>
          <a:lstStyle/>
          <a:p>
            <a:pPr marL="12700" marR="5080">
              <a:lnSpc>
                <a:spcPct val="100000"/>
              </a:lnSpc>
            </a:pPr>
            <a:r>
              <a:rPr sz="1800" spc="-5" dirty="0">
                <a:latin typeface="Arial"/>
                <a:cs typeface="Arial"/>
              </a:rPr>
              <a:t>*S</a:t>
            </a:r>
            <a:r>
              <a:rPr sz="1800" spc="-10" dirty="0">
                <a:latin typeface="Arial"/>
                <a:cs typeface="Arial"/>
              </a:rPr>
              <a:t>u</a:t>
            </a:r>
            <a:r>
              <a:rPr sz="1800" dirty="0">
                <a:latin typeface="Arial"/>
                <a:cs typeface="Arial"/>
              </a:rPr>
              <a:t>cc</a:t>
            </a:r>
            <a:r>
              <a:rPr sz="1800" spc="-10" dirty="0">
                <a:latin typeface="Arial"/>
                <a:cs typeface="Arial"/>
              </a:rPr>
              <a:t>e</a:t>
            </a:r>
            <a:r>
              <a:rPr sz="1800" dirty="0">
                <a:latin typeface="Arial"/>
                <a:cs typeface="Arial"/>
              </a:rPr>
              <a:t>ss</a:t>
            </a:r>
            <a:r>
              <a:rPr sz="1800" spc="15" dirty="0">
                <a:latin typeface="Arial"/>
                <a:cs typeface="Arial"/>
              </a:rPr>
              <a:t> </a:t>
            </a:r>
            <a:r>
              <a:rPr sz="1800" dirty="0">
                <a:latin typeface="Arial"/>
                <a:cs typeface="Arial"/>
              </a:rPr>
              <a:t>r</a:t>
            </a:r>
            <a:r>
              <a:rPr sz="1800" spc="-10" dirty="0">
                <a:latin typeface="Arial"/>
                <a:cs typeface="Arial"/>
              </a:rPr>
              <a:t>a</a:t>
            </a:r>
            <a:r>
              <a:rPr sz="1800" dirty="0">
                <a:latin typeface="Arial"/>
                <a:cs typeface="Arial"/>
              </a:rPr>
              <a:t>te</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ude</a:t>
            </a:r>
            <a:r>
              <a:rPr sz="1800" dirty="0">
                <a:latin typeface="Arial"/>
                <a:cs typeface="Arial"/>
              </a:rPr>
              <a:t>s</a:t>
            </a:r>
            <a:r>
              <a:rPr sz="1800" spc="15" dirty="0">
                <a:latin typeface="Arial"/>
                <a:cs typeface="Arial"/>
              </a:rPr>
              <a:t> </a:t>
            </a:r>
            <a:r>
              <a:rPr sz="1800" dirty="0">
                <a:latin typeface="Arial"/>
                <a:cs typeface="Arial"/>
              </a:rPr>
              <a:t>sc</a:t>
            </a:r>
            <a:r>
              <a:rPr sz="1800" spc="-5" dirty="0">
                <a:latin typeface="Arial"/>
                <a:cs typeface="Arial"/>
              </a:rPr>
              <a:t>i</a:t>
            </a:r>
            <a:r>
              <a:rPr sz="1800" spc="-10" dirty="0">
                <a:latin typeface="Arial"/>
                <a:cs typeface="Arial"/>
              </a:rPr>
              <a:t>en</a:t>
            </a:r>
            <a:r>
              <a:rPr sz="1800" dirty="0">
                <a:latin typeface="Arial"/>
                <a:cs typeface="Arial"/>
              </a:rPr>
              <a:t>c</a:t>
            </a:r>
            <a:r>
              <a:rPr sz="1800" spc="-10" dirty="0">
                <a:latin typeface="Arial"/>
                <a:cs typeface="Arial"/>
              </a:rPr>
              <a:t>e</a:t>
            </a:r>
            <a:r>
              <a:rPr sz="1800" dirty="0">
                <a:latin typeface="Arial"/>
                <a:cs typeface="Arial"/>
              </a:rPr>
              <a:t>,</a:t>
            </a:r>
            <a:r>
              <a:rPr sz="1800" spc="15" dirty="0">
                <a:latin typeface="Arial"/>
                <a:cs typeface="Arial"/>
              </a:rPr>
              <a:t> </a:t>
            </a:r>
            <a:r>
              <a:rPr sz="1800" spc="-5" dirty="0">
                <a:latin typeface="Arial"/>
                <a:cs typeface="Arial"/>
              </a:rPr>
              <a:t>E</a:t>
            </a:r>
            <a:r>
              <a:rPr sz="1800" spc="-10" dirty="0">
                <a:latin typeface="Arial"/>
                <a:cs typeface="Arial"/>
              </a:rPr>
              <a:t>L</a:t>
            </a:r>
            <a:r>
              <a:rPr sz="1800" spc="-5" dirty="0">
                <a:latin typeface="Arial"/>
                <a:cs typeface="Arial"/>
              </a:rPr>
              <a:t>A</a:t>
            </a:r>
            <a:r>
              <a:rPr sz="1800" dirty="0">
                <a:latin typeface="Arial"/>
                <a:cs typeface="Arial"/>
              </a:rPr>
              <a:t>,</a:t>
            </a:r>
            <a:r>
              <a:rPr sz="1800" spc="5"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th </a:t>
            </a:r>
            <a:r>
              <a:rPr sz="1800" b="1" u="heavy" spc="-10" dirty="0">
                <a:latin typeface="Arial"/>
                <a:cs typeface="Arial"/>
              </a:rPr>
              <a:t>a</a:t>
            </a:r>
            <a:r>
              <a:rPr sz="1800" b="1" u="heavy" dirty="0">
                <a:latin typeface="Arial"/>
                <a:cs typeface="Arial"/>
              </a:rPr>
              <a:t>nd</a:t>
            </a:r>
            <a:r>
              <a:rPr sz="1800" b="1" spc="-100" dirty="0">
                <a:latin typeface="Arial"/>
                <a:cs typeface="Arial"/>
              </a:rPr>
              <a:t> </a:t>
            </a:r>
            <a:r>
              <a:rPr sz="1800" dirty="0">
                <a:latin typeface="Arial"/>
                <a:cs typeface="Arial"/>
              </a:rPr>
              <a:t>A</a:t>
            </a:r>
            <a:r>
              <a:rPr sz="1800" spc="-5" dirty="0">
                <a:latin typeface="Arial"/>
                <a:cs typeface="Arial"/>
              </a:rPr>
              <a:t>C</a:t>
            </a:r>
            <a:r>
              <a:rPr sz="1800" spc="15" dirty="0">
                <a:latin typeface="Arial"/>
                <a:cs typeface="Arial"/>
              </a:rPr>
              <a:t>T</a:t>
            </a:r>
            <a:r>
              <a:rPr sz="1800" dirty="0">
                <a:latin typeface="Arial"/>
                <a:cs typeface="Arial"/>
              </a:rPr>
              <a:t>/S</a:t>
            </a:r>
            <a:r>
              <a:rPr sz="1800" spc="-135" dirty="0">
                <a:latin typeface="Arial"/>
                <a:cs typeface="Arial"/>
              </a:rPr>
              <a:t>A</a:t>
            </a:r>
            <a:r>
              <a:rPr sz="1800" dirty="0">
                <a:latin typeface="Arial"/>
                <a:cs typeface="Arial"/>
              </a:rPr>
              <a:t>T c</a:t>
            </a:r>
            <a:r>
              <a:rPr sz="1800" spc="-10" dirty="0">
                <a:latin typeface="Arial"/>
                <a:cs typeface="Arial"/>
              </a:rPr>
              <a:t>o</a:t>
            </a:r>
            <a:r>
              <a:rPr sz="1800" dirty="0">
                <a:latin typeface="Arial"/>
                <a:cs typeface="Arial"/>
              </a:rPr>
              <a:t>m</a:t>
            </a:r>
            <a:r>
              <a:rPr sz="1800" spc="-10" dirty="0">
                <a:latin typeface="Arial"/>
                <a:cs typeface="Arial"/>
              </a:rPr>
              <a:t>po</a:t>
            </a:r>
            <a:r>
              <a:rPr sz="1800" dirty="0">
                <a:latin typeface="Arial"/>
                <a:cs typeface="Arial"/>
              </a:rPr>
              <a:t>s</a:t>
            </a:r>
            <a:r>
              <a:rPr sz="1800" spc="-5" dirty="0">
                <a:latin typeface="Arial"/>
                <a:cs typeface="Arial"/>
              </a:rPr>
              <a:t>i</a:t>
            </a:r>
            <a:r>
              <a:rPr sz="1800" dirty="0">
                <a:latin typeface="Arial"/>
                <a:cs typeface="Arial"/>
              </a:rPr>
              <a:t>t</a:t>
            </a:r>
            <a:r>
              <a:rPr sz="1800" spc="-10" dirty="0">
                <a:latin typeface="Arial"/>
                <a:cs typeface="Arial"/>
              </a:rPr>
              <a:t>e</a:t>
            </a:r>
            <a:r>
              <a:rPr sz="1800" dirty="0">
                <a:latin typeface="Arial"/>
                <a:cs typeface="Arial"/>
              </a:rPr>
              <a:t>.</a:t>
            </a:r>
            <a:r>
              <a:rPr sz="1800" spc="15"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y </a:t>
            </a:r>
            <a:r>
              <a:rPr sz="1800" spc="-10" dirty="0">
                <a:latin typeface="Arial"/>
                <a:cs typeface="Arial"/>
              </a:rPr>
              <a:t>a</a:t>
            </a:r>
            <a:r>
              <a:rPr sz="1800" spc="-5" dirty="0">
                <a:latin typeface="Arial"/>
                <a:cs typeface="Arial"/>
              </a:rPr>
              <a:t>l</a:t>
            </a:r>
            <a:r>
              <a:rPr sz="1800" dirty="0">
                <a:latin typeface="Arial"/>
                <a:cs typeface="Arial"/>
              </a:rPr>
              <a:t>so</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a:t>
            </a:r>
            <a:r>
              <a:rPr sz="1800" dirty="0">
                <a:latin typeface="Arial"/>
                <a:cs typeface="Arial"/>
              </a:rPr>
              <a:t>e</a:t>
            </a:r>
            <a:r>
              <a:rPr sz="1800" spc="20"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c</a:t>
            </a:r>
            <a:r>
              <a:rPr sz="1800" spc="-5" dirty="0">
                <a:latin typeface="Arial"/>
                <a:cs typeface="Arial"/>
              </a:rPr>
              <a:t>i</a:t>
            </a:r>
            <a:r>
              <a:rPr sz="1800" spc="-10" dirty="0">
                <a:latin typeface="Arial"/>
                <a:cs typeface="Arial"/>
              </a:rPr>
              <a:t>a</a:t>
            </a:r>
            <a:r>
              <a:rPr sz="1800" dirty="0">
                <a:latin typeface="Arial"/>
                <a:cs typeface="Arial"/>
              </a:rPr>
              <a:t>l</a:t>
            </a:r>
            <a:r>
              <a:rPr sz="1800" spc="10" dirty="0">
                <a:latin typeface="Arial"/>
                <a:cs typeface="Arial"/>
              </a:rPr>
              <a:t> </a:t>
            </a:r>
            <a:r>
              <a:rPr sz="1800" dirty="0">
                <a:latin typeface="Arial"/>
                <a:cs typeface="Arial"/>
              </a:rPr>
              <a:t>st</a:t>
            </a:r>
            <a:r>
              <a:rPr sz="1800" spc="-10" dirty="0">
                <a:latin typeface="Arial"/>
                <a:cs typeface="Arial"/>
              </a:rPr>
              <a:t>ud</a:t>
            </a:r>
            <a:r>
              <a:rPr sz="1800" spc="-5" dirty="0">
                <a:latin typeface="Arial"/>
                <a:cs typeface="Arial"/>
              </a:rPr>
              <a:t>i</a:t>
            </a:r>
            <a:r>
              <a:rPr sz="1800" spc="-10" dirty="0">
                <a:latin typeface="Arial"/>
                <a:cs typeface="Arial"/>
              </a:rPr>
              <a:t>e</a:t>
            </a:r>
            <a:r>
              <a:rPr sz="1800" dirty="0">
                <a:latin typeface="Arial"/>
                <a:cs typeface="Arial"/>
              </a:rPr>
              <a:t>s</a:t>
            </a:r>
            <a:r>
              <a:rPr sz="1800" spc="15"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f</a:t>
            </a:r>
            <a:r>
              <a:rPr sz="1800" spc="-10" dirty="0">
                <a:latin typeface="Arial"/>
                <a:cs typeface="Arial"/>
              </a:rPr>
              <a:t>u</a:t>
            </a:r>
            <a:r>
              <a:rPr sz="1800" dirty="0">
                <a:latin typeface="Arial"/>
                <a:cs typeface="Arial"/>
              </a:rPr>
              <a:t>t</a:t>
            </a:r>
            <a:r>
              <a:rPr sz="1800" spc="-10" dirty="0">
                <a:latin typeface="Arial"/>
                <a:cs typeface="Arial"/>
              </a:rPr>
              <a:t>u</a:t>
            </a:r>
            <a:r>
              <a:rPr sz="1800" dirty="0">
                <a:latin typeface="Arial"/>
                <a:cs typeface="Arial"/>
              </a:rPr>
              <a:t>re</a:t>
            </a:r>
            <a:r>
              <a:rPr sz="1800" spc="-5" dirty="0">
                <a:latin typeface="Arial"/>
                <a:cs typeface="Arial"/>
              </a:rPr>
              <a:t> </a:t>
            </a:r>
            <a:r>
              <a:rPr sz="1800" spc="-25" dirty="0">
                <a:latin typeface="Arial"/>
                <a:cs typeface="Arial"/>
              </a:rPr>
              <a:t>y</a:t>
            </a:r>
            <a:r>
              <a:rPr sz="1800" spc="-10" dirty="0">
                <a:latin typeface="Arial"/>
                <a:cs typeface="Arial"/>
              </a:rPr>
              <a:t>ea</a:t>
            </a:r>
            <a:r>
              <a:rPr sz="1800" dirty="0">
                <a:latin typeface="Arial"/>
                <a:cs typeface="Arial"/>
              </a:rPr>
              <a:t>rs.</a:t>
            </a:r>
            <a:endParaRPr sz="1800">
              <a:latin typeface="Arial"/>
              <a:cs typeface="Arial"/>
            </a:endParaRPr>
          </a:p>
        </p:txBody>
      </p:sp>
      <p:graphicFrame>
        <p:nvGraphicFramePr>
          <p:cNvPr id="6" name="object 6"/>
          <p:cNvGraphicFramePr>
            <a:graphicFrameLocks noGrp="1"/>
          </p:cNvGraphicFramePr>
          <p:nvPr>
            <p:extLst>
              <p:ext uri="{D42A27DB-BD31-4B8C-83A1-F6EECF244321}">
                <p14:modId xmlns:p14="http://schemas.microsoft.com/office/powerpoint/2010/main" xmlns="" val="3283339600"/>
              </p:ext>
            </p:extLst>
          </p:nvPr>
        </p:nvGraphicFramePr>
        <p:xfrm>
          <a:off x="107948" y="1628775"/>
          <a:ext cx="8915400" cy="3370216"/>
        </p:xfrm>
        <a:graphic>
          <a:graphicData uri="http://schemas.openxmlformats.org/drawingml/2006/table">
            <a:tbl>
              <a:tblPr firstRow="1" bandRow="1">
                <a:tableStyleId>{2D5ABB26-0587-4C30-8999-92F81FD0307C}</a:tableStyleId>
              </a:tblPr>
              <a:tblGrid>
                <a:gridCol w="2781301"/>
                <a:gridCol w="3238499"/>
                <a:gridCol w="2895600"/>
              </a:tblGrid>
              <a:tr h="469900">
                <a:tc gridSpan="3">
                  <a:txBody>
                    <a:bodyPr/>
                    <a:lstStyle/>
                    <a:p>
                      <a:pPr algn="ctr">
                        <a:lnSpc>
                          <a:spcPct val="100000"/>
                        </a:lnSpc>
                      </a:pPr>
                      <a:r>
                        <a:rPr sz="2400" b="1" spc="-5" dirty="0">
                          <a:solidFill>
                            <a:srgbClr val="FFFFFF"/>
                          </a:solidFill>
                          <a:latin typeface="Arial"/>
                          <a:cs typeface="Arial"/>
                        </a:rPr>
                        <a:t>S</a:t>
                      </a:r>
                      <a:r>
                        <a:rPr sz="2400" b="1" dirty="0">
                          <a:solidFill>
                            <a:srgbClr val="FFFFFF"/>
                          </a:solidFill>
                          <a:latin typeface="Arial"/>
                          <a:cs typeface="Arial"/>
                        </a:rPr>
                        <a:t>ix</a:t>
                      </a:r>
                      <a:r>
                        <a:rPr sz="2400" b="1" spc="-95" dirty="0">
                          <a:solidFill>
                            <a:srgbClr val="FFFFFF"/>
                          </a:solidFill>
                          <a:latin typeface="Arial"/>
                          <a:cs typeface="Arial"/>
                        </a:rPr>
                        <a:t> </a:t>
                      </a:r>
                      <a:r>
                        <a:rPr sz="2400" b="1" spc="-5" dirty="0">
                          <a:solidFill>
                            <a:srgbClr val="FFFFFF"/>
                          </a:solidFill>
                          <a:latin typeface="Arial"/>
                          <a:cs typeface="Arial"/>
                        </a:rPr>
                        <a:t>A</a:t>
                      </a:r>
                      <a:r>
                        <a:rPr sz="2400" b="1" dirty="0">
                          <a:solidFill>
                            <a:srgbClr val="FFFFFF"/>
                          </a:solidFill>
                          <a:latin typeface="Arial"/>
                          <a:cs typeface="Arial"/>
                        </a:rPr>
                        <a:t>r</a:t>
                      </a:r>
                      <a:r>
                        <a:rPr sz="2400" b="1" spc="-5" dirty="0">
                          <a:solidFill>
                            <a:srgbClr val="FFFFFF"/>
                          </a:solidFill>
                          <a:latin typeface="Arial"/>
                          <a:cs typeface="Arial"/>
                        </a:rPr>
                        <a:t>eas</a:t>
                      </a:r>
                      <a:endParaRPr sz="2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1B365D"/>
                    </a:solidFill>
                  </a:tcPr>
                </a:tc>
                <a:tc hMerge="1">
                  <a:txBody>
                    <a:bodyPr/>
                    <a:lstStyle/>
                    <a:p>
                      <a:endParaRPr/>
                    </a:p>
                  </a:txBody>
                  <a:tcPr marL="0" marR="0" marT="0" marB="0"/>
                </a:tc>
                <a:tc hMerge="1">
                  <a:txBody>
                    <a:bodyPr/>
                    <a:lstStyle/>
                    <a:p>
                      <a:endParaRPr/>
                    </a:p>
                  </a:txBody>
                  <a:tcPr marL="0" marR="0" marT="0" marB="0"/>
                </a:tc>
              </a:tr>
              <a:tr h="1419860">
                <a:tc>
                  <a:txBody>
                    <a:bodyPr/>
                    <a:lstStyle/>
                    <a:p>
                      <a:pPr marL="227329">
                        <a:lnSpc>
                          <a:spcPct val="100000"/>
                        </a:lnSpc>
                      </a:pPr>
                      <a:r>
                        <a:rPr sz="2200" dirty="0">
                          <a:solidFill>
                            <a:srgbClr val="1B365D"/>
                          </a:solidFill>
                          <a:latin typeface="Arial"/>
                          <a:cs typeface="Arial"/>
                        </a:rPr>
                        <a:t>3-5</a:t>
                      </a:r>
                      <a:r>
                        <a:rPr sz="2200" spc="15" dirty="0">
                          <a:solidFill>
                            <a:srgbClr val="1B365D"/>
                          </a:solidFill>
                          <a:latin typeface="Arial"/>
                          <a:cs typeface="Arial"/>
                        </a:rPr>
                        <a:t> </a:t>
                      </a:r>
                      <a:r>
                        <a:rPr sz="2200" spc="-5" dirty="0">
                          <a:solidFill>
                            <a:srgbClr val="1B365D"/>
                          </a:solidFill>
                          <a:latin typeface="Arial"/>
                          <a:cs typeface="Arial"/>
                        </a:rPr>
                        <a:t>S</a:t>
                      </a:r>
                      <a:r>
                        <a:rPr sz="2200" dirty="0">
                          <a:solidFill>
                            <a:srgbClr val="1B365D"/>
                          </a:solidFill>
                          <a:latin typeface="Arial"/>
                          <a:cs typeface="Arial"/>
                        </a:rPr>
                        <a:t>u</a:t>
                      </a:r>
                      <a:r>
                        <a:rPr sz="2200" spc="5" dirty="0">
                          <a:solidFill>
                            <a:srgbClr val="1B365D"/>
                          </a:solidFill>
                          <a:latin typeface="Arial"/>
                          <a:cs typeface="Arial"/>
                        </a:rPr>
                        <a:t>cc</a:t>
                      </a:r>
                      <a:r>
                        <a:rPr sz="2200" dirty="0">
                          <a:solidFill>
                            <a:srgbClr val="1B365D"/>
                          </a:solidFill>
                          <a:latin typeface="Arial"/>
                          <a:cs typeface="Arial"/>
                        </a:rPr>
                        <a:t>e</a:t>
                      </a:r>
                      <a:r>
                        <a:rPr sz="2200" spc="5" dirty="0">
                          <a:solidFill>
                            <a:srgbClr val="1B365D"/>
                          </a:solidFill>
                          <a:latin typeface="Arial"/>
                          <a:cs typeface="Arial"/>
                        </a:rPr>
                        <a:t>s</a:t>
                      </a:r>
                      <a:r>
                        <a:rPr sz="2200" dirty="0">
                          <a:solidFill>
                            <a:srgbClr val="1B365D"/>
                          </a:solidFill>
                          <a:latin typeface="Arial"/>
                          <a:cs typeface="Arial"/>
                        </a:rPr>
                        <a:t>s</a:t>
                      </a:r>
                      <a:r>
                        <a:rPr sz="2200" spc="-20" dirty="0">
                          <a:solidFill>
                            <a:srgbClr val="1B365D"/>
                          </a:solidFill>
                          <a:latin typeface="Arial"/>
                          <a:cs typeface="Arial"/>
                        </a:rPr>
                        <a:t> </a:t>
                      </a:r>
                      <a:r>
                        <a:rPr sz="2200" spc="-5" dirty="0">
                          <a:solidFill>
                            <a:srgbClr val="1B365D"/>
                          </a:solidFill>
                          <a:latin typeface="Arial"/>
                          <a:cs typeface="Arial"/>
                        </a:rPr>
                        <a:t>R</a:t>
                      </a:r>
                      <a:r>
                        <a:rPr sz="2200" dirty="0">
                          <a:solidFill>
                            <a:srgbClr val="1B365D"/>
                          </a:solidFill>
                          <a:latin typeface="Arial"/>
                          <a:cs typeface="Arial"/>
                        </a:rPr>
                        <a:t>ate*</a:t>
                      </a:r>
                      <a:endParaRPr sz="2200">
                        <a:latin typeface="Arial"/>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CED2"/>
                    </a:solidFill>
                  </a:tcPr>
                </a:tc>
                <a:tc>
                  <a:txBody>
                    <a:bodyPr/>
                    <a:lstStyle/>
                    <a:p>
                      <a:pPr marL="1263015" marR="835660" indent="-422275">
                        <a:lnSpc>
                          <a:spcPct val="100000"/>
                        </a:lnSpc>
                      </a:pPr>
                      <a:r>
                        <a:rPr sz="2200" dirty="0">
                          <a:solidFill>
                            <a:srgbClr val="1B365D"/>
                          </a:solidFill>
                          <a:latin typeface="Arial"/>
                          <a:cs typeface="Arial"/>
                        </a:rPr>
                        <a:t>6-8</a:t>
                      </a:r>
                      <a:r>
                        <a:rPr sz="2200" spc="15" dirty="0">
                          <a:solidFill>
                            <a:srgbClr val="1B365D"/>
                          </a:solidFill>
                          <a:latin typeface="Arial"/>
                          <a:cs typeface="Arial"/>
                        </a:rPr>
                        <a:t> </a:t>
                      </a:r>
                      <a:r>
                        <a:rPr sz="2200" spc="-5" dirty="0">
                          <a:solidFill>
                            <a:srgbClr val="1B365D"/>
                          </a:solidFill>
                          <a:latin typeface="Arial"/>
                          <a:cs typeface="Arial"/>
                        </a:rPr>
                        <a:t>S</a:t>
                      </a:r>
                      <a:r>
                        <a:rPr sz="2200" dirty="0">
                          <a:solidFill>
                            <a:srgbClr val="1B365D"/>
                          </a:solidFill>
                          <a:latin typeface="Arial"/>
                          <a:cs typeface="Arial"/>
                        </a:rPr>
                        <a:t>u</a:t>
                      </a:r>
                      <a:r>
                        <a:rPr sz="2200" spc="5" dirty="0">
                          <a:solidFill>
                            <a:srgbClr val="1B365D"/>
                          </a:solidFill>
                          <a:latin typeface="Arial"/>
                          <a:cs typeface="Arial"/>
                        </a:rPr>
                        <a:t>cc</a:t>
                      </a:r>
                      <a:r>
                        <a:rPr sz="2200" dirty="0">
                          <a:solidFill>
                            <a:srgbClr val="1B365D"/>
                          </a:solidFill>
                          <a:latin typeface="Arial"/>
                          <a:cs typeface="Arial"/>
                        </a:rPr>
                        <a:t>e</a:t>
                      </a:r>
                      <a:r>
                        <a:rPr sz="2200" spc="5" dirty="0">
                          <a:solidFill>
                            <a:srgbClr val="1B365D"/>
                          </a:solidFill>
                          <a:latin typeface="Arial"/>
                          <a:cs typeface="Arial"/>
                        </a:rPr>
                        <a:t>ss </a:t>
                      </a:r>
                      <a:r>
                        <a:rPr sz="2200" spc="-5" dirty="0">
                          <a:solidFill>
                            <a:srgbClr val="1B365D"/>
                          </a:solidFill>
                          <a:latin typeface="Arial"/>
                          <a:cs typeface="Arial"/>
                        </a:rPr>
                        <a:t>R</a:t>
                      </a:r>
                      <a:r>
                        <a:rPr sz="2200" dirty="0">
                          <a:solidFill>
                            <a:srgbClr val="1B365D"/>
                          </a:solidFill>
                          <a:latin typeface="Arial"/>
                          <a:cs typeface="Arial"/>
                        </a:rPr>
                        <a:t>ate*</a:t>
                      </a:r>
                      <a:endParaRPr sz="2200">
                        <a:latin typeface="Arial"/>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CED2"/>
                    </a:solidFill>
                  </a:tcPr>
                </a:tc>
                <a:tc>
                  <a:txBody>
                    <a:bodyPr/>
                    <a:lstStyle/>
                    <a:p>
                      <a:pPr marL="205740">
                        <a:lnSpc>
                          <a:spcPct val="100000"/>
                        </a:lnSpc>
                      </a:pPr>
                      <a:r>
                        <a:rPr sz="2200" dirty="0">
                          <a:solidFill>
                            <a:srgbClr val="1B365D"/>
                          </a:solidFill>
                          <a:latin typeface="Arial"/>
                          <a:cs typeface="Arial"/>
                        </a:rPr>
                        <a:t>9-12</a:t>
                      </a:r>
                      <a:r>
                        <a:rPr sz="2200" spc="10" dirty="0">
                          <a:solidFill>
                            <a:srgbClr val="1B365D"/>
                          </a:solidFill>
                          <a:latin typeface="Arial"/>
                          <a:cs typeface="Arial"/>
                        </a:rPr>
                        <a:t> </a:t>
                      </a:r>
                      <a:r>
                        <a:rPr sz="2200" spc="-5" dirty="0">
                          <a:solidFill>
                            <a:srgbClr val="1B365D"/>
                          </a:solidFill>
                          <a:latin typeface="Arial"/>
                          <a:cs typeface="Arial"/>
                        </a:rPr>
                        <a:t>S</a:t>
                      </a:r>
                      <a:r>
                        <a:rPr sz="2200" dirty="0">
                          <a:solidFill>
                            <a:srgbClr val="1B365D"/>
                          </a:solidFill>
                          <a:latin typeface="Arial"/>
                          <a:cs typeface="Arial"/>
                        </a:rPr>
                        <a:t>u</a:t>
                      </a:r>
                      <a:r>
                        <a:rPr sz="2200" spc="5" dirty="0">
                          <a:solidFill>
                            <a:srgbClr val="1B365D"/>
                          </a:solidFill>
                          <a:latin typeface="Arial"/>
                          <a:cs typeface="Arial"/>
                        </a:rPr>
                        <a:t>cc</a:t>
                      </a:r>
                      <a:r>
                        <a:rPr sz="2200" dirty="0">
                          <a:solidFill>
                            <a:srgbClr val="1B365D"/>
                          </a:solidFill>
                          <a:latin typeface="Arial"/>
                          <a:cs typeface="Arial"/>
                        </a:rPr>
                        <a:t>e</a:t>
                      </a:r>
                      <a:r>
                        <a:rPr sz="2200" spc="5" dirty="0">
                          <a:solidFill>
                            <a:srgbClr val="1B365D"/>
                          </a:solidFill>
                          <a:latin typeface="Arial"/>
                          <a:cs typeface="Arial"/>
                        </a:rPr>
                        <a:t>s</a:t>
                      </a:r>
                      <a:r>
                        <a:rPr sz="2200" dirty="0">
                          <a:solidFill>
                            <a:srgbClr val="1B365D"/>
                          </a:solidFill>
                          <a:latin typeface="Arial"/>
                          <a:cs typeface="Arial"/>
                        </a:rPr>
                        <a:t>s</a:t>
                      </a:r>
                      <a:r>
                        <a:rPr sz="2200" spc="-10" dirty="0">
                          <a:solidFill>
                            <a:srgbClr val="1B365D"/>
                          </a:solidFill>
                          <a:latin typeface="Arial"/>
                          <a:cs typeface="Arial"/>
                        </a:rPr>
                        <a:t> </a:t>
                      </a:r>
                      <a:r>
                        <a:rPr sz="2200" spc="-5" dirty="0">
                          <a:solidFill>
                            <a:srgbClr val="1B365D"/>
                          </a:solidFill>
                          <a:latin typeface="Arial"/>
                          <a:cs typeface="Arial"/>
                        </a:rPr>
                        <a:t>R</a:t>
                      </a:r>
                      <a:r>
                        <a:rPr sz="2200" dirty="0">
                          <a:solidFill>
                            <a:srgbClr val="1B365D"/>
                          </a:solidFill>
                          <a:latin typeface="Arial"/>
                          <a:cs typeface="Arial"/>
                        </a:rPr>
                        <a:t>ate*</a:t>
                      </a:r>
                      <a:endParaRPr sz="2200">
                        <a:latin typeface="Arial"/>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CED2"/>
                    </a:solidFill>
                  </a:tcPr>
                </a:tc>
              </a:tr>
              <a:tr h="1480456">
                <a:tc>
                  <a:txBody>
                    <a:bodyPr/>
                    <a:lstStyle/>
                    <a:p>
                      <a:pPr marL="955040" marR="266065" indent="-683260" algn="l">
                        <a:lnSpc>
                          <a:spcPct val="100000"/>
                        </a:lnSpc>
                      </a:pPr>
                      <a:r>
                        <a:rPr sz="2200" b="1" i="1" u="sng" spc="-5" dirty="0">
                          <a:solidFill>
                            <a:srgbClr val="1B365D"/>
                          </a:solidFill>
                          <a:latin typeface="Arial"/>
                          <a:cs typeface="Arial"/>
                        </a:rPr>
                        <a:t>C</a:t>
                      </a:r>
                      <a:r>
                        <a:rPr sz="2200" b="1" i="1" u="sng" dirty="0">
                          <a:solidFill>
                            <a:srgbClr val="1B365D"/>
                          </a:solidFill>
                          <a:latin typeface="Arial"/>
                          <a:cs typeface="Arial"/>
                        </a:rPr>
                        <a:t>hroni</a:t>
                      </a:r>
                      <a:r>
                        <a:rPr sz="2200" b="1" i="1" u="sng" spc="5" dirty="0">
                          <a:solidFill>
                            <a:srgbClr val="1B365D"/>
                          </a:solidFill>
                          <a:latin typeface="Arial"/>
                          <a:cs typeface="Arial"/>
                        </a:rPr>
                        <a:t>c</a:t>
                      </a:r>
                      <a:r>
                        <a:rPr sz="2200" b="1" i="1" u="sng" dirty="0">
                          <a:solidFill>
                            <a:srgbClr val="1B365D"/>
                          </a:solidFill>
                          <a:latin typeface="Arial"/>
                          <a:cs typeface="Arial"/>
                        </a:rPr>
                        <a:t>ally</a:t>
                      </a:r>
                      <a:r>
                        <a:rPr sz="2200" b="1" i="1" u="sng" spc="-5" dirty="0">
                          <a:solidFill>
                            <a:srgbClr val="1B365D"/>
                          </a:solidFill>
                          <a:latin typeface="Arial"/>
                          <a:cs typeface="Arial"/>
                        </a:rPr>
                        <a:t> </a:t>
                      </a:r>
                      <a:r>
                        <a:rPr sz="2200" b="1" i="1" u="sng" spc="-5" dirty="0" smtClean="0">
                          <a:solidFill>
                            <a:srgbClr val="1B365D"/>
                          </a:solidFill>
                          <a:latin typeface="Arial"/>
                          <a:cs typeface="Arial"/>
                        </a:rPr>
                        <a:t>O</a:t>
                      </a:r>
                      <a:r>
                        <a:rPr sz="2200" b="1" i="1" u="sng" dirty="0" smtClean="0">
                          <a:solidFill>
                            <a:srgbClr val="1B365D"/>
                          </a:solidFill>
                          <a:latin typeface="Arial"/>
                          <a:cs typeface="Arial"/>
                        </a:rPr>
                        <a:t>ut</a:t>
                      </a:r>
                      <a:r>
                        <a:rPr lang="en-US" sz="2200" b="1" i="1" u="sng" spc="10" baseline="0" dirty="0" smtClean="0">
                          <a:solidFill>
                            <a:srgbClr val="1B365D"/>
                          </a:solidFill>
                          <a:latin typeface="Arial"/>
                          <a:cs typeface="Arial"/>
                        </a:rPr>
                        <a:t> </a:t>
                      </a:r>
                      <a:r>
                        <a:rPr sz="2200" b="1" i="1" u="sng" dirty="0" smtClean="0">
                          <a:solidFill>
                            <a:srgbClr val="1B365D"/>
                          </a:solidFill>
                          <a:latin typeface="Arial"/>
                          <a:cs typeface="Arial"/>
                        </a:rPr>
                        <a:t>of </a:t>
                      </a:r>
                      <a:r>
                        <a:rPr sz="2200" b="1" i="1" u="sng" spc="-5" dirty="0">
                          <a:solidFill>
                            <a:srgbClr val="1B365D"/>
                          </a:solidFill>
                          <a:latin typeface="Arial"/>
                          <a:cs typeface="Arial"/>
                        </a:rPr>
                        <a:t>S</a:t>
                      </a:r>
                      <a:r>
                        <a:rPr sz="2200" b="1" i="1" u="sng" spc="5" dirty="0">
                          <a:solidFill>
                            <a:srgbClr val="1B365D"/>
                          </a:solidFill>
                          <a:latin typeface="Arial"/>
                          <a:cs typeface="Arial"/>
                        </a:rPr>
                        <a:t>c</a:t>
                      </a:r>
                      <a:r>
                        <a:rPr sz="2200" b="1" i="1" u="sng" dirty="0">
                          <a:solidFill>
                            <a:srgbClr val="1B365D"/>
                          </a:solidFill>
                          <a:latin typeface="Arial"/>
                          <a:cs typeface="Arial"/>
                        </a:rPr>
                        <a:t>hool</a:t>
                      </a:r>
                      <a:endParaRPr sz="2200" b="1" i="1" u="sng"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c>
                  <a:txBody>
                    <a:bodyPr/>
                    <a:lstStyle/>
                    <a:p>
                      <a:pPr algn="ctr">
                        <a:lnSpc>
                          <a:spcPct val="100000"/>
                        </a:lnSpc>
                      </a:pPr>
                      <a:r>
                        <a:rPr sz="2200" spc="-5" dirty="0">
                          <a:solidFill>
                            <a:srgbClr val="1B365D"/>
                          </a:solidFill>
                          <a:latin typeface="Arial"/>
                          <a:cs typeface="Arial"/>
                        </a:rPr>
                        <a:t>G</a:t>
                      </a:r>
                      <a:r>
                        <a:rPr sz="2200" dirty="0">
                          <a:solidFill>
                            <a:srgbClr val="1B365D"/>
                          </a:solidFill>
                          <a:latin typeface="Arial"/>
                          <a:cs typeface="Arial"/>
                        </a:rPr>
                        <a:t>raduation</a:t>
                      </a:r>
                      <a:r>
                        <a:rPr sz="2200" spc="10" dirty="0">
                          <a:solidFill>
                            <a:srgbClr val="1B365D"/>
                          </a:solidFill>
                          <a:latin typeface="Arial"/>
                          <a:cs typeface="Arial"/>
                        </a:rPr>
                        <a:t> </a:t>
                      </a:r>
                      <a:r>
                        <a:rPr sz="2200" spc="-5" dirty="0">
                          <a:solidFill>
                            <a:srgbClr val="1B365D"/>
                          </a:solidFill>
                          <a:latin typeface="Arial"/>
                          <a:cs typeface="Arial"/>
                        </a:rPr>
                        <a:t>R</a:t>
                      </a:r>
                      <a:r>
                        <a:rPr sz="2200" dirty="0">
                          <a:solidFill>
                            <a:srgbClr val="1B365D"/>
                          </a:solidFill>
                          <a:latin typeface="Arial"/>
                          <a:cs typeface="Arial"/>
                        </a:rPr>
                        <a:t>ate</a:t>
                      </a:r>
                      <a:endParaRPr sz="2200">
                        <a:latin typeface="Arial"/>
                        <a:cs typeface="Arial"/>
                      </a:endParaRPr>
                    </a:p>
                    <a:p>
                      <a:pPr marL="74295" algn="ctr">
                        <a:lnSpc>
                          <a:spcPct val="100000"/>
                        </a:lnSpc>
                      </a:pPr>
                      <a:r>
                        <a:rPr sz="2200" dirty="0">
                          <a:solidFill>
                            <a:srgbClr val="1B365D"/>
                          </a:solidFill>
                          <a:latin typeface="Arial"/>
                          <a:cs typeface="Arial"/>
                        </a:rPr>
                        <a:t>+ </a:t>
                      </a:r>
                      <a:r>
                        <a:rPr sz="2200" spc="-5" dirty="0">
                          <a:solidFill>
                            <a:srgbClr val="1B365D"/>
                          </a:solidFill>
                          <a:latin typeface="Arial"/>
                          <a:cs typeface="Arial"/>
                        </a:rPr>
                        <a:t>R</a:t>
                      </a:r>
                      <a:r>
                        <a:rPr sz="2200" dirty="0">
                          <a:solidFill>
                            <a:srgbClr val="1B365D"/>
                          </a:solidFill>
                          <a:latin typeface="Arial"/>
                          <a:cs typeface="Arial"/>
                        </a:rPr>
                        <a:t>eady</a:t>
                      </a:r>
                      <a:r>
                        <a:rPr sz="2200" spc="20" dirty="0">
                          <a:solidFill>
                            <a:srgbClr val="1B365D"/>
                          </a:solidFill>
                          <a:latin typeface="Arial"/>
                          <a:cs typeface="Arial"/>
                        </a:rPr>
                        <a:t> </a:t>
                      </a:r>
                      <a:r>
                        <a:rPr sz="2200" spc="-5" dirty="0">
                          <a:solidFill>
                            <a:srgbClr val="1B365D"/>
                          </a:solidFill>
                          <a:latin typeface="Arial"/>
                          <a:cs typeface="Arial"/>
                        </a:rPr>
                        <a:t>G</a:t>
                      </a:r>
                      <a:r>
                        <a:rPr sz="2200" dirty="0">
                          <a:solidFill>
                            <a:srgbClr val="1B365D"/>
                          </a:solidFill>
                          <a:latin typeface="Arial"/>
                          <a:cs typeface="Arial"/>
                        </a:rPr>
                        <a:t>raduate</a:t>
                      </a:r>
                      <a:endParaRPr sz="22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c>
                  <a:txBody>
                    <a:bodyPr/>
                    <a:lstStyle/>
                    <a:p>
                      <a:pPr marL="95885" marR="89535" indent="-635" algn="ctr">
                        <a:lnSpc>
                          <a:spcPct val="100000"/>
                        </a:lnSpc>
                      </a:pPr>
                      <a:r>
                        <a:rPr sz="2200" dirty="0">
                          <a:solidFill>
                            <a:srgbClr val="1B365D"/>
                          </a:solidFill>
                          <a:latin typeface="Arial"/>
                          <a:cs typeface="Arial"/>
                        </a:rPr>
                        <a:t>K-12</a:t>
                      </a:r>
                      <a:r>
                        <a:rPr sz="2200" spc="10" dirty="0">
                          <a:solidFill>
                            <a:srgbClr val="1B365D"/>
                          </a:solidFill>
                          <a:latin typeface="Arial"/>
                          <a:cs typeface="Arial"/>
                        </a:rPr>
                        <a:t> </a:t>
                      </a:r>
                      <a:r>
                        <a:rPr sz="2200" spc="-5" dirty="0">
                          <a:solidFill>
                            <a:srgbClr val="1B365D"/>
                          </a:solidFill>
                          <a:latin typeface="Arial"/>
                          <a:cs typeface="Arial"/>
                        </a:rPr>
                        <a:t>E</a:t>
                      </a:r>
                      <a:r>
                        <a:rPr sz="2200" dirty="0">
                          <a:solidFill>
                            <a:srgbClr val="1B365D"/>
                          </a:solidFill>
                          <a:latin typeface="Arial"/>
                          <a:cs typeface="Arial"/>
                        </a:rPr>
                        <a:t>ngli</a:t>
                      </a:r>
                      <a:r>
                        <a:rPr sz="2200" spc="5" dirty="0">
                          <a:solidFill>
                            <a:srgbClr val="1B365D"/>
                          </a:solidFill>
                          <a:latin typeface="Arial"/>
                          <a:cs typeface="Arial"/>
                        </a:rPr>
                        <a:t>s</a:t>
                      </a:r>
                      <a:r>
                        <a:rPr sz="2200" dirty="0">
                          <a:solidFill>
                            <a:srgbClr val="1B365D"/>
                          </a:solidFill>
                          <a:latin typeface="Arial"/>
                          <a:cs typeface="Arial"/>
                        </a:rPr>
                        <a:t>h Language</a:t>
                      </a:r>
                      <a:r>
                        <a:rPr sz="2200" spc="10" dirty="0">
                          <a:solidFill>
                            <a:srgbClr val="1B365D"/>
                          </a:solidFill>
                          <a:latin typeface="Arial"/>
                          <a:cs typeface="Arial"/>
                        </a:rPr>
                        <a:t> </a:t>
                      </a:r>
                      <a:r>
                        <a:rPr sz="2200" spc="-5" dirty="0">
                          <a:solidFill>
                            <a:srgbClr val="1B365D"/>
                          </a:solidFill>
                          <a:latin typeface="Arial"/>
                          <a:cs typeface="Arial"/>
                        </a:rPr>
                        <a:t>P</a:t>
                      </a:r>
                      <a:r>
                        <a:rPr sz="2200" dirty="0">
                          <a:solidFill>
                            <a:srgbClr val="1B365D"/>
                          </a:solidFill>
                          <a:latin typeface="Arial"/>
                          <a:cs typeface="Arial"/>
                        </a:rPr>
                        <a:t>rofi</a:t>
                      </a:r>
                      <a:r>
                        <a:rPr sz="2200" spc="5" dirty="0">
                          <a:solidFill>
                            <a:srgbClr val="1B365D"/>
                          </a:solidFill>
                          <a:latin typeface="Arial"/>
                          <a:cs typeface="Arial"/>
                        </a:rPr>
                        <a:t>c</a:t>
                      </a:r>
                      <a:r>
                        <a:rPr sz="2200" dirty="0">
                          <a:solidFill>
                            <a:srgbClr val="1B365D"/>
                          </a:solidFill>
                          <a:latin typeface="Arial"/>
                          <a:cs typeface="Arial"/>
                        </a:rPr>
                        <a:t>ien</a:t>
                      </a:r>
                      <a:r>
                        <a:rPr sz="2200" spc="5" dirty="0">
                          <a:solidFill>
                            <a:srgbClr val="1B365D"/>
                          </a:solidFill>
                          <a:latin typeface="Arial"/>
                          <a:cs typeface="Arial"/>
                        </a:rPr>
                        <a:t>c</a:t>
                      </a:r>
                      <a:r>
                        <a:rPr sz="2200" dirty="0">
                          <a:solidFill>
                            <a:srgbClr val="1B365D"/>
                          </a:solidFill>
                          <a:latin typeface="Arial"/>
                          <a:cs typeface="Arial"/>
                        </a:rPr>
                        <a:t>y </a:t>
                      </a:r>
                      <a:r>
                        <a:rPr sz="2200" spc="-5" dirty="0">
                          <a:solidFill>
                            <a:srgbClr val="1B365D"/>
                          </a:solidFill>
                          <a:latin typeface="Arial"/>
                          <a:cs typeface="Arial"/>
                        </a:rPr>
                        <a:t>A</a:t>
                      </a:r>
                      <a:r>
                        <a:rPr sz="2200" spc="5" dirty="0">
                          <a:solidFill>
                            <a:srgbClr val="1B365D"/>
                          </a:solidFill>
                          <a:latin typeface="Arial"/>
                          <a:cs typeface="Arial"/>
                        </a:rPr>
                        <a:t>ss</a:t>
                      </a:r>
                      <a:r>
                        <a:rPr sz="2200" dirty="0">
                          <a:solidFill>
                            <a:srgbClr val="1B365D"/>
                          </a:solidFill>
                          <a:latin typeface="Arial"/>
                          <a:cs typeface="Arial"/>
                        </a:rPr>
                        <a:t>e</a:t>
                      </a:r>
                      <a:r>
                        <a:rPr sz="2200" spc="5" dirty="0">
                          <a:solidFill>
                            <a:srgbClr val="1B365D"/>
                          </a:solidFill>
                          <a:latin typeface="Arial"/>
                          <a:cs typeface="Arial"/>
                        </a:rPr>
                        <a:t>ss</a:t>
                      </a:r>
                      <a:r>
                        <a:rPr sz="2200" spc="-10" dirty="0">
                          <a:solidFill>
                            <a:srgbClr val="1B365D"/>
                          </a:solidFill>
                          <a:latin typeface="Arial"/>
                          <a:cs typeface="Arial"/>
                        </a:rPr>
                        <a:t>m</a:t>
                      </a:r>
                      <a:r>
                        <a:rPr sz="2200" dirty="0">
                          <a:solidFill>
                            <a:srgbClr val="1B365D"/>
                          </a:solidFill>
                          <a:latin typeface="Arial"/>
                          <a:cs typeface="Arial"/>
                        </a:rPr>
                        <a:t>ent (</a:t>
                      </a:r>
                      <a:r>
                        <a:rPr sz="2200" spc="-5" dirty="0">
                          <a:solidFill>
                            <a:srgbClr val="1B365D"/>
                          </a:solidFill>
                          <a:latin typeface="Arial"/>
                          <a:cs typeface="Arial"/>
                        </a:rPr>
                        <a:t>E</a:t>
                      </a:r>
                      <a:r>
                        <a:rPr sz="2200" dirty="0">
                          <a:solidFill>
                            <a:srgbClr val="1B365D"/>
                          </a:solidFill>
                          <a:latin typeface="Arial"/>
                          <a:cs typeface="Arial"/>
                        </a:rPr>
                        <a:t>L</a:t>
                      </a:r>
                      <a:r>
                        <a:rPr sz="2200" spc="-170" dirty="0">
                          <a:solidFill>
                            <a:srgbClr val="1B365D"/>
                          </a:solidFill>
                          <a:latin typeface="Arial"/>
                          <a:cs typeface="Arial"/>
                        </a:rPr>
                        <a:t>P</a:t>
                      </a:r>
                      <a:r>
                        <a:rPr sz="2200" spc="-5" dirty="0">
                          <a:solidFill>
                            <a:srgbClr val="1B365D"/>
                          </a:solidFill>
                          <a:latin typeface="Arial"/>
                          <a:cs typeface="Arial"/>
                        </a:rPr>
                        <a:t>A</a:t>
                      </a:r>
                      <a:r>
                        <a:rPr sz="2200" dirty="0">
                          <a:solidFill>
                            <a:srgbClr val="1B365D"/>
                          </a:solidFill>
                          <a:latin typeface="Arial"/>
                          <a:cs typeface="Arial"/>
                        </a:rPr>
                        <a:t>)</a:t>
                      </a:r>
                      <a:endParaRPr sz="22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r>
            </a:tbl>
          </a:graphicData>
        </a:graphic>
      </p:graphicFrame>
    </p:spTree>
    <p:extLst>
      <p:ext uri="{BB962C8B-B14F-4D97-AF65-F5344CB8AC3E}">
        <p14:creationId xmlns:p14="http://schemas.microsoft.com/office/powerpoint/2010/main" xmlns="" val="3365592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In 2014, the University of Chicago and the Attendance Institute partnered to research attendance trends.</a:t>
            </a:r>
          </a:p>
          <a:p>
            <a:endParaRPr lang="en-US" dirty="0" smtClean="0"/>
          </a:p>
          <a:p>
            <a:r>
              <a:rPr lang="en-US" dirty="0" smtClean="0"/>
              <a:t>Findings indicate that 1/3 of chronically absent pre-K 	students </a:t>
            </a:r>
            <a:r>
              <a:rPr lang="en-US" b="1" i="1" dirty="0" smtClean="0"/>
              <a:t>continue this pattern </a:t>
            </a:r>
            <a:r>
              <a:rPr lang="en-US" dirty="0" smtClean="0"/>
              <a:t>in kindergarten and 	beyond.</a:t>
            </a:r>
          </a:p>
          <a:p>
            <a:endParaRPr lang="en-US" dirty="0"/>
          </a:p>
          <a:p>
            <a:r>
              <a:rPr lang="en-US" dirty="0" smtClean="0"/>
              <a:t>These students </a:t>
            </a:r>
            <a:r>
              <a:rPr lang="en-US" b="1" i="1" dirty="0" smtClean="0"/>
              <a:t>performed much lower </a:t>
            </a:r>
            <a:r>
              <a:rPr lang="en-US" dirty="0" smtClean="0"/>
              <a:t>than their 	peers on kindergarten entry assessments.</a:t>
            </a:r>
          </a:p>
          <a:p>
            <a:endParaRPr lang="en-US" dirty="0"/>
          </a:p>
          <a:p>
            <a:r>
              <a:rPr lang="en-US" dirty="0" smtClean="0"/>
              <a:t>Because of continued absences, </a:t>
            </a:r>
            <a:r>
              <a:rPr lang="en-US" b="1" i="1" dirty="0" smtClean="0"/>
              <a:t>students continued to 	struggle </a:t>
            </a:r>
            <a:r>
              <a:rPr lang="en-US" dirty="0" smtClean="0"/>
              <a:t>throughout the early grades.</a:t>
            </a:r>
            <a:endParaRPr lang="en-US" dirty="0"/>
          </a:p>
        </p:txBody>
      </p:sp>
      <p:sp>
        <p:nvSpPr>
          <p:cNvPr id="3" name="Title 2"/>
          <p:cNvSpPr>
            <a:spLocks noGrp="1"/>
          </p:cNvSpPr>
          <p:nvPr>
            <p:ph type="title"/>
          </p:nvPr>
        </p:nvSpPr>
        <p:spPr/>
        <p:txBody>
          <a:bodyPr/>
          <a:lstStyle/>
          <a:p>
            <a:r>
              <a:rPr lang="en-US" dirty="0" smtClean="0"/>
              <a:t>Research Says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
        <p:nvSpPr>
          <p:cNvPr id="5" name="TextBox 4"/>
          <p:cNvSpPr txBox="1"/>
          <p:nvPr/>
        </p:nvSpPr>
        <p:spPr>
          <a:xfrm>
            <a:off x="5562600" y="6356350"/>
            <a:ext cx="2514600" cy="369332"/>
          </a:xfrm>
          <a:prstGeom prst="rect">
            <a:avLst/>
          </a:prstGeom>
          <a:noFill/>
        </p:spPr>
        <p:txBody>
          <a:bodyPr wrap="square" rtlCol="0">
            <a:spAutoFit/>
          </a:bodyPr>
          <a:lstStyle/>
          <a:p>
            <a:r>
              <a:rPr lang="en-US" dirty="0" smtClean="0"/>
              <a:t>CCSR.uchicago.edu</a:t>
            </a:r>
            <a:endParaRPr lang="en-US" dirty="0"/>
          </a:p>
        </p:txBody>
      </p:sp>
    </p:spTree>
    <p:extLst>
      <p:ext uri="{BB962C8B-B14F-4D97-AF65-F5344CB8AC3E}">
        <p14:creationId xmlns:p14="http://schemas.microsoft.com/office/powerpoint/2010/main" xmlns="" val="191651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800"/>
              </a:spcAft>
            </a:pPr>
            <a:r>
              <a:rPr lang="en-US" dirty="0"/>
              <a:t>From preschool through high school, absenteeism has serious implications for students’ academic outcomes</a:t>
            </a:r>
          </a:p>
          <a:p>
            <a:pPr>
              <a:spcAft>
                <a:spcPts val="600"/>
              </a:spcAft>
            </a:pPr>
            <a:r>
              <a:rPr lang="en-US" dirty="0"/>
              <a:t>Students who are absent have:</a:t>
            </a:r>
          </a:p>
          <a:p>
            <a:pPr lvl="1"/>
            <a:r>
              <a:rPr lang="en-US" sz="2400" dirty="0"/>
              <a:t>Lower test scores</a:t>
            </a:r>
          </a:p>
          <a:p>
            <a:pPr lvl="1"/>
            <a:r>
              <a:rPr lang="en-US" sz="2400" dirty="0"/>
              <a:t>Lower likelihood of being on-track in high school</a:t>
            </a:r>
          </a:p>
          <a:p>
            <a:pPr lvl="1"/>
            <a:r>
              <a:rPr lang="en-US" sz="2400" dirty="0"/>
              <a:t>Lower likelihood of graduating</a:t>
            </a:r>
          </a:p>
          <a:p>
            <a:pPr lvl="1"/>
            <a:r>
              <a:rPr lang="en-US" sz="2400" dirty="0"/>
              <a:t>Lower course grades – taking them out of the running for college completion</a:t>
            </a:r>
          </a:p>
          <a:p>
            <a:endParaRPr lang="en-US" dirty="0"/>
          </a:p>
        </p:txBody>
      </p:sp>
      <p:sp>
        <p:nvSpPr>
          <p:cNvPr id="3" name="Title 2"/>
          <p:cNvSpPr>
            <a:spLocks noGrp="1"/>
          </p:cNvSpPr>
          <p:nvPr>
            <p:ph type="title"/>
          </p:nvPr>
        </p:nvSpPr>
        <p:spPr/>
        <p:txBody>
          <a:bodyPr/>
          <a:lstStyle/>
          <a:p>
            <a:r>
              <a:rPr lang="en-US" dirty="0" smtClean="0"/>
              <a:t>First Year Attendance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
        <p:nvSpPr>
          <p:cNvPr id="8" name="TextBox 7"/>
          <p:cNvSpPr txBox="1"/>
          <p:nvPr/>
        </p:nvSpPr>
        <p:spPr>
          <a:xfrm>
            <a:off x="5562600" y="6356350"/>
            <a:ext cx="2514600" cy="369332"/>
          </a:xfrm>
          <a:prstGeom prst="rect">
            <a:avLst/>
          </a:prstGeom>
          <a:noFill/>
        </p:spPr>
        <p:txBody>
          <a:bodyPr wrap="square" rtlCol="0">
            <a:spAutoFit/>
          </a:bodyPr>
          <a:lstStyle/>
          <a:p>
            <a:r>
              <a:rPr lang="en-US" dirty="0" smtClean="0"/>
              <a:t>CCSR.uchicago.edu</a:t>
            </a:r>
            <a:endParaRPr lang="en-US" dirty="0"/>
          </a:p>
        </p:txBody>
      </p:sp>
    </p:spTree>
    <p:extLst>
      <p:ext uri="{BB962C8B-B14F-4D97-AF65-F5344CB8AC3E}">
        <p14:creationId xmlns:p14="http://schemas.microsoft.com/office/powerpoint/2010/main" xmlns="" val="3284261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Pre-K in Tennessee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
        <p:nvSpPr>
          <p:cNvPr id="2" name="Content Placeholder 1"/>
          <p:cNvSpPr>
            <a:spLocks noGrp="1"/>
          </p:cNvSpPr>
          <p:nvPr>
            <p:ph idx="1"/>
          </p:nvPr>
        </p:nvSpPr>
        <p:spPr>
          <a:xfrm>
            <a:off x="304800" y="1295400"/>
            <a:ext cx="8382000" cy="4571999"/>
          </a:xfrm>
        </p:spPr>
        <p:txBody>
          <a:bodyPr/>
          <a:lstStyle/>
          <a:p>
            <a:r>
              <a:rPr lang="en-US" dirty="0" smtClean="0"/>
              <a:t>Enrollment in pre-K in Tennessee is not compulsory.</a:t>
            </a:r>
          </a:p>
          <a:p>
            <a:endParaRPr lang="en-US" dirty="0"/>
          </a:p>
          <a:p>
            <a:r>
              <a:rPr lang="en-US" dirty="0" smtClean="0"/>
              <a:t>Pre-K students have high rates of chronic absenteeism in Tennessee.</a:t>
            </a:r>
          </a:p>
          <a:p>
            <a:endParaRPr lang="en-US" dirty="0"/>
          </a:p>
          <a:p>
            <a:r>
              <a:rPr lang="en-US" dirty="0" smtClean="0"/>
              <a:t>Great progress can be made by informing families of the impact of early attendance.</a:t>
            </a:r>
            <a:endParaRPr lang="en-US" dirty="0"/>
          </a:p>
        </p:txBody>
      </p:sp>
    </p:spTree>
    <p:extLst>
      <p:ext uri="{BB962C8B-B14F-4D97-AF65-F5344CB8AC3E}">
        <p14:creationId xmlns:p14="http://schemas.microsoft.com/office/powerpoint/2010/main" xmlns="" val="1157491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The attendance policy guidance was released in July.</a:t>
            </a:r>
          </a:p>
          <a:p>
            <a:pPr marL="0" indent="0">
              <a:buNone/>
            </a:pPr>
            <a:endParaRPr lang="en-US" dirty="0"/>
          </a:p>
          <a:p>
            <a:pPr marL="0" indent="0">
              <a:buNone/>
            </a:pPr>
            <a:r>
              <a:rPr lang="en-US" dirty="0">
                <a:hlinkClick r:id="rId3"/>
              </a:rPr>
              <a:t>https://</a:t>
            </a:r>
            <a:r>
              <a:rPr lang="en-US" dirty="0" smtClean="0">
                <a:hlinkClick r:id="rId3"/>
              </a:rPr>
              <a:t>www.tn.gov/education/topic/voluntary-pre-k</a:t>
            </a:r>
            <a:endParaRPr lang="en-US" dirty="0" smtClean="0"/>
          </a:p>
          <a:p>
            <a:pPr marL="0" indent="0">
              <a:buNone/>
            </a:pPr>
            <a:endParaRPr lang="en-US" dirty="0"/>
          </a:p>
          <a:p>
            <a:pPr marL="0" indent="0">
              <a:buNone/>
            </a:pPr>
            <a:r>
              <a:rPr lang="en-US" dirty="0" smtClean="0"/>
              <a:t>Key components:</a:t>
            </a:r>
          </a:p>
          <a:p>
            <a:r>
              <a:rPr lang="en-US" dirty="0" smtClean="0"/>
              <a:t>Guidance for districts and letter for parents</a:t>
            </a:r>
          </a:p>
          <a:p>
            <a:r>
              <a:rPr lang="en-US" dirty="0" smtClean="0"/>
              <a:t>Examples of excused absences</a:t>
            </a:r>
          </a:p>
          <a:p>
            <a:r>
              <a:rPr lang="en-US" dirty="0" smtClean="0"/>
              <a:t>Procedures for monitoring and follow-up</a:t>
            </a:r>
          </a:p>
          <a:p>
            <a:r>
              <a:rPr lang="en-US" dirty="0" smtClean="0"/>
              <a:t>Guidance on restorative practices</a:t>
            </a:r>
          </a:p>
          <a:p>
            <a:endParaRPr lang="en-US" dirty="0" smtClean="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Attendance Policy Guidance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xmlns="" val="4016246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are striving for average daily attendance at a minimum of 90%.</a:t>
            </a:r>
          </a:p>
          <a:p>
            <a:r>
              <a:rPr lang="en-US" dirty="0" smtClean="0"/>
              <a:t>Follow up with parents is recommended. </a:t>
            </a:r>
          </a:p>
          <a:p>
            <a:pPr lvl="1"/>
            <a:r>
              <a:rPr lang="en-US" dirty="0" smtClean="0"/>
              <a:t>Designate a school or district contact person</a:t>
            </a:r>
          </a:p>
          <a:p>
            <a:pPr lvl="1"/>
            <a:r>
              <a:rPr lang="en-US" dirty="0" smtClean="0"/>
              <a:t>Create an attendance intervention plan</a:t>
            </a:r>
          </a:p>
          <a:p>
            <a:r>
              <a:rPr lang="en-US" dirty="0" smtClean="0"/>
              <a:t>If chronic attendance issues continue to occur, you may contact the department for withdrawal. This should be considered a last resort.</a:t>
            </a:r>
          </a:p>
          <a:p>
            <a:pPr lvl="1"/>
            <a:endParaRPr lang="en-US"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Key Components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xmlns="" val="131806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Enrolling Pre-K Students</a:t>
            </a:r>
            <a:endParaRPr lang="en-US" dirty="0"/>
          </a:p>
        </p:txBody>
      </p:sp>
    </p:spTree>
    <p:extLst>
      <p:ext uri="{BB962C8B-B14F-4D97-AF65-F5344CB8AC3E}">
        <p14:creationId xmlns:p14="http://schemas.microsoft.com/office/powerpoint/2010/main" xmlns="" val="1811983494"/>
      </p:ext>
    </p:extLst>
  </p:cSld>
  <p:clrMapOvr>
    <a:masterClrMapping/>
  </p:clrMapOvr>
</p:sld>
</file>

<file path=ppt/theme/theme1.xml><?xml version="1.0" encoding="utf-8"?>
<a:theme xmlns:a="http://schemas.openxmlformats.org/drawingml/2006/main" name="TDOE Template - Editing">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TDOE-PowerPoint-Template-Basic</Template>
  <TotalTime>2859</TotalTime>
  <Words>1519</Words>
  <Application>Microsoft Office PowerPoint</Application>
  <PresentationFormat>On-screen Show (4:3)</PresentationFormat>
  <Paragraphs>179</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TDOE Template - Editing</vt:lpstr>
      <vt:lpstr>Attendance and Pre-K</vt:lpstr>
      <vt:lpstr>Objectives</vt:lpstr>
      <vt:lpstr>District Accountability Areas</vt:lpstr>
      <vt:lpstr>Research Says</vt:lpstr>
      <vt:lpstr>First Year Attendance</vt:lpstr>
      <vt:lpstr>Pre-K in Tennessee</vt:lpstr>
      <vt:lpstr>Attendance Policy Guidance</vt:lpstr>
      <vt:lpstr>Key Components</vt:lpstr>
      <vt:lpstr>Enrolling Pre-K Students</vt:lpstr>
      <vt:lpstr>Why Enter Pre-K Student Data in SIS?</vt:lpstr>
      <vt:lpstr>How Do I Enter VPK Student Data?</vt:lpstr>
      <vt:lpstr>How Do I Enter VPK Student Data?</vt:lpstr>
      <vt:lpstr>Department Introductions</vt:lpstr>
      <vt:lpstr>Slide 14</vt:lpstr>
    </vt:vector>
  </TitlesOfParts>
  <Company>State of Tennessee 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Candace Cook</dc:creator>
  <cp:lastModifiedBy>Crystal.Brewer</cp:lastModifiedBy>
  <cp:revision>33</cp:revision>
  <dcterms:created xsi:type="dcterms:W3CDTF">2017-05-22T12:05:24Z</dcterms:created>
  <dcterms:modified xsi:type="dcterms:W3CDTF">2017-09-14T13:20:08Z</dcterms:modified>
</cp:coreProperties>
</file>