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2" r:id="rId4"/>
    <p:sldId id="260" r:id="rId5"/>
    <p:sldId id="264" r:id="rId6"/>
    <p:sldId id="257" r:id="rId7"/>
    <p:sldId id="262" r:id="rId8"/>
    <p:sldId id="261" r:id="rId9"/>
    <p:sldId id="263" r:id="rId10"/>
    <p:sldId id="267" r:id="rId11"/>
    <p:sldId id="273" r:id="rId12"/>
    <p:sldId id="268" r:id="rId13"/>
    <p:sldId id="259" r:id="rId14"/>
    <p:sldId id="271" r:id="rId15"/>
    <p:sldId id="265" r:id="rId16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>
        <p:scale>
          <a:sx n="71" d="100"/>
          <a:sy n="71" d="100"/>
        </p:scale>
        <p:origin x="-49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17633906872749E-2"/>
          <c:y val="3.1154032854444458E-2"/>
          <c:w val="0.93318484494993681"/>
          <c:h val="0.846943070458154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Fees</c:v>
                </c:pt>
              </c:strCache>
            </c:strRef>
          </c:tx>
          <c:spPr>
            <a:ln w="22225" cmpd="sng">
              <a:solidFill>
                <a:schemeClr val="accent1">
                  <a:shade val="95000"/>
                  <a:satMod val="105000"/>
                </a:schemeClr>
              </a:solidFill>
            </a:ln>
          </c:spPr>
          <c:marker>
            <c:symbol val="square"/>
            <c:size val="7"/>
            <c:spPr>
              <a:ln w="9525">
                <a:solidFill>
                  <a:schemeClr val="accent1">
                    <a:shade val="95000"/>
                    <a:satMod val="105000"/>
                  </a:schemeClr>
                </a:solidFill>
              </a:ln>
            </c:spPr>
          </c:marker>
          <c:cat>
            <c:numRef>
              <c:f>Sheet1!$A$2:$A$8</c:f>
              <c:numCache>
                <c:formatCode>0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General">
                  <c:v>2019</c:v>
                </c:pt>
                <c:pt idx="5" formatCode="General">
                  <c:v>2020</c:v>
                </c:pt>
              </c:numCache>
            </c:numRef>
          </c:cat>
          <c:val>
            <c:numRef>
              <c:f>Sheet1!$B$2:$B$10</c:f>
              <c:numCache>
                <c:formatCode>_("$"* #,##0.00_);_("$"* \(#,##0.00\);_("$"* "-"??_);_(@_)</c:formatCode>
                <c:ptCount val="9"/>
                <c:pt idx="0">
                  <c:v>130</c:v>
                </c:pt>
                <c:pt idx="1">
                  <c:v>138</c:v>
                </c:pt>
                <c:pt idx="2">
                  <c:v>130</c:v>
                </c:pt>
                <c:pt idx="3">
                  <c:v>126</c:v>
                </c:pt>
                <c:pt idx="4">
                  <c:v>125</c:v>
                </c:pt>
                <c:pt idx="5">
                  <c:v>120</c:v>
                </c:pt>
                <c:pt idx="8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0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General">
                  <c:v>2019</c:v>
                </c:pt>
                <c:pt idx="5" formatCode="General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0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 formatCode="General">
                  <c:v>2019</c:v>
                </c:pt>
                <c:pt idx="5" formatCode="General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6576"/>
        <c:axId val="42942464"/>
      </c:lineChart>
      <c:catAx>
        <c:axId val="42936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2942464"/>
        <c:crosses val="autoZero"/>
        <c:auto val="1"/>
        <c:lblAlgn val="ctr"/>
        <c:lblOffset val="100"/>
        <c:noMultiLvlLbl val="1"/>
      </c:catAx>
      <c:valAx>
        <c:axId val="42942464"/>
        <c:scaling>
          <c:orientation val="minMax"/>
          <c:max val="160"/>
          <c:min val="70"/>
        </c:scaling>
        <c:delete val="0"/>
        <c:axPos val="l"/>
        <c:majorGridlines>
          <c:spPr>
            <a:ln w="19050">
              <a:solidFill>
                <a:srgbClr val="0070C0"/>
              </a:solidFill>
            </a:ln>
          </c:spPr>
        </c:majorGridlines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42936576"/>
        <c:crosses val="autoZero"/>
        <c:crossBetween val="between"/>
        <c:majorUnit val="30"/>
        <c:minorUnit val="30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2986451346359484"/>
          <c:y val="0.11897909903373052"/>
          <c:w val="0.24204906678331875"/>
          <c:h val="7.17575928008998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Woodland Pointe General Meeting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9/12/2016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2CA838-82EF-4134-9FA5-7B2F88FB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23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Woodland Pointe General Meeting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9/12/2016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515E51-F62D-4D98-BE61-0D5FA7CA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3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5E51-F62D-4D98-BE61-0D5FA7CA7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5E51-F62D-4D98-BE61-0D5FA7CA7547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9/12/2016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9/12/2016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515E51-F62D-4D98-BE61-0D5FA7CA7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474-CEBA-41E7-89E0-6236EF7D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1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Woodland Pointe HOA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General Meeting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October 24, 2019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066799"/>
            <a:ext cx="4972396" cy="433115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334000" cy="762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latin typeface="Adobe Caslon Pro Bold" pitchFamily="18" charset="0"/>
              </a:rPr>
              <a:t>Financial </a:t>
            </a:r>
            <a:br>
              <a:rPr lang="en-US" sz="2400" b="1" u="sng" dirty="0" smtClean="0">
                <a:latin typeface="Adobe Caslon Pro Bold" pitchFamily="18" charset="0"/>
              </a:rPr>
            </a:br>
            <a:r>
              <a:rPr lang="en-US" sz="2400" b="1" u="sng" dirty="0" smtClean="0">
                <a:latin typeface="Adobe Caslon Pro Bold" pitchFamily="18" charset="0"/>
              </a:rPr>
              <a:t>Approved 2020 Budget</a:t>
            </a:r>
            <a:endParaRPr lang="en-US" sz="24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43000" cy="8572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88448"/>
              </p:ext>
            </p:extLst>
          </p:nvPr>
        </p:nvGraphicFramePr>
        <p:xfrm>
          <a:off x="1752600" y="1219200"/>
          <a:ext cx="6476999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424"/>
                <a:gridCol w="855221"/>
                <a:gridCol w="855221"/>
                <a:gridCol w="855221"/>
                <a:gridCol w="855221"/>
                <a:gridCol w="855221"/>
                <a:gridCol w="1269470"/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baseline="0" dirty="0">
                          <a:effectLst/>
                        </a:rPr>
                        <a:t>Line Item</a:t>
                      </a:r>
                      <a:endParaRPr lang="en-US" sz="1200" b="1" i="0" u="sng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baseline="0" dirty="0">
                          <a:effectLst/>
                        </a:rPr>
                        <a:t> </a:t>
                      </a:r>
                      <a:r>
                        <a:rPr lang="en-US" sz="1200" b="1" i="0" u="sng" strike="noStrike" baseline="0" dirty="0" smtClean="0">
                          <a:effectLst/>
                        </a:rPr>
                        <a:t>2020 Budget</a:t>
                      </a:r>
                      <a:endParaRPr lang="en-US" sz="1200" b="1" i="0" u="sng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Bank Service Charge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$2,900.00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General Insurance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effectLst/>
                        </a:rPr>
                        <a:t>$</a:t>
                      </a:r>
                      <a:r>
                        <a:rPr lang="en-US" sz="1200" b="1" i="0" u="none" strike="noStrike" baseline="0" dirty="0" smtClean="0">
                          <a:effectLst/>
                        </a:rPr>
                        <a:t>1,300.00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Landscaping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$35,000.00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Maint &amp; Repair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$3.750.00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Management Fee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effectLst/>
                        </a:rPr>
                        <a:t>$</a:t>
                      </a:r>
                      <a:r>
                        <a:rPr lang="en-US" sz="1200" b="1" i="0" u="none" strike="noStrike" baseline="0" dirty="0" smtClean="0">
                          <a:effectLst/>
                        </a:rPr>
                        <a:t>8,532.00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Legal Fees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$2,000.00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Accounting Services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$600.00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Utilities, Water and Sewer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$1,300.00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Utilities Electric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$2,500.00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Maintenance Pond &amp; Trail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$8,500.00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Real Estate Tax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$300.00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Snow Removal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$8,450.00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effectLst/>
                        </a:rPr>
                        <a:t>Tree &amp; Bushes Maintenance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effectLst/>
                        </a:rPr>
                        <a:t>$</a:t>
                      </a:r>
                      <a:r>
                        <a:rPr lang="en-US" sz="1200" b="1" i="0" u="none" strike="noStrike" baseline="0" dirty="0" smtClean="0">
                          <a:effectLst/>
                        </a:rPr>
                        <a:t>1,500.00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Miscellaneous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1,000.00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Reserve </a:t>
                      </a:r>
                      <a:r>
                        <a:rPr lang="en-US" sz="1200" b="1" i="0" u="none" strike="noStrike" baseline="0" dirty="0" smtClean="0">
                          <a:effectLst/>
                        </a:rPr>
                        <a:t>Account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$12,900.00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effectLst/>
                        </a:rPr>
                        <a:t>Totals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>
                          <a:effectLst/>
                        </a:rPr>
                        <a:t>$</a:t>
                      </a:r>
                      <a:r>
                        <a:rPr lang="en-US" sz="1200" b="1" i="0" u="none" strike="noStrike" baseline="0" dirty="0" smtClean="0">
                          <a:effectLst/>
                        </a:rPr>
                        <a:t>90,532.00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0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>
                          <a:effectLst/>
                        </a:rPr>
                        <a:t>Monthly Association Dues per Owner:</a:t>
                      </a:r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baseline="0" dirty="0" smtClean="0">
                          <a:effectLst/>
                        </a:rPr>
                        <a:t>$120.00 </a:t>
                      </a:r>
                      <a:endParaRPr lang="en-US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685800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$$$$ LOWERED 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</a:rPr>
              <a:t>MONTHLY </a:t>
            </a:r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</a:rPr>
              <a:t>FEES $$$$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402996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562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dobe Caslon Pro Bold" pitchFamily="18" charset="0"/>
              </a:rPr>
              <a:t>Woodland Pointe HOA</a:t>
            </a:r>
            <a:br>
              <a:rPr lang="en-US" sz="3200" b="1" dirty="0" smtClean="0">
                <a:latin typeface="Adobe Caslon Pro Bold" pitchFamily="18" charset="0"/>
              </a:rPr>
            </a:br>
            <a:r>
              <a:rPr lang="en-US" sz="3200" b="1" dirty="0" smtClean="0">
                <a:latin typeface="Adobe Caslon Pro Bold" pitchFamily="18" charset="0"/>
              </a:rPr>
              <a:t>Housekeeping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0800" cy="99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17526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Dog Clean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Garbage 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Speed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Concerns/Compliments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30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i="1" dirty="0" smtClean="0">
                <a:latin typeface="Adobe Caslon Pro Bold" pitchFamily="18" charset="0"/>
              </a:rPr>
              <a:t/>
            </a:r>
            <a:br>
              <a:rPr lang="en-US" sz="2900" b="1" i="1" dirty="0" smtClean="0">
                <a:latin typeface="Adobe Caslon Pro Bold" pitchFamily="18" charset="0"/>
              </a:rPr>
            </a:br>
            <a:r>
              <a:rPr lang="en-US" sz="2900" b="1" i="1" dirty="0" smtClean="0">
                <a:latin typeface="Adobe Caslon Pro Bold" pitchFamily="18" charset="0"/>
              </a:rPr>
              <a:t>Woodland Pointe HOA</a:t>
            </a:r>
            <a:br>
              <a:rPr lang="en-US" sz="2900" b="1" i="1" dirty="0" smtClean="0">
                <a:latin typeface="Adobe Caslon Pro Bold" pitchFamily="18" charset="0"/>
              </a:rPr>
            </a:br>
            <a:r>
              <a:rPr lang="en-US" sz="2900" b="1" i="1" dirty="0" smtClean="0">
                <a:latin typeface="Adobe Caslon Pro Bold" pitchFamily="18" charset="0"/>
              </a:rPr>
              <a:t>2020 Vision</a:t>
            </a:r>
            <a:br>
              <a:rPr lang="en-US" sz="2900" b="1" i="1" dirty="0" smtClean="0">
                <a:latin typeface="Adobe Caslon Pro Bold" pitchFamily="18" charset="0"/>
              </a:rPr>
            </a:br>
            <a:endParaRPr lang="en-US" sz="29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524000" cy="1143000"/>
          </a:xfrm>
        </p:spPr>
      </p:pic>
      <p:sp>
        <p:nvSpPr>
          <p:cNvPr id="11" name="TextBox 10"/>
          <p:cNvSpPr txBox="1"/>
          <p:nvPr/>
        </p:nvSpPr>
        <p:spPr>
          <a:xfrm>
            <a:off x="1905000" y="1981200"/>
            <a:ext cx="6400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Continued Trail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New Trees &amp; Bushes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LED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Lower Monthly Fees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645709" cy="1234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956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latin typeface="Adobe Caslon Pro Bold" pitchFamily="18" charset="0"/>
              </a:rPr>
              <a:t/>
            </a:r>
            <a:br>
              <a:rPr lang="en-US" sz="3200" b="1" i="1" dirty="0" smtClean="0">
                <a:latin typeface="Adobe Caslon Pro Bold" pitchFamily="18" charset="0"/>
              </a:rPr>
            </a:br>
            <a:r>
              <a:rPr lang="en-US" sz="3200" b="1" i="1" dirty="0" smtClean="0">
                <a:latin typeface="Adobe Caslon Pro Bold" pitchFamily="18" charset="0"/>
              </a:rPr>
              <a:t>Woodland </a:t>
            </a:r>
            <a:r>
              <a:rPr lang="en-US" sz="3200" b="1" i="1" dirty="0">
                <a:latin typeface="Adobe Caslon Pro Bold" pitchFamily="18" charset="0"/>
              </a:rPr>
              <a:t>Pointe HOA</a:t>
            </a:r>
            <a:br>
              <a:rPr lang="en-US" sz="3200" b="1" i="1" dirty="0">
                <a:latin typeface="Adobe Caslon Pro Bold" pitchFamily="18" charset="0"/>
              </a:rPr>
            </a:b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Election of Trustees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2098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 Trustees Terms expire EOY ‘19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Those Trustees up for reelection are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Mike Flora-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Ed </a:t>
            </a:r>
            <a:r>
              <a:rPr lang="en-US" sz="3200" smtClean="0"/>
              <a:t>McTernan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/>
              <a:t>Floor </a:t>
            </a:r>
            <a:r>
              <a:rPr lang="en-US" sz="3200" dirty="0" smtClean="0"/>
              <a:t>Nominations Welcomed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32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0198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Adobe Caslon Pro Bold" pitchFamily="18" charset="0"/>
              </a:rPr>
              <a:t>Question &amp; Answer</a:t>
            </a:r>
            <a:endParaRPr lang="en-US" sz="3200" b="1" u="sng" dirty="0">
              <a:latin typeface="Adobe Caslon Pro Bold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15</a:t>
            </a:fld>
            <a:endParaRPr lang="en-US"/>
          </a:p>
        </p:txBody>
      </p:sp>
      <p:pic>
        <p:nvPicPr>
          <p:cNvPr id="2051" name="Picture 3" descr="C:\Users\Mike\AppData\Local\Microsoft\Windows\Temporary Internet Files\Content.IE5\VJD4FRG5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91962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343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Introductions</a:t>
            </a:r>
            <a:br>
              <a:rPr lang="en-US" sz="3200" b="1" dirty="0" smtClean="0"/>
            </a:br>
            <a:r>
              <a:rPr lang="en-US" sz="3200" b="1" dirty="0" smtClean="0"/>
              <a:t>Board of Directors</a:t>
            </a:r>
            <a:endParaRPr lang="en-US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645709" cy="1234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3284324"/>
            <a:ext cx="1033126" cy="112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9006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Marty Kuboff</a:t>
            </a:r>
          </a:p>
          <a:p>
            <a:pPr algn="ctr"/>
            <a:r>
              <a:rPr lang="en-US" b="1" dirty="0" smtClean="0"/>
              <a:t>President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6164" y="1900634"/>
            <a:ext cx="183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Kitty Flauto</a:t>
            </a:r>
          </a:p>
          <a:p>
            <a:pPr algn="ctr"/>
            <a:r>
              <a:rPr lang="en-US" b="1" dirty="0" smtClean="0"/>
              <a:t>Vice-President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04726" y="3523133"/>
            <a:ext cx="212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Edward  </a:t>
            </a:r>
            <a:r>
              <a:rPr lang="en-US" b="1" dirty="0" smtClean="0"/>
              <a:t>McTernan</a:t>
            </a:r>
            <a:endParaRPr lang="en-US" b="1" dirty="0"/>
          </a:p>
          <a:p>
            <a:pPr algn="ctr"/>
            <a:r>
              <a:rPr lang="en-US" b="1" dirty="0" smtClean="0"/>
              <a:t>Treasurer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88648" y="35231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Michael Flora</a:t>
            </a:r>
          </a:p>
          <a:p>
            <a:pPr algn="ctr"/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81350" y="4571999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Amy Ginsberg</a:t>
            </a:r>
          </a:p>
          <a:p>
            <a:pPr algn="ctr"/>
            <a:r>
              <a:rPr lang="en-US" b="1" dirty="0" smtClean="0"/>
              <a:t>Officer at Large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334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above Directors are all volunteers without any form of compensation…..</a:t>
            </a:r>
          </a:p>
          <a:p>
            <a:pPr algn="ctr"/>
            <a:r>
              <a:rPr lang="en-US" sz="2400" b="1" i="1" dirty="0" smtClean="0"/>
              <a:t>Do you ever wonder what they do?????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04" y="1798536"/>
            <a:ext cx="1033125" cy="103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86" y="1776124"/>
            <a:ext cx="1009650" cy="1009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27" y="3276599"/>
            <a:ext cx="933450" cy="12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Woodland Pointe HOA Board </a:t>
            </a:r>
            <a:r>
              <a:rPr lang="en-US" sz="3600" b="1" dirty="0"/>
              <a:t>of </a:t>
            </a:r>
            <a:r>
              <a:rPr lang="en-US" sz="3600" b="1" dirty="0" smtClean="0"/>
              <a:t>Directors</a:t>
            </a:r>
            <a:br>
              <a:rPr lang="en-US" sz="3600" b="1" dirty="0" smtClean="0"/>
            </a:br>
            <a:r>
              <a:rPr lang="en-US" sz="3600" b="1" dirty="0" smtClean="0"/>
              <a:t>Guiding Principals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Fulfill obligations in carrying out declarations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Address Development Needs </a:t>
            </a:r>
            <a:r>
              <a:rPr lang="en-US" dirty="0" smtClean="0"/>
              <a:t>Today &amp; </a:t>
            </a:r>
            <a:r>
              <a:rPr lang="en-US" dirty="0"/>
              <a:t>Future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Insure the Development Remains attractive, Safe and Desirable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all of the above is performed, will facilitate property appreciation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latin typeface="Adobe Caslon Pro Bold" pitchFamily="18" charset="0"/>
              </a:rPr>
              <a:t>Woodland Pointe HOA</a:t>
            </a:r>
            <a:br>
              <a:rPr lang="en-US" sz="3200" b="1" i="1" dirty="0" smtClean="0">
                <a:latin typeface="Adobe Caslon Pro Bold" pitchFamily="18" charset="0"/>
              </a:rPr>
            </a:br>
            <a:r>
              <a:rPr lang="en-US" sz="3200" b="1" i="1" dirty="0" smtClean="0">
                <a:latin typeface="Adobe Caslon Pro Bold" pitchFamily="18" charset="0"/>
              </a:rPr>
              <a:t>Agenda</a:t>
            </a:r>
            <a:endParaRPr lang="en-US" sz="3200" b="1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308" y="1676400"/>
            <a:ext cx="6629400" cy="39163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Introductions</a:t>
            </a:r>
          </a:p>
          <a:p>
            <a:r>
              <a:rPr lang="en-US" b="1" dirty="0" smtClean="0"/>
              <a:t>2018-2019 Review</a:t>
            </a:r>
          </a:p>
          <a:p>
            <a:r>
              <a:rPr lang="en-US" b="1" dirty="0" smtClean="0"/>
              <a:t>Financial Report</a:t>
            </a:r>
          </a:p>
          <a:p>
            <a:r>
              <a:rPr lang="en-US" b="1" dirty="0" smtClean="0"/>
              <a:t>Housekeeping</a:t>
            </a:r>
          </a:p>
          <a:p>
            <a:r>
              <a:rPr lang="en-US" b="1" dirty="0" smtClean="0"/>
              <a:t>2020 Budget</a:t>
            </a:r>
          </a:p>
          <a:p>
            <a:r>
              <a:rPr lang="en-US" b="1" dirty="0" smtClean="0"/>
              <a:t>Election of Trustees</a:t>
            </a:r>
          </a:p>
          <a:p>
            <a:r>
              <a:rPr lang="en-US" b="1" dirty="0" smtClean="0"/>
              <a:t>Q &amp; 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>
                <a:latin typeface="Adobe Caslon Pro Bold" pitchFamily="18" charset="0"/>
              </a:rPr>
              <a:t/>
            </a:r>
            <a:br>
              <a:rPr lang="en-US" sz="2900" b="1" dirty="0" smtClean="0">
                <a:latin typeface="Adobe Caslon Pro Bold" pitchFamily="18" charset="0"/>
              </a:rPr>
            </a:br>
            <a:r>
              <a:rPr lang="en-US" sz="2900" b="1" dirty="0" smtClean="0">
                <a:latin typeface="Adobe Caslon Pro Bold" pitchFamily="18" charset="0"/>
              </a:rPr>
              <a:t>Introductions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6858000" cy="422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Jordan Pouncey</a:t>
            </a:r>
          </a:p>
          <a:p>
            <a:r>
              <a:rPr lang="en-US" b="1" dirty="0" smtClean="0"/>
              <a:t>Jill </a:t>
            </a:r>
            <a:r>
              <a:rPr lang="en-US" b="1" dirty="0" err="1" smtClean="0"/>
              <a:t>Giesey</a:t>
            </a:r>
            <a:endParaRPr lang="en-US" b="1" dirty="0" smtClean="0"/>
          </a:p>
          <a:p>
            <a:r>
              <a:rPr lang="en-US" b="1" dirty="0" smtClean="0"/>
              <a:t>Tony &amp; Kyra Gray</a:t>
            </a:r>
          </a:p>
          <a:p>
            <a:r>
              <a:rPr lang="en-US" b="1" dirty="0" err="1" smtClean="0"/>
              <a:t>Jeane</a:t>
            </a:r>
            <a:r>
              <a:rPr lang="en-US" b="1" dirty="0" smtClean="0"/>
              <a:t> Holley</a:t>
            </a:r>
          </a:p>
          <a:p>
            <a:r>
              <a:rPr lang="en-US" b="1" dirty="0" err="1" smtClean="0"/>
              <a:t>Animesh</a:t>
            </a:r>
            <a:r>
              <a:rPr lang="en-US" b="1" dirty="0" smtClean="0"/>
              <a:t> &amp; </a:t>
            </a:r>
            <a:r>
              <a:rPr lang="en-US" b="1" smtClean="0"/>
              <a:t>Harshita </a:t>
            </a:r>
            <a:r>
              <a:rPr lang="en-US" b="1" smtClean="0"/>
              <a:t>Jain </a:t>
            </a:r>
            <a:endParaRPr lang="en-US" b="1" dirty="0" smtClean="0"/>
          </a:p>
          <a:p>
            <a:r>
              <a:rPr lang="en-US" b="1" dirty="0" smtClean="0"/>
              <a:t>Mark &amp; Leslie Ann Magda</a:t>
            </a:r>
          </a:p>
          <a:p>
            <a:r>
              <a:rPr lang="en-US" b="1" dirty="0" smtClean="0"/>
              <a:t>Kevin &amp; Liz </a:t>
            </a:r>
            <a:r>
              <a:rPr lang="en-US" b="1" dirty="0" err="1" smtClean="0"/>
              <a:t>Poest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14224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800" y="1828800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New Neighbors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3898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dobe Caslon Pro Bold" pitchFamily="18" charset="0"/>
              </a:rPr>
              <a:t>Woodland Pointe HOA</a:t>
            </a:r>
            <a:br>
              <a:rPr lang="en-US" sz="3200" dirty="0" smtClean="0">
                <a:latin typeface="Adobe Caslon Pro Bold" pitchFamily="18" charset="0"/>
              </a:rPr>
            </a:br>
            <a:r>
              <a:rPr lang="en-US" sz="3200" dirty="0" smtClean="0">
                <a:latin typeface="Adobe Caslon Pro Bold" pitchFamily="18" charset="0"/>
              </a:rPr>
              <a:t>Accomplishments 2018-2019</a:t>
            </a:r>
            <a:endParaRPr lang="en-US" sz="3200" dirty="0">
              <a:latin typeface="Adobe Caslon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52600"/>
            <a:ext cx="4292211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20574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Administrative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Architectural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Legal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Financial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Adobe Caslon Pro Bold" pitchFamily="18" charset="0"/>
              </a:rPr>
              <a:t>Administrative Accomplishments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9200" cy="914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7924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Negotiated Landscape 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Street Lamps Repaired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Numerous Meetings-City of Macedonia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Created New Snow Removal Specification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24/7 Service w/ Iris Management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Trail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Playground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New Front Entrance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253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Adobe Caslon Pro Bold" pitchFamily="18" charset="0"/>
              </a:rPr>
              <a:t>Architectural Activities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838067"/>
            <a:ext cx="4495800" cy="4105533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dirty="0"/>
              <a:t>Removed </a:t>
            </a:r>
            <a:r>
              <a:rPr lang="en-US" b="1" dirty="0" smtClean="0"/>
              <a:t>9 Dead </a:t>
            </a:r>
            <a:r>
              <a:rPr lang="en-US" b="1" dirty="0"/>
              <a:t>Trees</a:t>
            </a:r>
          </a:p>
          <a:p>
            <a:r>
              <a:rPr lang="en-US" b="1" dirty="0" smtClean="0"/>
              <a:t>9 Landscape Approvals</a:t>
            </a:r>
          </a:p>
          <a:p>
            <a:r>
              <a:rPr lang="en-US" b="1" dirty="0" smtClean="0"/>
              <a:t>2 Awning Approvals</a:t>
            </a:r>
          </a:p>
          <a:p>
            <a:r>
              <a:rPr lang="en-US" b="1" dirty="0" smtClean="0"/>
              <a:t>17 New Bushes Planted</a:t>
            </a:r>
          </a:p>
          <a:p>
            <a:r>
              <a:rPr lang="en-US" b="1" dirty="0" smtClean="0"/>
              <a:t>4 New Trees Planted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160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23145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Adobe Caslon Pro Bold" pitchFamily="18" charset="0"/>
              </a:rPr>
              <a:t>Maintenance Activities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7818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Trail Improvement</a:t>
            </a:r>
          </a:p>
          <a:p>
            <a:r>
              <a:rPr lang="en-US" b="1" dirty="0" smtClean="0"/>
              <a:t>Bridge Repaired</a:t>
            </a:r>
          </a:p>
          <a:p>
            <a:r>
              <a:rPr lang="en-US" b="1" dirty="0" smtClean="0"/>
              <a:t>Bridges Stained</a:t>
            </a:r>
          </a:p>
          <a:p>
            <a:r>
              <a:rPr lang="en-US" b="1" dirty="0"/>
              <a:t>Repaired Pond Fountain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474-CEBA-41E7-89E0-6236EF7D33D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0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9613</TotalTime>
  <Words>375</Words>
  <Application>Microsoft Office PowerPoint</Application>
  <PresentationFormat>On-screen Show (4:3)</PresentationFormat>
  <Paragraphs>163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Woodland Pointe HOA</vt:lpstr>
      <vt:lpstr>Introductions Board of Directors</vt:lpstr>
      <vt:lpstr>Woodland Pointe HOA Board of Directors Guiding Principals</vt:lpstr>
      <vt:lpstr>Woodland Pointe HOA Agenda</vt:lpstr>
      <vt:lpstr> Introductions</vt:lpstr>
      <vt:lpstr>Woodland Pointe HOA Accomplishments 2018-2019</vt:lpstr>
      <vt:lpstr>Administrative Accomplishments</vt:lpstr>
      <vt:lpstr>Architectural Activities</vt:lpstr>
      <vt:lpstr>Maintenance Activities</vt:lpstr>
      <vt:lpstr>Financial  Approved 2020 Budget</vt:lpstr>
      <vt:lpstr>$$$$ LOWERED MONTHLY FEES $$$$</vt:lpstr>
      <vt:lpstr>Woodland Pointe HOA Housekeeping</vt:lpstr>
      <vt:lpstr> Woodland Pointe HOA 2020 Vision </vt:lpstr>
      <vt:lpstr> Woodland Pointe HOA </vt:lpstr>
      <vt:lpstr>Question &amp;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Pointe HOA</dc:title>
  <dc:creator>Mike</dc:creator>
  <cp:lastModifiedBy>Mike</cp:lastModifiedBy>
  <cp:revision>76</cp:revision>
  <cp:lastPrinted>2019-10-07T21:41:13Z</cp:lastPrinted>
  <dcterms:created xsi:type="dcterms:W3CDTF">2016-08-31T13:39:13Z</dcterms:created>
  <dcterms:modified xsi:type="dcterms:W3CDTF">2019-10-21T18:08:11Z</dcterms:modified>
</cp:coreProperties>
</file>