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Oswald" pitchFamily="2" charset="77"/>
      <p:regular r:id="rId21"/>
      <p:bold r:id="rId22"/>
    </p:embeddedFont>
    <p:embeddedFont>
      <p:font typeface="Oswald Regular" pitchFamily="2" charset="77"/>
      <p:regular r:id="rId23"/>
      <p:bold r:id="rId24"/>
    </p:embeddedFont>
    <p:embeddedFont>
      <p:font typeface="Playfair Display" pitchFamily="2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3736953ff_3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3736953ff_3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3736953ff_3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3736953ff_3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3736953ff_3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3736953ff_3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3736953ff_3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3736953ff_3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3736953ff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3736953ff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3736953f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3736953f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3736953f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3736953f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3736953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3736953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3736953ff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3736953ff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3736953f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3736953f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3736953ff_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3736953ff_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3736953ff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3736953ff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3736953f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3736953f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ribbble.com/shots/4203162-Tooth-Stro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lipart-library.com/dentist-pictures-for-kid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hutterstock.com/image-vector/cute-cartoon-tooth-mouthwash-on-blue-68836370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brianvalle.com/how-to-floss-your-teeth/" TargetMode="External"/><Relationship Id="rId13" Type="http://schemas.openxmlformats.org/officeDocument/2006/relationships/hyperlink" Target="https://www.shutterstock.com/image-vector/cute-cartoon-tooth-mouthwash-on-blue-688363708" TargetMode="External"/><Relationship Id="rId3" Type="http://schemas.openxmlformats.org/officeDocument/2006/relationships/hyperlink" Target="https://www.animated-teeth.com/baby-teeth/a-deciduous-baby-teeth.htm" TargetMode="External"/><Relationship Id="rId7" Type="http://schemas.openxmlformats.org/officeDocument/2006/relationships/hyperlink" Target="https://www.vecteezy.com/free-vector/tooth-decay" TargetMode="External"/><Relationship Id="rId12" Type="http://schemas.openxmlformats.org/officeDocument/2006/relationships/hyperlink" Target="http://clipart-library.com/dentist-pictures-for-kid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entalcare.com/en-us/patient-education/patient-materials/manual-brushing-and-flossing" TargetMode="External"/><Relationship Id="rId11" Type="http://schemas.openxmlformats.org/officeDocument/2006/relationships/hyperlink" Target="https://dribbble.com/shots/4203162-Tooth-Strong" TargetMode="External"/><Relationship Id="rId5" Type="http://schemas.openxmlformats.org/officeDocument/2006/relationships/hyperlink" Target="https://www.clipart.email/clipart/brush-your-tongue-clipart-306751.html" TargetMode="External"/><Relationship Id="rId10" Type="http://schemas.openxmlformats.org/officeDocument/2006/relationships/hyperlink" Target="http://teachersmag.com/posts/happy-and-sad-tooth-preschool-dental-health-free-printables/" TargetMode="External"/><Relationship Id="rId4" Type="http://schemas.openxmlformats.org/officeDocument/2006/relationships/hyperlink" Target="https://creativemarket.com/drakonova/3403040-How-to-floss-cartoon-infographic" TargetMode="External"/><Relationship Id="rId9" Type="http://schemas.openxmlformats.org/officeDocument/2006/relationships/hyperlink" Target="https://dribbble.com/shots/4881132-Giraffe-Floss-Dance?utm_source=Pinterest_Shot&amp;utm_campaign=jormation&amp;utm_content=Giraffe%20Floss%20Dance&amp;utm_medium=Social_Sha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ribbble.com/shots/4881132-Giraffe-Floss-Dance?utm_source=Pinterest_Shot&amp;utm_campaign=jormation&amp;utm_content=Giraffe%20Floss%20Dance&amp;utm_medium=Social_Sha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lipart.email/clipart/brush-your-tongue-clipart-306751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dentalcare.com/en-us/patient-education/patient-materials/manual-brushing-and-floss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drbrianvalle.com/how-to-floss-your-teet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market.com/drakonova/3403040-How-to-floss-cartoon-infographi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eachersmag.com/posts/happy-and-sad-tooth-preschool-dental-health-free-printables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Taking care of your teeth and mouth</a:t>
            </a:r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Dr. Smith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diet tips for strong teeth...</a:t>
            </a:r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body" idx="1"/>
          </p:nvPr>
        </p:nvSpPr>
        <p:spPr>
          <a:xfrm>
            <a:off x="311700" y="1170125"/>
            <a:ext cx="3999900" cy="333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Sugary drinks, like Mountain Dew or even juices, should be limited.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Drink water or low fat milk at meal times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Stay away from chewy candy, especially if you have braces.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Reduce the amounts of snacks you have (like potato chips and cupcakes) and eat your breakfast, lunch, and dinner.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Add more fruits and veggies.</a:t>
            </a:r>
            <a:endParaRPr sz="1800" dirty="0"/>
          </a:p>
        </p:txBody>
      </p:sp>
      <p:pic>
        <p:nvPicPr>
          <p:cNvPr id="195" name="Google Shape;1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527600" cy="33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6870000" y="4568850"/>
            <a:ext cx="21216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600" u="sng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https://dribbble.com/shots/4203162-Tooth-Strong</a:t>
            </a:r>
            <a:r>
              <a:rPr lang="en" sz="1000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0" y="168358"/>
            <a:ext cx="4793100" cy="16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highlight>
                  <a:schemeClr val="accent5"/>
                </a:highlight>
              </a:rPr>
              <a:t>Visit your dentist regularly</a:t>
            </a:r>
            <a:endParaRPr sz="3600" dirty="0">
              <a:highlight>
                <a:schemeClr val="accent5"/>
              </a:highlight>
            </a:endParaRPr>
          </a:p>
        </p:txBody>
      </p:sp>
      <p:sp>
        <p:nvSpPr>
          <p:cNvPr id="202" name="Google Shape;202;p23"/>
          <p:cNvSpPr txBox="1">
            <a:spLocks noGrp="1"/>
          </p:cNvSpPr>
          <p:nvPr>
            <p:ph type="subTitle" idx="1"/>
          </p:nvPr>
        </p:nvSpPr>
        <p:spPr>
          <a:xfrm>
            <a:off x="0" y="879875"/>
            <a:ext cx="4503300" cy="24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15000"/>
              </a:lnSpc>
              <a:buSzPts val="1800"/>
              <a:buFont typeface="Playfair Display"/>
              <a:buChar char="●"/>
            </a:pPr>
            <a:r>
              <a:rPr lang="en-US" sz="1800" dirty="0"/>
              <a:t>You should visit a dentist at least </a:t>
            </a:r>
            <a:r>
              <a:rPr lang="en-US" sz="1800" b="1" dirty="0"/>
              <a:t>2x</a:t>
            </a:r>
            <a:r>
              <a:rPr lang="en-US" sz="1800" dirty="0"/>
              <a:t> a year!</a:t>
            </a:r>
          </a:p>
          <a:p>
            <a:pPr algn="l">
              <a:lnSpc>
                <a:spcPct val="115000"/>
              </a:lnSpc>
              <a:buSzPts val="1800"/>
              <a:buFont typeface="Playfair Display"/>
              <a:buChar char="●"/>
            </a:pPr>
            <a:r>
              <a:rPr lang="en" sz="1800" dirty="0"/>
              <a:t>Dentists catch any problems and fix your cavities before they get worse!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Dentists can take pictures to watch the growth of your adult teeth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Dentists clean off the plaque, sugar bugs, germs, and bacteria that you couldn’t scrub off with your toothbrush.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Dentists help you have a healthy and happy smile!</a:t>
            </a:r>
            <a:endParaRPr sz="1800" dirty="0"/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925" y="879875"/>
            <a:ext cx="3943615" cy="338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5578025" y="4382750"/>
            <a:ext cx="5079900" cy="11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 u="sng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http://clipart-library.com/dentist-pictures-for-kids.html</a:t>
            </a:r>
            <a:r>
              <a:rPr lang="en" sz="600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256150" y="526350"/>
            <a:ext cx="424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your favorite thing about visiting a dentist office?</a:t>
            </a:r>
            <a:endParaRPr dirty="0"/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4294967295"/>
          </p:nvPr>
        </p:nvSpPr>
        <p:spPr>
          <a:xfrm>
            <a:off x="4704150" y="8284"/>
            <a:ext cx="4247100" cy="27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 Regular"/>
              <a:buChar char="●"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Wearing cool glasses?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 Regular"/>
              <a:buChar char="●"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Getting to pick out stickers after the appointment?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 Regular"/>
              <a:buChar char="●"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Getting FLUORIDE vitamins put on your teeth?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 Regular"/>
              <a:buChar char="●"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Getting rid of the sugar bugs?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900" y="2629400"/>
            <a:ext cx="3893599" cy="23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/>
          <p:nvPr/>
        </p:nvSpPr>
        <p:spPr>
          <a:xfrm>
            <a:off x="4896775" y="4940550"/>
            <a:ext cx="42471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 u="sng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https://www.shutterstock.com/image-vector/cute-cartoon-tooth-mouthwash-on-blue-688363708</a:t>
            </a:r>
            <a:endParaRPr sz="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Make sure to always take care of your teeth!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of photos </a:t>
            </a:r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232800" y="493025"/>
            <a:ext cx="8911200" cy="4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Video of tooth eruption (slide 2):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https://www.animated-teeth.com/baby-teeth/a-deciduous-baby-teeth.htm</a:t>
            </a:r>
            <a:r>
              <a:rPr lang="en" sz="1000" dirty="0"/>
              <a:t>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Photo of flossing tooth (slide 3): </a:t>
            </a:r>
            <a:r>
              <a:rPr lang="en" sz="1000" u="sng" dirty="0">
                <a:solidFill>
                  <a:schemeClr val="hlink"/>
                </a:solidFill>
                <a:hlinkClick r:id="rId4"/>
              </a:rPr>
              <a:t>https://creativemarket.com/drakonova/3403040-How-to-floss-cartoon-infographic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Photo of tongue brushing (slide 4): </a:t>
            </a:r>
            <a:r>
              <a:rPr lang="en" sz="1000" u="sng" dirty="0">
                <a:solidFill>
                  <a:schemeClr val="hlink"/>
                </a:solidFill>
                <a:hlinkClick r:id="rId5"/>
              </a:rPr>
              <a:t>https://www.clipart.email/clipart/brush-your-tongue-clipart-306751.html</a:t>
            </a:r>
            <a:r>
              <a:rPr lang="en" sz="1000" dirty="0"/>
              <a:t>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Photo of brushing teeth positions and also the flossing technique picture (slide 4 &amp; 5): </a:t>
            </a:r>
            <a:r>
              <a:rPr lang="en" sz="1000" u="sng" dirty="0">
                <a:solidFill>
                  <a:schemeClr val="hlink"/>
                </a:solidFill>
                <a:hlinkClick r:id="rId6"/>
              </a:rPr>
              <a:t>https://www.dentalcare.com/en-us/patient-education/patient-materials/manual-brushing-and-flossing</a:t>
            </a:r>
            <a:r>
              <a:rPr lang="en" sz="1000" dirty="0"/>
              <a:t>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Photo of two teeth (slide 6): </a:t>
            </a:r>
            <a:r>
              <a:rPr lang="en" sz="1000" u="sng" dirty="0">
                <a:solidFill>
                  <a:schemeClr val="hlink"/>
                </a:solidFill>
                <a:hlinkClick r:id="rId7"/>
              </a:rPr>
              <a:t>https://www.vecteezy.com/free-vector/tooth-decay</a:t>
            </a:r>
            <a:r>
              <a:rPr lang="en" sz="1000" dirty="0"/>
              <a:t>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Photo of how to floss (slide 7): </a:t>
            </a:r>
            <a:r>
              <a:rPr lang="en" sz="1000" u="sng" dirty="0">
                <a:solidFill>
                  <a:schemeClr val="hlink"/>
                </a:solidFill>
                <a:hlinkClick r:id="rId8"/>
              </a:rPr>
              <a:t>https://www.drbrianvalle.com/how-to-floss-your-teeth/</a:t>
            </a:r>
            <a:r>
              <a:rPr lang="en" sz="1000" dirty="0"/>
              <a:t>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Photo of giraffe flossing (slide 8): </a:t>
            </a:r>
            <a:r>
              <a:rPr lang="en" sz="1000" u="sng" dirty="0">
                <a:solidFill>
                  <a:schemeClr val="hlink"/>
                </a:solidFill>
                <a:hlinkClick r:id="rId9"/>
              </a:rPr>
              <a:t>https://dribbble.com/shots/4881132-Giraffe-Floss-Dance?utm_source=Pinterest_Shot&amp;utm_campaign=jormation&amp;utm_content=Giraffe%20Floss%20Dance&amp;utm_medium=Social_Share</a:t>
            </a:r>
            <a:r>
              <a:rPr lang="en" sz="1000" dirty="0"/>
              <a:t>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Photo of food (slide 9): </a:t>
            </a:r>
            <a:r>
              <a:rPr lang="en" sz="1000" u="sng" dirty="0">
                <a:solidFill>
                  <a:schemeClr val="hlink"/>
                </a:solidFill>
                <a:hlinkClick r:id="rId10"/>
              </a:rPr>
              <a:t>http://teachersmag.com/posts/happy-and-sad-tooth-preschool-dental-health-free-printables/</a:t>
            </a:r>
            <a:r>
              <a:rPr lang="en" sz="1000" dirty="0"/>
              <a:t>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Photo of strong tooth (slide 10): </a:t>
            </a:r>
            <a:r>
              <a:rPr lang="en" sz="1000" u="sng" dirty="0">
                <a:solidFill>
                  <a:schemeClr val="hlink"/>
                </a:solidFill>
                <a:hlinkClick r:id="rId11"/>
              </a:rPr>
              <a:t>https://dribbble.com/shots/4203162-Tooth-Strong</a:t>
            </a:r>
            <a:r>
              <a:rPr lang="en" sz="1000" dirty="0"/>
              <a:t>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 dirty="0"/>
              <a:t>Photo of dentist and child (slide 11): </a:t>
            </a:r>
            <a:r>
              <a:rPr lang="en" sz="1000" u="sng" dirty="0">
                <a:solidFill>
                  <a:schemeClr val="hlink"/>
                </a:solidFill>
                <a:hlinkClick r:id="rId12"/>
              </a:rPr>
              <a:t>http://clipart-library.com/dentist-pictures-for-kids.html</a:t>
            </a:r>
            <a:r>
              <a:rPr lang="en" sz="1000" dirty="0"/>
              <a:t>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dirty="0"/>
              <a:t>Photo of teeth (slide 12): </a:t>
            </a:r>
            <a:r>
              <a:rPr lang="en" sz="1000" u="sng" dirty="0">
                <a:solidFill>
                  <a:schemeClr val="hlink"/>
                </a:solidFill>
                <a:hlinkClick r:id="rId13"/>
              </a:rPr>
              <a:t>https://www.shutterstock.com/image-vector/cute-cartoon-tooth-mouthwash-on-blue-688363708</a:t>
            </a:r>
            <a:r>
              <a:rPr lang="en" sz="1000" dirty="0"/>
              <a:t> </a:t>
            </a:r>
            <a:endParaRPr sz="1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265500" y="1678650"/>
            <a:ext cx="41670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age 6, you might start to lose some of your baby teeth and have a few gaps 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19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 you have to take care of all your teeth now, otherwise if you lose your adult teeth- THEY WONT GROW BACK!!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265500" y="3578826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...but soon enough you will have adult teeth that will replace your baby teeth and stay with you forever!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7224" t="19191" r="6255" b="2346"/>
          <a:stretch/>
        </p:blipFill>
        <p:spPr>
          <a:xfrm>
            <a:off x="5654950" y="2306075"/>
            <a:ext cx="2298925" cy="20848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5520600" y="4346550"/>
            <a:ext cx="26748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https://www.animated-teeth.com/baby-teeth/a-deciduous-baby-teeth.htm</a:t>
            </a:r>
            <a:endParaRPr sz="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265500" y="413975"/>
            <a:ext cx="4147500" cy="19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5"/>
                </a:highlight>
              </a:rPr>
              <a:t>How can you take care of all your teeth?</a:t>
            </a:r>
            <a:endParaRPr>
              <a:highlight>
                <a:schemeClr val="accent5"/>
              </a:highlight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235925" y="2522250"/>
            <a:ext cx="4045200" cy="24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Brush your teeth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Floss (no, not the floss dance, actually floss between your teeth)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Eating nutritious foods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Regular dental visits</a:t>
            </a:r>
            <a:endParaRPr/>
          </a:p>
        </p:txBody>
      </p:sp>
      <p:pic>
        <p:nvPicPr>
          <p:cNvPr id="7" name="Google Shape;156;p20">
            <a:extLst>
              <a:ext uri="{FF2B5EF4-FFF2-40B4-BE49-F238E27FC236}">
                <a16:creationId xmlns:a16="http://schemas.microsoft.com/office/drawing/2014/main" id="{CF34B3D7-7F45-B340-9173-2C634D382B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22069"/>
            <a:ext cx="4572000" cy="33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C1FD8A1A-DA69-5448-9987-9DE65F8A6E92}"/>
              </a:ext>
            </a:extLst>
          </p:cNvPr>
          <p:cNvSpPr txBox="1"/>
          <p:nvPr/>
        </p:nvSpPr>
        <p:spPr>
          <a:xfrm>
            <a:off x="4572000" y="4672584"/>
            <a:ext cx="4496550" cy="2896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 u="sng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https://dribbble.com/shots/4881132-Giraffe-Floss-Dance?utm_source=Pinterest_Shot&amp;utm_campaign=jormation&amp;utm_content=Giraffe%20Floss%20Dance&amp;utm_medium=Social_Share</a:t>
            </a:r>
            <a:r>
              <a:rPr lang="en" sz="600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63675" y="328500"/>
            <a:ext cx="3243000" cy="45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best way to brush your teeth?</a:t>
            </a:r>
            <a:endParaRPr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4294967295"/>
          </p:nvPr>
        </p:nvSpPr>
        <p:spPr>
          <a:xfrm>
            <a:off x="3330475" y="0"/>
            <a:ext cx="5765700" cy="27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 Regular"/>
              <a:buChar char="●"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Brush</a:t>
            </a:r>
            <a:r>
              <a:rPr lang="en" sz="24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3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 times/day,</a:t>
            </a: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once in the morning and once at night!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 Regular"/>
              <a:buChar char="●"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Brush for </a:t>
            </a:r>
            <a:r>
              <a:rPr lang="en" sz="3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 minutes </a:t>
            </a: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each time!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 Regular"/>
              <a:buChar char="●"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Use a </a:t>
            </a:r>
            <a:r>
              <a:rPr lang="en" sz="3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soft</a:t>
            </a: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bristle toothbrush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 Regular"/>
              <a:buChar char="●"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Use </a:t>
            </a:r>
            <a:r>
              <a:rPr lang="en" sz="36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FLUORIDE</a:t>
            </a:r>
            <a:r>
              <a:rPr lang="en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toothpaste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21424" t="12480" r="11394" b="7819"/>
          <a:stretch/>
        </p:blipFill>
        <p:spPr>
          <a:xfrm>
            <a:off x="6445350" y="3534500"/>
            <a:ext cx="1212275" cy="14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700" y="3390450"/>
            <a:ext cx="1116200" cy="10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330475" y="2905600"/>
            <a:ext cx="39111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Regular"/>
              <a:buChar char="●"/>
            </a:pPr>
            <a:r>
              <a:rPr lang="en" sz="1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DON’T FORGET TO BRUSH YOUR                     </a:t>
            </a:r>
            <a:r>
              <a:rPr lang="en" sz="36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GUMS</a:t>
            </a:r>
            <a:r>
              <a:rPr lang="en" sz="1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endParaRPr sz="18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330475" y="4262546"/>
            <a:ext cx="3147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AND TONGUE!</a:t>
            </a:r>
            <a:endParaRPr sz="3600" dirty="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6325100" y="4893480"/>
            <a:ext cx="3000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 u="sng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https://www.clipart.email/clipart/brush-your-tongue-clipart-306751.html</a:t>
            </a:r>
            <a:r>
              <a:rPr lang="en" sz="600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600" dirty="0">
              <a:solidFill>
                <a:schemeClr val="bg2"/>
              </a:solidFill>
            </a:endParaRPr>
          </a:p>
        </p:txBody>
      </p:sp>
      <p:grpSp>
        <p:nvGrpSpPr>
          <p:cNvPr id="88" name="Google Shape;88;p16"/>
          <p:cNvGrpSpPr/>
          <p:nvPr/>
        </p:nvGrpSpPr>
        <p:grpSpPr>
          <a:xfrm rot="376106">
            <a:off x="7066653" y="1693093"/>
            <a:ext cx="2026888" cy="2175010"/>
            <a:chOff x="6006657" y="1779470"/>
            <a:chExt cx="2672817" cy="2147191"/>
          </a:xfrm>
        </p:grpSpPr>
        <p:sp>
          <p:nvSpPr>
            <p:cNvPr id="89" name="Google Shape;89;p16"/>
            <p:cNvSpPr/>
            <p:nvPr/>
          </p:nvSpPr>
          <p:spPr>
            <a:xfrm rot="1107766">
              <a:off x="6006657" y="1779470"/>
              <a:ext cx="2672817" cy="2147191"/>
            </a:xfrm>
            <a:prstGeom prst="irregularSeal2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16"/>
            <p:cNvSpPr txBox="1"/>
            <p:nvPr/>
          </p:nvSpPr>
          <p:spPr>
            <a:xfrm rot="-281898">
              <a:off x="6350064" y="2330082"/>
              <a:ext cx="1834966" cy="830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>
                  <a:solidFill>
                    <a:schemeClr val="dk2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If you need help, ask your parents to help you!</a:t>
              </a:r>
              <a:endParaRPr sz="16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1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4294967295"/>
          </p:nvPr>
        </p:nvSpPr>
        <p:spPr>
          <a:xfrm>
            <a:off x="140450" y="64325"/>
            <a:ext cx="8670900" cy="8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 Regular"/>
              <a:buChar char="●"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Brush every tooth starting from the back to the front, don’t forget to brush both the top and the bottom. 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   </a:t>
            </a:r>
            <a:r>
              <a:rPr lang="en" sz="24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                                         </a:t>
            </a:r>
            <a:r>
              <a:rPr lang="en" sz="24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  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   </a:t>
            </a:r>
            <a:endParaRPr sz="24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grpSp>
        <p:nvGrpSpPr>
          <p:cNvPr id="97" name="Google Shape;97;p17"/>
          <p:cNvGrpSpPr/>
          <p:nvPr/>
        </p:nvGrpSpPr>
        <p:grpSpPr>
          <a:xfrm>
            <a:off x="207506" y="2852053"/>
            <a:ext cx="1824125" cy="2017089"/>
            <a:chOff x="197831" y="2506325"/>
            <a:chExt cx="1824125" cy="2017089"/>
          </a:xfrm>
        </p:grpSpPr>
        <p:pic>
          <p:nvPicPr>
            <p:cNvPr id="98" name="Google Shape;98;p17"/>
            <p:cNvPicPr preferRelativeResize="0"/>
            <p:nvPr/>
          </p:nvPicPr>
          <p:blipFill rotWithShape="1">
            <a:blip r:embed="rId3">
              <a:alphaModFix/>
            </a:blip>
            <a:srcRect l="61228" t="4925" r="2010" b="45320"/>
            <a:stretch/>
          </p:blipFill>
          <p:spPr>
            <a:xfrm>
              <a:off x="197831" y="3041314"/>
              <a:ext cx="1824125" cy="148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7"/>
            <p:cNvSpPr txBox="1"/>
            <p:nvPr/>
          </p:nvSpPr>
          <p:spPr>
            <a:xfrm>
              <a:off x="454450" y="2506325"/>
              <a:ext cx="12945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chemeClr val="lt1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OUTSIDE    </a:t>
              </a:r>
              <a:endParaRPr dirty="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00" name="Google Shape;100;p17"/>
          <p:cNvGrpSpPr/>
          <p:nvPr/>
        </p:nvGrpSpPr>
        <p:grpSpPr>
          <a:xfrm>
            <a:off x="2367700" y="2852053"/>
            <a:ext cx="2903150" cy="2017089"/>
            <a:chOff x="2358025" y="2506325"/>
            <a:chExt cx="2903150" cy="2017089"/>
          </a:xfrm>
        </p:grpSpPr>
        <p:pic>
          <p:nvPicPr>
            <p:cNvPr id="101" name="Google Shape;101;p17"/>
            <p:cNvPicPr preferRelativeResize="0"/>
            <p:nvPr/>
          </p:nvPicPr>
          <p:blipFill rotWithShape="1">
            <a:blip r:embed="rId3">
              <a:alphaModFix/>
            </a:blip>
            <a:srcRect l="6820" t="62969" r="68890" b="3648"/>
            <a:stretch/>
          </p:blipFill>
          <p:spPr>
            <a:xfrm>
              <a:off x="2358025" y="3041314"/>
              <a:ext cx="1796300" cy="148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7"/>
            <p:cNvPicPr preferRelativeResize="0"/>
            <p:nvPr/>
          </p:nvPicPr>
          <p:blipFill rotWithShape="1">
            <a:blip r:embed="rId3">
              <a:alphaModFix/>
            </a:blip>
            <a:srcRect l="36496" t="69133" r="49865" b="1736"/>
            <a:stretch/>
          </p:blipFill>
          <p:spPr>
            <a:xfrm>
              <a:off x="4105326" y="3041314"/>
              <a:ext cx="1155849" cy="148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7"/>
            <p:cNvSpPr txBox="1"/>
            <p:nvPr/>
          </p:nvSpPr>
          <p:spPr>
            <a:xfrm>
              <a:off x="3277500" y="2506325"/>
              <a:ext cx="12945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INSIDE</a:t>
              </a:r>
              <a:endParaRPr dirty="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04" name="Google Shape;104;p17"/>
          <p:cNvGrpSpPr/>
          <p:nvPr/>
        </p:nvGrpSpPr>
        <p:grpSpPr>
          <a:xfrm>
            <a:off x="5649825" y="2852053"/>
            <a:ext cx="3005150" cy="2026233"/>
            <a:chOff x="5640150" y="2506325"/>
            <a:chExt cx="3005150" cy="2026233"/>
          </a:xfrm>
        </p:grpSpPr>
        <p:pic>
          <p:nvPicPr>
            <p:cNvPr id="105" name="Google Shape;105;p17"/>
            <p:cNvPicPr preferRelativeResize="0"/>
            <p:nvPr/>
          </p:nvPicPr>
          <p:blipFill rotWithShape="1">
            <a:blip r:embed="rId3">
              <a:alphaModFix/>
            </a:blip>
            <a:srcRect l="73831" t="63427" r="1879" b="3191"/>
            <a:stretch/>
          </p:blipFill>
          <p:spPr>
            <a:xfrm>
              <a:off x="6703925" y="3050458"/>
              <a:ext cx="1796296" cy="148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7"/>
            <p:cNvPicPr preferRelativeResize="0"/>
            <p:nvPr/>
          </p:nvPicPr>
          <p:blipFill rotWithShape="1">
            <a:blip r:embed="rId3">
              <a:alphaModFix/>
            </a:blip>
            <a:srcRect l="49743" t="63184" r="35231" b="1945"/>
            <a:stretch/>
          </p:blipFill>
          <p:spPr>
            <a:xfrm>
              <a:off x="5640150" y="3050458"/>
              <a:ext cx="1063774" cy="1482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7"/>
            <p:cNvSpPr txBox="1"/>
            <p:nvPr/>
          </p:nvSpPr>
          <p:spPr>
            <a:xfrm>
              <a:off x="5840000" y="2506325"/>
              <a:ext cx="28053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400">
                  <a:solidFill>
                    <a:schemeClr val="lt1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CHEWING SURFACES</a:t>
              </a:r>
              <a:endParaRPr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08" name="Google Shape;108;p17"/>
          <p:cNvGrpSpPr/>
          <p:nvPr/>
        </p:nvGrpSpPr>
        <p:grpSpPr>
          <a:xfrm>
            <a:off x="118925" y="1769315"/>
            <a:ext cx="7133400" cy="678952"/>
            <a:chOff x="140450" y="1888214"/>
            <a:chExt cx="7133400" cy="678952"/>
          </a:xfrm>
        </p:grpSpPr>
        <p:sp>
          <p:nvSpPr>
            <p:cNvPr id="109" name="Google Shape;109;p17"/>
            <p:cNvSpPr/>
            <p:nvPr/>
          </p:nvSpPr>
          <p:spPr>
            <a:xfrm>
              <a:off x="1199999" y="1916466"/>
              <a:ext cx="908021" cy="6507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 txBox="1"/>
            <p:nvPr/>
          </p:nvSpPr>
          <p:spPr>
            <a:xfrm>
              <a:off x="140450" y="1888214"/>
              <a:ext cx="7133400" cy="138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swald Regular"/>
                <a:buChar char="●"/>
              </a:pPr>
              <a:r>
                <a:rPr lang="en" sz="1800" dirty="0">
                  <a:solidFill>
                    <a:schemeClr val="lt1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Use a  </a:t>
              </a:r>
              <a:r>
                <a:rPr lang="en" sz="2400" dirty="0">
                  <a:solidFill>
                    <a:schemeClr val="lt1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CIRCLE  </a:t>
              </a:r>
              <a:r>
                <a:rPr lang="en" sz="1800" dirty="0">
                  <a:solidFill>
                    <a:schemeClr val="lt1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motion while brushing back and forth </a:t>
              </a:r>
              <a:endParaRPr sz="18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</p:grpSp>
      <p:sp>
        <p:nvSpPr>
          <p:cNvPr id="111" name="Google Shape;111;p17"/>
          <p:cNvSpPr txBox="1"/>
          <p:nvPr/>
        </p:nvSpPr>
        <p:spPr>
          <a:xfrm>
            <a:off x="169175" y="2148913"/>
            <a:ext cx="7601700" cy="33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Regular"/>
              <a:buChar char="●"/>
            </a:pPr>
            <a:r>
              <a:rPr lang="en" sz="18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There are </a:t>
            </a:r>
            <a:r>
              <a:rPr lang="en" sz="36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3 SIDES TO EACH TOOTH</a:t>
            </a:r>
            <a:r>
              <a:rPr lang="en" sz="24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18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to brush.  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69175" y="4884413"/>
            <a:ext cx="73002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 u="sng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https://www.dentalcare.com/en-us/patient-education/patient-materials/manual-brushing-and-flossing</a:t>
            </a:r>
            <a:r>
              <a:rPr lang="en" sz="600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600" dirty="0">
              <a:solidFill>
                <a:schemeClr val="bg2"/>
              </a:solidFill>
            </a:endParaRPr>
          </a:p>
        </p:txBody>
      </p:sp>
      <p:grpSp>
        <p:nvGrpSpPr>
          <p:cNvPr id="113" name="Google Shape;113;p17"/>
          <p:cNvGrpSpPr/>
          <p:nvPr/>
        </p:nvGrpSpPr>
        <p:grpSpPr>
          <a:xfrm rot="376106">
            <a:off x="6990984" y="1096989"/>
            <a:ext cx="2026888" cy="2175010"/>
            <a:chOff x="6003890" y="1843267"/>
            <a:chExt cx="2672817" cy="2147191"/>
          </a:xfrm>
        </p:grpSpPr>
        <p:sp>
          <p:nvSpPr>
            <p:cNvPr id="114" name="Google Shape;114;p17"/>
            <p:cNvSpPr/>
            <p:nvPr/>
          </p:nvSpPr>
          <p:spPr>
            <a:xfrm rot="1107766">
              <a:off x="6003890" y="1843267"/>
              <a:ext cx="2672817" cy="2147191"/>
            </a:xfrm>
            <a:prstGeom prst="irregularSeal2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 txBox="1"/>
            <p:nvPr/>
          </p:nvSpPr>
          <p:spPr>
            <a:xfrm rot="21318102">
              <a:off x="6359280" y="2392893"/>
              <a:ext cx="1834966" cy="830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600" dirty="0">
                  <a:solidFill>
                    <a:schemeClr val="dk2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If you need help, ask your parents to help you!</a:t>
              </a:r>
              <a:endParaRPr sz="1600" dirty="0">
                <a:solidFill>
                  <a:schemeClr val="dk2"/>
                </a:solidFill>
              </a:endParaRPr>
            </a:p>
          </p:txBody>
        </p:sp>
      </p:grpSp>
      <p:grpSp>
        <p:nvGrpSpPr>
          <p:cNvPr id="116" name="Google Shape;116;p17"/>
          <p:cNvGrpSpPr/>
          <p:nvPr/>
        </p:nvGrpSpPr>
        <p:grpSpPr>
          <a:xfrm>
            <a:off x="140450" y="982925"/>
            <a:ext cx="7133400" cy="1010150"/>
            <a:chOff x="140450" y="982925"/>
            <a:chExt cx="7133400" cy="1010150"/>
          </a:xfrm>
        </p:grpSpPr>
        <p:sp>
          <p:nvSpPr>
            <p:cNvPr id="117" name="Google Shape;117;p17"/>
            <p:cNvSpPr txBox="1"/>
            <p:nvPr/>
          </p:nvSpPr>
          <p:spPr>
            <a:xfrm>
              <a:off x="140450" y="1336625"/>
              <a:ext cx="7133400" cy="38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swald Regular"/>
                <a:buChar char="●"/>
              </a:pPr>
              <a:r>
                <a:rPr lang="en" sz="1800" dirty="0">
                  <a:solidFill>
                    <a:schemeClr val="lt1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Hold brush at a 45-degree angle against your gums</a:t>
              </a:r>
              <a:endParaRPr sz="18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endParaRPr>
            </a:p>
          </p:txBody>
        </p:sp>
        <p:pic>
          <p:nvPicPr>
            <p:cNvPr id="118" name="Google Shape;118;p17"/>
            <p:cNvPicPr preferRelativeResize="0"/>
            <p:nvPr/>
          </p:nvPicPr>
          <p:blipFill rotWithShape="1">
            <a:blip r:embed="rId5">
              <a:alphaModFix/>
            </a:blip>
            <a:srcRect r="7484"/>
            <a:stretch/>
          </p:blipFill>
          <p:spPr>
            <a:xfrm>
              <a:off x="5101064" y="982925"/>
              <a:ext cx="1045200" cy="1010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17"/>
          <p:cNvSpPr txBox="1"/>
          <p:nvPr/>
        </p:nvSpPr>
        <p:spPr>
          <a:xfrm>
            <a:off x="140450" y="855725"/>
            <a:ext cx="322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Regular"/>
              <a:buChar char="●"/>
            </a:pPr>
            <a:r>
              <a:rPr lang="en" sz="1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Don’t brush too hard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6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11700" y="226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have to brush our teeth?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11700" y="9684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 remove the sticky </a:t>
            </a:r>
            <a:r>
              <a:rPr lang="en" sz="1800" b="1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PLAQUE, </a:t>
            </a:r>
            <a:r>
              <a:rPr lang="en" sz="1800"/>
              <a:t>to stay </a:t>
            </a:r>
            <a:r>
              <a:rPr lang="en" sz="1800" b="1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CLEAN, </a:t>
            </a:r>
            <a:r>
              <a:rPr lang="en" sz="1800"/>
              <a:t>and to prevent </a:t>
            </a:r>
            <a:r>
              <a:rPr lang="en" sz="1800" b="1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CAVITIES.</a:t>
            </a:r>
            <a:endParaRPr sz="1800" b="1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swald"/>
              <a:buChar char="●"/>
            </a:pPr>
            <a:r>
              <a:rPr lang="en" sz="1800" b="1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PLAQUE </a:t>
            </a:r>
            <a:r>
              <a:rPr lang="en" sz="1800"/>
              <a:t>is a sticky build up from germs, bacteria, and sugar bugs that feed off the sugar on your teeth.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swald"/>
              <a:buChar char="●"/>
            </a:pPr>
            <a:r>
              <a:rPr lang="en" sz="1800"/>
              <a:t>If too much plaque builds up and you don’t brush it off or don’t go see a dentist, it could cause </a:t>
            </a:r>
            <a:r>
              <a:rPr lang="en" sz="1800" b="1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CAVITIES, </a:t>
            </a:r>
            <a:r>
              <a:rPr lang="en" sz="1800"/>
              <a:t>which are holes in your teeth! </a:t>
            </a:r>
            <a:endParaRPr sz="1800" b="1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swald"/>
              <a:buChar char="●"/>
            </a:pPr>
            <a:r>
              <a:rPr lang="en" sz="1800"/>
              <a:t>A</a:t>
            </a:r>
            <a:r>
              <a:rPr lang="en" sz="1800" b="1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 DENTIST </a:t>
            </a:r>
            <a:r>
              <a:rPr lang="en" sz="1800"/>
              <a:t>would fix your cavity.</a:t>
            </a:r>
            <a:endParaRPr sz="1800" b="1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250" y="1323147"/>
            <a:ext cx="4649225" cy="33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7056275" y="4762175"/>
            <a:ext cx="19422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https://www.vecteezy.com/free-vector/tooth-decay</a:t>
            </a:r>
            <a:endParaRPr sz="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240700" y="452425"/>
            <a:ext cx="3298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best way to floss your teeth?</a:t>
            </a:r>
            <a:endParaRPr dirty="0"/>
          </a:p>
        </p:txBody>
      </p:sp>
      <p:grpSp>
        <p:nvGrpSpPr>
          <p:cNvPr id="133" name="Google Shape;133;p19"/>
          <p:cNvGrpSpPr/>
          <p:nvPr/>
        </p:nvGrpSpPr>
        <p:grpSpPr>
          <a:xfrm>
            <a:off x="3859725" y="842750"/>
            <a:ext cx="3633900" cy="891625"/>
            <a:chOff x="3859725" y="842750"/>
            <a:chExt cx="3633900" cy="891625"/>
          </a:xfrm>
        </p:grpSpPr>
        <p:pic>
          <p:nvPicPr>
            <p:cNvPr id="134" name="Google Shape;13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59725" y="842750"/>
              <a:ext cx="1737150" cy="891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46654" y="842750"/>
              <a:ext cx="1746971" cy="891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9725" y="2062525"/>
            <a:ext cx="2098375" cy="12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6">
            <a:alphaModFix/>
          </a:blip>
          <a:srcRect t="13449"/>
          <a:stretch/>
        </p:blipFill>
        <p:spPr>
          <a:xfrm>
            <a:off x="3859725" y="3938525"/>
            <a:ext cx="2283199" cy="11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3752750" y="452425"/>
            <a:ext cx="48060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Regular"/>
              <a:buChar char="●"/>
            </a:pPr>
            <a:r>
              <a:rPr lang="en" sz="1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Wrap the floss around your fingers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691575" y="1641238"/>
            <a:ext cx="59079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Regular"/>
              <a:buChar char="●"/>
            </a:pPr>
            <a:r>
              <a:rPr lang="en" sz="1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Floss each tooth gently down to your gum area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3721700" y="3300700"/>
            <a:ext cx="53844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Regular"/>
              <a:buChar char="●"/>
            </a:pPr>
            <a:r>
              <a:rPr lang="en" sz="1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Hug and form a “C-shape” with the floss around each tooth while you go up and down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3752750" y="87700"/>
            <a:ext cx="53223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Regular"/>
              <a:buChar char="●"/>
            </a:pPr>
            <a:r>
              <a:rPr lang="en" sz="1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Have about an arms length of floss ready to use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42" name="Google Shape;142;p19"/>
          <p:cNvGrpSpPr/>
          <p:nvPr/>
        </p:nvGrpSpPr>
        <p:grpSpPr>
          <a:xfrm>
            <a:off x="6066302" y="1896031"/>
            <a:ext cx="2935041" cy="1710362"/>
            <a:chOff x="6066302" y="1896031"/>
            <a:chExt cx="2935041" cy="1710362"/>
          </a:xfrm>
        </p:grpSpPr>
        <p:sp>
          <p:nvSpPr>
            <p:cNvPr id="143" name="Google Shape;143;p19"/>
            <p:cNvSpPr/>
            <p:nvPr/>
          </p:nvSpPr>
          <p:spPr>
            <a:xfrm rot="1107777">
              <a:off x="6066302" y="1896031"/>
              <a:ext cx="2935041" cy="1710362"/>
            </a:xfrm>
            <a:prstGeom prst="irregularSeal2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6556504" y="2273347"/>
              <a:ext cx="1723633" cy="82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dirty="0">
                  <a:solidFill>
                    <a:schemeClr val="dk2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If you need help, ask your parents to help you!</a:t>
              </a:r>
              <a:endParaRPr dirty="0">
                <a:solidFill>
                  <a:schemeClr val="dk2"/>
                </a:solidFill>
              </a:endParaRPr>
            </a:p>
          </p:txBody>
        </p:sp>
      </p:grpSp>
      <p:grpSp>
        <p:nvGrpSpPr>
          <p:cNvPr id="145" name="Google Shape;145;p19"/>
          <p:cNvGrpSpPr/>
          <p:nvPr/>
        </p:nvGrpSpPr>
        <p:grpSpPr>
          <a:xfrm>
            <a:off x="6070904" y="3672600"/>
            <a:ext cx="3173267" cy="1631707"/>
            <a:chOff x="5914120" y="3673223"/>
            <a:chExt cx="3321054" cy="1741230"/>
          </a:xfrm>
        </p:grpSpPr>
        <p:sp>
          <p:nvSpPr>
            <p:cNvPr id="146" name="Google Shape;146;p19"/>
            <p:cNvSpPr/>
            <p:nvPr/>
          </p:nvSpPr>
          <p:spPr>
            <a:xfrm rot="244299">
              <a:off x="5963865" y="3785683"/>
              <a:ext cx="3221563" cy="1516310"/>
            </a:xfrm>
            <a:prstGeom prst="irregularSeal2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 txBox="1"/>
            <p:nvPr/>
          </p:nvSpPr>
          <p:spPr>
            <a:xfrm>
              <a:off x="6371926" y="4196815"/>
              <a:ext cx="2146500" cy="82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Oswald Regular"/>
                  <a:ea typeface="Oswald Regular"/>
                  <a:cs typeface="Oswald Regular"/>
                  <a:sym typeface="Oswald Regular"/>
                </a:rPr>
                <a:t>Usually by age 10, you should be able to floss on your own. </a:t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149" name="Google Shape;149;p19"/>
          <p:cNvSpPr txBox="1"/>
          <p:nvPr/>
        </p:nvSpPr>
        <p:spPr>
          <a:xfrm>
            <a:off x="4380339" y="4954055"/>
            <a:ext cx="3000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 u="sng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https://www.drbrianvalle.com/how-to-floss-your-teeth/</a:t>
            </a:r>
            <a:endParaRPr sz="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138768" y="348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do we have to floss our teeth?</a:t>
            </a:r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/>
              <a:t>To remove the sticky </a:t>
            </a:r>
            <a:r>
              <a:rPr lang="en" sz="1800" b="1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PLAQUE </a:t>
            </a:r>
            <a:r>
              <a:rPr lang="en" sz="1800"/>
              <a:t>in between your teeth!</a:t>
            </a:r>
            <a:endParaRPr sz="1800" b="1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To help reach the areas that your tooth brush misses.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To help keep your gums healthy!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rgbClr val="000000"/>
                </a:solidFill>
              </a:rPr>
              <a:t>Don’t forget to floss behind your last back tooth!</a:t>
            </a:r>
            <a:endParaRPr sz="1800" b="1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Google Shape;76;p15">
            <a:extLst>
              <a:ext uri="{FF2B5EF4-FFF2-40B4-BE49-F238E27FC236}">
                <a16:creationId xmlns:a16="http://schemas.microsoft.com/office/drawing/2014/main" id="{DB73A44D-0551-BD45-BA23-07A125F165C9}"/>
              </a:ext>
            </a:extLst>
          </p:cNvPr>
          <p:cNvSpPr txBox="1"/>
          <p:nvPr/>
        </p:nvSpPr>
        <p:spPr>
          <a:xfrm>
            <a:off x="6007608" y="4760400"/>
            <a:ext cx="3068448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 u="sng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https://creativemarket.com/drakonova/3403040-How-to-floss-cartoon-infographic</a:t>
            </a:r>
            <a:endParaRPr sz="600" dirty="0">
              <a:solidFill>
                <a:schemeClr val="bg2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EDFBF4E-DDD2-8148-A022-BFB1C9431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20" t="1355" r="18800"/>
          <a:stretch/>
        </p:blipFill>
        <p:spPr>
          <a:xfrm>
            <a:off x="5154668" y="768095"/>
            <a:ext cx="3850564" cy="4027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9825" y="2532625"/>
            <a:ext cx="769517" cy="175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293850" y="319475"/>
            <a:ext cx="85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which foods are good and bad for your teeth?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370050" y="34250"/>
            <a:ext cx="84039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Playfair Display"/>
                <a:ea typeface="Playfair Display"/>
                <a:cs typeface="Playfair Display"/>
                <a:sym typeface="Playfair Display"/>
              </a:rPr>
              <a:t>Try to eat healthy foods that don’t have a lot of sugar; those foods are the best for your teeth</a:t>
            </a:r>
            <a:endParaRPr sz="1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 l="460" t="2224" r="-459" b="1879"/>
          <a:stretch/>
        </p:blipFill>
        <p:spPr>
          <a:xfrm>
            <a:off x="1025700" y="1550175"/>
            <a:ext cx="6932625" cy="34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5">
            <a:alphaModFix/>
          </a:blip>
          <a:srcRect b="2903"/>
          <a:stretch/>
        </p:blipFill>
        <p:spPr>
          <a:xfrm>
            <a:off x="4627650" y="873376"/>
            <a:ext cx="820475" cy="11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6">
            <a:alphaModFix/>
          </a:blip>
          <a:srcRect t="3493" r="46777" b="57778"/>
          <a:stretch/>
        </p:blipFill>
        <p:spPr>
          <a:xfrm>
            <a:off x="293850" y="4050350"/>
            <a:ext cx="1049825" cy="109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6">
            <a:alphaModFix/>
          </a:blip>
          <a:srcRect l="53395" t="11779" b="48015"/>
          <a:stretch/>
        </p:blipFill>
        <p:spPr>
          <a:xfrm rot="1747676">
            <a:off x="199200" y="1004975"/>
            <a:ext cx="1119276" cy="138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7">
            <a:alphaModFix/>
          </a:blip>
          <a:srcRect r="8416"/>
          <a:stretch/>
        </p:blipFill>
        <p:spPr>
          <a:xfrm>
            <a:off x="7762175" y="1050777"/>
            <a:ext cx="1049825" cy="1210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21"/>
          <p:cNvGrpSpPr/>
          <p:nvPr/>
        </p:nvGrpSpPr>
        <p:grpSpPr>
          <a:xfrm>
            <a:off x="3516175" y="890950"/>
            <a:ext cx="1006325" cy="1175599"/>
            <a:chOff x="3516175" y="890950"/>
            <a:chExt cx="1006325" cy="1175599"/>
          </a:xfrm>
        </p:grpSpPr>
        <p:pic>
          <p:nvPicPr>
            <p:cNvPr id="171" name="Google Shape;171;p21"/>
            <p:cNvPicPr preferRelativeResize="0"/>
            <p:nvPr/>
          </p:nvPicPr>
          <p:blipFill rotWithShape="1">
            <a:blip r:embed="rId6">
              <a:alphaModFix/>
            </a:blip>
            <a:srcRect l="44111" t="57068" r="6716"/>
            <a:stretch/>
          </p:blipFill>
          <p:spPr>
            <a:xfrm>
              <a:off x="3585725" y="896125"/>
              <a:ext cx="936775" cy="11704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2" name="Google Shape;172;p21"/>
            <p:cNvCxnSpPr/>
            <p:nvPr/>
          </p:nvCxnSpPr>
          <p:spPr>
            <a:xfrm flipH="1">
              <a:off x="4030388" y="1176200"/>
              <a:ext cx="47400" cy="3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3" name="Google Shape;173;p21"/>
            <p:cNvSpPr/>
            <p:nvPr/>
          </p:nvSpPr>
          <p:spPr>
            <a:xfrm>
              <a:off x="3516175" y="890950"/>
              <a:ext cx="417300" cy="427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21"/>
          <p:cNvSpPr/>
          <p:nvPr/>
        </p:nvSpPr>
        <p:spPr>
          <a:xfrm>
            <a:off x="42749" y="1109900"/>
            <a:ext cx="1342200" cy="12615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87737" y="3966175"/>
            <a:ext cx="1342200" cy="1177325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3522300" y="932150"/>
            <a:ext cx="1049700" cy="1093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"/>
          <p:cNvSpPr/>
          <p:nvPr/>
        </p:nvSpPr>
        <p:spPr>
          <a:xfrm rot="-1194832">
            <a:off x="5597827" y="1350733"/>
            <a:ext cx="1293866" cy="1795126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6862550" y="1601100"/>
            <a:ext cx="1049700" cy="19413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6654350" y="3312550"/>
            <a:ext cx="1257900" cy="17517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"/>
          <p:cNvSpPr/>
          <p:nvPr/>
        </p:nvSpPr>
        <p:spPr>
          <a:xfrm rot="1366204">
            <a:off x="5478825" y="3053934"/>
            <a:ext cx="1232450" cy="1596283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1283800" y="1865475"/>
            <a:ext cx="1154100" cy="10122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2368200" y="1907275"/>
            <a:ext cx="1154100" cy="10122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1123825" y="3183575"/>
            <a:ext cx="1154100" cy="10122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2277925" y="3660675"/>
            <a:ext cx="1154100" cy="10122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1"/>
          <p:cNvSpPr/>
          <p:nvPr/>
        </p:nvSpPr>
        <p:spPr>
          <a:xfrm>
            <a:off x="4510963" y="972650"/>
            <a:ext cx="1154100" cy="10122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1"/>
          <p:cNvSpPr/>
          <p:nvPr/>
        </p:nvSpPr>
        <p:spPr>
          <a:xfrm>
            <a:off x="7917525" y="2850525"/>
            <a:ext cx="1154100" cy="10122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7738150" y="1125688"/>
            <a:ext cx="1154100" cy="10122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4701500" y="4940550"/>
            <a:ext cx="4370100" cy="30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 u="sng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http://teachersmag.com/posts/happy-and-sad-tooth-preschool-dental-health-free-printables/</a:t>
            </a:r>
            <a:r>
              <a:rPr lang="en" sz="600" dirty="0">
                <a:solidFill>
                  <a:schemeClr val="bg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1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1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6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6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6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6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6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6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2B4D6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1083</Words>
  <Application>Microsoft Macintosh PowerPoint</Application>
  <PresentationFormat>On-screen Show (16:9)</PresentationFormat>
  <Paragraphs>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Playfair Display</vt:lpstr>
      <vt:lpstr>Oswald</vt:lpstr>
      <vt:lpstr>Montserrat</vt:lpstr>
      <vt:lpstr>Arial</vt:lpstr>
      <vt:lpstr>Oswald Regular</vt:lpstr>
      <vt:lpstr>Pop</vt:lpstr>
      <vt:lpstr>Taking care of your teeth and mouth</vt:lpstr>
      <vt:lpstr>By age 6, you might start to lose some of your baby teeth and have a few gaps </vt:lpstr>
      <vt:lpstr>How can you take care of all your teeth?</vt:lpstr>
      <vt:lpstr>What is the best way to brush your teeth?</vt:lpstr>
      <vt:lpstr>PowerPoint Presentation</vt:lpstr>
      <vt:lpstr>Why do we have to brush our teeth?</vt:lpstr>
      <vt:lpstr>What is the best way to floss your teeth?</vt:lpstr>
      <vt:lpstr>Why do we have to floss our teeth?</vt:lpstr>
      <vt:lpstr>Do you know which foods are good and bad for your teeth?</vt:lpstr>
      <vt:lpstr>Other diet tips for strong teeth...</vt:lpstr>
      <vt:lpstr>Visit your dentist regularly</vt:lpstr>
      <vt:lpstr>What’s your favorite thing about visiting a dentist office?</vt:lpstr>
      <vt:lpstr>Make sure to always take care of your teeth!</vt:lpstr>
      <vt:lpstr>References of photos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care of your teeth and mouth</dc:title>
  <cp:lastModifiedBy>Smith, Jacqueline R</cp:lastModifiedBy>
  <cp:revision>7</cp:revision>
  <dcterms:modified xsi:type="dcterms:W3CDTF">2020-04-29T22:50:03Z</dcterms:modified>
</cp:coreProperties>
</file>