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5"/>
    <p:sldMasterId id="2147483664" r:id="rId6"/>
    <p:sldMasterId id="2147483687" r:id="rId7"/>
    <p:sldMasterId id="2147483683" r:id="rId8"/>
    <p:sldMasterId id="2147483691" r:id="rId9"/>
    <p:sldMasterId id="2147483811" r:id="rId10"/>
    <p:sldMasterId id="2147483728" r:id="rId11"/>
  </p:sldMasterIdLst>
  <p:notesMasterIdLst>
    <p:notesMasterId r:id="rId24"/>
  </p:notesMasterIdLst>
  <p:handoutMasterIdLst>
    <p:handoutMasterId r:id="rId25"/>
  </p:handoutMasterIdLst>
  <p:sldIdLst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79" r:id="rId20"/>
    <p:sldId id="282" r:id="rId21"/>
    <p:sldId id="283" r:id="rId22"/>
    <p:sldId id="281" r:id="rId23"/>
  </p:sldIdLst>
  <p:sldSz cx="9144000" cy="5143500" type="screen16x9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1B1B"/>
    <a:srgbClr val="B82C32"/>
    <a:srgbClr val="5A2234"/>
    <a:srgbClr val="869E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3036" y="-1458"/>
      </p:cViewPr>
      <p:guideLst>
        <p:guide orient="horz" pos="1518"/>
        <p:guide orient="horz" pos="1112"/>
        <p:guide pos="2870"/>
        <p:guide pos="569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-2646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8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8B712B6-A943-4142-9E2B-42C61484C7E0}" type="datetimeFigureOut">
              <a:rPr lang="en-US" altLang="en-US"/>
              <a:pPr/>
              <a:t>5/6/2016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DFCF1FD-6CFE-4B18-BCC2-D140EC5F8A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323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AB059FD-FCE7-4B43-9688-C280829B2BAC}" type="datetimeFigureOut">
              <a:rPr lang="en-US" altLang="en-US"/>
              <a:pPr/>
              <a:t>5/6/2016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35B3885-DDA7-4DE6-B333-B5842B0C96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124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494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3417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341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3644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58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981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571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07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049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178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961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B3885-DDA7-4DE6-B333-B5842B0C960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218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1"/>
          <p:cNvSpPr>
            <a:spLocks noGrp="1"/>
          </p:cNvSpPr>
          <p:nvPr>
            <p:ph type="title"/>
          </p:nvPr>
        </p:nvSpPr>
        <p:spPr>
          <a:xfrm>
            <a:off x="2018915" y="1314450"/>
            <a:ext cx="6400800" cy="8572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>
              <a:defRPr>
                <a:solidFill>
                  <a:srgbClr val="D22630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057400" y="2228850"/>
            <a:ext cx="64008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ysClr val="windowText" lastClr="00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529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buFont typeface="Arial" pitchFamily="34" charset="0"/>
              <a:buChar char="◦"/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95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247486"/>
            <a:ext cx="8229600" cy="514350"/>
          </a:xfrm>
        </p:spPr>
        <p:txBody>
          <a:bodyPr/>
          <a:lstStyle>
            <a:lvl1pPr>
              <a:buNone/>
              <a:defRPr sz="24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4039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457200" y="1824039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235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54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buFont typeface="Arial" pitchFamily="34" charset="0"/>
              <a:buChar char="◦"/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65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247486"/>
            <a:ext cx="8229600" cy="514350"/>
          </a:xfrm>
        </p:spPr>
        <p:txBody>
          <a:bodyPr/>
          <a:lstStyle>
            <a:lvl1pPr>
              <a:buNone/>
              <a:defRPr sz="24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4039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457200" y="1824039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149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897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gray titl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Onyx_Amgentagline_Logo_blu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3959225"/>
            <a:ext cx="207803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227502" y="1631952"/>
            <a:ext cx="6454680" cy="1102519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227503" y="2612931"/>
            <a:ext cx="4838700" cy="600075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53620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99" y="95251"/>
            <a:ext cx="8589963" cy="90535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3751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99" y="95251"/>
            <a:ext cx="8589963" cy="89765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2" y="1190626"/>
            <a:ext cx="3990975" cy="3233738"/>
          </a:xfrm>
        </p:spPr>
        <p:txBody>
          <a:bodyPr/>
          <a:lstStyle>
            <a:lvl1pPr marL="230188" indent="-230188">
              <a:buFont typeface="Arial"/>
              <a:buChar char="•"/>
              <a:defRPr sz="2400"/>
            </a:lvl1pPr>
            <a:lvl2pPr marL="571500" indent="-279400">
              <a:buFont typeface="Arial"/>
              <a:buChar char="•"/>
              <a:defRPr sz="2400"/>
            </a:lvl2pPr>
            <a:lvl3pPr marL="749300" indent="-228600">
              <a:buFont typeface="Arial"/>
              <a:buChar char="•"/>
              <a:defRPr sz="2000"/>
            </a:lvl3pPr>
            <a:lvl4pPr marL="977900" indent="-228600">
              <a:buFont typeface="Arial"/>
              <a:buChar char="•"/>
              <a:defRPr sz="1800"/>
            </a:lvl4pPr>
            <a:lvl5pPr marL="1206500" indent="-22860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7878" y="1190626"/>
            <a:ext cx="4092575" cy="3233738"/>
          </a:xfrm>
        </p:spPr>
        <p:txBody>
          <a:bodyPr/>
          <a:lstStyle>
            <a:lvl1pPr marL="230188" indent="-230188">
              <a:buFont typeface="Arial"/>
              <a:buChar char="•"/>
              <a:defRPr sz="2400"/>
            </a:lvl1pPr>
            <a:lvl2pPr marL="571500" indent="-279400">
              <a:buFont typeface="Arial"/>
              <a:buChar char="•"/>
              <a:defRPr sz="2400"/>
            </a:lvl2pPr>
            <a:lvl3pPr marL="749300" indent="-228600">
              <a:buFont typeface="Arial"/>
              <a:buChar char="•"/>
              <a:defRPr sz="2000"/>
            </a:lvl3pPr>
            <a:lvl4pPr marL="977900" indent="-228600">
              <a:buFont typeface="Arial"/>
              <a:buChar char="•"/>
              <a:defRPr sz="1800"/>
            </a:lvl4pPr>
            <a:lvl5pPr marL="1206500" indent="-22860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0366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926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99" y="95251"/>
            <a:ext cx="8589963" cy="88226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0531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038073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63"/>
            <a:ext cx="8229600" cy="899246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Geneva"/>
                <a:cs typeface="Genev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Geneva"/>
                <a:cs typeface="Genev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B2E5CED-E0D9-42B9-91E4-39FA16E1D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50275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95251"/>
            <a:ext cx="8255000" cy="89765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17064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085850"/>
            <a:ext cx="8229600" cy="514350"/>
          </a:xfrm>
        </p:spPr>
        <p:txBody>
          <a:bodyPr>
            <a:normAutofit/>
          </a:bodyPr>
          <a:lstStyle>
            <a:lvl1pPr>
              <a:buNone/>
              <a:defRPr sz="24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1"/>
            <a:ext cx="4038600" cy="285749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457200" y="1657351"/>
            <a:ext cx="4038600" cy="285749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5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04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1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085850"/>
            <a:ext cx="8229600" cy="514350"/>
          </a:xfrm>
        </p:spPr>
        <p:txBody>
          <a:bodyPr/>
          <a:lstStyle>
            <a:lvl1pPr>
              <a:buNone/>
              <a:defRPr sz="2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1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457200" y="1657351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72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9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buFont typeface="Arial" pitchFamily="34" charset="0"/>
              <a:buChar char="◦"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71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085850"/>
            <a:ext cx="8229600" cy="514350"/>
          </a:xfrm>
        </p:spPr>
        <p:txBody>
          <a:bodyPr/>
          <a:lstStyle>
            <a:lvl1pPr>
              <a:buNone/>
              <a:defRPr sz="24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4501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457200" y="1714501"/>
            <a:ext cx="4038600" cy="2857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75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7950" y="92075"/>
            <a:ext cx="8936038" cy="4964113"/>
          </a:xfrm>
          <a:prstGeom prst="roundRect">
            <a:avLst>
              <a:gd name="adj" fmla="val 2445"/>
            </a:avLst>
          </a:prstGeom>
          <a:noFill/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075" name="Picture 3" descr="Onyx_Amgentagline_Logo_blu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3959225"/>
            <a:ext cx="207803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Arial" charset="0"/>
          <a:ea typeface="Arial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Arial" charset="0"/>
          <a:ea typeface="Arial" charset="0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Arial" charset="0"/>
          <a:ea typeface="Arial" charset="0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Arial" charset="0"/>
          <a:ea typeface="Arial" charset="0"/>
          <a:cs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Arial" charset="0"/>
          <a:cs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Arial" charset="0"/>
          <a:cs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Arial" charset="0"/>
          <a:cs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Arial" charset="0"/>
          <a:cs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\\.psf\Host\Volumes\ODA Jobs\ONYX PHARMA (ONY)\Corporate\Presentations\2011_PPT_Template\_images\ONY_BulletBackground_R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376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Placeholder 1"/>
          <p:cNvSpPr>
            <a:spLocks noGrp="1"/>
          </p:cNvSpPr>
          <p:nvPr>
            <p:ph type="title"/>
          </p:nvPr>
        </p:nvSpPr>
        <p:spPr bwMode="auto">
          <a:xfrm>
            <a:off x="381000" y="93663"/>
            <a:ext cx="8382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143000"/>
            <a:ext cx="83820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756150"/>
            <a:ext cx="1752600" cy="215900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819564A-8732-49B8-B60B-C345FEED8430}" type="slidenum">
              <a:rPr lang="en-US" altLang="en-US" sz="800">
                <a:solidFill>
                  <a:srgbClr val="A2A2A2"/>
                </a:solidFill>
                <a:cs typeface="Arial" pitchFamily="34" charset="0"/>
              </a:rPr>
              <a:pPr eaLnBrk="1" hangingPunct="1"/>
              <a:t>‹#›</a:t>
            </a:fld>
            <a:endParaRPr lang="en-US" altLang="en-US" sz="800">
              <a:solidFill>
                <a:srgbClr val="A2A2A2"/>
              </a:solidFill>
              <a:cs typeface="Arial" pitchFamily="34" charset="0"/>
            </a:endParaRPr>
          </a:p>
        </p:txBody>
      </p:sp>
      <p:pic>
        <p:nvPicPr>
          <p:cNvPr id="4102" name="Picture 7" descr="Onyx_Amgentagline_Logo_blue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38" y="4737100"/>
            <a:ext cx="898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478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Redheader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381000" y="93663"/>
            <a:ext cx="8382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143000"/>
            <a:ext cx="83820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756150"/>
            <a:ext cx="1752600" cy="215900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6C976C2-0CF7-4359-BD6F-1680AE109AA7}" type="slidenum">
              <a:rPr lang="en-US" altLang="en-US" sz="800">
                <a:solidFill>
                  <a:srgbClr val="A2A2A2"/>
                </a:solidFill>
                <a:cs typeface="Arial" pitchFamily="34" charset="0"/>
              </a:rPr>
              <a:pPr eaLnBrk="1" hangingPunct="1"/>
              <a:t>‹#›</a:t>
            </a:fld>
            <a:endParaRPr lang="en-US" altLang="en-US" sz="800">
              <a:solidFill>
                <a:srgbClr val="A2A2A2"/>
              </a:solidFill>
              <a:cs typeface="Arial" pitchFamily="34" charset="0"/>
            </a:endParaRPr>
          </a:p>
        </p:txBody>
      </p:sp>
      <p:pic>
        <p:nvPicPr>
          <p:cNvPr id="5126" name="Picture 6" descr="Onyx_Amgentagline_Logo_blue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38" y="4737100"/>
            <a:ext cx="898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478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395288" y="107950"/>
            <a:ext cx="82296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85850"/>
            <a:ext cx="82296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756150"/>
            <a:ext cx="1752600" cy="215900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2D7974E-BF10-4114-A186-8B3D6AD7192A}" type="slidenum">
              <a:rPr lang="en-US" altLang="en-US" sz="800">
                <a:solidFill>
                  <a:srgbClr val="A2A2A2"/>
                </a:solidFill>
                <a:cs typeface="Arial" pitchFamily="34" charset="0"/>
              </a:rPr>
              <a:pPr eaLnBrk="1" hangingPunct="1"/>
              <a:t>‹#›</a:t>
            </a:fld>
            <a:endParaRPr lang="en-US" altLang="en-US" sz="800">
              <a:solidFill>
                <a:srgbClr val="A2A2A2"/>
              </a:solidFill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07950" y="914400"/>
            <a:ext cx="8926513" cy="0"/>
          </a:xfrm>
          <a:prstGeom prst="line">
            <a:avLst/>
          </a:prstGeom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0" name="Picture 8" descr="Onyx_Amgentagline_Logo_blu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4737100"/>
            <a:ext cx="898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107950" y="92075"/>
            <a:ext cx="8936038" cy="4964113"/>
          </a:xfrm>
          <a:prstGeom prst="roundRect">
            <a:avLst>
              <a:gd name="adj" fmla="val 2445"/>
            </a:avLst>
          </a:prstGeom>
          <a:noFill/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478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22275" y="206375"/>
            <a:ext cx="82407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14450"/>
            <a:ext cx="82296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756150"/>
            <a:ext cx="1752600" cy="215900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D77FD7C-0306-49D9-B712-591D106DA61F}" type="slidenum">
              <a:rPr lang="en-US" altLang="en-US" sz="800">
                <a:solidFill>
                  <a:srgbClr val="A2A2A2"/>
                </a:solidFill>
                <a:cs typeface="Arial" pitchFamily="34" charset="0"/>
              </a:rPr>
              <a:pPr eaLnBrk="1" hangingPunct="1"/>
              <a:t>‹#›</a:t>
            </a:fld>
            <a:endParaRPr lang="en-US" altLang="en-US" sz="800">
              <a:solidFill>
                <a:srgbClr val="A2A2A2"/>
              </a:solidFill>
              <a:cs typeface="Arial" pitchFamily="34" charset="0"/>
            </a:endParaRPr>
          </a:p>
        </p:txBody>
      </p:sp>
      <p:sp>
        <p:nvSpPr>
          <p:cNvPr id="7" name="Round Same Side Corner Rectangle 6"/>
          <p:cNvSpPr/>
          <p:nvPr/>
        </p:nvSpPr>
        <p:spPr>
          <a:xfrm>
            <a:off x="119063" y="93663"/>
            <a:ext cx="8905875" cy="1106487"/>
          </a:xfrm>
          <a:prstGeom prst="round2SameRect">
            <a:avLst>
              <a:gd name="adj1" fmla="val 12858"/>
              <a:gd name="adj2" fmla="val 0"/>
            </a:avLst>
          </a:prstGeom>
          <a:noFill/>
          <a:ln w="9525" cmpd="sng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5888" y="1200150"/>
            <a:ext cx="8915400" cy="0"/>
          </a:xfrm>
          <a:prstGeom prst="line">
            <a:avLst/>
          </a:prstGeom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5" name="Picture 8" descr="Onyx_Amgentagline_Logo_blu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263" y="4737100"/>
            <a:ext cx="898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478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22275" y="138113"/>
            <a:ext cx="82407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6175"/>
            <a:ext cx="82296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756150"/>
            <a:ext cx="1752600" cy="215900"/>
          </a:xfrm>
          <a:prstGeom prst="rect">
            <a:avLst/>
          </a:prstGeom>
          <a:noFill/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D81D09B-D614-4DC5-8BA0-9245DD53AC21}" type="slidenum">
              <a:rPr lang="en-US" altLang="en-US" sz="800">
                <a:solidFill>
                  <a:srgbClr val="A2A2A2"/>
                </a:solidFill>
                <a:cs typeface="Arial" pitchFamily="34" charset="0"/>
              </a:rPr>
              <a:pPr eaLnBrk="1" hangingPunct="1"/>
              <a:t>‹#›</a:t>
            </a:fld>
            <a:endParaRPr lang="en-US" altLang="en-US" sz="800">
              <a:solidFill>
                <a:srgbClr val="A2A2A2"/>
              </a:solidFill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5888" y="909638"/>
            <a:ext cx="8915400" cy="0"/>
          </a:xfrm>
          <a:prstGeom prst="line">
            <a:avLst/>
          </a:prstGeom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8" name="Picture 8" descr="Onyx_Amgentagline_Logo_blu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263" y="4737100"/>
            <a:ext cx="898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478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▪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gray content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1190625"/>
            <a:ext cx="82550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TextBox 10"/>
          <p:cNvSpPr txBox="1">
            <a:spLocks noChangeArrowheads="1"/>
          </p:cNvSpPr>
          <p:nvPr/>
        </p:nvSpPr>
        <p:spPr bwMode="auto">
          <a:xfrm>
            <a:off x="381000" y="4773613"/>
            <a:ext cx="17526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95E31BC-E7D7-4406-8204-37CDFBB577C0}" type="slidenum">
              <a:rPr lang="en-US" altLang="en-US" sz="900">
                <a:solidFill>
                  <a:srgbClr val="A2A2A2"/>
                </a:solidFill>
                <a:cs typeface="Arial" pitchFamily="34" charset="0"/>
              </a:rPr>
              <a:pPr eaLnBrk="1" hangingPunct="1"/>
              <a:t>‹#›</a:t>
            </a:fld>
            <a:endParaRPr lang="en-US" altLang="en-US" sz="900">
              <a:solidFill>
                <a:srgbClr val="A2A2A2"/>
              </a:solidFill>
              <a:cs typeface="Arial" pitchFamily="34" charset="0"/>
            </a:endParaRPr>
          </a:p>
        </p:txBody>
      </p:sp>
      <p:sp>
        <p:nvSpPr>
          <p:cNvPr id="9221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107950"/>
            <a:ext cx="8589963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9222" name="Picture 8" descr="Onyx_Amgentagline_Logo_blue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263" y="4737100"/>
            <a:ext cx="898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981" r:id="rId1"/>
    <p:sldLayoutId id="2147483975" r:id="rId2"/>
    <p:sldLayoutId id="2147483976" r:id="rId3"/>
    <p:sldLayoutId id="2147483977" r:id="rId4"/>
    <p:sldLayoutId id="2147483978" r:id="rId5"/>
    <p:sldLayoutId id="2147483982" r:id="rId6"/>
    <p:sldLayoutId id="2147483979" r:id="rId7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Times New Roman" pitchFamily="18" charset="0"/>
          <a:ea typeface="Geneva" pitchFamily="3" charset="-128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Times New Roman" pitchFamily="18" charset="0"/>
          <a:ea typeface="Geneva" pitchFamily="3" charset="-128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Times New Roman" pitchFamily="18" charset="0"/>
          <a:ea typeface="Geneva" pitchFamily="3" charset="-128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Times New Roman" pitchFamily="18" charset="0"/>
          <a:ea typeface="Geneva" pitchFamily="3" charset="-128"/>
        </a:defRPr>
      </a:lvl9pPr>
    </p:titleStyle>
    <p:bodyStyle>
      <a:lvl1pPr marL="230188" indent="-230188" algn="l" rtl="0" eaLnBrk="0" fontAlgn="base" hangingPunct="0">
        <a:lnSpc>
          <a:spcPct val="90000"/>
        </a:lnSpc>
        <a:spcBef>
          <a:spcPts val="1600"/>
        </a:spcBef>
        <a:spcAft>
          <a:spcPct val="0"/>
        </a:spcAft>
        <a:buClr>
          <a:srgbClr val="CB0000"/>
        </a:buClr>
        <a:buSzPct val="75000"/>
        <a:buFont typeface="Arial" pitchFamily="34" charset="0"/>
        <a:buChar char="•"/>
        <a:defRPr sz="24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marL="571500" indent="-279400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bg1"/>
        </a:buClr>
        <a:buSzPct val="95000"/>
        <a:buFont typeface="Arial" pitchFamily="34" charset="0"/>
        <a:buChar char="•"/>
        <a:defRPr sz="2000">
          <a:solidFill>
            <a:schemeClr val="bg1"/>
          </a:solidFill>
          <a:latin typeface="Arial"/>
          <a:ea typeface="ＭＳ Ｐゴシック" charset="0"/>
          <a:cs typeface="Arial"/>
        </a:defRPr>
      </a:lvl2pPr>
      <a:lvl3pPr marL="7493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95000"/>
        <a:buFont typeface="Arial" pitchFamily="34" charset="0"/>
        <a:buChar char="•"/>
        <a:defRPr sz="1600">
          <a:solidFill>
            <a:schemeClr val="bg1"/>
          </a:solidFill>
          <a:latin typeface="Arial"/>
          <a:ea typeface="ＭＳ Ｐゴシック" charset="0"/>
          <a:cs typeface="Arial"/>
        </a:defRPr>
      </a:lvl3pPr>
      <a:lvl4pPr marL="9779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95000"/>
        <a:buFont typeface="Arial" pitchFamily="34" charset="0"/>
        <a:buChar char="•"/>
        <a:defRPr sz="1600">
          <a:solidFill>
            <a:schemeClr val="bg1"/>
          </a:solidFill>
          <a:latin typeface="Arial"/>
          <a:ea typeface="ＭＳ Ｐゴシック" charset="0"/>
          <a:cs typeface="Arial"/>
        </a:defRPr>
      </a:lvl4pPr>
      <a:lvl5pPr marL="12065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95000"/>
        <a:buFont typeface="Arial" pitchFamily="34" charset="0"/>
        <a:buChar char="•"/>
        <a:defRPr sz="1600">
          <a:solidFill>
            <a:schemeClr val="bg1"/>
          </a:solidFill>
          <a:latin typeface="Arial"/>
          <a:ea typeface="ＭＳ Ｐゴシック" charset="0"/>
          <a:cs typeface="Arial"/>
        </a:defRPr>
      </a:lvl5pPr>
      <a:lvl6pPr marL="2120900" indent="-177800" algn="l" rtl="0" fontAlgn="base">
        <a:lnSpc>
          <a:spcPct val="90000"/>
        </a:lnSpc>
        <a:spcBef>
          <a:spcPct val="45000"/>
        </a:spcBef>
        <a:spcAft>
          <a:spcPct val="0"/>
        </a:spcAft>
        <a:buClr>
          <a:schemeClr val="folHlink"/>
        </a:buClr>
        <a:buSzPct val="65000"/>
        <a:buFont typeface="Webdings" pitchFamily="18" charset="2"/>
        <a:buChar char="4"/>
        <a:defRPr>
          <a:solidFill>
            <a:schemeClr val="hlink"/>
          </a:solidFill>
          <a:latin typeface="+mn-lt"/>
          <a:ea typeface="+mn-ea"/>
        </a:defRPr>
      </a:lvl6pPr>
      <a:lvl7pPr marL="2578100" indent="-177800" algn="l" rtl="0" fontAlgn="base">
        <a:lnSpc>
          <a:spcPct val="90000"/>
        </a:lnSpc>
        <a:spcBef>
          <a:spcPct val="45000"/>
        </a:spcBef>
        <a:spcAft>
          <a:spcPct val="0"/>
        </a:spcAft>
        <a:buClr>
          <a:schemeClr val="folHlink"/>
        </a:buClr>
        <a:buSzPct val="65000"/>
        <a:buFont typeface="Webdings" pitchFamily="18" charset="2"/>
        <a:buChar char="4"/>
        <a:defRPr>
          <a:solidFill>
            <a:schemeClr val="hlink"/>
          </a:solidFill>
          <a:latin typeface="+mn-lt"/>
          <a:ea typeface="+mn-ea"/>
        </a:defRPr>
      </a:lvl7pPr>
      <a:lvl8pPr marL="3035300" indent="-177800" algn="l" rtl="0" fontAlgn="base">
        <a:lnSpc>
          <a:spcPct val="90000"/>
        </a:lnSpc>
        <a:spcBef>
          <a:spcPct val="45000"/>
        </a:spcBef>
        <a:spcAft>
          <a:spcPct val="0"/>
        </a:spcAft>
        <a:buClr>
          <a:schemeClr val="folHlink"/>
        </a:buClr>
        <a:buSzPct val="65000"/>
        <a:buFont typeface="Webdings" pitchFamily="18" charset="2"/>
        <a:buChar char="4"/>
        <a:defRPr>
          <a:solidFill>
            <a:schemeClr val="hlink"/>
          </a:solidFill>
          <a:latin typeface="+mn-lt"/>
          <a:ea typeface="+mn-ea"/>
        </a:defRPr>
      </a:lvl8pPr>
      <a:lvl9pPr marL="3492500" indent="-177800" algn="l" rtl="0" fontAlgn="base">
        <a:lnSpc>
          <a:spcPct val="90000"/>
        </a:lnSpc>
        <a:spcBef>
          <a:spcPct val="45000"/>
        </a:spcBef>
        <a:spcAft>
          <a:spcPct val="0"/>
        </a:spcAft>
        <a:buClr>
          <a:schemeClr val="folHlink"/>
        </a:buClr>
        <a:buSzPct val="65000"/>
        <a:buFont typeface="Webdings" pitchFamily="18" charset="2"/>
        <a:buChar char="4"/>
        <a:defRPr>
          <a:solidFill>
            <a:schemeClr val="hlink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Trial Supply WC 2014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7559" y="1623849"/>
            <a:ext cx="8119241" cy="28910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Comparator Sourcing Strategies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1800" dirty="0" smtClean="0"/>
              <a:t>Philip Chou</a:t>
            </a:r>
          </a:p>
          <a:p>
            <a:pPr marL="0" indent="0" algn="ctr">
              <a:buNone/>
            </a:pPr>
            <a:r>
              <a:rPr lang="en-US" sz="1800" dirty="0" smtClean="0"/>
              <a:t>Associate Director, </a:t>
            </a:r>
            <a:r>
              <a:rPr lang="en-US" sz="1800" smtClean="0"/>
              <a:t>Clinical Supplies</a:t>
            </a:r>
            <a:endParaRPr lang="en-US" sz="1800" dirty="0" smtClean="0"/>
          </a:p>
          <a:p>
            <a:pPr marL="0" indent="0" algn="ctr">
              <a:buNone/>
            </a:pPr>
            <a:r>
              <a:rPr lang="en-US" sz="1800" dirty="0" smtClean="0"/>
              <a:t>20 May 2014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08444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Manufacturer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 (cont.)</a:t>
            </a:r>
          </a:p>
          <a:p>
            <a:pPr lvl="1"/>
            <a:r>
              <a:rPr lang="en-US" dirty="0" smtClean="0"/>
              <a:t>Complex </a:t>
            </a:r>
            <a:r>
              <a:rPr lang="en-US" dirty="0" err="1" smtClean="0"/>
              <a:t>pharmacovigilance</a:t>
            </a:r>
            <a:endParaRPr lang="en-US" dirty="0" smtClean="0"/>
          </a:p>
          <a:p>
            <a:pPr lvl="2"/>
            <a:r>
              <a:rPr lang="en-US" dirty="0" smtClean="0"/>
              <a:t>Two products require coordinated reporting</a:t>
            </a:r>
          </a:p>
          <a:p>
            <a:pPr lvl="2"/>
            <a:r>
              <a:rPr lang="en-US" dirty="0" smtClean="0"/>
              <a:t>Exchange of SAE data and reports</a:t>
            </a:r>
          </a:p>
          <a:p>
            <a:pPr lvl="2"/>
            <a:r>
              <a:rPr lang="en-US" dirty="0" smtClean="0"/>
              <a:t>Annual Regulatory safety reports</a:t>
            </a:r>
          </a:p>
          <a:p>
            <a:pPr lvl="2"/>
            <a:r>
              <a:rPr lang="en-US" dirty="0" smtClean="0"/>
              <a:t>Regulatory safety query coordination</a:t>
            </a:r>
          </a:p>
          <a:p>
            <a:pPr lvl="1"/>
            <a:r>
              <a:rPr lang="en-US" dirty="0" smtClean="0"/>
              <a:t>Time to negotiate contract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51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Manufacturer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 (cont.)</a:t>
            </a:r>
          </a:p>
          <a:p>
            <a:pPr lvl="1"/>
            <a:r>
              <a:rPr lang="en-US" dirty="0" smtClean="0"/>
              <a:t>Time to negotiate contract</a:t>
            </a:r>
          </a:p>
          <a:p>
            <a:pPr lvl="2"/>
            <a:r>
              <a:rPr lang="en-US" dirty="0" smtClean="0"/>
              <a:t>Multiple party involvement</a:t>
            </a:r>
          </a:p>
          <a:p>
            <a:pPr lvl="3"/>
            <a:r>
              <a:rPr lang="en-US" dirty="0" smtClean="0"/>
              <a:t>Medical Sciences</a:t>
            </a:r>
          </a:p>
          <a:p>
            <a:pPr lvl="3"/>
            <a:r>
              <a:rPr lang="en-US" dirty="0"/>
              <a:t>CMC</a:t>
            </a:r>
          </a:p>
          <a:p>
            <a:pPr lvl="3"/>
            <a:r>
              <a:rPr lang="en-US" dirty="0" smtClean="0"/>
              <a:t>Legal</a:t>
            </a:r>
          </a:p>
          <a:p>
            <a:pPr lvl="3"/>
            <a:r>
              <a:rPr lang="en-US" dirty="0" smtClean="0"/>
              <a:t>Business Development</a:t>
            </a:r>
          </a:p>
          <a:p>
            <a:pPr lvl="3"/>
            <a:r>
              <a:rPr lang="en-US" dirty="0" smtClean="0"/>
              <a:t>Regulatory Affairs</a:t>
            </a:r>
          </a:p>
          <a:p>
            <a:pPr lvl="3"/>
            <a:r>
              <a:rPr lang="en-US" dirty="0" err="1" smtClean="0"/>
              <a:t>Pharmacovigilance</a:t>
            </a:r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28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Initiate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Contacts:</a:t>
            </a:r>
          </a:p>
          <a:p>
            <a:pPr lvl="1"/>
            <a:r>
              <a:rPr lang="en-US" dirty="0" smtClean="0"/>
              <a:t>Medical Sciences </a:t>
            </a:r>
          </a:p>
          <a:p>
            <a:pPr lvl="2"/>
            <a:r>
              <a:rPr lang="en-US" dirty="0" smtClean="0"/>
              <a:t>Responsible for Investigator Sponsored Trials</a:t>
            </a:r>
          </a:p>
          <a:p>
            <a:pPr lvl="2"/>
            <a:r>
              <a:rPr lang="en-US" dirty="0" smtClean="0"/>
              <a:t>Medical Science Liaisons</a:t>
            </a:r>
          </a:p>
          <a:p>
            <a:pPr lvl="1"/>
            <a:r>
              <a:rPr lang="en-US" dirty="0" smtClean="0"/>
              <a:t>Business Development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5067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Sourcing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Site provided</a:t>
            </a:r>
            <a:endParaRPr lang="en-US" dirty="0"/>
          </a:p>
          <a:p>
            <a:r>
              <a:rPr lang="en-US" dirty="0" smtClean="0"/>
              <a:t>Standard wholesale distributor</a:t>
            </a:r>
          </a:p>
          <a:p>
            <a:r>
              <a:rPr lang="en-US" dirty="0" smtClean="0"/>
              <a:t>Specialty vendor</a:t>
            </a:r>
          </a:p>
          <a:p>
            <a:r>
              <a:rPr lang="en-US" dirty="0" smtClean="0"/>
              <a:t>Manufacturer</a:t>
            </a:r>
          </a:p>
        </p:txBody>
      </p:sp>
    </p:spTree>
    <p:extLst>
      <p:ext uri="{BB962C8B-B14F-4D97-AF65-F5344CB8AC3E}">
        <p14:creationId xmlns:p14="http://schemas.microsoft.com/office/powerpoint/2010/main" val="1974183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Site-Provided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May not require direct management by the clinical supply group (depending on arrangement)</a:t>
            </a:r>
          </a:p>
          <a:p>
            <a:pPr lvl="1"/>
            <a:r>
              <a:rPr lang="en-US" dirty="0" smtClean="0"/>
              <a:t>Cost managed in the clinical operations budget</a:t>
            </a:r>
          </a:p>
          <a:p>
            <a:pPr lvl="1"/>
            <a:endParaRPr lang="en-US" dirty="0"/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Subject to country-specific labeling requirements (i.e. in US, no additional labeling is required, in EU, comparator labeling is required </a:t>
            </a:r>
          </a:p>
          <a:p>
            <a:pPr lvl="1"/>
            <a:r>
              <a:rPr lang="en-US" dirty="0" smtClean="0"/>
              <a:t>No direct control over procured comparator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47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Wholesaler / Distributor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Direct control of procurement (comparator, cost)</a:t>
            </a:r>
          </a:p>
          <a:p>
            <a:pPr lvl="1"/>
            <a:r>
              <a:rPr lang="en-US" dirty="0" smtClean="0"/>
              <a:t>Lot uniformity</a:t>
            </a:r>
          </a:p>
          <a:p>
            <a:pPr lvl="1"/>
            <a:r>
              <a:rPr lang="en-US" dirty="0" smtClean="0"/>
              <a:t>“Control” over expiry dating</a:t>
            </a:r>
            <a:endParaRPr lang="en-US" dirty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Required documentation may be challenging to get</a:t>
            </a:r>
          </a:p>
          <a:p>
            <a:pPr lvl="2"/>
            <a:r>
              <a:rPr lang="en-US" dirty="0" err="1" smtClean="0"/>
              <a:t>CofCs</a:t>
            </a:r>
            <a:r>
              <a:rPr lang="en-US" dirty="0" smtClean="0"/>
              <a:t>, Temperature Excursion allowances</a:t>
            </a:r>
          </a:p>
        </p:txBody>
      </p:sp>
    </p:spTree>
    <p:extLst>
      <p:ext uri="{BB962C8B-B14F-4D97-AF65-F5344CB8AC3E}">
        <p14:creationId xmlns:p14="http://schemas.microsoft.com/office/powerpoint/2010/main" val="3560749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Specialty Comparator Vendor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Familiarity with working with clinical supply chain</a:t>
            </a:r>
          </a:p>
          <a:p>
            <a:pPr lvl="2"/>
            <a:r>
              <a:rPr lang="en-US" dirty="0" smtClean="0"/>
              <a:t>Relationships with manufacturers</a:t>
            </a:r>
          </a:p>
          <a:p>
            <a:pPr lvl="1"/>
            <a:r>
              <a:rPr lang="en-US" dirty="0" smtClean="0"/>
              <a:t>Better at securing desired lot size / expiry</a:t>
            </a:r>
          </a:p>
          <a:p>
            <a:pPr lvl="1"/>
            <a:r>
              <a:rPr lang="en-US" dirty="0" smtClean="0"/>
              <a:t>Able to secure required documentation</a:t>
            </a:r>
          </a:p>
          <a:p>
            <a:pPr lvl="2"/>
            <a:r>
              <a:rPr lang="en-US" dirty="0" err="1" smtClean="0"/>
              <a:t>CofCs</a:t>
            </a:r>
            <a:r>
              <a:rPr lang="en-US" dirty="0" smtClean="0"/>
              <a:t>, temperature excursion data</a:t>
            </a:r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Separate vendor to be maintained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524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/>
              <a:t>Only sold through authorized distributors to authorized customers</a:t>
            </a:r>
          </a:p>
          <a:p>
            <a:pPr lvl="1"/>
            <a:r>
              <a:rPr lang="en-US" dirty="0" smtClean="0"/>
              <a:t>Comparator has strict distribution controls</a:t>
            </a:r>
          </a:p>
          <a:p>
            <a:pPr lvl="2"/>
            <a:r>
              <a:rPr lang="en-US" dirty="0"/>
              <a:t>“Black Box Warning” medications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17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Manufacturer	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Control over procurement</a:t>
            </a:r>
          </a:p>
          <a:p>
            <a:pPr lvl="2"/>
            <a:r>
              <a:rPr lang="en-US" dirty="0" smtClean="0"/>
              <a:t>Lot uniformity</a:t>
            </a:r>
          </a:p>
          <a:p>
            <a:pPr lvl="2"/>
            <a:r>
              <a:rPr lang="en-US" dirty="0" smtClean="0"/>
              <a:t>Expiry date</a:t>
            </a:r>
          </a:p>
          <a:p>
            <a:pPr lvl="1"/>
            <a:r>
              <a:rPr lang="en-US" dirty="0" smtClean="0"/>
              <a:t>Full documentation and support</a:t>
            </a:r>
          </a:p>
          <a:p>
            <a:pPr lvl="2"/>
            <a:r>
              <a:rPr lang="en-US" dirty="0" err="1" smtClean="0"/>
              <a:t>CofCs</a:t>
            </a:r>
            <a:endParaRPr lang="en-US" dirty="0" smtClean="0"/>
          </a:p>
          <a:p>
            <a:pPr lvl="2"/>
            <a:r>
              <a:rPr lang="en-US" dirty="0" smtClean="0"/>
              <a:t>Temperature Excursion</a:t>
            </a:r>
          </a:p>
          <a:p>
            <a:pPr lvl="2"/>
            <a:r>
              <a:rPr lang="en-US" dirty="0" smtClean="0"/>
              <a:t>Release specifications and testing methodology (to support over-encapsulations)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33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 (cont.)</a:t>
            </a:r>
          </a:p>
          <a:p>
            <a:pPr lvl="1"/>
            <a:r>
              <a:rPr lang="en-US" dirty="0" smtClean="0"/>
              <a:t>Cost</a:t>
            </a:r>
          </a:p>
          <a:p>
            <a:pPr lvl="2"/>
            <a:r>
              <a:rPr lang="en-US" dirty="0" smtClean="0"/>
              <a:t>May be better pricing than market (or may not)</a:t>
            </a:r>
          </a:p>
          <a:p>
            <a:pPr lvl="2"/>
            <a:r>
              <a:rPr lang="en-US" dirty="0" smtClean="0"/>
              <a:t>May include additional services (labeling and distribution)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Manufacturer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Disadvantages:</a:t>
            </a:r>
          </a:p>
          <a:p>
            <a:pPr lvl="1"/>
            <a:r>
              <a:rPr lang="en-US" dirty="0"/>
              <a:t>Unique contractual obligations</a:t>
            </a:r>
          </a:p>
          <a:p>
            <a:pPr lvl="2"/>
            <a:r>
              <a:rPr lang="en-US" dirty="0"/>
              <a:t>Protocol review (including comments and “good faith change”)</a:t>
            </a:r>
          </a:p>
          <a:p>
            <a:pPr lvl="2"/>
            <a:r>
              <a:rPr lang="en-US" dirty="0"/>
              <a:t>Participation in Manufacturer drug contact programs</a:t>
            </a:r>
          </a:p>
          <a:p>
            <a:pPr lvl="2"/>
            <a:r>
              <a:rPr lang="en-US" dirty="0"/>
              <a:t>Competitive information (Trial Progress, DSMB reports, data and patient records, etc.)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344675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03">
      <a:dk1>
        <a:sysClr val="windowText" lastClr="000000"/>
      </a:dk1>
      <a:lt1>
        <a:sysClr val="window" lastClr="FFFFFF"/>
      </a:lt1>
      <a:dk2>
        <a:srgbClr val="6C6C6C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102">
      <a:dk1>
        <a:sysClr val="windowText" lastClr="000000"/>
      </a:dk1>
      <a:lt1>
        <a:sysClr val="window" lastClr="FFFFFF"/>
      </a:lt1>
      <a:dk2>
        <a:srgbClr val="6C6C6C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Custom 104">
      <a:dk1>
        <a:sysClr val="windowText" lastClr="000000"/>
      </a:dk1>
      <a:lt1>
        <a:sysClr val="window" lastClr="FFFFFF"/>
      </a:lt1>
      <a:dk2>
        <a:srgbClr val="6C6C6C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Custom 105">
      <a:dk1>
        <a:sysClr val="windowText" lastClr="000000"/>
      </a:dk1>
      <a:lt1>
        <a:sysClr val="window" lastClr="FFFFFF"/>
      </a:lt1>
      <a:dk2>
        <a:srgbClr val="6C6C6C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Theme">
  <a:themeElements>
    <a:clrScheme name="Custom 106">
      <a:dk1>
        <a:sysClr val="windowText" lastClr="000000"/>
      </a:dk1>
      <a:lt1>
        <a:sysClr val="window" lastClr="FFFFFF"/>
      </a:lt1>
      <a:dk2>
        <a:srgbClr val="6C6C6C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Theme">
  <a:themeElements>
    <a:clrScheme name="Custom 106">
      <a:dk1>
        <a:sysClr val="windowText" lastClr="000000"/>
      </a:dk1>
      <a:lt1>
        <a:sysClr val="window" lastClr="FFFFFF"/>
      </a:lt1>
      <a:dk2>
        <a:srgbClr val="6C6C6C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Blank Presentation">
  <a:themeElements>
    <a:clrScheme name="Custom 124">
      <a:dk1>
        <a:srgbClr val="0B0B0C"/>
      </a:dk1>
      <a:lt1>
        <a:srgbClr val="000000"/>
      </a:lt1>
      <a:dk2>
        <a:srgbClr val="FFFFFF"/>
      </a:dk2>
      <a:lt2>
        <a:srgbClr val="FF6B00"/>
      </a:lt2>
      <a:accent1>
        <a:srgbClr val="D22630"/>
      </a:accent1>
      <a:accent2>
        <a:srgbClr val="EC951A"/>
      </a:accent2>
      <a:accent3>
        <a:srgbClr val="0063C3"/>
      </a:accent3>
      <a:accent4>
        <a:srgbClr val="77226C"/>
      </a:accent4>
      <a:accent5>
        <a:srgbClr val="00BCE4"/>
      </a:accent5>
      <a:accent6>
        <a:srgbClr val="B01410"/>
      </a:accent6>
      <a:hlink>
        <a:srgbClr val="F91B1B"/>
      </a:hlink>
      <a:folHlink>
        <a:srgbClr val="1C38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Geneva" pitchFamily="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Geneva" pitchFamily="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FA0283F3A2C488C62033F2DAE5B88" ma:contentTypeVersion="0" ma:contentTypeDescription="Create a new document." ma:contentTypeScope="" ma:versionID="fcbabfe488b606d296d537496c6c9d8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CD89D5-9279-4DBD-A49D-AA2758A21A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6BCEAB-875F-4A31-A986-3E777EB2DD6C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E4D88691-96B0-45B7-B218-331E41FF3A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CD0BAD1D-325E-43D8-8825-E690B8D3BCB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485</TotalTime>
  <Words>365</Words>
  <Application>Microsoft Office PowerPoint</Application>
  <PresentationFormat>On-screen Show (16:9)</PresentationFormat>
  <Paragraphs>103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2_Office Theme</vt:lpstr>
      <vt:lpstr>3_Office Theme</vt:lpstr>
      <vt:lpstr>5_Office Theme</vt:lpstr>
      <vt:lpstr>4_Office Theme</vt:lpstr>
      <vt:lpstr>6_Office Theme</vt:lpstr>
      <vt:lpstr>7_Office Theme</vt:lpstr>
      <vt:lpstr>1_Blank Presentation</vt:lpstr>
      <vt:lpstr>Clinical Trial Supply WC 2014</vt:lpstr>
      <vt:lpstr>Overview of Sourcing Strategies</vt:lpstr>
      <vt:lpstr>Site-Provided </vt:lpstr>
      <vt:lpstr>Standard Wholesaler / Distributor</vt:lpstr>
      <vt:lpstr>Specialty Comparator Vendor</vt:lpstr>
      <vt:lpstr>Manufacturer</vt:lpstr>
      <vt:lpstr>Manufacturer  (cont.)</vt:lpstr>
      <vt:lpstr>Manufacturer (cont.)</vt:lpstr>
      <vt:lpstr>Manufacturer (cont.)</vt:lpstr>
      <vt:lpstr>Manufacturer (cont.)</vt:lpstr>
      <vt:lpstr>Manufacturer (cont.)</vt:lpstr>
      <vt:lpstr>How to Initiate</vt:lpstr>
    </vt:vector>
  </TitlesOfParts>
  <Company>Onyx Pharmaceuticals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OPZ ER Needs</dc:title>
  <dc:creator>Philip Chou</dc:creator>
  <cp:lastModifiedBy>Philip Chou</cp:lastModifiedBy>
  <cp:revision>28</cp:revision>
  <dcterms:created xsi:type="dcterms:W3CDTF">2014-04-10T17:33:43Z</dcterms:created>
  <dcterms:modified xsi:type="dcterms:W3CDTF">2016-05-06T18:40:57Z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xd_Signature">
    <vt:lpwstr/>
  </property>
  <property fmtid="{D5CDD505-2E9C-101B-9397-08002B2CF9AE}" pid="3" name="TemplateUrl">
    <vt:lpwstr/>
  </property>
  <property fmtid="{D5CDD505-2E9C-101B-9397-08002B2CF9AE}" pid="4" name="xd_ProgID">
    <vt:lpwstr/>
  </property>
  <property fmtid="{D5CDD505-2E9C-101B-9397-08002B2CF9AE}" pid="5" name="Order">
    <vt:lpwstr>4500.00000000000</vt:lpwstr>
  </property>
  <property fmtid="{D5CDD505-2E9C-101B-9397-08002B2CF9AE}" pid="6" name="_SourceUrl">
    <vt:lpwstr/>
  </property>
  <property fmtid="{D5CDD505-2E9C-101B-9397-08002B2CF9AE}" pid="7" name="_SharedFileIndex">
    <vt:lpwstr/>
  </property>
</Properties>
</file>