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8" r:id="rId11"/>
    <p:sldId id="269" r:id="rId12"/>
    <p:sldId id="265" r:id="rId13"/>
    <p:sldId id="266" r:id="rId14"/>
    <p:sldId id="267"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9/11/2017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9/11/2017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9/11/2017</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Attendance and Truancy </a:t>
            </a:r>
            <a:endParaRPr lang="en-US" dirty="0"/>
          </a:p>
        </p:txBody>
      </p:sp>
      <p:sp>
        <p:nvSpPr>
          <p:cNvPr id="3" name="Subtitle 2"/>
          <p:cNvSpPr>
            <a:spLocks noGrp="1"/>
          </p:cNvSpPr>
          <p:nvPr>
            <p:ph type="subTitle" idx="1"/>
          </p:nvPr>
        </p:nvSpPr>
        <p:spPr/>
        <p:txBody>
          <a:bodyPr/>
          <a:lstStyle/>
          <a:p>
            <a:r>
              <a:rPr lang="en-US" dirty="0" smtClean="0"/>
              <a:t>Working with schools and the Juvenile Courts</a:t>
            </a:r>
            <a:endParaRPr lang="en-US" dirty="0"/>
          </a:p>
        </p:txBody>
      </p:sp>
    </p:spTree>
    <p:extLst>
      <p:ext uri="{BB962C8B-B14F-4D97-AF65-F5344CB8AC3E}">
        <p14:creationId xmlns:p14="http://schemas.microsoft.com/office/powerpoint/2010/main" val="976934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the Court	</a:t>
            </a:r>
            <a:endParaRPr lang="en-US" dirty="0"/>
          </a:p>
        </p:txBody>
      </p:sp>
      <p:sp>
        <p:nvSpPr>
          <p:cNvPr id="3" name="Content Placeholder 2"/>
          <p:cNvSpPr>
            <a:spLocks noGrp="1"/>
          </p:cNvSpPr>
          <p:nvPr>
            <p:ph idx="1"/>
          </p:nvPr>
        </p:nvSpPr>
        <p:spPr/>
        <p:txBody>
          <a:bodyPr/>
          <a:lstStyle/>
          <a:p>
            <a:r>
              <a:rPr lang="en-US" dirty="0" smtClean="0"/>
              <a:t>How does your court want you to handle this?</a:t>
            </a:r>
          </a:p>
          <a:p>
            <a:r>
              <a:rPr lang="en-US" dirty="0" smtClean="0"/>
              <a:t>Do you serve the petitions, or do you turn them in to the clerk, sheriff, court, </a:t>
            </a:r>
            <a:r>
              <a:rPr lang="en-US" dirty="0" err="1" smtClean="0"/>
              <a:t>etc</a:t>
            </a:r>
            <a:r>
              <a:rPr lang="en-US" dirty="0" smtClean="0"/>
              <a:t>?</a:t>
            </a:r>
          </a:p>
          <a:p>
            <a:r>
              <a:rPr lang="en-US" dirty="0" smtClean="0"/>
              <a:t>Do you only cite parents, or does your judge allow you to cite students for being truant/unruly?</a:t>
            </a:r>
          </a:p>
          <a:p>
            <a:r>
              <a:rPr lang="en-US" dirty="0" smtClean="0"/>
              <a:t>This is going to be different in every system based on the expectations of your juvenile court. </a:t>
            </a:r>
          </a:p>
          <a:p>
            <a:r>
              <a:rPr lang="en-US" dirty="0" smtClean="0"/>
              <a:t>The next few slides, I will take you through what our court expects.</a:t>
            </a:r>
            <a:endParaRPr lang="en-US" dirty="0"/>
          </a:p>
        </p:txBody>
      </p:sp>
    </p:spTree>
    <p:extLst>
      <p:ext uri="{BB962C8B-B14F-4D97-AF65-F5344CB8AC3E}">
        <p14:creationId xmlns:p14="http://schemas.microsoft.com/office/powerpoint/2010/main" val="1649223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the Court</a:t>
            </a:r>
            <a:endParaRPr lang="en-US" dirty="0"/>
          </a:p>
        </p:txBody>
      </p:sp>
      <p:sp>
        <p:nvSpPr>
          <p:cNvPr id="3" name="Content Placeholder 2"/>
          <p:cNvSpPr>
            <a:spLocks noGrp="1"/>
          </p:cNvSpPr>
          <p:nvPr>
            <p:ph idx="1"/>
          </p:nvPr>
        </p:nvSpPr>
        <p:spPr/>
        <p:txBody>
          <a:bodyPr/>
          <a:lstStyle/>
          <a:p>
            <a:r>
              <a:rPr lang="en-US" dirty="0" smtClean="0"/>
              <a:t>I have an order from the Judge making me an officer of the court, I serve my own truancy petitions</a:t>
            </a:r>
          </a:p>
          <a:p>
            <a:r>
              <a:rPr lang="en-US" dirty="0" smtClean="0"/>
              <a:t>If the student is under 13 years old, I serve a truancy petition against the parent/guardian for failure to maintain regular school attendance based on T.C.A 49-6-3001.</a:t>
            </a:r>
          </a:p>
          <a:p>
            <a:r>
              <a:rPr lang="en-US" dirty="0" smtClean="0"/>
              <a:t>If the student is 13 or older, I cite the student to court as unruly based on T.C.A. 37-1-102 for being habitually truant.</a:t>
            </a:r>
          </a:p>
          <a:p>
            <a:endParaRPr lang="en-US" dirty="0"/>
          </a:p>
        </p:txBody>
      </p:sp>
    </p:spTree>
    <p:extLst>
      <p:ext uri="{BB962C8B-B14F-4D97-AF65-F5344CB8AC3E}">
        <p14:creationId xmlns:p14="http://schemas.microsoft.com/office/powerpoint/2010/main" val="1794058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37-1-102 Chapter and part definitions</a:t>
            </a:r>
            <a:endParaRPr lang="en-US" dirty="0"/>
          </a:p>
        </p:txBody>
      </p:sp>
      <p:sp>
        <p:nvSpPr>
          <p:cNvPr id="3" name="Content Placeholder 2"/>
          <p:cNvSpPr>
            <a:spLocks noGrp="1"/>
          </p:cNvSpPr>
          <p:nvPr>
            <p:ph idx="1"/>
          </p:nvPr>
        </p:nvSpPr>
        <p:spPr/>
        <p:txBody>
          <a:bodyPr/>
          <a:lstStyle/>
          <a:p>
            <a:r>
              <a:rPr lang="en-US" dirty="0" smtClean="0"/>
              <a:t>(26)”Unruly child” means a child in need of treatment and rehabilitation who:</a:t>
            </a:r>
          </a:p>
          <a:p>
            <a:r>
              <a:rPr lang="en-US" dirty="0" smtClean="0"/>
              <a:t>(A) Habitually and without justification is truant from school while subject to compulsory school attendance under 49-6-3007</a:t>
            </a:r>
            <a:endParaRPr lang="en-US" dirty="0"/>
          </a:p>
        </p:txBody>
      </p:sp>
    </p:spTree>
    <p:extLst>
      <p:ext uri="{BB962C8B-B14F-4D97-AF65-F5344CB8AC3E}">
        <p14:creationId xmlns:p14="http://schemas.microsoft.com/office/powerpoint/2010/main" val="3249719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37-1-132 Unruly child - Disposition</a:t>
            </a:r>
            <a:endParaRPr lang="en-US" dirty="0"/>
          </a:p>
        </p:txBody>
      </p:sp>
      <p:sp>
        <p:nvSpPr>
          <p:cNvPr id="3" name="Content Placeholder 2"/>
          <p:cNvSpPr>
            <a:spLocks noGrp="1"/>
          </p:cNvSpPr>
          <p:nvPr>
            <p:ph idx="1"/>
          </p:nvPr>
        </p:nvSpPr>
        <p:spPr/>
        <p:txBody>
          <a:bodyPr/>
          <a:lstStyle/>
          <a:p>
            <a:r>
              <a:rPr lang="en-US" dirty="0" smtClean="0"/>
              <a:t>If the child is found to be unruly, the court may make such disposition as authorized by 37-1-131(a)(1), (2), (5), or (7) that is best suited to the child’s treatment.</a:t>
            </a:r>
            <a:endParaRPr lang="en-US" dirty="0"/>
          </a:p>
        </p:txBody>
      </p:sp>
    </p:spTree>
    <p:extLst>
      <p:ext uri="{BB962C8B-B14F-4D97-AF65-F5344CB8AC3E}">
        <p14:creationId xmlns:p14="http://schemas.microsoft.com/office/powerpoint/2010/main" val="3149689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37-1-131 Delinquent child – Disposition - Restitution</a:t>
            </a:r>
            <a:endParaRPr lang="en-US" dirty="0"/>
          </a:p>
        </p:txBody>
      </p:sp>
      <p:sp>
        <p:nvSpPr>
          <p:cNvPr id="3" name="Content Placeholder 2"/>
          <p:cNvSpPr>
            <a:spLocks noGrp="1"/>
          </p:cNvSpPr>
          <p:nvPr>
            <p:ph idx="1"/>
          </p:nvPr>
        </p:nvSpPr>
        <p:spPr/>
        <p:txBody>
          <a:bodyPr/>
          <a:lstStyle/>
          <a:p>
            <a:r>
              <a:rPr lang="en-US" dirty="0" smtClean="0"/>
              <a:t>(a)(1)If child is found to be delinquent, court may make any of the following orders</a:t>
            </a:r>
            <a:r>
              <a:rPr lang="is-IS" dirty="0" smtClean="0"/>
              <a:t>…</a:t>
            </a:r>
          </a:p>
          <a:p>
            <a:r>
              <a:rPr lang="is-IS" dirty="0" smtClean="0"/>
              <a:t>(2) (A) Place child on probation under the supervision of the court...</a:t>
            </a:r>
          </a:p>
          <a:p>
            <a:r>
              <a:rPr lang="en-US" dirty="0" smtClean="0"/>
              <a:t>(5) Assess a fine not to exceed $50 for each offense that constitutes a violation of state law</a:t>
            </a:r>
          </a:p>
          <a:p>
            <a:r>
              <a:rPr lang="en-US" dirty="0" smtClean="0"/>
              <a:t>(7)(A) Order child to perform community service</a:t>
            </a:r>
            <a:r>
              <a:rPr lang="is-IS" dirty="0" smtClean="0"/>
              <a:t>…</a:t>
            </a:r>
            <a:endParaRPr lang="en-US" dirty="0"/>
          </a:p>
        </p:txBody>
      </p:sp>
    </p:spTree>
    <p:extLst>
      <p:ext uri="{BB962C8B-B14F-4D97-AF65-F5344CB8AC3E}">
        <p14:creationId xmlns:p14="http://schemas.microsoft.com/office/powerpoint/2010/main" val="658907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49-6-3007 Enforcement of Compulsory Attendance</a:t>
            </a:r>
            <a:endParaRPr lang="en-US" dirty="0"/>
          </a:p>
        </p:txBody>
      </p:sp>
      <p:sp>
        <p:nvSpPr>
          <p:cNvPr id="3" name="Content Placeholder 2"/>
          <p:cNvSpPr>
            <a:spLocks noGrp="1"/>
          </p:cNvSpPr>
          <p:nvPr>
            <p:ph idx="1"/>
          </p:nvPr>
        </p:nvSpPr>
        <p:spPr/>
        <p:txBody>
          <a:bodyPr/>
          <a:lstStyle/>
          <a:p>
            <a:r>
              <a:rPr lang="en-US" dirty="0" smtClean="0"/>
              <a:t>Defines Expulsion, Remand, and Suspension</a:t>
            </a:r>
          </a:p>
          <a:p>
            <a:r>
              <a:rPr lang="en-US" dirty="0" smtClean="0"/>
              <a:t>Gives authority to partner with local law enforcement agency to assist in the enforcement of truancy</a:t>
            </a:r>
            <a:endParaRPr lang="en-US" dirty="0"/>
          </a:p>
        </p:txBody>
      </p:sp>
    </p:spTree>
    <p:extLst>
      <p:ext uri="{BB962C8B-B14F-4D97-AF65-F5344CB8AC3E}">
        <p14:creationId xmlns:p14="http://schemas.microsoft.com/office/powerpoint/2010/main" val="2617918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Truancy Statutes</a:t>
            </a:r>
            <a:endParaRPr lang="en-US" dirty="0"/>
          </a:p>
        </p:txBody>
      </p:sp>
      <p:sp>
        <p:nvSpPr>
          <p:cNvPr id="3" name="Content Placeholder 2"/>
          <p:cNvSpPr>
            <a:spLocks noGrp="1"/>
          </p:cNvSpPr>
          <p:nvPr>
            <p:ph idx="1"/>
          </p:nvPr>
        </p:nvSpPr>
        <p:spPr/>
        <p:txBody>
          <a:bodyPr/>
          <a:lstStyle/>
          <a:p>
            <a:r>
              <a:rPr lang="en-US" dirty="0" smtClean="0"/>
              <a:t>49-6-3008 Truancy inspections and investigations – deals with children working during school day</a:t>
            </a:r>
          </a:p>
          <a:p>
            <a:r>
              <a:rPr lang="en-US" dirty="0" smtClean="0"/>
              <a:t>49-6-3009 Penalty for violations – Alternative to prosecution – Truancy : Parent or guardian that has control of child and violates this part commits educational neglect, which shall be a Class C misdemeanor</a:t>
            </a:r>
          </a:p>
          <a:p>
            <a:r>
              <a:rPr lang="en-US" dirty="0" smtClean="0"/>
              <a:t>49-6-3010 Jurisdiction of School Attendance Cases – Each judge of a juvenile court is vested with the power to hear all cases coming within this part</a:t>
            </a:r>
            <a:endParaRPr lang="en-US" dirty="0"/>
          </a:p>
        </p:txBody>
      </p:sp>
    </p:spTree>
    <p:extLst>
      <p:ext uri="{BB962C8B-B14F-4D97-AF65-F5344CB8AC3E}">
        <p14:creationId xmlns:p14="http://schemas.microsoft.com/office/powerpoint/2010/main" val="389672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Truancy Statutes</a:t>
            </a:r>
          </a:p>
        </p:txBody>
      </p:sp>
      <p:sp>
        <p:nvSpPr>
          <p:cNvPr id="3" name="Content Placeholder 2"/>
          <p:cNvSpPr>
            <a:spLocks noGrp="1"/>
          </p:cNvSpPr>
          <p:nvPr>
            <p:ph idx="1"/>
          </p:nvPr>
        </p:nvSpPr>
        <p:spPr/>
        <p:txBody>
          <a:bodyPr/>
          <a:lstStyle/>
          <a:p>
            <a:r>
              <a:rPr lang="en-US" dirty="0" smtClean="0"/>
              <a:t>49-6-3011 – Disposition of fines – All monies collected as fines for violations of this part shall be placed in the public school fund of the local school system in which the child resides. </a:t>
            </a:r>
          </a:p>
          <a:p>
            <a:r>
              <a:rPr lang="en-US" dirty="0" smtClean="0"/>
              <a:t>49-6-3012 Truancy Schools – Authorizes the creation of truancy schools under certain guidelines</a:t>
            </a:r>
            <a:r>
              <a:rPr lang="is-IS" dirty="0" smtClean="0"/>
              <a:t>…</a:t>
            </a:r>
          </a:p>
          <a:p>
            <a:pPr marL="0" indent="0">
              <a:buNone/>
            </a:pPr>
            <a:r>
              <a:rPr lang="is-IS" dirty="0" smtClean="0"/>
              <a:t>49-6-3017 Minors withdrawn from secondary school – Denial of motor vehicle license or permit – Establishes attendance guidelines for granting or revoking driver’s license</a:t>
            </a:r>
            <a:endParaRPr lang="en-US" dirty="0"/>
          </a:p>
        </p:txBody>
      </p:sp>
    </p:spTree>
    <p:extLst>
      <p:ext uri="{BB962C8B-B14F-4D97-AF65-F5344CB8AC3E}">
        <p14:creationId xmlns:p14="http://schemas.microsoft.com/office/powerpoint/2010/main" val="1130626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Truancy Statutes</a:t>
            </a:r>
          </a:p>
        </p:txBody>
      </p:sp>
      <p:sp>
        <p:nvSpPr>
          <p:cNvPr id="3" name="Content Placeholder 2"/>
          <p:cNvSpPr>
            <a:spLocks noGrp="1"/>
          </p:cNvSpPr>
          <p:nvPr>
            <p:ph idx="1"/>
          </p:nvPr>
        </p:nvSpPr>
        <p:spPr/>
        <p:txBody>
          <a:bodyPr>
            <a:normAutofit fontScale="92500"/>
          </a:bodyPr>
          <a:lstStyle/>
          <a:p>
            <a:r>
              <a:rPr lang="en-US" dirty="0" smtClean="0"/>
              <a:t>49-6-3018 Children serving as pages for General Assembly – Students serving as pages may be granted excused absences</a:t>
            </a:r>
          </a:p>
          <a:p>
            <a:r>
              <a:rPr lang="en-US" dirty="0" smtClean="0"/>
              <a:t>49-6-3019 Excused absences for deployment or return from deployment of parent/guardian in armed forces – excused absence for 1 day when parent is deployed, excused 1 day when parent returns, excused absences up to 10 days for visitation when member is granted rest and recuperation leave and is stationed out of country, excused absences up to 10 days for visitation during deployment cycle</a:t>
            </a:r>
            <a:r>
              <a:rPr lang="is-IS" dirty="0" smtClean="0"/>
              <a:t>…student shall provide proof of service members deployment to the school - all work may be made up and class grades shall not be adversely affected due to the absences.</a:t>
            </a:r>
            <a:endParaRPr lang="en-US" dirty="0"/>
          </a:p>
        </p:txBody>
      </p:sp>
    </p:spTree>
    <p:extLst>
      <p:ext uri="{BB962C8B-B14F-4D97-AF65-F5344CB8AC3E}">
        <p14:creationId xmlns:p14="http://schemas.microsoft.com/office/powerpoint/2010/main" val="2456511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Truancy Statutes</a:t>
            </a:r>
          </a:p>
        </p:txBody>
      </p:sp>
      <p:sp>
        <p:nvSpPr>
          <p:cNvPr id="3" name="Content Placeholder 2"/>
          <p:cNvSpPr>
            <a:spLocks noGrp="1"/>
          </p:cNvSpPr>
          <p:nvPr>
            <p:ph idx="1"/>
          </p:nvPr>
        </p:nvSpPr>
        <p:spPr/>
        <p:txBody>
          <a:bodyPr>
            <a:normAutofit lnSpcReduction="10000"/>
          </a:bodyPr>
          <a:lstStyle/>
          <a:p>
            <a:r>
              <a:rPr lang="en-US" dirty="0" smtClean="0"/>
              <a:t>49-6-3020 Documentation of Withdrawal and Transfer – LEA shall document student’s withdrawal and transfer to another school system</a:t>
            </a:r>
            <a:r>
              <a:rPr lang="is-IS" dirty="0" smtClean="0"/>
              <a:t>…</a:t>
            </a:r>
          </a:p>
          <a:p>
            <a:r>
              <a:rPr lang="is-IS" dirty="0" smtClean="0"/>
              <a:t>49-6-3021 Remedial Instruction outside of regular school day – Director or designee may follow truancy procedures for students not attending assigned remedial instruction outside of regular school hours.</a:t>
            </a:r>
          </a:p>
          <a:p>
            <a:r>
              <a:rPr lang="is-IS" dirty="0" smtClean="0"/>
              <a:t>49-6-3022 Excused absences for participation in nonschool sponsored extracurricular activity – Outlines conditions where principal may excuse absences for students participating in nonschool activities. </a:t>
            </a:r>
            <a:endParaRPr lang="en-US" dirty="0" smtClean="0"/>
          </a:p>
        </p:txBody>
      </p:sp>
    </p:spTree>
    <p:extLst>
      <p:ext uri="{BB962C8B-B14F-4D97-AF65-F5344CB8AC3E}">
        <p14:creationId xmlns:p14="http://schemas.microsoft.com/office/powerpoint/2010/main" val="736042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49-6-3001 School Age, Entrance, Attendance, Withdrawal</a:t>
            </a:r>
            <a:endParaRPr lang="en-US" dirty="0"/>
          </a:p>
        </p:txBody>
      </p:sp>
      <p:sp>
        <p:nvSpPr>
          <p:cNvPr id="3" name="Content Placeholder 2"/>
          <p:cNvSpPr>
            <a:spLocks noGrp="1"/>
          </p:cNvSpPr>
          <p:nvPr>
            <p:ph idx="1"/>
          </p:nvPr>
        </p:nvSpPr>
        <p:spPr/>
        <p:txBody>
          <a:bodyPr>
            <a:normAutofit lnSpcReduction="10000"/>
          </a:bodyPr>
          <a:lstStyle/>
          <a:p>
            <a:r>
              <a:rPr lang="en-US" dirty="0" smtClean="0"/>
              <a:t>Establishes age students may begin school (Turning 5 on or before August 15 of the school year they enroll)</a:t>
            </a:r>
          </a:p>
          <a:p>
            <a:r>
              <a:rPr lang="en-US" dirty="0" smtClean="0"/>
              <a:t>Allows testing for students to enter Kindergarten turning 5 on or before September 30 at request of the parent</a:t>
            </a:r>
          </a:p>
          <a:p>
            <a:r>
              <a:rPr lang="en-US" dirty="0" smtClean="0"/>
              <a:t>Distinguishes public and nonpublic schools</a:t>
            </a:r>
          </a:p>
          <a:p>
            <a:r>
              <a:rPr lang="en-US" dirty="0" smtClean="0"/>
              <a:t>Discusses circumstances where a parent or guardian may withdraw student from school</a:t>
            </a:r>
          </a:p>
          <a:p>
            <a:r>
              <a:rPr lang="en-US" dirty="0" smtClean="0"/>
              <a:t>Establishes right for person designated as caregiver with a properly executed power of attorney to enroll child and make educational decision. 34-6-302</a:t>
            </a:r>
            <a:endParaRPr lang="en-US" dirty="0"/>
          </a:p>
        </p:txBody>
      </p:sp>
    </p:spTree>
    <p:extLst>
      <p:ext uri="{BB962C8B-B14F-4D97-AF65-F5344CB8AC3E}">
        <p14:creationId xmlns:p14="http://schemas.microsoft.com/office/powerpoint/2010/main" val="2180652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45653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34-6-302 Delegation of Authority –Parent defined	</a:t>
            </a:r>
            <a:endParaRPr lang="en-US" dirty="0"/>
          </a:p>
        </p:txBody>
      </p:sp>
      <p:sp>
        <p:nvSpPr>
          <p:cNvPr id="3" name="Content Placeholder 2"/>
          <p:cNvSpPr>
            <a:spLocks noGrp="1"/>
          </p:cNvSpPr>
          <p:nvPr>
            <p:ph idx="1"/>
          </p:nvPr>
        </p:nvSpPr>
        <p:spPr/>
        <p:txBody>
          <a:bodyPr>
            <a:normAutofit lnSpcReduction="10000"/>
          </a:bodyPr>
          <a:lstStyle/>
          <a:p>
            <a:r>
              <a:rPr lang="en-US" dirty="0" smtClean="0"/>
              <a:t>LEA is not required to enroll a student with a power of attorney stating a hardship other than one of the three specifically stated:</a:t>
            </a:r>
          </a:p>
          <a:p>
            <a:r>
              <a:rPr lang="en-US" dirty="0" smtClean="0"/>
              <a:t>Serious illness or incarceration of the parent</a:t>
            </a:r>
          </a:p>
          <a:p>
            <a:r>
              <a:rPr lang="en-US" dirty="0" smtClean="0"/>
              <a:t>Physical or mental condition of the parent or legal guardian or the child is such that care and supervision of the child cannot be provided</a:t>
            </a:r>
          </a:p>
          <a:p>
            <a:r>
              <a:rPr lang="en-US" dirty="0" smtClean="0"/>
              <a:t>Loss of home due to a natural disaster</a:t>
            </a:r>
          </a:p>
          <a:p>
            <a:r>
              <a:rPr lang="en-US" dirty="0" smtClean="0"/>
              <a:t>LEA may enroll for other hardships on a case by case basis</a:t>
            </a:r>
            <a:endParaRPr lang="en-US" dirty="0"/>
          </a:p>
        </p:txBody>
      </p:sp>
    </p:spTree>
    <p:extLst>
      <p:ext uri="{BB962C8B-B14F-4D97-AF65-F5344CB8AC3E}">
        <p14:creationId xmlns:p14="http://schemas.microsoft.com/office/powerpoint/2010/main" val="865321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49-6-3002 State Attendance Guidelines</a:t>
            </a:r>
            <a:endParaRPr lang="en-US" dirty="0"/>
          </a:p>
        </p:txBody>
      </p:sp>
      <p:sp>
        <p:nvSpPr>
          <p:cNvPr id="3" name="Content Placeholder 2"/>
          <p:cNvSpPr>
            <a:spLocks noGrp="1"/>
          </p:cNvSpPr>
          <p:nvPr>
            <p:ph idx="1"/>
          </p:nvPr>
        </p:nvSpPr>
        <p:spPr/>
        <p:txBody>
          <a:bodyPr/>
          <a:lstStyle/>
          <a:p>
            <a:r>
              <a:rPr lang="en-US" dirty="0" smtClean="0"/>
              <a:t>No penalty for hospital or homebound instruction</a:t>
            </a:r>
          </a:p>
          <a:p>
            <a:r>
              <a:rPr lang="en-US" dirty="0" smtClean="0"/>
              <a:t>Attendance Policies firm, but fair</a:t>
            </a:r>
          </a:p>
          <a:p>
            <a:r>
              <a:rPr lang="en-US" dirty="0" smtClean="0"/>
              <a:t>Effective accounting and reporting procedures to keep parents informed of student’s absence</a:t>
            </a:r>
          </a:p>
          <a:p>
            <a:r>
              <a:rPr lang="en-US" dirty="0" smtClean="0"/>
              <a:t>Policy accommodates extenuating circumstances</a:t>
            </a:r>
          </a:p>
          <a:p>
            <a:r>
              <a:rPr lang="en-US" dirty="0" smtClean="0"/>
              <a:t>Appeal procedures included to assure student’s rights to due process </a:t>
            </a:r>
            <a:endParaRPr lang="en-US" dirty="0"/>
          </a:p>
        </p:txBody>
      </p:sp>
    </p:spTree>
    <p:extLst>
      <p:ext uri="{BB962C8B-B14F-4D97-AF65-F5344CB8AC3E}">
        <p14:creationId xmlns:p14="http://schemas.microsoft.com/office/powerpoint/2010/main" val="499757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49-6-3004 School Term</a:t>
            </a:r>
            <a:endParaRPr lang="en-US" dirty="0"/>
          </a:p>
        </p:txBody>
      </p:sp>
      <p:sp>
        <p:nvSpPr>
          <p:cNvPr id="3" name="Content Placeholder 2"/>
          <p:cNvSpPr>
            <a:spLocks noGrp="1"/>
          </p:cNvSpPr>
          <p:nvPr>
            <p:ph idx="1"/>
          </p:nvPr>
        </p:nvSpPr>
        <p:spPr>
          <a:xfrm>
            <a:off x="779463" y="1680308"/>
            <a:ext cx="7583487" cy="4513384"/>
          </a:xfrm>
        </p:spPr>
        <p:txBody>
          <a:bodyPr>
            <a:normAutofit fontScale="92500" lnSpcReduction="10000"/>
          </a:bodyPr>
          <a:lstStyle/>
          <a:p>
            <a:r>
              <a:rPr lang="en-US" dirty="0" smtClean="0"/>
              <a:t>Establishes guidelines for 200 day calendar</a:t>
            </a:r>
          </a:p>
          <a:p>
            <a:r>
              <a:rPr lang="en-US" dirty="0" smtClean="0"/>
              <a:t>180 days for classroom instruction</a:t>
            </a:r>
          </a:p>
          <a:p>
            <a:r>
              <a:rPr lang="en-US" dirty="0" smtClean="0"/>
              <a:t>10 vacation days for 200 day term, 11 for 220 and 12 for 240 day term</a:t>
            </a:r>
          </a:p>
          <a:p>
            <a:r>
              <a:rPr lang="en-US" dirty="0" smtClean="0"/>
              <a:t>5 days for in-service</a:t>
            </a:r>
          </a:p>
          <a:p>
            <a:r>
              <a:rPr lang="en-US" dirty="0" smtClean="0"/>
              <a:t>1 day for parent teacher conferences</a:t>
            </a:r>
          </a:p>
          <a:p>
            <a:r>
              <a:rPr lang="en-US" dirty="0" smtClean="0"/>
              <a:t>4 other days as designated by local board</a:t>
            </a:r>
          </a:p>
          <a:p>
            <a:r>
              <a:rPr lang="en-US" dirty="0" smtClean="0"/>
              <a:t>Excess Instructional time (snow days)</a:t>
            </a:r>
          </a:p>
          <a:p>
            <a:r>
              <a:rPr lang="en-US" dirty="0" smtClean="0"/>
              <a:t>Virtual Education program time limits – personalized learning</a:t>
            </a:r>
            <a:endParaRPr lang="en-US" dirty="0"/>
          </a:p>
        </p:txBody>
      </p:sp>
    </p:spTree>
    <p:extLst>
      <p:ext uri="{BB962C8B-B14F-4D97-AF65-F5344CB8AC3E}">
        <p14:creationId xmlns:p14="http://schemas.microsoft.com/office/powerpoint/2010/main" val="136698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49-6-3005 Children Excused from Compulsory Attendance	</a:t>
            </a:r>
            <a:endParaRPr lang="en-US" dirty="0"/>
          </a:p>
        </p:txBody>
      </p:sp>
      <p:sp>
        <p:nvSpPr>
          <p:cNvPr id="3" name="Content Placeholder 2"/>
          <p:cNvSpPr>
            <a:spLocks noGrp="1"/>
          </p:cNvSpPr>
          <p:nvPr>
            <p:ph idx="1"/>
          </p:nvPr>
        </p:nvSpPr>
        <p:spPr/>
        <p:txBody>
          <a:bodyPr/>
          <a:lstStyle/>
          <a:p>
            <a:r>
              <a:rPr lang="en-US" dirty="0" smtClean="0"/>
              <a:t>(5) Children who have attained their 17</a:t>
            </a:r>
            <a:r>
              <a:rPr lang="en-US" baseline="30000" dirty="0" smtClean="0"/>
              <a:t>th</a:t>
            </a:r>
            <a:r>
              <a:rPr lang="en-US" dirty="0" smtClean="0"/>
              <a:t> birthday and whose continued compulsory attendance, in the opinion of the board of education in charge of the school to which the children belong and are enrolled, results in detriment to good order and discipline and to the instruction of other students and is not of substantial benefit to the children.</a:t>
            </a:r>
            <a:endParaRPr lang="en-US" dirty="0"/>
          </a:p>
        </p:txBody>
      </p:sp>
    </p:spTree>
    <p:extLst>
      <p:ext uri="{BB962C8B-B14F-4D97-AF65-F5344CB8AC3E}">
        <p14:creationId xmlns:p14="http://schemas.microsoft.com/office/powerpoint/2010/main" val="3645617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49-6-3007 Attendance and Truancy Reports</a:t>
            </a:r>
            <a:endParaRPr lang="en-US" dirty="0"/>
          </a:p>
        </p:txBody>
      </p:sp>
      <p:sp>
        <p:nvSpPr>
          <p:cNvPr id="3" name="Content Placeholder 2"/>
          <p:cNvSpPr>
            <a:spLocks noGrp="1"/>
          </p:cNvSpPr>
          <p:nvPr>
            <p:ph idx="1"/>
          </p:nvPr>
        </p:nvSpPr>
        <p:spPr/>
        <p:txBody>
          <a:bodyPr/>
          <a:lstStyle/>
          <a:p>
            <a:r>
              <a:rPr lang="en-US" dirty="0" smtClean="0"/>
              <a:t>(c) All schools- public, private, denominational, or parochial must report to director of schools all in attendance within 30 days of the beginning of the school year – non-public reporting form</a:t>
            </a:r>
          </a:p>
          <a:p>
            <a:r>
              <a:rPr lang="en-US" dirty="0" smtClean="0"/>
              <a:t>(d) Schools shall keep daily attendance reports verified by the teacher – teachers must take daily attendance</a:t>
            </a:r>
          </a:p>
          <a:p>
            <a:r>
              <a:rPr lang="en-US" dirty="0" smtClean="0"/>
              <a:t>(e)(1) Schools report promptly to director or designee names of children who have been absent 5 days without adequate excuse. This is an aggregate of 5, not necessarily 5 consecutive days. </a:t>
            </a:r>
            <a:endParaRPr lang="en-US" dirty="0"/>
          </a:p>
        </p:txBody>
      </p:sp>
    </p:spTree>
    <p:extLst>
      <p:ext uri="{BB962C8B-B14F-4D97-AF65-F5344CB8AC3E}">
        <p14:creationId xmlns:p14="http://schemas.microsoft.com/office/powerpoint/2010/main" val="92514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49-6-3007 Attendance and Truancy Reports</a:t>
            </a:r>
          </a:p>
        </p:txBody>
      </p:sp>
      <p:sp>
        <p:nvSpPr>
          <p:cNvPr id="3" name="Content Placeholder 2"/>
          <p:cNvSpPr>
            <a:spLocks noGrp="1"/>
          </p:cNvSpPr>
          <p:nvPr>
            <p:ph idx="1"/>
          </p:nvPr>
        </p:nvSpPr>
        <p:spPr/>
        <p:txBody>
          <a:bodyPr/>
          <a:lstStyle/>
          <a:p>
            <a:r>
              <a:rPr lang="en-US" dirty="0" smtClean="0"/>
              <a:t>(e)(2) Director or designee will serve written notice to parent/guardian that attendance of children in school is required. A new notice shall be sent after each successive accumulation of 5 unexcused absences.</a:t>
            </a:r>
          </a:p>
          <a:p>
            <a:r>
              <a:rPr lang="en-US" dirty="0" smtClean="0"/>
              <a:t>(e)(3) If it appears that within 3 days of receipt of notice the party fails to comply, the director shall report the facts of unlawful attendance to the sheriff, constable, city police, district attorney, or foreman of grand jury, who shall proceed against the parent/guardian unless they place child in school that same day.</a:t>
            </a:r>
            <a:endParaRPr lang="en-US" dirty="0"/>
          </a:p>
        </p:txBody>
      </p:sp>
    </p:spTree>
    <p:extLst>
      <p:ext uri="{BB962C8B-B14F-4D97-AF65-F5344CB8AC3E}">
        <p14:creationId xmlns:p14="http://schemas.microsoft.com/office/powerpoint/2010/main" val="3723290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49-6-3007 Attendance and Truancy Reports</a:t>
            </a:r>
          </a:p>
        </p:txBody>
      </p:sp>
      <p:sp>
        <p:nvSpPr>
          <p:cNvPr id="3" name="Content Placeholder 2"/>
          <p:cNvSpPr>
            <a:spLocks noGrp="1"/>
          </p:cNvSpPr>
          <p:nvPr>
            <p:ph idx="1"/>
          </p:nvPr>
        </p:nvSpPr>
        <p:spPr/>
        <p:txBody>
          <a:bodyPr/>
          <a:lstStyle/>
          <a:p>
            <a:r>
              <a:rPr lang="en-US" dirty="0" smtClean="0"/>
              <a:t>(f) The director of schools of any local system, after written notice to parent/guardian, shall report any child who is habitually and unlawfully absent from school to the appropriate judge having juvenile jurisdiction in that county, each case to be dealt with in such manner as the judge may determine in the best interest of the child, consistent with 37-1-132, 37-1-168, and 37-1-169 </a:t>
            </a:r>
            <a:r>
              <a:rPr lang="is-IS" dirty="0"/>
              <a:t> </a:t>
            </a:r>
            <a:r>
              <a:rPr lang="is-IS" dirty="0" smtClean="0"/>
              <a:t>and in the event the child is adjucated unruly, the judge may assess a fine and community service against the parent or legal guardian of children in grades K-12 if the child is absent more than 5 unexcused days during a school year....</a:t>
            </a:r>
            <a:endParaRPr lang="en-US" dirty="0"/>
          </a:p>
        </p:txBody>
      </p:sp>
    </p:spTree>
    <p:extLst>
      <p:ext uri="{BB962C8B-B14F-4D97-AF65-F5344CB8AC3E}">
        <p14:creationId xmlns:p14="http://schemas.microsoft.com/office/powerpoint/2010/main" val="2142193375"/>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1735</TotalTime>
  <Words>1394</Words>
  <Application>Microsoft Office PowerPoint</Application>
  <PresentationFormat>On-screen Show (4:3)</PresentationFormat>
  <Paragraphs>79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Trebuchet MS</vt:lpstr>
      <vt:lpstr>Wingdings 2</vt:lpstr>
      <vt:lpstr>Revolution</vt:lpstr>
      <vt:lpstr>Attendance and Truancy </vt:lpstr>
      <vt:lpstr>49-6-3001 School Age, Entrance, Attendance, Withdrawal</vt:lpstr>
      <vt:lpstr>34-6-302 Delegation of Authority –Parent defined </vt:lpstr>
      <vt:lpstr>49-6-3002 State Attendance Guidelines</vt:lpstr>
      <vt:lpstr>49-6-3004 School Term</vt:lpstr>
      <vt:lpstr>49-6-3005 Children Excused from Compulsory Attendance </vt:lpstr>
      <vt:lpstr>49-6-3007 Attendance and Truancy Reports</vt:lpstr>
      <vt:lpstr>49-6-3007 Attendance and Truancy Reports</vt:lpstr>
      <vt:lpstr>49-6-3007 Attendance and Truancy Reports</vt:lpstr>
      <vt:lpstr>Relationship with the Court </vt:lpstr>
      <vt:lpstr>Relationship with the Court</vt:lpstr>
      <vt:lpstr>37-1-102 Chapter and part definitions</vt:lpstr>
      <vt:lpstr>37-1-132 Unruly child - Disposition</vt:lpstr>
      <vt:lpstr>37-1-131 Delinquent child – Disposition - Restitution</vt:lpstr>
      <vt:lpstr>49-6-3007 Enforcement of Compulsory Attendance</vt:lpstr>
      <vt:lpstr>More Truancy Statutes</vt:lpstr>
      <vt:lpstr>More Truancy Statutes</vt:lpstr>
      <vt:lpstr>More Truancy Statutes</vt:lpstr>
      <vt:lpstr>More Truancy Statutes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and Truancy</dc:title>
  <dc:creator>TD PCS</dc:creator>
  <cp:lastModifiedBy>office</cp:lastModifiedBy>
  <cp:revision>19</cp:revision>
  <dcterms:created xsi:type="dcterms:W3CDTF">2017-09-07T18:37:18Z</dcterms:created>
  <dcterms:modified xsi:type="dcterms:W3CDTF">2017-09-11T22:16:45Z</dcterms:modified>
</cp:coreProperties>
</file>