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charts/chart7.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diagrams/layout13.xml" ContentType="application/vnd.openxmlformats-officedocument.drawingml.diagramLayout+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charts/chart8.xml" ContentType="application/vnd.openxmlformats-officedocument.drawingml.char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diagrams/drawing8.xml" ContentType="application/vnd.ms-office.drawingml.diagramDrawing+xml"/>
  <Override PartName="/ppt/notesSlides/notesSlide20.xml" ContentType="application/vnd.openxmlformats-officedocument.presentationml.notesSlide+xml"/>
  <Override PartName="/ppt/charts/chart10.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charts/chart4.xml" ContentType="application/vnd.openxmlformats-officedocument.drawingml.chart+xml"/>
  <Override PartName="/ppt/slides/slide49.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charts/chart9.xml" ContentType="application/vnd.openxmlformats-officedocument.drawingml.char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notesSlides/notesSlide21.xml" ContentType="application/vnd.openxmlformats-officedocument.presentationml.notesSlide+xml"/>
  <Override PartName="/ppt/diagrams/layout15.xml" ContentType="application/vnd.openxmlformats-officedocument.drawingml.diagramLayout+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diagrams/colors10.xml" ContentType="application/vnd.openxmlformats-officedocument.drawingml.diagramColor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charts/chart6.xml" ContentType="application/vnd.openxmlformats-officedocument.drawingml.chart+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rawings/drawing2.xml" ContentType="application/vnd.openxmlformats-officedocument.drawingml.chartshapes+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1" r:id="rId1"/>
  </p:sldMasterIdLst>
  <p:notesMasterIdLst>
    <p:notesMasterId r:id="rId76"/>
  </p:notesMasterIdLst>
  <p:sldIdLst>
    <p:sldId id="256" r:id="rId2"/>
    <p:sldId id="370" r:id="rId3"/>
    <p:sldId id="526" r:id="rId4"/>
    <p:sldId id="527" r:id="rId5"/>
    <p:sldId id="528" r:id="rId6"/>
    <p:sldId id="387" r:id="rId7"/>
    <p:sldId id="344" r:id="rId8"/>
    <p:sldId id="345" r:id="rId9"/>
    <p:sldId id="330" r:id="rId10"/>
    <p:sldId id="347" r:id="rId11"/>
    <p:sldId id="343" r:id="rId12"/>
    <p:sldId id="520" r:id="rId13"/>
    <p:sldId id="521" r:id="rId14"/>
    <p:sldId id="522" r:id="rId15"/>
    <p:sldId id="523" r:id="rId16"/>
    <p:sldId id="524" r:id="rId17"/>
    <p:sldId id="525" r:id="rId18"/>
    <p:sldId id="443" r:id="rId19"/>
    <p:sldId id="444" r:id="rId20"/>
    <p:sldId id="445" r:id="rId21"/>
    <p:sldId id="446" r:id="rId22"/>
    <p:sldId id="447" r:id="rId23"/>
    <p:sldId id="429" r:id="rId24"/>
    <p:sldId id="396" r:id="rId25"/>
    <p:sldId id="328" r:id="rId26"/>
    <p:sldId id="418" r:id="rId27"/>
    <p:sldId id="363" r:id="rId28"/>
    <p:sldId id="433" r:id="rId29"/>
    <p:sldId id="417" r:id="rId30"/>
    <p:sldId id="416" r:id="rId31"/>
    <p:sldId id="353" r:id="rId32"/>
    <p:sldId id="354" r:id="rId33"/>
    <p:sldId id="397" r:id="rId34"/>
    <p:sldId id="399" r:id="rId35"/>
    <p:sldId id="398" r:id="rId36"/>
    <p:sldId id="400" r:id="rId37"/>
    <p:sldId id="401" r:id="rId38"/>
    <p:sldId id="402" r:id="rId39"/>
    <p:sldId id="389" r:id="rId40"/>
    <p:sldId id="391" r:id="rId41"/>
    <p:sldId id="272" r:id="rId42"/>
    <p:sldId id="486" r:id="rId43"/>
    <p:sldId id="487" r:id="rId44"/>
    <p:sldId id="529" r:id="rId45"/>
    <p:sldId id="530" r:id="rId46"/>
    <p:sldId id="531" r:id="rId47"/>
    <p:sldId id="532" r:id="rId48"/>
    <p:sldId id="533" r:id="rId49"/>
    <p:sldId id="534" r:id="rId50"/>
    <p:sldId id="535" r:id="rId51"/>
    <p:sldId id="489" r:id="rId52"/>
    <p:sldId id="490" r:id="rId53"/>
    <p:sldId id="491" r:id="rId54"/>
    <p:sldId id="492" r:id="rId55"/>
    <p:sldId id="493" r:id="rId56"/>
    <p:sldId id="494" r:id="rId57"/>
    <p:sldId id="495" r:id="rId58"/>
    <p:sldId id="496" r:id="rId59"/>
    <p:sldId id="497" r:id="rId60"/>
    <p:sldId id="498" r:id="rId61"/>
    <p:sldId id="499" r:id="rId62"/>
    <p:sldId id="501" r:id="rId63"/>
    <p:sldId id="502" r:id="rId64"/>
    <p:sldId id="503" r:id="rId65"/>
    <p:sldId id="504" r:id="rId66"/>
    <p:sldId id="505" r:id="rId67"/>
    <p:sldId id="506" r:id="rId68"/>
    <p:sldId id="507" r:id="rId69"/>
    <p:sldId id="508" r:id="rId70"/>
    <p:sldId id="509" r:id="rId71"/>
    <p:sldId id="510" r:id="rId72"/>
    <p:sldId id="511" r:id="rId73"/>
    <p:sldId id="512" r:id="rId74"/>
    <p:sldId id="513" r:id="rId7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 initials="A" lastIdx="3" clrIdx="0"/>
  <p:cmAuthor id="1" name="Nora Petito" initials="N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630"/>
    <a:srgbClr val="FFFF64"/>
    <a:srgbClr val="5D1045"/>
    <a:srgbClr val="458BC6"/>
    <a:srgbClr val="24048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902" autoAdjust="0"/>
  </p:normalViewPr>
  <p:slideViewPr>
    <p:cSldViewPr snapToGrid="0" snapToObjects="1">
      <p:cViewPr>
        <p:scale>
          <a:sx n="70" d="100"/>
          <a:sy n="70" d="100"/>
        </p:scale>
        <p:origin x="-1374" y="-486"/>
      </p:cViewPr>
      <p:guideLst>
        <p:guide orient="horz" pos="2160"/>
        <p:guide pos="2880"/>
      </p:guideLst>
    </p:cSldViewPr>
  </p:slideViewPr>
  <p:outlineViewPr>
    <p:cViewPr>
      <p:scale>
        <a:sx n="33" d="100"/>
        <a:sy n="33" d="100"/>
      </p:scale>
      <p:origin x="0" y="1008"/>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Kevin%20Seals\Dropbox\2012%20CSE%20immersion%20-%20dental%20clinic\NC%20County%20MedicaidDentalReferralList112011.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Kevin%20Seals\Desktop\Kevin%203.23\Rocky%20Mt%20Demographic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Kevin%20Seals\Desktop\Kevin%203.23\Rocky%20Mt%20Demographic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Kevin%20Seals\Dropbox\2012%20CSE%20immersion%20-%20dental%20clinic\NC%20County%20MedicaidDentalReferralList112011.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Kevin%20Seals\Dropbox\2012%20CSE%20immersion%20-%20dental%20clinic\NC%20County%20MedicaidDentalReferralList112011.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Kevin%20Seals\Desktop\Kevin%203.23\Rocky%20Mt%20Demographic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Kevin%20Seals\Desktop\Kevin%203.23\Rocky%20Mt%20Demographic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Kevin%20Seals\Desktop\Kevin%203.23\Rocky%20Mt%20Demographic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Kevin%20Seals\Desktop\Kevin%203.23\Rocky%20Mt%20Demographic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Kevin%20Seals\Desktop\Kevin%203.23\Rocky%20Mt%20Demographic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0"/>
  <c:chart>
    <c:plotArea>
      <c:layout/>
      <c:barChart>
        <c:barDir val="col"/>
        <c:grouping val="clustered"/>
        <c:ser>
          <c:idx val="0"/>
          <c:order val="0"/>
          <c:tx>
            <c:strRef>
              <c:f>'Residents per Dentist'!$K$6</c:f>
              <c:strCache>
                <c:ptCount val="1"/>
                <c:pt idx="0">
                  <c:v>NC</c:v>
                </c:pt>
              </c:strCache>
            </c:strRef>
          </c:tx>
          <c:dLbls>
            <c:txPr>
              <a:bodyPr/>
              <a:lstStyle/>
              <a:p>
                <a:pPr>
                  <a:defRPr sz="1400"/>
                </a:pPr>
                <a:endParaRPr lang="en-US"/>
              </a:p>
            </c:txPr>
            <c:showVal val="1"/>
          </c:dLbls>
          <c:cat>
            <c:strRef>
              <c:f>'Residents per Dentist'!$J$7:$J$8</c:f>
              <c:strCache>
                <c:ptCount val="2"/>
                <c:pt idx="0">
                  <c:v>Residents per Dentist</c:v>
                </c:pt>
                <c:pt idx="1">
                  <c:v>Medicaid Eligibles per Medicaid Dentist</c:v>
                </c:pt>
              </c:strCache>
            </c:strRef>
          </c:cat>
          <c:val>
            <c:numRef>
              <c:f>'Residents per Dentist'!$K$7:$K$8</c:f>
              <c:numCache>
                <c:formatCode>0</c:formatCode>
                <c:ptCount val="2"/>
                <c:pt idx="0">
                  <c:v>5158.5538043478264</c:v>
                </c:pt>
                <c:pt idx="1">
                  <c:v>1036.9658054711301</c:v>
                </c:pt>
              </c:numCache>
            </c:numRef>
          </c:val>
        </c:ser>
        <c:ser>
          <c:idx val="1"/>
          <c:order val="1"/>
          <c:tx>
            <c:strRef>
              <c:f>'Residents per Dentist'!$L$6</c:f>
              <c:strCache>
                <c:ptCount val="1"/>
                <c:pt idx="0">
                  <c:v>Tri-County</c:v>
                </c:pt>
              </c:strCache>
            </c:strRef>
          </c:tx>
          <c:dLbls>
            <c:txPr>
              <a:bodyPr/>
              <a:lstStyle/>
              <a:p>
                <a:pPr>
                  <a:defRPr sz="1400"/>
                </a:pPr>
                <a:endParaRPr lang="en-US"/>
              </a:p>
            </c:txPr>
            <c:showVal val="1"/>
          </c:dLbls>
          <c:cat>
            <c:strRef>
              <c:f>'Residents per Dentist'!$J$7:$J$8</c:f>
              <c:strCache>
                <c:ptCount val="2"/>
                <c:pt idx="0">
                  <c:v>Residents per Dentist</c:v>
                </c:pt>
                <c:pt idx="1">
                  <c:v>Medicaid Eligibles per Medicaid Dentist</c:v>
                </c:pt>
              </c:strCache>
            </c:strRef>
          </c:cat>
          <c:val>
            <c:numRef>
              <c:f>'Residents per Dentist'!$L$7:$L$8</c:f>
              <c:numCache>
                <c:formatCode>0</c:formatCode>
                <c:ptCount val="2"/>
                <c:pt idx="0">
                  <c:v>4580.9019607843138</c:v>
                </c:pt>
                <c:pt idx="1">
                  <c:v>1115.0769230769229</c:v>
                </c:pt>
              </c:numCache>
            </c:numRef>
          </c:val>
        </c:ser>
        <c:dLbls/>
        <c:axId val="73732480"/>
        <c:axId val="73734016"/>
      </c:barChart>
      <c:catAx>
        <c:axId val="73732480"/>
        <c:scaling>
          <c:orientation val="minMax"/>
        </c:scaling>
        <c:axPos val="b"/>
        <c:tickLblPos val="nextTo"/>
        <c:txPr>
          <a:bodyPr/>
          <a:lstStyle/>
          <a:p>
            <a:pPr>
              <a:defRPr sz="1600"/>
            </a:pPr>
            <a:endParaRPr lang="en-US"/>
          </a:p>
        </c:txPr>
        <c:crossAx val="73734016"/>
        <c:crosses val="autoZero"/>
        <c:auto val="1"/>
        <c:lblAlgn val="ctr"/>
        <c:lblOffset val="100"/>
      </c:catAx>
      <c:valAx>
        <c:axId val="73734016"/>
        <c:scaling>
          <c:orientation val="minMax"/>
        </c:scaling>
        <c:axPos val="l"/>
        <c:majorGridlines>
          <c:spPr>
            <a:ln w="0">
              <a:noFill/>
              <a:prstDash val="dash"/>
            </a:ln>
          </c:spPr>
        </c:majorGridlines>
        <c:numFmt formatCode="0" sourceLinked="1"/>
        <c:tickLblPos val="nextTo"/>
        <c:txPr>
          <a:bodyPr/>
          <a:lstStyle/>
          <a:p>
            <a:pPr>
              <a:defRPr sz="1400"/>
            </a:pPr>
            <a:endParaRPr lang="en-US"/>
          </a:p>
        </c:txPr>
        <c:crossAx val="73732480"/>
        <c:crosses val="autoZero"/>
        <c:crossBetween val="between"/>
      </c:valAx>
    </c:plotArea>
    <c:legend>
      <c:legendPos val="t"/>
      <c:layout/>
      <c:txPr>
        <a:bodyPr/>
        <a:lstStyle/>
        <a:p>
          <a:pPr>
            <a:defRPr sz="1600"/>
          </a:pPr>
          <a:endParaRPr lang="en-US"/>
        </a:p>
      </c:txPr>
    </c:legend>
    <c:plotVisOnly val="1"/>
    <c:dispBlanksAs val="gap"/>
  </c:chart>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lang val="en-US"/>
  <c:style val="11"/>
  <c:chart>
    <c:title>
      <c:tx>
        <c:rich>
          <a:bodyPr/>
          <a:lstStyle/>
          <a:p>
            <a:pPr>
              <a:defRPr/>
            </a:pPr>
            <a:r>
              <a:rPr lang="en-US" dirty="0"/>
              <a:t>Uninsured by Labor Status</a:t>
            </a:r>
          </a:p>
        </c:rich>
      </c:tx>
    </c:title>
    <c:plotArea>
      <c:layout/>
      <c:barChart>
        <c:barDir val="col"/>
        <c:grouping val="clustered"/>
        <c:ser>
          <c:idx val="0"/>
          <c:order val="0"/>
          <c:tx>
            <c:strRef>
              <c:f>Scratch!$J$19</c:f>
              <c:strCache>
                <c:ptCount val="1"/>
                <c:pt idx="0">
                  <c:v>NC</c:v>
                </c:pt>
              </c:strCache>
            </c:strRef>
          </c:tx>
          <c:dLbls>
            <c:showVal val="1"/>
          </c:dLbls>
          <c:cat>
            <c:strRef>
              <c:f>Scratch!$I$20:$I$22</c:f>
              <c:strCache>
                <c:ptCount val="3"/>
                <c:pt idx="0">
                  <c:v>In labor force employed uninsured %</c:v>
                </c:pt>
                <c:pt idx="1">
                  <c:v>In labor force unemployed uninsured %</c:v>
                </c:pt>
                <c:pt idx="2">
                  <c:v>Not in labor force uninsured %</c:v>
                </c:pt>
              </c:strCache>
            </c:strRef>
          </c:cat>
          <c:val>
            <c:numRef>
              <c:f>Scratch!$J$20:$J$22</c:f>
              <c:numCache>
                <c:formatCode>0.0%</c:formatCode>
                <c:ptCount val="3"/>
                <c:pt idx="0">
                  <c:v>0.18641669112958123</c:v>
                </c:pt>
                <c:pt idx="1">
                  <c:v>0.52969835687498379</c:v>
                </c:pt>
                <c:pt idx="2">
                  <c:v>0.13515987105623201</c:v>
                </c:pt>
              </c:numCache>
            </c:numRef>
          </c:val>
        </c:ser>
        <c:ser>
          <c:idx val="1"/>
          <c:order val="1"/>
          <c:tx>
            <c:strRef>
              <c:f>Scratch!$K$19</c:f>
              <c:strCache>
                <c:ptCount val="1"/>
                <c:pt idx="0">
                  <c:v>Edgecombe</c:v>
                </c:pt>
              </c:strCache>
            </c:strRef>
          </c:tx>
          <c:dLbls>
            <c:showVal val="1"/>
          </c:dLbls>
          <c:cat>
            <c:strRef>
              <c:f>Scratch!$I$20:$I$22</c:f>
              <c:strCache>
                <c:ptCount val="3"/>
                <c:pt idx="0">
                  <c:v>In labor force employed uninsured %</c:v>
                </c:pt>
                <c:pt idx="1">
                  <c:v>In labor force unemployed uninsured %</c:v>
                </c:pt>
                <c:pt idx="2">
                  <c:v>Not in labor force uninsured %</c:v>
                </c:pt>
              </c:strCache>
            </c:strRef>
          </c:cat>
          <c:val>
            <c:numRef>
              <c:f>Scratch!$K$20:$K$22</c:f>
              <c:numCache>
                <c:formatCode>0.0%</c:formatCode>
                <c:ptCount val="3"/>
                <c:pt idx="0">
                  <c:v>0.17178564840435301</c:v>
                </c:pt>
                <c:pt idx="1">
                  <c:v>0.62838005457703205</c:v>
                </c:pt>
                <c:pt idx="2">
                  <c:v>0.12251456115685912</c:v>
                </c:pt>
              </c:numCache>
            </c:numRef>
          </c:val>
        </c:ser>
        <c:ser>
          <c:idx val="2"/>
          <c:order val="2"/>
          <c:tx>
            <c:strRef>
              <c:f>Scratch!$L$19</c:f>
              <c:strCache>
                <c:ptCount val="1"/>
                <c:pt idx="0">
                  <c:v>Nash</c:v>
                </c:pt>
              </c:strCache>
            </c:strRef>
          </c:tx>
          <c:dLbls>
            <c:showVal val="1"/>
          </c:dLbls>
          <c:cat>
            <c:strRef>
              <c:f>Scratch!$I$20:$I$22</c:f>
              <c:strCache>
                <c:ptCount val="3"/>
                <c:pt idx="0">
                  <c:v>In labor force employed uninsured %</c:v>
                </c:pt>
                <c:pt idx="1">
                  <c:v>In labor force unemployed uninsured %</c:v>
                </c:pt>
                <c:pt idx="2">
                  <c:v>Not in labor force uninsured %</c:v>
                </c:pt>
              </c:strCache>
            </c:strRef>
          </c:cat>
          <c:val>
            <c:numRef>
              <c:f>Scratch!$L$20:$L$22</c:f>
              <c:numCache>
                <c:formatCode>0.0%</c:formatCode>
                <c:ptCount val="3"/>
                <c:pt idx="0">
                  <c:v>0.15808003755427827</c:v>
                </c:pt>
                <c:pt idx="1">
                  <c:v>0.47703823588913602</c:v>
                </c:pt>
                <c:pt idx="2">
                  <c:v>9.6365244493113733E-2</c:v>
                </c:pt>
              </c:numCache>
            </c:numRef>
          </c:val>
        </c:ser>
        <c:dLbls/>
        <c:axId val="62755200"/>
        <c:axId val="62756736"/>
      </c:barChart>
      <c:catAx>
        <c:axId val="62755200"/>
        <c:scaling>
          <c:orientation val="minMax"/>
        </c:scaling>
        <c:axPos val="b"/>
        <c:tickLblPos val="nextTo"/>
        <c:txPr>
          <a:bodyPr/>
          <a:lstStyle/>
          <a:p>
            <a:pPr>
              <a:defRPr sz="1400"/>
            </a:pPr>
            <a:endParaRPr lang="en-US"/>
          </a:p>
        </c:txPr>
        <c:crossAx val="62756736"/>
        <c:crosses val="autoZero"/>
        <c:auto val="1"/>
        <c:lblAlgn val="ctr"/>
        <c:lblOffset val="100"/>
      </c:catAx>
      <c:valAx>
        <c:axId val="62756736"/>
        <c:scaling>
          <c:orientation val="minMax"/>
        </c:scaling>
        <c:axPos val="l"/>
        <c:majorGridlines/>
        <c:numFmt formatCode="0.0%" sourceLinked="1"/>
        <c:tickLblPos val="nextTo"/>
        <c:crossAx val="62755200"/>
        <c:crosses val="autoZero"/>
        <c:crossBetween val="between"/>
      </c:valAx>
    </c:plotArea>
    <c:legend>
      <c:legendPos val="t"/>
      <c:txPr>
        <a:bodyPr/>
        <a:lstStyle/>
        <a:p>
          <a:pPr>
            <a:defRPr sz="1600"/>
          </a:pPr>
          <a:endParaRPr lang="en-US"/>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1"/>
  <c:chart>
    <c:title>
      <c:tx>
        <c:rich>
          <a:bodyPr/>
          <a:lstStyle/>
          <a:p>
            <a:pPr>
              <a:defRPr/>
            </a:pPr>
            <a:r>
              <a:rPr lang="en-US" dirty="0" smtClean="0"/>
              <a:t>Segmentation by Type of Medical</a:t>
            </a:r>
            <a:r>
              <a:rPr lang="en-US" baseline="0" dirty="0" smtClean="0"/>
              <a:t> Care Coverage</a:t>
            </a:r>
          </a:p>
          <a:p>
            <a:pPr>
              <a:defRPr/>
            </a:pPr>
            <a:r>
              <a:rPr lang="en-US" baseline="0" dirty="0" smtClean="0"/>
              <a:t>In the Tri-County Area</a:t>
            </a:r>
          </a:p>
        </c:rich>
      </c:tx>
      <c:layout/>
    </c:title>
    <c:plotArea>
      <c:layout/>
      <c:barChart>
        <c:barDir val="col"/>
        <c:grouping val="clustered"/>
        <c:ser>
          <c:idx val="0"/>
          <c:order val="0"/>
          <c:spPr>
            <a:solidFill>
              <a:schemeClr val="accent1"/>
            </a:solidFill>
            <a:ln w="47625" cap="flat" cmpd="dbl" algn="ctr">
              <a:solidFill>
                <a:schemeClr val="lt1"/>
              </a:solidFill>
              <a:prstDash val="solid"/>
            </a:ln>
            <a:effectLst>
              <a:outerShdw blurRad="38100" dist="30000" dir="5400000" rotWithShape="0">
                <a:srgbClr val="000000">
                  <a:alpha val="45000"/>
                </a:srgbClr>
              </a:outerShdw>
            </a:effectLst>
          </c:spPr>
          <c:dPt>
            <c:idx val="1"/>
            <c:spPr>
              <a:solidFill>
                <a:schemeClr val="accent2"/>
              </a:solidFill>
              <a:ln w="47625" cap="flat" cmpd="dbl" algn="ctr">
                <a:solidFill>
                  <a:schemeClr val="lt1"/>
                </a:solidFill>
                <a:prstDash val="solid"/>
              </a:ln>
              <a:effectLst>
                <a:outerShdw blurRad="38100" dist="30000" dir="5400000" rotWithShape="0">
                  <a:srgbClr val="000000">
                    <a:alpha val="45000"/>
                  </a:srgbClr>
                </a:outerShdw>
              </a:effectLst>
            </c:spPr>
          </c:dPt>
          <c:dPt>
            <c:idx val="2"/>
            <c:spPr>
              <a:solidFill>
                <a:schemeClr val="accent3"/>
              </a:solidFill>
              <a:ln w="47625" cap="flat" cmpd="dbl" algn="ctr">
                <a:solidFill>
                  <a:schemeClr val="lt1"/>
                </a:solidFill>
                <a:prstDash val="solid"/>
              </a:ln>
              <a:effectLst>
                <a:outerShdw blurRad="38100" dist="30000" dir="5400000" rotWithShape="0">
                  <a:srgbClr val="000000">
                    <a:alpha val="45000"/>
                  </a:srgbClr>
                </a:outerShdw>
              </a:effectLst>
            </c:spPr>
          </c:dPt>
          <c:dPt>
            <c:idx val="3"/>
            <c:spPr>
              <a:solidFill>
                <a:schemeClr val="accent4"/>
              </a:solidFill>
              <a:ln w="47625" cap="flat" cmpd="dbl" algn="ctr">
                <a:solidFill>
                  <a:schemeClr val="lt1"/>
                </a:solidFill>
                <a:prstDash val="solid"/>
              </a:ln>
              <a:effectLst>
                <a:outerShdw blurRad="38100" dist="30000" dir="5400000" rotWithShape="0">
                  <a:srgbClr val="000000">
                    <a:alpha val="45000"/>
                  </a:srgbClr>
                </a:outerShdw>
              </a:effectLst>
            </c:spPr>
          </c:dPt>
          <c:dLbls>
            <c:txPr>
              <a:bodyPr/>
              <a:lstStyle/>
              <a:p>
                <a:pPr>
                  <a:defRPr sz="1400"/>
                </a:pPr>
                <a:endParaRPr lang="en-US"/>
              </a:p>
            </c:txPr>
            <c:showVal val="1"/>
          </c:dLbls>
          <c:cat>
            <c:strRef>
              <c:f>Sheet1!$S$27:$S$30</c:f>
              <c:strCache>
                <c:ptCount val="4"/>
                <c:pt idx="0">
                  <c:v>Employer-based</c:v>
                </c:pt>
                <c:pt idx="1">
                  <c:v>Medicaid</c:v>
                </c:pt>
                <c:pt idx="2">
                  <c:v>No Coverage</c:v>
                </c:pt>
                <c:pt idx="3">
                  <c:v>Direct Purchase</c:v>
                </c:pt>
              </c:strCache>
            </c:strRef>
          </c:cat>
          <c:val>
            <c:numRef>
              <c:f>Sheet1!$W$27:$W$30</c:f>
              <c:numCache>
                <c:formatCode>_(* #,##0_);_(* \(#,##0\);_(* "-"??_);_(@_)</c:formatCode>
                <c:ptCount val="4"/>
                <c:pt idx="0">
                  <c:v>103001</c:v>
                </c:pt>
                <c:pt idx="1">
                  <c:v>43488</c:v>
                </c:pt>
                <c:pt idx="2">
                  <c:v>41862</c:v>
                </c:pt>
                <c:pt idx="3">
                  <c:v>21825</c:v>
                </c:pt>
              </c:numCache>
            </c:numRef>
          </c:val>
        </c:ser>
        <c:dLbls/>
        <c:gapWidth val="53"/>
        <c:axId val="73789440"/>
        <c:axId val="73790976"/>
      </c:barChart>
      <c:catAx>
        <c:axId val="73789440"/>
        <c:scaling>
          <c:orientation val="minMax"/>
        </c:scaling>
        <c:axPos val="b"/>
        <c:tickLblPos val="nextTo"/>
        <c:txPr>
          <a:bodyPr/>
          <a:lstStyle/>
          <a:p>
            <a:pPr>
              <a:defRPr sz="1400"/>
            </a:pPr>
            <a:endParaRPr lang="en-US"/>
          </a:p>
        </c:txPr>
        <c:crossAx val="73790976"/>
        <c:crosses val="autoZero"/>
        <c:auto val="1"/>
        <c:lblAlgn val="ctr"/>
        <c:lblOffset val="100"/>
      </c:catAx>
      <c:valAx>
        <c:axId val="73790976"/>
        <c:scaling>
          <c:orientation val="minMax"/>
        </c:scaling>
        <c:axPos val="l"/>
        <c:majorGridlines>
          <c:spPr>
            <a:ln>
              <a:noFill/>
            </a:ln>
          </c:spPr>
        </c:majorGridlines>
        <c:numFmt formatCode="_(* #,##0_);_(* \(#,##0\);_(* &quot;-&quot;??_);_(@_)" sourceLinked="1"/>
        <c:tickLblPos val="nextTo"/>
        <c:txPr>
          <a:bodyPr/>
          <a:lstStyle/>
          <a:p>
            <a:pPr>
              <a:defRPr sz="1400"/>
            </a:pPr>
            <a:endParaRPr lang="en-US"/>
          </a:p>
        </c:txPr>
        <c:crossAx val="73789440"/>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Pr>
        <a:bodyPr/>
        <a:lstStyle/>
        <a:p>
          <a:pPr>
            <a:defRPr sz="2400"/>
          </a:pPr>
          <a:endParaRPr lang="en-US"/>
        </a:p>
      </c:txPr>
    </c:title>
    <c:plotArea>
      <c:layout/>
      <c:barChart>
        <c:barDir val="col"/>
        <c:grouping val="clustered"/>
        <c:ser>
          <c:idx val="2"/>
          <c:order val="0"/>
          <c:tx>
            <c:strRef>
              <c:f>'Residents per Dentist'!$J$8</c:f>
              <c:strCache>
                <c:ptCount val="1"/>
                <c:pt idx="0">
                  <c:v>Medicaid Eligibles per Medicaid Dentist</c:v>
                </c:pt>
              </c:strCache>
            </c:strRef>
          </c:tx>
          <c:spPr>
            <a:solidFill>
              <a:schemeClr val="accent2"/>
            </a:solidFill>
            <a:ln w="47625" cap="flat" cmpd="dbl" algn="ctr">
              <a:solidFill>
                <a:schemeClr val="lt1"/>
              </a:solidFill>
              <a:prstDash val="solid"/>
            </a:ln>
            <a:effectLst>
              <a:outerShdw blurRad="38100" dist="30000" dir="5400000" rotWithShape="0">
                <a:srgbClr val="000000">
                  <a:alpha val="45000"/>
                </a:srgbClr>
              </a:outerShdw>
            </a:effectLst>
          </c:spPr>
          <c:dPt>
            <c:idx val="1"/>
            <c:spPr>
              <a:solidFill>
                <a:schemeClr val="accent3"/>
              </a:solidFill>
              <a:ln w="47625" cap="flat" cmpd="dbl" algn="ctr">
                <a:solidFill>
                  <a:schemeClr val="lt1"/>
                </a:solidFill>
                <a:prstDash val="solid"/>
              </a:ln>
              <a:effectLst>
                <a:outerShdw blurRad="38100" dist="30000" dir="5400000" rotWithShape="0">
                  <a:srgbClr val="000000">
                    <a:alpha val="45000"/>
                  </a:srgbClr>
                </a:outerShdw>
              </a:effectLst>
            </c:spPr>
          </c:dPt>
          <c:dPt>
            <c:idx val="2"/>
            <c:spPr>
              <a:solidFill>
                <a:schemeClr val="accent1"/>
              </a:solidFill>
              <a:ln w="47625" cap="flat" cmpd="dbl" algn="ctr">
                <a:solidFill>
                  <a:schemeClr val="lt1"/>
                </a:solidFill>
                <a:prstDash val="solid"/>
              </a:ln>
              <a:effectLst>
                <a:outerShdw blurRad="38100" dist="30000" dir="5400000" rotWithShape="0">
                  <a:srgbClr val="000000">
                    <a:alpha val="45000"/>
                  </a:srgbClr>
                </a:outerShdw>
              </a:effectLst>
            </c:spPr>
          </c:dPt>
          <c:dPt>
            <c:idx val="3"/>
            <c:spPr>
              <a:solidFill>
                <a:schemeClr val="accent5"/>
              </a:solidFill>
              <a:ln w="47625" cap="flat" cmpd="dbl" algn="ctr">
                <a:solidFill>
                  <a:schemeClr val="lt1"/>
                </a:solidFill>
                <a:prstDash val="solid"/>
              </a:ln>
              <a:effectLst>
                <a:outerShdw blurRad="38100" dist="30000" dir="5400000" rotWithShape="0">
                  <a:srgbClr val="000000">
                    <a:alpha val="45000"/>
                  </a:srgbClr>
                </a:outerShdw>
              </a:effectLst>
            </c:spPr>
          </c:dPt>
          <c:dPt>
            <c:idx val="4"/>
            <c:spPr>
              <a:solidFill>
                <a:schemeClr val="accent4"/>
              </a:solidFill>
              <a:ln w="47625" cap="flat" cmpd="dbl" algn="ctr">
                <a:solidFill>
                  <a:schemeClr val="lt1"/>
                </a:solidFill>
                <a:prstDash val="solid"/>
              </a:ln>
              <a:effectLst>
                <a:outerShdw blurRad="38100" dist="30000" dir="5400000" rotWithShape="0">
                  <a:srgbClr val="000000">
                    <a:alpha val="45000"/>
                  </a:srgbClr>
                </a:outerShdw>
              </a:effectLst>
            </c:spPr>
          </c:dPt>
          <c:dLbls>
            <c:txPr>
              <a:bodyPr/>
              <a:lstStyle/>
              <a:p>
                <a:pPr>
                  <a:defRPr sz="1400"/>
                </a:pPr>
                <a:endParaRPr lang="en-US"/>
              </a:p>
            </c:txPr>
            <c:dLblPos val="ctr"/>
            <c:showVal val="1"/>
          </c:dLbls>
          <c:cat>
            <c:strRef>
              <c:f>'Residents per Dentist'!$K$6:$O$6</c:f>
              <c:strCache>
                <c:ptCount val="5"/>
                <c:pt idx="0">
                  <c:v>NC</c:v>
                </c:pt>
                <c:pt idx="1">
                  <c:v>Tri-County</c:v>
                </c:pt>
                <c:pt idx="2">
                  <c:v>Edgecombe</c:v>
                </c:pt>
                <c:pt idx="3">
                  <c:v>Nash</c:v>
                </c:pt>
                <c:pt idx="4">
                  <c:v>Wilson</c:v>
                </c:pt>
              </c:strCache>
            </c:strRef>
          </c:cat>
          <c:val>
            <c:numRef>
              <c:f>'Residents per Dentist'!$K$8:$O$8</c:f>
              <c:numCache>
                <c:formatCode>0</c:formatCode>
                <c:ptCount val="5"/>
                <c:pt idx="0">
                  <c:v>1036.9658054711319</c:v>
                </c:pt>
                <c:pt idx="1">
                  <c:v>1115.0769230769229</c:v>
                </c:pt>
                <c:pt idx="2">
                  <c:v>1381.7777777777899</c:v>
                </c:pt>
                <c:pt idx="3">
                  <c:v>944.82352941176237</c:v>
                </c:pt>
                <c:pt idx="4">
                  <c:v>1153.0769230769229</c:v>
                </c:pt>
              </c:numCache>
            </c:numRef>
          </c:val>
        </c:ser>
        <c:dLbls/>
        <c:gapWidth val="47"/>
        <c:axId val="83312000"/>
        <c:axId val="83317888"/>
      </c:barChart>
      <c:catAx>
        <c:axId val="83312000"/>
        <c:scaling>
          <c:orientation val="minMax"/>
        </c:scaling>
        <c:axPos val="b"/>
        <c:tickLblPos val="nextTo"/>
        <c:txPr>
          <a:bodyPr/>
          <a:lstStyle/>
          <a:p>
            <a:pPr>
              <a:defRPr sz="1400"/>
            </a:pPr>
            <a:endParaRPr lang="en-US"/>
          </a:p>
        </c:txPr>
        <c:crossAx val="83317888"/>
        <c:crosses val="autoZero"/>
        <c:auto val="1"/>
        <c:lblAlgn val="ctr"/>
        <c:lblOffset val="100"/>
      </c:catAx>
      <c:valAx>
        <c:axId val="83317888"/>
        <c:scaling>
          <c:orientation val="minMax"/>
        </c:scaling>
        <c:axPos val="l"/>
        <c:majorGridlines>
          <c:spPr>
            <a:ln>
              <a:noFill/>
            </a:ln>
          </c:spPr>
        </c:majorGridlines>
        <c:numFmt formatCode="0" sourceLinked="1"/>
        <c:tickLblPos val="nextTo"/>
        <c:txPr>
          <a:bodyPr/>
          <a:lstStyle/>
          <a:p>
            <a:pPr>
              <a:defRPr sz="1400"/>
            </a:pPr>
            <a:endParaRPr lang="en-US"/>
          </a:p>
        </c:txPr>
        <c:crossAx val="83312000"/>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10"/>
  <c:chart>
    <c:title>
      <c:tx>
        <c:rich>
          <a:bodyPr/>
          <a:lstStyle/>
          <a:p>
            <a:pPr>
              <a:defRPr/>
            </a:pPr>
            <a:r>
              <a:rPr lang="en-US" dirty="0" smtClean="0"/>
              <a:t>Edgecombe</a:t>
            </a:r>
            <a:r>
              <a:rPr lang="en-US" baseline="0" dirty="0" smtClean="0"/>
              <a:t> has 22% more Residents per Dentist than the State as a Whole</a:t>
            </a:r>
            <a:endParaRPr lang="en-US" dirty="0"/>
          </a:p>
        </c:rich>
      </c:tx>
    </c:title>
    <c:plotArea>
      <c:layout/>
      <c:barChart>
        <c:barDir val="col"/>
        <c:grouping val="clustered"/>
        <c:ser>
          <c:idx val="0"/>
          <c:order val="0"/>
          <c:tx>
            <c:strRef>
              <c:f>'Residents per Dentist'!$K$6</c:f>
              <c:strCache>
                <c:ptCount val="1"/>
                <c:pt idx="0">
                  <c:v>NC</c:v>
                </c:pt>
              </c:strCache>
            </c:strRef>
          </c:tx>
          <c:dLbls>
            <c:dLbl>
              <c:idx val="0"/>
              <c:dLblPos val="inEnd"/>
              <c:showVal val="1"/>
            </c:dLbl>
            <c:dLbl>
              <c:idx val="1"/>
              <c:dLblPos val="inEnd"/>
              <c:showVal val="1"/>
            </c:dLbl>
            <c:delete val="1"/>
          </c:dLbls>
          <c:cat>
            <c:strRef>
              <c:f>'Residents per Dentist'!$J$7:$J$8</c:f>
              <c:strCache>
                <c:ptCount val="2"/>
                <c:pt idx="0">
                  <c:v>Residents per Dentist</c:v>
                </c:pt>
                <c:pt idx="1">
                  <c:v>Residents per Medicaid Dentist</c:v>
                </c:pt>
              </c:strCache>
            </c:strRef>
          </c:cat>
          <c:val>
            <c:numRef>
              <c:f>'Residents per Dentist'!$K$7:$K$8</c:f>
              <c:numCache>
                <c:formatCode>0</c:formatCode>
                <c:ptCount val="2"/>
                <c:pt idx="0">
                  <c:v>5158.5538043478264</c:v>
                </c:pt>
                <c:pt idx="1">
                  <c:v>7212.5676291793861</c:v>
                </c:pt>
              </c:numCache>
            </c:numRef>
          </c:val>
        </c:ser>
        <c:ser>
          <c:idx val="1"/>
          <c:order val="1"/>
          <c:tx>
            <c:strRef>
              <c:f>'Residents per Dentist'!$L$6</c:f>
              <c:strCache>
                <c:ptCount val="1"/>
                <c:pt idx="0">
                  <c:v>Edgecombe</c:v>
                </c:pt>
              </c:strCache>
            </c:strRef>
          </c:tx>
          <c:dLbls>
            <c:dLblPos val="inEnd"/>
            <c:showVal val="1"/>
          </c:dLbls>
          <c:cat>
            <c:strRef>
              <c:f>'Residents per Dentist'!$J$7:$J$8</c:f>
              <c:strCache>
                <c:ptCount val="2"/>
                <c:pt idx="0">
                  <c:v>Residents per Dentist</c:v>
                </c:pt>
                <c:pt idx="1">
                  <c:v>Residents per Medicaid Dentist</c:v>
                </c:pt>
              </c:strCache>
            </c:strRef>
          </c:cat>
          <c:val>
            <c:numRef>
              <c:f>'Residents per Dentist'!$L$7:$L$8</c:f>
              <c:numCache>
                <c:formatCode>0</c:formatCode>
                <c:ptCount val="2"/>
                <c:pt idx="0">
                  <c:v>6283.5555555555911</c:v>
                </c:pt>
                <c:pt idx="1">
                  <c:v>6283.5555555555911</c:v>
                </c:pt>
              </c:numCache>
            </c:numRef>
          </c:val>
        </c:ser>
        <c:ser>
          <c:idx val="2"/>
          <c:order val="2"/>
          <c:tx>
            <c:strRef>
              <c:f>'Residents per Dentist'!$M$6</c:f>
              <c:strCache>
                <c:ptCount val="1"/>
                <c:pt idx="0">
                  <c:v>Nash</c:v>
                </c:pt>
              </c:strCache>
            </c:strRef>
          </c:tx>
          <c:dLbls>
            <c:dLblPos val="inEnd"/>
            <c:showVal val="1"/>
          </c:dLbls>
          <c:cat>
            <c:strRef>
              <c:f>'Residents per Dentist'!$J$7:$J$8</c:f>
              <c:strCache>
                <c:ptCount val="2"/>
                <c:pt idx="0">
                  <c:v>Residents per Dentist</c:v>
                </c:pt>
                <c:pt idx="1">
                  <c:v>Residents per Medicaid Dentist</c:v>
                </c:pt>
              </c:strCache>
            </c:strRef>
          </c:cat>
          <c:val>
            <c:numRef>
              <c:f>'Residents per Dentist'!$M$7:$M$8</c:f>
              <c:numCache>
                <c:formatCode>0</c:formatCode>
                <c:ptCount val="2"/>
                <c:pt idx="0">
                  <c:v>3686.1538461538457</c:v>
                </c:pt>
                <c:pt idx="1">
                  <c:v>5637.6470588235297</c:v>
                </c:pt>
              </c:numCache>
            </c:numRef>
          </c:val>
        </c:ser>
        <c:dLbls/>
        <c:axId val="83674240"/>
        <c:axId val="83675776"/>
      </c:barChart>
      <c:catAx>
        <c:axId val="83674240"/>
        <c:scaling>
          <c:orientation val="minMax"/>
        </c:scaling>
        <c:axPos val="b"/>
        <c:tickLblPos val="nextTo"/>
        <c:crossAx val="83675776"/>
        <c:crosses val="autoZero"/>
        <c:auto val="1"/>
        <c:lblAlgn val="ctr"/>
        <c:lblOffset val="100"/>
      </c:catAx>
      <c:valAx>
        <c:axId val="83675776"/>
        <c:scaling>
          <c:orientation val="minMax"/>
        </c:scaling>
        <c:axPos val="l"/>
        <c:majorGridlines>
          <c:spPr>
            <a:ln w="317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dash"/>
            </a:ln>
          </c:spPr>
        </c:majorGridlines>
        <c:numFmt formatCode="0" sourceLinked="1"/>
        <c:tickLblPos val="nextTo"/>
        <c:crossAx val="83674240"/>
        <c:crosses val="autoZero"/>
        <c:crossBetween val="between"/>
      </c:valAx>
    </c:plotArea>
    <c:legend>
      <c:legendPos val="t"/>
    </c:legend>
    <c:plotVisOnly val="1"/>
    <c:dispBlanksAs val="gap"/>
  </c:chart>
  <c:txPr>
    <a:bodyPr/>
    <a:lstStyle/>
    <a:p>
      <a:pPr>
        <a:defRPr sz="1800"/>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en-US"/>
  <c:style val="11"/>
  <c:chart>
    <c:title>
      <c:tx>
        <c:rich>
          <a:bodyPr/>
          <a:lstStyle/>
          <a:p>
            <a:pPr>
              <a:defRPr/>
            </a:pPr>
            <a:r>
              <a:rPr lang="en-US" dirty="0"/>
              <a:t>Age Under 18 Type of Health Care Coverage</a:t>
            </a:r>
          </a:p>
        </c:rich>
      </c:tx>
    </c:title>
    <c:plotArea>
      <c:layout/>
      <c:barChart>
        <c:barDir val="col"/>
        <c:grouping val="clustered"/>
        <c:ser>
          <c:idx val="0"/>
          <c:order val="0"/>
          <c:tx>
            <c:strRef>
              <c:f>'Coverage by Type &amp; Age'!$AD$17</c:f>
              <c:strCache>
                <c:ptCount val="1"/>
                <c:pt idx="0">
                  <c:v>NC</c:v>
                </c:pt>
              </c:strCache>
            </c:strRef>
          </c:tx>
          <c:dLbls>
            <c:showVal val="1"/>
          </c:dLbls>
          <c:cat>
            <c:strRef>
              <c:f>'Coverage by Type &amp; Age'!$AC$18:$AC$21</c:f>
              <c:strCache>
                <c:ptCount val="4"/>
                <c:pt idx="0">
                  <c:v>Medicaid</c:v>
                </c:pt>
                <c:pt idx="1">
                  <c:v>Employer-based</c:v>
                </c:pt>
                <c:pt idx="2">
                  <c:v>Direct Purchase</c:v>
                </c:pt>
                <c:pt idx="3">
                  <c:v>No Coverage</c:v>
                </c:pt>
              </c:strCache>
            </c:strRef>
          </c:cat>
          <c:val>
            <c:numRef>
              <c:f>'Coverage by Type &amp; Age'!$AD$18:$AD$21</c:f>
              <c:numCache>
                <c:formatCode>0%</c:formatCode>
                <c:ptCount val="4"/>
                <c:pt idx="0">
                  <c:v>0.35876103688029093</c:v>
                </c:pt>
                <c:pt idx="1">
                  <c:v>0.4280838480625474</c:v>
                </c:pt>
                <c:pt idx="2">
                  <c:v>7.1276640991226839E-2</c:v>
                </c:pt>
                <c:pt idx="3">
                  <c:v>7.7477945970642614E-2</c:v>
                </c:pt>
              </c:numCache>
            </c:numRef>
          </c:val>
        </c:ser>
        <c:ser>
          <c:idx val="1"/>
          <c:order val="1"/>
          <c:tx>
            <c:strRef>
              <c:f>'Coverage by Type &amp; Age'!$AE$17</c:f>
              <c:strCache>
                <c:ptCount val="1"/>
                <c:pt idx="0">
                  <c:v>Edgecomb</c:v>
                </c:pt>
              </c:strCache>
            </c:strRef>
          </c:tx>
          <c:dLbls>
            <c:showVal val="1"/>
          </c:dLbls>
          <c:cat>
            <c:strRef>
              <c:f>'Coverage by Type &amp; Age'!$AC$18:$AC$21</c:f>
              <c:strCache>
                <c:ptCount val="4"/>
                <c:pt idx="0">
                  <c:v>Medicaid</c:v>
                </c:pt>
                <c:pt idx="1">
                  <c:v>Employer-based</c:v>
                </c:pt>
                <c:pt idx="2">
                  <c:v>Direct Purchase</c:v>
                </c:pt>
                <c:pt idx="3">
                  <c:v>No Coverage</c:v>
                </c:pt>
              </c:strCache>
            </c:strRef>
          </c:cat>
          <c:val>
            <c:numRef>
              <c:f>'Coverage by Type &amp; Age'!$AE$18:$AE$21</c:f>
              <c:numCache>
                <c:formatCode>0%</c:formatCode>
                <c:ptCount val="4"/>
                <c:pt idx="0">
                  <c:v>0.4869150903143234</c:v>
                </c:pt>
                <c:pt idx="1">
                  <c:v>0.28530792205945454</c:v>
                </c:pt>
                <c:pt idx="2">
                  <c:v>5.5610866164130308E-2</c:v>
                </c:pt>
                <c:pt idx="3">
                  <c:v>9.6785663490257745E-2</c:v>
                </c:pt>
              </c:numCache>
            </c:numRef>
          </c:val>
        </c:ser>
        <c:ser>
          <c:idx val="2"/>
          <c:order val="2"/>
          <c:tx>
            <c:strRef>
              <c:f>'Coverage by Type &amp; Age'!$AF$17</c:f>
              <c:strCache>
                <c:ptCount val="1"/>
                <c:pt idx="0">
                  <c:v>Nash</c:v>
                </c:pt>
              </c:strCache>
            </c:strRef>
          </c:tx>
          <c:dLbls>
            <c:showVal val="1"/>
          </c:dLbls>
          <c:cat>
            <c:strRef>
              <c:f>'Coverage by Type &amp; Age'!$AC$18:$AC$21</c:f>
              <c:strCache>
                <c:ptCount val="4"/>
                <c:pt idx="0">
                  <c:v>Medicaid</c:v>
                </c:pt>
                <c:pt idx="1">
                  <c:v>Employer-based</c:v>
                </c:pt>
                <c:pt idx="2">
                  <c:v>Direct Purchase</c:v>
                </c:pt>
                <c:pt idx="3">
                  <c:v>No Coverage</c:v>
                </c:pt>
              </c:strCache>
            </c:strRef>
          </c:cat>
          <c:val>
            <c:numRef>
              <c:f>'Coverage by Type &amp; Age'!$AF$18:$AF$21</c:f>
              <c:numCache>
                <c:formatCode>0%</c:formatCode>
                <c:ptCount val="4"/>
                <c:pt idx="0">
                  <c:v>0.37237632005608939</c:v>
                </c:pt>
                <c:pt idx="1">
                  <c:v>0.45304763156741601</c:v>
                </c:pt>
                <c:pt idx="2">
                  <c:v>2.7299417203453358E-2</c:v>
                </c:pt>
                <c:pt idx="3">
                  <c:v>0.12497261294421812</c:v>
                </c:pt>
              </c:numCache>
            </c:numRef>
          </c:val>
        </c:ser>
        <c:dLbls/>
        <c:axId val="84211968"/>
        <c:axId val="84234240"/>
      </c:barChart>
      <c:catAx>
        <c:axId val="84211968"/>
        <c:scaling>
          <c:orientation val="minMax"/>
        </c:scaling>
        <c:axPos val="b"/>
        <c:tickLblPos val="nextTo"/>
        <c:txPr>
          <a:bodyPr/>
          <a:lstStyle/>
          <a:p>
            <a:pPr>
              <a:defRPr sz="1400"/>
            </a:pPr>
            <a:endParaRPr lang="en-US"/>
          </a:p>
        </c:txPr>
        <c:crossAx val="84234240"/>
        <c:crosses val="autoZero"/>
        <c:auto val="1"/>
        <c:lblAlgn val="ctr"/>
        <c:lblOffset val="100"/>
      </c:catAx>
      <c:valAx>
        <c:axId val="84234240"/>
        <c:scaling>
          <c:orientation val="minMax"/>
        </c:scaling>
        <c:axPos val="l"/>
        <c:majorGridlines/>
        <c:numFmt formatCode="0%" sourceLinked="1"/>
        <c:tickLblPos val="nextTo"/>
        <c:crossAx val="84211968"/>
        <c:crosses val="autoZero"/>
        <c:crossBetween val="between"/>
      </c:valAx>
    </c:plotArea>
    <c:legend>
      <c:legendPos val="t"/>
      <c:txPr>
        <a:bodyPr/>
        <a:lstStyle/>
        <a:p>
          <a:pPr>
            <a:defRPr sz="1800"/>
          </a:pPr>
          <a:endParaRPr lang="en-US"/>
        </a:p>
      </c:txPr>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style val="11"/>
  <c:chart>
    <c:title>
      <c:tx>
        <c:rich>
          <a:bodyPr/>
          <a:lstStyle/>
          <a:p>
            <a:pPr>
              <a:defRPr/>
            </a:pPr>
            <a:r>
              <a:rPr lang="en-US" dirty="0"/>
              <a:t>Age 18 to 34</a:t>
            </a:r>
          </a:p>
        </c:rich>
      </c:tx>
    </c:title>
    <c:plotArea>
      <c:layout/>
      <c:barChart>
        <c:barDir val="col"/>
        <c:grouping val="clustered"/>
        <c:ser>
          <c:idx val="0"/>
          <c:order val="0"/>
          <c:tx>
            <c:strRef>
              <c:f>'Coverage by Type &amp; Age'!$AD$23</c:f>
              <c:strCache>
                <c:ptCount val="1"/>
                <c:pt idx="0">
                  <c:v>NC</c:v>
                </c:pt>
              </c:strCache>
            </c:strRef>
          </c:tx>
          <c:dLbls>
            <c:showVal val="1"/>
          </c:dLbls>
          <c:cat>
            <c:strRef>
              <c:f>'Coverage by Type &amp; Age'!$AC$24:$AC$27</c:f>
              <c:strCache>
                <c:ptCount val="4"/>
                <c:pt idx="0">
                  <c:v>Medicaid</c:v>
                </c:pt>
                <c:pt idx="1">
                  <c:v>Employer-based</c:v>
                </c:pt>
                <c:pt idx="2">
                  <c:v>Direct Purchase</c:v>
                </c:pt>
                <c:pt idx="3">
                  <c:v>No Coverage</c:v>
                </c:pt>
              </c:strCache>
            </c:strRef>
          </c:cat>
          <c:val>
            <c:numRef>
              <c:f>'Coverage by Type &amp; Age'!$AD$24:$AD$27</c:f>
              <c:numCache>
                <c:formatCode>0%</c:formatCode>
                <c:ptCount val="4"/>
                <c:pt idx="0">
                  <c:v>9.6355194395047736E-2</c:v>
                </c:pt>
                <c:pt idx="1">
                  <c:v>0.45249941949521399</c:v>
                </c:pt>
                <c:pt idx="2">
                  <c:v>9.4970582979695226E-2</c:v>
                </c:pt>
                <c:pt idx="3">
                  <c:v>0.31678934508549039</c:v>
                </c:pt>
              </c:numCache>
            </c:numRef>
          </c:val>
        </c:ser>
        <c:ser>
          <c:idx val="1"/>
          <c:order val="1"/>
          <c:tx>
            <c:strRef>
              <c:f>'Coverage by Type &amp; Age'!$AE$23</c:f>
              <c:strCache>
                <c:ptCount val="1"/>
                <c:pt idx="0">
                  <c:v>Edgecomb</c:v>
                </c:pt>
              </c:strCache>
            </c:strRef>
          </c:tx>
          <c:dLbls>
            <c:showVal val="1"/>
          </c:dLbls>
          <c:cat>
            <c:strRef>
              <c:f>'Coverage by Type &amp; Age'!$AC$24:$AC$27</c:f>
              <c:strCache>
                <c:ptCount val="4"/>
                <c:pt idx="0">
                  <c:v>Medicaid</c:v>
                </c:pt>
                <c:pt idx="1">
                  <c:v>Employer-based</c:v>
                </c:pt>
                <c:pt idx="2">
                  <c:v>Direct Purchase</c:v>
                </c:pt>
                <c:pt idx="3">
                  <c:v>No Coverage</c:v>
                </c:pt>
              </c:strCache>
            </c:strRef>
          </c:cat>
          <c:val>
            <c:numRef>
              <c:f>'Coverage by Type &amp; Age'!$AE$24:$AE$27</c:f>
              <c:numCache>
                <c:formatCode>0%</c:formatCode>
                <c:ptCount val="4"/>
                <c:pt idx="0">
                  <c:v>0.16658858802586016</c:v>
                </c:pt>
                <c:pt idx="1">
                  <c:v>0.36653237140448247</c:v>
                </c:pt>
                <c:pt idx="2">
                  <c:v>4.1319216715075407E-2</c:v>
                </c:pt>
                <c:pt idx="3">
                  <c:v>0.39361004403635302</c:v>
                </c:pt>
              </c:numCache>
            </c:numRef>
          </c:val>
        </c:ser>
        <c:ser>
          <c:idx val="2"/>
          <c:order val="2"/>
          <c:tx>
            <c:strRef>
              <c:f>'Coverage by Type &amp; Age'!$AF$23</c:f>
              <c:strCache>
                <c:ptCount val="1"/>
                <c:pt idx="0">
                  <c:v>Nash</c:v>
                </c:pt>
              </c:strCache>
            </c:strRef>
          </c:tx>
          <c:dLbls>
            <c:showVal val="1"/>
          </c:dLbls>
          <c:cat>
            <c:strRef>
              <c:f>'Coverage by Type &amp; Age'!$AC$24:$AC$27</c:f>
              <c:strCache>
                <c:ptCount val="4"/>
                <c:pt idx="0">
                  <c:v>Medicaid</c:v>
                </c:pt>
                <c:pt idx="1">
                  <c:v>Employer-based</c:v>
                </c:pt>
                <c:pt idx="2">
                  <c:v>Direct Purchase</c:v>
                </c:pt>
                <c:pt idx="3">
                  <c:v>No Coverage</c:v>
                </c:pt>
              </c:strCache>
            </c:strRef>
          </c:cat>
          <c:val>
            <c:numRef>
              <c:f>'Coverage by Type &amp; Age'!$AF$24:$AF$27</c:f>
              <c:numCache>
                <c:formatCode>0%</c:formatCode>
                <c:ptCount val="4"/>
                <c:pt idx="0">
                  <c:v>0.13425951965802388</c:v>
                </c:pt>
                <c:pt idx="1">
                  <c:v>0.49772203161032702</c:v>
                </c:pt>
                <c:pt idx="2">
                  <c:v>8.4200461218291348E-2</c:v>
                </c:pt>
                <c:pt idx="3">
                  <c:v>0.28291804938410847</c:v>
                </c:pt>
              </c:numCache>
            </c:numRef>
          </c:val>
        </c:ser>
        <c:dLbls/>
        <c:axId val="84269696"/>
        <c:axId val="84287872"/>
      </c:barChart>
      <c:catAx>
        <c:axId val="84269696"/>
        <c:scaling>
          <c:orientation val="minMax"/>
        </c:scaling>
        <c:axPos val="b"/>
        <c:tickLblPos val="nextTo"/>
        <c:txPr>
          <a:bodyPr/>
          <a:lstStyle/>
          <a:p>
            <a:pPr>
              <a:defRPr sz="1400"/>
            </a:pPr>
            <a:endParaRPr lang="en-US"/>
          </a:p>
        </c:txPr>
        <c:crossAx val="84287872"/>
        <c:crosses val="autoZero"/>
        <c:auto val="1"/>
        <c:lblAlgn val="ctr"/>
        <c:lblOffset val="100"/>
      </c:catAx>
      <c:valAx>
        <c:axId val="84287872"/>
        <c:scaling>
          <c:orientation val="minMax"/>
        </c:scaling>
        <c:axPos val="l"/>
        <c:majorGridlines/>
        <c:numFmt formatCode="0%" sourceLinked="1"/>
        <c:tickLblPos val="nextTo"/>
        <c:crossAx val="84269696"/>
        <c:crosses val="autoZero"/>
        <c:crossBetween val="between"/>
      </c:valAx>
    </c:plotArea>
    <c:legend>
      <c:legendPos val="t"/>
      <c:txPr>
        <a:bodyPr/>
        <a:lstStyle/>
        <a:p>
          <a:pPr>
            <a:defRPr sz="1800"/>
          </a:pPr>
          <a:endParaRPr lang="en-US"/>
        </a:p>
      </c:txPr>
    </c:legend>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style val="11"/>
  <c:chart>
    <c:title>
      <c:tx>
        <c:rich>
          <a:bodyPr/>
          <a:lstStyle/>
          <a:p>
            <a:pPr>
              <a:defRPr/>
            </a:pPr>
            <a:r>
              <a:rPr lang="en-US" dirty="0"/>
              <a:t>Age 35 to 64</a:t>
            </a:r>
          </a:p>
        </c:rich>
      </c:tx>
    </c:title>
    <c:plotArea>
      <c:layout/>
      <c:barChart>
        <c:barDir val="col"/>
        <c:grouping val="clustered"/>
        <c:ser>
          <c:idx val="0"/>
          <c:order val="0"/>
          <c:tx>
            <c:strRef>
              <c:f>'Coverage by Type &amp; Age'!$AD$29</c:f>
              <c:strCache>
                <c:ptCount val="1"/>
                <c:pt idx="0">
                  <c:v>NC</c:v>
                </c:pt>
              </c:strCache>
            </c:strRef>
          </c:tx>
          <c:dLbls>
            <c:showVal val="1"/>
          </c:dLbls>
          <c:cat>
            <c:strRef>
              <c:f>'Coverage by Type &amp; Age'!$AC$30:$AC$33</c:f>
              <c:strCache>
                <c:ptCount val="4"/>
                <c:pt idx="0">
                  <c:v>Medicaid</c:v>
                </c:pt>
                <c:pt idx="1">
                  <c:v>Employer-based</c:v>
                </c:pt>
                <c:pt idx="2">
                  <c:v>Direct Purchase</c:v>
                </c:pt>
                <c:pt idx="3">
                  <c:v>No Coverage</c:v>
                </c:pt>
              </c:strCache>
            </c:strRef>
          </c:cat>
          <c:val>
            <c:numRef>
              <c:f>'Coverage by Type &amp; Age'!$AD$30:$AD$33</c:f>
              <c:numCache>
                <c:formatCode>0%</c:formatCode>
                <c:ptCount val="4"/>
                <c:pt idx="0">
                  <c:v>4.6217201868465604E-2</c:v>
                </c:pt>
                <c:pt idx="1">
                  <c:v>0.58576370694285607</c:v>
                </c:pt>
                <c:pt idx="2">
                  <c:v>0.10031796649274578</c:v>
                </c:pt>
                <c:pt idx="3">
                  <c:v>0.190868329666181</c:v>
                </c:pt>
              </c:numCache>
            </c:numRef>
          </c:val>
        </c:ser>
        <c:ser>
          <c:idx val="1"/>
          <c:order val="1"/>
          <c:tx>
            <c:strRef>
              <c:f>'Coverage by Type &amp; Age'!$AE$29</c:f>
              <c:strCache>
                <c:ptCount val="1"/>
                <c:pt idx="0">
                  <c:v>Edgecomb</c:v>
                </c:pt>
              </c:strCache>
            </c:strRef>
          </c:tx>
          <c:dLbls>
            <c:showVal val="1"/>
          </c:dLbls>
          <c:cat>
            <c:strRef>
              <c:f>'Coverage by Type &amp; Age'!$AC$30:$AC$33</c:f>
              <c:strCache>
                <c:ptCount val="4"/>
                <c:pt idx="0">
                  <c:v>Medicaid</c:v>
                </c:pt>
                <c:pt idx="1">
                  <c:v>Employer-based</c:v>
                </c:pt>
                <c:pt idx="2">
                  <c:v>Direct Purchase</c:v>
                </c:pt>
                <c:pt idx="3">
                  <c:v>No Coverage</c:v>
                </c:pt>
              </c:strCache>
            </c:strRef>
          </c:cat>
          <c:val>
            <c:numRef>
              <c:f>'Coverage by Type &amp; Age'!$AE$30:$AE$33</c:f>
              <c:numCache>
                <c:formatCode>0%</c:formatCode>
                <c:ptCount val="4"/>
                <c:pt idx="0">
                  <c:v>7.6992183990656923E-2</c:v>
                </c:pt>
                <c:pt idx="1">
                  <c:v>0.56670559698140766</c:v>
                </c:pt>
                <c:pt idx="2">
                  <c:v>8.8401760848081948E-2</c:v>
                </c:pt>
                <c:pt idx="3">
                  <c:v>0.17307519540023417</c:v>
                </c:pt>
              </c:numCache>
            </c:numRef>
          </c:val>
        </c:ser>
        <c:ser>
          <c:idx val="2"/>
          <c:order val="2"/>
          <c:tx>
            <c:strRef>
              <c:f>'Coverage by Type &amp; Age'!$AF$29</c:f>
              <c:strCache>
                <c:ptCount val="1"/>
                <c:pt idx="0">
                  <c:v>Nash</c:v>
                </c:pt>
              </c:strCache>
            </c:strRef>
          </c:tx>
          <c:dLbls>
            <c:showVal val="1"/>
          </c:dLbls>
          <c:cat>
            <c:strRef>
              <c:f>'Coverage by Type &amp; Age'!$AC$30:$AC$33</c:f>
              <c:strCache>
                <c:ptCount val="4"/>
                <c:pt idx="0">
                  <c:v>Medicaid</c:v>
                </c:pt>
                <c:pt idx="1">
                  <c:v>Employer-based</c:v>
                </c:pt>
                <c:pt idx="2">
                  <c:v>Direct Purchase</c:v>
                </c:pt>
                <c:pt idx="3">
                  <c:v>No Coverage</c:v>
                </c:pt>
              </c:strCache>
            </c:strRef>
          </c:cat>
          <c:val>
            <c:numRef>
              <c:f>'Coverage by Type &amp; Age'!$AF$30:$AF$33</c:f>
              <c:numCache>
                <c:formatCode>0%</c:formatCode>
                <c:ptCount val="4"/>
                <c:pt idx="0">
                  <c:v>5.0381417253305798E-2</c:v>
                </c:pt>
                <c:pt idx="1">
                  <c:v>0.65373200225662065</c:v>
                </c:pt>
                <c:pt idx="2">
                  <c:v>8.0502342466091212E-2</c:v>
                </c:pt>
                <c:pt idx="3">
                  <c:v>0.15578012705732333</c:v>
                </c:pt>
              </c:numCache>
            </c:numRef>
          </c:val>
        </c:ser>
        <c:dLbls/>
        <c:axId val="84327424"/>
        <c:axId val="84353792"/>
      </c:barChart>
      <c:catAx>
        <c:axId val="84327424"/>
        <c:scaling>
          <c:orientation val="minMax"/>
        </c:scaling>
        <c:axPos val="b"/>
        <c:tickLblPos val="nextTo"/>
        <c:txPr>
          <a:bodyPr/>
          <a:lstStyle/>
          <a:p>
            <a:pPr>
              <a:defRPr sz="1400"/>
            </a:pPr>
            <a:endParaRPr lang="en-US"/>
          </a:p>
        </c:txPr>
        <c:crossAx val="84353792"/>
        <c:crosses val="autoZero"/>
        <c:auto val="1"/>
        <c:lblAlgn val="ctr"/>
        <c:lblOffset val="100"/>
      </c:catAx>
      <c:valAx>
        <c:axId val="84353792"/>
        <c:scaling>
          <c:orientation val="minMax"/>
        </c:scaling>
        <c:axPos val="l"/>
        <c:majorGridlines/>
        <c:numFmt formatCode="0%" sourceLinked="1"/>
        <c:tickLblPos val="nextTo"/>
        <c:crossAx val="84327424"/>
        <c:crosses val="autoZero"/>
        <c:crossBetween val="between"/>
      </c:valAx>
    </c:plotArea>
    <c:legend>
      <c:legendPos val="t"/>
      <c:txPr>
        <a:bodyPr/>
        <a:lstStyle/>
        <a:p>
          <a:pPr>
            <a:defRPr sz="1800"/>
          </a:pPr>
          <a:endParaRPr lang="en-US"/>
        </a:p>
      </c:txPr>
    </c:legend>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style val="11"/>
  <c:chart>
    <c:title>
      <c:tx>
        <c:rich>
          <a:bodyPr/>
          <a:lstStyle/>
          <a:p>
            <a:pPr>
              <a:defRPr/>
            </a:pPr>
            <a:r>
              <a:rPr lang="en-US" dirty="0"/>
              <a:t>65+</a:t>
            </a:r>
          </a:p>
        </c:rich>
      </c:tx>
    </c:title>
    <c:plotArea>
      <c:layout/>
      <c:barChart>
        <c:barDir val="col"/>
        <c:grouping val="clustered"/>
        <c:ser>
          <c:idx val="0"/>
          <c:order val="0"/>
          <c:tx>
            <c:strRef>
              <c:f>'Coverage by Type &amp; Age'!$AD$35</c:f>
              <c:strCache>
                <c:ptCount val="1"/>
                <c:pt idx="0">
                  <c:v>NC</c:v>
                </c:pt>
              </c:strCache>
            </c:strRef>
          </c:tx>
          <c:dLbls>
            <c:showVal val="1"/>
          </c:dLbls>
          <c:cat>
            <c:strRef>
              <c:f>'Coverage by Type &amp; Age'!$AC$36:$AC$39</c:f>
              <c:strCache>
                <c:ptCount val="4"/>
                <c:pt idx="0">
                  <c:v>Medicare</c:v>
                </c:pt>
                <c:pt idx="1">
                  <c:v>Employer-based</c:v>
                </c:pt>
                <c:pt idx="2">
                  <c:v>Direct Purchase</c:v>
                </c:pt>
                <c:pt idx="3">
                  <c:v>No Coverage</c:v>
                </c:pt>
              </c:strCache>
            </c:strRef>
          </c:cat>
          <c:val>
            <c:numRef>
              <c:f>'Coverage by Type &amp; Age'!$AD$36:$AD$39</c:f>
              <c:numCache>
                <c:formatCode>0%</c:formatCode>
                <c:ptCount val="4"/>
                <c:pt idx="0">
                  <c:v>0.7153738809263005</c:v>
                </c:pt>
                <c:pt idx="1">
                  <c:v>0.19074279050873716</c:v>
                </c:pt>
                <c:pt idx="2">
                  <c:v>0.23231857305748504</c:v>
                </c:pt>
                <c:pt idx="3">
                  <c:v>5.8888737820834095E-3</c:v>
                </c:pt>
              </c:numCache>
            </c:numRef>
          </c:val>
        </c:ser>
        <c:ser>
          <c:idx val="1"/>
          <c:order val="1"/>
          <c:tx>
            <c:strRef>
              <c:f>'Coverage by Type &amp; Age'!$AE$35</c:f>
              <c:strCache>
                <c:ptCount val="1"/>
                <c:pt idx="0">
                  <c:v>Edgecomb</c:v>
                </c:pt>
              </c:strCache>
            </c:strRef>
          </c:tx>
          <c:dLbls>
            <c:showVal val="1"/>
          </c:dLbls>
          <c:cat>
            <c:strRef>
              <c:f>'Coverage by Type &amp; Age'!$AC$36:$AC$39</c:f>
              <c:strCache>
                <c:ptCount val="4"/>
                <c:pt idx="0">
                  <c:v>Medicare</c:v>
                </c:pt>
                <c:pt idx="1">
                  <c:v>Employer-based</c:v>
                </c:pt>
                <c:pt idx="2">
                  <c:v>Direct Purchase</c:v>
                </c:pt>
                <c:pt idx="3">
                  <c:v>No Coverage</c:v>
                </c:pt>
              </c:strCache>
            </c:strRef>
          </c:cat>
          <c:val>
            <c:numRef>
              <c:f>'Coverage by Type &amp; Age'!$AE$36:$AE$39</c:f>
              <c:numCache>
                <c:formatCode>0%</c:formatCode>
                <c:ptCount val="4"/>
                <c:pt idx="0">
                  <c:v>0.71647013087987965</c:v>
                </c:pt>
                <c:pt idx="1">
                  <c:v>0.14604120772320917</c:v>
                </c:pt>
                <c:pt idx="2">
                  <c:v>0.2500971880264316</c:v>
                </c:pt>
                <c:pt idx="3">
                  <c:v>4.4058571983932038E-3</c:v>
                </c:pt>
              </c:numCache>
            </c:numRef>
          </c:val>
        </c:ser>
        <c:ser>
          <c:idx val="2"/>
          <c:order val="2"/>
          <c:tx>
            <c:strRef>
              <c:f>'Coverage by Type &amp; Age'!$AF$35</c:f>
              <c:strCache>
                <c:ptCount val="1"/>
                <c:pt idx="0">
                  <c:v>Nash</c:v>
                </c:pt>
              </c:strCache>
            </c:strRef>
          </c:tx>
          <c:dLbls>
            <c:showVal val="1"/>
          </c:dLbls>
          <c:cat>
            <c:strRef>
              <c:f>'Coverage by Type &amp; Age'!$AC$36:$AC$39</c:f>
              <c:strCache>
                <c:ptCount val="4"/>
                <c:pt idx="0">
                  <c:v>Medicare</c:v>
                </c:pt>
                <c:pt idx="1">
                  <c:v>Employer-based</c:v>
                </c:pt>
                <c:pt idx="2">
                  <c:v>Direct Purchase</c:v>
                </c:pt>
                <c:pt idx="3">
                  <c:v>No Coverage</c:v>
                </c:pt>
              </c:strCache>
            </c:strRef>
          </c:cat>
          <c:val>
            <c:numRef>
              <c:f>'Coverage by Type &amp; Age'!$AF$36:$AF$39</c:f>
              <c:numCache>
                <c:formatCode>0%</c:formatCode>
                <c:ptCount val="4"/>
                <c:pt idx="0">
                  <c:v>0.72188652593580349</c:v>
                </c:pt>
                <c:pt idx="1">
                  <c:v>0.18512124303539226</c:v>
                </c:pt>
                <c:pt idx="2">
                  <c:v>0.25457113709487633</c:v>
                </c:pt>
                <c:pt idx="3">
                  <c:v>0</c:v>
                </c:pt>
              </c:numCache>
            </c:numRef>
          </c:val>
        </c:ser>
        <c:dLbls/>
        <c:axId val="84372864"/>
        <c:axId val="84374656"/>
      </c:barChart>
      <c:catAx>
        <c:axId val="84372864"/>
        <c:scaling>
          <c:orientation val="minMax"/>
        </c:scaling>
        <c:axPos val="b"/>
        <c:tickLblPos val="nextTo"/>
        <c:txPr>
          <a:bodyPr/>
          <a:lstStyle/>
          <a:p>
            <a:pPr>
              <a:defRPr sz="1400"/>
            </a:pPr>
            <a:endParaRPr lang="en-US"/>
          </a:p>
        </c:txPr>
        <c:crossAx val="84374656"/>
        <c:crosses val="autoZero"/>
        <c:auto val="1"/>
        <c:lblAlgn val="ctr"/>
        <c:lblOffset val="100"/>
      </c:catAx>
      <c:valAx>
        <c:axId val="84374656"/>
        <c:scaling>
          <c:orientation val="minMax"/>
        </c:scaling>
        <c:axPos val="l"/>
        <c:majorGridlines/>
        <c:numFmt formatCode="0%" sourceLinked="1"/>
        <c:tickLblPos val="nextTo"/>
        <c:crossAx val="84372864"/>
        <c:crosses val="autoZero"/>
        <c:crossBetween val="between"/>
      </c:valAx>
    </c:plotArea>
    <c:legend>
      <c:legendPos val="t"/>
      <c:txPr>
        <a:bodyPr/>
        <a:lstStyle/>
        <a:p>
          <a:pPr>
            <a:defRPr sz="1800"/>
          </a:pPr>
          <a:endParaRPr lang="en-US"/>
        </a:p>
      </c:txPr>
    </c:legend>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style val="11"/>
  <c:chart>
    <c:title>
      <c:tx>
        <c:rich>
          <a:bodyPr/>
          <a:lstStyle/>
          <a:p>
            <a:pPr>
              <a:defRPr/>
            </a:pPr>
            <a:r>
              <a:rPr lang="en-US" dirty="0"/>
              <a:t>Uninsured by Race</a:t>
            </a:r>
          </a:p>
        </c:rich>
      </c:tx>
    </c:title>
    <c:plotArea>
      <c:layout/>
      <c:barChart>
        <c:barDir val="col"/>
        <c:grouping val="clustered"/>
        <c:ser>
          <c:idx val="0"/>
          <c:order val="0"/>
          <c:tx>
            <c:strRef>
              <c:f>Scratch!$J$9</c:f>
              <c:strCache>
                <c:ptCount val="1"/>
                <c:pt idx="0">
                  <c:v>NC</c:v>
                </c:pt>
              </c:strCache>
            </c:strRef>
          </c:tx>
          <c:dLbls>
            <c:showVal val="1"/>
          </c:dLbls>
          <c:cat>
            <c:strRef>
              <c:f>Scratch!$I$10:$I$12</c:f>
              <c:strCache>
                <c:ptCount val="3"/>
                <c:pt idx="0">
                  <c:v>White uninsured %</c:v>
                </c:pt>
                <c:pt idx="1">
                  <c:v>Black uninsured %</c:v>
                </c:pt>
                <c:pt idx="2">
                  <c:v>Hispanic uninsured %</c:v>
                </c:pt>
              </c:strCache>
            </c:strRef>
          </c:cat>
          <c:val>
            <c:numRef>
              <c:f>Scratch!$J$10:$J$12</c:f>
              <c:numCache>
                <c:formatCode>0.0%</c:formatCode>
                <c:ptCount val="3"/>
                <c:pt idx="0">
                  <c:v>0.14327020738066001</c:v>
                </c:pt>
                <c:pt idx="1">
                  <c:v>0.18874239264245046</c:v>
                </c:pt>
                <c:pt idx="2">
                  <c:v>0.43199491943329432</c:v>
                </c:pt>
              </c:numCache>
            </c:numRef>
          </c:val>
        </c:ser>
        <c:ser>
          <c:idx val="1"/>
          <c:order val="1"/>
          <c:tx>
            <c:strRef>
              <c:f>Scratch!$K$9</c:f>
              <c:strCache>
                <c:ptCount val="1"/>
                <c:pt idx="0">
                  <c:v>Edgecombe</c:v>
                </c:pt>
              </c:strCache>
            </c:strRef>
          </c:tx>
          <c:dLbls>
            <c:showVal val="1"/>
          </c:dLbls>
          <c:cat>
            <c:strRef>
              <c:f>Scratch!$I$10:$I$12</c:f>
              <c:strCache>
                <c:ptCount val="3"/>
                <c:pt idx="0">
                  <c:v>White uninsured %</c:v>
                </c:pt>
                <c:pt idx="1">
                  <c:v>Black uninsured %</c:v>
                </c:pt>
                <c:pt idx="2">
                  <c:v>Hispanic uninsured %</c:v>
                </c:pt>
              </c:strCache>
            </c:strRef>
          </c:cat>
          <c:val>
            <c:numRef>
              <c:f>Scratch!$K$10:$K$12</c:f>
              <c:numCache>
                <c:formatCode>0.0%</c:formatCode>
                <c:ptCount val="3"/>
                <c:pt idx="0">
                  <c:v>0.12448325514422402</c:v>
                </c:pt>
                <c:pt idx="1">
                  <c:v>0.19040441294377997</c:v>
                </c:pt>
                <c:pt idx="2">
                  <c:v>0.44343434343434301</c:v>
                </c:pt>
              </c:numCache>
            </c:numRef>
          </c:val>
        </c:ser>
        <c:ser>
          <c:idx val="2"/>
          <c:order val="2"/>
          <c:tx>
            <c:strRef>
              <c:f>Scratch!$L$9</c:f>
              <c:strCache>
                <c:ptCount val="1"/>
                <c:pt idx="0">
                  <c:v>Nash</c:v>
                </c:pt>
              </c:strCache>
            </c:strRef>
          </c:tx>
          <c:dLbls>
            <c:showVal val="1"/>
          </c:dLbls>
          <c:cat>
            <c:strRef>
              <c:f>Scratch!$I$10:$I$12</c:f>
              <c:strCache>
                <c:ptCount val="3"/>
                <c:pt idx="0">
                  <c:v>White uninsured %</c:v>
                </c:pt>
                <c:pt idx="1">
                  <c:v>Black uninsured %</c:v>
                </c:pt>
                <c:pt idx="2">
                  <c:v>Hispanic uninsured %</c:v>
                </c:pt>
              </c:strCache>
            </c:strRef>
          </c:cat>
          <c:val>
            <c:numRef>
              <c:f>Scratch!$L$10:$L$12</c:f>
              <c:numCache>
                <c:formatCode>0.0%</c:formatCode>
                <c:ptCount val="3"/>
                <c:pt idx="0">
                  <c:v>0.12038950641419498</c:v>
                </c:pt>
                <c:pt idx="1">
                  <c:v>0.15383066835384787</c:v>
                </c:pt>
                <c:pt idx="2">
                  <c:v>0.54291013319844905</c:v>
                </c:pt>
              </c:numCache>
            </c:numRef>
          </c:val>
        </c:ser>
        <c:dLbls/>
        <c:axId val="62623744"/>
        <c:axId val="62625280"/>
      </c:barChart>
      <c:catAx>
        <c:axId val="62623744"/>
        <c:scaling>
          <c:orientation val="minMax"/>
        </c:scaling>
        <c:axPos val="b"/>
        <c:tickLblPos val="nextTo"/>
        <c:txPr>
          <a:bodyPr/>
          <a:lstStyle/>
          <a:p>
            <a:pPr>
              <a:defRPr sz="1400"/>
            </a:pPr>
            <a:endParaRPr lang="en-US"/>
          </a:p>
        </c:txPr>
        <c:crossAx val="62625280"/>
        <c:crosses val="autoZero"/>
        <c:auto val="1"/>
        <c:lblAlgn val="ctr"/>
        <c:lblOffset val="100"/>
      </c:catAx>
      <c:valAx>
        <c:axId val="62625280"/>
        <c:scaling>
          <c:orientation val="minMax"/>
        </c:scaling>
        <c:axPos val="l"/>
        <c:majorGridlines/>
        <c:numFmt formatCode="0.0%" sourceLinked="1"/>
        <c:tickLblPos val="nextTo"/>
        <c:crossAx val="62623744"/>
        <c:crosses val="autoZero"/>
        <c:crossBetween val="between"/>
      </c:valAx>
    </c:plotArea>
    <c:legend>
      <c:legendPos val="t"/>
      <c:txPr>
        <a:bodyPr/>
        <a:lstStyle/>
        <a:p>
          <a:pPr>
            <a:defRPr sz="1800"/>
          </a:pPr>
          <a:endParaRPr lang="en-US"/>
        </a:p>
      </c:txPr>
    </c:legend>
    <c:plotVisOnly val="1"/>
    <c:dispBlanksAs val="gap"/>
  </c:chart>
  <c:externalData r:id="rId1"/>
</c:chartSpace>
</file>

<file path=ppt/diagrams/_rels/data1.xml.rels><?xml version="1.0" encoding="UTF-8" standalone="yes"?>
<Relationships xmlns="http://schemas.openxmlformats.org/package/2006/relationships"><Relationship Id="rId1" Type="http://schemas.openxmlformats.org/officeDocument/2006/relationships/image" Target="../media/image5.png"/></Relationships>
</file>

<file path=ppt/diagrams/_rels/data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96CDA4-EB90-49C5-AC92-55823FF19712}"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767E0331-715F-4F1E-A79A-39344FD9EA3A}">
      <dgm:prSet/>
      <dgm:spPr/>
      <dgm:t>
        <a:bodyPr/>
        <a:lstStyle/>
        <a:p>
          <a:pPr rtl="0"/>
          <a:r>
            <a:rPr lang="en-US" dirty="0" smtClean="0"/>
            <a:t>Tooth decay is the most common chronic childhood disease </a:t>
          </a:r>
          <a:endParaRPr lang="en-US" dirty="0"/>
        </a:p>
      </dgm:t>
    </dgm:pt>
    <dgm:pt modelId="{07E70A8F-609D-4840-94ED-02A97F9B49F1}" type="parTrans" cxnId="{D53B30F5-2371-4860-BA28-3CDB07932087}">
      <dgm:prSet/>
      <dgm:spPr/>
      <dgm:t>
        <a:bodyPr/>
        <a:lstStyle/>
        <a:p>
          <a:endParaRPr lang="en-US"/>
        </a:p>
      </dgm:t>
    </dgm:pt>
    <dgm:pt modelId="{BB784595-3C45-40D8-B8C7-5EB9C79566AA}" type="sibTrans" cxnId="{D53B30F5-2371-4860-BA28-3CDB07932087}">
      <dgm:prSet/>
      <dgm:spPr/>
      <dgm:t>
        <a:bodyPr/>
        <a:lstStyle/>
        <a:p>
          <a:endParaRPr lang="en-US" dirty="0"/>
        </a:p>
      </dgm:t>
    </dgm:pt>
    <dgm:pt modelId="{8A808E35-D91A-43A3-808D-7C247B257BDC}">
      <dgm:prSet/>
      <dgm:spPr/>
      <dgm:t>
        <a:bodyPr/>
        <a:lstStyle/>
        <a:p>
          <a:pPr rtl="0"/>
          <a:r>
            <a:rPr lang="en-US" dirty="0" smtClean="0"/>
            <a:t>“The mouth is the gateway to the body”</a:t>
          </a:r>
          <a:r>
            <a:rPr lang="en-US" dirty="0" smtClean="0">
              <a:sym typeface="Wingdings" pitchFamily="2" charset="2"/>
            </a:rPr>
            <a:t></a:t>
          </a:r>
          <a:r>
            <a:rPr lang="en-US" dirty="0" smtClean="0"/>
            <a:t> 90% of systemic diseases have oral manifestations</a:t>
          </a:r>
          <a:endParaRPr lang="en-US" dirty="0"/>
        </a:p>
      </dgm:t>
    </dgm:pt>
    <dgm:pt modelId="{A4F369A9-2C38-4648-9B99-82CFF9C4F4C2}" type="parTrans" cxnId="{A5BE4EED-27DB-4FBD-A9A1-62230794A65F}">
      <dgm:prSet/>
      <dgm:spPr/>
      <dgm:t>
        <a:bodyPr/>
        <a:lstStyle/>
        <a:p>
          <a:endParaRPr lang="en-US"/>
        </a:p>
      </dgm:t>
    </dgm:pt>
    <dgm:pt modelId="{5574E030-620B-4CA8-882E-917DACBF6D92}" type="sibTrans" cxnId="{A5BE4EED-27DB-4FBD-A9A1-62230794A65F}">
      <dgm:prSet/>
      <dgm:spPr/>
      <dgm:t>
        <a:bodyPr/>
        <a:lstStyle/>
        <a:p>
          <a:endParaRPr lang="en-US"/>
        </a:p>
      </dgm:t>
    </dgm:pt>
    <dgm:pt modelId="{6C32B553-AE6C-431A-AAE0-BFAAD049D16B}">
      <dgm:prSet/>
      <dgm:spPr/>
      <dgm:t>
        <a:bodyPr/>
        <a:lstStyle/>
        <a:p>
          <a:pPr rtl="0"/>
          <a:r>
            <a:rPr lang="en-US" dirty="0" smtClean="0"/>
            <a:t>75%  of U.S. population is affected by Gingivitis and advanced gum disease</a:t>
          </a:r>
          <a:endParaRPr lang="en-US" dirty="0"/>
        </a:p>
      </dgm:t>
    </dgm:pt>
    <dgm:pt modelId="{6B571054-1454-4FAF-8904-195695369B5D}" type="parTrans" cxnId="{91E6D090-7759-47DD-8142-C723FA79CC39}">
      <dgm:prSet/>
      <dgm:spPr/>
      <dgm:t>
        <a:bodyPr/>
        <a:lstStyle/>
        <a:p>
          <a:endParaRPr lang="en-US"/>
        </a:p>
      </dgm:t>
    </dgm:pt>
    <dgm:pt modelId="{08F5DEA0-378A-4C08-9BEF-3F835D32CE95}" type="sibTrans" cxnId="{91E6D090-7759-47DD-8142-C723FA79CC39}">
      <dgm:prSet/>
      <dgm:spPr/>
      <dgm:t>
        <a:bodyPr/>
        <a:lstStyle/>
        <a:p>
          <a:endParaRPr lang="en-US"/>
        </a:p>
      </dgm:t>
    </dgm:pt>
    <dgm:pt modelId="{F15079E4-1A91-4C50-93D9-26AAEBFA21AC}">
      <dgm:prSet/>
      <dgm:spPr/>
      <dgm:t>
        <a:bodyPr/>
        <a:lstStyle/>
        <a:p>
          <a:pPr rtl="0"/>
          <a:r>
            <a:rPr lang="en-US" dirty="0" smtClean="0"/>
            <a:t>Poor dental care can lead to loss of teeth </a:t>
          </a:r>
          <a:r>
            <a:rPr lang="en-US" dirty="0" smtClean="0">
              <a:sym typeface="Wingdings" pitchFamily="2" charset="2"/>
            </a:rPr>
            <a:t>difficulty eating poor nutrition</a:t>
          </a:r>
          <a:endParaRPr lang="en-US" dirty="0"/>
        </a:p>
      </dgm:t>
    </dgm:pt>
    <dgm:pt modelId="{B4FD92FA-5EEF-4B03-A483-E85FDA39195E}" type="parTrans" cxnId="{42D4E44F-8E9F-480D-9F1E-230729D49B16}">
      <dgm:prSet/>
      <dgm:spPr/>
      <dgm:t>
        <a:bodyPr/>
        <a:lstStyle/>
        <a:p>
          <a:endParaRPr lang="en-US"/>
        </a:p>
      </dgm:t>
    </dgm:pt>
    <dgm:pt modelId="{EABFB1AD-6CE6-435E-806A-110AA721CE01}" type="sibTrans" cxnId="{42D4E44F-8E9F-480D-9F1E-230729D49B16}">
      <dgm:prSet/>
      <dgm:spPr/>
      <dgm:t>
        <a:bodyPr/>
        <a:lstStyle/>
        <a:p>
          <a:endParaRPr lang="en-US"/>
        </a:p>
      </dgm:t>
    </dgm:pt>
    <dgm:pt modelId="{9265F43D-871D-45B2-B5B7-EDABBFA249C0}">
      <dgm:prSet/>
      <dgm:spPr/>
      <dgm:t>
        <a:bodyPr/>
        <a:lstStyle/>
        <a:p>
          <a:pPr rtl="0"/>
          <a:r>
            <a:rPr lang="en-US" dirty="0" smtClean="0"/>
            <a:t>Minority and low-income children disproportionately experience decay in primary teeth</a:t>
          </a:r>
          <a:endParaRPr lang="en-US" dirty="0"/>
        </a:p>
      </dgm:t>
    </dgm:pt>
    <dgm:pt modelId="{3DBF95AD-1485-4744-AE8C-4FF1E0E85135}" type="parTrans" cxnId="{EB5A63D2-8014-4A10-A3DB-C5567F62602B}">
      <dgm:prSet/>
      <dgm:spPr/>
      <dgm:t>
        <a:bodyPr/>
        <a:lstStyle/>
        <a:p>
          <a:endParaRPr lang="en-US"/>
        </a:p>
      </dgm:t>
    </dgm:pt>
    <dgm:pt modelId="{287FDB0A-2565-46BF-92B8-3A0A401BD59B}" type="sibTrans" cxnId="{EB5A63D2-8014-4A10-A3DB-C5567F62602B}">
      <dgm:prSet/>
      <dgm:spPr/>
      <dgm:t>
        <a:bodyPr/>
        <a:lstStyle/>
        <a:p>
          <a:endParaRPr lang="en-US"/>
        </a:p>
      </dgm:t>
    </dgm:pt>
    <dgm:pt modelId="{7F237452-31C3-4103-9E4C-C959EF014435}" type="pres">
      <dgm:prSet presAssocID="{7D96CDA4-EB90-49C5-AC92-55823FF19712}" presName="Name0" presStyleCnt="0">
        <dgm:presLayoutVars>
          <dgm:chMax val="7"/>
          <dgm:chPref val="7"/>
          <dgm:dir/>
        </dgm:presLayoutVars>
      </dgm:prSet>
      <dgm:spPr/>
      <dgm:t>
        <a:bodyPr/>
        <a:lstStyle/>
        <a:p>
          <a:endParaRPr lang="en-US"/>
        </a:p>
      </dgm:t>
    </dgm:pt>
    <dgm:pt modelId="{BF8BC38D-DCDC-41BF-AEF0-EC7D3E9265CF}" type="pres">
      <dgm:prSet presAssocID="{7D96CDA4-EB90-49C5-AC92-55823FF19712}" presName="Name1" presStyleCnt="0"/>
      <dgm:spPr/>
    </dgm:pt>
    <dgm:pt modelId="{953D5AE2-9A02-490C-952B-8EBC2BB25ABA}" type="pres">
      <dgm:prSet presAssocID="{7D96CDA4-EB90-49C5-AC92-55823FF19712}" presName="cycle" presStyleCnt="0"/>
      <dgm:spPr/>
    </dgm:pt>
    <dgm:pt modelId="{D18E9B4E-EE4A-4D22-9292-051BFB4556E6}" type="pres">
      <dgm:prSet presAssocID="{7D96CDA4-EB90-49C5-AC92-55823FF19712}" presName="srcNode" presStyleLbl="node1" presStyleIdx="0" presStyleCnt="5"/>
      <dgm:spPr/>
    </dgm:pt>
    <dgm:pt modelId="{C10DA439-6BD7-4BA6-9C64-17DF8A36A3B9}" type="pres">
      <dgm:prSet presAssocID="{7D96CDA4-EB90-49C5-AC92-55823FF19712}" presName="conn" presStyleLbl="parChTrans1D2" presStyleIdx="0" presStyleCnt="1"/>
      <dgm:spPr/>
      <dgm:t>
        <a:bodyPr/>
        <a:lstStyle/>
        <a:p>
          <a:endParaRPr lang="en-US"/>
        </a:p>
      </dgm:t>
    </dgm:pt>
    <dgm:pt modelId="{0EA95A62-6E73-46E2-8FB7-965820F15D11}" type="pres">
      <dgm:prSet presAssocID="{7D96CDA4-EB90-49C5-AC92-55823FF19712}" presName="extraNode" presStyleLbl="node1" presStyleIdx="0" presStyleCnt="5"/>
      <dgm:spPr/>
    </dgm:pt>
    <dgm:pt modelId="{76D3E30D-4766-432A-80F5-7A66E1340472}" type="pres">
      <dgm:prSet presAssocID="{7D96CDA4-EB90-49C5-AC92-55823FF19712}" presName="dstNode" presStyleLbl="node1" presStyleIdx="0" presStyleCnt="5"/>
      <dgm:spPr/>
    </dgm:pt>
    <dgm:pt modelId="{AC2744DC-C503-41E8-8F0B-A9293A39A94C}" type="pres">
      <dgm:prSet presAssocID="{767E0331-715F-4F1E-A79A-39344FD9EA3A}" presName="text_1" presStyleLbl="node1" presStyleIdx="0" presStyleCnt="5">
        <dgm:presLayoutVars>
          <dgm:bulletEnabled val="1"/>
        </dgm:presLayoutVars>
      </dgm:prSet>
      <dgm:spPr/>
      <dgm:t>
        <a:bodyPr/>
        <a:lstStyle/>
        <a:p>
          <a:endParaRPr lang="en-US"/>
        </a:p>
      </dgm:t>
    </dgm:pt>
    <dgm:pt modelId="{942C522F-1132-490B-B400-C0173E152ACC}" type="pres">
      <dgm:prSet presAssocID="{767E0331-715F-4F1E-A79A-39344FD9EA3A}" presName="accent_1" presStyleCnt="0"/>
      <dgm:spPr/>
    </dgm:pt>
    <dgm:pt modelId="{DEEC6733-07A5-4A5A-9856-DAEAACF9411D}" type="pres">
      <dgm:prSet presAssocID="{767E0331-715F-4F1E-A79A-39344FD9EA3A}" presName="accentRepeatNode" presStyleLbl="solidFgAcc1" presStyleIdx="0" presStyleCnt="5"/>
      <dgm:spPr>
        <a:blipFill rotWithShape="0">
          <a:blip xmlns:r="http://schemas.openxmlformats.org/officeDocument/2006/relationships" r:embed="rId1"/>
          <a:stretch>
            <a:fillRect/>
          </a:stretch>
        </a:blipFill>
        <a:ln w="50800">
          <a:solidFill>
            <a:schemeClr val="bg1"/>
          </a:solidFill>
        </a:ln>
      </dgm:spPr>
      <dgm:t>
        <a:bodyPr/>
        <a:lstStyle/>
        <a:p>
          <a:endParaRPr lang="en-US"/>
        </a:p>
      </dgm:t>
    </dgm:pt>
    <dgm:pt modelId="{C4B8360D-870B-429D-A8CD-043EAD01FBFD}" type="pres">
      <dgm:prSet presAssocID="{8A808E35-D91A-43A3-808D-7C247B257BDC}" presName="text_2" presStyleLbl="node1" presStyleIdx="1" presStyleCnt="5">
        <dgm:presLayoutVars>
          <dgm:bulletEnabled val="1"/>
        </dgm:presLayoutVars>
      </dgm:prSet>
      <dgm:spPr/>
      <dgm:t>
        <a:bodyPr/>
        <a:lstStyle/>
        <a:p>
          <a:endParaRPr lang="en-US"/>
        </a:p>
      </dgm:t>
    </dgm:pt>
    <dgm:pt modelId="{5AB70E21-1A62-452C-ADE5-9E5033BC8025}" type="pres">
      <dgm:prSet presAssocID="{8A808E35-D91A-43A3-808D-7C247B257BDC}" presName="accent_2" presStyleCnt="0"/>
      <dgm:spPr/>
    </dgm:pt>
    <dgm:pt modelId="{C3598160-0363-43C5-A4DB-FF390263BC31}" type="pres">
      <dgm:prSet presAssocID="{8A808E35-D91A-43A3-808D-7C247B257BDC}" presName="accentRepeatNode" presStyleLbl="solidFgAcc1" presStyleIdx="1" presStyleCnt="5"/>
      <dgm:spPr>
        <a:blipFill rotWithShape="0">
          <a:blip xmlns:r="http://schemas.openxmlformats.org/officeDocument/2006/relationships" r:embed="rId1"/>
          <a:stretch>
            <a:fillRect/>
          </a:stretch>
        </a:blipFill>
        <a:ln w="50800">
          <a:solidFill>
            <a:schemeClr val="bg1"/>
          </a:solidFill>
        </a:ln>
      </dgm:spPr>
      <dgm:t>
        <a:bodyPr/>
        <a:lstStyle/>
        <a:p>
          <a:endParaRPr lang="en-US"/>
        </a:p>
      </dgm:t>
    </dgm:pt>
    <dgm:pt modelId="{7562D58C-227A-4706-8684-977E5BC0E7F8}" type="pres">
      <dgm:prSet presAssocID="{6C32B553-AE6C-431A-AAE0-BFAAD049D16B}" presName="text_3" presStyleLbl="node1" presStyleIdx="2" presStyleCnt="5">
        <dgm:presLayoutVars>
          <dgm:bulletEnabled val="1"/>
        </dgm:presLayoutVars>
      </dgm:prSet>
      <dgm:spPr/>
      <dgm:t>
        <a:bodyPr/>
        <a:lstStyle/>
        <a:p>
          <a:endParaRPr lang="en-US"/>
        </a:p>
      </dgm:t>
    </dgm:pt>
    <dgm:pt modelId="{A1D482ED-6EE7-4ED3-AA95-67CBE419A96E}" type="pres">
      <dgm:prSet presAssocID="{6C32B553-AE6C-431A-AAE0-BFAAD049D16B}" presName="accent_3" presStyleCnt="0"/>
      <dgm:spPr/>
    </dgm:pt>
    <dgm:pt modelId="{8509AB3C-98C2-4752-A255-AB2BA92E7CD6}" type="pres">
      <dgm:prSet presAssocID="{6C32B553-AE6C-431A-AAE0-BFAAD049D16B}" presName="accentRepeatNode" presStyleLbl="solidFgAcc1" presStyleIdx="2" presStyleCnt="5"/>
      <dgm:spPr>
        <a:blipFill rotWithShape="0">
          <a:blip xmlns:r="http://schemas.openxmlformats.org/officeDocument/2006/relationships" r:embed="rId1"/>
          <a:stretch>
            <a:fillRect/>
          </a:stretch>
        </a:blipFill>
        <a:ln w="50800">
          <a:solidFill>
            <a:schemeClr val="bg1"/>
          </a:solidFill>
        </a:ln>
      </dgm:spPr>
      <dgm:t>
        <a:bodyPr/>
        <a:lstStyle/>
        <a:p>
          <a:endParaRPr lang="en-US"/>
        </a:p>
      </dgm:t>
    </dgm:pt>
    <dgm:pt modelId="{6D5B04F8-6D6A-4465-B30C-E7303DB1E2F3}" type="pres">
      <dgm:prSet presAssocID="{F15079E4-1A91-4C50-93D9-26AAEBFA21AC}" presName="text_4" presStyleLbl="node1" presStyleIdx="3" presStyleCnt="5">
        <dgm:presLayoutVars>
          <dgm:bulletEnabled val="1"/>
        </dgm:presLayoutVars>
      </dgm:prSet>
      <dgm:spPr/>
      <dgm:t>
        <a:bodyPr/>
        <a:lstStyle/>
        <a:p>
          <a:endParaRPr lang="en-US"/>
        </a:p>
      </dgm:t>
    </dgm:pt>
    <dgm:pt modelId="{64A2BB7E-153C-42F3-8513-EFB2DDA62EB0}" type="pres">
      <dgm:prSet presAssocID="{F15079E4-1A91-4C50-93D9-26AAEBFA21AC}" presName="accent_4" presStyleCnt="0"/>
      <dgm:spPr/>
    </dgm:pt>
    <dgm:pt modelId="{8A861F7E-85B8-46B1-8818-C11A95AB6317}" type="pres">
      <dgm:prSet presAssocID="{F15079E4-1A91-4C50-93D9-26AAEBFA21AC}" presName="accentRepeatNode" presStyleLbl="solidFgAcc1" presStyleIdx="3" presStyleCnt="5"/>
      <dgm:spPr>
        <a:blipFill rotWithShape="0">
          <a:blip xmlns:r="http://schemas.openxmlformats.org/officeDocument/2006/relationships" r:embed="rId1"/>
          <a:stretch>
            <a:fillRect/>
          </a:stretch>
        </a:blipFill>
        <a:ln w="50800">
          <a:solidFill>
            <a:schemeClr val="bg1"/>
          </a:solidFill>
        </a:ln>
      </dgm:spPr>
      <dgm:t>
        <a:bodyPr/>
        <a:lstStyle/>
        <a:p>
          <a:endParaRPr lang="en-US"/>
        </a:p>
      </dgm:t>
    </dgm:pt>
    <dgm:pt modelId="{D201CB76-0E2A-489E-AB5D-48964BB9FF82}" type="pres">
      <dgm:prSet presAssocID="{9265F43D-871D-45B2-B5B7-EDABBFA249C0}" presName="text_5" presStyleLbl="node1" presStyleIdx="4" presStyleCnt="5">
        <dgm:presLayoutVars>
          <dgm:bulletEnabled val="1"/>
        </dgm:presLayoutVars>
      </dgm:prSet>
      <dgm:spPr/>
      <dgm:t>
        <a:bodyPr/>
        <a:lstStyle/>
        <a:p>
          <a:endParaRPr lang="en-US"/>
        </a:p>
      </dgm:t>
    </dgm:pt>
    <dgm:pt modelId="{5C0E30A3-552B-4C55-AEF0-5FB901D82074}" type="pres">
      <dgm:prSet presAssocID="{9265F43D-871D-45B2-B5B7-EDABBFA249C0}" presName="accent_5" presStyleCnt="0"/>
      <dgm:spPr/>
    </dgm:pt>
    <dgm:pt modelId="{69AEDA5D-91E9-4FC9-ACC3-D849AE9CA745}" type="pres">
      <dgm:prSet presAssocID="{9265F43D-871D-45B2-B5B7-EDABBFA249C0}" presName="accentRepeatNode" presStyleLbl="solidFgAcc1" presStyleIdx="4" presStyleCnt="5"/>
      <dgm:spPr>
        <a:blipFill rotWithShape="0">
          <a:blip xmlns:r="http://schemas.openxmlformats.org/officeDocument/2006/relationships" r:embed="rId1"/>
          <a:stretch>
            <a:fillRect/>
          </a:stretch>
        </a:blipFill>
        <a:ln w="50800">
          <a:solidFill>
            <a:schemeClr val="bg1"/>
          </a:solidFill>
        </a:ln>
      </dgm:spPr>
      <dgm:t>
        <a:bodyPr/>
        <a:lstStyle/>
        <a:p>
          <a:endParaRPr lang="en-US"/>
        </a:p>
      </dgm:t>
    </dgm:pt>
  </dgm:ptLst>
  <dgm:cxnLst>
    <dgm:cxn modelId="{06563C5D-2E6D-43B5-BFD1-C94251A3E9EF}" type="presOf" srcId="{8A808E35-D91A-43A3-808D-7C247B257BDC}" destId="{C4B8360D-870B-429D-A8CD-043EAD01FBFD}" srcOrd="0" destOrd="0" presId="urn:microsoft.com/office/officeart/2008/layout/VerticalCurvedList"/>
    <dgm:cxn modelId="{C386C36C-A2E8-4B32-A1FE-32798D6C949F}" type="presOf" srcId="{7D96CDA4-EB90-49C5-AC92-55823FF19712}" destId="{7F237452-31C3-4103-9E4C-C959EF014435}" srcOrd="0" destOrd="0" presId="urn:microsoft.com/office/officeart/2008/layout/VerticalCurvedList"/>
    <dgm:cxn modelId="{F2AB2474-6EEA-4114-BBB7-242981BF5146}" type="presOf" srcId="{F15079E4-1A91-4C50-93D9-26AAEBFA21AC}" destId="{6D5B04F8-6D6A-4465-B30C-E7303DB1E2F3}" srcOrd="0" destOrd="0" presId="urn:microsoft.com/office/officeart/2008/layout/VerticalCurvedList"/>
    <dgm:cxn modelId="{42D4E44F-8E9F-480D-9F1E-230729D49B16}" srcId="{7D96CDA4-EB90-49C5-AC92-55823FF19712}" destId="{F15079E4-1A91-4C50-93D9-26AAEBFA21AC}" srcOrd="3" destOrd="0" parTransId="{B4FD92FA-5EEF-4B03-A483-E85FDA39195E}" sibTransId="{EABFB1AD-6CE6-435E-806A-110AA721CE01}"/>
    <dgm:cxn modelId="{EB5A63D2-8014-4A10-A3DB-C5567F62602B}" srcId="{7D96CDA4-EB90-49C5-AC92-55823FF19712}" destId="{9265F43D-871D-45B2-B5B7-EDABBFA249C0}" srcOrd="4" destOrd="0" parTransId="{3DBF95AD-1485-4744-AE8C-4FF1E0E85135}" sibTransId="{287FDB0A-2565-46BF-92B8-3A0A401BD59B}"/>
    <dgm:cxn modelId="{83E54CB1-4FFD-4CE1-982D-7BBE2D1D6A29}" type="presOf" srcId="{767E0331-715F-4F1E-A79A-39344FD9EA3A}" destId="{AC2744DC-C503-41E8-8F0B-A9293A39A94C}" srcOrd="0" destOrd="0" presId="urn:microsoft.com/office/officeart/2008/layout/VerticalCurvedList"/>
    <dgm:cxn modelId="{A5BE4EED-27DB-4FBD-A9A1-62230794A65F}" srcId="{7D96CDA4-EB90-49C5-AC92-55823FF19712}" destId="{8A808E35-D91A-43A3-808D-7C247B257BDC}" srcOrd="1" destOrd="0" parTransId="{A4F369A9-2C38-4648-9B99-82CFF9C4F4C2}" sibTransId="{5574E030-620B-4CA8-882E-917DACBF6D92}"/>
    <dgm:cxn modelId="{D53B30F5-2371-4860-BA28-3CDB07932087}" srcId="{7D96CDA4-EB90-49C5-AC92-55823FF19712}" destId="{767E0331-715F-4F1E-A79A-39344FD9EA3A}" srcOrd="0" destOrd="0" parTransId="{07E70A8F-609D-4840-94ED-02A97F9B49F1}" sibTransId="{BB784595-3C45-40D8-B8C7-5EB9C79566AA}"/>
    <dgm:cxn modelId="{69358503-606A-4E32-B516-03E8571CD605}" type="presOf" srcId="{9265F43D-871D-45B2-B5B7-EDABBFA249C0}" destId="{D201CB76-0E2A-489E-AB5D-48964BB9FF82}" srcOrd="0" destOrd="0" presId="urn:microsoft.com/office/officeart/2008/layout/VerticalCurvedList"/>
    <dgm:cxn modelId="{0D14254F-F21B-46E9-995D-18EA3E16F624}" type="presOf" srcId="{BB784595-3C45-40D8-B8C7-5EB9C79566AA}" destId="{C10DA439-6BD7-4BA6-9C64-17DF8A36A3B9}" srcOrd="0" destOrd="0" presId="urn:microsoft.com/office/officeart/2008/layout/VerticalCurvedList"/>
    <dgm:cxn modelId="{91E6D090-7759-47DD-8142-C723FA79CC39}" srcId="{7D96CDA4-EB90-49C5-AC92-55823FF19712}" destId="{6C32B553-AE6C-431A-AAE0-BFAAD049D16B}" srcOrd="2" destOrd="0" parTransId="{6B571054-1454-4FAF-8904-195695369B5D}" sibTransId="{08F5DEA0-378A-4C08-9BEF-3F835D32CE95}"/>
    <dgm:cxn modelId="{19568927-17F9-4942-A926-0CE5493B4690}" type="presOf" srcId="{6C32B553-AE6C-431A-AAE0-BFAAD049D16B}" destId="{7562D58C-227A-4706-8684-977E5BC0E7F8}" srcOrd="0" destOrd="0" presId="urn:microsoft.com/office/officeart/2008/layout/VerticalCurvedList"/>
    <dgm:cxn modelId="{E1C03CA3-0443-4074-A188-EDB857D02766}" type="presParOf" srcId="{7F237452-31C3-4103-9E4C-C959EF014435}" destId="{BF8BC38D-DCDC-41BF-AEF0-EC7D3E9265CF}" srcOrd="0" destOrd="0" presId="urn:microsoft.com/office/officeart/2008/layout/VerticalCurvedList"/>
    <dgm:cxn modelId="{186641A6-F8AC-4628-B7FD-25DAC8757B5B}" type="presParOf" srcId="{BF8BC38D-DCDC-41BF-AEF0-EC7D3E9265CF}" destId="{953D5AE2-9A02-490C-952B-8EBC2BB25ABA}" srcOrd="0" destOrd="0" presId="urn:microsoft.com/office/officeart/2008/layout/VerticalCurvedList"/>
    <dgm:cxn modelId="{23ACFBF4-5CDF-4569-B5FD-96182EBD3EDD}" type="presParOf" srcId="{953D5AE2-9A02-490C-952B-8EBC2BB25ABA}" destId="{D18E9B4E-EE4A-4D22-9292-051BFB4556E6}" srcOrd="0" destOrd="0" presId="urn:microsoft.com/office/officeart/2008/layout/VerticalCurvedList"/>
    <dgm:cxn modelId="{BD54BC3D-9633-4272-82E7-1308BEB9C8EC}" type="presParOf" srcId="{953D5AE2-9A02-490C-952B-8EBC2BB25ABA}" destId="{C10DA439-6BD7-4BA6-9C64-17DF8A36A3B9}" srcOrd="1" destOrd="0" presId="urn:microsoft.com/office/officeart/2008/layout/VerticalCurvedList"/>
    <dgm:cxn modelId="{E3C3CA8A-6FE7-49D0-B06F-7A2CBCBD3F75}" type="presParOf" srcId="{953D5AE2-9A02-490C-952B-8EBC2BB25ABA}" destId="{0EA95A62-6E73-46E2-8FB7-965820F15D11}" srcOrd="2" destOrd="0" presId="urn:microsoft.com/office/officeart/2008/layout/VerticalCurvedList"/>
    <dgm:cxn modelId="{9005FDEE-FC81-4C38-A818-65EE598D72A9}" type="presParOf" srcId="{953D5AE2-9A02-490C-952B-8EBC2BB25ABA}" destId="{76D3E30D-4766-432A-80F5-7A66E1340472}" srcOrd="3" destOrd="0" presId="urn:microsoft.com/office/officeart/2008/layout/VerticalCurvedList"/>
    <dgm:cxn modelId="{146E7D4F-66C3-4A3D-B7A0-C509702E9F82}" type="presParOf" srcId="{BF8BC38D-DCDC-41BF-AEF0-EC7D3E9265CF}" destId="{AC2744DC-C503-41E8-8F0B-A9293A39A94C}" srcOrd="1" destOrd="0" presId="urn:microsoft.com/office/officeart/2008/layout/VerticalCurvedList"/>
    <dgm:cxn modelId="{13D6059F-2319-437A-80C2-4016FC91E546}" type="presParOf" srcId="{BF8BC38D-DCDC-41BF-AEF0-EC7D3E9265CF}" destId="{942C522F-1132-490B-B400-C0173E152ACC}" srcOrd="2" destOrd="0" presId="urn:microsoft.com/office/officeart/2008/layout/VerticalCurvedList"/>
    <dgm:cxn modelId="{2BC054B4-662F-48EA-A338-F1C27555975E}" type="presParOf" srcId="{942C522F-1132-490B-B400-C0173E152ACC}" destId="{DEEC6733-07A5-4A5A-9856-DAEAACF9411D}" srcOrd="0" destOrd="0" presId="urn:microsoft.com/office/officeart/2008/layout/VerticalCurvedList"/>
    <dgm:cxn modelId="{AF0441D7-937B-46CC-AEE6-09BCF89F2075}" type="presParOf" srcId="{BF8BC38D-DCDC-41BF-AEF0-EC7D3E9265CF}" destId="{C4B8360D-870B-429D-A8CD-043EAD01FBFD}" srcOrd="3" destOrd="0" presId="urn:microsoft.com/office/officeart/2008/layout/VerticalCurvedList"/>
    <dgm:cxn modelId="{701ACAA2-752C-4B9C-BDF5-917DAA5BCD43}" type="presParOf" srcId="{BF8BC38D-DCDC-41BF-AEF0-EC7D3E9265CF}" destId="{5AB70E21-1A62-452C-ADE5-9E5033BC8025}" srcOrd="4" destOrd="0" presId="urn:microsoft.com/office/officeart/2008/layout/VerticalCurvedList"/>
    <dgm:cxn modelId="{B1789AFD-A548-4BC0-AD47-6EB52BB2EC4D}" type="presParOf" srcId="{5AB70E21-1A62-452C-ADE5-9E5033BC8025}" destId="{C3598160-0363-43C5-A4DB-FF390263BC31}" srcOrd="0" destOrd="0" presId="urn:microsoft.com/office/officeart/2008/layout/VerticalCurvedList"/>
    <dgm:cxn modelId="{07E3BC76-2454-4A46-AD27-BF2CF7731D6D}" type="presParOf" srcId="{BF8BC38D-DCDC-41BF-AEF0-EC7D3E9265CF}" destId="{7562D58C-227A-4706-8684-977E5BC0E7F8}" srcOrd="5" destOrd="0" presId="urn:microsoft.com/office/officeart/2008/layout/VerticalCurvedList"/>
    <dgm:cxn modelId="{BB332713-CF83-443F-9B70-57BF46A489BE}" type="presParOf" srcId="{BF8BC38D-DCDC-41BF-AEF0-EC7D3E9265CF}" destId="{A1D482ED-6EE7-4ED3-AA95-67CBE419A96E}" srcOrd="6" destOrd="0" presId="urn:microsoft.com/office/officeart/2008/layout/VerticalCurvedList"/>
    <dgm:cxn modelId="{E5007E21-2C7D-4888-9955-4E48DEBD95D0}" type="presParOf" srcId="{A1D482ED-6EE7-4ED3-AA95-67CBE419A96E}" destId="{8509AB3C-98C2-4752-A255-AB2BA92E7CD6}" srcOrd="0" destOrd="0" presId="urn:microsoft.com/office/officeart/2008/layout/VerticalCurvedList"/>
    <dgm:cxn modelId="{CD469A09-F14A-4283-BB3E-74B722B4021A}" type="presParOf" srcId="{BF8BC38D-DCDC-41BF-AEF0-EC7D3E9265CF}" destId="{6D5B04F8-6D6A-4465-B30C-E7303DB1E2F3}" srcOrd="7" destOrd="0" presId="urn:microsoft.com/office/officeart/2008/layout/VerticalCurvedList"/>
    <dgm:cxn modelId="{C241D652-0255-4462-BF96-AD26C18CCAEE}" type="presParOf" srcId="{BF8BC38D-DCDC-41BF-AEF0-EC7D3E9265CF}" destId="{64A2BB7E-153C-42F3-8513-EFB2DDA62EB0}" srcOrd="8" destOrd="0" presId="urn:microsoft.com/office/officeart/2008/layout/VerticalCurvedList"/>
    <dgm:cxn modelId="{BD2468C8-B032-4FF7-81BB-0CAFC810D7C4}" type="presParOf" srcId="{64A2BB7E-153C-42F3-8513-EFB2DDA62EB0}" destId="{8A861F7E-85B8-46B1-8818-C11A95AB6317}" srcOrd="0" destOrd="0" presId="urn:microsoft.com/office/officeart/2008/layout/VerticalCurvedList"/>
    <dgm:cxn modelId="{EEFCA304-2F07-4B88-AECB-A3EB025E7EDD}" type="presParOf" srcId="{BF8BC38D-DCDC-41BF-AEF0-EC7D3E9265CF}" destId="{D201CB76-0E2A-489E-AB5D-48964BB9FF82}" srcOrd="9" destOrd="0" presId="urn:microsoft.com/office/officeart/2008/layout/VerticalCurvedList"/>
    <dgm:cxn modelId="{640DADCB-5B28-4285-BA7B-678810EF5B82}" type="presParOf" srcId="{BF8BC38D-DCDC-41BF-AEF0-EC7D3E9265CF}" destId="{5C0E30A3-552B-4C55-AEF0-5FB901D82074}" srcOrd="10" destOrd="0" presId="urn:microsoft.com/office/officeart/2008/layout/VerticalCurvedList"/>
    <dgm:cxn modelId="{BF3EC1D5-4C62-450A-80F8-62A232ADE2AA}" type="presParOf" srcId="{5C0E30A3-552B-4C55-AEF0-5FB901D82074}" destId="{69AEDA5D-91E9-4FC9-ACC3-D849AE9CA745}"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C0219E3-89F9-40EA-97C3-D33A336E3B61}"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91239760-344A-4CE9-BB76-F14671429DB9}">
      <dgm:prSet/>
      <dgm:spPr/>
      <dgm:t>
        <a:bodyPr/>
        <a:lstStyle/>
        <a:p>
          <a:pPr rtl="0"/>
          <a:r>
            <a:rPr lang="en-US" b="1" dirty="0" smtClean="0"/>
            <a:t>This is an innovative approach in which professional education be grounded in ‘real world public health’. Health care professionals will be better equipped to serve the needs of the local community.</a:t>
          </a:r>
          <a:endParaRPr lang="en-US" b="1" dirty="0"/>
        </a:p>
      </dgm:t>
    </dgm:pt>
    <dgm:pt modelId="{DD0B8B42-061B-4CDB-B45F-0040374A5C20}" type="parTrans" cxnId="{050388B4-4555-40C5-8F84-842B7D20153C}">
      <dgm:prSet/>
      <dgm:spPr/>
      <dgm:t>
        <a:bodyPr/>
        <a:lstStyle/>
        <a:p>
          <a:endParaRPr lang="en-US"/>
        </a:p>
      </dgm:t>
    </dgm:pt>
    <dgm:pt modelId="{F7BCBC0B-272E-46C2-8089-C6F00C76B3BD}" type="sibTrans" cxnId="{050388B4-4555-40C5-8F84-842B7D20153C}">
      <dgm:prSet/>
      <dgm:spPr/>
      <dgm:t>
        <a:bodyPr/>
        <a:lstStyle/>
        <a:p>
          <a:endParaRPr lang="en-US"/>
        </a:p>
      </dgm:t>
    </dgm:pt>
    <dgm:pt modelId="{0D5851D8-5643-45EE-A95F-AFABEA2C989A}" type="pres">
      <dgm:prSet presAssocID="{FC0219E3-89F9-40EA-97C3-D33A336E3B61}" presName="linear" presStyleCnt="0">
        <dgm:presLayoutVars>
          <dgm:animLvl val="lvl"/>
          <dgm:resizeHandles val="exact"/>
        </dgm:presLayoutVars>
      </dgm:prSet>
      <dgm:spPr/>
      <dgm:t>
        <a:bodyPr/>
        <a:lstStyle/>
        <a:p>
          <a:endParaRPr lang="en-US"/>
        </a:p>
      </dgm:t>
    </dgm:pt>
    <dgm:pt modelId="{359584EA-A762-4B6A-B198-E39014DF3C28}" type="pres">
      <dgm:prSet presAssocID="{91239760-344A-4CE9-BB76-F14671429DB9}" presName="parentText" presStyleLbl="node1" presStyleIdx="0" presStyleCnt="1" custLinFactNeighborX="3151" custLinFactNeighborY="-83">
        <dgm:presLayoutVars>
          <dgm:chMax val="0"/>
          <dgm:bulletEnabled val="1"/>
        </dgm:presLayoutVars>
      </dgm:prSet>
      <dgm:spPr/>
      <dgm:t>
        <a:bodyPr/>
        <a:lstStyle/>
        <a:p>
          <a:endParaRPr lang="en-US"/>
        </a:p>
      </dgm:t>
    </dgm:pt>
  </dgm:ptLst>
  <dgm:cxnLst>
    <dgm:cxn modelId="{050388B4-4555-40C5-8F84-842B7D20153C}" srcId="{FC0219E3-89F9-40EA-97C3-D33A336E3B61}" destId="{91239760-344A-4CE9-BB76-F14671429DB9}" srcOrd="0" destOrd="0" parTransId="{DD0B8B42-061B-4CDB-B45F-0040374A5C20}" sibTransId="{F7BCBC0B-272E-46C2-8089-C6F00C76B3BD}"/>
    <dgm:cxn modelId="{32661ED0-C7D5-41A8-8EBD-F4EAEFC146E3}" type="presOf" srcId="{91239760-344A-4CE9-BB76-F14671429DB9}" destId="{359584EA-A762-4B6A-B198-E39014DF3C28}" srcOrd="0" destOrd="0" presId="urn:microsoft.com/office/officeart/2005/8/layout/vList2"/>
    <dgm:cxn modelId="{57BCCBE9-E6E7-4119-AD57-711C34D131F6}" type="presOf" srcId="{FC0219E3-89F9-40EA-97C3-D33A336E3B61}" destId="{0D5851D8-5643-45EE-A95F-AFABEA2C989A}" srcOrd="0" destOrd="0" presId="urn:microsoft.com/office/officeart/2005/8/layout/vList2"/>
    <dgm:cxn modelId="{8053C025-CDD3-439A-B5A9-357A5300DB12}" type="presParOf" srcId="{0D5851D8-5643-45EE-A95F-AFABEA2C989A}" destId="{359584EA-A762-4B6A-B198-E39014DF3C28}" srcOrd="0" destOrd="0" presId="urn:microsoft.com/office/officeart/2005/8/layout/vList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17C5386-7060-4033-980B-DC55B7120109}" type="doc">
      <dgm:prSet loTypeId="urn:microsoft.com/office/officeart/2005/8/layout/vList4#1" loCatId="list" qsTypeId="urn:microsoft.com/office/officeart/2005/8/quickstyle/simple3" qsCatId="simple" csTypeId="urn:microsoft.com/office/officeart/2005/8/colors/accent1_2" csCatId="accent1" phldr="1"/>
      <dgm:spPr/>
      <dgm:t>
        <a:bodyPr/>
        <a:lstStyle/>
        <a:p>
          <a:endParaRPr lang="en-US"/>
        </a:p>
      </dgm:t>
    </dgm:pt>
    <dgm:pt modelId="{87D4D531-AAE9-4235-B0D9-30B9781A4D1E}">
      <dgm:prSet/>
      <dgm:spPr/>
      <dgm:t>
        <a:bodyPr/>
        <a:lstStyle/>
        <a:p>
          <a:pPr rtl="0"/>
          <a:r>
            <a:rPr lang="en-US" b="1" dirty="0" smtClean="0"/>
            <a:t>Northwest Ohio Dental Clinic</a:t>
          </a:r>
          <a:endParaRPr lang="en-US" b="1" dirty="0"/>
        </a:p>
      </dgm:t>
    </dgm:pt>
    <dgm:pt modelId="{82432A33-A361-4AF5-9719-32112696BE1F}" type="parTrans" cxnId="{937D73F3-7B97-46D5-834D-8D0864047719}">
      <dgm:prSet/>
      <dgm:spPr/>
      <dgm:t>
        <a:bodyPr/>
        <a:lstStyle/>
        <a:p>
          <a:endParaRPr lang="en-US"/>
        </a:p>
      </dgm:t>
    </dgm:pt>
    <dgm:pt modelId="{95C333D9-37B3-4438-854C-376549CD79CC}" type="sibTrans" cxnId="{937D73F3-7B97-46D5-834D-8D0864047719}">
      <dgm:prSet/>
      <dgm:spPr/>
      <dgm:t>
        <a:bodyPr/>
        <a:lstStyle/>
        <a:p>
          <a:endParaRPr lang="en-US"/>
        </a:p>
      </dgm:t>
    </dgm:pt>
    <dgm:pt modelId="{C77521B6-8300-4E84-8CDB-ED3EB14B20A6}">
      <dgm:prSet/>
      <dgm:spPr/>
      <dgm:t>
        <a:bodyPr/>
        <a:lstStyle/>
        <a:p>
          <a:pPr marL="292100" indent="-228600" rtl="0"/>
          <a:r>
            <a:rPr lang="en-US" dirty="0" smtClean="0"/>
            <a:t>Pilot dental clinic which addressed dental care availability for uninsured/underinsured</a:t>
          </a:r>
          <a:endParaRPr lang="en-US" dirty="0"/>
        </a:p>
      </dgm:t>
    </dgm:pt>
    <dgm:pt modelId="{AD681E40-5174-41A9-B877-D691224E671F}" type="parTrans" cxnId="{69F1560A-1A9D-404C-B3D1-54CB6C544431}">
      <dgm:prSet/>
      <dgm:spPr/>
      <dgm:t>
        <a:bodyPr/>
        <a:lstStyle/>
        <a:p>
          <a:endParaRPr lang="en-US"/>
        </a:p>
      </dgm:t>
    </dgm:pt>
    <dgm:pt modelId="{F656AA39-EFFE-484A-9751-644DAF14F2D9}" type="sibTrans" cxnId="{69F1560A-1A9D-404C-B3D1-54CB6C544431}">
      <dgm:prSet/>
      <dgm:spPr/>
      <dgm:t>
        <a:bodyPr/>
        <a:lstStyle/>
        <a:p>
          <a:endParaRPr lang="en-US"/>
        </a:p>
      </dgm:t>
    </dgm:pt>
    <dgm:pt modelId="{747F3B2C-900F-4BD2-B045-E1AC9295D619}">
      <dgm:prSet/>
      <dgm:spPr/>
      <dgm:t>
        <a:bodyPr/>
        <a:lstStyle/>
        <a:p>
          <a:pPr marL="292100" indent="-228600" rtl="0"/>
          <a:r>
            <a:rPr lang="en-US" dirty="0" smtClean="0"/>
            <a:t>Offers most basic procedures </a:t>
          </a:r>
          <a:endParaRPr lang="en-US" dirty="0"/>
        </a:p>
      </dgm:t>
    </dgm:pt>
    <dgm:pt modelId="{02DB8808-3388-48C3-9160-D92694DF9FBC}" type="parTrans" cxnId="{6A0356A4-C8B2-4856-9386-C32C61CFC4FE}">
      <dgm:prSet/>
      <dgm:spPr/>
      <dgm:t>
        <a:bodyPr/>
        <a:lstStyle/>
        <a:p>
          <a:endParaRPr lang="en-US"/>
        </a:p>
      </dgm:t>
    </dgm:pt>
    <dgm:pt modelId="{E14B9CED-1592-4829-9524-9AA13DC95F3D}" type="sibTrans" cxnId="{6A0356A4-C8B2-4856-9386-C32C61CFC4FE}">
      <dgm:prSet/>
      <dgm:spPr/>
      <dgm:t>
        <a:bodyPr/>
        <a:lstStyle/>
        <a:p>
          <a:endParaRPr lang="en-US"/>
        </a:p>
      </dgm:t>
    </dgm:pt>
    <dgm:pt modelId="{5461FB73-D5D0-4234-AF44-BFBD24B54771}">
      <dgm:prSet/>
      <dgm:spPr/>
      <dgm:t>
        <a:bodyPr/>
        <a:lstStyle/>
        <a:p>
          <a:pPr marL="292100" indent="-228600" rtl="0"/>
          <a:r>
            <a:rPr lang="en-US" dirty="0" smtClean="0"/>
            <a:t>Evolved from seven part-time employees (two volunteer dentists, one hygienist, two dental assistants and two admin staff), 8 hours per month to 6-days a week operation with four part-time dentists.</a:t>
          </a:r>
          <a:endParaRPr lang="en-US" dirty="0"/>
        </a:p>
      </dgm:t>
    </dgm:pt>
    <dgm:pt modelId="{BB20021F-E272-4874-820F-8997BDEF10B7}" type="parTrans" cxnId="{61316B42-A66A-4244-9184-B83388499E8B}">
      <dgm:prSet/>
      <dgm:spPr/>
      <dgm:t>
        <a:bodyPr/>
        <a:lstStyle/>
        <a:p>
          <a:endParaRPr lang="en-US"/>
        </a:p>
      </dgm:t>
    </dgm:pt>
    <dgm:pt modelId="{5E12574A-DC72-4E09-AB18-FE2FD80E9984}" type="sibTrans" cxnId="{61316B42-A66A-4244-9184-B83388499E8B}">
      <dgm:prSet/>
      <dgm:spPr/>
      <dgm:t>
        <a:bodyPr/>
        <a:lstStyle/>
        <a:p>
          <a:endParaRPr lang="en-US"/>
        </a:p>
      </dgm:t>
    </dgm:pt>
    <dgm:pt modelId="{A9E31479-D585-4FED-8B4F-469BD7FB5BF0}">
      <dgm:prSet/>
      <dgm:spPr/>
      <dgm:t>
        <a:bodyPr/>
        <a:lstStyle/>
        <a:p>
          <a:pPr marL="292100" indent="-228600" rtl="0"/>
          <a:r>
            <a:rPr lang="en-US" dirty="0" smtClean="0"/>
            <a:t>Success lead to permanent facility</a:t>
          </a:r>
          <a:endParaRPr lang="en-US" dirty="0"/>
        </a:p>
      </dgm:t>
    </dgm:pt>
    <dgm:pt modelId="{286885E2-8887-4D78-82C3-9D40153D5901}" type="parTrans" cxnId="{6EA1E7FB-A052-4905-AA3E-957D53C9874F}">
      <dgm:prSet/>
      <dgm:spPr/>
      <dgm:t>
        <a:bodyPr/>
        <a:lstStyle/>
        <a:p>
          <a:endParaRPr lang="en-US"/>
        </a:p>
      </dgm:t>
    </dgm:pt>
    <dgm:pt modelId="{ABE9F6D9-E1BC-47AA-BA30-22C947A8B389}" type="sibTrans" cxnId="{6EA1E7FB-A052-4905-AA3E-957D53C9874F}">
      <dgm:prSet/>
      <dgm:spPr/>
      <dgm:t>
        <a:bodyPr/>
        <a:lstStyle/>
        <a:p>
          <a:endParaRPr lang="en-US"/>
        </a:p>
      </dgm:t>
    </dgm:pt>
    <dgm:pt modelId="{57B2758D-E9C4-4E38-BFE8-EBEC248086CD}">
      <dgm:prSet/>
      <dgm:spPr/>
      <dgm:t>
        <a:bodyPr/>
        <a:lstStyle/>
        <a:p>
          <a:pPr rtl="0"/>
          <a:r>
            <a:rPr lang="en-US" sz="1400" b="1" dirty="0" smtClean="0"/>
            <a:t>Rural Health Group</a:t>
          </a:r>
          <a:endParaRPr lang="en-US" sz="1400" b="1" dirty="0"/>
        </a:p>
      </dgm:t>
    </dgm:pt>
    <dgm:pt modelId="{E8E9D46F-06BB-4935-BA26-A96F0CF8EBC1}" type="parTrans" cxnId="{54350528-CC24-4DEC-97AE-B4BACD8CAFCD}">
      <dgm:prSet/>
      <dgm:spPr/>
      <dgm:t>
        <a:bodyPr/>
        <a:lstStyle/>
        <a:p>
          <a:endParaRPr lang="en-US"/>
        </a:p>
      </dgm:t>
    </dgm:pt>
    <dgm:pt modelId="{FB474ECF-8450-41EF-A414-7770687D2340}" type="sibTrans" cxnId="{54350528-CC24-4DEC-97AE-B4BACD8CAFCD}">
      <dgm:prSet/>
      <dgm:spPr/>
      <dgm:t>
        <a:bodyPr/>
        <a:lstStyle/>
        <a:p>
          <a:endParaRPr lang="en-US"/>
        </a:p>
      </dgm:t>
    </dgm:pt>
    <dgm:pt modelId="{311E6CD6-C7C5-47EF-8704-2758D66117AA}">
      <dgm:prSet custT="1"/>
      <dgm:spPr/>
      <dgm:t>
        <a:bodyPr/>
        <a:lstStyle/>
        <a:p>
          <a:pPr marL="292100" indent="-228600" rtl="0"/>
          <a:r>
            <a:rPr lang="en-US" sz="1200" dirty="0" smtClean="0"/>
            <a:t>RHG offers preventive and basic restorative dental services individually tailored to meet the needs of our patients. </a:t>
          </a:r>
          <a:endParaRPr lang="en-US" sz="1200" dirty="0"/>
        </a:p>
      </dgm:t>
    </dgm:pt>
    <dgm:pt modelId="{A3F098DC-60D8-4E6E-A054-F67CFB6B50BD}" type="parTrans" cxnId="{89BCF8FD-CFB6-4633-8F65-572ABBEF7912}">
      <dgm:prSet/>
      <dgm:spPr/>
      <dgm:t>
        <a:bodyPr/>
        <a:lstStyle/>
        <a:p>
          <a:endParaRPr lang="en-US"/>
        </a:p>
      </dgm:t>
    </dgm:pt>
    <dgm:pt modelId="{DFAC8047-E0E2-414D-B910-5C1B9338AA8F}" type="sibTrans" cxnId="{89BCF8FD-CFB6-4633-8F65-572ABBEF7912}">
      <dgm:prSet/>
      <dgm:spPr/>
      <dgm:t>
        <a:bodyPr/>
        <a:lstStyle/>
        <a:p>
          <a:endParaRPr lang="en-US"/>
        </a:p>
      </dgm:t>
    </dgm:pt>
    <dgm:pt modelId="{4CA670A6-AFA2-4404-8985-E3F6BFB5DEB9}">
      <dgm:prSet custT="1"/>
      <dgm:spPr/>
      <dgm:t>
        <a:bodyPr/>
        <a:lstStyle/>
        <a:p>
          <a:pPr marL="292100" indent="-228600" rtl="0"/>
          <a:r>
            <a:rPr lang="en-US" sz="1200" dirty="0" smtClean="0"/>
            <a:t>Located in Henderson, Jackson and Roanoke Rapids. RHG also offers oral health education and screening programs. </a:t>
          </a:r>
          <a:endParaRPr lang="en-US" sz="1200" dirty="0"/>
        </a:p>
      </dgm:t>
    </dgm:pt>
    <dgm:pt modelId="{0083C00F-180F-4EF5-BDA9-7312EB2529DD}" type="parTrans" cxnId="{FE669016-313E-4108-878B-9B5AC19AFBAF}">
      <dgm:prSet/>
      <dgm:spPr/>
      <dgm:t>
        <a:bodyPr/>
        <a:lstStyle/>
        <a:p>
          <a:endParaRPr lang="en-US"/>
        </a:p>
      </dgm:t>
    </dgm:pt>
    <dgm:pt modelId="{0D1A7AC6-CCF3-4FD5-83F2-00A057AAD891}" type="sibTrans" cxnId="{FE669016-313E-4108-878B-9B5AC19AFBAF}">
      <dgm:prSet/>
      <dgm:spPr/>
      <dgm:t>
        <a:bodyPr/>
        <a:lstStyle/>
        <a:p>
          <a:endParaRPr lang="en-US"/>
        </a:p>
      </dgm:t>
    </dgm:pt>
    <dgm:pt modelId="{5DB622E8-DF5C-41D4-A2E2-65F07BE934A1}">
      <dgm:prSet custT="1"/>
      <dgm:spPr/>
      <dgm:t>
        <a:bodyPr/>
        <a:lstStyle/>
        <a:p>
          <a:pPr marL="292100" indent="-228600" rtl="0"/>
          <a:r>
            <a:rPr lang="en-US" sz="1200" dirty="0" smtClean="0"/>
            <a:t>Basic dental services include exams, cleanings, children’s fluoride, x-rays, sealants, fillings, extractions and other routine dental care. Offer advanced services including root canals, crowns, bridges, and dentures. </a:t>
          </a:r>
          <a:endParaRPr lang="en-US" sz="1200" dirty="0"/>
        </a:p>
      </dgm:t>
    </dgm:pt>
    <dgm:pt modelId="{41B2FD7E-4F7E-4705-8C6D-EDBD38EE1449}" type="parTrans" cxnId="{7DB239CA-E63D-423E-8783-DC1314A7362C}">
      <dgm:prSet/>
      <dgm:spPr/>
      <dgm:t>
        <a:bodyPr/>
        <a:lstStyle/>
        <a:p>
          <a:endParaRPr lang="en-US"/>
        </a:p>
      </dgm:t>
    </dgm:pt>
    <dgm:pt modelId="{553E20F9-D314-4A25-9BE9-7C41CAB3BFCB}" type="sibTrans" cxnId="{7DB239CA-E63D-423E-8783-DC1314A7362C}">
      <dgm:prSet/>
      <dgm:spPr/>
      <dgm:t>
        <a:bodyPr/>
        <a:lstStyle/>
        <a:p>
          <a:endParaRPr lang="en-US"/>
        </a:p>
      </dgm:t>
    </dgm:pt>
    <dgm:pt modelId="{8FF9F7D2-35EF-48A1-AD14-E74BB26E2927}">
      <dgm:prSet/>
      <dgm:spPr/>
      <dgm:t>
        <a:bodyPr/>
        <a:lstStyle/>
        <a:p>
          <a:pPr rtl="0"/>
          <a:r>
            <a:rPr lang="en-US" sz="1400" b="1" dirty="0" smtClean="0"/>
            <a:t>First Choice Community Health Centers</a:t>
          </a:r>
          <a:endParaRPr lang="en-US" sz="1400" b="1" dirty="0"/>
        </a:p>
      </dgm:t>
    </dgm:pt>
    <dgm:pt modelId="{01AC942C-5B66-46DC-96F3-C8AE1FCC3507}" type="parTrans" cxnId="{01458618-8E5D-4F87-A35D-D35744632F0D}">
      <dgm:prSet/>
      <dgm:spPr/>
      <dgm:t>
        <a:bodyPr/>
        <a:lstStyle/>
        <a:p>
          <a:endParaRPr lang="en-US"/>
        </a:p>
      </dgm:t>
    </dgm:pt>
    <dgm:pt modelId="{EE862154-B5B1-4F8B-A56E-D6BF0DE6BDA4}" type="sibTrans" cxnId="{01458618-8E5D-4F87-A35D-D35744632F0D}">
      <dgm:prSet/>
      <dgm:spPr/>
      <dgm:t>
        <a:bodyPr/>
        <a:lstStyle/>
        <a:p>
          <a:endParaRPr lang="en-US"/>
        </a:p>
      </dgm:t>
    </dgm:pt>
    <dgm:pt modelId="{4A9F010E-C0BD-471C-B961-44DAA961C29B}">
      <dgm:prSet custT="1"/>
      <dgm:spPr/>
      <dgm:t>
        <a:bodyPr/>
        <a:lstStyle/>
        <a:p>
          <a:pPr marL="292100" indent="-228600" defTabSz="577850" rtl="0">
            <a:lnSpc>
              <a:spcPct val="90000"/>
            </a:lnSpc>
            <a:spcBef>
              <a:spcPct val="0"/>
            </a:spcBef>
            <a:spcAft>
              <a:spcPct val="15000"/>
            </a:spcAft>
            <a:buNone/>
          </a:pPr>
          <a:r>
            <a:rPr lang="en-US" sz="1200" b="0" dirty="0" smtClean="0"/>
            <a:t>Non-profit FQHC</a:t>
          </a:r>
          <a:endParaRPr lang="en-US" sz="1200" b="0" dirty="0"/>
        </a:p>
      </dgm:t>
    </dgm:pt>
    <dgm:pt modelId="{C9CBBA86-A4DE-43A8-BCDD-71D8C48B001F}" type="parTrans" cxnId="{390B6233-AD4D-4A23-A819-0D4CA683B103}">
      <dgm:prSet/>
      <dgm:spPr/>
      <dgm:t>
        <a:bodyPr/>
        <a:lstStyle/>
        <a:p>
          <a:endParaRPr lang="en-US"/>
        </a:p>
      </dgm:t>
    </dgm:pt>
    <dgm:pt modelId="{6DA1F1C5-8ABE-4480-9FAA-3B66812694F6}" type="sibTrans" cxnId="{390B6233-AD4D-4A23-A819-0D4CA683B103}">
      <dgm:prSet/>
      <dgm:spPr/>
      <dgm:t>
        <a:bodyPr/>
        <a:lstStyle/>
        <a:p>
          <a:endParaRPr lang="en-US"/>
        </a:p>
      </dgm:t>
    </dgm:pt>
    <dgm:pt modelId="{AA967E16-F584-4805-B506-575809E1805F}">
      <dgm:prSet custT="1"/>
      <dgm:spPr/>
      <dgm:t>
        <a:bodyPr/>
        <a:lstStyle/>
        <a:p>
          <a:pPr marL="292100" marR="0" indent="-228600" defTabSz="914400" rtl="0" eaLnBrk="1" fontAlgn="auto" latinLnBrk="0" hangingPunct="1">
            <a:lnSpc>
              <a:spcPct val="100000"/>
            </a:lnSpc>
            <a:spcBef>
              <a:spcPts val="0"/>
            </a:spcBef>
            <a:spcAft>
              <a:spcPts val="0"/>
            </a:spcAft>
            <a:buClrTx/>
            <a:buSzTx/>
            <a:buFontTx/>
            <a:buNone/>
            <a:tabLst/>
            <a:defRPr/>
          </a:pPr>
          <a:r>
            <a:rPr lang="en-US" sz="1200" b="0" dirty="0" smtClean="0"/>
            <a:t>Fees based on sliding scale</a:t>
          </a:r>
          <a:br>
            <a:rPr lang="en-US" sz="1200" b="0" dirty="0" smtClean="0"/>
          </a:br>
          <a:r>
            <a:rPr lang="en-US" sz="1200" dirty="0" smtClean="0"/>
            <a:t>Staff includes </a:t>
          </a:r>
          <a:r>
            <a:rPr lang="en-US" sz="1200" b="0" i="0" dirty="0" smtClean="0"/>
            <a:t>professional staff includes board certified physicians, dentists, family nurse practitioners, physician assistants, dental hygienists, and nurses</a:t>
          </a:r>
          <a:endParaRPr lang="en-US" sz="1200" dirty="0" smtClean="0"/>
        </a:p>
        <a:p>
          <a:pPr marL="114300" indent="0" defTabSz="577850" rtl="0">
            <a:lnSpc>
              <a:spcPct val="90000"/>
            </a:lnSpc>
            <a:spcBef>
              <a:spcPct val="0"/>
            </a:spcBef>
            <a:spcAft>
              <a:spcPct val="15000"/>
            </a:spcAft>
            <a:buNone/>
          </a:pPr>
          <a:endParaRPr lang="en-US" sz="1100" b="0" dirty="0"/>
        </a:p>
      </dgm:t>
    </dgm:pt>
    <dgm:pt modelId="{0E561D0A-9658-443E-8AA3-4ECB7B59D453}" type="parTrans" cxnId="{12B96224-AABC-4E36-BE5B-1E8DFCFE0B7A}">
      <dgm:prSet/>
      <dgm:spPr/>
      <dgm:t>
        <a:bodyPr/>
        <a:lstStyle/>
        <a:p>
          <a:endParaRPr lang="en-US"/>
        </a:p>
      </dgm:t>
    </dgm:pt>
    <dgm:pt modelId="{C5BCDC03-CF36-4154-876E-8BAC6D1D9E77}" type="sibTrans" cxnId="{12B96224-AABC-4E36-BE5B-1E8DFCFE0B7A}">
      <dgm:prSet/>
      <dgm:spPr/>
      <dgm:t>
        <a:bodyPr/>
        <a:lstStyle/>
        <a:p>
          <a:endParaRPr lang="en-US"/>
        </a:p>
      </dgm:t>
    </dgm:pt>
    <dgm:pt modelId="{AC386697-A3EE-4552-9F72-0D5A3F431982}">
      <dgm:prSet custT="1"/>
      <dgm:spPr/>
      <dgm:t>
        <a:bodyPr/>
        <a:lstStyle/>
        <a:p>
          <a:pPr marL="292100" indent="-228600" defTabSz="577850" rtl="0">
            <a:lnSpc>
              <a:spcPct val="90000"/>
            </a:lnSpc>
            <a:spcBef>
              <a:spcPct val="0"/>
            </a:spcBef>
            <a:spcAft>
              <a:spcPct val="15000"/>
            </a:spcAft>
            <a:buNone/>
          </a:pPr>
          <a:r>
            <a:rPr lang="en-US" sz="1200" b="0" dirty="0" smtClean="0"/>
            <a:t>Services include family practice medicine, OB/GYN care, lab services, X-rays</a:t>
          </a:r>
          <a:endParaRPr lang="en-US" sz="1200" b="0" dirty="0"/>
        </a:p>
      </dgm:t>
    </dgm:pt>
    <dgm:pt modelId="{5D8E5848-A70F-4521-AE9F-FB622131A290}" type="parTrans" cxnId="{7EF47BE4-7663-4DBE-9013-C71E975AD985}">
      <dgm:prSet/>
      <dgm:spPr/>
      <dgm:t>
        <a:bodyPr/>
        <a:lstStyle/>
        <a:p>
          <a:endParaRPr lang="en-US"/>
        </a:p>
      </dgm:t>
    </dgm:pt>
    <dgm:pt modelId="{4B47FACF-762F-40FF-8B51-45EA72D0A853}" type="sibTrans" cxnId="{7EF47BE4-7663-4DBE-9013-C71E975AD985}">
      <dgm:prSet/>
      <dgm:spPr/>
      <dgm:t>
        <a:bodyPr/>
        <a:lstStyle/>
        <a:p>
          <a:endParaRPr lang="en-US"/>
        </a:p>
      </dgm:t>
    </dgm:pt>
    <dgm:pt modelId="{F9EFBC5F-F5A3-4931-9CD5-2EBD29807ABE}">
      <dgm:prSet custT="1"/>
      <dgm:spPr/>
      <dgm:t>
        <a:bodyPr/>
        <a:lstStyle/>
        <a:p>
          <a:pPr marL="292100" indent="-228600" defTabSz="577850" rtl="0">
            <a:lnSpc>
              <a:spcPct val="90000"/>
            </a:lnSpc>
            <a:spcBef>
              <a:spcPct val="0"/>
            </a:spcBef>
            <a:spcAft>
              <a:spcPct val="15000"/>
            </a:spcAft>
            <a:buNone/>
          </a:pPr>
          <a:r>
            <a:rPr lang="en-US" sz="1200" b="0" dirty="0" smtClean="0"/>
            <a:t>Dental care includes preventative and restorative</a:t>
          </a:r>
          <a:endParaRPr lang="en-US" sz="1200" b="0" dirty="0"/>
        </a:p>
      </dgm:t>
    </dgm:pt>
    <dgm:pt modelId="{60CAB00E-51C6-4953-B219-E4FE12764C9B}" type="parTrans" cxnId="{60F3DAF5-8EBB-41A8-AFF0-4ECEF941DD43}">
      <dgm:prSet/>
      <dgm:spPr/>
      <dgm:t>
        <a:bodyPr/>
        <a:lstStyle/>
        <a:p>
          <a:endParaRPr lang="en-US"/>
        </a:p>
      </dgm:t>
    </dgm:pt>
    <dgm:pt modelId="{39BB4FAA-EE13-48A2-907E-C5481327A034}" type="sibTrans" cxnId="{60F3DAF5-8EBB-41A8-AFF0-4ECEF941DD43}">
      <dgm:prSet/>
      <dgm:spPr/>
      <dgm:t>
        <a:bodyPr/>
        <a:lstStyle/>
        <a:p>
          <a:endParaRPr lang="en-US"/>
        </a:p>
      </dgm:t>
    </dgm:pt>
    <dgm:pt modelId="{DF195B62-37C1-4239-9294-F712DD5A6C79}" type="pres">
      <dgm:prSet presAssocID="{917C5386-7060-4033-980B-DC55B7120109}" presName="linear" presStyleCnt="0">
        <dgm:presLayoutVars>
          <dgm:dir/>
          <dgm:resizeHandles val="exact"/>
        </dgm:presLayoutVars>
      </dgm:prSet>
      <dgm:spPr/>
      <dgm:t>
        <a:bodyPr/>
        <a:lstStyle/>
        <a:p>
          <a:endParaRPr lang="en-US"/>
        </a:p>
      </dgm:t>
    </dgm:pt>
    <dgm:pt modelId="{7CD3DE19-E3F9-45EA-88E2-F4E130675BBD}" type="pres">
      <dgm:prSet presAssocID="{87D4D531-AAE9-4235-B0D9-30B9781A4D1E}" presName="comp" presStyleCnt="0"/>
      <dgm:spPr/>
    </dgm:pt>
    <dgm:pt modelId="{9BC60602-F944-4D2C-AF3C-4592FEF21310}" type="pres">
      <dgm:prSet presAssocID="{87D4D531-AAE9-4235-B0D9-30B9781A4D1E}" presName="box" presStyleLbl="node1" presStyleIdx="0" presStyleCnt="3"/>
      <dgm:spPr/>
      <dgm:t>
        <a:bodyPr/>
        <a:lstStyle/>
        <a:p>
          <a:endParaRPr lang="en-US"/>
        </a:p>
      </dgm:t>
    </dgm:pt>
    <dgm:pt modelId="{4D731BF7-9F1A-4254-A5F2-886FEC620EE7}" type="pres">
      <dgm:prSet presAssocID="{87D4D531-AAE9-4235-B0D9-30B9781A4D1E}" presName="img" presStyleLbl="fgImgPlace1" presStyleIdx="0" presStyleCnt="3"/>
      <dgm:spPr>
        <a:blipFill rotWithShape="0">
          <a:blip xmlns:r="http://schemas.openxmlformats.org/officeDocument/2006/relationships" r:embed="rId1"/>
          <a:stretch>
            <a:fillRect/>
          </a:stretch>
        </a:blipFill>
      </dgm:spPr>
      <dgm:t>
        <a:bodyPr/>
        <a:lstStyle/>
        <a:p>
          <a:endParaRPr lang="en-US"/>
        </a:p>
      </dgm:t>
    </dgm:pt>
    <dgm:pt modelId="{F3EC644D-5149-44CF-8124-6950D94D95EE}" type="pres">
      <dgm:prSet presAssocID="{87D4D531-AAE9-4235-B0D9-30B9781A4D1E}" presName="text" presStyleLbl="node1" presStyleIdx="0" presStyleCnt="3">
        <dgm:presLayoutVars>
          <dgm:bulletEnabled val="1"/>
        </dgm:presLayoutVars>
      </dgm:prSet>
      <dgm:spPr/>
      <dgm:t>
        <a:bodyPr/>
        <a:lstStyle/>
        <a:p>
          <a:endParaRPr lang="en-US"/>
        </a:p>
      </dgm:t>
    </dgm:pt>
    <dgm:pt modelId="{35D3E275-1F3C-495D-AEA5-69D52BD9CB75}" type="pres">
      <dgm:prSet presAssocID="{95C333D9-37B3-4438-854C-376549CD79CC}" presName="spacer" presStyleCnt="0"/>
      <dgm:spPr/>
    </dgm:pt>
    <dgm:pt modelId="{FE348A87-068B-481C-B39B-8834372C8C16}" type="pres">
      <dgm:prSet presAssocID="{57B2758D-E9C4-4E38-BFE8-EBEC248086CD}" presName="comp" presStyleCnt="0"/>
      <dgm:spPr/>
    </dgm:pt>
    <dgm:pt modelId="{51776A7F-850D-4389-BCB0-06847707BEB8}" type="pres">
      <dgm:prSet presAssocID="{57B2758D-E9C4-4E38-BFE8-EBEC248086CD}" presName="box" presStyleLbl="node1" presStyleIdx="1" presStyleCnt="3"/>
      <dgm:spPr/>
      <dgm:t>
        <a:bodyPr/>
        <a:lstStyle/>
        <a:p>
          <a:endParaRPr lang="en-US"/>
        </a:p>
      </dgm:t>
    </dgm:pt>
    <dgm:pt modelId="{145D48AD-10C6-4EFF-AC10-BD4CF64A8E43}" type="pres">
      <dgm:prSet presAssocID="{57B2758D-E9C4-4E38-BFE8-EBEC248086CD}" presName="img" presStyleLbl="fgImgPlace1" presStyleIdx="1" presStyleCnt="3"/>
      <dgm:spPr>
        <a:blipFill rotWithShape="0">
          <a:blip xmlns:r="http://schemas.openxmlformats.org/officeDocument/2006/relationships" r:embed="rId2"/>
          <a:stretch>
            <a:fillRect/>
          </a:stretch>
        </a:blipFill>
      </dgm:spPr>
      <dgm:t>
        <a:bodyPr/>
        <a:lstStyle/>
        <a:p>
          <a:endParaRPr lang="en-US"/>
        </a:p>
      </dgm:t>
    </dgm:pt>
    <dgm:pt modelId="{2F85B6E2-6E23-42F6-9159-5C21F98286A0}" type="pres">
      <dgm:prSet presAssocID="{57B2758D-E9C4-4E38-BFE8-EBEC248086CD}" presName="text" presStyleLbl="node1" presStyleIdx="1" presStyleCnt="3">
        <dgm:presLayoutVars>
          <dgm:bulletEnabled val="1"/>
        </dgm:presLayoutVars>
      </dgm:prSet>
      <dgm:spPr/>
      <dgm:t>
        <a:bodyPr/>
        <a:lstStyle/>
        <a:p>
          <a:endParaRPr lang="en-US"/>
        </a:p>
      </dgm:t>
    </dgm:pt>
    <dgm:pt modelId="{7CD32029-86EE-4E8F-972E-A8551C41E7EC}" type="pres">
      <dgm:prSet presAssocID="{FB474ECF-8450-41EF-A414-7770687D2340}" presName="spacer" presStyleCnt="0"/>
      <dgm:spPr/>
    </dgm:pt>
    <dgm:pt modelId="{CBD6BFF8-5DC9-4F25-B670-4B688BD1FFE7}" type="pres">
      <dgm:prSet presAssocID="{8FF9F7D2-35EF-48A1-AD14-E74BB26E2927}" presName="comp" presStyleCnt="0"/>
      <dgm:spPr/>
    </dgm:pt>
    <dgm:pt modelId="{1B6A74E9-1826-4900-BED8-155746C3930D}" type="pres">
      <dgm:prSet presAssocID="{8FF9F7D2-35EF-48A1-AD14-E74BB26E2927}" presName="box" presStyleLbl="node1" presStyleIdx="2" presStyleCnt="3"/>
      <dgm:spPr/>
      <dgm:t>
        <a:bodyPr/>
        <a:lstStyle/>
        <a:p>
          <a:endParaRPr lang="en-US"/>
        </a:p>
      </dgm:t>
    </dgm:pt>
    <dgm:pt modelId="{3A4C0697-4878-497E-8516-3B2B2B153565}" type="pres">
      <dgm:prSet presAssocID="{8FF9F7D2-35EF-48A1-AD14-E74BB26E2927}" presName="img" presStyleLbl="fgImgPlace1" presStyleIdx="2" presStyleCnt="3"/>
      <dgm:spPr>
        <a:blipFill rotWithShape="0">
          <a:blip xmlns:r="http://schemas.openxmlformats.org/officeDocument/2006/relationships" r:embed="rId3"/>
          <a:stretch>
            <a:fillRect/>
          </a:stretch>
        </a:blipFill>
      </dgm:spPr>
      <dgm:t>
        <a:bodyPr/>
        <a:lstStyle/>
        <a:p>
          <a:endParaRPr lang="en-US"/>
        </a:p>
      </dgm:t>
    </dgm:pt>
    <dgm:pt modelId="{1C17E7B4-68B5-4728-B196-87E6C3D8E312}" type="pres">
      <dgm:prSet presAssocID="{8FF9F7D2-35EF-48A1-AD14-E74BB26E2927}" presName="text" presStyleLbl="node1" presStyleIdx="2" presStyleCnt="3">
        <dgm:presLayoutVars>
          <dgm:bulletEnabled val="1"/>
        </dgm:presLayoutVars>
      </dgm:prSet>
      <dgm:spPr/>
      <dgm:t>
        <a:bodyPr/>
        <a:lstStyle/>
        <a:p>
          <a:endParaRPr lang="en-US"/>
        </a:p>
      </dgm:t>
    </dgm:pt>
  </dgm:ptLst>
  <dgm:cxnLst>
    <dgm:cxn modelId="{9BF709CC-D0CA-441F-B6EF-BBEFA6B04ED5}" type="presOf" srcId="{5461FB73-D5D0-4234-AF44-BFBD24B54771}" destId="{9BC60602-F944-4D2C-AF3C-4592FEF21310}" srcOrd="0" destOrd="2" presId="urn:microsoft.com/office/officeart/2005/8/layout/vList4#1"/>
    <dgm:cxn modelId="{638B00B3-5706-417E-8938-9294E195B760}" type="presOf" srcId="{A9E31479-D585-4FED-8B4F-469BD7FB5BF0}" destId="{9BC60602-F944-4D2C-AF3C-4592FEF21310}" srcOrd="0" destOrd="4" presId="urn:microsoft.com/office/officeart/2005/8/layout/vList4#1"/>
    <dgm:cxn modelId="{61316B42-A66A-4244-9184-B83388499E8B}" srcId="{87D4D531-AAE9-4235-B0D9-30B9781A4D1E}" destId="{5461FB73-D5D0-4234-AF44-BFBD24B54771}" srcOrd="1" destOrd="0" parTransId="{BB20021F-E272-4874-820F-8997BDEF10B7}" sibTransId="{5E12574A-DC72-4E09-AB18-FE2FD80E9984}"/>
    <dgm:cxn modelId="{6A0356A4-C8B2-4856-9386-C32C61CFC4FE}" srcId="{87D4D531-AAE9-4235-B0D9-30B9781A4D1E}" destId="{747F3B2C-900F-4BD2-B045-E1AC9295D619}" srcOrd="2" destOrd="0" parTransId="{02DB8808-3388-48C3-9160-D92694DF9FBC}" sibTransId="{E14B9CED-1592-4829-9524-9AA13DC95F3D}"/>
    <dgm:cxn modelId="{DDCF2F68-4A0E-4836-B9FF-E089C3F191FA}" type="presOf" srcId="{57B2758D-E9C4-4E38-BFE8-EBEC248086CD}" destId="{51776A7F-850D-4389-BCB0-06847707BEB8}" srcOrd="0" destOrd="0" presId="urn:microsoft.com/office/officeart/2005/8/layout/vList4#1"/>
    <dgm:cxn modelId="{89BCF8FD-CFB6-4633-8F65-572ABBEF7912}" srcId="{57B2758D-E9C4-4E38-BFE8-EBEC248086CD}" destId="{311E6CD6-C7C5-47EF-8704-2758D66117AA}" srcOrd="0" destOrd="0" parTransId="{A3F098DC-60D8-4E6E-A054-F67CFB6B50BD}" sibTransId="{DFAC8047-E0E2-414D-B910-5C1B9338AA8F}"/>
    <dgm:cxn modelId="{01458618-8E5D-4F87-A35D-D35744632F0D}" srcId="{917C5386-7060-4033-980B-DC55B7120109}" destId="{8FF9F7D2-35EF-48A1-AD14-E74BB26E2927}" srcOrd="2" destOrd="0" parTransId="{01AC942C-5B66-46DC-96F3-C8AE1FCC3507}" sibTransId="{EE862154-B5B1-4F8B-A56E-D6BF0DE6BDA4}"/>
    <dgm:cxn modelId="{EA1E85AE-F332-427A-8431-46F45EC2047D}" type="presOf" srcId="{311E6CD6-C7C5-47EF-8704-2758D66117AA}" destId="{51776A7F-850D-4389-BCB0-06847707BEB8}" srcOrd="0" destOrd="1" presId="urn:microsoft.com/office/officeart/2005/8/layout/vList4#1"/>
    <dgm:cxn modelId="{0BD0C569-2976-47D8-A7E7-4CD5A6E035B7}" type="presOf" srcId="{C77521B6-8300-4E84-8CDB-ED3EB14B20A6}" destId="{F3EC644D-5149-44CF-8124-6950D94D95EE}" srcOrd="1" destOrd="1" presId="urn:microsoft.com/office/officeart/2005/8/layout/vList4#1"/>
    <dgm:cxn modelId="{AF5E8B3D-9948-4AE8-8775-0F5C3128D1FD}" type="presOf" srcId="{AA967E16-F584-4805-B506-575809E1805F}" destId="{1C17E7B4-68B5-4728-B196-87E6C3D8E312}" srcOrd="1" destOrd="4" presId="urn:microsoft.com/office/officeart/2005/8/layout/vList4#1"/>
    <dgm:cxn modelId="{6EA1E7FB-A052-4905-AA3E-957D53C9874F}" srcId="{87D4D531-AAE9-4235-B0D9-30B9781A4D1E}" destId="{A9E31479-D585-4FED-8B4F-469BD7FB5BF0}" srcOrd="3" destOrd="0" parTransId="{286885E2-8887-4D78-82C3-9D40153D5901}" sibTransId="{ABE9F6D9-E1BC-47AA-BA30-22C947A8B389}"/>
    <dgm:cxn modelId="{18187019-8BC9-4C7F-B691-B18D814287C4}" type="presOf" srcId="{5DB622E8-DF5C-41D4-A2E2-65F07BE934A1}" destId="{2F85B6E2-6E23-42F6-9159-5C21F98286A0}" srcOrd="1" destOrd="3" presId="urn:microsoft.com/office/officeart/2005/8/layout/vList4#1"/>
    <dgm:cxn modelId="{A15B249F-43DA-425E-ACC8-6C809340E8BD}" type="presOf" srcId="{5DB622E8-DF5C-41D4-A2E2-65F07BE934A1}" destId="{51776A7F-850D-4389-BCB0-06847707BEB8}" srcOrd="0" destOrd="3" presId="urn:microsoft.com/office/officeart/2005/8/layout/vList4#1"/>
    <dgm:cxn modelId="{61253801-5348-462E-9A71-1E03A9154FB6}" type="presOf" srcId="{C77521B6-8300-4E84-8CDB-ED3EB14B20A6}" destId="{9BC60602-F944-4D2C-AF3C-4592FEF21310}" srcOrd="0" destOrd="1" presId="urn:microsoft.com/office/officeart/2005/8/layout/vList4#1"/>
    <dgm:cxn modelId="{FE669016-313E-4108-878B-9B5AC19AFBAF}" srcId="{57B2758D-E9C4-4E38-BFE8-EBEC248086CD}" destId="{4CA670A6-AFA2-4404-8985-E3F6BFB5DEB9}" srcOrd="1" destOrd="0" parTransId="{0083C00F-180F-4EF5-BDA9-7312EB2529DD}" sibTransId="{0D1A7AC6-CCF3-4FD5-83F2-00A057AAD891}"/>
    <dgm:cxn modelId="{F36A8731-DD01-4BB7-AB2D-A798AE76F8F7}" type="presOf" srcId="{4A9F010E-C0BD-471C-B961-44DAA961C29B}" destId="{1B6A74E9-1826-4900-BED8-155746C3930D}" srcOrd="0" destOrd="1" presId="urn:microsoft.com/office/officeart/2005/8/layout/vList4#1"/>
    <dgm:cxn modelId="{F8C58089-1CA8-406F-8E9F-5CFC1C39726C}" type="presOf" srcId="{87D4D531-AAE9-4235-B0D9-30B9781A4D1E}" destId="{9BC60602-F944-4D2C-AF3C-4592FEF21310}" srcOrd="0" destOrd="0" presId="urn:microsoft.com/office/officeart/2005/8/layout/vList4#1"/>
    <dgm:cxn modelId="{60F3DAF5-8EBB-41A8-AFF0-4ECEF941DD43}" srcId="{8FF9F7D2-35EF-48A1-AD14-E74BB26E2927}" destId="{F9EFBC5F-F5A3-4931-9CD5-2EBD29807ABE}" srcOrd="2" destOrd="0" parTransId="{60CAB00E-51C6-4953-B219-E4FE12764C9B}" sibTransId="{39BB4FAA-EE13-48A2-907E-C5481327A034}"/>
    <dgm:cxn modelId="{AC5D49BB-8F39-40F1-8770-5A91BE1C5076}" type="presOf" srcId="{5461FB73-D5D0-4234-AF44-BFBD24B54771}" destId="{F3EC644D-5149-44CF-8124-6950D94D95EE}" srcOrd="1" destOrd="2" presId="urn:microsoft.com/office/officeart/2005/8/layout/vList4#1"/>
    <dgm:cxn modelId="{390B6233-AD4D-4A23-A819-0D4CA683B103}" srcId="{8FF9F7D2-35EF-48A1-AD14-E74BB26E2927}" destId="{4A9F010E-C0BD-471C-B961-44DAA961C29B}" srcOrd="0" destOrd="0" parTransId="{C9CBBA86-A4DE-43A8-BCDD-71D8C48B001F}" sibTransId="{6DA1F1C5-8ABE-4480-9FAA-3B66812694F6}"/>
    <dgm:cxn modelId="{8AA43707-484D-48EA-8FE2-2007063A1499}" type="presOf" srcId="{4CA670A6-AFA2-4404-8985-E3F6BFB5DEB9}" destId="{51776A7F-850D-4389-BCB0-06847707BEB8}" srcOrd="0" destOrd="2" presId="urn:microsoft.com/office/officeart/2005/8/layout/vList4#1"/>
    <dgm:cxn modelId="{69F1560A-1A9D-404C-B3D1-54CB6C544431}" srcId="{87D4D531-AAE9-4235-B0D9-30B9781A4D1E}" destId="{C77521B6-8300-4E84-8CDB-ED3EB14B20A6}" srcOrd="0" destOrd="0" parTransId="{AD681E40-5174-41A9-B877-D691224E671F}" sibTransId="{F656AA39-EFFE-484A-9751-644DAF14F2D9}"/>
    <dgm:cxn modelId="{DCB05BE8-DBEF-43BA-9C32-FCC4C8D92C54}" type="presOf" srcId="{4CA670A6-AFA2-4404-8985-E3F6BFB5DEB9}" destId="{2F85B6E2-6E23-42F6-9159-5C21F98286A0}" srcOrd="1" destOrd="2" presId="urn:microsoft.com/office/officeart/2005/8/layout/vList4#1"/>
    <dgm:cxn modelId="{54350528-CC24-4DEC-97AE-B4BACD8CAFCD}" srcId="{917C5386-7060-4033-980B-DC55B7120109}" destId="{57B2758D-E9C4-4E38-BFE8-EBEC248086CD}" srcOrd="1" destOrd="0" parTransId="{E8E9D46F-06BB-4935-BA26-A96F0CF8EBC1}" sibTransId="{FB474ECF-8450-41EF-A414-7770687D2340}"/>
    <dgm:cxn modelId="{85C1204D-C209-4478-AE71-0D54978AB4CE}" type="presOf" srcId="{8FF9F7D2-35EF-48A1-AD14-E74BB26E2927}" destId="{1C17E7B4-68B5-4728-B196-87E6C3D8E312}" srcOrd="1" destOrd="0" presId="urn:microsoft.com/office/officeart/2005/8/layout/vList4#1"/>
    <dgm:cxn modelId="{7EF47BE4-7663-4DBE-9013-C71E975AD985}" srcId="{8FF9F7D2-35EF-48A1-AD14-E74BB26E2927}" destId="{AC386697-A3EE-4552-9F72-0D5A3F431982}" srcOrd="1" destOrd="0" parTransId="{5D8E5848-A70F-4521-AE9F-FB622131A290}" sibTransId="{4B47FACF-762F-40FF-8B51-45EA72D0A853}"/>
    <dgm:cxn modelId="{FF63B918-1058-405B-99F7-CFCD94DF03DE}" type="presOf" srcId="{747F3B2C-900F-4BD2-B045-E1AC9295D619}" destId="{F3EC644D-5149-44CF-8124-6950D94D95EE}" srcOrd="1" destOrd="3" presId="urn:microsoft.com/office/officeart/2005/8/layout/vList4#1"/>
    <dgm:cxn modelId="{8C8109AE-40DD-4DA7-8578-41F32B27E885}" type="presOf" srcId="{57B2758D-E9C4-4E38-BFE8-EBEC248086CD}" destId="{2F85B6E2-6E23-42F6-9159-5C21F98286A0}" srcOrd="1" destOrd="0" presId="urn:microsoft.com/office/officeart/2005/8/layout/vList4#1"/>
    <dgm:cxn modelId="{3164F896-53A9-47A1-8A54-15A378FCD42E}" type="presOf" srcId="{AC386697-A3EE-4552-9F72-0D5A3F431982}" destId="{1B6A74E9-1826-4900-BED8-155746C3930D}" srcOrd="0" destOrd="2" presId="urn:microsoft.com/office/officeart/2005/8/layout/vList4#1"/>
    <dgm:cxn modelId="{7DB239CA-E63D-423E-8783-DC1314A7362C}" srcId="{57B2758D-E9C4-4E38-BFE8-EBEC248086CD}" destId="{5DB622E8-DF5C-41D4-A2E2-65F07BE934A1}" srcOrd="2" destOrd="0" parTransId="{41B2FD7E-4F7E-4705-8C6D-EDBD38EE1449}" sibTransId="{553E20F9-D314-4A25-9BE9-7C41CAB3BFCB}"/>
    <dgm:cxn modelId="{75331AA1-4149-4067-B3CB-DC493448DD59}" type="presOf" srcId="{AC386697-A3EE-4552-9F72-0D5A3F431982}" destId="{1C17E7B4-68B5-4728-B196-87E6C3D8E312}" srcOrd="1" destOrd="2" presId="urn:microsoft.com/office/officeart/2005/8/layout/vList4#1"/>
    <dgm:cxn modelId="{12B96224-AABC-4E36-BE5B-1E8DFCFE0B7A}" srcId="{F9EFBC5F-F5A3-4931-9CD5-2EBD29807ABE}" destId="{AA967E16-F584-4805-B506-575809E1805F}" srcOrd="0" destOrd="0" parTransId="{0E561D0A-9658-443E-8AA3-4ECB7B59D453}" sibTransId="{C5BCDC03-CF36-4154-876E-8BAC6D1D9E77}"/>
    <dgm:cxn modelId="{937D73F3-7B97-46D5-834D-8D0864047719}" srcId="{917C5386-7060-4033-980B-DC55B7120109}" destId="{87D4D531-AAE9-4235-B0D9-30B9781A4D1E}" srcOrd="0" destOrd="0" parTransId="{82432A33-A361-4AF5-9719-32112696BE1F}" sibTransId="{95C333D9-37B3-4438-854C-376549CD79CC}"/>
    <dgm:cxn modelId="{7527A83D-7771-4E07-B37F-3AF19BB74F86}" type="presOf" srcId="{A9E31479-D585-4FED-8B4F-469BD7FB5BF0}" destId="{F3EC644D-5149-44CF-8124-6950D94D95EE}" srcOrd="1" destOrd="4" presId="urn:microsoft.com/office/officeart/2005/8/layout/vList4#1"/>
    <dgm:cxn modelId="{2D323246-2ADF-46CB-994F-5FE112C284A6}" type="presOf" srcId="{AA967E16-F584-4805-B506-575809E1805F}" destId="{1B6A74E9-1826-4900-BED8-155746C3930D}" srcOrd="0" destOrd="4" presId="urn:microsoft.com/office/officeart/2005/8/layout/vList4#1"/>
    <dgm:cxn modelId="{58643179-50A6-4035-85BF-CA0FA7BD47E2}" type="presOf" srcId="{917C5386-7060-4033-980B-DC55B7120109}" destId="{DF195B62-37C1-4239-9294-F712DD5A6C79}" srcOrd="0" destOrd="0" presId="urn:microsoft.com/office/officeart/2005/8/layout/vList4#1"/>
    <dgm:cxn modelId="{613A9F80-7312-4DA2-9870-F1C2BE767694}" type="presOf" srcId="{87D4D531-AAE9-4235-B0D9-30B9781A4D1E}" destId="{F3EC644D-5149-44CF-8124-6950D94D95EE}" srcOrd="1" destOrd="0" presId="urn:microsoft.com/office/officeart/2005/8/layout/vList4#1"/>
    <dgm:cxn modelId="{F92B7487-5B42-44B0-968F-9439BAD3E185}" type="presOf" srcId="{311E6CD6-C7C5-47EF-8704-2758D66117AA}" destId="{2F85B6E2-6E23-42F6-9159-5C21F98286A0}" srcOrd="1" destOrd="1" presId="urn:microsoft.com/office/officeart/2005/8/layout/vList4#1"/>
    <dgm:cxn modelId="{2CA3A47C-7DD9-4F02-8BDE-DB853C24DF72}" type="presOf" srcId="{F9EFBC5F-F5A3-4931-9CD5-2EBD29807ABE}" destId="{1C17E7B4-68B5-4728-B196-87E6C3D8E312}" srcOrd="1" destOrd="3" presId="urn:microsoft.com/office/officeart/2005/8/layout/vList4#1"/>
    <dgm:cxn modelId="{082D200D-4F12-44E7-8675-80A12BD87630}" type="presOf" srcId="{F9EFBC5F-F5A3-4931-9CD5-2EBD29807ABE}" destId="{1B6A74E9-1826-4900-BED8-155746C3930D}" srcOrd="0" destOrd="3" presId="urn:microsoft.com/office/officeart/2005/8/layout/vList4#1"/>
    <dgm:cxn modelId="{D56C3903-481D-476C-9591-EDB04BD971A9}" type="presOf" srcId="{8FF9F7D2-35EF-48A1-AD14-E74BB26E2927}" destId="{1B6A74E9-1826-4900-BED8-155746C3930D}" srcOrd="0" destOrd="0" presId="urn:microsoft.com/office/officeart/2005/8/layout/vList4#1"/>
    <dgm:cxn modelId="{B29D212D-D5F6-4333-AEA4-CF58F7FD7579}" type="presOf" srcId="{747F3B2C-900F-4BD2-B045-E1AC9295D619}" destId="{9BC60602-F944-4D2C-AF3C-4592FEF21310}" srcOrd="0" destOrd="3" presId="urn:microsoft.com/office/officeart/2005/8/layout/vList4#1"/>
    <dgm:cxn modelId="{884F32A1-A99B-4545-8CD4-B8319B771794}" type="presOf" srcId="{4A9F010E-C0BD-471C-B961-44DAA961C29B}" destId="{1C17E7B4-68B5-4728-B196-87E6C3D8E312}" srcOrd="1" destOrd="1" presId="urn:microsoft.com/office/officeart/2005/8/layout/vList4#1"/>
    <dgm:cxn modelId="{72D7B119-D547-43ED-9716-7E8373AF875F}" type="presParOf" srcId="{DF195B62-37C1-4239-9294-F712DD5A6C79}" destId="{7CD3DE19-E3F9-45EA-88E2-F4E130675BBD}" srcOrd="0" destOrd="0" presId="urn:microsoft.com/office/officeart/2005/8/layout/vList4#1"/>
    <dgm:cxn modelId="{4CCF2729-23DF-477F-B028-E8C5D1EC4FE4}" type="presParOf" srcId="{7CD3DE19-E3F9-45EA-88E2-F4E130675BBD}" destId="{9BC60602-F944-4D2C-AF3C-4592FEF21310}" srcOrd="0" destOrd="0" presId="urn:microsoft.com/office/officeart/2005/8/layout/vList4#1"/>
    <dgm:cxn modelId="{42E1C1DA-14A5-4E5E-BFFE-79AC496CA6EF}" type="presParOf" srcId="{7CD3DE19-E3F9-45EA-88E2-F4E130675BBD}" destId="{4D731BF7-9F1A-4254-A5F2-886FEC620EE7}" srcOrd="1" destOrd="0" presId="urn:microsoft.com/office/officeart/2005/8/layout/vList4#1"/>
    <dgm:cxn modelId="{997742F3-E5CB-4BA2-BB43-E8BFFE5393F8}" type="presParOf" srcId="{7CD3DE19-E3F9-45EA-88E2-F4E130675BBD}" destId="{F3EC644D-5149-44CF-8124-6950D94D95EE}" srcOrd="2" destOrd="0" presId="urn:microsoft.com/office/officeart/2005/8/layout/vList4#1"/>
    <dgm:cxn modelId="{74F7096E-A643-4B77-8A24-2B5BD7069E56}" type="presParOf" srcId="{DF195B62-37C1-4239-9294-F712DD5A6C79}" destId="{35D3E275-1F3C-495D-AEA5-69D52BD9CB75}" srcOrd="1" destOrd="0" presId="urn:microsoft.com/office/officeart/2005/8/layout/vList4#1"/>
    <dgm:cxn modelId="{C0E813E5-450F-4DE0-8150-2894A53398FC}" type="presParOf" srcId="{DF195B62-37C1-4239-9294-F712DD5A6C79}" destId="{FE348A87-068B-481C-B39B-8834372C8C16}" srcOrd="2" destOrd="0" presId="urn:microsoft.com/office/officeart/2005/8/layout/vList4#1"/>
    <dgm:cxn modelId="{1BE593C6-B861-4BDB-A85E-CFC796C1A3CE}" type="presParOf" srcId="{FE348A87-068B-481C-B39B-8834372C8C16}" destId="{51776A7F-850D-4389-BCB0-06847707BEB8}" srcOrd="0" destOrd="0" presId="urn:microsoft.com/office/officeart/2005/8/layout/vList4#1"/>
    <dgm:cxn modelId="{43C5535A-811A-4951-8F98-291D5EDFFCF0}" type="presParOf" srcId="{FE348A87-068B-481C-B39B-8834372C8C16}" destId="{145D48AD-10C6-4EFF-AC10-BD4CF64A8E43}" srcOrd="1" destOrd="0" presId="urn:microsoft.com/office/officeart/2005/8/layout/vList4#1"/>
    <dgm:cxn modelId="{DC7C5BC1-C89E-4A7C-8EF7-ED63D9D8D95C}" type="presParOf" srcId="{FE348A87-068B-481C-B39B-8834372C8C16}" destId="{2F85B6E2-6E23-42F6-9159-5C21F98286A0}" srcOrd="2" destOrd="0" presId="urn:microsoft.com/office/officeart/2005/8/layout/vList4#1"/>
    <dgm:cxn modelId="{5362097C-86E3-41C4-BB9C-8919B864F740}" type="presParOf" srcId="{DF195B62-37C1-4239-9294-F712DD5A6C79}" destId="{7CD32029-86EE-4E8F-972E-A8551C41E7EC}" srcOrd="3" destOrd="0" presId="urn:microsoft.com/office/officeart/2005/8/layout/vList4#1"/>
    <dgm:cxn modelId="{D3529280-56C9-4978-9338-F537782A91C3}" type="presParOf" srcId="{DF195B62-37C1-4239-9294-F712DD5A6C79}" destId="{CBD6BFF8-5DC9-4F25-B670-4B688BD1FFE7}" srcOrd="4" destOrd="0" presId="urn:microsoft.com/office/officeart/2005/8/layout/vList4#1"/>
    <dgm:cxn modelId="{7A57CE66-EA0A-4180-94DF-9C5393D2F4D7}" type="presParOf" srcId="{CBD6BFF8-5DC9-4F25-B670-4B688BD1FFE7}" destId="{1B6A74E9-1826-4900-BED8-155746C3930D}" srcOrd="0" destOrd="0" presId="urn:microsoft.com/office/officeart/2005/8/layout/vList4#1"/>
    <dgm:cxn modelId="{2ADAE99A-A03A-45A9-970F-75CA417B7405}" type="presParOf" srcId="{CBD6BFF8-5DC9-4F25-B670-4B688BD1FFE7}" destId="{3A4C0697-4878-497E-8516-3B2B2B153565}" srcOrd="1" destOrd="0" presId="urn:microsoft.com/office/officeart/2005/8/layout/vList4#1"/>
    <dgm:cxn modelId="{5586CD4F-6EA6-401F-96EC-571641CD84AD}" type="presParOf" srcId="{CBD6BFF8-5DC9-4F25-B670-4B688BD1FFE7}" destId="{1C17E7B4-68B5-4728-B196-87E6C3D8E312}"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20B8B50-0FE6-47F6-9578-99EB8F6B4907}"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DB75D412-522C-4700-94B7-62A78EC60A15}">
      <dgm:prSet/>
      <dgm:spPr/>
      <dgm:t>
        <a:bodyPr/>
        <a:lstStyle/>
        <a:p>
          <a:pPr rtl="0"/>
          <a:r>
            <a:rPr lang="en-US" dirty="0" smtClean="0"/>
            <a:t>At the national level the number of children enrolled in CHIP increased 7.7% from 2009 to 2010 (7.69 million to 7.71 million)</a:t>
          </a:r>
          <a:endParaRPr lang="en-US" dirty="0"/>
        </a:p>
      </dgm:t>
    </dgm:pt>
    <dgm:pt modelId="{933FCC38-D6ED-4F09-9E2E-67B499BB6B2D}" type="parTrans" cxnId="{36838757-3813-4B75-B503-F052E1DC6742}">
      <dgm:prSet/>
      <dgm:spPr/>
      <dgm:t>
        <a:bodyPr/>
        <a:lstStyle/>
        <a:p>
          <a:endParaRPr lang="en-US"/>
        </a:p>
      </dgm:t>
    </dgm:pt>
    <dgm:pt modelId="{E20CF0BA-CBF4-49AD-9665-E72D54FF9D7D}" type="sibTrans" cxnId="{36838757-3813-4B75-B503-F052E1DC6742}">
      <dgm:prSet/>
      <dgm:spPr/>
      <dgm:t>
        <a:bodyPr/>
        <a:lstStyle/>
        <a:p>
          <a:endParaRPr lang="en-US"/>
        </a:p>
      </dgm:t>
    </dgm:pt>
    <dgm:pt modelId="{752DED33-DAAB-4320-83F9-D185A972A182}" type="pres">
      <dgm:prSet presAssocID="{D20B8B50-0FE6-47F6-9578-99EB8F6B4907}" presName="linear" presStyleCnt="0">
        <dgm:presLayoutVars>
          <dgm:animLvl val="lvl"/>
          <dgm:resizeHandles val="exact"/>
        </dgm:presLayoutVars>
      </dgm:prSet>
      <dgm:spPr/>
      <dgm:t>
        <a:bodyPr/>
        <a:lstStyle/>
        <a:p>
          <a:endParaRPr lang="en-US"/>
        </a:p>
      </dgm:t>
    </dgm:pt>
    <dgm:pt modelId="{2BCB29F3-5104-4A47-97E4-6CCCE754D322}" type="pres">
      <dgm:prSet presAssocID="{DB75D412-522C-4700-94B7-62A78EC60A15}" presName="parentText" presStyleLbl="node1" presStyleIdx="0" presStyleCnt="1" custLinFactNeighborY="-39637">
        <dgm:presLayoutVars>
          <dgm:chMax val="0"/>
          <dgm:bulletEnabled val="1"/>
        </dgm:presLayoutVars>
      </dgm:prSet>
      <dgm:spPr/>
      <dgm:t>
        <a:bodyPr/>
        <a:lstStyle/>
        <a:p>
          <a:endParaRPr lang="en-US"/>
        </a:p>
      </dgm:t>
    </dgm:pt>
  </dgm:ptLst>
  <dgm:cxnLst>
    <dgm:cxn modelId="{7AB8C5C0-CEE8-4512-8880-E429CEB9D3E6}" type="presOf" srcId="{D20B8B50-0FE6-47F6-9578-99EB8F6B4907}" destId="{752DED33-DAAB-4320-83F9-D185A972A182}" srcOrd="0" destOrd="0" presId="urn:microsoft.com/office/officeart/2005/8/layout/vList2"/>
    <dgm:cxn modelId="{D81500AC-1459-4883-8516-0AC22A9BE7EF}" type="presOf" srcId="{DB75D412-522C-4700-94B7-62A78EC60A15}" destId="{2BCB29F3-5104-4A47-97E4-6CCCE754D322}" srcOrd="0" destOrd="0" presId="urn:microsoft.com/office/officeart/2005/8/layout/vList2"/>
    <dgm:cxn modelId="{36838757-3813-4B75-B503-F052E1DC6742}" srcId="{D20B8B50-0FE6-47F6-9578-99EB8F6B4907}" destId="{DB75D412-522C-4700-94B7-62A78EC60A15}" srcOrd="0" destOrd="0" parTransId="{933FCC38-D6ED-4F09-9E2E-67B499BB6B2D}" sibTransId="{E20CF0BA-CBF4-49AD-9665-E72D54FF9D7D}"/>
    <dgm:cxn modelId="{92E60BE3-DA5F-4B48-94CB-6CCFAAE971FA}" type="presParOf" srcId="{752DED33-DAAB-4320-83F9-D185A972A182}" destId="{2BCB29F3-5104-4A47-97E4-6CCCE754D322}"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C16CECD-F259-AA4B-A86D-BFCCE28A53C5}"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3FB0CA3D-8085-2042-AD39-61318156020A}">
      <dgm:prSet custT="1"/>
      <dgm:spPr/>
      <dgm:t>
        <a:bodyPr/>
        <a:lstStyle/>
        <a:p>
          <a:pPr rtl="0"/>
          <a:r>
            <a:rPr lang="en-US" sz="1900" b="1" dirty="0" smtClean="0">
              <a:solidFill>
                <a:srgbClr val="000000"/>
              </a:solidFill>
            </a:rPr>
            <a:t>Low level of reimbursements as % of usual &amp; customary costs</a:t>
          </a:r>
          <a:endParaRPr lang="en-US" sz="1900" b="1" dirty="0">
            <a:solidFill>
              <a:srgbClr val="000000"/>
            </a:solidFill>
          </a:endParaRPr>
        </a:p>
      </dgm:t>
    </dgm:pt>
    <dgm:pt modelId="{79A885E2-40CA-834B-8571-725DD6F7C2C1}" type="parTrans" cxnId="{F1393716-500F-4E4A-B41E-DD63CEA05FA9}">
      <dgm:prSet/>
      <dgm:spPr/>
      <dgm:t>
        <a:bodyPr/>
        <a:lstStyle/>
        <a:p>
          <a:endParaRPr lang="en-US">
            <a:solidFill>
              <a:srgbClr val="000000"/>
            </a:solidFill>
          </a:endParaRPr>
        </a:p>
      </dgm:t>
    </dgm:pt>
    <dgm:pt modelId="{9821AFCB-2B4C-7648-B307-C209D99DB097}" type="sibTrans" cxnId="{F1393716-500F-4E4A-B41E-DD63CEA05FA9}">
      <dgm:prSet/>
      <dgm:spPr/>
      <dgm:t>
        <a:bodyPr/>
        <a:lstStyle/>
        <a:p>
          <a:endParaRPr lang="en-US">
            <a:solidFill>
              <a:srgbClr val="000000"/>
            </a:solidFill>
          </a:endParaRPr>
        </a:p>
      </dgm:t>
    </dgm:pt>
    <dgm:pt modelId="{A65CA07B-4CB6-A449-B422-EB9F6B05B3B7}">
      <dgm:prSet/>
      <dgm:spPr/>
      <dgm:t>
        <a:bodyPr/>
        <a:lstStyle/>
        <a:p>
          <a:pPr rtl="0"/>
          <a:r>
            <a:rPr lang="en-US" dirty="0" smtClean="0">
              <a:solidFill>
                <a:srgbClr val="000000"/>
              </a:solidFill>
            </a:rPr>
            <a:t>Diversify revenue stream to include sliding scale fees</a:t>
          </a:r>
          <a:endParaRPr lang="en-US" dirty="0">
            <a:solidFill>
              <a:srgbClr val="000000"/>
            </a:solidFill>
          </a:endParaRPr>
        </a:p>
      </dgm:t>
    </dgm:pt>
    <dgm:pt modelId="{AB93ABD6-DF07-1546-BD4B-20E5BCA086AD}" type="parTrans" cxnId="{081A9C0B-0691-D14E-835A-72A053D17B48}">
      <dgm:prSet/>
      <dgm:spPr/>
      <dgm:t>
        <a:bodyPr/>
        <a:lstStyle/>
        <a:p>
          <a:endParaRPr lang="en-US">
            <a:solidFill>
              <a:srgbClr val="000000"/>
            </a:solidFill>
          </a:endParaRPr>
        </a:p>
      </dgm:t>
    </dgm:pt>
    <dgm:pt modelId="{1F918B1C-5CF8-1841-B544-54F63799D7FC}" type="sibTrans" cxnId="{081A9C0B-0691-D14E-835A-72A053D17B48}">
      <dgm:prSet/>
      <dgm:spPr/>
      <dgm:t>
        <a:bodyPr/>
        <a:lstStyle/>
        <a:p>
          <a:endParaRPr lang="en-US">
            <a:solidFill>
              <a:srgbClr val="000000"/>
            </a:solidFill>
          </a:endParaRPr>
        </a:p>
      </dgm:t>
    </dgm:pt>
    <dgm:pt modelId="{E6F577D9-2C0F-FC4E-B73D-94AF52F9933A}">
      <dgm:prSet custT="1"/>
      <dgm:spPr/>
      <dgm:t>
        <a:bodyPr/>
        <a:lstStyle/>
        <a:p>
          <a:pPr rtl="0"/>
          <a:r>
            <a:rPr lang="en-US" sz="1900" b="1" dirty="0" smtClean="0">
              <a:solidFill>
                <a:srgbClr val="000000"/>
              </a:solidFill>
            </a:rPr>
            <a:t>Cumbersome administration requirements</a:t>
          </a:r>
          <a:endParaRPr lang="en-US" sz="1900" b="1" dirty="0">
            <a:solidFill>
              <a:srgbClr val="000000"/>
            </a:solidFill>
          </a:endParaRPr>
        </a:p>
      </dgm:t>
    </dgm:pt>
    <dgm:pt modelId="{45C02D83-689C-B940-AB56-DC8BA10F243F}" type="parTrans" cxnId="{61A75ED1-3D03-364C-B14F-FE467A8C242C}">
      <dgm:prSet/>
      <dgm:spPr/>
      <dgm:t>
        <a:bodyPr/>
        <a:lstStyle/>
        <a:p>
          <a:endParaRPr lang="en-US">
            <a:solidFill>
              <a:srgbClr val="000000"/>
            </a:solidFill>
          </a:endParaRPr>
        </a:p>
      </dgm:t>
    </dgm:pt>
    <dgm:pt modelId="{8F986C7B-DA33-A546-A468-CBFD1BE00057}" type="sibTrans" cxnId="{61A75ED1-3D03-364C-B14F-FE467A8C242C}">
      <dgm:prSet/>
      <dgm:spPr/>
      <dgm:t>
        <a:bodyPr/>
        <a:lstStyle/>
        <a:p>
          <a:endParaRPr lang="en-US">
            <a:solidFill>
              <a:srgbClr val="000000"/>
            </a:solidFill>
          </a:endParaRPr>
        </a:p>
      </dgm:t>
    </dgm:pt>
    <dgm:pt modelId="{C7C57D75-2D1C-7043-B415-905578437B1F}">
      <dgm:prSet/>
      <dgm:spPr/>
      <dgm:t>
        <a:bodyPr/>
        <a:lstStyle/>
        <a:p>
          <a:pPr rtl="0"/>
          <a:r>
            <a:rPr lang="en-US" dirty="0" smtClean="0">
              <a:solidFill>
                <a:srgbClr val="000000"/>
              </a:solidFill>
            </a:rPr>
            <a:t>Invest in technology and create streamlined business systems</a:t>
          </a:r>
          <a:endParaRPr lang="en-US" dirty="0">
            <a:solidFill>
              <a:srgbClr val="000000"/>
            </a:solidFill>
          </a:endParaRPr>
        </a:p>
      </dgm:t>
    </dgm:pt>
    <dgm:pt modelId="{7B21D00C-8129-9E45-9E38-1706DF983CF1}" type="parTrans" cxnId="{26E2B5BE-4A03-254A-9C93-09946BB83D23}">
      <dgm:prSet/>
      <dgm:spPr/>
      <dgm:t>
        <a:bodyPr/>
        <a:lstStyle/>
        <a:p>
          <a:endParaRPr lang="en-US">
            <a:solidFill>
              <a:srgbClr val="000000"/>
            </a:solidFill>
          </a:endParaRPr>
        </a:p>
      </dgm:t>
    </dgm:pt>
    <dgm:pt modelId="{74B9765C-45C0-124A-B899-F762C6A70956}" type="sibTrans" cxnId="{26E2B5BE-4A03-254A-9C93-09946BB83D23}">
      <dgm:prSet/>
      <dgm:spPr/>
      <dgm:t>
        <a:bodyPr/>
        <a:lstStyle/>
        <a:p>
          <a:endParaRPr lang="en-US">
            <a:solidFill>
              <a:srgbClr val="000000"/>
            </a:solidFill>
          </a:endParaRPr>
        </a:p>
      </dgm:t>
    </dgm:pt>
    <dgm:pt modelId="{3920727E-CD1B-3C45-860C-074B6FB71DE7}">
      <dgm:prSet custT="1"/>
      <dgm:spPr/>
      <dgm:t>
        <a:bodyPr/>
        <a:lstStyle/>
        <a:p>
          <a:pPr rtl="0"/>
          <a:r>
            <a:rPr lang="en-US" sz="1900" b="1" dirty="0" smtClean="0">
              <a:solidFill>
                <a:srgbClr val="000000"/>
              </a:solidFill>
            </a:rPr>
            <a:t>Low levels of patient compliance</a:t>
          </a:r>
          <a:endParaRPr lang="en-US" sz="1900" b="1" dirty="0">
            <a:solidFill>
              <a:srgbClr val="000000"/>
            </a:solidFill>
          </a:endParaRPr>
        </a:p>
      </dgm:t>
    </dgm:pt>
    <dgm:pt modelId="{2B27C8F5-AF60-8348-B329-AF45C6BB2D1F}" type="parTrans" cxnId="{2B90C6DB-8871-FD42-888F-E5FB20B5822B}">
      <dgm:prSet/>
      <dgm:spPr/>
      <dgm:t>
        <a:bodyPr/>
        <a:lstStyle/>
        <a:p>
          <a:endParaRPr lang="en-US">
            <a:solidFill>
              <a:srgbClr val="000000"/>
            </a:solidFill>
          </a:endParaRPr>
        </a:p>
      </dgm:t>
    </dgm:pt>
    <dgm:pt modelId="{16776C8A-0C79-2147-AAE6-FB61C650DB65}" type="sibTrans" cxnId="{2B90C6DB-8871-FD42-888F-E5FB20B5822B}">
      <dgm:prSet/>
      <dgm:spPr/>
      <dgm:t>
        <a:bodyPr/>
        <a:lstStyle/>
        <a:p>
          <a:endParaRPr lang="en-US">
            <a:solidFill>
              <a:srgbClr val="000000"/>
            </a:solidFill>
          </a:endParaRPr>
        </a:p>
      </dgm:t>
    </dgm:pt>
    <dgm:pt modelId="{B9FE35F9-259D-0F4F-B2F6-DD3E652F5846}">
      <dgm:prSet/>
      <dgm:spPr/>
      <dgm:t>
        <a:bodyPr/>
        <a:lstStyle/>
        <a:p>
          <a:pPr rtl="0"/>
          <a:r>
            <a:rPr lang="en-US" dirty="0" smtClean="0">
              <a:solidFill>
                <a:srgbClr val="000000"/>
              </a:solidFill>
            </a:rPr>
            <a:t>Educational programming, centralized location, and/or reminder system</a:t>
          </a:r>
          <a:endParaRPr lang="en-US" dirty="0">
            <a:solidFill>
              <a:srgbClr val="000000"/>
            </a:solidFill>
          </a:endParaRPr>
        </a:p>
      </dgm:t>
    </dgm:pt>
    <dgm:pt modelId="{DCD39B04-07CB-244D-8D61-4B7DBA9E50CF}" type="parTrans" cxnId="{1D51C02C-7087-B545-B478-7280D0D78E11}">
      <dgm:prSet/>
      <dgm:spPr/>
      <dgm:t>
        <a:bodyPr/>
        <a:lstStyle/>
        <a:p>
          <a:endParaRPr lang="en-US">
            <a:solidFill>
              <a:srgbClr val="000000"/>
            </a:solidFill>
          </a:endParaRPr>
        </a:p>
      </dgm:t>
    </dgm:pt>
    <dgm:pt modelId="{DC444842-4064-D949-AEBF-84C6A3BF687E}" type="sibTrans" cxnId="{1D51C02C-7087-B545-B478-7280D0D78E11}">
      <dgm:prSet/>
      <dgm:spPr/>
      <dgm:t>
        <a:bodyPr/>
        <a:lstStyle/>
        <a:p>
          <a:endParaRPr lang="en-US">
            <a:solidFill>
              <a:srgbClr val="000000"/>
            </a:solidFill>
          </a:endParaRPr>
        </a:p>
      </dgm:t>
    </dgm:pt>
    <dgm:pt modelId="{E966DEB6-D346-2246-822E-A019EFD73004}">
      <dgm:prSet/>
      <dgm:spPr/>
      <dgm:t>
        <a:bodyPr/>
        <a:lstStyle/>
        <a:p>
          <a:pPr rtl="0"/>
          <a:r>
            <a:rPr lang="en-US" dirty="0" smtClean="0">
              <a:solidFill>
                <a:srgbClr val="000000"/>
              </a:solidFill>
            </a:rPr>
            <a:t>Create and enforce no-show policies</a:t>
          </a:r>
          <a:endParaRPr lang="en-US" dirty="0">
            <a:solidFill>
              <a:srgbClr val="000000"/>
            </a:solidFill>
          </a:endParaRPr>
        </a:p>
      </dgm:t>
    </dgm:pt>
    <dgm:pt modelId="{782ADF0F-DF33-0944-B418-F3EB19655115}" type="parTrans" cxnId="{FF9237F8-2A41-5448-BC12-172E18CBFA90}">
      <dgm:prSet/>
      <dgm:spPr/>
      <dgm:t>
        <a:bodyPr/>
        <a:lstStyle/>
        <a:p>
          <a:endParaRPr lang="en-US">
            <a:solidFill>
              <a:srgbClr val="000000"/>
            </a:solidFill>
          </a:endParaRPr>
        </a:p>
      </dgm:t>
    </dgm:pt>
    <dgm:pt modelId="{6EB39DEF-690B-1440-8F06-8A8000978286}" type="sibTrans" cxnId="{FF9237F8-2A41-5448-BC12-172E18CBFA90}">
      <dgm:prSet/>
      <dgm:spPr/>
      <dgm:t>
        <a:bodyPr/>
        <a:lstStyle/>
        <a:p>
          <a:endParaRPr lang="en-US">
            <a:solidFill>
              <a:srgbClr val="000000"/>
            </a:solidFill>
          </a:endParaRPr>
        </a:p>
      </dgm:t>
    </dgm:pt>
    <dgm:pt modelId="{D54C3DD9-9F2D-DE4C-878A-72432F888024}">
      <dgm:prSet custT="1"/>
      <dgm:spPr/>
      <dgm:t>
        <a:bodyPr/>
        <a:lstStyle/>
        <a:p>
          <a:pPr rtl="0"/>
          <a:r>
            <a:rPr lang="en-US" sz="1900" b="1" dirty="0" smtClean="0">
              <a:solidFill>
                <a:srgbClr val="000000"/>
              </a:solidFill>
            </a:rPr>
            <a:t>Difficulty recruiting &amp; retraining dentists</a:t>
          </a:r>
          <a:endParaRPr lang="en-US" sz="1900" b="1" dirty="0">
            <a:solidFill>
              <a:srgbClr val="000000"/>
            </a:solidFill>
          </a:endParaRPr>
        </a:p>
      </dgm:t>
    </dgm:pt>
    <dgm:pt modelId="{215F259B-AB26-0646-8A48-91B33C752C54}" type="parTrans" cxnId="{E6D63D4D-1C3F-AA41-AE60-8B526D61C6C3}">
      <dgm:prSet/>
      <dgm:spPr/>
      <dgm:t>
        <a:bodyPr/>
        <a:lstStyle/>
        <a:p>
          <a:endParaRPr lang="en-US">
            <a:solidFill>
              <a:srgbClr val="000000"/>
            </a:solidFill>
          </a:endParaRPr>
        </a:p>
      </dgm:t>
    </dgm:pt>
    <dgm:pt modelId="{2B0A6755-80A9-944F-84C3-D2FB4C355584}" type="sibTrans" cxnId="{E6D63D4D-1C3F-AA41-AE60-8B526D61C6C3}">
      <dgm:prSet/>
      <dgm:spPr/>
      <dgm:t>
        <a:bodyPr/>
        <a:lstStyle/>
        <a:p>
          <a:endParaRPr lang="en-US">
            <a:solidFill>
              <a:srgbClr val="000000"/>
            </a:solidFill>
          </a:endParaRPr>
        </a:p>
      </dgm:t>
    </dgm:pt>
    <dgm:pt modelId="{CCFC431B-10FC-6846-A467-31391A176D52}">
      <dgm:prSet/>
      <dgm:spPr/>
      <dgm:t>
        <a:bodyPr/>
        <a:lstStyle/>
        <a:p>
          <a:pPr rtl="0"/>
          <a:r>
            <a:rPr lang="en-US" dirty="0" smtClean="0">
              <a:solidFill>
                <a:srgbClr val="000000"/>
              </a:solidFill>
            </a:rPr>
            <a:t>Look for volunteers from community &amp; partner with local dental schools</a:t>
          </a:r>
          <a:endParaRPr lang="en-US" dirty="0">
            <a:solidFill>
              <a:srgbClr val="000000"/>
            </a:solidFill>
          </a:endParaRPr>
        </a:p>
      </dgm:t>
    </dgm:pt>
    <dgm:pt modelId="{C0170F18-D28C-9F47-8715-1B05F8086536}" type="parTrans" cxnId="{48463D04-C911-FC48-BF54-A218B0E97404}">
      <dgm:prSet/>
      <dgm:spPr/>
      <dgm:t>
        <a:bodyPr/>
        <a:lstStyle/>
        <a:p>
          <a:endParaRPr lang="en-US">
            <a:solidFill>
              <a:srgbClr val="000000"/>
            </a:solidFill>
          </a:endParaRPr>
        </a:p>
      </dgm:t>
    </dgm:pt>
    <dgm:pt modelId="{1FDE8E1E-B6BD-6A42-8124-1CE392C53DEB}" type="sibTrans" cxnId="{48463D04-C911-FC48-BF54-A218B0E97404}">
      <dgm:prSet/>
      <dgm:spPr/>
      <dgm:t>
        <a:bodyPr/>
        <a:lstStyle/>
        <a:p>
          <a:endParaRPr lang="en-US">
            <a:solidFill>
              <a:srgbClr val="000000"/>
            </a:solidFill>
          </a:endParaRPr>
        </a:p>
      </dgm:t>
    </dgm:pt>
    <dgm:pt modelId="{31D76F18-C894-BA49-B8BF-E1FE42E48465}" type="pres">
      <dgm:prSet presAssocID="{5C16CECD-F259-AA4B-A86D-BFCCE28A53C5}" presName="linear" presStyleCnt="0">
        <dgm:presLayoutVars>
          <dgm:dir/>
          <dgm:animLvl val="lvl"/>
          <dgm:resizeHandles val="exact"/>
        </dgm:presLayoutVars>
      </dgm:prSet>
      <dgm:spPr/>
      <dgm:t>
        <a:bodyPr/>
        <a:lstStyle/>
        <a:p>
          <a:endParaRPr lang="en-US"/>
        </a:p>
      </dgm:t>
    </dgm:pt>
    <dgm:pt modelId="{51F8453A-2879-C447-A3D5-EED8B44E4217}" type="pres">
      <dgm:prSet presAssocID="{3FB0CA3D-8085-2042-AD39-61318156020A}" presName="parentLin" presStyleCnt="0"/>
      <dgm:spPr/>
    </dgm:pt>
    <dgm:pt modelId="{E89471D7-FA0A-3B49-B13B-34E7FB617E56}" type="pres">
      <dgm:prSet presAssocID="{3FB0CA3D-8085-2042-AD39-61318156020A}" presName="parentLeftMargin" presStyleLbl="node1" presStyleIdx="0" presStyleCnt="4"/>
      <dgm:spPr/>
      <dgm:t>
        <a:bodyPr/>
        <a:lstStyle/>
        <a:p>
          <a:endParaRPr lang="en-US"/>
        </a:p>
      </dgm:t>
    </dgm:pt>
    <dgm:pt modelId="{C01F3AD8-0EFC-E244-A730-F54E9CC8975C}" type="pres">
      <dgm:prSet presAssocID="{3FB0CA3D-8085-2042-AD39-61318156020A}" presName="parentText" presStyleLbl="node1" presStyleIdx="0" presStyleCnt="4" custScaleX="124007">
        <dgm:presLayoutVars>
          <dgm:chMax val="0"/>
          <dgm:bulletEnabled val="1"/>
        </dgm:presLayoutVars>
      </dgm:prSet>
      <dgm:spPr/>
      <dgm:t>
        <a:bodyPr/>
        <a:lstStyle/>
        <a:p>
          <a:endParaRPr lang="en-US"/>
        </a:p>
      </dgm:t>
    </dgm:pt>
    <dgm:pt modelId="{CF104D39-3019-A74F-AC47-E4713BFBF23D}" type="pres">
      <dgm:prSet presAssocID="{3FB0CA3D-8085-2042-AD39-61318156020A}" presName="negativeSpace" presStyleCnt="0"/>
      <dgm:spPr/>
    </dgm:pt>
    <dgm:pt modelId="{E103EC8C-4D34-9747-8237-BB3A31B9989F}" type="pres">
      <dgm:prSet presAssocID="{3FB0CA3D-8085-2042-AD39-61318156020A}" presName="childText" presStyleLbl="conFgAcc1" presStyleIdx="0" presStyleCnt="4">
        <dgm:presLayoutVars>
          <dgm:bulletEnabled val="1"/>
        </dgm:presLayoutVars>
      </dgm:prSet>
      <dgm:spPr/>
      <dgm:t>
        <a:bodyPr/>
        <a:lstStyle/>
        <a:p>
          <a:endParaRPr lang="en-US"/>
        </a:p>
      </dgm:t>
    </dgm:pt>
    <dgm:pt modelId="{64623F92-7224-B64E-A21C-53BA53C33EA0}" type="pres">
      <dgm:prSet presAssocID="{9821AFCB-2B4C-7648-B307-C209D99DB097}" presName="spaceBetweenRectangles" presStyleCnt="0"/>
      <dgm:spPr/>
    </dgm:pt>
    <dgm:pt modelId="{027FA05F-A64A-1849-A34D-E431F446A6A3}" type="pres">
      <dgm:prSet presAssocID="{E6F577D9-2C0F-FC4E-B73D-94AF52F9933A}" presName="parentLin" presStyleCnt="0"/>
      <dgm:spPr/>
    </dgm:pt>
    <dgm:pt modelId="{8D06DBB5-EBB9-5047-B055-33CECDEAD416}" type="pres">
      <dgm:prSet presAssocID="{E6F577D9-2C0F-FC4E-B73D-94AF52F9933A}" presName="parentLeftMargin" presStyleLbl="node1" presStyleIdx="0" presStyleCnt="4"/>
      <dgm:spPr/>
      <dgm:t>
        <a:bodyPr/>
        <a:lstStyle/>
        <a:p>
          <a:endParaRPr lang="en-US"/>
        </a:p>
      </dgm:t>
    </dgm:pt>
    <dgm:pt modelId="{996B0677-8F9D-D24C-9C74-D2E42988F5CD}" type="pres">
      <dgm:prSet presAssocID="{E6F577D9-2C0F-FC4E-B73D-94AF52F9933A}" presName="parentText" presStyleLbl="node1" presStyleIdx="1" presStyleCnt="4" custScaleX="124007">
        <dgm:presLayoutVars>
          <dgm:chMax val="0"/>
          <dgm:bulletEnabled val="1"/>
        </dgm:presLayoutVars>
      </dgm:prSet>
      <dgm:spPr/>
      <dgm:t>
        <a:bodyPr/>
        <a:lstStyle/>
        <a:p>
          <a:endParaRPr lang="en-US"/>
        </a:p>
      </dgm:t>
    </dgm:pt>
    <dgm:pt modelId="{1525B294-B6F2-7045-B547-6F31553FE18B}" type="pres">
      <dgm:prSet presAssocID="{E6F577D9-2C0F-FC4E-B73D-94AF52F9933A}" presName="negativeSpace" presStyleCnt="0"/>
      <dgm:spPr/>
    </dgm:pt>
    <dgm:pt modelId="{8592D5FF-33F7-EA4D-8840-C6EE9B5D78B9}" type="pres">
      <dgm:prSet presAssocID="{E6F577D9-2C0F-FC4E-B73D-94AF52F9933A}" presName="childText" presStyleLbl="conFgAcc1" presStyleIdx="1" presStyleCnt="4">
        <dgm:presLayoutVars>
          <dgm:bulletEnabled val="1"/>
        </dgm:presLayoutVars>
      </dgm:prSet>
      <dgm:spPr/>
      <dgm:t>
        <a:bodyPr/>
        <a:lstStyle/>
        <a:p>
          <a:endParaRPr lang="en-US"/>
        </a:p>
      </dgm:t>
    </dgm:pt>
    <dgm:pt modelId="{7D21F744-C5F8-7547-943C-537B8DCA4027}" type="pres">
      <dgm:prSet presAssocID="{8F986C7B-DA33-A546-A468-CBFD1BE00057}" presName="spaceBetweenRectangles" presStyleCnt="0"/>
      <dgm:spPr/>
    </dgm:pt>
    <dgm:pt modelId="{C8678900-D89A-4B4D-8FFA-097532BE9ED1}" type="pres">
      <dgm:prSet presAssocID="{3920727E-CD1B-3C45-860C-074B6FB71DE7}" presName="parentLin" presStyleCnt="0"/>
      <dgm:spPr/>
    </dgm:pt>
    <dgm:pt modelId="{3A782939-7DD2-A04B-A129-3FB3F5D67EC9}" type="pres">
      <dgm:prSet presAssocID="{3920727E-CD1B-3C45-860C-074B6FB71DE7}" presName="parentLeftMargin" presStyleLbl="node1" presStyleIdx="1" presStyleCnt="4"/>
      <dgm:spPr/>
      <dgm:t>
        <a:bodyPr/>
        <a:lstStyle/>
        <a:p>
          <a:endParaRPr lang="en-US"/>
        </a:p>
      </dgm:t>
    </dgm:pt>
    <dgm:pt modelId="{1AE9986A-B23D-A149-B78C-5D27D6C0A885}" type="pres">
      <dgm:prSet presAssocID="{3920727E-CD1B-3C45-860C-074B6FB71DE7}" presName="parentText" presStyleLbl="node1" presStyleIdx="2" presStyleCnt="4" custScaleX="124007">
        <dgm:presLayoutVars>
          <dgm:chMax val="0"/>
          <dgm:bulletEnabled val="1"/>
        </dgm:presLayoutVars>
      </dgm:prSet>
      <dgm:spPr/>
      <dgm:t>
        <a:bodyPr/>
        <a:lstStyle/>
        <a:p>
          <a:endParaRPr lang="en-US"/>
        </a:p>
      </dgm:t>
    </dgm:pt>
    <dgm:pt modelId="{859C5DD9-D0A8-2B46-8CFC-9C9553639FAD}" type="pres">
      <dgm:prSet presAssocID="{3920727E-CD1B-3C45-860C-074B6FB71DE7}" presName="negativeSpace" presStyleCnt="0"/>
      <dgm:spPr/>
    </dgm:pt>
    <dgm:pt modelId="{C2809990-12CA-4143-BDCA-184D0E15F8E2}" type="pres">
      <dgm:prSet presAssocID="{3920727E-CD1B-3C45-860C-074B6FB71DE7}" presName="childText" presStyleLbl="conFgAcc1" presStyleIdx="2" presStyleCnt="4">
        <dgm:presLayoutVars>
          <dgm:bulletEnabled val="1"/>
        </dgm:presLayoutVars>
      </dgm:prSet>
      <dgm:spPr/>
      <dgm:t>
        <a:bodyPr/>
        <a:lstStyle/>
        <a:p>
          <a:endParaRPr lang="en-US"/>
        </a:p>
      </dgm:t>
    </dgm:pt>
    <dgm:pt modelId="{7A66338E-3C8D-164F-9E10-FA9B6A54040B}" type="pres">
      <dgm:prSet presAssocID="{16776C8A-0C79-2147-AAE6-FB61C650DB65}" presName="spaceBetweenRectangles" presStyleCnt="0"/>
      <dgm:spPr/>
    </dgm:pt>
    <dgm:pt modelId="{CBE4CF5D-383E-7C43-9C74-2D224BDF39AD}" type="pres">
      <dgm:prSet presAssocID="{D54C3DD9-9F2D-DE4C-878A-72432F888024}" presName="parentLin" presStyleCnt="0"/>
      <dgm:spPr/>
    </dgm:pt>
    <dgm:pt modelId="{45EF0BF1-7915-244E-A46D-09C59DE4297D}" type="pres">
      <dgm:prSet presAssocID="{D54C3DD9-9F2D-DE4C-878A-72432F888024}" presName="parentLeftMargin" presStyleLbl="node1" presStyleIdx="2" presStyleCnt="4"/>
      <dgm:spPr/>
      <dgm:t>
        <a:bodyPr/>
        <a:lstStyle/>
        <a:p>
          <a:endParaRPr lang="en-US"/>
        </a:p>
      </dgm:t>
    </dgm:pt>
    <dgm:pt modelId="{5CE173D9-47CE-9D4F-AFB4-D1855DC13E3A}" type="pres">
      <dgm:prSet presAssocID="{D54C3DD9-9F2D-DE4C-878A-72432F888024}" presName="parentText" presStyleLbl="node1" presStyleIdx="3" presStyleCnt="4" custScaleX="124007">
        <dgm:presLayoutVars>
          <dgm:chMax val="0"/>
          <dgm:bulletEnabled val="1"/>
        </dgm:presLayoutVars>
      </dgm:prSet>
      <dgm:spPr/>
      <dgm:t>
        <a:bodyPr/>
        <a:lstStyle/>
        <a:p>
          <a:endParaRPr lang="en-US"/>
        </a:p>
      </dgm:t>
    </dgm:pt>
    <dgm:pt modelId="{3C094D1D-99C2-E348-8CBC-45AE1EC5B1CF}" type="pres">
      <dgm:prSet presAssocID="{D54C3DD9-9F2D-DE4C-878A-72432F888024}" presName="negativeSpace" presStyleCnt="0"/>
      <dgm:spPr/>
    </dgm:pt>
    <dgm:pt modelId="{27AE46AB-1CB5-8548-8D2C-FD218D02C9F1}" type="pres">
      <dgm:prSet presAssocID="{D54C3DD9-9F2D-DE4C-878A-72432F888024}" presName="childText" presStyleLbl="conFgAcc1" presStyleIdx="3" presStyleCnt="4">
        <dgm:presLayoutVars>
          <dgm:bulletEnabled val="1"/>
        </dgm:presLayoutVars>
      </dgm:prSet>
      <dgm:spPr/>
      <dgm:t>
        <a:bodyPr/>
        <a:lstStyle/>
        <a:p>
          <a:endParaRPr lang="en-US"/>
        </a:p>
      </dgm:t>
    </dgm:pt>
  </dgm:ptLst>
  <dgm:cxnLst>
    <dgm:cxn modelId="{9358DF19-2399-4E19-95AC-685227574725}" type="presOf" srcId="{D54C3DD9-9F2D-DE4C-878A-72432F888024}" destId="{5CE173D9-47CE-9D4F-AFB4-D1855DC13E3A}" srcOrd="1" destOrd="0" presId="urn:microsoft.com/office/officeart/2005/8/layout/list1"/>
    <dgm:cxn modelId="{F1393716-500F-4E4A-B41E-DD63CEA05FA9}" srcId="{5C16CECD-F259-AA4B-A86D-BFCCE28A53C5}" destId="{3FB0CA3D-8085-2042-AD39-61318156020A}" srcOrd="0" destOrd="0" parTransId="{79A885E2-40CA-834B-8571-725DD6F7C2C1}" sibTransId="{9821AFCB-2B4C-7648-B307-C209D99DB097}"/>
    <dgm:cxn modelId="{784B61BE-1D95-4674-B739-C4BFCE322E28}" type="presOf" srcId="{5C16CECD-F259-AA4B-A86D-BFCCE28A53C5}" destId="{31D76F18-C894-BA49-B8BF-E1FE42E48465}" srcOrd="0" destOrd="0" presId="urn:microsoft.com/office/officeart/2005/8/layout/list1"/>
    <dgm:cxn modelId="{FF9237F8-2A41-5448-BC12-172E18CBFA90}" srcId="{3920727E-CD1B-3C45-860C-074B6FB71DE7}" destId="{E966DEB6-D346-2246-822E-A019EFD73004}" srcOrd="1" destOrd="0" parTransId="{782ADF0F-DF33-0944-B418-F3EB19655115}" sibTransId="{6EB39DEF-690B-1440-8F06-8A8000978286}"/>
    <dgm:cxn modelId="{E90A91B7-3C5B-42D2-B1FE-8B82B4416F0D}" type="presOf" srcId="{3920727E-CD1B-3C45-860C-074B6FB71DE7}" destId="{1AE9986A-B23D-A149-B78C-5D27D6C0A885}" srcOrd="1" destOrd="0" presId="urn:microsoft.com/office/officeart/2005/8/layout/list1"/>
    <dgm:cxn modelId="{9F1CE5F5-6219-46BC-AD06-4AA3E209C2D5}" type="presOf" srcId="{E6F577D9-2C0F-FC4E-B73D-94AF52F9933A}" destId="{8D06DBB5-EBB9-5047-B055-33CECDEAD416}" srcOrd="0" destOrd="0" presId="urn:microsoft.com/office/officeart/2005/8/layout/list1"/>
    <dgm:cxn modelId="{61A75ED1-3D03-364C-B14F-FE467A8C242C}" srcId="{5C16CECD-F259-AA4B-A86D-BFCCE28A53C5}" destId="{E6F577D9-2C0F-FC4E-B73D-94AF52F9933A}" srcOrd="1" destOrd="0" parTransId="{45C02D83-689C-B940-AB56-DC8BA10F243F}" sibTransId="{8F986C7B-DA33-A546-A468-CBFD1BE00057}"/>
    <dgm:cxn modelId="{04EBCF2A-2F6F-431B-A82E-6CD76C242110}" type="presOf" srcId="{3920727E-CD1B-3C45-860C-074B6FB71DE7}" destId="{3A782939-7DD2-A04B-A129-3FB3F5D67EC9}" srcOrd="0" destOrd="0" presId="urn:microsoft.com/office/officeart/2005/8/layout/list1"/>
    <dgm:cxn modelId="{377B9232-E8A5-4B6C-9C4C-05801B081DA1}" type="presOf" srcId="{A65CA07B-4CB6-A449-B422-EB9F6B05B3B7}" destId="{E103EC8C-4D34-9747-8237-BB3A31B9989F}" srcOrd="0" destOrd="0" presId="urn:microsoft.com/office/officeart/2005/8/layout/list1"/>
    <dgm:cxn modelId="{E6D63D4D-1C3F-AA41-AE60-8B526D61C6C3}" srcId="{5C16CECD-F259-AA4B-A86D-BFCCE28A53C5}" destId="{D54C3DD9-9F2D-DE4C-878A-72432F888024}" srcOrd="3" destOrd="0" parTransId="{215F259B-AB26-0646-8A48-91B33C752C54}" sibTransId="{2B0A6755-80A9-944F-84C3-D2FB4C355584}"/>
    <dgm:cxn modelId="{44883493-26F2-43C7-8FDB-66562F1160B1}" type="presOf" srcId="{CCFC431B-10FC-6846-A467-31391A176D52}" destId="{27AE46AB-1CB5-8548-8D2C-FD218D02C9F1}" srcOrd="0" destOrd="0" presId="urn:microsoft.com/office/officeart/2005/8/layout/list1"/>
    <dgm:cxn modelId="{9DAAEBDD-2628-46BB-B35B-2AB04D742869}" type="presOf" srcId="{B9FE35F9-259D-0F4F-B2F6-DD3E652F5846}" destId="{C2809990-12CA-4143-BDCA-184D0E15F8E2}" srcOrd="0" destOrd="0" presId="urn:microsoft.com/office/officeart/2005/8/layout/list1"/>
    <dgm:cxn modelId="{2B90C6DB-8871-FD42-888F-E5FB20B5822B}" srcId="{5C16CECD-F259-AA4B-A86D-BFCCE28A53C5}" destId="{3920727E-CD1B-3C45-860C-074B6FB71DE7}" srcOrd="2" destOrd="0" parTransId="{2B27C8F5-AF60-8348-B329-AF45C6BB2D1F}" sibTransId="{16776C8A-0C79-2147-AAE6-FB61C650DB65}"/>
    <dgm:cxn modelId="{6838BC45-D375-4B44-A749-BE5904112D3B}" type="presOf" srcId="{C7C57D75-2D1C-7043-B415-905578437B1F}" destId="{8592D5FF-33F7-EA4D-8840-C6EE9B5D78B9}" srcOrd="0" destOrd="0" presId="urn:microsoft.com/office/officeart/2005/8/layout/list1"/>
    <dgm:cxn modelId="{F8950E80-4009-4FB0-8D54-374B5CFD46E8}" type="presOf" srcId="{E6F577D9-2C0F-FC4E-B73D-94AF52F9933A}" destId="{996B0677-8F9D-D24C-9C74-D2E42988F5CD}" srcOrd="1" destOrd="0" presId="urn:microsoft.com/office/officeart/2005/8/layout/list1"/>
    <dgm:cxn modelId="{1D51C02C-7087-B545-B478-7280D0D78E11}" srcId="{3920727E-CD1B-3C45-860C-074B6FB71DE7}" destId="{B9FE35F9-259D-0F4F-B2F6-DD3E652F5846}" srcOrd="0" destOrd="0" parTransId="{DCD39B04-07CB-244D-8D61-4B7DBA9E50CF}" sibTransId="{DC444842-4064-D949-AEBF-84C6A3BF687E}"/>
    <dgm:cxn modelId="{48463D04-C911-FC48-BF54-A218B0E97404}" srcId="{D54C3DD9-9F2D-DE4C-878A-72432F888024}" destId="{CCFC431B-10FC-6846-A467-31391A176D52}" srcOrd="0" destOrd="0" parTransId="{C0170F18-D28C-9F47-8715-1B05F8086536}" sibTransId="{1FDE8E1E-B6BD-6A42-8124-1CE392C53DEB}"/>
    <dgm:cxn modelId="{26E2B5BE-4A03-254A-9C93-09946BB83D23}" srcId="{E6F577D9-2C0F-FC4E-B73D-94AF52F9933A}" destId="{C7C57D75-2D1C-7043-B415-905578437B1F}" srcOrd="0" destOrd="0" parTransId="{7B21D00C-8129-9E45-9E38-1706DF983CF1}" sibTransId="{74B9765C-45C0-124A-B899-F762C6A70956}"/>
    <dgm:cxn modelId="{081A9C0B-0691-D14E-835A-72A053D17B48}" srcId="{3FB0CA3D-8085-2042-AD39-61318156020A}" destId="{A65CA07B-4CB6-A449-B422-EB9F6B05B3B7}" srcOrd="0" destOrd="0" parTransId="{AB93ABD6-DF07-1546-BD4B-20E5BCA086AD}" sibTransId="{1F918B1C-5CF8-1841-B544-54F63799D7FC}"/>
    <dgm:cxn modelId="{137260F8-991C-4E00-A5A7-6808E45A70D9}" type="presOf" srcId="{D54C3DD9-9F2D-DE4C-878A-72432F888024}" destId="{45EF0BF1-7915-244E-A46D-09C59DE4297D}" srcOrd="0" destOrd="0" presId="urn:microsoft.com/office/officeart/2005/8/layout/list1"/>
    <dgm:cxn modelId="{2DF71387-C054-405E-A0F9-9625222C565C}" type="presOf" srcId="{E966DEB6-D346-2246-822E-A019EFD73004}" destId="{C2809990-12CA-4143-BDCA-184D0E15F8E2}" srcOrd="0" destOrd="1" presId="urn:microsoft.com/office/officeart/2005/8/layout/list1"/>
    <dgm:cxn modelId="{2AFC81DF-9858-45BB-9A14-B5EA95E3BA9C}" type="presOf" srcId="{3FB0CA3D-8085-2042-AD39-61318156020A}" destId="{C01F3AD8-0EFC-E244-A730-F54E9CC8975C}" srcOrd="1" destOrd="0" presId="urn:microsoft.com/office/officeart/2005/8/layout/list1"/>
    <dgm:cxn modelId="{C769C462-F01C-471E-898C-124D98467889}" type="presOf" srcId="{3FB0CA3D-8085-2042-AD39-61318156020A}" destId="{E89471D7-FA0A-3B49-B13B-34E7FB617E56}" srcOrd="0" destOrd="0" presId="urn:microsoft.com/office/officeart/2005/8/layout/list1"/>
    <dgm:cxn modelId="{EEA50B8D-B993-4F70-B1FF-87380EF3009C}" type="presParOf" srcId="{31D76F18-C894-BA49-B8BF-E1FE42E48465}" destId="{51F8453A-2879-C447-A3D5-EED8B44E4217}" srcOrd="0" destOrd="0" presId="urn:microsoft.com/office/officeart/2005/8/layout/list1"/>
    <dgm:cxn modelId="{2A5200B5-9617-44A8-A34D-0CB92C055091}" type="presParOf" srcId="{51F8453A-2879-C447-A3D5-EED8B44E4217}" destId="{E89471D7-FA0A-3B49-B13B-34E7FB617E56}" srcOrd="0" destOrd="0" presId="urn:microsoft.com/office/officeart/2005/8/layout/list1"/>
    <dgm:cxn modelId="{89652210-258F-4BB3-A3CD-057186296969}" type="presParOf" srcId="{51F8453A-2879-C447-A3D5-EED8B44E4217}" destId="{C01F3AD8-0EFC-E244-A730-F54E9CC8975C}" srcOrd="1" destOrd="0" presId="urn:microsoft.com/office/officeart/2005/8/layout/list1"/>
    <dgm:cxn modelId="{1753A617-9557-40C2-9ECF-1F06326C35C1}" type="presParOf" srcId="{31D76F18-C894-BA49-B8BF-E1FE42E48465}" destId="{CF104D39-3019-A74F-AC47-E4713BFBF23D}" srcOrd="1" destOrd="0" presId="urn:microsoft.com/office/officeart/2005/8/layout/list1"/>
    <dgm:cxn modelId="{F08F08DA-A5F9-4F43-8939-E190F58015BD}" type="presParOf" srcId="{31D76F18-C894-BA49-B8BF-E1FE42E48465}" destId="{E103EC8C-4D34-9747-8237-BB3A31B9989F}" srcOrd="2" destOrd="0" presId="urn:microsoft.com/office/officeart/2005/8/layout/list1"/>
    <dgm:cxn modelId="{E9668755-47E2-44A4-A670-57D5F4D8B078}" type="presParOf" srcId="{31D76F18-C894-BA49-B8BF-E1FE42E48465}" destId="{64623F92-7224-B64E-A21C-53BA53C33EA0}" srcOrd="3" destOrd="0" presId="urn:microsoft.com/office/officeart/2005/8/layout/list1"/>
    <dgm:cxn modelId="{2FAA730E-1A72-475D-A0D9-B371C9E8E1A4}" type="presParOf" srcId="{31D76F18-C894-BA49-B8BF-E1FE42E48465}" destId="{027FA05F-A64A-1849-A34D-E431F446A6A3}" srcOrd="4" destOrd="0" presId="urn:microsoft.com/office/officeart/2005/8/layout/list1"/>
    <dgm:cxn modelId="{904C93FB-ED90-4A7E-B3A1-73BF15F43609}" type="presParOf" srcId="{027FA05F-A64A-1849-A34D-E431F446A6A3}" destId="{8D06DBB5-EBB9-5047-B055-33CECDEAD416}" srcOrd="0" destOrd="0" presId="urn:microsoft.com/office/officeart/2005/8/layout/list1"/>
    <dgm:cxn modelId="{90C1E07D-846D-42F5-AAEC-38F4342F5A21}" type="presParOf" srcId="{027FA05F-A64A-1849-A34D-E431F446A6A3}" destId="{996B0677-8F9D-D24C-9C74-D2E42988F5CD}" srcOrd="1" destOrd="0" presId="urn:microsoft.com/office/officeart/2005/8/layout/list1"/>
    <dgm:cxn modelId="{49C87F0D-CB4A-475C-9331-C91E640FD171}" type="presParOf" srcId="{31D76F18-C894-BA49-B8BF-E1FE42E48465}" destId="{1525B294-B6F2-7045-B547-6F31553FE18B}" srcOrd="5" destOrd="0" presId="urn:microsoft.com/office/officeart/2005/8/layout/list1"/>
    <dgm:cxn modelId="{00E6D13C-05EC-4FEF-8BFA-BD20D630FCBE}" type="presParOf" srcId="{31D76F18-C894-BA49-B8BF-E1FE42E48465}" destId="{8592D5FF-33F7-EA4D-8840-C6EE9B5D78B9}" srcOrd="6" destOrd="0" presId="urn:microsoft.com/office/officeart/2005/8/layout/list1"/>
    <dgm:cxn modelId="{8B374029-18E9-4F90-8A47-FE1AE698ABB1}" type="presParOf" srcId="{31D76F18-C894-BA49-B8BF-E1FE42E48465}" destId="{7D21F744-C5F8-7547-943C-537B8DCA4027}" srcOrd="7" destOrd="0" presId="urn:microsoft.com/office/officeart/2005/8/layout/list1"/>
    <dgm:cxn modelId="{4A32F7DA-B5FA-4D48-8483-33CF0E4A2EBC}" type="presParOf" srcId="{31D76F18-C894-BA49-B8BF-E1FE42E48465}" destId="{C8678900-D89A-4B4D-8FFA-097532BE9ED1}" srcOrd="8" destOrd="0" presId="urn:microsoft.com/office/officeart/2005/8/layout/list1"/>
    <dgm:cxn modelId="{FB4EFC02-673B-49B0-BBE9-5CDC240BF888}" type="presParOf" srcId="{C8678900-D89A-4B4D-8FFA-097532BE9ED1}" destId="{3A782939-7DD2-A04B-A129-3FB3F5D67EC9}" srcOrd="0" destOrd="0" presId="urn:microsoft.com/office/officeart/2005/8/layout/list1"/>
    <dgm:cxn modelId="{19ADB518-24A0-4585-AFA1-BCE15E3610DC}" type="presParOf" srcId="{C8678900-D89A-4B4D-8FFA-097532BE9ED1}" destId="{1AE9986A-B23D-A149-B78C-5D27D6C0A885}" srcOrd="1" destOrd="0" presId="urn:microsoft.com/office/officeart/2005/8/layout/list1"/>
    <dgm:cxn modelId="{F2C3DC7C-6C3F-40A5-A695-40445DD8E850}" type="presParOf" srcId="{31D76F18-C894-BA49-B8BF-E1FE42E48465}" destId="{859C5DD9-D0A8-2B46-8CFC-9C9553639FAD}" srcOrd="9" destOrd="0" presId="urn:microsoft.com/office/officeart/2005/8/layout/list1"/>
    <dgm:cxn modelId="{8F43E87A-4075-4698-83B1-45110E074BD7}" type="presParOf" srcId="{31D76F18-C894-BA49-B8BF-E1FE42E48465}" destId="{C2809990-12CA-4143-BDCA-184D0E15F8E2}" srcOrd="10" destOrd="0" presId="urn:microsoft.com/office/officeart/2005/8/layout/list1"/>
    <dgm:cxn modelId="{CF6F7971-7BDA-48D2-AEA2-CDEB1476A8BA}" type="presParOf" srcId="{31D76F18-C894-BA49-B8BF-E1FE42E48465}" destId="{7A66338E-3C8D-164F-9E10-FA9B6A54040B}" srcOrd="11" destOrd="0" presId="urn:microsoft.com/office/officeart/2005/8/layout/list1"/>
    <dgm:cxn modelId="{E377CDCB-C0A2-401B-954D-819DC182F15F}" type="presParOf" srcId="{31D76F18-C894-BA49-B8BF-E1FE42E48465}" destId="{CBE4CF5D-383E-7C43-9C74-2D224BDF39AD}" srcOrd="12" destOrd="0" presId="urn:microsoft.com/office/officeart/2005/8/layout/list1"/>
    <dgm:cxn modelId="{D8174E97-89D1-48ED-A14F-40A59199A44C}" type="presParOf" srcId="{CBE4CF5D-383E-7C43-9C74-2D224BDF39AD}" destId="{45EF0BF1-7915-244E-A46D-09C59DE4297D}" srcOrd="0" destOrd="0" presId="urn:microsoft.com/office/officeart/2005/8/layout/list1"/>
    <dgm:cxn modelId="{E50D1D70-643A-4C9E-96EE-9189BDE65674}" type="presParOf" srcId="{CBE4CF5D-383E-7C43-9C74-2D224BDF39AD}" destId="{5CE173D9-47CE-9D4F-AFB4-D1855DC13E3A}" srcOrd="1" destOrd="0" presId="urn:microsoft.com/office/officeart/2005/8/layout/list1"/>
    <dgm:cxn modelId="{9C10EFB3-2FE0-42D4-B2BA-6370CAEBB0E1}" type="presParOf" srcId="{31D76F18-C894-BA49-B8BF-E1FE42E48465}" destId="{3C094D1D-99C2-E348-8CBC-45AE1EC5B1CF}" srcOrd="13" destOrd="0" presId="urn:microsoft.com/office/officeart/2005/8/layout/list1"/>
    <dgm:cxn modelId="{AB9AA7FE-0EC1-4120-8D9D-D71A3AD56D22}" type="presParOf" srcId="{31D76F18-C894-BA49-B8BF-E1FE42E48465}" destId="{27AE46AB-1CB5-8548-8D2C-FD218D02C9F1}"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3366D5E-91CD-4D0E-8404-E146BC58203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FAA3E383-B514-4419-9AB5-C855015E3F80}">
      <dgm:prSet custT="1"/>
      <dgm:spPr/>
      <dgm:t>
        <a:bodyPr/>
        <a:lstStyle/>
        <a:p>
          <a:pPr rtl="0"/>
          <a:r>
            <a:rPr lang="en-US" sz="1600" b="1" dirty="0" smtClean="0"/>
            <a:t>Cutbacks in state spending for Medicaid may result in adults seeking alternative means to receiving dental care.   </a:t>
          </a:r>
          <a:endParaRPr lang="en-US" sz="1600" b="1" dirty="0"/>
        </a:p>
      </dgm:t>
    </dgm:pt>
    <dgm:pt modelId="{F17307D7-3BF8-41F7-AA7F-AB268196488C}" type="parTrans" cxnId="{AC14E64E-AD06-41FF-907A-53A430A73ECD}">
      <dgm:prSet/>
      <dgm:spPr/>
      <dgm:t>
        <a:bodyPr/>
        <a:lstStyle/>
        <a:p>
          <a:endParaRPr lang="en-US" sz="1600" b="1"/>
        </a:p>
      </dgm:t>
    </dgm:pt>
    <dgm:pt modelId="{0F997A5B-D71C-441A-A8D2-CF51B6CBE509}" type="sibTrans" cxnId="{AC14E64E-AD06-41FF-907A-53A430A73ECD}">
      <dgm:prSet/>
      <dgm:spPr/>
      <dgm:t>
        <a:bodyPr/>
        <a:lstStyle/>
        <a:p>
          <a:endParaRPr lang="en-US" sz="1600" b="1"/>
        </a:p>
      </dgm:t>
    </dgm:pt>
    <dgm:pt modelId="{804F25ED-26C0-470E-AB70-BA68BD2CEDE5}" type="pres">
      <dgm:prSet presAssocID="{63366D5E-91CD-4D0E-8404-E146BC58203D}" presName="linear" presStyleCnt="0">
        <dgm:presLayoutVars>
          <dgm:animLvl val="lvl"/>
          <dgm:resizeHandles val="exact"/>
        </dgm:presLayoutVars>
      </dgm:prSet>
      <dgm:spPr/>
      <dgm:t>
        <a:bodyPr/>
        <a:lstStyle/>
        <a:p>
          <a:endParaRPr lang="en-US"/>
        </a:p>
      </dgm:t>
    </dgm:pt>
    <dgm:pt modelId="{3A30F220-DDA3-4536-88FE-066D107F11FB}" type="pres">
      <dgm:prSet presAssocID="{FAA3E383-B514-4419-9AB5-C855015E3F80}" presName="parentText" presStyleLbl="node1" presStyleIdx="0" presStyleCnt="1" custLinFactNeighborX="1010" custLinFactNeighborY="-4091">
        <dgm:presLayoutVars>
          <dgm:chMax val="0"/>
          <dgm:bulletEnabled val="1"/>
        </dgm:presLayoutVars>
      </dgm:prSet>
      <dgm:spPr/>
      <dgm:t>
        <a:bodyPr/>
        <a:lstStyle/>
        <a:p>
          <a:endParaRPr lang="en-US"/>
        </a:p>
      </dgm:t>
    </dgm:pt>
  </dgm:ptLst>
  <dgm:cxnLst>
    <dgm:cxn modelId="{65D3D0AD-859E-4149-A39F-7B012F767766}" type="presOf" srcId="{FAA3E383-B514-4419-9AB5-C855015E3F80}" destId="{3A30F220-DDA3-4536-88FE-066D107F11FB}" srcOrd="0" destOrd="0" presId="urn:microsoft.com/office/officeart/2005/8/layout/vList2"/>
    <dgm:cxn modelId="{E2DA075A-ADCA-4449-94E4-D6F833DDBEB2}" type="presOf" srcId="{63366D5E-91CD-4D0E-8404-E146BC58203D}" destId="{804F25ED-26C0-470E-AB70-BA68BD2CEDE5}" srcOrd="0" destOrd="0" presId="urn:microsoft.com/office/officeart/2005/8/layout/vList2"/>
    <dgm:cxn modelId="{AC14E64E-AD06-41FF-907A-53A430A73ECD}" srcId="{63366D5E-91CD-4D0E-8404-E146BC58203D}" destId="{FAA3E383-B514-4419-9AB5-C855015E3F80}" srcOrd="0" destOrd="0" parTransId="{F17307D7-3BF8-41F7-AA7F-AB268196488C}" sibTransId="{0F997A5B-D71C-441A-A8D2-CF51B6CBE509}"/>
    <dgm:cxn modelId="{F555C914-DCEC-40BB-873D-025F7F0BB7CA}" type="presParOf" srcId="{804F25ED-26C0-470E-AB70-BA68BD2CEDE5}" destId="{3A30F220-DDA3-4536-88FE-066D107F11FB}"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6CAE95D-A734-478B-B286-6B3BE0BC1E7A}" type="doc">
      <dgm:prSet loTypeId="urn:microsoft.com/office/officeart/2005/8/layout/lProcess2" loCatId="list" qsTypeId="urn:microsoft.com/office/officeart/2005/8/quickstyle/simple1" qsCatId="simple" csTypeId="urn:microsoft.com/office/officeart/2005/8/colors/accent3_2" csCatId="accent3" phldr="1"/>
      <dgm:spPr/>
      <dgm:t>
        <a:bodyPr/>
        <a:lstStyle/>
        <a:p>
          <a:endParaRPr lang="en-US"/>
        </a:p>
      </dgm:t>
    </dgm:pt>
    <dgm:pt modelId="{7EAB3BB1-2985-4CB9-84D4-9F38FAF16DFC}">
      <dgm:prSet phldrT="[Text]"/>
      <dgm:spPr>
        <a:solidFill>
          <a:schemeClr val="bg1"/>
        </a:solidFill>
      </dgm:spPr>
      <dgm:t>
        <a:bodyPr/>
        <a:lstStyle/>
        <a:p>
          <a:r>
            <a:rPr lang="en-US" dirty="0" smtClean="0"/>
            <a:t>Nash</a:t>
          </a:r>
          <a:endParaRPr lang="en-US" dirty="0"/>
        </a:p>
      </dgm:t>
    </dgm:pt>
    <dgm:pt modelId="{199F7EB7-082C-42AA-8C65-4D1C21D536A8}" type="parTrans" cxnId="{E5F88B62-15D6-4EE6-8328-B2762292086F}">
      <dgm:prSet/>
      <dgm:spPr/>
      <dgm:t>
        <a:bodyPr/>
        <a:lstStyle/>
        <a:p>
          <a:endParaRPr lang="en-US"/>
        </a:p>
      </dgm:t>
    </dgm:pt>
    <dgm:pt modelId="{F6AB3A30-4731-406E-98C9-337D8A0E4BCD}" type="sibTrans" cxnId="{E5F88B62-15D6-4EE6-8328-B2762292086F}">
      <dgm:prSet/>
      <dgm:spPr/>
      <dgm:t>
        <a:bodyPr/>
        <a:lstStyle/>
        <a:p>
          <a:endParaRPr lang="en-US"/>
        </a:p>
      </dgm:t>
    </dgm:pt>
    <dgm:pt modelId="{84AAD95A-5F6E-4F28-9DFD-0566D0730257}">
      <dgm:prSet phldrT="[Text]" custT="1"/>
      <dgm:spPr/>
      <dgm:t>
        <a:bodyPr/>
        <a:lstStyle/>
        <a:p>
          <a:r>
            <a:rPr lang="en-US" sz="4400" dirty="0" smtClean="0"/>
            <a:t>882</a:t>
          </a:r>
          <a:endParaRPr lang="en-US" sz="4400" dirty="0"/>
        </a:p>
      </dgm:t>
    </dgm:pt>
    <dgm:pt modelId="{9B4F6E86-C538-454D-A7C3-8E0C797E8A09}" type="parTrans" cxnId="{6C9E7BC5-D58B-4892-A43A-203EC6125091}">
      <dgm:prSet/>
      <dgm:spPr/>
      <dgm:t>
        <a:bodyPr/>
        <a:lstStyle/>
        <a:p>
          <a:endParaRPr lang="en-US"/>
        </a:p>
      </dgm:t>
    </dgm:pt>
    <dgm:pt modelId="{9EF42738-CC6E-4EB4-8A64-BA3BD587CBA6}" type="sibTrans" cxnId="{6C9E7BC5-D58B-4892-A43A-203EC6125091}">
      <dgm:prSet/>
      <dgm:spPr/>
      <dgm:t>
        <a:bodyPr/>
        <a:lstStyle/>
        <a:p>
          <a:endParaRPr lang="en-US"/>
        </a:p>
      </dgm:t>
    </dgm:pt>
    <dgm:pt modelId="{B2079A26-AE68-4BC2-A3B8-3A786918ACDC}">
      <dgm:prSet phldrT="[Text]"/>
      <dgm:spPr>
        <a:solidFill>
          <a:schemeClr val="bg1"/>
        </a:solidFill>
      </dgm:spPr>
      <dgm:t>
        <a:bodyPr/>
        <a:lstStyle/>
        <a:p>
          <a:r>
            <a:rPr lang="en-US" dirty="0" smtClean="0"/>
            <a:t>Wilson</a:t>
          </a:r>
          <a:endParaRPr lang="en-US" dirty="0"/>
        </a:p>
      </dgm:t>
    </dgm:pt>
    <dgm:pt modelId="{9EF8085D-B237-4EBC-86D3-312B8556007D}" type="parTrans" cxnId="{E5F05763-EA31-4D7D-8189-CB1DAF8D9BDD}">
      <dgm:prSet/>
      <dgm:spPr/>
      <dgm:t>
        <a:bodyPr/>
        <a:lstStyle/>
        <a:p>
          <a:endParaRPr lang="en-US"/>
        </a:p>
      </dgm:t>
    </dgm:pt>
    <dgm:pt modelId="{2D77B987-7766-4647-83E2-F0F420302F96}" type="sibTrans" cxnId="{E5F05763-EA31-4D7D-8189-CB1DAF8D9BDD}">
      <dgm:prSet/>
      <dgm:spPr/>
      <dgm:t>
        <a:bodyPr/>
        <a:lstStyle/>
        <a:p>
          <a:endParaRPr lang="en-US"/>
        </a:p>
      </dgm:t>
    </dgm:pt>
    <dgm:pt modelId="{03D6FB16-6006-4D3B-BBE0-61D21DEBB42A}">
      <dgm:prSet phldrT="[Text]" custT="1"/>
      <dgm:spPr/>
      <dgm:t>
        <a:bodyPr/>
        <a:lstStyle/>
        <a:p>
          <a:r>
            <a:rPr lang="en-US" sz="4400" dirty="0" smtClean="0"/>
            <a:t>778</a:t>
          </a:r>
          <a:endParaRPr lang="en-US" sz="4400" dirty="0"/>
        </a:p>
      </dgm:t>
    </dgm:pt>
    <dgm:pt modelId="{1D18F40E-152A-4EE4-A802-7201E4435EAA}" type="parTrans" cxnId="{6A50C206-A917-4208-8233-EB36ABD5BCF1}">
      <dgm:prSet/>
      <dgm:spPr/>
      <dgm:t>
        <a:bodyPr/>
        <a:lstStyle/>
        <a:p>
          <a:endParaRPr lang="en-US"/>
        </a:p>
      </dgm:t>
    </dgm:pt>
    <dgm:pt modelId="{42D240CE-D8D5-43DC-9C07-3505AC62EFC0}" type="sibTrans" cxnId="{6A50C206-A917-4208-8233-EB36ABD5BCF1}">
      <dgm:prSet/>
      <dgm:spPr/>
      <dgm:t>
        <a:bodyPr/>
        <a:lstStyle/>
        <a:p>
          <a:endParaRPr lang="en-US"/>
        </a:p>
      </dgm:t>
    </dgm:pt>
    <dgm:pt modelId="{BD73E0C9-BC58-42DE-BE5F-AC5E9EE74A25}">
      <dgm:prSet phldrT="[Text]"/>
      <dgm:spPr>
        <a:solidFill>
          <a:schemeClr val="bg1"/>
        </a:solidFill>
      </dgm:spPr>
      <dgm:t>
        <a:bodyPr/>
        <a:lstStyle/>
        <a:p>
          <a:r>
            <a:rPr lang="en-US" dirty="0" smtClean="0"/>
            <a:t>Edgecombe</a:t>
          </a:r>
          <a:endParaRPr lang="en-US" dirty="0"/>
        </a:p>
      </dgm:t>
    </dgm:pt>
    <dgm:pt modelId="{5D8C9D8C-DE0F-4C83-ACB6-674FBEF22068}" type="parTrans" cxnId="{76B6401B-1F3D-4F08-8CEB-64614D874295}">
      <dgm:prSet/>
      <dgm:spPr/>
      <dgm:t>
        <a:bodyPr/>
        <a:lstStyle/>
        <a:p>
          <a:endParaRPr lang="en-US"/>
        </a:p>
      </dgm:t>
    </dgm:pt>
    <dgm:pt modelId="{E3F08165-46B4-4C9A-98E5-EE1D21A9512B}" type="sibTrans" cxnId="{76B6401B-1F3D-4F08-8CEB-64614D874295}">
      <dgm:prSet/>
      <dgm:spPr/>
      <dgm:t>
        <a:bodyPr/>
        <a:lstStyle/>
        <a:p>
          <a:endParaRPr lang="en-US"/>
        </a:p>
      </dgm:t>
    </dgm:pt>
    <dgm:pt modelId="{8D87DA36-52B5-44FC-8E65-E0BEEBEF071B}">
      <dgm:prSet phldrT="[Text]" custT="1"/>
      <dgm:spPr/>
      <dgm:t>
        <a:bodyPr/>
        <a:lstStyle/>
        <a:p>
          <a:r>
            <a:rPr lang="en-US" sz="4400" dirty="0" smtClean="0"/>
            <a:t>584</a:t>
          </a:r>
          <a:endParaRPr lang="en-US" sz="4400" dirty="0"/>
        </a:p>
      </dgm:t>
    </dgm:pt>
    <dgm:pt modelId="{63545886-C7B0-4062-9BEE-1B7FCDA9509E}" type="parTrans" cxnId="{00BBCAE4-8C83-4DCE-AED1-81D6FD280563}">
      <dgm:prSet/>
      <dgm:spPr/>
      <dgm:t>
        <a:bodyPr/>
        <a:lstStyle/>
        <a:p>
          <a:endParaRPr lang="en-US"/>
        </a:p>
      </dgm:t>
    </dgm:pt>
    <dgm:pt modelId="{DE33888C-0FCB-4017-BD05-6488E610FCD2}" type="sibTrans" cxnId="{00BBCAE4-8C83-4DCE-AED1-81D6FD280563}">
      <dgm:prSet/>
      <dgm:spPr/>
      <dgm:t>
        <a:bodyPr/>
        <a:lstStyle/>
        <a:p>
          <a:endParaRPr lang="en-US"/>
        </a:p>
      </dgm:t>
    </dgm:pt>
    <dgm:pt modelId="{CCAD7027-917C-442D-B46B-875CAC3DE5D7}">
      <dgm:prSet phldrT="[Text]"/>
      <dgm:spPr/>
      <dgm:t>
        <a:bodyPr/>
        <a:lstStyle/>
        <a:p>
          <a:r>
            <a:rPr lang="en-US" dirty="0" smtClean="0"/>
            <a:t>Total Annual Opportunity</a:t>
          </a:r>
          <a:endParaRPr lang="en-US" dirty="0"/>
        </a:p>
      </dgm:t>
    </dgm:pt>
    <dgm:pt modelId="{0A360900-3B59-4BA8-A9A6-39A8D19B7F13}" type="parTrans" cxnId="{2FBC93FB-490B-4E39-BDA5-F28B5103FB2C}">
      <dgm:prSet/>
      <dgm:spPr/>
      <dgm:t>
        <a:bodyPr/>
        <a:lstStyle/>
        <a:p>
          <a:endParaRPr lang="en-US"/>
        </a:p>
      </dgm:t>
    </dgm:pt>
    <dgm:pt modelId="{47B55DED-E2B0-4681-8911-3DA809A457BD}" type="sibTrans" cxnId="{2FBC93FB-490B-4E39-BDA5-F28B5103FB2C}">
      <dgm:prSet/>
      <dgm:spPr/>
      <dgm:t>
        <a:bodyPr/>
        <a:lstStyle/>
        <a:p>
          <a:endParaRPr lang="en-US"/>
        </a:p>
      </dgm:t>
    </dgm:pt>
    <dgm:pt modelId="{57336D9C-066A-4F73-9511-5B7E85005DE1}">
      <dgm:prSet phldrT="[Text]" custT="1"/>
      <dgm:spPr/>
      <dgm:t>
        <a:bodyPr/>
        <a:lstStyle/>
        <a:p>
          <a:r>
            <a:rPr lang="en-US" sz="2400" dirty="0" smtClean="0"/>
            <a:t>2244 Births</a:t>
          </a:r>
          <a:endParaRPr lang="en-US" sz="2400" dirty="0"/>
        </a:p>
      </dgm:t>
    </dgm:pt>
    <dgm:pt modelId="{56D85205-F5A3-468F-9794-EE595D4BE90C}" type="parTrans" cxnId="{0956ADAB-2708-46D1-AB4B-E204CF4A1580}">
      <dgm:prSet/>
      <dgm:spPr/>
      <dgm:t>
        <a:bodyPr/>
        <a:lstStyle/>
        <a:p>
          <a:endParaRPr lang="en-US"/>
        </a:p>
      </dgm:t>
    </dgm:pt>
    <dgm:pt modelId="{19195E25-953A-4C5D-A359-9154956B6E99}" type="sibTrans" cxnId="{0956ADAB-2708-46D1-AB4B-E204CF4A1580}">
      <dgm:prSet/>
      <dgm:spPr/>
      <dgm:t>
        <a:bodyPr/>
        <a:lstStyle/>
        <a:p>
          <a:endParaRPr lang="en-US"/>
        </a:p>
      </dgm:t>
    </dgm:pt>
    <dgm:pt modelId="{42421EE7-6B81-4E5B-A170-56171B3052E9}">
      <dgm:prSet phldrT="[Text]" custT="1"/>
      <dgm:spPr/>
      <dgm:t>
        <a:bodyPr/>
        <a:lstStyle/>
        <a:p>
          <a:r>
            <a:rPr lang="en-US" sz="2400" dirty="0" smtClean="0"/>
            <a:t>$228,843</a:t>
          </a:r>
          <a:endParaRPr lang="en-US" sz="2400" dirty="0"/>
        </a:p>
      </dgm:t>
    </dgm:pt>
    <dgm:pt modelId="{333BC490-00B8-465B-8AE6-4E1FDF4112CE}" type="parTrans" cxnId="{F4190157-9B39-49A8-83A0-E3B375D50F1D}">
      <dgm:prSet/>
      <dgm:spPr/>
      <dgm:t>
        <a:bodyPr/>
        <a:lstStyle/>
        <a:p>
          <a:endParaRPr lang="en-US"/>
        </a:p>
      </dgm:t>
    </dgm:pt>
    <dgm:pt modelId="{EC84EE03-FDD6-49EC-BA13-ACC852804C85}" type="sibTrans" cxnId="{F4190157-9B39-49A8-83A0-E3B375D50F1D}">
      <dgm:prSet/>
      <dgm:spPr/>
      <dgm:t>
        <a:bodyPr/>
        <a:lstStyle/>
        <a:p>
          <a:endParaRPr lang="en-US"/>
        </a:p>
      </dgm:t>
    </dgm:pt>
    <dgm:pt modelId="{511EA02E-BF90-4D2C-B907-5CEA7E96EA41}">
      <dgm:prSet phldrT="[Text]" custT="1"/>
      <dgm:spPr/>
      <dgm:t>
        <a:bodyPr/>
        <a:lstStyle/>
        <a:p>
          <a:r>
            <a:rPr lang="en-US" sz="2400" dirty="0" smtClean="0"/>
            <a:t>4488 treatments</a:t>
          </a:r>
          <a:endParaRPr lang="en-US" sz="2400" dirty="0"/>
        </a:p>
      </dgm:t>
    </dgm:pt>
    <dgm:pt modelId="{C74EDB33-819B-4E4B-B0D3-56ADD66ED9C9}" type="parTrans" cxnId="{0476731C-C6C3-4FD5-8514-6CFC24FE3CA2}">
      <dgm:prSet/>
      <dgm:spPr/>
      <dgm:t>
        <a:bodyPr/>
        <a:lstStyle/>
        <a:p>
          <a:endParaRPr lang="en-US"/>
        </a:p>
      </dgm:t>
    </dgm:pt>
    <dgm:pt modelId="{8567E34A-8FA7-400B-86CC-ED005FA798D3}" type="sibTrans" cxnId="{0476731C-C6C3-4FD5-8514-6CFC24FE3CA2}">
      <dgm:prSet/>
      <dgm:spPr/>
      <dgm:t>
        <a:bodyPr/>
        <a:lstStyle/>
        <a:p>
          <a:endParaRPr lang="en-US"/>
        </a:p>
      </dgm:t>
    </dgm:pt>
    <dgm:pt modelId="{859C88C6-3B93-425D-8648-E2E946D80830}" type="pres">
      <dgm:prSet presAssocID="{06CAE95D-A734-478B-B286-6B3BE0BC1E7A}" presName="theList" presStyleCnt="0">
        <dgm:presLayoutVars>
          <dgm:dir/>
          <dgm:animLvl val="lvl"/>
          <dgm:resizeHandles val="exact"/>
        </dgm:presLayoutVars>
      </dgm:prSet>
      <dgm:spPr/>
      <dgm:t>
        <a:bodyPr/>
        <a:lstStyle/>
        <a:p>
          <a:endParaRPr lang="en-US"/>
        </a:p>
      </dgm:t>
    </dgm:pt>
    <dgm:pt modelId="{CBD2F1E7-442E-4FDF-B25C-4BC3D32FA817}" type="pres">
      <dgm:prSet presAssocID="{7EAB3BB1-2985-4CB9-84D4-9F38FAF16DFC}" presName="compNode" presStyleCnt="0"/>
      <dgm:spPr/>
    </dgm:pt>
    <dgm:pt modelId="{332AFAF1-7831-443B-B8EA-DD62394E9886}" type="pres">
      <dgm:prSet presAssocID="{7EAB3BB1-2985-4CB9-84D4-9F38FAF16DFC}" presName="aNode" presStyleLbl="bgShp" presStyleIdx="0" presStyleCnt="4"/>
      <dgm:spPr/>
      <dgm:t>
        <a:bodyPr/>
        <a:lstStyle/>
        <a:p>
          <a:endParaRPr lang="en-US"/>
        </a:p>
      </dgm:t>
    </dgm:pt>
    <dgm:pt modelId="{CA3FF62D-F477-4BEE-B459-9E854D28B0D4}" type="pres">
      <dgm:prSet presAssocID="{7EAB3BB1-2985-4CB9-84D4-9F38FAF16DFC}" presName="textNode" presStyleLbl="bgShp" presStyleIdx="0" presStyleCnt="4"/>
      <dgm:spPr/>
      <dgm:t>
        <a:bodyPr/>
        <a:lstStyle/>
        <a:p>
          <a:endParaRPr lang="en-US"/>
        </a:p>
      </dgm:t>
    </dgm:pt>
    <dgm:pt modelId="{CDB8D327-A505-4D13-BA1F-B184F63E8A9D}" type="pres">
      <dgm:prSet presAssocID="{7EAB3BB1-2985-4CB9-84D4-9F38FAF16DFC}" presName="compChildNode" presStyleCnt="0"/>
      <dgm:spPr/>
    </dgm:pt>
    <dgm:pt modelId="{D40FA87A-4E7C-4085-B47D-AB5A664D56AE}" type="pres">
      <dgm:prSet presAssocID="{7EAB3BB1-2985-4CB9-84D4-9F38FAF16DFC}" presName="theInnerList" presStyleCnt="0"/>
      <dgm:spPr/>
    </dgm:pt>
    <dgm:pt modelId="{6C9B27D0-EE10-4111-AC00-6DE82162F633}" type="pres">
      <dgm:prSet presAssocID="{84AAD95A-5F6E-4F28-9DFD-0566D0730257}" presName="childNode" presStyleLbl="node1" presStyleIdx="0" presStyleCnt="6">
        <dgm:presLayoutVars>
          <dgm:bulletEnabled val="1"/>
        </dgm:presLayoutVars>
      </dgm:prSet>
      <dgm:spPr/>
      <dgm:t>
        <a:bodyPr/>
        <a:lstStyle/>
        <a:p>
          <a:endParaRPr lang="en-US"/>
        </a:p>
      </dgm:t>
    </dgm:pt>
    <dgm:pt modelId="{D7C0400E-9D1B-4300-9AE5-75618B81585D}" type="pres">
      <dgm:prSet presAssocID="{7EAB3BB1-2985-4CB9-84D4-9F38FAF16DFC}" presName="aSpace" presStyleCnt="0"/>
      <dgm:spPr/>
    </dgm:pt>
    <dgm:pt modelId="{19FBD939-4920-4EB8-AD3D-AF116B89EFF3}" type="pres">
      <dgm:prSet presAssocID="{B2079A26-AE68-4BC2-A3B8-3A786918ACDC}" presName="compNode" presStyleCnt="0"/>
      <dgm:spPr/>
    </dgm:pt>
    <dgm:pt modelId="{D7BBD791-4E75-4B22-9F9E-75BEFD21DBA2}" type="pres">
      <dgm:prSet presAssocID="{B2079A26-AE68-4BC2-A3B8-3A786918ACDC}" presName="aNode" presStyleLbl="bgShp" presStyleIdx="1" presStyleCnt="4"/>
      <dgm:spPr/>
      <dgm:t>
        <a:bodyPr/>
        <a:lstStyle/>
        <a:p>
          <a:endParaRPr lang="en-US"/>
        </a:p>
      </dgm:t>
    </dgm:pt>
    <dgm:pt modelId="{61CA61F5-1A45-4E5F-8C94-A087726DF359}" type="pres">
      <dgm:prSet presAssocID="{B2079A26-AE68-4BC2-A3B8-3A786918ACDC}" presName="textNode" presStyleLbl="bgShp" presStyleIdx="1" presStyleCnt="4"/>
      <dgm:spPr/>
      <dgm:t>
        <a:bodyPr/>
        <a:lstStyle/>
        <a:p>
          <a:endParaRPr lang="en-US"/>
        </a:p>
      </dgm:t>
    </dgm:pt>
    <dgm:pt modelId="{301BC0EA-4155-46D0-9180-3EDD3F51EAE9}" type="pres">
      <dgm:prSet presAssocID="{B2079A26-AE68-4BC2-A3B8-3A786918ACDC}" presName="compChildNode" presStyleCnt="0"/>
      <dgm:spPr/>
    </dgm:pt>
    <dgm:pt modelId="{34D0A96D-8CFB-466D-9738-A0FCE86DC271}" type="pres">
      <dgm:prSet presAssocID="{B2079A26-AE68-4BC2-A3B8-3A786918ACDC}" presName="theInnerList" presStyleCnt="0"/>
      <dgm:spPr/>
    </dgm:pt>
    <dgm:pt modelId="{73D627BD-A51F-45CC-85B1-A22767FC057C}" type="pres">
      <dgm:prSet presAssocID="{03D6FB16-6006-4D3B-BBE0-61D21DEBB42A}" presName="childNode" presStyleLbl="node1" presStyleIdx="1" presStyleCnt="6">
        <dgm:presLayoutVars>
          <dgm:bulletEnabled val="1"/>
        </dgm:presLayoutVars>
      </dgm:prSet>
      <dgm:spPr/>
      <dgm:t>
        <a:bodyPr/>
        <a:lstStyle/>
        <a:p>
          <a:endParaRPr lang="en-US"/>
        </a:p>
      </dgm:t>
    </dgm:pt>
    <dgm:pt modelId="{7A52F9CA-7A9F-4229-BC44-F5CDA3081AFD}" type="pres">
      <dgm:prSet presAssocID="{B2079A26-AE68-4BC2-A3B8-3A786918ACDC}" presName="aSpace" presStyleCnt="0"/>
      <dgm:spPr/>
    </dgm:pt>
    <dgm:pt modelId="{AA8FA8DF-6463-4DB8-B271-8CBD7A28200E}" type="pres">
      <dgm:prSet presAssocID="{BD73E0C9-BC58-42DE-BE5F-AC5E9EE74A25}" presName="compNode" presStyleCnt="0"/>
      <dgm:spPr/>
    </dgm:pt>
    <dgm:pt modelId="{984D0CBF-CABA-48CF-AFE2-F76DF26228A4}" type="pres">
      <dgm:prSet presAssocID="{BD73E0C9-BC58-42DE-BE5F-AC5E9EE74A25}" presName="aNode" presStyleLbl="bgShp" presStyleIdx="2" presStyleCnt="4"/>
      <dgm:spPr/>
      <dgm:t>
        <a:bodyPr/>
        <a:lstStyle/>
        <a:p>
          <a:endParaRPr lang="en-US"/>
        </a:p>
      </dgm:t>
    </dgm:pt>
    <dgm:pt modelId="{8F736DF7-984D-47D4-8DB0-9C6F1A3E2E43}" type="pres">
      <dgm:prSet presAssocID="{BD73E0C9-BC58-42DE-BE5F-AC5E9EE74A25}" presName="textNode" presStyleLbl="bgShp" presStyleIdx="2" presStyleCnt="4"/>
      <dgm:spPr/>
      <dgm:t>
        <a:bodyPr/>
        <a:lstStyle/>
        <a:p>
          <a:endParaRPr lang="en-US"/>
        </a:p>
      </dgm:t>
    </dgm:pt>
    <dgm:pt modelId="{BBED4C74-73F5-4BF7-AF77-428C95767C65}" type="pres">
      <dgm:prSet presAssocID="{BD73E0C9-BC58-42DE-BE5F-AC5E9EE74A25}" presName="compChildNode" presStyleCnt="0"/>
      <dgm:spPr/>
    </dgm:pt>
    <dgm:pt modelId="{D5133F92-487A-4497-8649-349D682B78E8}" type="pres">
      <dgm:prSet presAssocID="{BD73E0C9-BC58-42DE-BE5F-AC5E9EE74A25}" presName="theInnerList" presStyleCnt="0"/>
      <dgm:spPr/>
    </dgm:pt>
    <dgm:pt modelId="{7A2771FC-A251-4EF9-AC64-B456EDB9FF85}" type="pres">
      <dgm:prSet presAssocID="{8D87DA36-52B5-44FC-8E65-E0BEEBEF071B}" presName="childNode" presStyleLbl="node1" presStyleIdx="2" presStyleCnt="6">
        <dgm:presLayoutVars>
          <dgm:bulletEnabled val="1"/>
        </dgm:presLayoutVars>
      </dgm:prSet>
      <dgm:spPr/>
      <dgm:t>
        <a:bodyPr/>
        <a:lstStyle/>
        <a:p>
          <a:endParaRPr lang="en-US"/>
        </a:p>
      </dgm:t>
    </dgm:pt>
    <dgm:pt modelId="{073674E8-285D-4DF1-BE77-F2AC2200AA17}" type="pres">
      <dgm:prSet presAssocID="{BD73E0C9-BC58-42DE-BE5F-AC5E9EE74A25}" presName="aSpace" presStyleCnt="0"/>
      <dgm:spPr/>
    </dgm:pt>
    <dgm:pt modelId="{EF14E9C3-65DB-4721-9F51-E87F1FA0B7CD}" type="pres">
      <dgm:prSet presAssocID="{CCAD7027-917C-442D-B46B-875CAC3DE5D7}" presName="compNode" presStyleCnt="0"/>
      <dgm:spPr/>
    </dgm:pt>
    <dgm:pt modelId="{CD408A5F-4F1F-4395-8AA1-3EE1050E435E}" type="pres">
      <dgm:prSet presAssocID="{CCAD7027-917C-442D-B46B-875CAC3DE5D7}" presName="aNode" presStyleLbl="bgShp" presStyleIdx="3" presStyleCnt="4" custScaleX="195594"/>
      <dgm:spPr/>
      <dgm:t>
        <a:bodyPr/>
        <a:lstStyle/>
        <a:p>
          <a:endParaRPr lang="en-US"/>
        </a:p>
      </dgm:t>
    </dgm:pt>
    <dgm:pt modelId="{5C0B78B5-B719-48FF-A4E2-243073F7C3BF}" type="pres">
      <dgm:prSet presAssocID="{CCAD7027-917C-442D-B46B-875CAC3DE5D7}" presName="textNode" presStyleLbl="bgShp" presStyleIdx="3" presStyleCnt="4"/>
      <dgm:spPr/>
      <dgm:t>
        <a:bodyPr/>
        <a:lstStyle/>
        <a:p>
          <a:endParaRPr lang="en-US"/>
        </a:p>
      </dgm:t>
    </dgm:pt>
    <dgm:pt modelId="{F0DE2ECB-55F3-476A-B007-A169FF8DBE28}" type="pres">
      <dgm:prSet presAssocID="{CCAD7027-917C-442D-B46B-875CAC3DE5D7}" presName="compChildNode" presStyleCnt="0"/>
      <dgm:spPr/>
    </dgm:pt>
    <dgm:pt modelId="{B3F0CCB1-74BE-422F-8FBB-71F556C0871F}" type="pres">
      <dgm:prSet presAssocID="{CCAD7027-917C-442D-B46B-875CAC3DE5D7}" presName="theInnerList" presStyleCnt="0"/>
      <dgm:spPr/>
    </dgm:pt>
    <dgm:pt modelId="{6DB9339E-7D16-4F2D-85AC-159B81E6C88E}" type="pres">
      <dgm:prSet presAssocID="{57336D9C-066A-4F73-9511-5B7E85005DE1}" presName="childNode" presStyleLbl="node1" presStyleIdx="3" presStyleCnt="6" custScaleX="180109">
        <dgm:presLayoutVars>
          <dgm:bulletEnabled val="1"/>
        </dgm:presLayoutVars>
      </dgm:prSet>
      <dgm:spPr/>
      <dgm:t>
        <a:bodyPr/>
        <a:lstStyle/>
        <a:p>
          <a:endParaRPr lang="en-US"/>
        </a:p>
      </dgm:t>
    </dgm:pt>
    <dgm:pt modelId="{32B4F49B-9EB8-4CA9-B0FD-D68BA34940E6}" type="pres">
      <dgm:prSet presAssocID="{57336D9C-066A-4F73-9511-5B7E85005DE1}" presName="aSpace2" presStyleCnt="0"/>
      <dgm:spPr/>
    </dgm:pt>
    <dgm:pt modelId="{C13FF346-21FC-470C-9B9C-2F6A735E79C7}" type="pres">
      <dgm:prSet presAssocID="{511EA02E-BF90-4D2C-B907-5CEA7E96EA41}" presName="childNode" presStyleLbl="node1" presStyleIdx="4" presStyleCnt="6" custScaleX="180109">
        <dgm:presLayoutVars>
          <dgm:bulletEnabled val="1"/>
        </dgm:presLayoutVars>
      </dgm:prSet>
      <dgm:spPr/>
      <dgm:t>
        <a:bodyPr/>
        <a:lstStyle/>
        <a:p>
          <a:endParaRPr lang="en-US"/>
        </a:p>
      </dgm:t>
    </dgm:pt>
    <dgm:pt modelId="{B470F146-338B-48D1-9024-1F24829DC6FF}" type="pres">
      <dgm:prSet presAssocID="{511EA02E-BF90-4D2C-B907-5CEA7E96EA41}" presName="aSpace2" presStyleCnt="0"/>
      <dgm:spPr/>
    </dgm:pt>
    <dgm:pt modelId="{A1A0C8D4-0FE4-48DB-95BC-B429D42E1379}" type="pres">
      <dgm:prSet presAssocID="{42421EE7-6B81-4E5B-A170-56171B3052E9}" presName="childNode" presStyleLbl="node1" presStyleIdx="5" presStyleCnt="6" custScaleX="180109">
        <dgm:presLayoutVars>
          <dgm:bulletEnabled val="1"/>
        </dgm:presLayoutVars>
      </dgm:prSet>
      <dgm:spPr/>
      <dgm:t>
        <a:bodyPr/>
        <a:lstStyle/>
        <a:p>
          <a:endParaRPr lang="en-US"/>
        </a:p>
      </dgm:t>
    </dgm:pt>
  </dgm:ptLst>
  <dgm:cxnLst>
    <dgm:cxn modelId="{76B6401B-1F3D-4F08-8CEB-64614D874295}" srcId="{06CAE95D-A734-478B-B286-6B3BE0BC1E7A}" destId="{BD73E0C9-BC58-42DE-BE5F-AC5E9EE74A25}" srcOrd="2" destOrd="0" parTransId="{5D8C9D8C-DE0F-4C83-ACB6-674FBEF22068}" sibTransId="{E3F08165-46B4-4C9A-98E5-EE1D21A9512B}"/>
    <dgm:cxn modelId="{F4190157-9B39-49A8-83A0-E3B375D50F1D}" srcId="{CCAD7027-917C-442D-B46B-875CAC3DE5D7}" destId="{42421EE7-6B81-4E5B-A170-56171B3052E9}" srcOrd="2" destOrd="0" parTransId="{333BC490-00B8-465B-8AE6-4E1FDF4112CE}" sibTransId="{EC84EE03-FDD6-49EC-BA13-ACC852804C85}"/>
    <dgm:cxn modelId="{EEFE64E9-A279-4C3B-BA2A-16D5CCA310B6}" type="presOf" srcId="{57336D9C-066A-4F73-9511-5B7E85005DE1}" destId="{6DB9339E-7D16-4F2D-85AC-159B81E6C88E}" srcOrd="0" destOrd="0" presId="urn:microsoft.com/office/officeart/2005/8/layout/lProcess2"/>
    <dgm:cxn modelId="{174D1587-0B02-48D3-A7C3-4785598DEF6C}" type="presOf" srcId="{8D87DA36-52B5-44FC-8E65-E0BEEBEF071B}" destId="{7A2771FC-A251-4EF9-AC64-B456EDB9FF85}" srcOrd="0" destOrd="0" presId="urn:microsoft.com/office/officeart/2005/8/layout/lProcess2"/>
    <dgm:cxn modelId="{6A50C206-A917-4208-8233-EB36ABD5BCF1}" srcId="{B2079A26-AE68-4BC2-A3B8-3A786918ACDC}" destId="{03D6FB16-6006-4D3B-BBE0-61D21DEBB42A}" srcOrd="0" destOrd="0" parTransId="{1D18F40E-152A-4EE4-A802-7201E4435EAA}" sibTransId="{42D240CE-D8D5-43DC-9C07-3505AC62EFC0}"/>
    <dgm:cxn modelId="{E5F05763-EA31-4D7D-8189-CB1DAF8D9BDD}" srcId="{06CAE95D-A734-478B-B286-6B3BE0BC1E7A}" destId="{B2079A26-AE68-4BC2-A3B8-3A786918ACDC}" srcOrd="1" destOrd="0" parTransId="{9EF8085D-B237-4EBC-86D3-312B8556007D}" sibTransId="{2D77B987-7766-4647-83E2-F0F420302F96}"/>
    <dgm:cxn modelId="{00BBCAE4-8C83-4DCE-AED1-81D6FD280563}" srcId="{BD73E0C9-BC58-42DE-BE5F-AC5E9EE74A25}" destId="{8D87DA36-52B5-44FC-8E65-E0BEEBEF071B}" srcOrd="0" destOrd="0" parTransId="{63545886-C7B0-4062-9BEE-1B7FCDA9509E}" sibTransId="{DE33888C-0FCB-4017-BD05-6488E610FCD2}"/>
    <dgm:cxn modelId="{95F078AF-F302-41F6-8C3A-A1FBCDFBC9A0}" type="presOf" srcId="{42421EE7-6B81-4E5B-A170-56171B3052E9}" destId="{A1A0C8D4-0FE4-48DB-95BC-B429D42E1379}" srcOrd="0" destOrd="0" presId="urn:microsoft.com/office/officeart/2005/8/layout/lProcess2"/>
    <dgm:cxn modelId="{6C9E7BC5-D58B-4892-A43A-203EC6125091}" srcId="{7EAB3BB1-2985-4CB9-84D4-9F38FAF16DFC}" destId="{84AAD95A-5F6E-4F28-9DFD-0566D0730257}" srcOrd="0" destOrd="0" parTransId="{9B4F6E86-C538-454D-A7C3-8E0C797E8A09}" sibTransId="{9EF42738-CC6E-4EB4-8A64-BA3BD587CBA6}"/>
    <dgm:cxn modelId="{0FAAEBF7-E39D-4A28-AE04-D568CC10104C}" type="presOf" srcId="{06CAE95D-A734-478B-B286-6B3BE0BC1E7A}" destId="{859C88C6-3B93-425D-8648-E2E946D80830}" srcOrd="0" destOrd="0" presId="urn:microsoft.com/office/officeart/2005/8/layout/lProcess2"/>
    <dgm:cxn modelId="{AA123043-AA4D-4B6A-A03D-8041F682F4E1}" type="presOf" srcId="{84AAD95A-5F6E-4F28-9DFD-0566D0730257}" destId="{6C9B27D0-EE10-4111-AC00-6DE82162F633}" srcOrd="0" destOrd="0" presId="urn:microsoft.com/office/officeart/2005/8/layout/lProcess2"/>
    <dgm:cxn modelId="{6FE2D0DD-CDC8-4EA0-87DC-206EDB53C12A}" type="presOf" srcId="{7EAB3BB1-2985-4CB9-84D4-9F38FAF16DFC}" destId="{CA3FF62D-F477-4BEE-B459-9E854D28B0D4}" srcOrd="1" destOrd="0" presId="urn:microsoft.com/office/officeart/2005/8/layout/lProcess2"/>
    <dgm:cxn modelId="{67C1E0E1-CFAA-41B4-9A9E-5BFEBA1A6086}" type="presOf" srcId="{B2079A26-AE68-4BC2-A3B8-3A786918ACDC}" destId="{D7BBD791-4E75-4B22-9F9E-75BEFD21DBA2}" srcOrd="0" destOrd="0" presId="urn:microsoft.com/office/officeart/2005/8/layout/lProcess2"/>
    <dgm:cxn modelId="{AD35CC52-A3B4-435E-B37C-EBCF5A838BA8}" type="presOf" srcId="{7EAB3BB1-2985-4CB9-84D4-9F38FAF16DFC}" destId="{332AFAF1-7831-443B-B8EA-DD62394E9886}" srcOrd="0" destOrd="0" presId="urn:microsoft.com/office/officeart/2005/8/layout/lProcess2"/>
    <dgm:cxn modelId="{BEC6EBA4-654C-419E-B8A2-189A8044CC23}" type="presOf" srcId="{BD73E0C9-BC58-42DE-BE5F-AC5E9EE74A25}" destId="{984D0CBF-CABA-48CF-AFE2-F76DF26228A4}" srcOrd="0" destOrd="0" presId="urn:microsoft.com/office/officeart/2005/8/layout/lProcess2"/>
    <dgm:cxn modelId="{2FBC93FB-490B-4E39-BDA5-F28B5103FB2C}" srcId="{06CAE95D-A734-478B-B286-6B3BE0BC1E7A}" destId="{CCAD7027-917C-442D-B46B-875CAC3DE5D7}" srcOrd="3" destOrd="0" parTransId="{0A360900-3B59-4BA8-A9A6-39A8D19B7F13}" sibTransId="{47B55DED-E2B0-4681-8911-3DA809A457BD}"/>
    <dgm:cxn modelId="{E52FFF60-BEF9-4D62-9572-FF8B345398B3}" type="presOf" srcId="{BD73E0C9-BC58-42DE-BE5F-AC5E9EE74A25}" destId="{8F736DF7-984D-47D4-8DB0-9C6F1A3E2E43}" srcOrd="1" destOrd="0" presId="urn:microsoft.com/office/officeart/2005/8/layout/lProcess2"/>
    <dgm:cxn modelId="{2D9CC5CF-DAF5-4F50-900B-C4D044BC8529}" type="presOf" srcId="{03D6FB16-6006-4D3B-BBE0-61D21DEBB42A}" destId="{73D627BD-A51F-45CC-85B1-A22767FC057C}" srcOrd="0" destOrd="0" presId="urn:microsoft.com/office/officeart/2005/8/layout/lProcess2"/>
    <dgm:cxn modelId="{F54FEB05-2A1C-4D88-B944-147A2A7A8E21}" type="presOf" srcId="{511EA02E-BF90-4D2C-B907-5CEA7E96EA41}" destId="{C13FF346-21FC-470C-9B9C-2F6A735E79C7}" srcOrd="0" destOrd="0" presId="urn:microsoft.com/office/officeart/2005/8/layout/lProcess2"/>
    <dgm:cxn modelId="{EA7AD38B-1F2F-488E-92C8-3C1670A91C54}" type="presOf" srcId="{CCAD7027-917C-442D-B46B-875CAC3DE5D7}" destId="{CD408A5F-4F1F-4395-8AA1-3EE1050E435E}" srcOrd="0" destOrd="0" presId="urn:microsoft.com/office/officeart/2005/8/layout/lProcess2"/>
    <dgm:cxn modelId="{0476731C-C6C3-4FD5-8514-6CFC24FE3CA2}" srcId="{CCAD7027-917C-442D-B46B-875CAC3DE5D7}" destId="{511EA02E-BF90-4D2C-B907-5CEA7E96EA41}" srcOrd="1" destOrd="0" parTransId="{C74EDB33-819B-4E4B-B0D3-56ADD66ED9C9}" sibTransId="{8567E34A-8FA7-400B-86CC-ED005FA798D3}"/>
    <dgm:cxn modelId="{408D8A82-1912-4B34-A3D3-0CE689D3C849}" type="presOf" srcId="{B2079A26-AE68-4BC2-A3B8-3A786918ACDC}" destId="{61CA61F5-1A45-4E5F-8C94-A087726DF359}" srcOrd="1" destOrd="0" presId="urn:microsoft.com/office/officeart/2005/8/layout/lProcess2"/>
    <dgm:cxn modelId="{0956ADAB-2708-46D1-AB4B-E204CF4A1580}" srcId="{CCAD7027-917C-442D-B46B-875CAC3DE5D7}" destId="{57336D9C-066A-4F73-9511-5B7E85005DE1}" srcOrd="0" destOrd="0" parTransId="{56D85205-F5A3-468F-9794-EE595D4BE90C}" sibTransId="{19195E25-953A-4C5D-A359-9154956B6E99}"/>
    <dgm:cxn modelId="{A309A0B0-1CF9-4521-8F97-CD8657D5B0E7}" type="presOf" srcId="{CCAD7027-917C-442D-B46B-875CAC3DE5D7}" destId="{5C0B78B5-B719-48FF-A4E2-243073F7C3BF}" srcOrd="1" destOrd="0" presId="urn:microsoft.com/office/officeart/2005/8/layout/lProcess2"/>
    <dgm:cxn modelId="{E5F88B62-15D6-4EE6-8328-B2762292086F}" srcId="{06CAE95D-A734-478B-B286-6B3BE0BC1E7A}" destId="{7EAB3BB1-2985-4CB9-84D4-9F38FAF16DFC}" srcOrd="0" destOrd="0" parTransId="{199F7EB7-082C-42AA-8C65-4D1C21D536A8}" sibTransId="{F6AB3A30-4731-406E-98C9-337D8A0E4BCD}"/>
    <dgm:cxn modelId="{66C19926-1424-4B1C-BA24-27F1D51C142C}" type="presParOf" srcId="{859C88C6-3B93-425D-8648-E2E946D80830}" destId="{CBD2F1E7-442E-4FDF-B25C-4BC3D32FA817}" srcOrd="0" destOrd="0" presId="urn:microsoft.com/office/officeart/2005/8/layout/lProcess2"/>
    <dgm:cxn modelId="{002C5FEC-24AF-46A9-91E6-9F5A8DA05301}" type="presParOf" srcId="{CBD2F1E7-442E-4FDF-B25C-4BC3D32FA817}" destId="{332AFAF1-7831-443B-B8EA-DD62394E9886}" srcOrd="0" destOrd="0" presId="urn:microsoft.com/office/officeart/2005/8/layout/lProcess2"/>
    <dgm:cxn modelId="{A7A3BF86-F27E-4C86-A3CA-9AE63EC08891}" type="presParOf" srcId="{CBD2F1E7-442E-4FDF-B25C-4BC3D32FA817}" destId="{CA3FF62D-F477-4BEE-B459-9E854D28B0D4}" srcOrd="1" destOrd="0" presId="urn:microsoft.com/office/officeart/2005/8/layout/lProcess2"/>
    <dgm:cxn modelId="{C67D77BE-8570-4519-B195-1E3A3F59E05C}" type="presParOf" srcId="{CBD2F1E7-442E-4FDF-B25C-4BC3D32FA817}" destId="{CDB8D327-A505-4D13-BA1F-B184F63E8A9D}" srcOrd="2" destOrd="0" presId="urn:microsoft.com/office/officeart/2005/8/layout/lProcess2"/>
    <dgm:cxn modelId="{45098DBD-813D-4440-AFEB-F9123770087B}" type="presParOf" srcId="{CDB8D327-A505-4D13-BA1F-B184F63E8A9D}" destId="{D40FA87A-4E7C-4085-B47D-AB5A664D56AE}" srcOrd="0" destOrd="0" presId="urn:microsoft.com/office/officeart/2005/8/layout/lProcess2"/>
    <dgm:cxn modelId="{B2A83B61-38C4-46F5-8611-64BB83626ECC}" type="presParOf" srcId="{D40FA87A-4E7C-4085-B47D-AB5A664D56AE}" destId="{6C9B27D0-EE10-4111-AC00-6DE82162F633}" srcOrd="0" destOrd="0" presId="urn:microsoft.com/office/officeart/2005/8/layout/lProcess2"/>
    <dgm:cxn modelId="{5831F5BC-DF52-4025-A077-DADCE8AB3D7F}" type="presParOf" srcId="{859C88C6-3B93-425D-8648-E2E946D80830}" destId="{D7C0400E-9D1B-4300-9AE5-75618B81585D}" srcOrd="1" destOrd="0" presId="urn:microsoft.com/office/officeart/2005/8/layout/lProcess2"/>
    <dgm:cxn modelId="{98DCE14A-153D-4742-9BA2-A254B31762C1}" type="presParOf" srcId="{859C88C6-3B93-425D-8648-E2E946D80830}" destId="{19FBD939-4920-4EB8-AD3D-AF116B89EFF3}" srcOrd="2" destOrd="0" presId="urn:microsoft.com/office/officeart/2005/8/layout/lProcess2"/>
    <dgm:cxn modelId="{3A8D07B2-4F62-4DDB-A8F2-C7603F8D63F8}" type="presParOf" srcId="{19FBD939-4920-4EB8-AD3D-AF116B89EFF3}" destId="{D7BBD791-4E75-4B22-9F9E-75BEFD21DBA2}" srcOrd="0" destOrd="0" presId="urn:microsoft.com/office/officeart/2005/8/layout/lProcess2"/>
    <dgm:cxn modelId="{CD2E51E7-D557-4B59-B773-215478261BA5}" type="presParOf" srcId="{19FBD939-4920-4EB8-AD3D-AF116B89EFF3}" destId="{61CA61F5-1A45-4E5F-8C94-A087726DF359}" srcOrd="1" destOrd="0" presId="urn:microsoft.com/office/officeart/2005/8/layout/lProcess2"/>
    <dgm:cxn modelId="{1C7A650B-9704-4F8B-9D85-6736251C21B6}" type="presParOf" srcId="{19FBD939-4920-4EB8-AD3D-AF116B89EFF3}" destId="{301BC0EA-4155-46D0-9180-3EDD3F51EAE9}" srcOrd="2" destOrd="0" presId="urn:microsoft.com/office/officeart/2005/8/layout/lProcess2"/>
    <dgm:cxn modelId="{1F04EF7F-71C3-4FD2-9053-1F0CC44EB2E8}" type="presParOf" srcId="{301BC0EA-4155-46D0-9180-3EDD3F51EAE9}" destId="{34D0A96D-8CFB-466D-9738-A0FCE86DC271}" srcOrd="0" destOrd="0" presId="urn:microsoft.com/office/officeart/2005/8/layout/lProcess2"/>
    <dgm:cxn modelId="{817ED944-444A-48B2-AE1C-4B9560DAFAF0}" type="presParOf" srcId="{34D0A96D-8CFB-466D-9738-A0FCE86DC271}" destId="{73D627BD-A51F-45CC-85B1-A22767FC057C}" srcOrd="0" destOrd="0" presId="urn:microsoft.com/office/officeart/2005/8/layout/lProcess2"/>
    <dgm:cxn modelId="{40922F65-9486-4E0F-B1DB-09FE2F973C6F}" type="presParOf" srcId="{859C88C6-3B93-425D-8648-E2E946D80830}" destId="{7A52F9CA-7A9F-4229-BC44-F5CDA3081AFD}" srcOrd="3" destOrd="0" presId="urn:microsoft.com/office/officeart/2005/8/layout/lProcess2"/>
    <dgm:cxn modelId="{37EB3355-6AC0-4F87-9E24-9AB5DFE62B00}" type="presParOf" srcId="{859C88C6-3B93-425D-8648-E2E946D80830}" destId="{AA8FA8DF-6463-4DB8-B271-8CBD7A28200E}" srcOrd="4" destOrd="0" presId="urn:microsoft.com/office/officeart/2005/8/layout/lProcess2"/>
    <dgm:cxn modelId="{D2222551-3B1D-4931-A8FE-94634E88F466}" type="presParOf" srcId="{AA8FA8DF-6463-4DB8-B271-8CBD7A28200E}" destId="{984D0CBF-CABA-48CF-AFE2-F76DF26228A4}" srcOrd="0" destOrd="0" presId="urn:microsoft.com/office/officeart/2005/8/layout/lProcess2"/>
    <dgm:cxn modelId="{C0D708C5-CC3F-41EB-ADAB-2BCA72F620AF}" type="presParOf" srcId="{AA8FA8DF-6463-4DB8-B271-8CBD7A28200E}" destId="{8F736DF7-984D-47D4-8DB0-9C6F1A3E2E43}" srcOrd="1" destOrd="0" presId="urn:microsoft.com/office/officeart/2005/8/layout/lProcess2"/>
    <dgm:cxn modelId="{4025A621-6A4B-4F4B-9ABD-B9FC759559E7}" type="presParOf" srcId="{AA8FA8DF-6463-4DB8-B271-8CBD7A28200E}" destId="{BBED4C74-73F5-4BF7-AF77-428C95767C65}" srcOrd="2" destOrd="0" presId="urn:microsoft.com/office/officeart/2005/8/layout/lProcess2"/>
    <dgm:cxn modelId="{FA2F1BD2-FB87-4412-AD52-4A712B51FF04}" type="presParOf" srcId="{BBED4C74-73F5-4BF7-AF77-428C95767C65}" destId="{D5133F92-487A-4497-8649-349D682B78E8}" srcOrd="0" destOrd="0" presId="urn:microsoft.com/office/officeart/2005/8/layout/lProcess2"/>
    <dgm:cxn modelId="{E37C370E-0B0D-4F31-A3AB-CD8C053BE9C0}" type="presParOf" srcId="{D5133F92-487A-4497-8649-349D682B78E8}" destId="{7A2771FC-A251-4EF9-AC64-B456EDB9FF85}" srcOrd="0" destOrd="0" presId="urn:microsoft.com/office/officeart/2005/8/layout/lProcess2"/>
    <dgm:cxn modelId="{65E37733-CA03-4557-9AE8-1A63F9344843}" type="presParOf" srcId="{859C88C6-3B93-425D-8648-E2E946D80830}" destId="{073674E8-285D-4DF1-BE77-F2AC2200AA17}" srcOrd="5" destOrd="0" presId="urn:microsoft.com/office/officeart/2005/8/layout/lProcess2"/>
    <dgm:cxn modelId="{F9DB879C-12FC-4B13-B2C6-C5454648DCA2}" type="presParOf" srcId="{859C88C6-3B93-425D-8648-E2E946D80830}" destId="{EF14E9C3-65DB-4721-9F51-E87F1FA0B7CD}" srcOrd="6" destOrd="0" presId="urn:microsoft.com/office/officeart/2005/8/layout/lProcess2"/>
    <dgm:cxn modelId="{8A7ABFF9-30A1-49CF-BA68-7B1D275BBB56}" type="presParOf" srcId="{EF14E9C3-65DB-4721-9F51-E87F1FA0B7CD}" destId="{CD408A5F-4F1F-4395-8AA1-3EE1050E435E}" srcOrd="0" destOrd="0" presId="urn:microsoft.com/office/officeart/2005/8/layout/lProcess2"/>
    <dgm:cxn modelId="{37819398-70D5-4A8D-8111-865B9ADF4C37}" type="presParOf" srcId="{EF14E9C3-65DB-4721-9F51-E87F1FA0B7CD}" destId="{5C0B78B5-B719-48FF-A4E2-243073F7C3BF}" srcOrd="1" destOrd="0" presId="urn:microsoft.com/office/officeart/2005/8/layout/lProcess2"/>
    <dgm:cxn modelId="{554B8042-17BA-4764-BF18-6458D363B083}" type="presParOf" srcId="{EF14E9C3-65DB-4721-9F51-E87F1FA0B7CD}" destId="{F0DE2ECB-55F3-476A-B007-A169FF8DBE28}" srcOrd="2" destOrd="0" presId="urn:microsoft.com/office/officeart/2005/8/layout/lProcess2"/>
    <dgm:cxn modelId="{2A1FACFF-6A26-45C2-B001-02222418DEC1}" type="presParOf" srcId="{F0DE2ECB-55F3-476A-B007-A169FF8DBE28}" destId="{B3F0CCB1-74BE-422F-8FBB-71F556C0871F}" srcOrd="0" destOrd="0" presId="urn:microsoft.com/office/officeart/2005/8/layout/lProcess2"/>
    <dgm:cxn modelId="{D6BB400E-F756-45A2-B679-43698BBFD350}" type="presParOf" srcId="{B3F0CCB1-74BE-422F-8FBB-71F556C0871F}" destId="{6DB9339E-7D16-4F2D-85AC-159B81E6C88E}" srcOrd="0" destOrd="0" presId="urn:microsoft.com/office/officeart/2005/8/layout/lProcess2"/>
    <dgm:cxn modelId="{9AC45216-07AB-433F-BD50-AE581E94E0B2}" type="presParOf" srcId="{B3F0CCB1-74BE-422F-8FBB-71F556C0871F}" destId="{32B4F49B-9EB8-4CA9-B0FD-D68BA34940E6}" srcOrd="1" destOrd="0" presId="urn:microsoft.com/office/officeart/2005/8/layout/lProcess2"/>
    <dgm:cxn modelId="{A05A071A-2EDE-4AF0-ACCD-A41AE392CAA4}" type="presParOf" srcId="{B3F0CCB1-74BE-422F-8FBB-71F556C0871F}" destId="{C13FF346-21FC-470C-9B9C-2F6A735E79C7}" srcOrd="2" destOrd="0" presId="urn:microsoft.com/office/officeart/2005/8/layout/lProcess2"/>
    <dgm:cxn modelId="{03FB21BF-1878-4927-98BE-93DF8158A6EB}" type="presParOf" srcId="{B3F0CCB1-74BE-422F-8FBB-71F556C0871F}" destId="{B470F146-338B-48D1-9024-1F24829DC6FF}" srcOrd="3" destOrd="0" presId="urn:microsoft.com/office/officeart/2005/8/layout/lProcess2"/>
    <dgm:cxn modelId="{FA624F99-10B7-491E-9049-2A9CFE313D5B}" type="presParOf" srcId="{B3F0CCB1-74BE-422F-8FBB-71F556C0871F}" destId="{A1A0C8D4-0FE4-48DB-95BC-B429D42E1379}" srcOrd="4" destOrd="0" presId="urn:microsoft.com/office/officeart/2005/8/layout/lProcess2"/>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E35D63-51EE-5C4B-924B-40074C4FEA65}"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CE51958F-3A01-F846-9CF2-0B41A9DC4AF5}">
      <dgm:prSet/>
      <dgm:spPr/>
      <dgm:t>
        <a:bodyPr/>
        <a:lstStyle/>
        <a:p>
          <a:pPr rtl="0"/>
          <a:r>
            <a:rPr lang="en-US" dirty="0" smtClean="0"/>
            <a:t>Affordability</a:t>
          </a:r>
          <a:endParaRPr lang="en-US" dirty="0"/>
        </a:p>
      </dgm:t>
    </dgm:pt>
    <dgm:pt modelId="{EABB8F12-CC7F-E849-BBD5-A54A566EB8C1}" type="parTrans" cxnId="{E079D122-30E4-8448-BB12-364EEBE3A7A3}">
      <dgm:prSet/>
      <dgm:spPr/>
      <dgm:t>
        <a:bodyPr/>
        <a:lstStyle/>
        <a:p>
          <a:endParaRPr lang="en-US"/>
        </a:p>
      </dgm:t>
    </dgm:pt>
    <dgm:pt modelId="{A8A82006-D973-E746-B944-882B40E1DC78}" type="sibTrans" cxnId="{E079D122-30E4-8448-BB12-364EEBE3A7A3}">
      <dgm:prSet/>
      <dgm:spPr/>
      <dgm:t>
        <a:bodyPr/>
        <a:lstStyle/>
        <a:p>
          <a:endParaRPr lang="en-US"/>
        </a:p>
      </dgm:t>
    </dgm:pt>
    <dgm:pt modelId="{5CC293F7-FC0E-3448-99AA-45A148D1AA7F}">
      <dgm:prSet custT="1"/>
      <dgm:spPr/>
      <dgm:t>
        <a:bodyPr/>
        <a:lstStyle/>
        <a:p>
          <a:pPr rtl="0"/>
          <a:r>
            <a:rPr lang="en-US" sz="1600" dirty="0" smtClean="0"/>
            <a:t>Lack of financial resources</a:t>
          </a:r>
          <a:endParaRPr lang="en-US" sz="1600" dirty="0"/>
        </a:p>
      </dgm:t>
    </dgm:pt>
    <dgm:pt modelId="{B4A7C14A-90B2-F74D-AD14-C2ED5D2C4B53}" type="parTrans" cxnId="{C7B048F0-42C0-024D-B6E9-2061D3E69388}">
      <dgm:prSet/>
      <dgm:spPr/>
      <dgm:t>
        <a:bodyPr/>
        <a:lstStyle/>
        <a:p>
          <a:endParaRPr lang="en-US" dirty="0"/>
        </a:p>
      </dgm:t>
    </dgm:pt>
    <dgm:pt modelId="{ADAFA22A-0F6D-D345-834E-3DD8E52AEC76}" type="sibTrans" cxnId="{C7B048F0-42C0-024D-B6E9-2061D3E69388}">
      <dgm:prSet/>
      <dgm:spPr/>
      <dgm:t>
        <a:bodyPr/>
        <a:lstStyle/>
        <a:p>
          <a:endParaRPr lang="en-US"/>
        </a:p>
      </dgm:t>
    </dgm:pt>
    <dgm:pt modelId="{32E6E318-5E9C-4443-A4DD-B7923D17EAAE}">
      <dgm:prSet custT="1"/>
      <dgm:spPr/>
      <dgm:t>
        <a:bodyPr/>
        <a:lstStyle/>
        <a:p>
          <a:pPr rtl="0"/>
          <a:r>
            <a:rPr lang="en-US" sz="1600" dirty="0" smtClean="0"/>
            <a:t>Lack of insurance</a:t>
          </a:r>
          <a:endParaRPr lang="en-US" sz="1600" dirty="0"/>
        </a:p>
      </dgm:t>
    </dgm:pt>
    <dgm:pt modelId="{5E594B19-D067-9840-B53A-D1576D3B84AD}" type="parTrans" cxnId="{E33A66B3-A1D5-914C-B5FD-A7122D032407}">
      <dgm:prSet/>
      <dgm:spPr/>
      <dgm:t>
        <a:bodyPr/>
        <a:lstStyle/>
        <a:p>
          <a:endParaRPr lang="en-US" dirty="0"/>
        </a:p>
      </dgm:t>
    </dgm:pt>
    <dgm:pt modelId="{BD072DBC-81F3-F44E-88F0-D69B20B6CDC3}" type="sibTrans" cxnId="{E33A66B3-A1D5-914C-B5FD-A7122D032407}">
      <dgm:prSet/>
      <dgm:spPr/>
      <dgm:t>
        <a:bodyPr/>
        <a:lstStyle/>
        <a:p>
          <a:endParaRPr lang="en-US"/>
        </a:p>
      </dgm:t>
    </dgm:pt>
    <dgm:pt modelId="{FBB96490-81AB-CC4F-829C-263E05965EE7}">
      <dgm:prSet/>
      <dgm:spPr/>
      <dgm:t>
        <a:bodyPr/>
        <a:lstStyle/>
        <a:p>
          <a:pPr rtl="0"/>
          <a:r>
            <a:rPr lang="en-US" dirty="0" smtClean="0"/>
            <a:t>Availability</a:t>
          </a:r>
          <a:endParaRPr lang="en-US" dirty="0"/>
        </a:p>
      </dgm:t>
    </dgm:pt>
    <dgm:pt modelId="{3C7C38AD-3D65-0E4D-9A3B-2F86D80AA564}" type="parTrans" cxnId="{96882575-1229-2E49-B537-CFA687565A3F}">
      <dgm:prSet/>
      <dgm:spPr/>
      <dgm:t>
        <a:bodyPr/>
        <a:lstStyle/>
        <a:p>
          <a:endParaRPr lang="en-US"/>
        </a:p>
      </dgm:t>
    </dgm:pt>
    <dgm:pt modelId="{447A5E93-2269-5143-AB63-B25C0867DA27}" type="sibTrans" cxnId="{96882575-1229-2E49-B537-CFA687565A3F}">
      <dgm:prSet/>
      <dgm:spPr/>
      <dgm:t>
        <a:bodyPr/>
        <a:lstStyle/>
        <a:p>
          <a:endParaRPr lang="en-US"/>
        </a:p>
      </dgm:t>
    </dgm:pt>
    <dgm:pt modelId="{9B5D993B-DBED-8442-A587-6B4EA261819B}">
      <dgm:prSet custT="1"/>
      <dgm:spPr/>
      <dgm:t>
        <a:bodyPr/>
        <a:lstStyle/>
        <a:p>
          <a:pPr rtl="0"/>
          <a:r>
            <a:rPr lang="en-US" sz="1600" dirty="0" smtClean="0"/>
            <a:t>Not enough providers</a:t>
          </a:r>
          <a:endParaRPr lang="en-US" sz="1600" dirty="0"/>
        </a:p>
      </dgm:t>
    </dgm:pt>
    <dgm:pt modelId="{9D3B5DEB-2D10-9D42-A349-CBEC7C4A52CE}" type="parTrans" cxnId="{53E3469E-AD30-B14D-B8E9-92FC63433CBE}">
      <dgm:prSet/>
      <dgm:spPr/>
      <dgm:t>
        <a:bodyPr/>
        <a:lstStyle/>
        <a:p>
          <a:endParaRPr lang="en-US" dirty="0"/>
        </a:p>
      </dgm:t>
    </dgm:pt>
    <dgm:pt modelId="{42169E8A-8BDB-9444-A04C-84EAC64F9576}" type="sibTrans" cxnId="{53E3469E-AD30-B14D-B8E9-92FC63433CBE}">
      <dgm:prSet/>
      <dgm:spPr/>
      <dgm:t>
        <a:bodyPr/>
        <a:lstStyle/>
        <a:p>
          <a:endParaRPr lang="en-US"/>
        </a:p>
      </dgm:t>
    </dgm:pt>
    <dgm:pt modelId="{6069375C-8D35-8648-A02D-662D3336D9A2}">
      <dgm:prSet custT="1"/>
      <dgm:spPr/>
      <dgm:t>
        <a:bodyPr/>
        <a:lstStyle/>
        <a:p>
          <a:pPr rtl="0"/>
          <a:r>
            <a:rPr lang="en-US" sz="1600" dirty="0" smtClean="0"/>
            <a:t>Providers not providing appropriate services</a:t>
          </a:r>
          <a:endParaRPr lang="en-US" sz="1600" dirty="0"/>
        </a:p>
      </dgm:t>
    </dgm:pt>
    <dgm:pt modelId="{F1F73937-28E6-7349-B6E3-6A825B8BADBD}" type="parTrans" cxnId="{8F21B285-E6BE-CF4E-940C-77AEA41038D0}">
      <dgm:prSet/>
      <dgm:spPr/>
      <dgm:t>
        <a:bodyPr/>
        <a:lstStyle/>
        <a:p>
          <a:endParaRPr lang="en-US" dirty="0"/>
        </a:p>
      </dgm:t>
    </dgm:pt>
    <dgm:pt modelId="{2063EB70-4636-4D43-B77D-9F22D1F70896}" type="sibTrans" cxnId="{8F21B285-E6BE-CF4E-940C-77AEA41038D0}">
      <dgm:prSet/>
      <dgm:spPr/>
      <dgm:t>
        <a:bodyPr/>
        <a:lstStyle/>
        <a:p>
          <a:endParaRPr lang="en-US"/>
        </a:p>
      </dgm:t>
    </dgm:pt>
    <dgm:pt modelId="{A29BE7AA-8687-8D42-9C79-885D5F3C108E}">
      <dgm:prSet custT="1"/>
      <dgm:spPr/>
      <dgm:t>
        <a:bodyPr/>
        <a:lstStyle/>
        <a:p>
          <a:pPr rtl="0"/>
          <a:r>
            <a:rPr lang="en-US" sz="1600" dirty="0" smtClean="0"/>
            <a:t>Lack of affordable transportation</a:t>
          </a:r>
          <a:endParaRPr lang="en-US" sz="1600" dirty="0"/>
        </a:p>
      </dgm:t>
    </dgm:pt>
    <dgm:pt modelId="{348F9B5D-D0D1-4342-B11D-262F7F51D8F1}" type="parTrans" cxnId="{D1F0FA1E-0883-5A42-8200-570AB531C11A}">
      <dgm:prSet/>
      <dgm:spPr/>
      <dgm:t>
        <a:bodyPr/>
        <a:lstStyle/>
        <a:p>
          <a:endParaRPr lang="en-US" dirty="0"/>
        </a:p>
      </dgm:t>
    </dgm:pt>
    <dgm:pt modelId="{ED1CCF7C-B62D-6F4A-AB11-32D813B19E50}" type="sibTrans" cxnId="{D1F0FA1E-0883-5A42-8200-570AB531C11A}">
      <dgm:prSet/>
      <dgm:spPr/>
      <dgm:t>
        <a:bodyPr/>
        <a:lstStyle/>
        <a:p>
          <a:endParaRPr lang="en-US"/>
        </a:p>
      </dgm:t>
    </dgm:pt>
    <dgm:pt modelId="{8E84984B-66F0-6548-9D02-3E8D5E2D0420}">
      <dgm:prSet/>
      <dgm:spPr/>
      <dgm:t>
        <a:bodyPr/>
        <a:lstStyle/>
        <a:p>
          <a:pPr rtl="0"/>
          <a:r>
            <a:rPr lang="en-US" dirty="0" smtClean="0"/>
            <a:t>Acceptability</a:t>
          </a:r>
          <a:endParaRPr lang="en-US" dirty="0"/>
        </a:p>
      </dgm:t>
    </dgm:pt>
    <dgm:pt modelId="{DADB7423-7344-0D46-A37A-77C9F17DDEED}" type="parTrans" cxnId="{B28CC4D4-6C43-5E46-A22A-11A8871A19F8}">
      <dgm:prSet/>
      <dgm:spPr/>
      <dgm:t>
        <a:bodyPr/>
        <a:lstStyle/>
        <a:p>
          <a:endParaRPr lang="en-US"/>
        </a:p>
      </dgm:t>
    </dgm:pt>
    <dgm:pt modelId="{23D05D9A-0B96-CF4F-9B43-BB536F41D82A}" type="sibTrans" cxnId="{B28CC4D4-6C43-5E46-A22A-11A8871A19F8}">
      <dgm:prSet/>
      <dgm:spPr/>
      <dgm:t>
        <a:bodyPr/>
        <a:lstStyle/>
        <a:p>
          <a:endParaRPr lang="en-US"/>
        </a:p>
      </dgm:t>
    </dgm:pt>
    <dgm:pt modelId="{D8D92651-86B4-E144-94A7-CC8ABE3C5836}">
      <dgm:prSet custT="1"/>
      <dgm:spPr/>
      <dgm:t>
        <a:bodyPr/>
        <a:lstStyle/>
        <a:p>
          <a:pPr rtl="0"/>
          <a:r>
            <a:rPr lang="en-US" sz="1600" dirty="0" smtClean="0"/>
            <a:t>Fear &amp; anxiety of patient</a:t>
          </a:r>
          <a:endParaRPr lang="en-US" sz="1600" dirty="0"/>
        </a:p>
      </dgm:t>
    </dgm:pt>
    <dgm:pt modelId="{F7B83CDC-A17C-144C-B103-75A01F91036B}" type="parTrans" cxnId="{0AA9E38B-C5DB-2040-9778-8E0E93DA1F48}">
      <dgm:prSet/>
      <dgm:spPr/>
      <dgm:t>
        <a:bodyPr/>
        <a:lstStyle/>
        <a:p>
          <a:endParaRPr lang="en-US" dirty="0"/>
        </a:p>
      </dgm:t>
    </dgm:pt>
    <dgm:pt modelId="{39C1DBC4-48BB-C342-AF83-7B5E81FF33AE}" type="sibTrans" cxnId="{0AA9E38B-C5DB-2040-9778-8E0E93DA1F48}">
      <dgm:prSet/>
      <dgm:spPr/>
      <dgm:t>
        <a:bodyPr/>
        <a:lstStyle/>
        <a:p>
          <a:endParaRPr lang="en-US"/>
        </a:p>
      </dgm:t>
    </dgm:pt>
    <dgm:pt modelId="{C56A5761-57BE-1342-9C98-8CA0488082C6}">
      <dgm:prSet custT="1"/>
      <dgm:spPr/>
      <dgm:t>
        <a:bodyPr/>
        <a:lstStyle/>
        <a:p>
          <a:pPr rtl="0"/>
          <a:r>
            <a:rPr lang="en-US" sz="1600" dirty="0" smtClean="0"/>
            <a:t>Lack of compassion from providers</a:t>
          </a:r>
          <a:endParaRPr lang="en-US" sz="1600" dirty="0"/>
        </a:p>
      </dgm:t>
    </dgm:pt>
    <dgm:pt modelId="{0D46DDCE-7200-AB4A-9225-2AE29895AA4E}" type="parTrans" cxnId="{5407E746-9EC8-DB41-8B7D-EC14ECB527CE}">
      <dgm:prSet/>
      <dgm:spPr/>
      <dgm:t>
        <a:bodyPr/>
        <a:lstStyle/>
        <a:p>
          <a:endParaRPr lang="en-US" dirty="0"/>
        </a:p>
      </dgm:t>
    </dgm:pt>
    <dgm:pt modelId="{C949FA13-81C1-3D47-B399-7E5602963CD8}" type="sibTrans" cxnId="{5407E746-9EC8-DB41-8B7D-EC14ECB527CE}">
      <dgm:prSet/>
      <dgm:spPr/>
      <dgm:t>
        <a:bodyPr/>
        <a:lstStyle/>
        <a:p>
          <a:endParaRPr lang="en-US"/>
        </a:p>
      </dgm:t>
    </dgm:pt>
    <dgm:pt modelId="{2259A930-BC7C-8A47-833D-DC95B10AF72C}">
      <dgm:prSet/>
      <dgm:spPr/>
      <dgm:t>
        <a:bodyPr/>
        <a:lstStyle/>
        <a:p>
          <a:pPr rtl="0"/>
          <a:r>
            <a:rPr lang="en-US" dirty="0" smtClean="0"/>
            <a:t>Other</a:t>
          </a:r>
          <a:endParaRPr lang="en-US" dirty="0"/>
        </a:p>
      </dgm:t>
    </dgm:pt>
    <dgm:pt modelId="{8ACE51AB-B092-1B41-975C-223990C3C850}" type="parTrans" cxnId="{C11BBFA6-00D8-FC45-8934-98D001DDA8CA}">
      <dgm:prSet/>
      <dgm:spPr/>
      <dgm:t>
        <a:bodyPr/>
        <a:lstStyle/>
        <a:p>
          <a:endParaRPr lang="en-US"/>
        </a:p>
      </dgm:t>
    </dgm:pt>
    <dgm:pt modelId="{29D116A4-276E-5A4F-85BB-8458AEFDEDD3}" type="sibTrans" cxnId="{C11BBFA6-00D8-FC45-8934-98D001DDA8CA}">
      <dgm:prSet/>
      <dgm:spPr/>
      <dgm:t>
        <a:bodyPr/>
        <a:lstStyle/>
        <a:p>
          <a:endParaRPr lang="en-US"/>
        </a:p>
      </dgm:t>
    </dgm:pt>
    <dgm:pt modelId="{9C57EA9B-C10A-EA4A-9C4F-E38034E892B4}">
      <dgm:prSet custT="1"/>
      <dgm:spPr/>
      <dgm:t>
        <a:bodyPr/>
        <a:lstStyle/>
        <a:p>
          <a:pPr rtl="0"/>
          <a:r>
            <a:rPr lang="en-US" sz="1600" dirty="0" smtClean="0"/>
            <a:t>Immigrant status</a:t>
          </a:r>
          <a:endParaRPr lang="en-US" sz="1600" dirty="0"/>
        </a:p>
      </dgm:t>
    </dgm:pt>
    <dgm:pt modelId="{6BC0ABFC-0FA3-484A-B43E-6A02C9074FA6}" type="parTrans" cxnId="{0569BAAC-E2AA-A745-867A-48FB09E42FAF}">
      <dgm:prSet/>
      <dgm:spPr/>
      <dgm:t>
        <a:bodyPr/>
        <a:lstStyle/>
        <a:p>
          <a:endParaRPr lang="en-US" dirty="0"/>
        </a:p>
      </dgm:t>
    </dgm:pt>
    <dgm:pt modelId="{D1322FBD-4777-854F-BCA8-7795C95A31AF}" type="sibTrans" cxnId="{0569BAAC-E2AA-A745-867A-48FB09E42FAF}">
      <dgm:prSet/>
      <dgm:spPr/>
      <dgm:t>
        <a:bodyPr/>
        <a:lstStyle/>
        <a:p>
          <a:endParaRPr lang="en-US"/>
        </a:p>
      </dgm:t>
    </dgm:pt>
    <dgm:pt modelId="{B918B628-89A1-F84E-AEDB-4554D6A0AABB}">
      <dgm:prSet custT="1"/>
      <dgm:spPr/>
      <dgm:t>
        <a:bodyPr/>
        <a:lstStyle/>
        <a:p>
          <a:pPr rtl="0"/>
          <a:r>
            <a:rPr lang="en-US" sz="1600" dirty="0" smtClean="0"/>
            <a:t>Health of parents</a:t>
          </a:r>
          <a:endParaRPr lang="en-US" sz="1600" dirty="0"/>
        </a:p>
      </dgm:t>
    </dgm:pt>
    <dgm:pt modelId="{DAD691CC-834B-E649-A46B-108476C6CDE8}" type="parTrans" cxnId="{F1A15AB8-CE41-7A40-90B0-A99767019E42}">
      <dgm:prSet/>
      <dgm:spPr/>
      <dgm:t>
        <a:bodyPr/>
        <a:lstStyle/>
        <a:p>
          <a:endParaRPr lang="en-US" dirty="0"/>
        </a:p>
      </dgm:t>
    </dgm:pt>
    <dgm:pt modelId="{EFCD0A35-EE47-7049-89AB-AB4F74261313}" type="sibTrans" cxnId="{F1A15AB8-CE41-7A40-90B0-A99767019E42}">
      <dgm:prSet/>
      <dgm:spPr/>
      <dgm:t>
        <a:bodyPr/>
        <a:lstStyle/>
        <a:p>
          <a:endParaRPr lang="en-US"/>
        </a:p>
      </dgm:t>
    </dgm:pt>
    <dgm:pt modelId="{3A444EA8-EE90-9946-86D1-438C7E9BF297}">
      <dgm:prSet custT="1"/>
      <dgm:spPr/>
      <dgm:t>
        <a:bodyPr/>
        <a:lstStyle/>
        <a:p>
          <a:pPr rtl="0"/>
          <a:r>
            <a:rPr lang="en-US" sz="1600" dirty="0" smtClean="0"/>
            <a:t>Work schedule flexibility</a:t>
          </a:r>
          <a:endParaRPr lang="en-US" sz="1600" dirty="0"/>
        </a:p>
      </dgm:t>
    </dgm:pt>
    <dgm:pt modelId="{1C714E6E-CF84-FC4B-B1CB-E3B16EA3A46F}" type="parTrans" cxnId="{765D5C9A-5FD3-5C40-8785-DC2880478B7E}">
      <dgm:prSet/>
      <dgm:spPr/>
      <dgm:t>
        <a:bodyPr/>
        <a:lstStyle/>
        <a:p>
          <a:endParaRPr lang="en-US" dirty="0"/>
        </a:p>
      </dgm:t>
    </dgm:pt>
    <dgm:pt modelId="{11BB1BD3-A52F-704B-8459-23013A6D7081}" type="sibTrans" cxnId="{765D5C9A-5FD3-5C40-8785-DC2880478B7E}">
      <dgm:prSet/>
      <dgm:spPr/>
      <dgm:t>
        <a:bodyPr/>
        <a:lstStyle/>
        <a:p>
          <a:endParaRPr lang="en-US"/>
        </a:p>
      </dgm:t>
    </dgm:pt>
    <dgm:pt modelId="{DBB48990-E7B3-8243-858F-BE70F18C278C}" type="pres">
      <dgm:prSet presAssocID="{EBE35D63-51EE-5C4B-924B-40074C4FEA65}" presName="diagram" presStyleCnt="0">
        <dgm:presLayoutVars>
          <dgm:chPref val="1"/>
          <dgm:dir/>
          <dgm:animOne val="branch"/>
          <dgm:animLvl val="lvl"/>
          <dgm:resizeHandles/>
        </dgm:presLayoutVars>
      </dgm:prSet>
      <dgm:spPr/>
      <dgm:t>
        <a:bodyPr/>
        <a:lstStyle/>
        <a:p>
          <a:endParaRPr lang="en-US"/>
        </a:p>
      </dgm:t>
    </dgm:pt>
    <dgm:pt modelId="{B63AAB78-8A50-1F46-BF8E-F0DD5EC1025D}" type="pres">
      <dgm:prSet presAssocID="{CE51958F-3A01-F846-9CF2-0B41A9DC4AF5}" presName="root" presStyleCnt="0"/>
      <dgm:spPr/>
    </dgm:pt>
    <dgm:pt modelId="{ECE74475-475D-8C42-8DEC-7D1B0E6B81C4}" type="pres">
      <dgm:prSet presAssocID="{CE51958F-3A01-F846-9CF2-0B41A9DC4AF5}" presName="rootComposite" presStyleCnt="0"/>
      <dgm:spPr/>
    </dgm:pt>
    <dgm:pt modelId="{492D813A-61D7-B548-A0A3-7EEF8A34EAB1}" type="pres">
      <dgm:prSet presAssocID="{CE51958F-3A01-F846-9CF2-0B41A9DC4AF5}" presName="rootText" presStyleLbl="node1" presStyleIdx="0" presStyleCnt="4"/>
      <dgm:spPr/>
      <dgm:t>
        <a:bodyPr/>
        <a:lstStyle/>
        <a:p>
          <a:endParaRPr lang="en-US"/>
        </a:p>
      </dgm:t>
    </dgm:pt>
    <dgm:pt modelId="{5527B3A8-FA42-0943-BA67-F224EBE21FE3}" type="pres">
      <dgm:prSet presAssocID="{CE51958F-3A01-F846-9CF2-0B41A9DC4AF5}" presName="rootConnector" presStyleLbl="node1" presStyleIdx="0" presStyleCnt="4"/>
      <dgm:spPr/>
      <dgm:t>
        <a:bodyPr/>
        <a:lstStyle/>
        <a:p>
          <a:endParaRPr lang="en-US"/>
        </a:p>
      </dgm:t>
    </dgm:pt>
    <dgm:pt modelId="{192C86F9-F0A9-B24A-97B4-94409A2A0736}" type="pres">
      <dgm:prSet presAssocID="{CE51958F-3A01-F846-9CF2-0B41A9DC4AF5}" presName="childShape" presStyleCnt="0"/>
      <dgm:spPr/>
    </dgm:pt>
    <dgm:pt modelId="{50C3CE69-F8B9-7D43-88E8-EE2EA0594D27}" type="pres">
      <dgm:prSet presAssocID="{B4A7C14A-90B2-F74D-AD14-C2ED5D2C4B53}" presName="Name13" presStyleLbl="parChTrans1D2" presStyleIdx="0" presStyleCnt="10"/>
      <dgm:spPr/>
      <dgm:t>
        <a:bodyPr/>
        <a:lstStyle/>
        <a:p>
          <a:endParaRPr lang="en-US"/>
        </a:p>
      </dgm:t>
    </dgm:pt>
    <dgm:pt modelId="{E937DA67-3EA6-684F-A77E-6555815086D4}" type="pres">
      <dgm:prSet presAssocID="{5CC293F7-FC0E-3448-99AA-45A148D1AA7F}" presName="childText" presStyleLbl="bgAcc1" presStyleIdx="0" presStyleCnt="10">
        <dgm:presLayoutVars>
          <dgm:bulletEnabled val="1"/>
        </dgm:presLayoutVars>
      </dgm:prSet>
      <dgm:spPr/>
      <dgm:t>
        <a:bodyPr/>
        <a:lstStyle/>
        <a:p>
          <a:endParaRPr lang="en-US"/>
        </a:p>
      </dgm:t>
    </dgm:pt>
    <dgm:pt modelId="{B7D8919D-2A61-684E-9A38-4215269F8957}" type="pres">
      <dgm:prSet presAssocID="{5E594B19-D067-9840-B53A-D1576D3B84AD}" presName="Name13" presStyleLbl="parChTrans1D2" presStyleIdx="1" presStyleCnt="10"/>
      <dgm:spPr/>
      <dgm:t>
        <a:bodyPr/>
        <a:lstStyle/>
        <a:p>
          <a:endParaRPr lang="en-US"/>
        </a:p>
      </dgm:t>
    </dgm:pt>
    <dgm:pt modelId="{AA3DAECA-E735-7A4D-B5F2-C8031B7F5373}" type="pres">
      <dgm:prSet presAssocID="{32E6E318-5E9C-4443-A4DD-B7923D17EAAE}" presName="childText" presStyleLbl="bgAcc1" presStyleIdx="1" presStyleCnt="10">
        <dgm:presLayoutVars>
          <dgm:bulletEnabled val="1"/>
        </dgm:presLayoutVars>
      </dgm:prSet>
      <dgm:spPr/>
      <dgm:t>
        <a:bodyPr/>
        <a:lstStyle/>
        <a:p>
          <a:endParaRPr lang="en-US"/>
        </a:p>
      </dgm:t>
    </dgm:pt>
    <dgm:pt modelId="{267BDA04-90D7-0048-9C1C-716639E6A3DF}" type="pres">
      <dgm:prSet presAssocID="{FBB96490-81AB-CC4F-829C-263E05965EE7}" presName="root" presStyleCnt="0"/>
      <dgm:spPr/>
    </dgm:pt>
    <dgm:pt modelId="{0B5825BA-DF01-A64C-9F68-0AA66B8B68C4}" type="pres">
      <dgm:prSet presAssocID="{FBB96490-81AB-CC4F-829C-263E05965EE7}" presName="rootComposite" presStyleCnt="0"/>
      <dgm:spPr/>
    </dgm:pt>
    <dgm:pt modelId="{CDC9B3A8-24F2-7444-AB61-D23D8DCAC22A}" type="pres">
      <dgm:prSet presAssocID="{FBB96490-81AB-CC4F-829C-263E05965EE7}" presName="rootText" presStyleLbl="node1" presStyleIdx="1" presStyleCnt="4"/>
      <dgm:spPr/>
      <dgm:t>
        <a:bodyPr/>
        <a:lstStyle/>
        <a:p>
          <a:endParaRPr lang="en-US"/>
        </a:p>
      </dgm:t>
    </dgm:pt>
    <dgm:pt modelId="{8FBCF585-F1B2-814F-B5AC-1752334F5CA4}" type="pres">
      <dgm:prSet presAssocID="{FBB96490-81AB-CC4F-829C-263E05965EE7}" presName="rootConnector" presStyleLbl="node1" presStyleIdx="1" presStyleCnt="4"/>
      <dgm:spPr/>
      <dgm:t>
        <a:bodyPr/>
        <a:lstStyle/>
        <a:p>
          <a:endParaRPr lang="en-US"/>
        </a:p>
      </dgm:t>
    </dgm:pt>
    <dgm:pt modelId="{4F6C9287-7AEB-674A-B983-60E000C52F6C}" type="pres">
      <dgm:prSet presAssocID="{FBB96490-81AB-CC4F-829C-263E05965EE7}" presName="childShape" presStyleCnt="0"/>
      <dgm:spPr/>
    </dgm:pt>
    <dgm:pt modelId="{8561A33A-295B-AE46-82E7-B58E1CAF8C1A}" type="pres">
      <dgm:prSet presAssocID="{9D3B5DEB-2D10-9D42-A349-CBEC7C4A52CE}" presName="Name13" presStyleLbl="parChTrans1D2" presStyleIdx="2" presStyleCnt="10"/>
      <dgm:spPr/>
      <dgm:t>
        <a:bodyPr/>
        <a:lstStyle/>
        <a:p>
          <a:endParaRPr lang="en-US"/>
        </a:p>
      </dgm:t>
    </dgm:pt>
    <dgm:pt modelId="{3930EA45-52CA-494E-A4DC-945F0EAD58CF}" type="pres">
      <dgm:prSet presAssocID="{9B5D993B-DBED-8442-A587-6B4EA261819B}" presName="childText" presStyleLbl="bgAcc1" presStyleIdx="2" presStyleCnt="10">
        <dgm:presLayoutVars>
          <dgm:bulletEnabled val="1"/>
        </dgm:presLayoutVars>
      </dgm:prSet>
      <dgm:spPr/>
      <dgm:t>
        <a:bodyPr/>
        <a:lstStyle/>
        <a:p>
          <a:endParaRPr lang="en-US"/>
        </a:p>
      </dgm:t>
    </dgm:pt>
    <dgm:pt modelId="{C826CBDF-7855-9840-A467-5E3705C12984}" type="pres">
      <dgm:prSet presAssocID="{F1F73937-28E6-7349-B6E3-6A825B8BADBD}" presName="Name13" presStyleLbl="parChTrans1D2" presStyleIdx="3" presStyleCnt="10"/>
      <dgm:spPr/>
      <dgm:t>
        <a:bodyPr/>
        <a:lstStyle/>
        <a:p>
          <a:endParaRPr lang="en-US"/>
        </a:p>
      </dgm:t>
    </dgm:pt>
    <dgm:pt modelId="{4E93E42D-6C25-2941-B77C-AECBDB066A72}" type="pres">
      <dgm:prSet presAssocID="{6069375C-8D35-8648-A02D-662D3336D9A2}" presName="childText" presStyleLbl="bgAcc1" presStyleIdx="3" presStyleCnt="10">
        <dgm:presLayoutVars>
          <dgm:bulletEnabled val="1"/>
        </dgm:presLayoutVars>
      </dgm:prSet>
      <dgm:spPr/>
      <dgm:t>
        <a:bodyPr/>
        <a:lstStyle/>
        <a:p>
          <a:endParaRPr lang="en-US"/>
        </a:p>
      </dgm:t>
    </dgm:pt>
    <dgm:pt modelId="{9AA2F999-B303-F54C-BF63-289ABBB8568D}" type="pres">
      <dgm:prSet presAssocID="{348F9B5D-D0D1-4342-B11D-262F7F51D8F1}" presName="Name13" presStyleLbl="parChTrans1D2" presStyleIdx="4" presStyleCnt="10"/>
      <dgm:spPr/>
      <dgm:t>
        <a:bodyPr/>
        <a:lstStyle/>
        <a:p>
          <a:endParaRPr lang="en-US"/>
        </a:p>
      </dgm:t>
    </dgm:pt>
    <dgm:pt modelId="{BE4974BD-CB22-5346-871E-E9202F5F0F4B}" type="pres">
      <dgm:prSet presAssocID="{A29BE7AA-8687-8D42-9C79-885D5F3C108E}" presName="childText" presStyleLbl="bgAcc1" presStyleIdx="4" presStyleCnt="10">
        <dgm:presLayoutVars>
          <dgm:bulletEnabled val="1"/>
        </dgm:presLayoutVars>
      </dgm:prSet>
      <dgm:spPr/>
      <dgm:t>
        <a:bodyPr/>
        <a:lstStyle/>
        <a:p>
          <a:endParaRPr lang="en-US"/>
        </a:p>
      </dgm:t>
    </dgm:pt>
    <dgm:pt modelId="{0684EA3B-BBB9-7F49-82A1-9F3BF2759D52}" type="pres">
      <dgm:prSet presAssocID="{8E84984B-66F0-6548-9D02-3E8D5E2D0420}" presName="root" presStyleCnt="0"/>
      <dgm:spPr/>
    </dgm:pt>
    <dgm:pt modelId="{F21D8CB0-FEB3-CE43-8558-C2ED95AEE2AE}" type="pres">
      <dgm:prSet presAssocID="{8E84984B-66F0-6548-9D02-3E8D5E2D0420}" presName="rootComposite" presStyleCnt="0"/>
      <dgm:spPr/>
    </dgm:pt>
    <dgm:pt modelId="{6CBF6B99-01D3-E741-BBA0-00A50DA9BB61}" type="pres">
      <dgm:prSet presAssocID="{8E84984B-66F0-6548-9D02-3E8D5E2D0420}" presName="rootText" presStyleLbl="node1" presStyleIdx="2" presStyleCnt="4"/>
      <dgm:spPr/>
      <dgm:t>
        <a:bodyPr/>
        <a:lstStyle/>
        <a:p>
          <a:endParaRPr lang="en-US"/>
        </a:p>
      </dgm:t>
    </dgm:pt>
    <dgm:pt modelId="{A5F119EB-B0E2-784D-8C4B-B05B2829803D}" type="pres">
      <dgm:prSet presAssocID="{8E84984B-66F0-6548-9D02-3E8D5E2D0420}" presName="rootConnector" presStyleLbl="node1" presStyleIdx="2" presStyleCnt="4"/>
      <dgm:spPr/>
      <dgm:t>
        <a:bodyPr/>
        <a:lstStyle/>
        <a:p>
          <a:endParaRPr lang="en-US"/>
        </a:p>
      </dgm:t>
    </dgm:pt>
    <dgm:pt modelId="{496DE52C-191E-EB4D-B25C-0DE532861E54}" type="pres">
      <dgm:prSet presAssocID="{8E84984B-66F0-6548-9D02-3E8D5E2D0420}" presName="childShape" presStyleCnt="0"/>
      <dgm:spPr/>
    </dgm:pt>
    <dgm:pt modelId="{50100161-7A90-6D49-8270-0ACDF49053C2}" type="pres">
      <dgm:prSet presAssocID="{F7B83CDC-A17C-144C-B103-75A01F91036B}" presName="Name13" presStyleLbl="parChTrans1D2" presStyleIdx="5" presStyleCnt="10"/>
      <dgm:spPr/>
      <dgm:t>
        <a:bodyPr/>
        <a:lstStyle/>
        <a:p>
          <a:endParaRPr lang="en-US"/>
        </a:p>
      </dgm:t>
    </dgm:pt>
    <dgm:pt modelId="{9B0A1E6A-9BA2-EA4A-89FF-55F98B765B07}" type="pres">
      <dgm:prSet presAssocID="{D8D92651-86B4-E144-94A7-CC8ABE3C5836}" presName="childText" presStyleLbl="bgAcc1" presStyleIdx="5" presStyleCnt="10">
        <dgm:presLayoutVars>
          <dgm:bulletEnabled val="1"/>
        </dgm:presLayoutVars>
      </dgm:prSet>
      <dgm:spPr/>
      <dgm:t>
        <a:bodyPr/>
        <a:lstStyle/>
        <a:p>
          <a:endParaRPr lang="en-US"/>
        </a:p>
      </dgm:t>
    </dgm:pt>
    <dgm:pt modelId="{321957A1-1C4B-4E40-B793-83DCBFECCCFE}" type="pres">
      <dgm:prSet presAssocID="{0D46DDCE-7200-AB4A-9225-2AE29895AA4E}" presName="Name13" presStyleLbl="parChTrans1D2" presStyleIdx="6" presStyleCnt="10"/>
      <dgm:spPr/>
      <dgm:t>
        <a:bodyPr/>
        <a:lstStyle/>
        <a:p>
          <a:endParaRPr lang="en-US"/>
        </a:p>
      </dgm:t>
    </dgm:pt>
    <dgm:pt modelId="{426F9410-E8A1-C047-9E3F-C97B1370D5CC}" type="pres">
      <dgm:prSet presAssocID="{C56A5761-57BE-1342-9C98-8CA0488082C6}" presName="childText" presStyleLbl="bgAcc1" presStyleIdx="6" presStyleCnt="10">
        <dgm:presLayoutVars>
          <dgm:bulletEnabled val="1"/>
        </dgm:presLayoutVars>
      </dgm:prSet>
      <dgm:spPr/>
      <dgm:t>
        <a:bodyPr/>
        <a:lstStyle/>
        <a:p>
          <a:endParaRPr lang="en-US"/>
        </a:p>
      </dgm:t>
    </dgm:pt>
    <dgm:pt modelId="{CAC2844E-3A0D-4D4D-A499-FFD37782B243}" type="pres">
      <dgm:prSet presAssocID="{2259A930-BC7C-8A47-833D-DC95B10AF72C}" presName="root" presStyleCnt="0"/>
      <dgm:spPr/>
    </dgm:pt>
    <dgm:pt modelId="{B1F1127D-A340-094F-8DAD-044E87799A79}" type="pres">
      <dgm:prSet presAssocID="{2259A930-BC7C-8A47-833D-DC95B10AF72C}" presName="rootComposite" presStyleCnt="0"/>
      <dgm:spPr/>
    </dgm:pt>
    <dgm:pt modelId="{9CD71208-CB9C-254D-ADB6-536AAA2ABF8B}" type="pres">
      <dgm:prSet presAssocID="{2259A930-BC7C-8A47-833D-DC95B10AF72C}" presName="rootText" presStyleLbl="node1" presStyleIdx="3" presStyleCnt="4"/>
      <dgm:spPr/>
      <dgm:t>
        <a:bodyPr/>
        <a:lstStyle/>
        <a:p>
          <a:endParaRPr lang="en-US"/>
        </a:p>
      </dgm:t>
    </dgm:pt>
    <dgm:pt modelId="{F5F9D0F8-284C-4441-9E7D-8DAA1468E37E}" type="pres">
      <dgm:prSet presAssocID="{2259A930-BC7C-8A47-833D-DC95B10AF72C}" presName="rootConnector" presStyleLbl="node1" presStyleIdx="3" presStyleCnt="4"/>
      <dgm:spPr/>
      <dgm:t>
        <a:bodyPr/>
        <a:lstStyle/>
        <a:p>
          <a:endParaRPr lang="en-US"/>
        </a:p>
      </dgm:t>
    </dgm:pt>
    <dgm:pt modelId="{7F9C171D-2016-194E-92B7-A5FCF2ED2433}" type="pres">
      <dgm:prSet presAssocID="{2259A930-BC7C-8A47-833D-DC95B10AF72C}" presName="childShape" presStyleCnt="0"/>
      <dgm:spPr/>
    </dgm:pt>
    <dgm:pt modelId="{3C3FA792-5096-974D-BBD2-AF288738593C}" type="pres">
      <dgm:prSet presAssocID="{6BC0ABFC-0FA3-484A-B43E-6A02C9074FA6}" presName="Name13" presStyleLbl="parChTrans1D2" presStyleIdx="7" presStyleCnt="10"/>
      <dgm:spPr/>
      <dgm:t>
        <a:bodyPr/>
        <a:lstStyle/>
        <a:p>
          <a:endParaRPr lang="en-US"/>
        </a:p>
      </dgm:t>
    </dgm:pt>
    <dgm:pt modelId="{053A5DCA-84DE-9244-8F5C-FCAAA5B5CF81}" type="pres">
      <dgm:prSet presAssocID="{9C57EA9B-C10A-EA4A-9C4F-E38034E892B4}" presName="childText" presStyleLbl="bgAcc1" presStyleIdx="7" presStyleCnt="10">
        <dgm:presLayoutVars>
          <dgm:bulletEnabled val="1"/>
        </dgm:presLayoutVars>
      </dgm:prSet>
      <dgm:spPr/>
      <dgm:t>
        <a:bodyPr/>
        <a:lstStyle/>
        <a:p>
          <a:endParaRPr lang="en-US"/>
        </a:p>
      </dgm:t>
    </dgm:pt>
    <dgm:pt modelId="{67E49139-C8E2-994F-AADA-3D06331722C1}" type="pres">
      <dgm:prSet presAssocID="{DAD691CC-834B-E649-A46B-108476C6CDE8}" presName="Name13" presStyleLbl="parChTrans1D2" presStyleIdx="8" presStyleCnt="10"/>
      <dgm:spPr/>
      <dgm:t>
        <a:bodyPr/>
        <a:lstStyle/>
        <a:p>
          <a:endParaRPr lang="en-US"/>
        </a:p>
      </dgm:t>
    </dgm:pt>
    <dgm:pt modelId="{29AC4B0A-58B6-A64E-9362-CEBD8B396512}" type="pres">
      <dgm:prSet presAssocID="{B918B628-89A1-F84E-AEDB-4554D6A0AABB}" presName="childText" presStyleLbl="bgAcc1" presStyleIdx="8" presStyleCnt="10">
        <dgm:presLayoutVars>
          <dgm:bulletEnabled val="1"/>
        </dgm:presLayoutVars>
      </dgm:prSet>
      <dgm:spPr/>
      <dgm:t>
        <a:bodyPr/>
        <a:lstStyle/>
        <a:p>
          <a:endParaRPr lang="en-US"/>
        </a:p>
      </dgm:t>
    </dgm:pt>
    <dgm:pt modelId="{C1C4D5CA-0B86-7348-AD03-6079D5B5F26E}" type="pres">
      <dgm:prSet presAssocID="{1C714E6E-CF84-FC4B-B1CB-E3B16EA3A46F}" presName="Name13" presStyleLbl="parChTrans1D2" presStyleIdx="9" presStyleCnt="10"/>
      <dgm:spPr/>
      <dgm:t>
        <a:bodyPr/>
        <a:lstStyle/>
        <a:p>
          <a:endParaRPr lang="en-US"/>
        </a:p>
      </dgm:t>
    </dgm:pt>
    <dgm:pt modelId="{3971C6F5-2429-CB49-8BD3-524E381D43DC}" type="pres">
      <dgm:prSet presAssocID="{3A444EA8-EE90-9946-86D1-438C7E9BF297}" presName="childText" presStyleLbl="bgAcc1" presStyleIdx="9" presStyleCnt="10">
        <dgm:presLayoutVars>
          <dgm:bulletEnabled val="1"/>
        </dgm:presLayoutVars>
      </dgm:prSet>
      <dgm:spPr/>
      <dgm:t>
        <a:bodyPr/>
        <a:lstStyle/>
        <a:p>
          <a:endParaRPr lang="en-US"/>
        </a:p>
      </dgm:t>
    </dgm:pt>
  </dgm:ptLst>
  <dgm:cxnLst>
    <dgm:cxn modelId="{51E34611-CF87-4FD9-8F73-F963DA68D2E2}" type="presOf" srcId="{9B5D993B-DBED-8442-A587-6B4EA261819B}" destId="{3930EA45-52CA-494E-A4DC-945F0EAD58CF}" srcOrd="0" destOrd="0" presId="urn:microsoft.com/office/officeart/2005/8/layout/hierarchy3"/>
    <dgm:cxn modelId="{B28CC4D4-6C43-5E46-A22A-11A8871A19F8}" srcId="{EBE35D63-51EE-5C4B-924B-40074C4FEA65}" destId="{8E84984B-66F0-6548-9D02-3E8D5E2D0420}" srcOrd="2" destOrd="0" parTransId="{DADB7423-7344-0D46-A37A-77C9F17DDEED}" sibTransId="{23D05D9A-0B96-CF4F-9B43-BB536F41D82A}"/>
    <dgm:cxn modelId="{29FB8B4D-7B73-4E89-8ED2-A938D1142E4C}" type="presOf" srcId="{5CC293F7-FC0E-3448-99AA-45A148D1AA7F}" destId="{E937DA67-3EA6-684F-A77E-6555815086D4}" srcOrd="0" destOrd="0" presId="urn:microsoft.com/office/officeart/2005/8/layout/hierarchy3"/>
    <dgm:cxn modelId="{D402BB7D-2851-423B-A2B7-DE2EA26B3673}" type="presOf" srcId="{3A444EA8-EE90-9946-86D1-438C7E9BF297}" destId="{3971C6F5-2429-CB49-8BD3-524E381D43DC}" srcOrd="0" destOrd="0" presId="urn:microsoft.com/office/officeart/2005/8/layout/hierarchy3"/>
    <dgm:cxn modelId="{765D5C9A-5FD3-5C40-8785-DC2880478B7E}" srcId="{2259A930-BC7C-8A47-833D-DC95B10AF72C}" destId="{3A444EA8-EE90-9946-86D1-438C7E9BF297}" srcOrd="2" destOrd="0" parTransId="{1C714E6E-CF84-FC4B-B1CB-E3B16EA3A46F}" sibTransId="{11BB1BD3-A52F-704B-8459-23013A6D7081}"/>
    <dgm:cxn modelId="{4DE3179B-BA08-4796-9408-85FFD84E551A}" type="presOf" srcId="{CE51958F-3A01-F846-9CF2-0B41A9DC4AF5}" destId="{492D813A-61D7-B548-A0A3-7EEF8A34EAB1}" srcOrd="0" destOrd="0" presId="urn:microsoft.com/office/officeart/2005/8/layout/hierarchy3"/>
    <dgm:cxn modelId="{D1F0FA1E-0883-5A42-8200-570AB531C11A}" srcId="{FBB96490-81AB-CC4F-829C-263E05965EE7}" destId="{A29BE7AA-8687-8D42-9C79-885D5F3C108E}" srcOrd="2" destOrd="0" parTransId="{348F9B5D-D0D1-4342-B11D-262F7F51D8F1}" sibTransId="{ED1CCF7C-B62D-6F4A-AB11-32D813B19E50}"/>
    <dgm:cxn modelId="{90D25583-AB7F-4EDF-9B4C-0A2893C048CC}" type="presOf" srcId="{B4A7C14A-90B2-F74D-AD14-C2ED5D2C4B53}" destId="{50C3CE69-F8B9-7D43-88E8-EE2EA0594D27}" srcOrd="0" destOrd="0" presId="urn:microsoft.com/office/officeart/2005/8/layout/hierarchy3"/>
    <dgm:cxn modelId="{C11BBFA6-00D8-FC45-8934-98D001DDA8CA}" srcId="{EBE35D63-51EE-5C4B-924B-40074C4FEA65}" destId="{2259A930-BC7C-8A47-833D-DC95B10AF72C}" srcOrd="3" destOrd="0" parTransId="{8ACE51AB-B092-1B41-975C-223990C3C850}" sibTransId="{29D116A4-276E-5A4F-85BB-8458AEFDEDD3}"/>
    <dgm:cxn modelId="{457BEEFA-93A5-4868-9B46-E35322F7FC9E}" type="presOf" srcId="{1C714E6E-CF84-FC4B-B1CB-E3B16EA3A46F}" destId="{C1C4D5CA-0B86-7348-AD03-6079D5B5F26E}" srcOrd="0" destOrd="0" presId="urn:microsoft.com/office/officeart/2005/8/layout/hierarchy3"/>
    <dgm:cxn modelId="{96882575-1229-2E49-B537-CFA687565A3F}" srcId="{EBE35D63-51EE-5C4B-924B-40074C4FEA65}" destId="{FBB96490-81AB-CC4F-829C-263E05965EE7}" srcOrd="1" destOrd="0" parTransId="{3C7C38AD-3D65-0E4D-9A3B-2F86D80AA564}" sibTransId="{447A5E93-2269-5143-AB63-B25C0867DA27}"/>
    <dgm:cxn modelId="{2173EF5A-6292-438C-A5A0-D57EADB5EA14}" type="presOf" srcId="{8E84984B-66F0-6548-9D02-3E8D5E2D0420}" destId="{6CBF6B99-01D3-E741-BBA0-00A50DA9BB61}" srcOrd="0" destOrd="0" presId="urn:microsoft.com/office/officeart/2005/8/layout/hierarchy3"/>
    <dgm:cxn modelId="{E21CCF81-CC81-4FD2-92BA-60932C17CC50}" type="presOf" srcId="{FBB96490-81AB-CC4F-829C-263E05965EE7}" destId="{CDC9B3A8-24F2-7444-AB61-D23D8DCAC22A}" srcOrd="0" destOrd="0" presId="urn:microsoft.com/office/officeart/2005/8/layout/hierarchy3"/>
    <dgm:cxn modelId="{172F8985-1353-4014-9C47-1E93900C7051}" type="presOf" srcId="{CE51958F-3A01-F846-9CF2-0B41A9DC4AF5}" destId="{5527B3A8-FA42-0943-BA67-F224EBE21FE3}" srcOrd="1" destOrd="0" presId="urn:microsoft.com/office/officeart/2005/8/layout/hierarchy3"/>
    <dgm:cxn modelId="{C7B048F0-42C0-024D-B6E9-2061D3E69388}" srcId="{CE51958F-3A01-F846-9CF2-0B41A9DC4AF5}" destId="{5CC293F7-FC0E-3448-99AA-45A148D1AA7F}" srcOrd="0" destOrd="0" parTransId="{B4A7C14A-90B2-F74D-AD14-C2ED5D2C4B53}" sibTransId="{ADAFA22A-0F6D-D345-834E-3DD8E52AEC76}"/>
    <dgm:cxn modelId="{AE7BA79F-FC58-40F7-864E-3CE7ADC4CC19}" type="presOf" srcId="{C56A5761-57BE-1342-9C98-8CA0488082C6}" destId="{426F9410-E8A1-C047-9E3F-C97B1370D5CC}" srcOrd="0" destOrd="0" presId="urn:microsoft.com/office/officeart/2005/8/layout/hierarchy3"/>
    <dgm:cxn modelId="{C8B49615-3DB7-4B73-9D67-C460A09B3E2A}" type="presOf" srcId="{EBE35D63-51EE-5C4B-924B-40074C4FEA65}" destId="{DBB48990-E7B3-8243-858F-BE70F18C278C}" srcOrd="0" destOrd="0" presId="urn:microsoft.com/office/officeart/2005/8/layout/hierarchy3"/>
    <dgm:cxn modelId="{53E3469E-AD30-B14D-B8E9-92FC63433CBE}" srcId="{FBB96490-81AB-CC4F-829C-263E05965EE7}" destId="{9B5D993B-DBED-8442-A587-6B4EA261819B}" srcOrd="0" destOrd="0" parTransId="{9D3B5DEB-2D10-9D42-A349-CBEC7C4A52CE}" sibTransId="{42169E8A-8BDB-9444-A04C-84EAC64F9576}"/>
    <dgm:cxn modelId="{CF011BA6-FE9F-44A3-BB1C-90F46161D49C}" type="presOf" srcId="{FBB96490-81AB-CC4F-829C-263E05965EE7}" destId="{8FBCF585-F1B2-814F-B5AC-1752334F5CA4}" srcOrd="1" destOrd="0" presId="urn:microsoft.com/office/officeart/2005/8/layout/hierarchy3"/>
    <dgm:cxn modelId="{4204C97D-BBDB-40EF-820D-CEB91C18A91D}" type="presOf" srcId="{A29BE7AA-8687-8D42-9C79-885D5F3C108E}" destId="{BE4974BD-CB22-5346-871E-E9202F5F0F4B}" srcOrd="0" destOrd="0" presId="urn:microsoft.com/office/officeart/2005/8/layout/hierarchy3"/>
    <dgm:cxn modelId="{3650BD06-9DFC-4C43-9294-C8D1A6EF59A6}" type="presOf" srcId="{9D3B5DEB-2D10-9D42-A349-CBEC7C4A52CE}" destId="{8561A33A-295B-AE46-82E7-B58E1CAF8C1A}" srcOrd="0" destOrd="0" presId="urn:microsoft.com/office/officeart/2005/8/layout/hierarchy3"/>
    <dgm:cxn modelId="{FE731461-F785-43D6-B9A4-323AB413AC70}" type="presOf" srcId="{B918B628-89A1-F84E-AEDB-4554D6A0AABB}" destId="{29AC4B0A-58B6-A64E-9362-CEBD8B396512}" srcOrd="0" destOrd="0" presId="urn:microsoft.com/office/officeart/2005/8/layout/hierarchy3"/>
    <dgm:cxn modelId="{5407E746-9EC8-DB41-8B7D-EC14ECB527CE}" srcId="{8E84984B-66F0-6548-9D02-3E8D5E2D0420}" destId="{C56A5761-57BE-1342-9C98-8CA0488082C6}" srcOrd="1" destOrd="0" parTransId="{0D46DDCE-7200-AB4A-9225-2AE29895AA4E}" sibTransId="{C949FA13-81C1-3D47-B399-7E5602963CD8}"/>
    <dgm:cxn modelId="{7C7CD710-9E64-4A24-A2A1-C120FA1C8DB8}" type="presOf" srcId="{2259A930-BC7C-8A47-833D-DC95B10AF72C}" destId="{F5F9D0F8-284C-4441-9E7D-8DAA1468E37E}" srcOrd="1" destOrd="0" presId="urn:microsoft.com/office/officeart/2005/8/layout/hierarchy3"/>
    <dgm:cxn modelId="{E33A66B3-A1D5-914C-B5FD-A7122D032407}" srcId="{CE51958F-3A01-F846-9CF2-0B41A9DC4AF5}" destId="{32E6E318-5E9C-4443-A4DD-B7923D17EAAE}" srcOrd="1" destOrd="0" parTransId="{5E594B19-D067-9840-B53A-D1576D3B84AD}" sibTransId="{BD072DBC-81F3-F44E-88F0-D69B20B6CDC3}"/>
    <dgm:cxn modelId="{847286E1-7804-4F30-AB0E-317B18A2A9D6}" type="presOf" srcId="{6BC0ABFC-0FA3-484A-B43E-6A02C9074FA6}" destId="{3C3FA792-5096-974D-BBD2-AF288738593C}" srcOrd="0" destOrd="0" presId="urn:microsoft.com/office/officeart/2005/8/layout/hierarchy3"/>
    <dgm:cxn modelId="{EC4CD688-4CB0-4A8A-907A-F9FC95F76C5E}" type="presOf" srcId="{F7B83CDC-A17C-144C-B103-75A01F91036B}" destId="{50100161-7A90-6D49-8270-0ACDF49053C2}" srcOrd="0" destOrd="0" presId="urn:microsoft.com/office/officeart/2005/8/layout/hierarchy3"/>
    <dgm:cxn modelId="{32D05B5C-3E83-4B88-897B-F37E72E8B2BE}" type="presOf" srcId="{F1F73937-28E6-7349-B6E3-6A825B8BADBD}" destId="{C826CBDF-7855-9840-A467-5E3705C12984}" srcOrd="0" destOrd="0" presId="urn:microsoft.com/office/officeart/2005/8/layout/hierarchy3"/>
    <dgm:cxn modelId="{31B66F4E-0259-4C23-B6AF-CB30C64DF022}" type="presOf" srcId="{D8D92651-86B4-E144-94A7-CC8ABE3C5836}" destId="{9B0A1E6A-9BA2-EA4A-89FF-55F98B765B07}" srcOrd="0" destOrd="0" presId="urn:microsoft.com/office/officeart/2005/8/layout/hierarchy3"/>
    <dgm:cxn modelId="{758CF04E-0BD7-4766-9D92-D4C31F35B409}" type="presOf" srcId="{9C57EA9B-C10A-EA4A-9C4F-E38034E892B4}" destId="{053A5DCA-84DE-9244-8F5C-FCAAA5B5CF81}" srcOrd="0" destOrd="0" presId="urn:microsoft.com/office/officeart/2005/8/layout/hierarchy3"/>
    <dgm:cxn modelId="{13D4C54D-D744-46E8-9434-87B37C87D8E3}" type="presOf" srcId="{348F9B5D-D0D1-4342-B11D-262F7F51D8F1}" destId="{9AA2F999-B303-F54C-BF63-289ABBB8568D}" srcOrd="0" destOrd="0" presId="urn:microsoft.com/office/officeart/2005/8/layout/hierarchy3"/>
    <dgm:cxn modelId="{BB30D7E3-D0D9-4A3C-94AF-9F01B97208FC}" type="presOf" srcId="{DAD691CC-834B-E649-A46B-108476C6CDE8}" destId="{67E49139-C8E2-994F-AADA-3D06331722C1}" srcOrd="0" destOrd="0" presId="urn:microsoft.com/office/officeart/2005/8/layout/hierarchy3"/>
    <dgm:cxn modelId="{4E3887B5-F737-4018-A122-A270DFD6E522}" type="presOf" srcId="{0D46DDCE-7200-AB4A-9225-2AE29895AA4E}" destId="{321957A1-1C4B-4E40-B793-83DCBFECCCFE}" srcOrd="0" destOrd="0" presId="urn:microsoft.com/office/officeart/2005/8/layout/hierarchy3"/>
    <dgm:cxn modelId="{0569BAAC-E2AA-A745-867A-48FB09E42FAF}" srcId="{2259A930-BC7C-8A47-833D-DC95B10AF72C}" destId="{9C57EA9B-C10A-EA4A-9C4F-E38034E892B4}" srcOrd="0" destOrd="0" parTransId="{6BC0ABFC-0FA3-484A-B43E-6A02C9074FA6}" sibTransId="{D1322FBD-4777-854F-BCA8-7795C95A31AF}"/>
    <dgm:cxn modelId="{0AA9E38B-C5DB-2040-9778-8E0E93DA1F48}" srcId="{8E84984B-66F0-6548-9D02-3E8D5E2D0420}" destId="{D8D92651-86B4-E144-94A7-CC8ABE3C5836}" srcOrd="0" destOrd="0" parTransId="{F7B83CDC-A17C-144C-B103-75A01F91036B}" sibTransId="{39C1DBC4-48BB-C342-AF83-7B5E81FF33AE}"/>
    <dgm:cxn modelId="{AA518634-2566-4048-9D69-344A52A9CFD2}" type="presOf" srcId="{32E6E318-5E9C-4443-A4DD-B7923D17EAAE}" destId="{AA3DAECA-E735-7A4D-B5F2-C8031B7F5373}" srcOrd="0" destOrd="0" presId="urn:microsoft.com/office/officeart/2005/8/layout/hierarchy3"/>
    <dgm:cxn modelId="{D66C9487-FE21-4BE0-876A-E5AF2E031D07}" type="presOf" srcId="{8E84984B-66F0-6548-9D02-3E8D5E2D0420}" destId="{A5F119EB-B0E2-784D-8C4B-B05B2829803D}" srcOrd="1" destOrd="0" presId="urn:microsoft.com/office/officeart/2005/8/layout/hierarchy3"/>
    <dgm:cxn modelId="{EC36BB00-506C-4D66-ABD5-063DF3C55F5A}" type="presOf" srcId="{6069375C-8D35-8648-A02D-662D3336D9A2}" destId="{4E93E42D-6C25-2941-B77C-AECBDB066A72}" srcOrd="0" destOrd="0" presId="urn:microsoft.com/office/officeart/2005/8/layout/hierarchy3"/>
    <dgm:cxn modelId="{9E43D127-1236-4BA4-81B6-FE32E1A8AE5B}" type="presOf" srcId="{5E594B19-D067-9840-B53A-D1576D3B84AD}" destId="{B7D8919D-2A61-684E-9A38-4215269F8957}" srcOrd="0" destOrd="0" presId="urn:microsoft.com/office/officeart/2005/8/layout/hierarchy3"/>
    <dgm:cxn modelId="{E079D122-30E4-8448-BB12-364EEBE3A7A3}" srcId="{EBE35D63-51EE-5C4B-924B-40074C4FEA65}" destId="{CE51958F-3A01-F846-9CF2-0B41A9DC4AF5}" srcOrd="0" destOrd="0" parTransId="{EABB8F12-CC7F-E849-BBD5-A54A566EB8C1}" sibTransId="{A8A82006-D973-E746-B944-882B40E1DC78}"/>
    <dgm:cxn modelId="{8F21B285-E6BE-CF4E-940C-77AEA41038D0}" srcId="{FBB96490-81AB-CC4F-829C-263E05965EE7}" destId="{6069375C-8D35-8648-A02D-662D3336D9A2}" srcOrd="1" destOrd="0" parTransId="{F1F73937-28E6-7349-B6E3-6A825B8BADBD}" sibTransId="{2063EB70-4636-4D43-B77D-9F22D1F70896}"/>
    <dgm:cxn modelId="{F1A15AB8-CE41-7A40-90B0-A99767019E42}" srcId="{2259A930-BC7C-8A47-833D-DC95B10AF72C}" destId="{B918B628-89A1-F84E-AEDB-4554D6A0AABB}" srcOrd="1" destOrd="0" parTransId="{DAD691CC-834B-E649-A46B-108476C6CDE8}" sibTransId="{EFCD0A35-EE47-7049-89AB-AB4F74261313}"/>
    <dgm:cxn modelId="{1D65D255-49A6-43C1-80D3-81552AE890D2}" type="presOf" srcId="{2259A930-BC7C-8A47-833D-DC95B10AF72C}" destId="{9CD71208-CB9C-254D-ADB6-536AAA2ABF8B}" srcOrd="0" destOrd="0" presId="urn:microsoft.com/office/officeart/2005/8/layout/hierarchy3"/>
    <dgm:cxn modelId="{90FE7406-18C5-4936-A745-6C2B1DC57E7A}" type="presParOf" srcId="{DBB48990-E7B3-8243-858F-BE70F18C278C}" destId="{B63AAB78-8A50-1F46-BF8E-F0DD5EC1025D}" srcOrd="0" destOrd="0" presId="urn:microsoft.com/office/officeart/2005/8/layout/hierarchy3"/>
    <dgm:cxn modelId="{C7C03FC6-23BE-432A-AD9B-B2481679EAF7}" type="presParOf" srcId="{B63AAB78-8A50-1F46-BF8E-F0DD5EC1025D}" destId="{ECE74475-475D-8C42-8DEC-7D1B0E6B81C4}" srcOrd="0" destOrd="0" presId="urn:microsoft.com/office/officeart/2005/8/layout/hierarchy3"/>
    <dgm:cxn modelId="{7D1965A4-E427-416D-8903-70C40A275264}" type="presParOf" srcId="{ECE74475-475D-8C42-8DEC-7D1B0E6B81C4}" destId="{492D813A-61D7-B548-A0A3-7EEF8A34EAB1}" srcOrd="0" destOrd="0" presId="urn:microsoft.com/office/officeart/2005/8/layout/hierarchy3"/>
    <dgm:cxn modelId="{E8E3F9A0-4AE5-4208-8C19-305137C99717}" type="presParOf" srcId="{ECE74475-475D-8C42-8DEC-7D1B0E6B81C4}" destId="{5527B3A8-FA42-0943-BA67-F224EBE21FE3}" srcOrd="1" destOrd="0" presId="urn:microsoft.com/office/officeart/2005/8/layout/hierarchy3"/>
    <dgm:cxn modelId="{A0A13380-E8F7-4DDD-8499-672C4FE7890E}" type="presParOf" srcId="{B63AAB78-8A50-1F46-BF8E-F0DD5EC1025D}" destId="{192C86F9-F0A9-B24A-97B4-94409A2A0736}" srcOrd="1" destOrd="0" presId="urn:microsoft.com/office/officeart/2005/8/layout/hierarchy3"/>
    <dgm:cxn modelId="{22848D5A-DC2E-45FB-8A2A-DC2BE8EC5895}" type="presParOf" srcId="{192C86F9-F0A9-B24A-97B4-94409A2A0736}" destId="{50C3CE69-F8B9-7D43-88E8-EE2EA0594D27}" srcOrd="0" destOrd="0" presId="urn:microsoft.com/office/officeart/2005/8/layout/hierarchy3"/>
    <dgm:cxn modelId="{C02FC09B-F6DD-4832-8EFC-017D35DBC5D9}" type="presParOf" srcId="{192C86F9-F0A9-B24A-97B4-94409A2A0736}" destId="{E937DA67-3EA6-684F-A77E-6555815086D4}" srcOrd="1" destOrd="0" presId="urn:microsoft.com/office/officeart/2005/8/layout/hierarchy3"/>
    <dgm:cxn modelId="{CD1C50CC-8EC0-4A74-A199-9BBE61A6B460}" type="presParOf" srcId="{192C86F9-F0A9-B24A-97B4-94409A2A0736}" destId="{B7D8919D-2A61-684E-9A38-4215269F8957}" srcOrd="2" destOrd="0" presId="urn:microsoft.com/office/officeart/2005/8/layout/hierarchy3"/>
    <dgm:cxn modelId="{579D67AC-62FF-4F52-A23B-5EFEF5672234}" type="presParOf" srcId="{192C86F9-F0A9-B24A-97B4-94409A2A0736}" destId="{AA3DAECA-E735-7A4D-B5F2-C8031B7F5373}" srcOrd="3" destOrd="0" presId="urn:microsoft.com/office/officeart/2005/8/layout/hierarchy3"/>
    <dgm:cxn modelId="{C5BA5F0E-BF0F-4CE4-AC6D-EDDDD0D658F9}" type="presParOf" srcId="{DBB48990-E7B3-8243-858F-BE70F18C278C}" destId="{267BDA04-90D7-0048-9C1C-716639E6A3DF}" srcOrd="1" destOrd="0" presId="urn:microsoft.com/office/officeart/2005/8/layout/hierarchy3"/>
    <dgm:cxn modelId="{F170C296-D009-45E1-A564-BF75B2127193}" type="presParOf" srcId="{267BDA04-90D7-0048-9C1C-716639E6A3DF}" destId="{0B5825BA-DF01-A64C-9F68-0AA66B8B68C4}" srcOrd="0" destOrd="0" presId="urn:microsoft.com/office/officeart/2005/8/layout/hierarchy3"/>
    <dgm:cxn modelId="{F01E2F0B-CB2D-4910-9627-EE48935F0A68}" type="presParOf" srcId="{0B5825BA-DF01-A64C-9F68-0AA66B8B68C4}" destId="{CDC9B3A8-24F2-7444-AB61-D23D8DCAC22A}" srcOrd="0" destOrd="0" presId="urn:microsoft.com/office/officeart/2005/8/layout/hierarchy3"/>
    <dgm:cxn modelId="{FF8DE362-5222-4BD1-AE22-48C721344E48}" type="presParOf" srcId="{0B5825BA-DF01-A64C-9F68-0AA66B8B68C4}" destId="{8FBCF585-F1B2-814F-B5AC-1752334F5CA4}" srcOrd="1" destOrd="0" presId="urn:microsoft.com/office/officeart/2005/8/layout/hierarchy3"/>
    <dgm:cxn modelId="{54C009AE-5BBF-47E6-943C-546C72724F04}" type="presParOf" srcId="{267BDA04-90D7-0048-9C1C-716639E6A3DF}" destId="{4F6C9287-7AEB-674A-B983-60E000C52F6C}" srcOrd="1" destOrd="0" presId="urn:microsoft.com/office/officeart/2005/8/layout/hierarchy3"/>
    <dgm:cxn modelId="{72C0F981-3B00-4055-8BB6-9A350CD84217}" type="presParOf" srcId="{4F6C9287-7AEB-674A-B983-60E000C52F6C}" destId="{8561A33A-295B-AE46-82E7-B58E1CAF8C1A}" srcOrd="0" destOrd="0" presId="urn:microsoft.com/office/officeart/2005/8/layout/hierarchy3"/>
    <dgm:cxn modelId="{E6B87989-3EE8-456B-A519-8AF88EBD191B}" type="presParOf" srcId="{4F6C9287-7AEB-674A-B983-60E000C52F6C}" destId="{3930EA45-52CA-494E-A4DC-945F0EAD58CF}" srcOrd="1" destOrd="0" presId="urn:microsoft.com/office/officeart/2005/8/layout/hierarchy3"/>
    <dgm:cxn modelId="{08B49A87-8015-4748-A955-B352CE078A86}" type="presParOf" srcId="{4F6C9287-7AEB-674A-B983-60E000C52F6C}" destId="{C826CBDF-7855-9840-A467-5E3705C12984}" srcOrd="2" destOrd="0" presId="urn:microsoft.com/office/officeart/2005/8/layout/hierarchy3"/>
    <dgm:cxn modelId="{0B39963B-8327-4F92-AB55-F2A4D5F0E50E}" type="presParOf" srcId="{4F6C9287-7AEB-674A-B983-60E000C52F6C}" destId="{4E93E42D-6C25-2941-B77C-AECBDB066A72}" srcOrd="3" destOrd="0" presId="urn:microsoft.com/office/officeart/2005/8/layout/hierarchy3"/>
    <dgm:cxn modelId="{34E7924A-2DA4-4A86-9BCD-227A11C8F87D}" type="presParOf" srcId="{4F6C9287-7AEB-674A-B983-60E000C52F6C}" destId="{9AA2F999-B303-F54C-BF63-289ABBB8568D}" srcOrd="4" destOrd="0" presId="urn:microsoft.com/office/officeart/2005/8/layout/hierarchy3"/>
    <dgm:cxn modelId="{94A210E1-7C9E-4B5D-B363-B8FEB0EE0412}" type="presParOf" srcId="{4F6C9287-7AEB-674A-B983-60E000C52F6C}" destId="{BE4974BD-CB22-5346-871E-E9202F5F0F4B}" srcOrd="5" destOrd="0" presId="urn:microsoft.com/office/officeart/2005/8/layout/hierarchy3"/>
    <dgm:cxn modelId="{507F21F5-943B-4B55-9429-D468C67E58F4}" type="presParOf" srcId="{DBB48990-E7B3-8243-858F-BE70F18C278C}" destId="{0684EA3B-BBB9-7F49-82A1-9F3BF2759D52}" srcOrd="2" destOrd="0" presId="urn:microsoft.com/office/officeart/2005/8/layout/hierarchy3"/>
    <dgm:cxn modelId="{C14F79D3-8CFA-4B9D-A3DC-7FB1EE0791D1}" type="presParOf" srcId="{0684EA3B-BBB9-7F49-82A1-9F3BF2759D52}" destId="{F21D8CB0-FEB3-CE43-8558-C2ED95AEE2AE}" srcOrd="0" destOrd="0" presId="urn:microsoft.com/office/officeart/2005/8/layout/hierarchy3"/>
    <dgm:cxn modelId="{AF8CFFE8-E0D9-4CB8-A87A-58250DF2BFC4}" type="presParOf" srcId="{F21D8CB0-FEB3-CE43-8558-C2ED95AEE2AE}" destId="{6CBF6B99-01D3-E741-BBA0-00A50DA9BB61}" srcOrd="0" destOrd="0" presId="urn:microsoft.com/office/officeart/2005/8/layout/hierarchy3"/>
    <dgm:cxn modelId="{0C08C2E0-A53D-48FA-B40D-AB8E202AB74B}" type="presParOf" srcId="{F21D8CB0-FEB3-CE43-8558-C2ED95AEE2AE}" destId="{A5F119EB-B0E2-784D-8C4B-B05B2829803D}" srcOrd="1" destOrd="0" presId="urn:microsoft.com/office/officeart/2005/8/layout/hierarchy3"/>
    <dgm:cxn modelId="{15A2A586-9268-4FB1-A5F9-A8AFE4E2EEFD}" type="presParOf" srcId="{0684EA3B-BBB9-7F49-82A1-9F3BF2759D52}" destId="{496DE52C-191E-EB4D-B25C-0DE532861E54}" srcOrd="1" destOrd="0" presId="urn:microsoft.com/office/officeart/2005/8/layout/hierarchy3"/>
    <dgm:cxn modelId="{A2433CB6-C0DE-41B8-8C37-B8E08AA64AA4}" type="presParOf" srcId="{496DE52C-191E-EB4D-B25C-0DE532861E54}" destId="{50100161-7A90-6D49-8270-0ACDF49053C2}" srcOrd="0" destOrd="0" presId="urn:microsoft.com/office/officeart/2005/8/layout/hierarchy3"/>
    <dgm:cxn modelId="{09FF6921-F3D6-4175-B708-25E1EAA29F76}" type="presParOf" srcId="{496DE52C-191E-EB4D-B25C-0DE532861E54}" destId="{9B0A1E6A-9BA2-EA4A-89FF-55F98B765B07}" srcOrd="1" destOrd="0" presId="urn:microsoft.com/office/officeart/2005/8/layout/hierarchy3"/>
    <dgm:cxn modelId="{45346F2D-04ED-4976-A527-DE1868312202}" type="presParOf" srcId="{496DE52C-191E-EB4D-B25C-0DE532861E54}" destId="{321957A1-1C4B-4E40-B793-83DCBFECCCFE}" srcOrd="2" destOrd="0" presId="urn:microsoft.com/office/officeart/2005/8/layout/hierarchy3"/>
    <dgm:cxn modelId="{4C49D7A4-FE69-4B36-B3A4-9CEDF81D9431}" type="presParOf" srcId="{496DE52C-191E-EB4D-B25C-0DE532861E54}" destId="{426F9410-E8A1-C047-9E3F-C97B1370D5CC}" srcOrd="3" destOrd="0" presId="urn:microsoft.com/office/officeart/2005/8/layout/hierarchy3"/>
    <dgm:cxn modelId="{135B6F21-F6A0-41C5-BF75-2C422B851901}" type="presParOf" srcId="{DBB48990-E7B3-8243-858F-BE70F18C278C}" destId="{CAC2844E-3A0D-4D4D-A499-FFD37782B243}" srcOrd="3" destOrd="0" presId="urn:microsoft.com/office/officeart/2005/8/layout/hierarchy3"/>
    <dgm:cxn modelId="{8132DB49-4804-46DE-A697-12D78C132A8B}" type="presParOf" srcId="{CAC2844E-3A0D-4D4D-A499-FFD37782B243}" destId="{B1F1127D-A340-094F-8DAD-044E87799A79}" srcOrd="0" destOrd="0" presId="urn:microsoft.com/office/officeart/2005/8/layout/hierarchy3"/>
    <dgm:cxn modelId="{BA6DA613-8659-4E99-8631-19ABB3DC6E98}" type="presParOf" srcId="{B1F1127D-A340-094F-8DAD-044E87799A79}" destId="{9CD71208-CB9C-254D-ADB6-536AAA2ABF8B}" srcOrd="0" destOrd="0" presId="urn:microsoft.com/office/officeart/2005/8/layout/hierarchy3"/>
    <dgm:cxn modelId="{172329EB-6C9A-4D18-ABD8-AEF8042771D1}" type="presParOf" srcId="{B1F1127D-A340-094F-8DAD-044E87799A79}" destId="{F5F9D0F8-284C-4441-9E7D-8DAA1468E37E}" srcOrd="1" destOrd="0" presId="urn:microsoft.com/office/officeart/2005/8/layout/hierarchy3"/>
    <dgm:cxn modelId="{EE10E1A2-7163-4DA8-AA74-A3F1FB1A00BE}" type="presParOf" srcId="{CAC2844E-3A0D-4D4D-A499-FFD37782B243}" destId="{7F9C171D-2016-194E-92B7-A5FCF2ED2433}" srcOrd="1" destOrd="0" presId="urn:microsoft.com/office/officeart/2005/8/layout/hierarchy3"/>
    <dgm:cxn modelId="{52B1F97D-5E95-4D6B-B7C6-0B78F41C9E1C}" type="presParOf" srcId="{7F9C171D-2016-194E-92B7-A5FCF2ED2433}" destId="{3C3FA792-5096-974D-BBD2-AF288738593C}" srcOrd="0" destOrd="0" presId="urn:microsoft.com/office/officeart/2005/8/layout/hierarchy3"/>
    <dgm:cxn modelId="{C134AC41-6E38-43B3-ADC4-8817FE301106}" type="presParOf" srcId="{7F9C171D-2016-194E-92B7-A5FCF2ED2433}" destId="{053A5DCA-84DE-9244-8F5C-FCAAA5B5CF81}" srcOrd="1" destOrd="0" presId="urn:microsoft.com/office/officeart/2005/8/layout/hierarchy3"/>
    <dgm:cxn modelId="{04E0BCAE-6501-4312-A3E2-97878445B298}" type="presParOf" srcId="{7F9C171D-2016-194E-92B7-A5FCF2ED2433}" destId="{67E49139-C8E2-994F-AADA-3D06331722C1}" srcOrd="2" destOrd="0" presId="urn:microsoft.com/office/officeart/2005/8/layout/hierarchy3"/>
    <dgm:cxn modelId="{48A0579C-FD38-49D2-961D-CB7F163D9F4C}" type="presParOf" srcId="{7F9C171D-2016-194E-92B7-A5FCF2ED2433}" destId="{29AC4B0A-58B6-A64E-9362-CEBD8B396512}" srcOrd="3" destOrd="0" presId="urn:microsoft.com/office/officeart/2005/8/layout/hierarchy3"/>
    <dgm:cxn modelId="{9F1D8FA2-81FF-4985-A130-1952B2FA2241}" type="presParOf" srcId="{7F9C171D-2016-194E-92B7-A5FCF2ED2433}" destId="{C1C4D5CA-0B86-7348-AD03-6079D5B5F26E}" srcOrd="4" destOrd="0" presId="urn:microsoft.com/office/officeart/2005/8/layout/hierarchy3"/>
    <dgm:cxn modelId="{CA5CDF0C-1621-4802-9FE4-C3780F21CCDB}" type="presParOf" srcId="{7F9C171D-2016-194E-92B7-A5FCF2ED2433}" destId="{3971C6F5-2429-CB49-8BD3-524E381D43DC}" srcOrd="5"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DB433B-FD8C-4178-BF12-224BB47D1536}" type="doc">
      <dgm:prSet loTypeId="urn:microsoft.com/office/officeart/2005/8/layout/default#1" loCatId="list" qsTypeId="urn:microsoft.com/office/officeart/2005/8/quickstyle/simple1" qsCatId="simple" csTypeId="urn:microsoft.com/office/officeart/2005/8/colors/accent1_3" csCatId="accent1" phldr="1"/>
      <dgm:spPr/>
      <dgm:t>
        <a:bodyPr/>
        <a:lstStyle/>
        <a:p>
          <a:endParaRPr lang="en-US"/>
        </a:p>
      </dgm:t>
    </dgm:pt>
    <dgm:pt modelId="{F2CA8A1F-5019-4F32-931D-A26B08C11844}">
      <dgm:prSet phldrT="[Text]" custT="1"/>
      <dgm:spPr/>
      <dgm:t>
        <a:bodyPr/>
        <a:lstStyle/>
        <a:p>
          <a:r>
            <a:rPr lang="en-US" sz="2900" dirty="0" smtClean="0"/>
            <a:t>5,674</a:t>
          </a:r>
          <a:endParaRPr lang="en-US" sz="2900" dirty="0"/>
        </a:p>
      </dgm:t>
    </dgm:pt>
    <dgm:pt modelId="{171F9BD5-C5B0-4C88-AB31-8ADB2032FE20}" type="parTrans" cxnId="{EFB9DA7E-E049-416E-9DB2-E09B4538571A}">
      <dgm:prSet/>
      <dgm:spPr/>
      <dgm:t>
        <a:bodyPr/>
        <a:lstStyle/>
        <a:p>
          <a:endParaRPr lang="en-US"/>
        </a:p>
      </dgm:t>
    </dgm:pt>
    <dgm:pt modelId="{AB134BE4-7DD0-46D3-AA26-AA77A7EA7D2A}" type="sibTrans" cxnId="{EFB9DA7E-E049-416E-9DB2-E09B4538571A}">
      <dgm:prSet/>
      <dgm:spPr/>
      <dgm:t>
        <a:bodyPr/>
        <a:lstStyle/>
        <a:p>
          <a:endParaRPr lang="en-US"/>
        </a:p>
      </dgm:t>
    </dgm:pt>
    <dgm:pt modelId="{AB20D1FF-2CDE-472B-AB48-9476AD39A9B4}">
      <dgm:prSet phldrT="[Text]"/>
      <dgm:spPr/>
      <dgm:t>
        <a:bodyPr/>
        <a:lstStyle/>
        <a:p>
          <a:r>
            <a:rPr lang="en-US" dirty="0" smtClean="0"/>
            <a:t>Current OIC patients</a:t>
          </a:r>
          <a:endParaRPr lang="en-US" dirty="0"/>
        </a:p>
      </dgm:t>
    </dgm:pt>
    <dgm:pt modelId="{23B38E48-63C0-49D4-ADE0-F03023EC7BB4}" type="parTrans" cxnId="{136A808D-61E7-4F13-9F5F-0C8C9CA24665}">
      <dgm:prSet/>
      <dgm:spPr/>
      <dgm:t>
        <a:bodyPr/>
        <a:lstStyle/>
        <a:p>
          <a:endParaRPr lang="en-US"/>
        </a:p>
      </dgm:t>
    </dgm:pt>
    <dgm:pt modelId="{DE0DF19F-68FC-455F-8300-39F278A015E6}" type="sibTrans" cxnId="{136A808D-61E7-4F13-9F5F-0C8C9CA24665}">
      <dgm:prSet/>
      <dgm:spPr/>
      <dgm:t>
        <a:bodyPr/>
        <a:lstStyle/>
        <a:p>
          <a:endParaRPr lang="en-US"/>
        </a:p>
      </dgm:t>
    </dgm:pt>
    <dgm:pt modelId="{DA898341-D068-4650-8D87-BF3328CBE639}">
      <dgm:prSet phldrT="[Text]" custT="1"/>
      <dgm:spPr/>
      <dgm:t>
        <a:bodyPr/>
        <a:lstStyle/>
        <a:p>
          <a:r>
            <a:rPr lang="en-US" sz="2900" dirty="0" smtClean="0"/>
            <a:t>1,419</a:t>
          </a:r>
          <a:endParaRPr lang="en-US" sz="2900" dirty="0"/>
        </a:p>
      </dgm:t>
    </dgm:pt>
    <dgm:pt modelId="{97E809C5-BB15-4491-85D0-E32617FE39FF}" type="parTrans" cxnId="{BE094BE8-B264-4893-9640-7A9C0D320A9A}">
      <dgm:prSet/>
      <dgm:spPr/>
      <dgm:t>
        <a:bodyPr/>
        <a:lstStyle/>
        <a:p>
          <a:endParaRPr lang="en-US"/>
        </a:p>
      </dgm:t>
    </dgm:pt>
    <dgm:pt modelId="{CEC07A8D-461A-4036-AF2B-923098FBA18A}" type="sibTrans" cxnId="{BE094BE8-B264-4893-9640-7A9C0D320A9A}">
      <dgm:prSet/>
      <dgm:spPr/>
      <dgm:t>
        <a:bodyPr/>
        <a:lstStyle/>
        <a:p>
          <a:endParaRPr lang="en-US"/>
        </a:p>
      </dgm:t>
    </dgm:pt>
    <dgm:pt modelId="{55895A8B-0761-4FAF-88DA-72F156FB7EE7}">
      <dgm:prSet phldrT="[Text]"/>
      <dgm:spPr/>
      <dgm:t>
        <a:bodyPr/>
        <a:lstStyle/>
        <a:p>
          <a:r>
            <a:rPr lang="en-US" dirty="0" smtClean="0"/>
            <a:t>Annual dental patients assuming 25% participation rate*</a:t>
          </a:r>
          <a:endParaRPr lang="en-US" dirty="0"/>
        </a:p>
      </dgm:t>
    </dgm:pt>
    <dgm:pt modelId="{B894908E-EC65-4672-8F98-B00DE7957C6E}" type="parTrans" cxnId="{47C1D8CB-8D86-4EE5-8370-F4409176D25A}">
      <dgm:prSet/>
      <dgm:spPr/>
      <dgm:t>
        <a:bodyPr/>
        <a:lstStyle/>
        <a:p>
          <a:endParaRPr lang="en-US"/>
        </a:p>
      </dgm:t>
    </dgm:pt>
    <dgm:pt modelId="{F49DA00E-B2B5-4814-A53B-D95A64FBB381}" type="sibTrans" cxnId="{47C1D8CB-8D86-4EE5-8370-F4409176D25A}">
      <dgm:prSet/>
      <dgm:spPr/>
      <dgm:t>
        <a:bodyPr/>
        <a:lstStyle/>
        <a:p>
          <a:endParaRPr lang="en-US"/>
        </a:p>
      </dgm:t>
    </dgm:pt>
    <dgm:pt modelId="{7C4E707D-50F2-4C97-BB91-D028F41C1300}">
      <dgm:prSet phldrT="[Text]" custT="1"/>
      <dgm:spPr>
        <a:solidFill>
          <a:schemeClr val="accent2"/>
        </a:solidFill>
      </dgm:spPr>
      <dgm:t>
        <a:bodyPr/>
        <a:lstStyle/>
        <a:p>
          <a:r>
            <a:rPr lang="en-US" sz="2900" dirty="0" smtClean="0"/>
            <a:t>4,114</a:t>
          </a:r>
          <a:endParaRPr lang="en-US" sz="2900" dirty="0"/>
        </a:p>
      </dgm:t>
    </dgm:pt>
    <dgm:pt modelId="{5EEAEF3B-5505-4EA9-803E-5A542E07E6A2}" type="parTrans" cxnId="{7B35A8F7-2925-4936-B76E-EF278D8731A6}">
      <dgm:prSet/>
      <dgm:spPr/>
      <dgm:t>
        <a:bodyPr/>
        <a:lstStyle/>
        <a:p>
          <a:endParaRPr lang="en-US"/>
        </a:p>
      </dgm:t>
    </dgm:pt>
    <dgm:pt modelId="{324E111F-1FC3-448D-8B77-13151A9C9FE3}" type="sibTrans" cxnId="{7B35A8F7-2925-4936-B76E-EF278D8731A6}">
      <dgm:prSet/>
      <dgm:spPr/>
      <dgm:t>
        <a:bodyPr/>
        <a:lstStyle/>
        <a:p>
          <a:endParaRPr lang="en-US"/>
        </a:p>
      </dgm:t>
    </dgm:pt>
    <dgm:pt modelId="{0B8670E7-66C0-4D31-88D9-CBB5987FADE7}">
      <dgm:prSet phldrT="[Text]"/>
      <dgm:spPr>
        <a:solidFill>
          <a:schemeClr val="accent2"/>
        </a:solidFill>
      </dgm:spPr>
      <dgm:t>
        <a:bodyPr/>
        <a:lstStyle/>
        <a:p>
          <a:r>
            <a:rPr lang="en-US" dirty="0" smtClean="0"/>
            <a:t>Annual dental clinic visits, assuming 2.9 visits per patient</a:t>
          </a:r>
          <a:endParaRPr lang="en-US" dirty="0"/>
        </a:p>
      </dgm:t>
    </dgm:pt>
    <dgm:pt modelId="{1195C58F-F769-4C14-B973-18E07E601E72}" type="parTrans" cxnId="{7D6D3DA9-0099-4821-AE38-486DDA984DCA}">
      <dgm:prSet/>
      <dgm:spPr/>
      <dgm:t>
        <a:bodyPr/>
        <a:lstStyle/>
        <a:p>
          <a:endParaRPr lang="en-US"/>
        </a:p>
      </dgm:t>
    </dgm:pt>
    <dgm:pt modelId="{2A36D726-6402-4170-96E7-19AD103E1430}" type="sibTrans" cxnId="{7D6D3DA9-0099-4821-AE38-486DDA984DCA}">
      <dgm:prSet/>
      <dgm:spPr/>
      <dgm:t>
        <a:bodyPr/>
        <a:lstStyle/>
        <a:p>
          <a:endParaRPr lang="en-US"/>
        </a:p>
      </dgm:t>
    </dgm:pt>
    <dgm:pt modelId="{414B8F10-77D8-49B5-BFB5-D2C4C59CA767}" type="pres">
      <dgm:prSet presAssocID="{2EDB433B-FD8C-4178-BF12-224BB47D1536}" presName="diagram" presStyleCnt="0">
        <dgm:presLayoutVars>
          <dgm:dir/>
          <dgm:resizeHandles val="exact"/>
        </dgm:presLayoutVars>
      </dgm:prSet>
      <dgm:spPr/>
      <dgm:t>
        <a:bodyPr/>
        <a:lstStyle/>
        <a:p>
          <a:endParaRPr lang="en-US"/>
        </a:p>
      </dgm:t>
    </dgm:pt>
    <dgm:pt modelId="{10244E09-0404-4CB1-9ED4-2405A32EB477}" type="pres">
      <dgm:prSet presAssocID="{F2CA8A1F-5019-4F32-931D-A26B08C11844}" presName="node" presStyleLbl="node1" presStyleIdx="0" presStyleCnt="6" custScaleX="124980" custLinFactNeighborY="-160">
        <dgm:presLayoutVars>
          <dgm:bulletEnabled val="1"/>
        </dgm:presLayoutVars>
      </dgm:prSet>
      <dgm:spPr/>
      <dgm:t>
        <a:bodyPr/>
        <a:lstStyle/>
        <a:p>
          <a:endParaRPr lang="en-US"/>
        </a:p>
      </dgm:t>
    </dgm:pt>
    <dgm:pt modelId="{0165A6F1-FDC8-422B-84F1-DCE40FB7500A}" type="pres">
      <dgm:prSet presAssocID="{AB134BE4-7DD0-46D3-AA26-AA77A7EA7D2A}" presName="sibTrans" presStyleCnt="0"/>
      <dgm:spPr/>
      <dgm:t>
        <a:bodyPr/>
        <a:lstStyle/>
        <a:p>
          <a:endParaRPr lang="en-US"/>
        </a:p>
      </dgm:t>
    </dgm:pt>
    <dgm:pt modelId="{AAFC39C1-3AFF-4CAE-B4A5-359D1BD8E581}" type="pres">
      <dgm:prSet presAssocID="{AB20D1FF-2CDE-472B-AB48-9476AD39A9B4}" presName="node" presStyleLbl="node1" presStyleIdx="1" presStyleCnt="6" custScaleX="259467" custLinFactNeighborX="0">
        <dgm:presLayoutVars>
          <dgm:bulletEnabled val="1"/>
        </dgm:presLayoutVars>
      </dgm:prSet>
      <dgm:spPr/>
      <dgm:t>
        <a:bodyPr/>
        <a:lstStyle/>
        <a:p>
          <a:endParaRPr lang="en-US"/>
        </a:p>
      </dgm:t>
    </dgm:pt>
    <dgm:pt modelId="{49EAF181-1988-4189-B2B9-3359EEA86978}" type="pres">
      <dgm:prSet presAssocID="{DE0DF19F-68FC-455F-8300-39F278A015E6}" presName="sibTrans" presStyleCnt="0"/>
      <dgm:spPr/>
      <dgm:t>
        <a:bodyPr/>
        <a:lstStyle/>
        <a:p>
          <a:endParaRPr lang="en-US"/>
        </a:p>
      </dgm:t>
    </dgm:pt>
    <dgm:pt modelId="{F80B336A-810F-4A30-B629-002CB67C01F1}" type="pres">
      <dgm:prSet presAssocID="{DA898341-D068-4650-8D87-BF3328CBE639}" presName="node" presStyleLbl="node1" presStyleIdx="2" presStyleCnt="6" custScaleX="124980">
        <dgm:presLayoutVars>
          <dgm:bulletEnabled val="1"/>
        </dgm:presLayoutVars>
      </dgm:prSet>
      <dgm:spPr/>
      <dgm:t>
        <a:bodyPr/>
        <a:lstStyle/>
        <a:p>
          <a:endParaRPr lang="en-US"/>
        </a:p>
      </dgm:t>
    </dgm:pt>
    <dgm:pt modelId="{B89FE18D-35D2-492F-A373-D85F5C8C293C}" type="pres">
      <dgm:prSet presAssocID="{CEC07A8D-461A-4036-AF2B-923098FBA18A}" presName="sibTrans" presStyleCnt="0"/>
      <dgm:spPr/>
      <dgm:t>
        <a:bodyPr/>
        <a:lstStyle/>
        <a:p>
          <a:endParaRPr lang="en-US"/>
        </a:p>
      </dgm:t>
    </dgm:pt>
    <dgm:pt modelId="{5453061A-5CF5-4728-B27A-9A6E93369A1B}" type="pres">
      <dgm:prSet presAssocID="{55895A8B-0761-4FAF-88DA-72F156FB7EE7}" presName="node" presStyleLbl="node1" presStyleIdx="3" presStyleCnt="6" custScaleX="259467" custLinFactNeighborX="0">
        <dgm:presLayoutVars>
          <dgm:bulletEnabled val="1"/>
        </dgm:presLayoutVars>
      </dgm:prSet>
      <dgm:spPr/>
      <dgm:t>
        <a:bodyPr/>
        <a:lstStyle/>
        <a:p>
          <a:endParaRPr lang="en-US"/>
        </a:p>
      </dgm:t>
    </dgm:pt>
    <dgm:pt modelId="{7EB351B7-2836-4A13-890E-F328E07C1A52}" type="pres">
      <dgm:prSet presAssocID="{F49DA00E-B2B5-4814-A53B-D95A64FBB381}" presName="sibTrans" presStyleCnt="0"/>
      <dgm:spPr/>
      <dgm:t>
        <a:bodyPr/>
        <a:lstStyle/>
        <a:p>
          <a:endParaRPr lang="en-US"/>
        </a:p>
      </dgm:t>
    </dgm:pt>
    <dgm:pt modelId="{A04B3E0D-0DB2-4F22-B9DB-3CC04F8527A8}" type="pres">
      <dgm:prSet presAssocID="{7C4E707D-50F2-4C97-BB91-D028F41C1300}" presName="node" presStyleLbl="node1" presStyleIdx="4" presStyleCnt="6" custScaleX="124980">
        <dgm:presLayoutVars>
          <dgm:bulletEnabled val="1"/>
        </dgm:presLayoutVars>
      </dgm:prSet>
      <dgm:spPr/>
      <dgm:t>
        <a:bodyPr/>
        <a:lstStyle/>
        <a:p>
          <a:endParaRPr lang="en-US"/>
        </a:p>
      </dgm:t>
    </dgm:pt>
    <dgm:pt modelId="{37C0EDA0-1FC6-48CC-8A54-896BAC799F0F}" type="pres">
      <dgm:prSet presAssocID="{324E111F-1FC3-448D-8B77-13151A9C9FE3}" presName="sibTrans" presStyleCnt="0"/>
      <dgm:spPr/>
      <dgm:t>
        <a:bodyPr/>
        <a:lstStyle/>
        <a:p>
          <a:endParaRPr lang="en-US"/>
        </a:p>
      </dgm:t>
    </dgm:pt>
    <dgm:pt modelId="{95314F2F-A0D3-4D35-9884-63EA8F98C17F}" type="pres">
      <dgm:prSet presAssocID="{0B8670E7-66C0-4D31-88D9-CBB5987FADE7}" presName="node" presStyleLbl="node1" presStyleIdx="5" presStyleCnt="6" custScaleX="259467" custLinFactNeighborX="0">
        <dgm:presLayoutVars>
          <dgm:bulletEnabled val="1"/>
        </dgm:presLayoutVars>
      </dgm:prSet>
      <dgm:spPr/>
      <dgm:t>
        <a:bodyPr/>
        <a:lstStyle/>
        <a:p>
          <a:endParaRPr lang="en-US"/>
        </a:p>
      </dgm:t>
    </dgm:pt>
  </dgm:ptLst>
  <dgm:cxnLst>
    <dgm:cxn modelId="{EEB52F6B-A6FB-48B4-A2C1-D532EF8086A6}" type="presOf" srcId="{AB20D1FF-2CDE-472B-AB48-9476AD39A9B4}" destId="{AAFC39C1-3AFF-4CAE-B4A5-359D1BD8E581}" srcOrd="0" destOrd="0" presId="urn:microsoft.com/office/officeart/2005/8/layout/default#1"/>
    <dgm:cxn modelId="{768FA0FA-8341-4CA1-B55A-67651446CBB3}" type="presOf" srcId="{2EDB433B-FD8C-4178-BF12-224BB47D1536}" destId="{414B8F10-77D8-49B5-BFB5-D2C4C59CA767}" srcOrd="0" destOrd="0" presId="urn:microsoft.com/office/officeart/2005/8/layout/default#1"/>
    <dgm:cxn modelId="{BE094BE8-B264-4893-9640-7A9C0D320A9A}" srcId="{2EDB433B-FD8C-4178-BF12-224BB47D1536}" destId="{DA898341-D068-4650-8D87-BF3328CBE639}" srcOrd="2" destOrd="0" parTransId="{97E809C5-BB15-4491-85D0-E32617FE39FF}" sibTransId="{CEC07A8D-461A-4036-AF2B-923098FBA18A}"/>
    <dgm:cxn modelId="{27B50885-1A4C-4EAB-B6C0-334209C4F474}" type="presOf" srcId="{7C4E707D-50F2-4C97-BB91-D028F41C1300}" destId="{A04B3E0D-0DB2-4F22-B9DB-3CC04F8527A8}" srcOrd="0" destOrd="0" presId="urn:microsoft.com/office/officeart/2005/8/layout/default#1"/>
    <dgm:cxn modelId="{B5D6F33E-5FFD-4537-B622-A63B2086F701}" type="presOf" srcId="{0B8670E7-66C0-4D31-88D9-CBB5987FADE7}" destId="{95314F2F-A0D3-4D35-9884-63EA8F98C17F}" srcOrd="0" destOrd="0" presId="urn:microsoft.com/office/officeart/2005/8/layout/default#1"/>
    <dgm:cxn modelId="{EC0427E4-27FF-4A93-9D3E-654B1FBF3D57}" type="presOf" srcId="{DA898341-D068-4650-8D87-BF3328CBE639}" destId="{F80B336A-810F-4A30-B629-002CB67C01F1}" srcOrd="0" destOrd="0" presId="urn:microsoft.com/office/officeart/2005/8/layout/default#1"/>
    <dgm:cxn modelId="{136A808D-61E7-4F13-9F5F-0C8C9CA24665}" srcId="{2EDB433B-FD8C-4178-BF12-224BB47D1536}" destId="{AB20D1FF-2CDE-472B-AB48-9476AD39A9B4}" srcOrd="1" destOrd="0" parTransId="{23B38E48-63C0-49D4-ADE0-F03023EC7BB4}" sibTransId="{DE0DF19F-68FC-455F-8300-39F278A015E6}"/>
    <dgm:cxn modelId="{8D52A8FF-F00D-481E-BFE6-AB462AA003EE}" type="presOf" srcId="{55895A8B-0761-4FAF-88DA-72F156FB7EE7}" destId="{5453061A-5CF5-4728-B27A-9A6E93369A1B}" srcOrd="0" destOrd="0" presId="urn:microsoft.com/office/officeart/2005/8/layout/default#1"/>
    <dgm:cxn modelId="{7D6D3DA9-0099-4821-AE38-486DDA984DCA}" srcId="{2EDB433B-FD8C-4178-BF12-224BB47D1536}" destId="{0B8670E7-66C0-4D31-88D9-CBB5987FADE7}" srcOrd="5" destOrd="0" parTransId="{1195C58F-F769-4C14-B973-18E07E601E72}" sibTransId="{2A36D726-6402-4170-96E7-19AD103E1430}"/>
    <dgm:cxn modelId="{7B35A8F7-2925-4936-B76E-EF278D8731A6}" srcId="{2EDB433B-FD8C-4178-BF12-224BB47D1536}" destId="{7C4E707D-50F2-4C97-BB91-D028F41C1300}" srcOrd="4" destOrd="0" parTransId="{5EEAEF3B-5505-4EA9-803E-5A542E07E6A2}" sibTransId="{324E111F-1FC3-448D-8B77-13151A9C9FE3}"/>
    <dgm:cxn modelId="{47C1D8CB-8D86-4EE5-8370-F4409176D25A}" srcId="{2EDB433B-FD8C-4178-BF12-224BB47D1536}" destId="{55895A8B-0761-4FAF-88DA-72F156FB7EE7}" srcOrd="3" destOrd="0" parTransId="{B894908E-EC65-4672-8F98-B00DE7957C6E}" sibTransId="{F49DA00E-B2B5-4814-A53B-D95A64FBB381}"/>
    <dgm:cxn modelId="{EFB9DA7E-E049-416E-9DB2-E09B4538571A}" srcId="{2EDB433B-FD8C-4178-BF12-224BB47D1536}" destId="{F2CA8A1F-5019-4F32-931D-A26B08C11844}" srcOrd="0" destOrd="0" parTransId="{171F9BD5-C5B0-4C88-AB31-8ADB2032FE20}" sibTransId="{AB134BE4-7DD0-46D3-AA26-AA77A7EA7D2A}"/>
    <dgm:cxn modelId="{64577185-E756-4F7D-A37A-C8C5C4808EE4}" type="presOf" srcId="{F2CA8A1F-5019-4F32-931D-A26B08C11844}" destId="{10244E09-0404-4CB1-9ED4-2405A32EB477}" srcOrd="0" destOrd="0" presId="urn:microsoft.com/office/officeart/2005/8/layout/default#1"/>
    <dgm:cxn modelId="{AF9C0A8A-8D10-4F04-8888-59921FE8BEF8}" type="presParOf" srcId="{414B8F10-77D8-49B5-BFB5-D2C4C59CA767}" destId="{10244E09-0404-4CB1-9ED4-2405A32EB477}" srcOrd="0" destOrd="0" presId="urn:microsoft.com/office/officeart/2005/8/layout/default#1"/>
    <dgm:cxn modelId="{C6C18EBE-2A17-4C90-B3A1-078B0F49CE18}" type="presParOf" srcId="{414B8F10-77D8-49B5-BFB5-D2C4C59CA767}" destId="{0165A6F1-FDC8-422B-84F1-DCE40FB7500A}" srcOrd="1" destOrd="0" presId="urn:microsoft.com/office/officeart/2005/8/layout/default#1"/>
    <dgm:cxn modelId="{2C637265-A4F3-456D-A342-ED6DF70951FA}" type="presParOf" srcId="{414B8F10-77D8-49B5-BFB5-D2C4C59CA767}" destId="{AAFC39C1-3AFF-4CAE-B4A5-359D1BD8E581}" srcOrd="2" destOrd="0" presId="urn:microsoft.com/office/officeart/2005/8/layout/default#1"/>
    <dgm:cxn modelId="{184052F7-A029-410C-ABDC-D899E8D82325}" type="presParOf" srcId="{414B8F10-77D8-49B5-BFB5-D2C4C59CA767}" destId="{49EAF181-1988-4189-B2B9-3359EEA86978}" srcOrd="3" destOrd="0" presId="urn:microsoft.com/office/officeart/2005/8/layout/default#1"/>
    <dgm:cxn modelId="{080AB7B1-6992-4983-B659-14B605C2977A}" type="presParOf" srcId="{414B8F10-77D8-49B5-BFB5-D2C4C59CA767}" destId="{F80B336A-810F-4A30-B629-002CB67C01F1}" srcOrd="4" destOrd="0" presId="urn:microsoft.com/office/officeart/2005/8/layout/default#1"/>
    <dgm:cxn modelId="{EFF286F8-B08E-4669-9D49-B910F14CB1F1}" type="presParOf" srcId="{414B8F10-77D8-49B5-BFB5-D2C4C59CA767}" destId="{B89FE18D-35D2-492F-A373-D85F5C8C293C}" srcOrd="5" destOrd="0" presId="urn:microsoft.com/office/officeart/2005/8/layout/default#1"/>
    <dgm:cxn modelId="{B7BB60D0-EAF6-4A76-AE79-F0A154B0DF6F}" type="presParOf" srcId="{414B8F10-77D8-49B5-BFB5-D2C4C59CA767}" destId="{5453061A-5CF5-4728-B27A-9A6E93369A1B}" srcOrd="6" destOrd="0" presId="urn:microsoft.com/office/officeart/2005/8/layout/default#1"/>
    <dgm:cxn modelId="{57902EC4-0556-4EA1-861F-F8F8B0DF8477}" type="presParOf" srcId="{414B8F10-77D8-49B5-BFB5-D2C4C59CA767}" destId="{7EB351B7-2836-4A13-890E-F328E07C1A52}" srcOrd="7" destOrd="0" presId="urn:microsoft.com/office/officeart/2005/8/layout/default#1"/>
    <dgm:cxn modelId="{6006D561-218D-4A9A-8007-70411C190B9C}" type="presParOf" srcId="{414B8F10-77D8-49B5-BFB5-D2C4C59CA767}" destId="{A04B3E0D-0DB2-4F22-B9DB-3CC04F8527A8}" srcOrd="8" destOrd="0" presId="urn:microsoft.com/office/officeart/2005/8/layout/default#1"/>
    <dgm:cxn modelId="{2D8AA67B-548C-4D06-9EFA-915B4C6E538C}" type="presParOf" srcId="{414B8F10-77D8-49B5-BFB5-D2C4C59CA767}" destId="{37C0EDA0-1FC6-48CC-8A54-896BAC799F0F}" srcOrd="9" destOrd="0" presId="urn:microsoft.com/office/officeart/2005/8/layout/default#1"/>
    <dgm:cxn modelId="{778C9E4E-DE41-4145-9499-C7605D9E368A}" type="presParOf" srcId="{414B8F10-77D8-49B5-BFB5-D2C4C59CA767}" destId="{95314F2F-A0D3-4D35-9884-63EA8F98C17F}" srcOrd="10"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A5E146-2C6F-4019-AF95-E829A297703B}"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n-US"/>
        </a:p>
      </dgm:t>
    </dgm:pt>
    <dgm:pt modelId="{EF6321DC-87B8-4F4B-8E07-8D309D2A2BCC}">
      <dgm:prSet phldrT="[Text]"/>
      <dgm:spPr>
        <a:noFill/>
      </dgm:spPr>
      <dgm:t>
        <a:bodyPr/>
        <a:lstStyle/>
        <a:p>
          <a:endParaRPr lang="en-US" dirty="0"/>
        </a:p>
      </dgm:t>
    </dgm:pt>
    <dgm:pt modelId="{BFDDB6BD-40C4-4429-B57C-027D33B88083}" type="parTrans" cxnId="{BDB45375-6607-4CA8-A2B7-9F30BB0A1142}">
      <dgm:prSet/>
      <dgm:spPr/>
      <dgm:t>
        <a:bodyPr/>
        <a:lstStyle/>
        <a:p>
          <a:endParaRPr lang="en-US"/>
        </a:p>
      </dgm:t>
    </dgm:pt>
    <dgm:pt modelId="{3875F19E-CCAF-4FBC-B851-8B98C168583A}" type="sibTrans" cxnId="{BDB45375-6607-4CA8-A2B7-9F30BB0A1142}">
      <dgm:prSet/>
      <dgm:spPr/>
      <dgm:t>
        <a:bodyPr/>
        <a:lstStyle/>
        <a:p>
          <a:endParaRPr lang="en-US"/>
        </a:p>
      </dgm:t>
    </dgm:pt>
    <dgm:pt modelId="{D96EF9CD-CB3A-4AF2-B2CA-D4027A87AD9F}">
      <dgm:prSet phldrT="[Text]"/>
      <dgm:spPr/>
      <dgm:t>
        <a:bodyPr/>
        <a:lstStyle/>
        <a:p>
          <a:r>
            <a:rPr lang="en-US" dirty="0" smtClean="0"/>
            <a:t>$504</a:t>
          </a:r>
          <a:endParaRPr lang="en-US" dirty="0"/>
        </a:p>
      </dgm:t>
    </dgm:pt>
    <dgm:pt modelId="{10C926BC-4071-4F7B-B2C5-C587A256FC8E}" type="parTrans" cxnId="{C0C342B7-9F8B-48A8-BE3F-4F421CB71C8F}">
      <dgm:prSet/>
      <dgm:spPr/>
      <dgm:t>
        <a:bodyPr/>
        <a:lstStyle/>
        <a:p>
          <a:endParaRPr lang="en-US"/>
        </a:p>
      </dgm:t>
    </dgm:pt>
    <dgm:pt modelId="{20E18370-FDFC-4C2A-B580-4428EB4C6FD3}" type="sibTrans" cxnId="{C0C342B7-9F8B-48A8-BE3F-4F421CB71C8F}">
      <dgm:prSet/>
      <dgm:spPr/>
      <dgm:t>
        <a:bodyPr/>
        <a:lstStyle/>
        <a:p>
          <a:endParaRPr lang="en-US"/>
        </a:p>
      </dgm:t>
    </dgm:pt>
    <dgm:pt modelId="{191D6DB0-DCE9-431A-A73A-2383AC9CA31C}">
      <dgm:prSet phldrT="[Text]"/>
      <dgm:spPr/>
      <dgm:t>
        <a:bodyPr/>
        <a:lstStyle/>
        <a:p>
          <a:r>
            <a:rPr lang="en-US" dirty="0" smtClean="0"/>
            <a:t>Estimated annual revenue per patient</a:t>
          </a:r>
          <a:endParaRPr lang="en-US" dirty="0"/>
        </a:p>
      </dgm:t>
    </dgm:pt>
    <dgm:pt modelId="{EE2586AB-A0C1-4EB6-B5B2-F296AEF1BB59}" type="parTrans" cxnId="{B7CEABDC-644C-43C1-BA12-A99A0D9A8186}">
      <dgm:prSet/>
      <dgm:spPr/>
      <dgm:t>
        <a:bodyPr/>
        <a:lstStyle/>
        <a:p>
          <a:endParaRPr lang="en-US"/>
        </a:p>
      </dgm:t>
    </dgm:pt>
    <dgm:pt modelId="{FCCB40C2-6E66-46DD-AE78-F1D49142869C}" type="sibTrans" cxnId="{B7CEABDC-644C-43C1-BA12-A99A0D9A8186}">
      <dgm:prSet/>
      <dgm:spPr/>
      <dgm:t>
        <a:bodyPr/>
        <a:lstStyle/>
        <a:p>
          <a:endParaRPr lang="en-US"/>
        </a:p>
      </dgm:t>
    </dgm:pt>
    <dgm:pt modelId="{90179C00-00F8-4CF9-8A00-258E47B77329}">
      <dgm:prSet phldrT="[Text]" custT="1"/>
      <dgm:spPr>
        <a:noFill/>
      </dgm:spPr>
      <dgm:t>
        <a:bodyPr/>
        <a:lstStyle/>
        <a:p>
          <a:r>
            <a:rPr lang="en-US" sz="4400" dirty="0" smtClean="0">
              <a:solidFill>
                <a:schemeClr val="tx1"/>
              </a:solidFill>
            </a:rPr>
            <a:t>x</a:t>
          </a:r>
          <a:endParaRPr lang="en-US" sz="4400" dirty="0">
            <a:solidFill>
              <a:schemeClr val="tx1"/>
            </a:solidFill>
          </a:endParaRPr>
        </a:p>
      </dgm:t>
    </dgm:pt>
    <dgm:pt modelId="{84B1BC01-BA01-4A0C-9A6E-60C2E65EE322}" type="parTrans" cxnId="{02EBE65D-A892-4B84-87DE-4AF68BD18152}">
      <dgm:prSet/>
      <dgm:spPr/>
      <dgm:t>
        <a:bodyPr/>
        <a:lstStyle/>
        <a:p>
          <a:endParaRPr lang="en-US"/>
        </a:p>
      </dgm:t>
    </dgm:pt>
    <dgm:pt modelId="{496E05DC-7880-4890-8E0B-5BAE93C61990}" type="sibTrans" cxnId="{02EBE65D-A892-4B84-87DE-4AF68BD18152}">
      <dgm:prSet/>
      <dgm:spPr/>
      <dgm:t>
        <a:bodyPr/>
        <a:lstStyle/>
        <a:p>
          <a:endParaRPr lang="en-US"/>
        </a:p>
      </dgm:t>
    </dgm:pt>
    <dgm:pt modelId="{B46C9AFC-D4D7-469F-93B6-A214487AB67A}">
      <dgm:prSet phldrT="[Text]"/>
      <dgm:spPr/>
      <dgm:t>
        <a:bodyPr/>
        <a:lstStyle/>
        <a:p>
          <a:r>
            <a:rPr lang="en-US" dirty="0" smtClean="0"/>
            <a:t>1,419</a:t>
          </a:r>
          <a:endParaRPr lang="en-US" dirty="0"/>
        </a:p>
      </dgm:t>
    </dgm:pt>
    <dgm:pt modelId="{75514BF1-034B-4E48-8EBA-776141B0F104}" type="parTrans" cxnId="{9C7ABAE4-1E9E-4A01-B9A0-BC0EE16E685A}">
      <dgm:prSet/>
      <dgm:spPr/>
      <dgm:t>
        <a:bodyPr/>
        <a:lstStyle/>
        <a:p>
          <a:endParaRPr lang="en-US"/>
        </a:p>
      </dgm:t>
    </dgm:pt>
    <dgm:pt modelId="{8ABA806D-5025-4112-A783-13D8B531DAAE}" type="sibTrans" cxnId="{9C7ABAE4-1E9E-4A01-B9A0-BC0EE16E685A}">
      <dgm:prSet/>
      <dgm:spPr/>
      <dgm:t>
        <a:bodyPr/>
        <a:lstStyle/>
        <a:p>
          <a:endParaRPr lang="en-US"/>
        </a:p>
      </dgm:t>
    </dgm:pt>
    <dgm:pt modelId="{1A5AF751-0D64-4ED3-8A6E-32121B159403}">
      <dgm:prSet phldrT="[Text]">
        <dgm:style>
          <a:lnRef idx="3">
            <a:schemeClr val="lt1"/>
          </a:lnRef>
          <a:fillRef idx="1">
            <a:schemeClr val="accent2"/>
          </a:fillRef>
          <a:effectRef idx="1">
            <a:schemeClr val="accent2"/>
          </a:effectRef>
          <a:fontRef idx="minor">
            <a:schemeClr val="lt1"/>
          </a:fontRef>
        </dgm:style>
      </dgm:prSet>
      <dgm:spPr>
        <a:ln w="12700" cap="flat" cmpd="sng" algn="ctr">
          <a:solidFill>
            <a:schemeClr val="lt1"/>
          </a:solidFill>
          <a:prstDash val="solid"/>
          <a:round/>
          <a:headEnd type="none" w="med" len="med"/>
          <a:tailEnd type="none" w="med" len="med"/>
        </a:ln>
        <a:effectLst/>
      </dgm:spPr>
      <dgm:t>
        <a:bodyPr/>
        <a:lstStyle/>
        <a:p>
          <a:r>
            <a:rPr lang="en-US" dirty="0" smtClean="0"/>
            <a:t>Estimated total annual revenue</a:t>
          </a:r>
          <a:endParaRPr lang="en-US" dirty="0"/>
        </a:p>
      </dgm:t>
    </dgm:pt>
    <dgm:pt modelId="{59D003CA-C47E-4D1D-BD68-64164741C41F}" type="parTrans" cxnId="{81C4A316-2117-4AEE-A065-BC3C877F1C69}">
      <dgm:prSet/>
      <dgm:spPr/>
      <dgm:t>
        <a:bodyPr/>
        <a:lstStyle/>
        <a:p>
          <a:endParaRPr lang="en-US"/>
        </a:p>
      </dgm:t>
    </dgm:pt>
    <dgm:pt modelId="{5736360D-53CB-46F2-AC05-BFA7D6589FB4}" type="sibTrans" cxnId="{81C4A316-2117-4AEE-A065-BC3C877F1C69}">
      <dgm:prSet/>
      <dgm:spPr/>
      <dgm:t>
        <a:bodyPr/>
        <a:lstStyle/>
        <a:p>
          <a:endParaRPr lang="en-US"/>
        </a:p>
      </dgm:t>
    </dgm:pt>
    <dgm:pt modelId="{B096B1C1-E937-4B76-A22A-925274E28C79}">
      <dgm:prSet phldrT="[Text]"/>
      <dgm:spPr/>
      <dgm:t>
        <a:bodyPr/>
        <a:lstStyle/>
        <a:p>
          <a:r>
            <a:rPr lang="en-US" dirty="0" smtClean="0"/>
            <a:t>Estimated annual patients</a:t>
          </a:r>
          <a:endParaRPr lang="en-US" dirty="0"/>
        </a:p>
      </dgm:t>
    </dgm:pt>
    <dgm:pt modelId="{5B088DF6-E56C-469D-B32C-36EA06CFB363}" type="parTrans" cxnId="{F3AAA324-E690-45FF-AF07-CE45C855521F}">
      <dgm:prSet/>
      <dgm:spPr/>
      <dgm:t>
        <a:bodyPr/>
        <a:lstStyle/>
        <a:p>
          <a:endParaRPr lang="en-US"/>
        </a:p>
      </dgm:t>
    </dgm:pt>
    <dgm:pt modelId="{61939401-1434-4D4A-B079-7A0CF3E921CF}" type="sibTrans" cxnId="{F3AAA324-E690-45FF-AF07-CE45C855521F}">
      <dgm:prSet/>
      <dgm:spPr/>
      <dgm:t>
        <a:bodyPr/>
        <a:lstStyle/>
        <a:p>
          <a:endParaRPr lang="en-US"/>
        </a:p>
      </dgm:t>
    </dgm:pt>
    <dgm:pt modelId="{4E6E26E4-0230-45E2-A135-A9C7D9DEC73B}">
      <dgm:prSet phldrT="[Text]" custT="1"/>
      <dgm:spPr>
        <a:noFill/>
      </dgm:spPr>
      <dgm:t>
        <a:bodyPr/>
        <a:lstStyle/>
        <a:p>
          <a:r>
            <a:rPr lang="en-US" sz="4400" dirty="0" smtClean="0">
              <a:solidFill>
                <a:schemeClr val="tx1"/>
              </a:solidFill>
            </a:rPr>
            <a:t>=</a:t>
          </a:r>
          <a:endParaRPr lang="en-US" sz="4400" dirty="0">
            <a:solidFill>
              <a:schemeClr val="tx1"/>
            </a:solidFill>
          </a:endParaRPr>
        </a:p>
      </dgm:t>
    </dgm:pt>
    <dgm:pt modelId="{8AFC219B-B366-4A27-A035-BF9B9AE876F3}" type="parTrans" cxnId="{C6A5CE38-BC0A-44DC-9F64-492E53508ACB}">
      <dgm:prSet/>
      <dgm:spPr/>
      <dgm:t>
        <a:bodyPr/>
        <a:lstStyle/>
        <a:p>
          <a:endParaRPr lang="en-US"/>
        </a:p>
      </dgm:t>
    </dgm:pt>
    <dgm:pt modelId="{FC293144-AE07-4C56-8D96-A5DA2E90D80D}" type="sibTrans" cxnId="{C6A5CE38-BC0A-44DC-9F64-492E53508ACB}">
      <dgm:prSet/>
      <dgm:spPr/>
      <dgm:t>
        <a:bodyPr/>
        <a:lstStyle/>
        <a:p>
          <a:endParaRPr lang="en-US"/>
        </a:p>
      </dgm:t>
    </dgm:pt>
    <dgm:pt modelId="{5A70CDA5-69E9-43F9-A433-E19832E41CE8}">
      <dgm:prSet phldrT="[Text]">
        <dgm:style>
          <a:lnRef idx="3">
            <a:schemeClr val="lt1"/>
          </a:lnRef>
          <a:fillRef idx="1">
            <a:schemeClr val="accent2"/>
          </a:fillRef>
          <a:effectRef idx="1">
            <a:schemeClr val="accent2"/>
          </a:effectRef>
          <a:fontRef idx="minor">
            <a:schemeClr val="lt1"/>
          </a:fontRef>
        </dgm:style>
      </dgm:prSet>
      <dgm:spPr>
        <a:ln w="12700" cap="flat" cmpd="sng" algn="ctr">
          <a:solidFill>
            <a:schemeClr val="lt1"/>
          </a:solidFill>
          <a:prstDash val="solid"/>
          <a:round/>
          <a:headEnd type="none" w="med" len="med"/>
          <a:tailEnd type="none" w="med" len="med"/>
        </a:ln>
        <a:effectLst/>
      </dgm:spPr>
      <dgm:t>
        <a:bodyPr/>
        <a:lstStyle/>
        <a:p>
          <a:r>
            <a:rPr lang="en-US" dirty="0" smtClean="0"/>
            <a:t>$715,176</a:t>
          </a:r>
          <a:endParaRPr lang="en-US" dirty="0"/>
        </a:p>
      </dgm:t>
    </dgm:pt>
    <dgm:pt modelId="{57824EB9-E4E8-4029-B18C-2E9A60E52DD8}" type="parTrans" cxnId="{4D15570C-9908-49D4-8662-B3D667567A97}">
      <dgm:prSet/>
      <dgm:spPr/>
      <dgm:t>
        <a:bodyPr/>
        <a:lstStyle/>
        <a:p>
          <a:endParaRPr lang="en-US"/>
        </a:p>
      </dgm:t>
    </dgm:pt>
    <dgm:pt modelId="{BA65873F-E777-4FF7-B0AF-F90C34EB0058}" type="sibTrans" cxnId="{4D15570C-9908-49D4-8662-B3D667567A97}">
      <dgm:prSet/>
      <dgm:spPr/>
      <dgm:t>
        <a:bodyPr/>
        <a:lstStyle/>
        <a:p>
          <a:endParaRPr lang="en-US"/>
        </a:p>
      </dgm:t>
    </dgm:pt>
    <dgm:pt modelId="{5FEC4016-8269-4247-99D6-C9C93E1CA12E}" type="pres">
      <dgm:prSet presAssocID="{79A5E146-2C6F-4019-AF95-E829A297703B}" presName="diagram" presStyleCnt="0">
        <dgm:presLayoutVars>
          <dgm:dir/>
          <dgm:resizeHandles val="exact"/>
        </dgm:presLayoutVars>
      </dgm:prSet>
      <dgm:spPr/>
      <dgm:t>
        <a:bodyPr/>
        <a:lstStyle/>
        <a:p>
          <a:endParaRPr lang="en-US"/>
        </a:p>
      </dgm:t>
    </dgm:pt>
    <dgm:pt modelId="{82056692-9325-402D-80FD-DC4FD3392654}" type="pres">
      <dgm:prSet presAssocID="{EF6321DC-87B8-4F4B-8E07-8D309D2A2BCC}" presName="node" presStyleLbl="node1" presStyleIdx="0" presStyleCnt="9" custLinFactNeighborX="4645">
        <dgm:presLayoutVars>
          <dgm:bulletEnabled val="1"/>
        </dgm:presLayoutVars>
      </dgm:prSet>
      <dgm:spPr/>
      <dgm:t>
        <a:bodyPr/>
        <a:lstStyle/>
        <a:p>
          <a:endParaRPr lang="en-US"/>
        </a:p>
      </dgm:t>
    </dgm:pt>
    <dgm:pt modelId="{5BA4EFEE-0FE8-47D6-AD10-D5A60364EF4C}" type="pres">
      <dgm:prSet presAssocID="{3875F19E-CCAF-4FBC-B851-8B98C168583A}" presName="sibTrans" presStyleCnt="0"/>
      <dgm:spPr/>
    </dgm:pt>
    <dgm:pt modelId="{154054E1-90A3-430E-8BDE-4F830C4DE498}" type="pres">
      <dgm:prSet presAssocID="{D96EF9CD-CB3A-4AF2-B2CA-D4027A87AD9F}" presName="node" presStyleLbl="node1" presStyleIdx="1" presStyleCnt="9">
        <dgm:presLayoutVars>
          <dgm:bulletEnabled val="1"/>
        </dgm:presLayoutVars>
      </dgm:prSet>
      <dgm:spPr/>
      <dgm:t>
        <a:bodyPr/>
        <a:lstStyle/>
        <a:p>
          <a:endParaRPr lang="en-US"/>
        </a:p>
      </dgm:t>
    </dgm:pt>
    <dgm:pt modelId="{933B5076-9F17-4E84-B13E-DAEDC5A33DCF}" type="pres">
      <dgm:prSet presAssocID="{20E18370-FDFC-4C2A-B580-4428EB4C6FD3}" presName="sibTrans" presStyleCnt="0"/>
      <dgm:spPr/>
    </dgm:pt>
    <dgm:pt modelId="{61837705-6792-4522-BCBA-26D41F535995}" type="pres">
      <dgm:prSet presAssocID="{191D6DB0-DCE9-431A-A73A-2383AC9CA31C}" presName="node" presStyleLbl="node1" presStyleIdx="2" presStyleCnt="9" custScaleX="172285">
        <dgm:presLayoutVars>
          <dgm:bulletEnabled val="1"/>
        </dgm:presLayoutVars>
      </dgm:prSet>
      <dgm:spPr/>
      <dgm:t>
        <a:bodyPr/>
        <a:lstStyle/>
        <a:p>
          <a:endParaRPr lang="en-US"/>
        </a:p>
      </dgm:t>
    </dgm:pt>
    <dgm:pt modelId="{E6BB0EC7-B760-4D9F-ABA8-C02519AC1F56}" type="pres">
      <dgm:prSet presAssocID="{FCCB40C2-6E66-46DD-AE78-F1D49142869C}" presName="sibTrans" presStyleCnt="0"/>
      <dgm:spPr/>
    </dgm:pt>
    <dgm:pt modelId="{352C4953-6D10-4B84-82B3-9395B3E5D962}" type="pres">
      <dgm:prSet presAssocID="{90179C00-00F8-4CF9-8A00-258E47B77329}" presName="node" presStyleLbl="node1" presStyleIdx="3" presStyleCnt="9">
        <dgm:presLayoutVars>
          <dgm:bulletEnabled val="1"/>
        </dgm:presLayoutVars>
      </dgm:prSet>
      <dgm:spPr/>
      <dgm:t>
        <a:bodyPr/>
        <a:lstStyle/>
        <a:p>
          <a:endParaRPr lang="en-US"/>
        </a:p>
      </dgm:t>
    </dgm:pt>
    <dgm:pt modelId="{FD20D3A6-5A1E-4DBC-9B77-655A448AD40E}" type="pres">
      <dgm:prSet presAssocID="{496E05DC-7880-4890-8E0B-5BAE93C61990}" presName="sibTrans" presStyleCnt="0"/>
      <dgm:spPr/>
    </dgm:pt>
    <dgm:pt modelId="{4E5A023B-4D50-4F57-8B80-7E836A6BFB30}" type="pres">
      <dgm:prSet presAssocID="{B46C9AFC-D4D7-469F-93B6-A214487AB67A}" presName="node" presStyleLbl="node1" presStyleIdx="4" presStyleCnt="9">
        <dgm:presLayoutVars>
          <dgm:bulletEnabled val="1"/>
        </dgm:presLayoutVars>
      </dgm:prSet>
      <dgm:spPr/>
      <dgm:t>
        <a:bodyPr/>
        <a:lstStyle/>
        <a:p>
          <a:endParaRPr lang="en-US"/>
        </a:p>
      </dgm:t>
    </dgm:pt>
    <dgm:pt modelId="{13B31284-BCD5-436E-A9A0-DA0E34DF817C}" type="pres">
      <dgm:prSet presAssocID="{8ABA806D-5025-4112-A783-13D8B531DAAE}" presName="sibTrans" presStyleCnt="0"/>
      <dgm:spPr/>
    </dgm:pt>
    <dgm:pt modelId="{CACA7CEC-19B3-48F4-9FEB-78934E894DBE}" type="pres">
      <dgm:prSet presAssocID="{B096B1C1-E937-4B76-A22A-925274E28C79}" presName="node" presStyleLbl="node1" presStyleIdx="5" presStyleCnt="9" custScaleX="172285">
        <dgm:presLayoutVars>
          <dgm:bulletEnabled val="1"/>
        </dgm:presLayoutVars>
      </dgm:prSet>
      <dgm:spPr/>
      <dgm:t>
        <a:bodyPr/>
        <a:lstStyle/>
        <a:p>
          <a:endParaRPr lang="en-US"/>
        </a:p>
      </dgm:t>
    </dgm:pt>
    <dgm:pt modelId="{CE712487-E4DE-4354-B89B-26CC99670EFC}" type="pres">
      <dgm:prSet presAssocID="{61939401-1434-4D4A-B079-7A0CF3E921CF}" presName="sibTrans" presStyleCnt="0"/>
      <dgm:spPr/>
    </dgm:pt>
    <dgm:pt modelId="{F4B08BCA-E347-4BB3-B74A-C67275A45703}" type="pres">
      <dgm:prSet presAssocID="{4E6E26E4-0230-45E2-A135-A9C7D9DEC73B}" presName="node" presStyleLbl="node1" presStyleIdx="6" presStyleCnt="9">
        <dgm:presLayoutVars>
          <dgm:bulletEnabled val="1"/>
        </dgm:presLayoutVars>
      </dgm:prSet>
      <dgm:spPr/>
      <dgm:t>
        <a:bodyPr/>
        <a:lstStyle/>
        <a:p>
          <a:endParaRPr lang="en-US"/>
        </a:p>
      </dgm:t>
    </dgm:pt>
    <dgm:pt modelId="{A8E82A4C-2F48-4306-B312-3A028CC22FE8}" type="pres">
      <dgm:prSet presAssocID="{FC293144-AE07-4C56-8D96-A5DA2E90D80D}" presName="sibTrans" presStyleCnt="0"/>
      <dgm:spPr/>
    </dgm:pt>
    <dgm:pt modelId="{2BFC6D21-E099-4D4D-8A1E-46138894B632}" type="pres">
      <dgm:prSet presAssocID="{5A70CDA5-69E9-43F9-A433-E19832E41CE8}" presName="node" presStyleLbl="node1" presStyleIdx="7" presStyleCnt="9">
        <dgm:presLayoutVars>
          <dgm:bulletEnabled val="1"/>
        </dgm:presLayoutVars>
      </dgm:prSet>
      <dgm:spPr/>
      <dgm:t>
        <a:bodyPr/>
        <a:lstStyle/>
        <a:p>
          <a:endParaRPr lang="en-US"/>
        </a:p>
      </dgm:t>
    </dgm:pt>
    <dgm:pt modelId="{5BEDB49B-B3C4-4619-9735-B4932B3653D0}" type="pres">
      <dgm:prSet presAssocID="{BA65873F-E777-4FF7-B0AF-F90C34EB0058}" presName="sibTrans" presStyleCnt="0"/>
      <dgm:spPr/>
    </dgm:pt>
    <dgm:pt modelId="{316F9D5A-30A9-4590-BE11-DF6E4FB4A058}" type="pres">
      <dgm:prSet presAssocID="{1A5AF751-0D64-4ED3-8A6E-32121B159403}" presName="node" presStyleLbl="node1" presStyleIdx="8" presStyleCnt="9" custScaleX="172285">
        <dgm:presLayoutVars>
          <dgm:bulletEnabled val="1"/>
        </dgm:presLayoutVars>
      </dgm:prSet>
      <dgm:spPr/>
      <dgm:t>
        <a:bodyPr/>
        <a:lstStyle/>
        <a:p>
          <a:endParaRPr lang="en-US"/>
        </a:p>
      </dgm:t>
    </dgm:pt>
  </dgm:ptLst>
  <dgm:cxnLst>
    <dgm:cxn modelId="{C0C342B7-9F8B-48A8-BE3F-4F421CB71C8F}" srcId="{79A5E146-2C6F-4019-AF95-E829A297703B}" destId="{D96EF9CD-CB3A-4AF2-B2CA-D4027A87AD9F}" srcOrd="1" destOrd="0" parTransId="{10C926BC-4071-4F7B-B2C5-C587A256FC8E}" sibTransId="{20E18370-FDFC-4C2A-B580-4428EB4C6FD3}"/>
    <dgm:cxn modelId="{F3AAA324-E690-45FF-AF07-CE45C855521F}" srcId="{79A5E146-2C6F-4019-AF95-E829A297703B}" destId="{B096B1C1-E937-4B76-A22A-925274E28C79}" srcOrd="5" destOrd="0" parTransId="{5B088DF6-E56C-469D-B32C-36EA06CFB363}" sibTransId="{61939401-1434-4D4A-B079-7A0CF3E921CF}"/>
    <dgm:cxn modelId="{2047EF30-367E-460E-AA20-7B6FC5BC18E2}" type="presOf" srcId="{B46C9AFC-D4D7-469F-93B6-A214487AB67A}" destId="{4E5A023B-4D50-4F57-8B80-7E836A6BFB30}" srcOrd="0" destOrd="0" presId="urn:microsoft.com/office/officeart/2005/8/layout/default#2"/>
    <dgm:cxn modelId="{BEEC7F8D-2ACE-4E82-B8A8-EB0F674B5005}" type="presOf" srcId="{191D6DB0-DCE9-431A-A73A-2383AC9CA31C}" destId="{61837705-6792-4522-BCBA-26D41F535995}" srcOrd="0" destOrd="0" presId="urn:microsoft.com/office/officeart/2005/8/layout/default#2"/>
    <dgm:cxn modelId="{C6DCEBF6-0387-450B-8269-4CB3548ACC5A}" type="presOf" srcId="{1A5AF751-0D64-4ED3-8A6E-32121B159403}" destId="{316F9D5A-30A9-4590-BE11-DF6E4FB4A058}" srcOrd="0" destOrd="0" presId="urn:microsoft.com/office/officeart/2005/8/layout/default#2"/>
    <dgm:cxn modelId="{B84C0C03-76DD-482C-BD7D-47975BFEB7ED}" type="presOf" srcId="{B096B1C1-E937-4B76-A22A-925274E28C79}" destId="{CACA7CEC-19B3-48F4-9FEB-78934E894DBE}" srcOrd="0" destOrd="0" presId="urn:microsoft.com/office/officeart/2005/8/layout/default#2"/>
    <dgm:cxn modelId="{C6A5CE38-BC0A-44DC-9F64-492E53508ACB}" srcId="{79A5E146-2C6F-4019-AF95-E829A297703B}" destId="{4E6E26E4-0230-45E2-A135-A9C7D9DEC73B}" srcOrd="6" destOrd="0" parTransId="{8AFC219B-B366-4A27-A035-BF9B9AE876F3}" sibTransId="{FC293144-AE07-4C56-8D96-A5DA2E90D80D}"/>
    <dgm:cxn modelId="{02EBE65D-A892-4B84-87DE-4AF68BD18152}" srcId="{79A5E146-2C6F-4019-AF95-E829A297703B}" destId="{90179C00-00F8-4CF9-8A00-258E47B77329}" srcOrd="3" destOrd="0" parTransId="{84B1BC01-BA01-4A0C-9A6E-60C2E65EE322}" sibTransId="{496E05DC-7880-4890-8E0B-5BAE93C61990}"/>
    <dgm:cxn modelId="{9C7ABAE4-1E9E-4A01-B9A0-BC0EE16E685A}" srcId="{79A5E146-2C6F-4019-AF95-E829A297703B}" destId="{B46C9AFC-D4D7-469F-93B6-A214487AB67A}" srcOrd="4" destOrd="0" parTransId="{75514BF1-034B-4E48-8EBA-776141B0F104}" sibTransId="{8ABA806D-5025-4112-A783-13D8B531DAAE}"/>
    <dgm:cxn modelId="{039553BA-D6A4-41A8-8DA7-18C7397B8B90}" type="presOf" srcId="{79A5E146-2C6F-4019-AF95-E829A297703B}" destId="{5FEC4016-8269-4247-99D6-C9C93E1CA12E}" srcOrd="0" destOrd="0" presId="urn:microsoft.com/office/officeart/2005/8/layout/default#2"/>
    <dgm:cxn modelId="{7BC53153-A15E-4212-801D-B271E66A2F35}" type="presOf" srcId="{90179C00-00F8-4CF9-8A00-258E47B77329}" destId="{352C4953-6D10-4B84-82B3-9395B3E5D962}" srcOrd="0" destOrd="0" presId="urn:microsoft.com/office/officeart/2005/8/layout/default#2"/>
    <dgm:cxn modelId="{EFD3BF29-B74C-4222-A557-D764BB28B882}" type="presOf" srcId="{5A70CDA5-69E9-43F9-A433-E19832E41CE8}" destId="{2BFC6D21-E099-4D4D-8A1E-46138894B632}" srcOrd="0" destOrd="0" presId="urn:microsoft.com/office/officeart/2005/8/layout/default#2"/>
    <dgm:cxn modelId="{81C4A316-2117-4AEE-A065-BC3C877F1C69}" srcId="{79A5E146-2C6F-4019-AF95-E829A297703B}" destId="{1A5AF751-0D64-4ED3-8A6E-32121B159403}" srcOrd="8" destOrd="0" parTransId="{59D003CA-C47E-4D1D-BD68-64164741C41F}" sibTransId="{5736360D-53CB-46F2-AC05-BFA7D6589FB4}"/>
    <dgm:cxn modelId="{4D15570C-9908-49D4-8662-B3D667567A97}" srcId="{79A5E146-2C6F-4019-AF95-E829A297703B}" destId="{5A70CDA5-69E9-43F9-A433-E19832E41CE8}" srcOrd="7" destOrd="0" parTransId="{57824EB9-E4E8-4029-B18C-2E9A60E52DD8}" sibTransId="{BA65873F-E777-4FF7-B0AF-F90C34EB0058}"/>
    <dgm:cxn modelId="{DD4F8D13-0B36-40CE-AD6C-963E10D7195C}" type="presOf" srcId="{D96EF9CD-CB3A-4AF2-B2CA-D4027A87AD9F}" destId="{154054E1-90A3-430E-8BDE-4F830C4DE498}" srcOrd="0" destOrd="0" presId="urn:microsoft.com/office/officeart/2005/8/layout/default#2"/>
    <dgm:cxn modelId="{FD2ABEDB-6758-4301-82C5-A5D28A587A96}" type="presOf" srcId="{4E6E26E4-0230-45E2-A135-A9C7D9DEC73B}" destId="{F4B08BCA-E347-4BB3-B74A-C67275A45703}" srcOrd="0" destOrd="0" presId="urn:microsoft.com/office/officeart/2005/8/layout/default#2"/>
    <dgm:cxn modelId="{BDB45375-6607-4CA8-A2B7-9F30BB0A1142}" srcId="{79A5E146-2C6F-4019-AF95-E829A297703B}" destId="{EF6321DC-87B8-4F4B-8E07-8D309D2A2BCC}" srcOrd="0" destOrd="0" parTransId="{BFDDB6BD-40C4-4429-B57C-027D33B88083}" sibTransId="{3875F19E-CCAF-4FBC-B851-8B98C168583A}"/>
    <dgm:cxn modelId="{B7CEABDC-644C-43C1-BA12-A99A0D9A8186}" srcId="{79A5E146-2C6F-4019-AF95-E829A297703B}" destId="{191D6DB0-DCE9-431A-A73A-2383AC9CA31C}" srcOrd="2" destOrd="0" parTransId="{EE2586AB-A0C1-4EB6-B5B2-F296AEF1BB59}" sibTransId="{FCCB40C2-6E66-46DD-AE78-F1D49142869C}"/>
    <dgm:cxn modelId="{ABA58AAA-03D1-4A61-9348-92E1DEC0A576}" type="presOf" srcId="{EF6321DC-87B8-4F4B-8E07-8D309D2A2BCC}" destId="{82056692-9325-402D-80FD-DC4FD3392654}" srcOrd="0" destOrd="0" presId="urn:microsoft.com/office/officeart/2005/8/layout/default#2"/>
    <dgm:cxn modelId="{1D599804-981F-4D36-A30E-2E4073B5E267}" type="presParOf" srcId="{5FEC4016-8269-4247-99D6-C9C93E1CA12E}" destId="{82056692-9325-402D-80FD-DC4FD3392654}" srcOrd="0" destOrd="0" presId="urn:microsoft.com/office/officeart/2005/8/layout/default#2"/>
    <dgm:cxn modelId="{0B1AAEC9-7555-4CEA-961F-59158E76DB99}" type="presParOf" srcId="{5FEC4016-8269-4247-99D6-C9C93E1CA12E}" destId="{5BA4EFEE-0FE8-47D6-AD10-D5A60364EF4C}" srcOrd="1" destOrd="0" presId="urn:microsoft.com/office/officeart/2005/8/layout/default#2"/>
    <dgm:cxn modelId="{3C53F5C9-9126-40FD-A442-AA6EB81A45CC}" type="presParOf" srcId="{5FEC4016-8269-4247-99D6-C9C93E1CA12E}" destId="{154054E1-90A3-430E-8BDE-4F830C4DE498}" srcOrd="2" destOrd="0" presId="urn:microsoft.com/office/officeart/2005/8/layout/default#2"/>
    <dgm:cxn modelId="{C352A113-61BA-4018-80E8-D57AF41BF0B5}" type="presParOf" srcId="{5FEC4016-8269-4247-99D6-C9C93E1CA12E}" destId="{933B5076-9F17-4E84-B13E-DAEDC5A33DCF}" srcOrd="3" destOrd="0" presId="urn:microsoft.com/office/officeart/2005/8/layout/default#2"/>
    <dgm:cxn modelId="{CAAE444B-9B6F-43AA-89A1-F56AD339EB2E}" type="presParOf" srcId="{5FEC4016-8269-4247-99D6-C9C93E1CA12E}" destId="{61837705-6792-4522-BCBA-26D41F535995}" srcOrd="4" destOrd="0" presId="urn:microsoft.com/office/officeart/2005/8/layout/default#2"/>
    <dgm:cxn modelId="{B77A7AA6-6869-4982-BA0D-517625DBE4D1}" type="presParOf" srcId="{5FEC4016-8269-4247-99D6-C9C93E1CA12E}" destId="{E6BB0EC7-B760-4D9F-ABA8-C02519AC1F56}" srcOrd="5" destOrd="0" presId="urn:microsoft.com/office/officeart/2005/8/layout/default#2"/>
    <dgm:cxn modelId="{26435FAE-852E-4D04-9796-3C82D550271C}" type="presParOf" srcId="{5FEC4016-8269-4247-99D6-C9C93E1CA12E}" destId="{352C4953-6D10-4B84-82B3-9395B3E5D962}" srcOrd="6" destOrd="0" presId="urn:microsoft.com/office/officeart/2005/8/layout/default#2"/>
    <dgm:cxn modelId="{21DF7C85-10CA-4B16-AFA0-7D853AFD8CE0}" type="presParOf" srcId="{5FEC4016-8269-4247-99D6-C9C93E1CA12E}" destId="{FD20D3A6-5A1E-4DBC-9B77-655A448AD40E}" srcOrd="7" destOrd="0" presId="urn:microsoft.com/office/officeart/2005/8/layout/default#2"/>
    <dgm:cxn modelId="{EF41FEFE-2B44-43D9-9ED7-267385432BB5}" type="presParOf" srcId="{5FEC4016-8269-4247-99D6-C9C93E1CA12E}" destId="{4E5A023B-4D50-4F57-8B80-7E836A6BFB30}" srcOrd="8" destOrd="0" presId="urn:microsoft.com/office/officeart/2005/8/layout/default#2"/>
    <dgm:cxn modelId="{25342C57-2D01-4B57-95D6-BAE70EF6ADBB}" type="presParOf" srcId="{5FEC4016-8269-4247-99D6-C9C93E1CA12E}" destId="{13B31284-BCD5-436E-A9A0-DA0E34DF817C}" srcOrd="9" destOrd="0" presId="urn:microsoft.com/office/officeart/2005/8/layout/default#2"/>
    <dgm:cxn modelId="{F5691C8A-151B-404C-8B82-932C0F3D22D5}" type="presParOf" srcId="{5FEC4016-8269-4247-99D6-C9C93E1CA12E}" destId="{CACA7CEC-19B3-48F4-9FEB-78934E894DBE}" srcOrd="10" destOrd="0" presId="urn:microsoft.com/office/officeart/2005/8/layout/default#2"/>
    <dgm:cxn modelId="{7F35C3AC-5396-4438-B09F-22C143FB79FE}" type="presParOf" srcId="{5FEC4016-8269-4247-99D6-C9C93E1CA12E}" destId="{CE712487-E4DE-4354-B89B-26CC99670EFC}" srcOrd="11" destOrd="0" presId="urn:microsoft.com/office/officeart/2005/8/layout/default#2"/>
    <dgm:cxn modelId="{CE321E31-B51C-4B43-BB44-08F659E2099A}" type="presParOf" srcId="{5FEC4016-8269-4247-99D6-C9C93E1CA12E}" destId="{F4B08BCA-E347-4BB3-B74A-C67275A45703}" srcOrd="12" destOrd="0" presId="urn:microsoft.com/office/officeart/2005/8/layout/default#2"/>
    <dgm:cxn modelId="{F8DF3DC1-1F9C-4390-AA3D-FA048BAC6387}" type="presParOf" srcId="{5FEC4016-8269-4247-99D6-C9C93E1CA12E}" destId="{A8E82A4C-2F48-4306-B312-3A028CC22FE8}" srcOrd="13" destOrd="0" presId="urn:microsoft.com/office/officeart/2005/8/layout/default#2"/>
    <dgm:cxn modelId="{DB783048-A967-45D8-9CB7-D146043B203A}" type="presParOf" srcId="{5FEC4016-8269-4247-99D6-C9C93E1CA12E}" destId="{2BFC6D21-E099-4D4D-8A1E-46138894B632}" srcOrd="14" destOrd="0" presId="urn:microsoft.com/office/officeart/2005/8/layout/default#2"/>
    <dgm:cxn modelId="{F30D054C-A11A-4BD3-85C3-5D1A254762BF}" type="presParOf" srcId="{5FEC4016-8269-4247-99D6-C9C93E1CA12E}" destId="{5BEDB49B-B3C4-4619-9735-B4932B3653D0}" srcOrd="15" destOrd="0" presId="urn:microsoft.com/office/officeart/2005/8/layout/default#2"/>
    <dgm:cxn modelId="{CC5A646E-C69C-4591-8498-3BAF5119E8E1}" type="presParOf" srcId="{5FEC4016-8269-4247-99D6-C9C93E1CA12E}" destId="{316F9D5A-30A9-4590-BE11-DF6E4FB4A058}" srcOrd="16" destOrd="0" presId="urn:microsoft.com/office/officeart/2005/8/layout/defaul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652574-E79A-4434-BA74-15EB9BFB12A5}"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4D73E9AE-274D-440C-9B58-D05F5F5026E8}">
      <dgm:prSet phldrT="[Text]"/>
      <dgm:spPr/>
      <dgm:t>
        <a:bodyPr/>
        <a:lstStyle/>
        <a:p>
          <a:r>
            <a:rPr lang="en-US" dirty="0" smtClean="0"/>
            <a:t>$35.38</a:t>
          </a:r>
          <a:endParaRPr lang="en-US" dirty="0"/>
        </a:p>
      </dgm:t>
    </dgm:pt>
    <dgm:pt modelId="{726D069C-953C-491B-A9A0-0E4CE98B0EB3}" type="parTrans" cxnId="{D353578E-3DFA-4A75-B845-069BCA94A31F}">
      <dgm:prSet/>
      <dgm:spPr/>
      <dgm:t>
        <a:bodyPr/>
        <a:lstStyle/>
        <a:p>
          <a:endParaRPr lang="en-US"/>
        </a:p>
      </dgm:t>
    </dgm:pt>
    <dgm:pt modelId="{EC799C16-0626-4E57-AC5F-5CAE70D32394}" type="sibTrans" cxnId="{D353578E-3DFA-4A75-B845-069BCA94A31F}">
      <dgm:prSet/>
      <dgm:spPr/>
      <dgm:t>
        <a:bodyPr/>
        <a:lstStyle/>
        <a:p>
          <a:endParaRPr lang="en-US"/>
        </a:p>
      </dgm:t>
    </dgm:pt>
    <dgm:pt modelId="{4A202941-63FE-4B0B-9AD3-B6C29B4D5C52}">
      <dgm:prSet phldrT="[Text]"/>
      <dgm:spPr/>
      <dgm:t>
        <a:bodyPr/>
        <a:lstStyle/>
        <a:p>
          <a:r>
            <a:rPr lang="en-US" dirty="0" smtClean="0"/>
            <a:t>$15.61</a:t>
          </a:r>
          <a:endParaRPr lang="en-US" dirty="0"/>
        </a:p>
      </dgm:t>
    </dgm:pt>
    <dgm:pt modelId="{CDB9A62C-A5B1-4511-8747-02848B4418A7}" type="parTrans" cxnId="{D75D2165-BC7D-42FF-9BE6-D8DF63A10061}">
      <dgm:prSet/>
      <dgm:spPr/>
      <dgm:t>
        <a:bodyPr/>
        <a:lstStyle/>
        <a:p>
          <a:endParaRPr lang="en-US"/>
        </a:p>
      </dgm:t>
    </dgm:pt>
    <dgm:pt modelId="{4A709B47-599A-48A3-9FC1-DB8B7343B2EE}" type="sibTrans" cxnId="{D75D2165-BC7D-42FF-9BE6-D8DF63A10061}">
      <dgm:prSet/>
      <dgm:spPr/>
      <dgm:t>
        <a:bodyPr/>
        <a:lstStyle/>
        <a:p>
          <a:endParaRPr lang="en-US"/>
        </a:p>
      </dgm:t>
    </dgm:pt>
    <dgm:pt modelId="{EC23AE95-F42D-4C83-86F9-854499EB2B13}">
      <dgm:prSet phldrT="[Text]"/>
      <dgm:spPr/>
      <dgm:t>
        <a:bodyPr/>
        <a:lstStyle/>
        <a:p>
          <a:pPr>
            <a:lnSpc>
              <a:spcPct val="90000"/>
            </a:lnSpc>
          </a:pPr>
          <a:r>
            <a:rPr lang="en-US" dirty="0" smtClean="0"/>
            <a:t>$50.99*</a:t>
          </a:r>
        </a:p>
      </dgm:t>
    </dgm:pt>
    <dgm:pt modelId="{B76365FC-9C6F-4B96-B7EC-1ACD390E9462}" type="parTrans" cxnId="{614095A9-D3C1-4FFE-A788-17A0E047952E}">
      <dgm:prSet/>
      <dgm:spPr/>
      <dgm:t>
        <a:bodyPr/>
        <a:lstStyle/>
        <a:p>
          <a:endParaRPr lang="en-US"/>
        </a:p>
      </dgm:t>
    </dgm:pt>
    <dgm:pt modelId="{66B5AB34-AB4F-47D1-8EDB-07441C53BC53}" type="sibTrans" cxnId="{614095A9-D3C1-4FFE-A788-17A0E047952E}">
      <dgm:prSet/>
      <dgm:spPr/>
      <dgm:t>
        <a:bodyPr/>
        <a:lstStyle/>
        <a:p>
          <a:endParaRPr lang="en-US"/>
        </a:p>
      </dgm:t>
    </dgm:pt>
    <dgm:pt modelId="{84E40AB5-C81B-469C-9BCB-C880897FF342}" type="pres">
      <dgm:prSet presAssocID="{A9652574-E79A-4434-BA74-15EB9BFB12A5}" presName="Name0" presStyleCnt="0">
        <dgm:presLayoutVars>
          <dgm:dir/>
          <dgm:resizeHandles val="exact"/>
        </dgm:presLayoutVars>
      </dgm:prSet>
      <dgm:spPr/>
    </dgm:pt>
    <dgm:pt modelId="{8BF7DA3C-DAE5-48C0-B4BE-7A13A13E50AB}" type="pres">
      <dgm:prSet presAssocID="{A9652574-E79A-4434-BA74-15EB9BFB12A5}" presName="vNodes" presStyleCnt="0"/>
      <dgm:spPr/>
    </dgm:pt>
    <dgm:pt modelId="{1BBB1FA8-2234-4A55-B868-0DBBD2EEA2BC}" type="pres">
      <dgm:prSet presAssocID="{4D73E9AE-274D-440C-9B58-D05F5F5026E8}" presName="node" presStyleLbl="node1" presStyleIdx="0" presStyleCnt="3">
        <dgm:presLayoutVars>
          <dgm:bulletEnabled val="1"/>
        </dgm:presLayoutVars>
      </dgm:prSet>
      <dgm:spPr/>
      <dgm:t>
        <a:bodyPr/>
        <a:lstStyle/>
        <a:p>
          <a:endParaRPr lang="en-US"/>
        </a:p>
      </dgm:t>
    </dgm:pt>
    <dgm:pt modelId="{5756AC00-A31C-4C55-B80A-81B45B6CD839}" type="pres">
      <dgm:prSet presAssocID="{EC799C16-0626-4E57-AC5F-5CAE70D32394}" presName="spacerT" presStyleCnt="0"/>
      <dgm:spPr/>
    </dgm:pt>
    <dgm:pt modelId="{1656756C-039A-4EF6-915C-E3130230B54F}" type="pres">
      <dgm:prSet presAssocID="{EC799C16-0626-4E57-AC5F-5CAE70D32394}" presName="sibTrans" presStyleLbl="sibTrans2D1" presStyleIdx="0" presStyleCnt="2"/>
      <dgm:spPr/>
      <dgm:t>
        <a:bodyPr/>
        <a:lstStyle/>
        <a:p>
          <a:endParaRPr lang="en-US"/>
        </a:p>
      </dgm:t>
    </dgm:pt>
    <dgm:pt modelId="{C1E9387F-1442-4B4A-A32B-15D1BBD217C9}" type="pres">
      <dgm:prSet presAssocID="{EC799C16-0626-4E57-AC5F-5CAE70D32394}" presName="spacerB" presStyleCnt="0"/>
      <dgm:spPr/>
    </dgm:pt>
    <dgm:pt modelId="{32719950-B4B8-44B2-BF97-DF55FF6CBCBB}" type="pres">
      <dgm:prSet presAssocID="{4A202941-63FE-4B0B-9AD3-B6C29B4D5C52}" presName="node" presStyleLbl="node1" presStyleIdx="1" presStyleCnt="3">
        <dgm:presLayoutVars>
          <dgm:bulletEnabled val="1"/>
        </dgm:presLayoutVars>
      </dgm:prSet>
      <dgm:spPr/>
      <dgm:t>
        <a:bodyPr/>
        <a:lstStyle/>
        <a:p>
          <a:endParaRPr lang="en-US"/>
        </a:p>
      </dgm:t>
    </dgm:pt>
    <dgm:pt modelId="{0688102E-3EFA-477C-8E75-E362A73F1430}" type="pres">
      <dgm:prSet presAssocID="{A9652574-E79A-4434-BA74-15EB9BFB12A5}" presName="sibTransLast" presStyleLbl="sibTrans2D1" presStyleIdx="1" presStyleCnt="2"/>
      <dgm:spPr/>
      <dgm:t>
        <a:bodyPr/>
        <a:lstStyle/>
        <a:p>
          <a:endParaRPr lang="en-US"/>
        </a:p>
      </dgm:t>
    </dgm:pt>
    <dgm:pt modelId="{1FA6E172-62EC-43A2-B810-0C78C0578361}" type="pres">
      <dgm:prSet presAssocID="{A9652574-E79A-4434-BA74-15EB9BFB12A5}" presName="connectorText" presStyleLbl="sibTrans2D1" presStyleIdx="1" presStyleCnt="2"/>
      <dgm:spPr/>
      <dgm:t>
        <a:bodyPr/>
        <a:lstStyle/>
        <a:p>
          <a:endParaRPr lang="en-US"/>
        </a:p>
      </dgm:t>
    </dgm:pt>
    <dgm:pt modelId="{D7675D1F-AE12-4C6B-B25E-6E0BD0111EB6}" type="pres">
      <dgm:prSet presAssocID="{A9652574-E79A-4434-BA74-15EB9BFB12A5}" presName="lastNode" presStyleLbl="node1" presStyleIdx="2" presStyleCnt="3">
        <dgm:presLayoutVars>
          <dgm:bulletEnabled val="1"/>
        </dgm:presLayoutVars>
      </dgm:prSet>
      <dgm:spPr/>
      <dgm:t>
        <a:bodyPr/>
        <a:lstStyle/>
        <a:p>
          <a:endParaRPr lang="en-US"/>
        </a:p>
      </dgm:t>
    </dgm:pt>
  </dgm:ptLst>
  <dgm:cxnLst>
    <dgm:cxn modelId="{41E53F2C-0FD5-4E3C-A5F8-3FE78ED62DC2}" type="presOf" srcId="{4A709B47-599A-48A3-9FC1-DB8B7343B2EE}" destId="{0688102E-3EFA-477C-8E75-E362A73F1430}" srcOrd="0" destOrd="0" presId="urn:microsoft.com/office/officeart/2005/8/layout/equation2"/>
    <dgm:cxn modelId="{CBB67A81-F0CB-48EA-89F3-331EC3F66E38}" type="presOf" srcId="{EC23AE95-F42D-4C83-86F9-854499EB2B13}" destId="{D7675D1F-AE12-4C6B-B25E-6E0BD0111EB6}" srcOrd="0" destOrd="0" presId="urn:microsoft.com/office/officeart/2005/8/layout/equation2"/>
    <dgm:cxn modelId="{4C003577-D2D1-485A-BED4-9C50FF296C28}" type="presOf" srcId="{EC799C16-0626-4E57-AC5F-5CAE70D32394}" destId="{1656756C-039A-4EF6-915C-E3130230B54F}" srcOrd="0" destOrd="0" presId="urn:microsoft.com/office/officeart/2005/8/layout/equation2"/>
    <dgm:cxn modelId="{DBE2C3C1-470F-4639-B6D8-8C4C227A6139}" type="presOf" srcId="{A9652574-E79A-4434-BA74-15EB9BFB12A5}" destId="{84E40AB5-C81B-469C-9BCB-C880897FF342}" srcOrd="0" destOrd="0" presId="urn:microsoft.com/office/officeart/2005/8/layout/equation2"/>
    <dgm:cxn modelId="{D75D2165-BC7D-42FF-9BE6-D8DF63A10061}" srcId="{A9652574-E79A-4434-BA74-15EB9BFB12A5}" destId="{4A202941-63FE-4B0B-9AD3-B6C29B4D5C52}" srcOrd="1" destOrd="0" parTransId="{CDB9A62C-A5B1-4511-8747-02848B4418A7}" sibTransId="{4A709B47-599A-48A3-9FC1-DB8B7343B2EE}"/>
    <dgm:cxn modelId="{10D944A2-FCED-4EE5-8901-5F7A03D486B5}" type="presOf" srcId="{4A202941-63FE-4B0B-9AD3-B6C29B4D5C52}" destId="{32719950-B4B8-44B2-BF97-DF55FF6CBCBB}" srcOrd="0" destOrd="0" presId="urn:microsoft.com/office/officeart/2005/8/layout/equation2"/>
    <dgm:cxn modelId="{1D24723D-9BC5-46F7-9833-40EDAFCF8F82}" type="presOf" srcId="{4A709B47-599A-48A3-9FC1-DB8B7343B2EE}" destId="{1FA6E172-62EC-43A2-B810-0C78C0578361}" srcOrd="1" destOrd="0" presId="urn:microsoft.com/office/officeart/2005/8/layout/equation2"/>
    <dgm:cxn modelId="{D353578E-3DFA-4A75-B845-069BCA94A31F}" srcId="{A9652574-E79A-4434-BA74-15EB9BFB12A5}" destId="{4D73E9AE-274D-440C-9B58-D05F5F5026E8}" srcOrd="0" destOrd="0" parTransId="{726D069C-953C-491B-A9A0-0E4CE98B0EB3}" sibTransId="{EC799C16-0626-4E57-AC5F-5CAE70D32394}"/>
    <dgm:cxn modelId="{614095A9-D3C1-4FFE-A788-17A0E047952E}" srcId="{A9652574-E79A-4434-BA74-15EB9BFB12A5}" destId="{EC23AE95-F42D-4C83-86F9-854499EB2B13}" srcOrd="2" destOrd="0" parTransId="{B76365FC-9C6F-4B96-B7EC-1ACD390E9462}" sibTransId="{66B5AB34-AB4F-47D1-8EDB-07441C53BC53}"/>
    <dgm:cxn modelId="{6BA57AB2-5625-4EB8-9232-CB677C9C8AE3}" type="presOf" srcId="{4D73E9AE-274D-440C-9B58-D05F5F5026E8}" destId="{1BBB1FA8-2234-4A55-B868-0DBBD2EEA2BC}" srcOrd="0" destOrd="0" presId="urn:microsoft.com/office/officeart/2005/8/layout/equation2"/>
    <dgm:cxn modelId="{2C5CDF07-ED2A-4827-997C-F4EFC09862DE}" type="presParOf" srcId="{84E40AB5-C81B-469C-9BCB-C880897FF342}" destId="{8BF7DA3C-DAE5-48C0-B4BE-7A13A13E50AB}" srcOrd="0" destOrd="0" presId="urn:microsoft.com/office/officeart/2005/8/layout/equation2"/>
    <dgm:cxn modelId="{F125DD6B-6DF5-4591-861D-CA349A43CE5C}" type="presParOf" srcId="{8BF7DA3C-DAE5-48C0-B4BE-7A13A13E50AB}" destId="{1BBB1FA8-2234-4A55-B868-0DBBD2EEA2BC}" srcOrd="0" destOrd="0" presId="urn:microsoft.com/office/officeart/2005/8/layout/equation2"/>
    <dgm:cxn modelId="{3380C4BF-1866-4307-9056-BEB642DD41DD}" type="presParOf" srcId="{8BF7DA3C-DAE5-48C0-B4BE-7A13A13E50AB}" destId="{5756AC00-A31C-4C55-B80A-81B45B6CD839}" srcOrd="1" destOrd="0" presId="urn:microsoft.com/office/officeart/2005/8/layout/equation2"/>
    <dgm:cxn modelId="{9C55D3F2-3D82-4FFC-BA2B-6258986F1BA5}" type="presParOf" srcId="{8BF7DA3C-DAE5-48C0-B4BE-7A13A13E50AB}" destId="{1656756C-039A-4EF6-915C-E3130230B54F}" srcOrd="2" destOrd="0" presId="urn:microsoft.com/office/officeart/2005/8/layout/equation2"/>
    <dgm:cxn modelId="{E5E2BA39-CBB5-4F18-B8BB-75EC44261F8D}" type="presParOf" srcId="{8BF7DA3C-DAE5-48C0-B4BE-7A13A13E50AB}" destId="{C1E9387F-1442-4B4A-A32B-15D1BBD217C9}" srcOrd="3" destOrd="0" presId="urn:microsoft.com/office/officeart/2005/8/layout/equation2"/>
    <dgm:cxn modelId="{C46C3D51-9706-4F4A-BDB5-37317EF1E1FF}" type="presParOf" srcId="{8BF7DA3C-DAE5-48C0-B4BE-7A13A13E50AB}" destId="{32719950-B4B8-44B2-BF97-DF55FF6CBCBB}" srcOrd="4" destOrd="0" presId="urn:microsoft.com/office/officeart/2005/8/layout/equation2"/>
    <dgm:cxn modelId="{863B2EBE-11AE-4C05-AB2D-98E217F31D9B}" type="presParOf" srcId="{84E40AB5-C81B-469C-9BCB-C880897FF342}" destId="{0688102E-3EFA-477C-8E75-E362A73F1430}" srcOrd="1" destOrd="0" presId="urn:microsoft.com/office/officeart/2005/8/layout/equation2"/>
    <dgm:cxn modelId="{17F97FEF-D64D-4DA8-9B9A-CD6EFD7E6409}" type="presParOf" srcId="{0688102E-3EFA-477C-8E75-E362A73F1430}" destId="{1FA6E172-62EC-43A2-B810-0C78C0578361}" srcOrd="0" destOrd="0" presId="urn:microsoft.com/office/officeart/2005/8/layout/equation2"/>
    <dgm:cxn modelId="{C9969F9B-6259-432B-8368-5B457C450196}" type="presParOf" srcId="{84E40AB5-C81B-469C-9BCB-C880897FF342}" destId="{D7675D1F-AE12-4C6B-B25E-6E0BD0111EB6}"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D086C1-2DE5-4BA4-896D-0C0D368EA183}" type="doc">
      <dgm:prSet loTypeId="urn:microsoft.com/office/officeart/2005/8/layout/default#3" loCatId="list" qsTypeId="urn:microsoft.com/office/officeart/2005/8/quickstyle/simple1" qsCatId="simple" csTypeId="urn:microsoft.com/office/officeart/2005/8/colors/accent1_3" csCatId="accent1" phldr="1"/>
      <dgm:spPr/>
      <dgm:t>
        <a:bodyPr/>
        <a:lstStyle/>
        <a:p>
          <a:endParaRPr lang="en-US"/>
        </a:p>
      </dgm:t>
    </dgm:pt>
    <dgm:pt modelId="{03146520-F437-4AC6-8F72-41F5CFD528D0}">
      <dgm:prSet phldrT="[Text]"/>
      <dgm:spPr/>
      <dgm:t>
        <a:bodyPr/>
        <a:lstStyle/>
        <a:p>
          <a:r>
            <a:rPr lang="en-US" dirty="0" smtClean="0">
              <a:solidFill>
                <a:schemeClr val="tx1"/>
              </a:solidFill>
            </a:rPr>
            <a:t>5,674</a:t>
          </a:r>
          <a:endParaRPr lang="en-US" dirty="0">
            <a:solidFill>
              <a:schemeClr val="tx1"/>
            </a:solidFill>
          </a:endParaRPr>
        </a:p>
      </dgm:t>
    </dgm:pt>
    <dgm:pt modelId="{BEC71228-E636-4411-A38E-7B4EA4F5DD78}" type="parTrans" cxnId="{05E4F032-72C9-45C4-854E-68A63308BD76}">
      <dgm:prSet/>
      <dgm:spPr/>
      <dgm:t>
        <a:bodyPr/>
        <a:lstStyle/>
        <a:p>
          <a:endParaRPr lang="en-US">
            <a:solidFill>
              <a:schemeClr val="tx1"/>
            </a:solidFill>
          </a:endParaRPr>
        </a:p>
      </dgm:t>
    </dgm:pt>
    <dgm:pt modelId="{11040EA9-CAB2-40FC-B6AC-6A8A9B09B482}" type="sibTrans" cxnId="{05E4F032-72C9-45C4-854E-68A63308BD76}">
      <dgm:prSet/>
      <dgm:spPr/>
      <dgm:t>
        <a:bodyPr/>
        <a:lstStyle/>
        <a:p>
          <a:endParaRPr lang="en-US">
            <a:solidFill>
              <a:schemeClr val="tx1"/>
            </a:solidFill>
          </a:endParaRPr>
        </a:p>
      </dgm:t>
    </dgm:pt>
    <dgm:pt modelId="{248D2BEE-3890-4B2C-8CA6-55DD1E44C07F}">
      <dgm:prSet phldrT="[Text]"/>
      <dgm:spPr/>
      <dgm:t>
        <a:bodyPr/>
        <a:lstStyle/>
        <a:p>
          <a:r>
            <a:rPr lang="en-US" dirty="0" smtClean="0">
              <a:solidFill>
                <a:schemeClr val="tx1"/>
              </a:solidFill>
            </a:rPr>
            <a:t>1,419</a:t>
          </a:r>
          <a:endParaRPr lang="en-US" dirty="0">
            <a:solidFill>
              <a:schemeClr val="tx1"/>
            </a:solidFill>
          </a:endParaRPr>
        </a:p>
      </dgm:t>
    </dgm:pt>
    <dgm:pt modelId="{9946615B-5377-416D-B436-475A6438546A}" type="parTrans" cxnId="{F97B4C8A-04B2-4BAD-BBE9-785B7DC195AF}">
      <dgm:prSet/>
      <dgm:spPr/>
      <dgm:t>
        <a:bodyPr/>
        <a:lstStyle/>
        <a:p>
          <a:endParaRPr lang="en-US">
            <a:solidFill>
              <a:schemeClr val="tx1"/>
            </a:solidFill>
          </a:endParaRPr>
        </a:p>
      </dgm:t>
    </dgm:pt>
    <dgm:pt modelId="{79F651C1-6598-4D2E-910D-5EDA6B8066D0}" type="sibTrans" cxnId="{F97B4C8A-04B2-4BAD-BBE9-785B7DC195AF}">
      <dgm:prSet/>
      <dgm:spPr/>
      <dgm:t>
        <a:bodyPr/>
        <a:lstStyle/>
        <a:p>
          <a:endParaRPr lang="en-US">
            <a:solidFill>
              <a:schemeClr val="tx1"/>
            </a:solidFill>
          </a:endParaRPr>
        </a:p>
      </dgm:t>
    </dgm:pt>
    <dgm:pt modelId="{2DF498B8-E33D-4384-A0FE-54FB4FBD7B29}">
      <dgm:prSet phldrT="[Text]"/>
      <dgm:spPr/>
      <dgm:t>
        <a:bodyPr/>
        <a:lstStyle/>
        <a:p>
          <a:r>
            <a:rPr lang="en-US" dirty="0" smtClean="0">
              <a:solidFill>
                <a:schemeClr val="tx1"/>
              </a:solidFill>
            </a:rPr>
            <a:t>4,114</a:t>
          </a:r>
          <a:endParaRPr lang="en-US" dirty="0">
            <a:solidFill>
              <a:schemeClr val="tx1"/>
            </a:solidFill>
          </a:endParaRPr>
        </a:p>
      </dgm:t>
    </dgm:pt>
    <dgm:pt modelId="{23DDBC30-9315-4E1D-A96F-E1443066D9E6}" type="parTrans" cxnId="{BC4AAFBF-9E63-4206-8082-055D80D1C139}">
      <dgm:prSet/>
      <dgm:spPr/>
      <dgm:t>
        <a:bodyPr/>
        <a:lstStyle/>
        <a:p>
          <a:endParaRPr lang="en-US">
            <a:solidFill>
              <a:schemeClr val="tx1"/>
            </a:solidFill>
          </a:endParaRPr>
        </a:p>
      </dgm:t>
    </dgm:pt>
    <dgm:pt modelId="{8337107A-6D3D-4EEA-B252-B681462F3BE6}" type="sibTrans" cxnId="{BC4AAFBF-9E63-4206-8082-055D80D1C139}">
      <dgm:prSet/>
      <dgm:spPr/>
      <dgm:t>
        <a:bodyPr/>
        <a:lstStyle/>
        <a:p>
          <a:endParaRPr lang="en-US">
            <a:solidFill>
              <a:schemeClr val="tx1"/>
            </a:solidFill>
          </a:endParaRPr>
        </a:p>
      </dgm:t>
    </dgm:pt>
    <dgm:pt modelId="{2AEEA2CA-2E46-4C2E-ACBA-12D7D43D1F80}">
      <dgm:prSet phldrT="[Text]"/>
      <dgm:spPr/>
      <dgm:t>
        <a:bodyPr/>
        <a:lstStyle/>
        <a:p>
          <a:r>
            <a:rPr lang="en-US" dirty="0" smtClean="0">
              <a:solidFill>
                <a:schemeClr val="tx1"/>
              </a:solidFill>
            </a:rPr>
            <a:t>16</a:t>
          </a:r>
          <a:endParaRPr lang="en-US" dirty="0">
            <a:solidFill>
              <a:schemeClr val="tx1"/>
            </a:solidFill>
          </a:endParaRPr>
        </a:p>
      </dgm:t>
    </dgm:pt>
    <dgm:pt modelId="{12DA1D3B-84CF-4C0B-9F46-17CD53E80A3C}" type="parTrans" cxnId="{674EEF29-2757-4A97-ABCF-E3BDBA4E2093}">
      <dgm:prSet/>
      <dgm:spPr/>
      <dgm:t>
        <a:bodyPr/>
        <a:lstStyle/>
        <a:p>
          <a:endParaRPr lang="en-US">
            <a:solidFill>
              <a:schemeClr val="tx1"/>
            </a:solidFill>
          </a:endParaRPr>
        </a:p>
      </dgm:t>
    </dgm:pt>
    <dgm:pt modelId="{062B442E-03BE-44B9-BFDE-F6C1B19764BC}" type="sibTrans" cxnId="{674EEF29-2757-4A97-ABCF-E3BDBA4E2093}">
      <dgm:prSet/>
      <dgm:spPr/>
      <dgm:t>
        <a:bodyPr/>
        <a:lstStyle/>
        <a:p>
          <a:endParaRPr lang="en-US">
            <a:solidFill>
              <a:schemeClr val="tx1"/>
            </a:solidFill>
          </a:endParaRPr>
        </a:p>
      </dgm:t>
    </dgm:pt>
    <dgm:pt modelId="{19AC763B-FAAA-45F0-9E78-35811145BF04}">
      <dgm:prSet phldrT="[Text]"/>
      <dgm:spPr/>
      <dgm:t>
        <a:bodyPr/>
        <a:lstStyle/>
        <a:p>
          <a:r>
            <a:rPr lang="en-US" dirty="0" smtClean="0">
              <a:solidFill>
                <a:schemeClr val="tx1"/>
              </a:solidFill>
            </a:rPr>
            <a:t>2</a:t>
          </a:r>
          <a:endParaRPr lang="en-US" dirty="0">
            <a:solidFill>
              <a:schemeClr val="tx1"/>
            </a:solidFill>
          </a:endParaRPr>
        </a:p>
      </dgm:t>
    </dgm:pt>
    <dgm:pt modelId="{361DEA2C-E1AB-4F1D-A95B-76E2ECCF6D8F}" type="parTrans" cxnId="{426099E6-1A23-4249-9680-A238C57D9CE8}">
      <dgm:prSet/>
      <dgm:spPr/>
      <dgm:t>
        <a:bodyPr/>
        <a:lstStyle/>
        <a:p>
          <a:endParaRPr lang="en-US">
            <a:solidFill>
              <a:schemeClr val="tx1"/>
            </a:solidFill>
          </a:endParaRPr>
        </a:p>
      </dgm:t>
    </dgm:pt>
    <dgm:pt modelId="{6113025F-F096-4053-8DF5-94C0BE93DFA9}" type="sibTrans" cxnId="{426099E6-1A23-4249-9680-A238C57D9CE8}">
      <dgm:prSet/>
      <dgm:spPr/>
      <dgm:t>
        <a:bodyPr/>
        <a:lstStyle/>
        <a:p>
          <a:endParaRPr lang="en-US">
            <a:solidFill>
              <a:schemeClr val="tx1"/>
            </a:solidFill>
          </a:endParaRPr>
        </a:p>
      </dgm:t>
    </dgm:pt>
    <dgm:pt modelId="{B29EFFA9-FE9B-468B-B11D-F2E17E85E63A}" type="pres">
      <dgm:prSet presAssocID="{CBD086C1-2DE5-4BA4-896D-0C0D368EA183}" presName="diagram" presStyleCnt="0">
        <dgm:presLayoutVars>
          <dgm:dir/>
          <dgm:resizeHandles val="exact"/>
        </dgm:presLayoutVars>
      </dgm:prSet>
      <dgm:spPr/>
      <dgm:t>
        <a:bodyPr/>
        <a:lstStyle/>
        <a:p>
          <a:endParaRPr lang="en-US"/>
        </a:p>
      </dgm:t>
    </dgm:pt>
    <dgm:pt modelId="{B742316D-65EF-406A-8142-B07C536296AA}" type="pres">
      <dgm:prSet presAssocID="{03146520-F437-4AC6-8F72-41F5CFD528D0}" presName="node" presStyleLbl="node1" presStyleIdx="0" presStyleCnt="5">
        <dgm:presLayoutVars>
          <dgm:bulletEnabled val="1"/>
        </dgm:presLayoutVars>
      </dgm:prSet>
      <dgm:spPr/>
      <dgm:t>
        <a:bodyPr/>
        <a:lstStyle/>
        <a:p>
          <a:endParaRPr lang="en-US"/>
        </a:p>
      </dgm:t>
    </dgm:pt>
    <dgm:pt modelId="{F4744E8E-F697-4CA5-900B-614C9084CA50}" type="pres">
      <dgm:prSet presAssocID="{11040EA9-CAB2-40FC-B6AC-6A8A9B09B482}" presName="sibTrans" presStyleCnt="0"/>
      <dgm:spPr/>
      <dgm:t>
        <a:bodyPr/>
        <a:lstStyle/>
        <a:p>
          <a:endParaRPr lang="en-US"/>
        </a:p>
      </dgm:t>
    </dgm:pt>
    <dgm:pt modelId="{3CB33AAA-FF2C-4882-8F76-1C78F3E72AEC}" type="pres">
      <dgm:prSet presAssocID="{248D2BEE-3890-4B2C-8CA6-55DD1E44C07F}" presName="node" presStyleLbl="node1" presStyleIdx="1" presStyleCnt="5">
        <dgm:presLayoutVars>
          <dgm:bulletEnabled val="1"/>
        </dgm:presLayoutVars>
      </dgm:prSet>
      <dgm:spPr/>
      <dgm:t>
        <a:bodyPr/>
        <a:lstStyle/>
        <a:p>
          <a:endParaRPr lang="en-US"/>
        </a:p>
      </dgm:t>
    </dgm:pt>
    <dgm:pt modelId="{B736A33C-AAA4-457B-B8DD-66F5CD3FA0F2}" type="pres">
      <dgm:prSet presAssocID="{79F651C1-6598-4D2E-910D-5EDA6B8066D0}" presName="sibTrans" presStyleCnt="0"/>
      <dgm:spPr/>
      <dgm:t>
        <a:bodyPr/>
        <a:lstStyle/>
        <a:p>
          <a:endParaRPr lang="en-US"/>
        </a:p>
      </dgm:t>
    </dgm:pt>
    <dgm:pt modelId="{64BF4607-48FE-4004-80A2-986D59E8D501}" type="pres">
      <dgm:prSet presAssocID="{2DF498B8-E33D-4384-A0FE-54FB4FBD7B29}" presName="node" presStyleLbl="node1" presStyleIdx="2" presStyleCnt="5">
        <dgm:presLayoutVars>
          <dgm:bulletEnabled val="1"/>
        </dgm:presLayoutVars>
      </dgm:prSet>
      <dgm:spPr/>
      <dgm:t>
        <a:bodyPr/>
        <a:lstStyle/>
        <a:p>
          <a:endParaRPr lang="en-US"/>
        </a:p>
      </dgm:t>
    </dgm:pt>
    <dgm:pt modelId="{CFAF08BF-5C3A-41FB-997D-AB726901BBDE}" type="pres">
      <dgm:prSet presAssocID="{8337107A-6D3D-4EEA-B252-B681462F3BE6}" presName="sibTrans" presStyleCnt="0"/>
      <dgm:spPr/>
      <dgm:t>
        <a:bodyPr/>
        <a:lstStyle/>
        <a:p>
          <a:endParaRPr lang="en-US"/>
        </a:p>
      </dgm:t>
    </dgm:pt>
    <dgm:pt modelId="{A92C273E-4D17-4544-ADCC-A8BEB58C5B37}" type="pres">
      <dgm:prSet presAssocID="{2AEEA2CA-2E46-4C2E-ACBA-12D7D43D1F80}" presName="node" presStyleLbl="node1" presStyleIdx="3" presStyleCnt="5">
        <dgm:presLayoutVars>
          <dgm:bulletEnabled val="1"/>
        </dgm:presLayoutVars>
      </dgm:prSet>
      <dgm:spPr/>
      <dgm:t>
        <a:bodyPr/>
        <a:lstStyle/>
        <a:p>
          <a:endParaRPr lang="en-US"/>
        </a:p>
      </dgm:t>
    </dgm:pt>
    <dgm:pt modelId="{D33B5A28-D075-4468-8C6A-18282FB2C158}" type="pres">
      <dgm:prSet presAssocID="{062B442E-03BE-44B9-BFDE-F6C1B19764BC}" presName="sibTrans" presStyleCnt="0"/>
      <dgm:spPr/>
      <dgm:t>
        <a:bodyPr/>
        <a:lstStyle/>
        <a:p>
          <a:endParaRPr lang="en-US"/>
        </a:p>
      </dgm:t>
    </dgm:pt>
    <dgm:pt modelId="{6901379B-FE36-4883-8C3C-D1C4C8B1FC54}" type="pres">
      <dgm:prSet presAssocID="{19AC763B-FAAA-45F0-9E78-35811145BF04}" presName="node" presStyleLbl="node1" presStyleIdx="4" presStyleCnt="5">
        <dgm:presLayoutVars>
          <dgm:bulletEnabled val="1"/>
        </dgm:presLayoutVars>
      </dgm:prSet>
      <dgm:spPr/>
      <dgm:t>
        <a:bodyPr/>
        <a:lstStyle/>
        <a:p>
          <a:endParaRPr lang="en-US"/>
        </a:p>
      </dgm:t>
    </dgm:pt>
  </dgm:ptLst>
  <dgm:cxnLst>
    <dgm:cxn modelId="{426099E6-1A23-4249-9680-A238C57D9CE8}" srcId="{CBD086C1-2DE5-4BA4-896D-0C0D368EA183}" destId="{19AC763B-FAAA-45F0-9E78-35811145BF04}" srcOrd="4" destOrd="0" parTransId="{361DEA2C-E1AB-4F1D-A95B-76E2ECCF6D8F}" sibTransId="{6113025F-F096-4053-8DF5-94C0BE93DFA9}"/>
    <dgm:cxn modelId="{E2DC026A-75B6-41AB-859D-E14B87759C38}" type="presOf" srcId="{2DF498B8-E33D-4384-A0FE-54FB4FBD7B29}" destId="{64BF4607-48FE-4004-80A2-986D59E8D501}" srcOrd="0" destOrd="0" presId="urn:microsoft.com/office/officeart/2005/8/layout/default#3"/>
    <dgm:cxn modelId="{322C9DFB-A05B-41C7-8414-EE4ED3888513}" type="presOf" srcId="{248D2BEE-3890-4B2C-8CA6-55DD1E44C07F}" destId="{3CB33AAA-FF2C-4882-8F76-1C78F3E72AEC}" srcOrd="0" destOrd="0" presId="urn:microsoft.com/office/officeart/2005/8/layout/default#3"/>
    <dgm:cxn modelId="{F97B4C8A-04B2-4BAD-BBE9-785B7DC195AF}" srcId="{CBD086C1-2DE5-4BA4-896D-0C0D368EA183}" destId="{248D2BEE-3890-4B2C-8CA6-55DD1E44C07F}" srcOrd="1" destOrd="0" parTransId="{9946615B-5377-416D-B436-475A6438546A}" sibTransId="{79F651C1-6598-4D2E-910D-5EDA6B8066D0}"/>
    <dgm:cxn modelId="{674EEF29-2757-4A97-ABCF-E3BDBA4E2093}" srcId="{CBD086C1-2DE5-4BA4-896D-0C0D368EA183}" destId="{2AEEA2CA-2E46-4C2E-ACBA-12D7D43D1F80}" srcOrd="3" destOrd="0" parTransId="{12DA1D3B-84CF-4C0B-9F46-17CD53E80A3C}" sibTransId="{062B442E-03BE-44B9-BFDE-F6C1B19764BC}"/>
    <dgm:cxn modelId="{63A2874C-24A1-45E3-8791-9CC6F4B8291E}" type="presOf" srcId="{03146520-F437-4AC6-8F72-41F5CFD528D0}" destId="{B742316D-65EF-406A-8142-B07C536296AA}" srcOrd="0" destOrd="0" presId="urn:microsoft.com/office/officeart/2005/8/layout/default#3"/>
    <dgm:cxn modelId="{05E4F032-72C9-45C4-854E-68A63308BD76}" srcId="{CBD086C1-2DE5-4BA4-896D-0C0D368EA183}" destId="{03146520-F437-4AC6-8F72-41F5CFD528D0}" srcOrd="0" destOrd="0" parTransId="{BEC71228-E636-4411-A38E-7B4EA4F5DD78}" sibTransId="{11040EA9-CAB2-40FC-B6AC-6A8A9B09B482}"/>
    <dgm:cxn modelId="{ABC0E628-0AB6-4C73-8AA7-3B4BF1551729}" type="presOf" srcId="{CBD086C1-2DE5-4BA4-896D-0C0D368EA183}" destId="{B29EFFA9-FE9B-468B-B11D-F2E17E85E63A}" srcOrd="0" destOrd="0" presId="urn:microsoft.com/office/officeart/2005/8/layout/default#3"/>
    <dgm:cxn modelId="{CD999C28-6575-4795-9485-A9C3CE816F4A}" type="presOf" srcId="{19AC763B-FAAA-45F0-9E78-35811145BF04}" destId="{6901379B-FE36-4883-8C3C-D1C4C8B1FC54}" srcOrd="0" destOrd="0" presId="urn:microsoft.com/office/officeart/2005/8/layout/default#3"/>
    <dgm:cxn modelId="{BC4AAFBF-9E63-4206-8082-055D80D1C139}" srcId="{CBD086C1-2DE5-4BA4-896D-0C0D368EA183}" destId="{2DF498B8-E33D-4384-A0FE-54FB4FBD7B29}" srcOrd="2" destOrd="0" parTransId="{23DDBC30-9315-4E1D-A96F-E1443066D9E6}" sibTransId="{8337107A-6D3D-4EEA-B252-B681462F3BE6}"/>
    <dgm:cxn modelId="{66AC6B2B-3E48-458E-85D4-06C4D6298643}" type="presOf" srcId="{2AEEA2CA-2E46-4C2E-ACBA-12D7D43D1F80}" destId="{A92C273E-4D17-4544-ADCC-A8BEB58C5B37}" srcOrd="0" destOrd="0" presId="urn:microsoft.com/office/officeart/2005/8/layout/default#3"/>
    <dgm:cxn modelId="{55D4DE9E-215E-428E-8CDA-25E14ED79673}" type="presParOf" srcId="{B29EFFA9-FE9B-468B-B11D-F2E17E85E63A}" destId="{B742316D-65EF-406A-8142-B07C536296AA}" srcOrd="0" destOrd="0" presId="urn:microsoft.com/office/officeart/2005/8/layout/default#3"/>
    <dgm:cxn modelId="{22AC51F7-1815-459F-9599-1D2875D633D2}" type="presParOf" srcId="{B29EFFA9-FE9B-468B-B11D-F2E17E85E63A}" destId="{F4744E8E-F697-4CA5-900B-614C9084CA50}" srcOrd="1" destOrd="0" presId="urn:microsoft.com/office/officeart/2005/8/layout/default#3"/>
    <dgm:cxn modelId="{6420FDC9-4774-49AE-ADE5-1F2CE29D11C9}" type="presParOf" srcId="{B29EFFA9-FE9B-468B-B11D-F2E17E85E63A}" destId="{3CB33AAA-FF2C-4882-8F76-1C78F3E72AEC}" srcOrd="2" destOrd="0" presId="urn:microsoft.com/office/officeart/2005/8/layout/default#3"/>
    <dgm:cxn modelId="{8BE8F765-A6FD-4FA6-B4CF-F9EC8A9A982A}" type="presParOf" srcId="{B29EFFA9-FE9B-468B-B11D-F2E17E85E63A}" destId="{B736A33C-AAA4-457B-B8DD-66F5CD3FA0F2}" srcOrd="3" destOrd="0" presId="urn:microsoft.com/office/officeart/2005/8/layout/default#3"/>
    <dgm:cxn modelId="{70992D55-F5FD-4318-99B2-7B5972A6AC91}" type="presParOf" srcId="{B29EFFA9-FE9B-468B-B11D-F2E17E85E63A}" destId="{64BF4607-48FE-4004-80A2-986D59E8D501}" srcOrd="4" destOrd="0" presId="urn:microsoft.com/office/officeart/2005/8/layout/default#3"/>
    <dgm:cxn modelId="{58A9B988-9374-4029-B2B6-77039CCB5703}" type="presParOf" srcId="{B29EFFA9-FE9B-468B-B11D-F2E17E85E63A}" destId="{CFAF08BF-5C3A-41FB-997D-AB726901BBDE}" srcOrd="5" destOrd="0" presId="urn:microsoft.com/office/officeart/2005/8/layout/default#3"/>
    <dgm:cxn modelId="{E00090AA-7D45-45C1-BC5B-FACDBEF91053}" type="presParOf" srcId="{B29EFFA9-FE9B-468B-B11D-F2E17E85E63A}" destId="{A92C273E-4D17-4544-ADCC-A8BEB58C5B37}" srcOrd="6" destOrd="0" presId="urn:microsoft.com/office/officeart/2005/8/layout/default#3"/>
    <dgm:cxn modelId="{62CCC441-4795-4494-A510-19D7D0687B04}" type="presParOf" srcId="{B29EFFA9-FE9B-468B-B11D-F2E17E85E63A}" destId="{D33B5A28-D075-4468-8C6A-18282FB2C158}" srcOrd="7" destOrd="0" presId="urn:microsoft.com/office/officeart/2005/8/layout/default#3"/>
    <dgm:cxn modelId="{8DDDCF93-3144-4D6F-ADFC-03F5646797F5}" type="presParOf" srcId="{B29EFFA9-FE9B-468B-B11D-F2E17E85E63A}" destId="{6901379B-FE36-4883-8C3C-D1C4C8B1FC54}" srcOrd="8" destOrd="0" presId="urn:microsoft.com/office/officeart/2005/8/layout/defaul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D086C1-2DE5-4BA4-896D-0C0D368EA183}" type="doc">
      <dgm:prSet loTypeId="urn:microsoft.com/office/officeart/2005/8/layout/default#4" loCatId="list" qsTypeId="urn:microsoft.com/office/officeart/2005/8/quickstyle/simple1" qsCatId="simple" csTypeId="urn:microsoft.com/office/officeart/2005/8/colors/accent1_3" csCatId="accent1" phldr="1"/>
      <dgm:spPr/>
      <dgm:t>
        <a:bodyPr/>
        <a:lstStyle/>
        <a:p>
          <a:endParaRPr lang="en-US"/>
        </a:p>
      </dgm:t>
    </dgm:pt>
    <dgm:pt modelId="{03146520-F437-4AC6-8F72-41F5CFD528D0}">
      <dgm:prSet phldrT="[Text]"/>
      <dgm:spPr/>
      <dgm:t>
        <a:bodyPr/>
        <a:lstStyle/>
        <a:p>
          <a:r>
            <a:rPr lang="en-US" dirty="0" smtClean="0">
              <a:solidFill>
                <a:schemeClr val="tx1"/>
              </a:solidFill>
            </a:rPr>
            <a:t>Current OIC patients</a:t>
          </a:r>
          <a:endParaRPr lang="en-US" dirty="0">
            <a:solidFill>
              <a:schemeClr val="tx1"/>
            </a:solidFill>
          </a:endParaRPr>
        </a:p>
      </dgm:t>
    </dgm:pt>
    <dgm:pt modelId="{BEC71228-E636-4411-A38E-7B4EA4F5DD78}" type="parTrans" cxnId="{05E4F032-72C9-45C4-854E-68A63308BD76}">
      <dgm:prSet/>
      <dgm:spPr/>
      <dgm:t>
        <a:bodyPr/>
        <a:lstStyle/>
        <a:p>
          <a:endParaRPr lang="en-US">
            <a:solidFill>
              <a:schemeClr val="tx1"/>
            </a:solidFill>
          </a:endParaRPr>
        </a:p>
      </dgm:t>
    </dgm:pt>
    <dgm:pt modelId="{11040EA9-CAB2-40FC-B6AC-6A8A9B09B482}" type="sibTrans" cxnId="{05E4F032-72C9-45C4-854E-68A63308BD76}">
      <dgm:prSet/>
      <dgm:spPr/>
      <dgm:t>
        <a:bodyPr/>
        <a:lstStyle/>
        <a:p>
          <a:endParaRPr lang="en-US">
            <a:solidFill>
              <a:schemeClr val="tx1"/>
            </a:solidFill>
          </a:endParaRPr>
        </a:p>
      </dgm:t>
    </dgm:pt>
    <dgm:pt modelId="{248D2BEE-3890-4B2C-8CA6-55DD1E44C07F}">
      <dgm:prSet phldrT="[Text]"/>
      <dgm:spPr/>
      <dgm:t>
        <a:bodyPr/>
        <a:lstStyle/>
        <a:p>
          <a:r>
            <a:rPr lang="en-US" dirty="0" smtClean="0">
              <a:solidFill>
                <a:schemeClr val="tx1"/>
              </a:solidFill>
            </a:rPr>
            <a:t>Dental patients, assuming 25% participation rate</a:t>
          </a:r>
          <a:endParaRPr lang="en-US" dirty="0">
            <a:solidFill>
              <a:schemeClr val="tx1"/>
            </a:solidFill>
          </a:endParaRPr>
        </a:p>
      </dgm:t>
    </dgm:pt>
    <dgm:pt modelId="{9946615B-5377-416D-B436-475A6438546A}" type="parTrans" cxnId="{F97B4C8A-04B2-4BAD-BBE9-785B7DC195AF}">
      <dgm:prSet/>
      <dgm:spPr/>
      <dgm:t>
        <a:bodyPr/>
        <a:lstStyle/>
        <a:p>
          <a:endParaRPr lang="en-US">
            <a:solidFill>
              <a:schemeClr val="tx1"/>
            </a:solidFill>
          </a:endParaRPr>
        </a:p>
      </dgm:t>
    </dgm:pt>
    <dgm:pt modelId="{79F651C1-6598-4D2E-910D-5EDA6B8066D0}" type="sibTrans" cxnId="{F97B4C8A-04B2-4BAD-BBE9-785B7DC195AF}">
      <dgm:prSet/>
      <dgm:spPr/>
      <dgm:t>
        <a:bodyPr/>
        <a:lstStyle/>
        <a:p>
          <a:endParaRPr lang="en-US">
            <a:solidFill>
              <a:schemeClr val="tx1"/>
            </a:solidFill>
          </a:endParaRPr>
        </a:p>
      </dgm:t>
    </dgm:pt>
    <dgm:pt modelId="{2DF498B8-E33D-4384-A0FE-54FB4FBD7B29}">
      <dgm:prSet phldrT="[Text]"/>
      <dgm:spPr/>
      <dgm:t>
        <a:bodyPr/>
        <a:lstStyle/>
        <a:p>
          <a:r>
            <a:rPr lang="en-US" dirty="0" smtClean="0">
              <a:solidFill>
                <a:schemeClr val="tx1"/>
              </a:solidFill>
            </a:rPr>
            <a:t>Annual dental clinic visits, assuming 2.9 visits per patient</a:t>
          </a:r>
          <a:endParaRPr lang="en-US" dirty="0">
            <a:solidFill>
              <a:schemeClr val="tx1"/>
            </a:solidFill>
          </a:endParaRPr>
        </a:p>
      </dgm:t>
    </dgm:pt>
    <dgm:pt modelId="{23DDBC30-9315-4E1D-A96F-E1443066D9E6}" type="parTrans" cxnId="{BC4AAFBF-9E63-4206-8082-055D80D1C139}">
      <dgm:prSet/>
      <dgm:spPr/>
      <dgm:t>
        <a:bodyPr/>
        <a:lstStyle/>
        <a:p>
          <a:endParaRPr lang="en-US">
            <a:solidFill>
              <a:schemeClr val="tx1"/>
            </a:solidFill>
          </a:endParaRPr>
        </a:p>
      </dgm:t>
    </dgm:pt>
    <dgm:pt modelId="{8337107A-6D3D-4EEA-B252-B681462F3BE6}" type="sibTrans" cxnId="{BC4AAFBF-9E63-4206-8082-055D80D1C139}">
      <dgm:prSet/>
      <dgm:spPr/>
      <dgm:t>
        <a:bodyPr/>
        <a:lstStyle/>
        <a:p>
          <a:endParaRPr lang="en-US">
            <a:solidFill>
              <a:schemeClr val="tx1"/>
            </a:solidFill>
          </a:endParaRPr>
        </a:p>
      </dgm:t>
    </dgm:pt>
    <dgm:pt modelId="{2AEEA2CA-2E46-4C2E-ACBA-12D7D43D1F80}">
      <dgm:prSet phldrT="[Text]"/>
      <dgm:spPr/>
      <dgm:t>
        <a:bodyPr/>
        <a:lstStyle/>
        <a:p>
          <a:r>
            <a:rPr lang="en-US" dirty="0" smtClean="0">
              <a:solidFill>
                <a:schemeClr val="tx1"/>
              </a:solidFill>
            </a:rPr>
            <a:t>Daily dental clinic visits, assuming 250 clinic days per year</a:t>
          </a:r>
          <a:endParaRPr lang="en-US" dirty="0">
            <a:solidFill>
              <a:schemeClr val="tx1"/>
            </a:solidFill>
          </a:endParaRPr>
        </a:p>
      </dgm:t>
    </dgm:pt>
    <dgm:pt modelId="{12DA1D3B-84CF-4C0B-9F46-17CD53E80A3C}" type="parTrans" cxnId="{674EEF29-2757-4A97-ABCF-E3BDBA4E2093}">
      <dgm:prSet/>
      <dgm:spPr/>
      <dgm:t>
        <a:bodyPr/>
        <a:lstStyle/>
        <a:p>
          <a:endParaRPr lang="en-US">
            <a:solidFill>
              <a:schemeClr val="tx1"/>
            </a:solidFill>
          </a:endParaRPr>
        </a:p>
      </dgm:t>
    </dgm:pt>
    <dgm:pt modelId="{062B442E-03BE-44B9-BFDE-F6C1B19764BC}" type="sibTrans" cxnId="{674EEF29-2757-4A97-ABCF-E3BDBA4E2093}">
      <dgm:prSet/>
      <dgm:spPr/>
      <dgm:t>
        <a:bodyPr/>
        <a:lstStyle/>
        <a:p>
          <a:endParaRPr lang="en-US">
            <a:solidFill>
              <a:schemeClr val="tx1"/>
            </a:solidFill>
          </a:endParaRPr>
        </a:p>
      </dgm:t>
    </dgm:pt>
    <dgm:pt modelId="{19AC763B-FAAA-45F0-9E78-35811145BF04}">
      <dgm:prSet phldrT="[Text]"/>
      <dgm:spPr/>
      <dgm:t>
        <a:bodyPr/>
        <a:lstStyle/>
        <a:p>
          <a:r>
            <a:rPr lang="en-US" dirty="0" smtClean="0">
              <a:solidFill>
                <a:schemeClr val="tx1"/>
              </a:solidFill>
            </a:rPr>
            <a:t>Hourly dental clinic visits, assuming 8 clinic hours per day</a:t>
          </a:r>
          <a:endParaRPr lang="en-US" dirty="0">
            <a:solidFill>
              <a:schemeClr val="tx1"/>
            </a:solidFill>
          </a:endParaRPr>
        </a:p>
      </dgm:t>
    </dgm:pt>
    <dgm:pt modelId="{361DEA2C-E1AB-4F1D-A95B-76E2ECCF6D8F}" type="parTrans" cxnId="{426099E6-1A23-4249-9680-A238C57D9CE8}">
      <dgm:prSet/>
      <dgm:spPr/>
      <dgm:t>
        <a:bodyPr/>
        <a:lstStyle/>
        <a:p>
          <a:endParaRPr lang="en-US">
            <a:solidFill>
              <a:schemeClr val="tx1"/>
            </a:solidFill>
          </a:endParaRPr>
        </a:p>
      </dgm:t>
    </dgm:pt>
    <dgm:pt modelId="{6113025F-F096-4053-8DF5-94C0BE93DFA9}" type="sibTrans" cxnId="{426099E6-1A23-4249-9680-A238C57D9CE8}">
      <dgm:prSet/>
      <dgm:spPr/>
      <dgm:t>
        <a:bodyPr/>
        <a:lstStyle/>
        <a:p>
          <a:endParaRPr lang="en-US">
            <a:solidFill>
              <a:schemeClr val="tx1"/>
            </a:solidFill>
          </a:endParaRPr>
        </a:p>
      </dgm:t>
    </dgm:pt>
    <dgm:pt modelId="{B29EFFA9-FE9B-468B-B11D-F2E17E85E63A}" type="pres">
      <dgm:prSet presAssocID="{CBD086C1-2DE5-4BA4-896D-0C0D368EA183}" presName="diagram" presStyleCnt="0">
        <dgm:presLayoutVars>
          <dgm:dir/>
          <dgm:resizeHandles val="exact"/>
        </dgm:presLayoutVars>
      </dgm:prSet>
      <dgm:spPr/>
      <dgm:t>
        <a:bodyPr/>
        <a:lstStyle/>
        <a:p>
          <a:endParaRPr lang="en-US"/>
        </a:p>
      </dgm:t>
    </dgm:pt>
    <dgm:pt modelId="{B742316D-65EF-406A-8142-B07C536296AA}" type="pres">
      <dgm:prSet presAssocID="{03146520-F437-4AC6-8F72-41F5CFD528D0}" presName="node" presStyleLbl="node1" presStyleIdx="0" presStyleCnt="5" custScaleX="337954" custLinFactNeighborX="6571">
        <dgm:presLayoutVars>
          <dgm:bulletEnabled val="1"/>
        </dgm:presLayoutVars>
      </dgm:prSet>
      <dgm:spPr/>
      <dgm:t>
        <a:bodyPr/>
        <a:lstStyle/>
        <a:p>
          <a:endParaRPr lang="en-US"/>
        </a:p>
      </dgm:t>
    </dgm:pt>
    <dgm:pt modelId="{F4744E8E-F697-4CA5-900B-614C9084CA50}" type="pres">
      <dgm:prSet presAssocID="{11040EA9-CAB2-40FC-B6AC-6A8A9B09B482}" presName="sibTrans" presStyleCnt="0"/>
      <dgm:spPr/>
      <dgm:t>
        <a:bodyPr/>
        <a:lstStyle/>
        <a:p>
          <a:endParaRPr lang="en-US"/>
        </a:p>
      </dgm:t>
    </dgm:pt>
    <dgm:pt modelId="{3CB33AAA-FF2C-4882-8F76-1C78F3E72AEC}" type="pres">
      <dgm:prSet presAssocID="{248D2BEE-3890-4B2C-8CA6-55DD1E44C07F}" presName="node" presStyleLbl="node1" presStyleIdx="1" presStyleCnt="5" custScaleX="337954" custLinFactNeighborX="6571">
        <dgm:presLayoutVars>
          <dgm:bulletEnabled val="1"/>
        </dgm:presLayoutVars>
      </dgm:prSet>
      <dgm:spPr/>
      <dgm:t>
        <a:bodyPr/>
        <a:lstStyle/>
        <a:p>
          <a:endParaRPr lang="en-US"/>
        </a:p>
      </dgm:t>
    </dgm:pt>
    <dgm:pt modelId="{B736A33C-AAA4-457B-B8DD-66F5CD3FA0F2}" type="pres">
      <dgm:prSet presAssocID="{79F651C1-6598-4D2E-910D-5EDA6B8066D0}" presName="sibTrans" presStyleCnt="0"/>
      <dgm:spPr/>
      <dgm:t>
        <a:bodyPr/>
        <a:lstStyle/>
        <a:p>
          <a:endParaRPr lang="en-US"/>
        </a:p>
      </dgm:t>
    </dgm:pt>
    <dgm:pt modelId="{64BF4607-48FE-4004-80A2-986D59E8D501}" type="pres">
      <dgm:prSet presAssocID="{2DF498B8-E33D-4384-A0FE-54FB4FBD7B29}" presName="node" presStyleLbl="node1" presStyleIdx="2" presStyleCnt="5" custScaleX="337954" custLinFactNeighborX="6571">
        <dgm:presLayoutVars>
          <dgm:bulletEnabled val="1"/>
        </dgm:presLayoutVars>
      </dgm:prSet>
      <dgm:spPr/>
      <dgm:t>
        <a:bodyPr/>
        <a:lstStyle/>
        <a:p>
          <a:endParaRPr lang="en-US"/>
        </a:p>
      </dgm:t>
    </dgm:pt>
    <dgm:pt modelId="{CFAF08BF-5C3A-41FB-997D-AB726901BBDE}" type="pres">
      <dgm:prSet presAssocID="{8337107A-6D3D-4EEA-B252-B681462F3BE6}" presName="sibTrans" presStyleCnt="0"/>
      <dgm:spPr/>
      <dgm:t>
        <a:bodyPr/>
        <a:lstStyle/>
        <a:p>
          <a:endParaRPr lang="en-US"/>
        </a:p>
      </dgm:t>
    </dgm:pt>
    <dgm:pt modelId="{A92C273E-4D17-4544-ADCC-A8BEB58C5B37}" type="pres">
      <dgm:prSet presAssocID="{2AEEA2CA-2E46-4C2E-ACBA-12D7D43D1F80}" presName="node" presStyleLbl="node1" presStyleIdx="3" presStyleCnt="5" custScaleX="337954" custLinFactNeighborX="6571">
        <dgm:presLayoutVars>
          <dgm:bulletEnabled val="1"/>
        </dgm:presLayoutVars>
      </dgm:prSet>
      <dgm:spPr/>
      <dgm:t>
        <a:bodyPr/>
        <a:lstStyle/>
        <a:p>
          <a:endParaRPr lang="en-US"/>
        </a:p>
      </dgm:t>
    </dgm:pt>
    <dgm:pt modelId="{D33B5A28-D075-4468-8C6A-18282FB2C158}" type="pres">
      <dgm:prSet presAssocID="{062B442E-03BE-44B9-BFDE-F6C1B19764BC}" presName="sibTrans" presStyleCnt="0"/>
      <dgm:spPr/>
      <dgm:t>
        <a:bodyPr/>
        <a:lstStyle/>
        <a:p>
          <a:endParaRPr lang="en-US"/>
        </a:p>
      </dgm:t>
    </dgm:pt>
    <dgm:pt modelId="{6901379B-FE36-4883-8C3C-D1C4C8B1FC54}" type="pres">
      <dgm:prSet presAssocID="{19AC763B-FAAA-45F0-9E78-35811145BF04}" presName="node" presStyleLbl="node1" presStyleIdx="4" presStyleCnt="5" custScaleX="337954" custLinFactNeighborX="6571">
        <dgm:presLayoutVars>
          <dgm:bulletEnabled val="1"/>
        </dgm:presLayoutVars>
      </dgm:prSet>
      <dgm:spPr/>
      <dgm:t>
        <a:bodyPr/>
        <a:lstStyle/>
        <a:p>
          <a:endParaRPr lang="en-US"/>
        </a:p>
      </dgm:t>
    </dgm:pt>
  </dgm:ptLst>
  <dgm:cxnLst>
    <dgm:cxn modelId="{426099E6-1A23-4249-9680-A238C57D9CE8}" srcId="{CBD086C1-2DE5-4BA4-896D-0C0D368EA183}" destId="{19AC763B-FAAA-45F0-9E78-35811145BF04}" srcOrd="4" destOrd="0" parTransId="{361DEA2C-E1AB-4F1D-A95B-76E2ECCF6D8F}" sibTransId="{6113025F-F096-4053-8DF5-94C0BE93DFA9}"/>
    <dgm:cxn modelId="{01898BBC-D728-4D62-B8DB-C367E4518F5C}" type="presOf" srcId="{CBD086C1-2DE5-4BA4-896D-0C0D368EA183}" destId="{B29EFFA9-FE9B-468B-B11D-F2E17E85E63A}" srcOrd="0" destOrd="0" presId="urn:microsoft.com/office/officeart/2005/8/layout/default#4"/>
    <dgm:cxn modelId="{C8C7AC76-6E3A-4531-A69E-55E3700BD05F}" type="presOf" srcId="{19AC763B-FAAA-45F0-9E78-35811145BF04}" destId="{6901379B-FE36-4883-8C3C-D1C4C8B1FC54}" srcOrd="0" destOrd="0" presId="urn:microsoft.com/office/officeart/2005/8/layout/default#4"/>
    <dgm:cxn modelId="{F97B4C8A-04B2-4BAD-BBE9-785B7DC195AF}" srcId="{CBD086C1-2DE5-4BA4-896D-0C0D368EA183}" destId="{248D2BEE-3890-4B2C-8CA6-55DD1E44C07F}" srcOrd="1" destOrd="0" parTransId="{9946615B-5377-416D-B436-475A6438546A}" sibTransId="{79F651C1-6598-4D2E-910D-5EDA6B8066D0}"/>
    <dgm:cxn modelId="{674EEF29-2757-4A97-ABCF-E3BDBA4E2093}" srcId="{CBD086C1-2DE5-4BA4-896D-0C0D368EA183}" destId="{2AEEA2CA-2E46-4C2E-ACBA-12D7D43D1F80}" srcOrd="3" destOrd="0" parTransId="{12DA1D3B-84CF-4C0B-9F46-17CD53E80A3C}" sibTransId="{062B442E-03BE-44B9-BFDE-F6C1B19764BC}"/>
    <dgm:cxn modelId="{C286B3E5-8F21-4B85-AED2-3ED8112C1B77}" type="presOf" srcId="{2AEEA2CA-2E46-4C2E-ACBA-12D7D43D1F80}" destId="{A92C273E-4D17-4544-ADCC-A8BEB58C5B37}" srcOrd="0" destOrd="0" presId="urn:microsoft.com/office/officeart/2005/8/layout/default#4"/>
    <dgm:cxn modelId="{18966DD8-3361-4A77-87D5-21344C8E310F}" type="presOf" srcId="{2DF498B8-E33D-4384-A0FE-54FB4FBD7B29}" destId="{64BF4607-48FE-4004-80A2-986D59E8D501}" srcOrd="0" destOrd="0" presId="urn:microsoft.com/office/officeart/2005/8/layout/default#4"/>
    <dgm:cxn modelId="{9D186B59-A9DB-41C2-A71B-229F9C36C64F}" type="presOf" srcId="{03146520-F437-4AC6-8F72-41F5CFD528D0}" destId="{B742316D-65EF-406A-8142-B07C536296AA}" srcOrd="0" destOrd="0" presId="urn:microsoft.com/office/officeart/2005/8/layout/default#4"/>
    <dgm:cxn modelId="{05E4F032-72C9-45C4-854E-68A63308BD76}" srcId="{CBD086C1-2DE5-4BA4-896D-0C0D368EA183}" destId="{03146520-F437-4AC6-8F72-41F5CFD528D0}" srcOrd="0" destOrd="0" parTransId="{BEC71228-E636-4411-A38E-7B4EA4F5DD78}" sibTransId="{11040EA9-CAB2-40FC-B6AC-6A8A9B09B482}"/>
    <dgm:cxn modelId="{B4780E0C-19C7-40F1-99EE-B9DB34FEB397}" type="presOf" srcId="{248D2BEE-3890-4B2C-8CA6-55DD1E44C07F}" destId="{3CB33AAA-FF2C-4882-8F76-1C78F3E72AEC}" srcOrd="0" destOrd="0" presId="urn:microsoft.com/office/officeart/2005/8/layout/default#4"/>
    <dgm:cxn modelId="{BC4AAFBF-9E63-4206-8082-055D80D1C139}" srcId="{CBD086C1-2DE5-4BA4-896D-0C0D368EA183}" destId="{2DF498B8-E33D-4384-A0FE-54FB4FBD7B29}" srcOrd="2" destOrd="0" parTransId="{23DDBC30-9315-4E1D-A96F-E1443066D9E6}" sibTransId="{8337107A-6D3D-4EEA-B252-B681462F3BE6}"/>
    <dgm:cxn modelId="{5EAD6399-3CA6-4213-89A4-35F61CEA0F40}" type="presParOf" srcId="{B29EFFA9-FE9B-468B-B11D-F2E17E85E63A}" destId="{B742316D-65EF-406A-8142-B07C536296AA}" srcOrd="0" destOrd="0" presId="urn:microsoft.com/office/officeart/2005/8/layout/default#4"/>
    <dgm:cxn modelId="{C6EB53AE-F9B0-4352-B267-F6CC1C49BC46}" type="presParOf" srcId="{B29EFFA9-FE9B-468B-B11D-F2E17E85E63A}" destId="{F4744E8E-F697-4CA5-900B-614C9084CA50}" srcOrd="1" destOrd="0" presId="urn:microsoft.com/office/officeart/2005/8/layout/default#4"/>
    <dgm:cxn modelId="{4A0C2475-54C7-4AB8-AD51-79E2FCA96164}" type="presParOf" srcId="{B29EFFA9-FE9B-468B-B11D-F2E17E85E63A}" destId="{3CB33AAA-FF2C-4882-8F76-1C78F3E72AEC}" srcOrd="2" destOrd="0" presId="urn:microsoft.com/office/officeart/2005/8/layout/default#4"/>
    <dgm:cxn modelId="{D6B4BD38-480D-42C7-8BEA-1D61E36ED04F}" type="presParOf" srcId="{B29EFFA9-FE9B-468B-B11D-F2E17E85E63A}" destId="{B736A33C-AAA4-457B-B8DD-66F5CD3FA0F2}" srcOrd="3" destOrd="0" presId="urn:microsoft.com/office/officeart/2005/8/layout/default#4"/>
    <dgm:cxn modelId="{8153127A-17C2-4F37-876F-4FFAADE9027D}" type="presParOf" srcId="{B29EFFA9-FE9B-468B-B11D-F2E17E85E63A}" destId="{64BF4607-48FE-4004-80A2-986D59E8D501}" srcOrd="4" destOrd="0" presId="urn:microsoft.com/office/officeart/2005/8/layout/default#4"/>
    <dgm:cxn modelId="{4D4A9739-069E-4A0B-87A8-FA5AC406DE85}" type="presParOf" srcId="{B29EFFA9-FE9B-468B-B11D-F2E17E85E63A}" destId="{CFAF08BF-5C3A-41FB-997D-AB726901BBDE}" srcOrd="5" destOrd="0" presId="urn:microsoft.com/office/officeart/2005/8/layout/default#4"/>
    <dgm:cxn modelId="{2AE8D361-73D5-4507-B85C-A842EDA4E7A0}" type="presParOf" srcId="{B29EFFA9-FE9B-468B-B11D-F2E17E85E63A}" destId="{A92C273E-4D17-4544-ADCC-A8BEB58C5B37}" srcOrd="6" destOrd="0" presId="urn:microsoft.com/office/officeart/2005/8/layout/default#4"/>
    <dgm:cxn modelId="{28BC9520-07C0-4B43-A27A-C28FE3D005C2}" type="presParOf" srcId="{B29EFFA9-FE9B-468B-B11D-F2E17E85E63A}" destId="{D33B5A28-D075-4468-8C6A-18282FB2C158}" srcOrd="7" destOrd="0" presId="urn:microsoft.com/office/officeart/2005/8/layout/default#4"/>
    <dgm:cxn modelId="{DBD4D39A-8BB3-49BD-B05D-452E5D6D1A3E}" type="presParOf" srcId="{B29EFFA9-FE9B-468B-B11D-F2E17E85E63A}" destId="{6901379B-FE36-4883-8C3C-D1C4C8B1FC54}" srcOrd="8" destOrd="0" presId="urn:microsoft.com/office/officeart/2005/8/layout/default#4"/>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7E6F57C-376F-4526-BA04-FCA00FC008D5}"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n-US"/>
        </a:p>
      </dgm:t>
    </dgm:pt>
    <dgm:pt modelId="{DC06CE4C-7C92-481C-BAA7-FFB67626B382}">
      <dgm:prSet phldrT="[Text]"/>
      <dgm:spPr/>
      <dgm:t>
        <a:bodyPr/>
        <a:lstStyle/>
        <a:p>
          <a:r>
            <a:rPr lang="en-US" dirty="0" smtClean="0"/>
            <a:t>Emergency Care $6,498</a:t>
          </a:r>
          <a:endParaRPr lang="en-US" dirty="0"/>
        </a:p>
      </dgm:t>
    </dgm:pt>
    <dgm:pt modelId="{99259A06-C9CD-4442-BD29-20978B6A2596}" type="parTrans" cxnId="{798EF94F-AC00-4F62-8B3D-74F1A3DF068B}">
      <dgm:prSet/>
      <dgm:spPr/>
      <dgm:t>
        <a:bodyPr/>
        <a:lstStyle/>
        <a:p>
          <a:endParaRPr lang="en-US"/>
        </a:p>
      </dgm:t>
    </dgm:pt>
    <dgm:pt modelId="{1386D12D-F3C5-4EA5-9F68-C5A153681F6A}" type="sibTrans" cxnId="{798EF94F-AC00-4F62-8B3D-74F1A3DF068B}">
      <dgm:prSet/>
      <dgm:spPr/>
      <dgm:t>
        <a:bodyPr/>
        <a:lstStyle/>
        <a:p>
          <a:endParaRPr lang="en-US"/>
        </a:p>
      </dgm:t>
    </dgm:pt>
    <dgm:pt modelId="{9CB520D4-BEF4-457F-AD63-67C5B4ED871D}">
      <dgm:prSet phldrT="[Text]"/>
      <dgm:spPr/>
      <dgm:t>
        <a:bodyPr/>
        <a:lstStyle/>
        <a:p>
          <a:r>
            <a:rPr lang="en-US" dirty="0" smtClean="0"/>
            <a:t>Preventative Treatment $660</a:t>
          </a:r>
          <a:endParaRPr lang="en-US" dirty="0"/>
        </a:p>
      </dgm:t>
    </dgm:pt>
    <dgm:pt modelId="{DF4DE9EF-A4B7-495C-AB80-3E7BF896C3A3}" type="parTrans" cxnId="{EFC12005-6766-4BE9-B8CF-D187CA93D263}">
      <dgm:prSet/>
      <dgm:spPr/>
      <dgm:t>
        <a:bodyPr/>
        <a:lstStyle/>
        <a:p>
          <a:endParaRPr lang="en-US"/>
        </a:p>
      </dgm:t>
    </dgm:pt>
    <dgm:pt modelId="{72B70286-14FB-47B4-99E1-FF3768BC86BD}" type="sibTrans" cxnId="{EFC12005-6766-4BE9-B8CF-D187CA93D263}">
      <dgm:prSet/>
      <dgm:spPr/>
      <dgm:t>
        <a:bodyPr/>
        <a:lstStyle/>
        <a:p>
          <a:endParaRPr lang="en-US"/>
        </a:p>
      </dgm:t>
    </dgm:pt>
    <dgm:pt modelId="{BFF9D596-6B2C-4DE4-82A4-4CFAE5B9B394}" type="pres">
      <dgm:prSet presAssocID="{A7E6F57C-376F-4526-BA04-FCA00FC008D5}" presName="compositeShape" presStyleCnt="0">
        <dgm:presLayoutVars>
          <dgm:chMax val="2"/>
          <dgm:dir/>
          <dgm:resizeHandles val="exact"/>
        </dgm:presLayoutVars>
      </dgm:prSet>
      <dgm:spPr/>
      <dgm:t>
        <a:bodyPr/>
        <a:lstStyle/>
        <a:p>
          <a:endParaRPr lang="en-US"/>
        </a:p>
      </dgm:t>
    </dgm:pt>
    <dgm:pt modelId="{9E00D0A4-A917-4D13-8AA4-C3E2D1EA6AAE}" type="pres">
      <dgm:prSet presAssocID="{DC06CE4C-7C92-481C-BAA7-FFB67626B382}" presName="upArrow" presStyleLbl="node1" presStyleIdx="0" presStyleCnt="2"/>
      <dgm:spPr/>
    </dgm:pt>
    <dgm:pt modelId="{EE811FD4-F184-4236-9EB9-BC6098424D62}" type="pres">
      <dgm:prSet presAssocID="{DC06CE4C-7C92-481C-BAA7-FFB67626B382}" presName="upArrowText" presStyleLbl="revTx" presStyleIdx="0" presStyleCnt="2" custLinFactNeighborX="2495">
        <dgm:presLayoutVars>
          <dgm:chMax val="0"/>
          <dgm:bulletEnabled val="1"/>
        </dgm:presLayoutVars>
      </dgm:prSet>
      <dgm:spPr/>
      <dgm:t>
        <a:bodyPr/>
        <a:lstStyle/>
        <a:p>
          <a:endParaRPr lang="en-US"/>
        </a:p>
      </dgm:t>
    </dgm:pt>
    <dgm:pt modelId="{6665224F-DF80-41AB-A79C-6E461B9ADF81}" type="pres">
      <dgm:prSet presAssocID="{9CB520D4-BEF4-457F-AD63-67C5B4ED871D}" presName="downArrow" presStyleLbl="node1" presStyleIdx="1" presStyleCnt="2"/>
      <dgm:spPr/>
    </dgm:pt>
    <dgm:pt modelId="{64EECB0E-7DCE-42E3-8144-22E65595A289}" type="pres">
      <dgm:prSet presAssocID="{9CB520D4-BEF4-457F-AD63-67C5B4ED871D}" presName="downArrowText" presStyleLbl="revTx" presStyleIdx="1" presStyleCnt="2">
        <dgm:presLayoutVars>
          <dgm:chMax val="0"/>
          <dgm:bulletEnabled val="1"/>
        </dgm:presLayoutVars>
      </dgm:prSet>
      <dgm:spPr/>
      <dgm:t>
        <a:bodyPr/>
        <a:lstStyle/>
        <a:p>
          <a:endParaRPr lang="en-US"/>
        </a:p>
      </dgm:t>
    </dgm:pt>
  </dgm:ptLst>
  <dgm:cxnLst>
    <dgm:cxn modelId="{EFC12005-6766-4BE9-B8CF-D187CA93D263}" srcId="{A7E6F57C-376F-4526-BA04-FCA00FC008D5}" destId="{9CB520D4-BEF4-457F-AD63-67C5B4ED871D}" srcOrd="1" destOrd="0" parTransId="{DF4DE9EF-A4B7-495C-AB80-3E7BF896C3A3}" sibTransId="{72B70286-14FB-47B4-99E1-FF3768BC86BD}"/>
    <dgm:cxn modelId="{798EF94F-AC00-4F62-8B3D-74F1A3DF068B}" srcId="{A7E6F57C-376F-4526-BA04-FCA00FC008D5}" destId="{DC06CE4C-7C92-481C-BAA7-FFB67626B382}" srcOrd="0" destOrd="0" parTransId="{99259A06-C9CD-4442-BD29-20978B6A2596}" sibTransId="{1386D12D-F3C5-4EA5-9F68-C5A153681F6A}"/>
    <dgm:cxn modelId="{B6914759-360F-4E61-AB58-A51393241797}" type="presOf" srcId="{9CB520D4-BEF4-457F-AD63-67C5B4ED871D}" destId="{64EECB0E-7DCE-42E3-8144-22E65595A289}" srcOrd="0" destOrd="0" presId="urn:microsoft.com/office/officeart/2005/8/layout/arrow4"/>
    <dgm:cxn modelId="{2828A3C8-A42E-48AA-B7C4-4B228BF66DA5}" type="presOf" srcId="{A7E6F57C-376F-4526-BA04-FCA00FC008D5}" destId="{BFF9D596-6B2C-4DE4-82A4-4CFAE5B9B394}" srcOrd="0" destOrd="0" presId="urn:microsoft.com/office/officeart/2005/8/layout/arrow4"/>
    <dgm:cxn modelId="{F9AFD913-5929-4709-BB97-5940AE0FECC9}" type="presOf" srcId="{DC06CE4C-7C92-481C-BAA7-FFB67626B382}" destId="{EE811FD4-F184-4236-9EB9-BC6098424D62}" srcOrd="0" destOrd="0" presId="urn:microsoft.com/office/officeart/2005/8/layout/arrow4"/>
    <dgm:cxn modelId="{2EC99A6B-57EE-4B28-BEBD-535D2AAECA23}" type="presParOf" srcId="{BFF9D596-6B2C-4DE4-82A4-4CFAE5B9B394}" destId="{9E00D0A4-A917-4D13-8AA4-C3E2D1EA6AAE}" srcOrd="0" destOrd="0" presId="urn:microsoft.com/office/officeart/2005/8/layout/arrow4"/>
    <dgm:cxn modelId="{333E4792-560E-4E72-8D72-A653CCB15108}" type="presParOf" srcId="{BFF9D596-6B2C-4DE4-82A4-4CFAE5B9B394}" destId="{EE811FD4-F184-4236-9EB9-BC6098424D62}" srcOrd="1" destOrd="0" presId="urn:microsoft.com/office/officeart/2005/8/layout/arrow4"/>
    <dgm:cxn modelId="{81B9A5A8-1B1D-43DF-BA53-29FB358809F5}" type="presParOf" srcId="{BFF9D596-6B2C-4DE4-82A4-4CFAE5B9B394}" destId="{6665224F-DF80-41AB-A79C-6E461B9ADF81}" srcOrd="2" destOrd="0" presId="urn:microsoft.com/office/officeart/2005/8/layout/arrow4"/>
    <dgm:cxn modelId="{CE1FE9E1-A6E0-4F26-BF24-69B0855E90A9}" type="presParOf" srcId="{BFF9D596-6B2C-4DE4-82A4-4CFAE5B9B394}" destId="{64EECB0E-7DCE-42E3-8144-22E65595A289}" srcOrd="3" destOrd="0" presId="urn:microsoft.com/office/officeart/2005/8/layout/arrow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49E923D-E97D-4E26-B107-822735B0604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8487818-3DD4-4F24-A4C8-F302BCC45D4A}">
      <dgm:prSet custT="1"/>
      <dgm:spPr/>
      <dgm:t>
        <a:bodyPr/>
        <a:lstStyle/>
        <a:p>
          <a:pPr algn="l" rtl="0"/>
          <a:r>
            <a:rPr lang="en-US" sz="3100" b="0" dirty="0" smtClean="0">
              <a:solidFill>
                <a:schemeClr val="tx1"/>
              </a:solidFill>
            </a:rPr>
            <a:t>School of Dental Medicine</a:t>
          </a:r>
          <a:endParaRPr lang="en-US" sz="3100" b="0" dirty="0">
            <a:solidFill>
              <a:schemeClr val="tx1"/>
            </a:solidFill>
          </a:endParaRPr>
        </a:p>
      </dgm:t>
    </dgm:pt>
    <dgm:pt modelId="{41174115-4317-4193-BCEA-214104E86072}" type="parTrans" cxnId="{A816847D-3EEB-447C-8568-E15A8BB233DA}">
      <dgm:prSet/>
      <dgm:spPr/>
      <dgm:t>
        <a:bodyPr/>
        <a:lstStyle/>
        <a:p>
          <a:endParaRPr lang="en-US"/>
        </a:p>
      </dgm:t>
    </dgm:pt>
    <dgm:pt modelId="{1F503EBC-02C9-433B-9F54-5BAAD28A25B1}" type="sibTrans" cxnId="{A816847D-3EEB-447C-8568-E15A8BB233DA}">
      <dgm:prSet/>
      <dgm:spPr/>
      <dgm:t>
        <a:bodyPr/>
        <a:lstStyle/>
        <a:p>
          <a:endParaRPr lang="en-US"/>
        </a:p>
      </dgm:t>
    </dgm:pt>
    <dgm:pt modelId="{D9582847-BB85-4B70-A66E-39954E7B5CD3}">
      <dgm:prSet custT="1"/>
      <dgm:spPr/>
      <dgm:t>
        <a:bodyPr/>
        <a:lstStyle/>
        <a:p>
          <a:pPr rtl="0"/>
          <a:r>
            <a:rPr lang="en-US" sz="2000" dirty="0" smtClean="0"/>
            <a:t>One of the first public dental schools in the United States in past 40 years which will focus on oral health care needs of local rural and underserved communities of North Carolina</a:t>
          </a:r>
          <a:endParaRPr lang="en-US" sz="2000" dirty="0"/>
        </a:p>
      </dgm:t>
    </dgm:pt>
    <dgm:pt modelId="{EB5B519C-6949-4D83-98E7-74D441726C94}" type="parTrans" cxnId="{66E1DC8D-D8B1-4DF2-989D-13001FEB897B}">
      <dgm:prSet/>
      <dgm:spPr/>
      <dgm:t>
        <a:bodyPr/>
        <a:lstStyle/>
        <a:p>
          <a:endParaRPr lang="en-US"/>
        </a:p>
      </dgm:t>
    </dgm:pt>
    <dgm:pt modelId="{21D0D206-54D2-4822-A1A2-0AE233FD46A0}" type="sibTrans" cxnId="{66E1DC8D-D8B1-4DF2-989D-13001FEB897B}">
      <dgm:prSet/>
      <dgm:spPr/>
      <dgm:t>
        <a:bodyPr/>
        <a:lstStyle/>
        <a:p>
          <a:endParaRPr lang="en-US"/>
        </a:p>
      </dgm:t>
    </dgm:pt>
    <dgm:pt modelId="{8FDD7A3B-73B1-47B4-B93E-D9DE21E82D30}">
      <dgm:prSet custT="1"/>
      <dgm:spPr/>
      <dgm:t>
        <a:bodyPr/>
        <a:lstStyle/>
        <a:p>
          <a:pPr rtl="0"/>
          <a:r>
            <a:rPr lang="en-US" sz="2000" dirty="0" smtClean="0"/>
            <a:t>Curriculum will focus on educating general dentists to provide dental care and health policy leadership in North Carolina communities that have limited health resources </a:t>
          </a:r>
          <a:endParaRPr lang="en-US" sz="2000" dirty="0"/>
        </a:p>
      </dgm:t>
    </dgm:pt>
    <dgm:pt modelId="{188B3AA3-81F7-4563-9B6C-DE5B5A7B3978}" type="parTrans" cxnId="{38408DA2-CF26-4FCE-9DA0-781B605C32AF}">
      <dgm:prSet/>
      <dgm:spPr/>
      <dgm:t>
        <a:bodyPr/>
        <a:lstStyle/>
        <a:p>
          <a:endParaRPr lang="en-US"/>
        </a:p>
      </dgm:t>
    </dgm:pt>
    <dgm:pt modelId="{726B2D06-B908-4744-BC6E-D99EFB7CE90D}" type="sibTrans" cxnId="{38408DA2-CF26-4FCE-9DA0-781B605C32AF}">
      <dgm:prSet/>
      <dgm:spPr/>
      <dgm:t>
        <a:bodyPr/>
        <a:lstStyle/>
        <a:p>
          <a:endParaRPr lang="en-US"/>
        </a:p>
      </dgm:t>
    </dgm:pt>
    <dgm:pt modelId="{EBC9B42B-5D45-44A2-8F24-347BCE938877}">
      <dgm:prSet custT="1"/>
      <dgm:spPr/>
      <dgm:t>
        <a:bodyPr/>
        <a:lstStyle/>
        <a:p>
          <a:pPr rtl="0"/>
          <a:r>
            <a:rPr lang="en-US" sz="2000" dirty="0" smtClean="0"/>
            <a:t>School is located approximately 35 miles from OIC-proposed dental clinic location </a:t>
          </a:r>
          <a:endParaRPr lang="en-US" sz="2000" dirty="0"/>
        </a:p>
      </dgm:t>
    </dgm:pt>
    <dgm:pt modelId="{4150D648-89A9-4512-9CD6-651FE7A962F8}" type="parTrans" cxnId="{9F4528F8-266F-4D24-B00A-1ABDE270C2B4}">
      <dgm:prSet/>
      <dgm:spPr/>
      <dgm:t>
        <a:bodyPr/>
        <a:lstStyle/>
        <a:p>
          <a:endParaRPr lang="en-US"/>
        </a:p>
      </dgm:t>
    </dgm:pt>
    <dgm:pt modelId="{4B2AC20C-06CB-4619-AFD5-D9966FF2F26F}" type="sibTrans" cxnId="{9F4528F8-266F-4D24-B00A-1ABDE270C2B4}">
      <dgm:prSet/>
      <dgm:spPr/>
      <dgm:t>
        <a:bodyPr/>
        <a:lstStyle/>
        <a:p>
          <a:endParaRPr lang="en-US"/>
        </a:p>
      </dgm:t>
    </dgm:pt>
    <dgm:pt modelId="{68400CCC-1EDB-489C-A1C2-1A759689D70F}">
      <dgm:prSet custT="1"/>
      <dgm:spPr/>
      <dgm:t>
        <a:bodyPr/>
        <a:lstStyle/>
        <a:p>
          <a:pPr rtl="0"/>
          <a:r>
            <a:rPr lang="en-US" sz="2000" dirty="0" smtClean="0"/>
            <a:t>Scheduled to open Spring 2012</a:t>
          </a:r>
          <a:endParaRPr lang="en-US" sz="2000" dirty="0"/>
        </a:p>
      </dgm:t>
    </dgm:pt>
    <dgm:pt modelId="{D67853F2-09DE-46F3-8AA2-0F7E89A16950}" type="parTrans" cxnId="{D4D8990E-9DC2-4202-AA06-977F0F17A53B}">
      <dgm:prSet/>
      <dgm:spPr/>
      <dgm:t>
        <a:bodyPr/>
        <a:lstStyle/>
        <a:p>
          <a:endParaRPr lang="en-US"/>
        </a:p>
      </dgm:t>
    </dgm:pt>
    <dgm:pt modelId="{FA409913-6ABC-4DA4-87F4-29677A33B601}" type="sibTrans" cxnId="{D4D8990E-9DC2-4202-AA06-977F0F17A53B}">
      <dgm:prSet/>
      <dgm:spPr/>
      <dgm:t>
        <a:bodyPr/>
        <a:lstStyle/>
        <a:p>
          <a:endParaRPr lang="en-US"/>
        </a:p>
      </dgm:t>
    </dgm:pt>
    <dgm:pt modelId="{0E4743FF-8B3F-4042-9D2E-92BB8E86D25F}" type="pres">
      <dgm:prSet presAssocID="{549E923D-E97D-4E26-B107-822735B0604F}" presName="vert0" presStyleCnt="0">
        <dgm:presLayoutVars>
          <dgm:dir/>
          <dgm:animOne val="branch"/>
          <dgm:animLvl val="lvl"/>
        </dgm:presLayoutVars>
      </dgm:prSet>
      <dgm:spPr/>
      <dgm:t>
        <a:bodyPr/>
        <a:lstStyle/>
        <a:p>
          <a:endParaRPr lang="en-US"/>
        </a:p>
      </dgm:t>
    </dgm:pt>
    <dgm:pt modelId="{AFAFB2F4-BB07-44F8-9948-8478B082A66E}" type="pres">
      <dgm:prSet presAssocID="{E8487818-3DD4-4F24-A4C8-F302BCC45D4A}" presName="thickLine" presStyleLbl="alignNode1" presStyleIdx="0" presStyleCnt="1"/>
      <dgm:spPr/>
    </dgm:pt>
    <dgm:pt modelId="{757B45AD-D329-4BE9-8F76-E3C133C33C15}" type="pres">
      <dgm:prSet presAssocID="{E8487818-3DD4-4F24-A4C8-F302BCC45D4A}" presName="horz1" presStyleCnt="0"/>
      <dgm:spPr/>
    </dgm:pt>
    <dgm:pt modelId="{6A28A5F4-D917-485D-8A00-F9DB2F544C5F}" type="pres">
      <dgm:prSet presAssocID="{E8487818-3DD4-4F24-A4C8-F302BCC45D4A}" presName="tx1" presStyleLbl="revTx" presStyleIdx="0" presStyleCnt="5"/>
      <dgm:spPr/>
      <dgm:t>
        <a:bodyPr/>
        <a:lstStyle/>
        <a:p>
          <a:endParaRPr lang="en-US"/>
        </a:p>
      </dgm:t>
    </dgm:pt>
    <dgm:pt modelId="{0A26EF1E-3E16-4D72-8BEE-7EEDA7395390}" type="pres">
      <dgm:prSet presAssocID="{E8487818-3DD4-4F24-A4C8-F302BCC45D4A}" presName="vert1" presStyleCnt="0"/>
      <dgm:spPr/>
    </dgm:pt>
    <dgm:pt modelId="{DE619335-69E2-4E39-AA71-E0CCACCE04E2}" type="pres">
      <dgm:prSet presAssocID="{D9582847-BB85-4B70-A66E-39954E7B5CD3}" presName="vertSpace2a" presStyleCnt="0"/>
      <dgm:spPr/>
    </dgm:pt>
    <dgm:pt modelId="{DDB9EC82-3AA9-450F-BEF4-0BC27A0F8ED9}" type="pres">
      <dgm:prSet presAssocID="{D9582847-BB85-4B70-A66E-39954E7B5CD3}" presName="horz2" presStyleCnt="0"/>
      <dgm:spPr/>
    </dgm:pt>
    <dgm:pt modelId="{F058F442-DA76-4F47-A14D-E2971B228624}" type="pres">
      <dgm:prSet presAssocID="{D9582847-BB85-4B70-A66E-39954E7B5CD3}" presName="horzSpace2" presStyleCnt="0"/>
      <dgm:spPr/>
    </dgm:pt>
    <dgm:pt modelId="{8CE7AD33-BF3F-4815-88C7-9C4D20ED4660}" type="pres">
      <dgm:prSet presAssocID="{D9582847-BB85-4B70-A66E-39954E7B5CD3}" presName="tx2" presStyleLbl="revTx" presStyleIdx="1" presStyleCnt="5"/>
      <dgm:spPr/>
      <dgm:t>
        <a:bodyPr/>
        <a:lstStyle/>
        <a:p>
          <a:endParaRPr lang="en-US"/>
        </a:p>
      </dgm:t>
    </dgm:pt>
    <dgm:pt modelId="{0BFE09F9-4219-499F-9A98-7D1749C82B88}" type="pres">
      <dgm:prSet presAssocID="{D9582847-BB85-4B70-A66E-39954E7B5CD3}" presName="vert2" presStyleCnt="0"/>
      <dgm:spPr/>
    </dgm:pt>
    <dgm:pt modelId="{483B7891-614F-462C-ADAE-DE237D6DE531}" type="pres">
      <dgm:prSet presAssocID="{D9582847-BB85-4B70-A66E-39954E7B5CD3}" presName="thinLine2b" presStyleLbl="callout" presStyleIdx="0" presStyleCnt="4"/>
      <dgm:spPr/>
    </dgm:pt>
    <dgm:pt modelId="{7F538757-911F-40B6-B976-D95937F03BB1}" type="pres">
      <dgm:prSet presAssocID="{D9582847-BB85-4B70-A66E-39954E7B5CD3}" presName="vertSpace2b" presStyleCnt="0"/>
      <dgm:spPr/>
    </dgm:pt>
    <dgm:pt modelId="{8B181672-6526-44CB-A9E3-19C110AB8F34}" type="pres">
      <dgm:prSet presAssocID="{8FDD7A3B-73B1-47B4-B93E-D9DE21E82D30}" presName="horz2" presStyleCnt="0"/>
      <dgm:spPr/>
    </dgm:pt>
    <dgm:pt modelId="{8104CEF3-C313-4A06-97BB-7D17CED43AA6}" type="pres">
      <dgm:prSet presAssocID="{8FDD7A3B-73B1-47B4-B93E-D9DE21E82D30}" presName="horzSpace2" presStyleCnt="0"/>
      <dgm:spPr/>
    </dgm:pt>
    <dgm:pt modelId="{CBE24940-F012-4780-8FCF-A5540DBA9E97}" type="pres">
      <dgm:prSet presAssocID="{8FDD7A3B-73B1-47B4-B93E-D9DE21E82D30}" presName="tx2" presStyleLbl="revTx" presStyleIdx="2" presStyleCnt="5"/>
      <dgm:spPr/>
      <dgm:t>
        <a:bodyPr/>
        <a:lstStyle/>
        <a:p>
          <a:endParaRPr lang="en-US"/>
        </a:p>
      </dgm:t>
    </dgm:pt>
    <dgm:pt modelId="{873A8C1A-0804-48B2-8132-6D07A3F5B4DD}" type="pres">
      <dgm:prSet presAssocID="{8FDD7A3B-73B1-47B4-B93E-D9DE21E82D30}" presName="vert2" presStyleCnt="0"/>
      <dgm:spPr/>
    </dgm:pt>
    <dgm:pt modelId="{66D5277E-447D-4941-A39F-A1F132818D40}" type="pres">
      <dgm:prSet presAssocID="{8FDD7A3B-73B1-47B4-B93E-D9DE21E82D30}" presName="thinLine2b" presStyleLbl="callout" presStyleIdx="1" presStyleCnt="4"/>
      <dgm:spPr/>
    </dgm:pt>
    <dgm:pt modelId="{DBE8392C-1C88-47B4-853E-3721A938EC46}" type="pres">
      <dgm:prSet presAssocID="{8FDD7A3B-73B1-47B4-B93E-D9DE21E82D30}" presName="vertSpace2b" presStyleCnt="0"/>
      <dgm:spPr/>
    </dgm:pt>
    <dgm:pt modelId="{0FBF0F9A-2D1C-4686-A622-88909D3EC619}" type="pres">
      <dgm:prSet presAssocID="{EBC9B42B-5D45-44A2-8F24-347BCE938877}" presName="horz2" presStyleCnt="0"/>
      <dgm:spPr/>
    </dgm:pt>
    <dgm:pt modelId="{1D702702-39B7-4AA0-84CF-DBFB3D71849F}" type="pres">
      <dgm:prSet presAssocID="{EBC9B42B-5D45-44A2-8F24-347BCE938877}" presName="horzSpace2" presStyleCnt="0"/>
      <dgm:spPr/>
    </dgm:pt>
    <dgm:pt modelId="{A449773F-C33C-4E5C-86A3-CEBE8586AF73}" type="pres">
      <dgm:prSet presAssocID="{EBC9B42B-5D45-44A2-8F24-347BCE938877}" presName="tx2" presStyleLbl="revTx" presStyleIdx="3" presStyleCnt="5" custScaleX="97665"/>
      <dgm:spPr/>
      <dgm:t>
        <a:bodyPr/>
        <a:lstStyle/>
        <a:p>
          <a:endParaRPr lang="en-US"/>
        </a:p>
      </dgm:t>
    </dgm:pt>
    <dgm:pt modelId="{CF77693A-49BB-422C-8A33-C3579D2531C3}" type="pres">
      <dgm:prSet presAssocID="{EBC9B42B-5D45-44A2-8F24-347BCE938877}" presName="vert2" presStyleCnt="0"/>
      <dgm:spPr/>
    </dgm:pt>
    <dgm:pt modelId="{A5F81EF5-3DE6-4A19-B606-7E6A9FCA01C9}" type="pres">
      <dgm:prSet presAssocID="{EBC9B42B-5D45-44A2-8F24-347BCE938877}" presName="thinLine2b" presStyleLbl="callout" presStyleIdx="2" presStyleCnt="4"/>
      <dgm:spPr/>
    </dgm:pt>
    <dgm:pt modelId="{17052EF8-33C5-41BA-88AA-6007D45126B6}" type="pres">
      <dgm:prSet presAssocID="{EBC9B42B-5D45-44A2-8F24-347BCE938877}" presName="vertSpace2b" presStyleCnt="0"/>
      <dgm:spPr/>
    </dgm:pt>
    <dgm:pt modelId="{8CA82DB5-0644-419A-98FB-0ED91A67F5DD}" type="pres">
      <dgm:prSet presAssocID="{68400CCC-1EDB-489C-A1C2-1A759689D70F}" presName="horz2" presStyleCnt="0"/>
      <dgm:spPr/>
    </dgm:pt>
    <dgm:pt modelId="{543BA93F-F774-46FA-ADBB-A6A4F9587E40}" type="pres">
      <dgm:prSet presAssocID="{68400CCC-1EDB-489C-A1C2-1A759689D70F}" presName="horzSpace2" presStyleCnt="0"/>
      <dgm:spPr/>
    </dgm:pt>
    <dgm:pt modelId="{D1EC76E6-B47B-4E05-A533-CB8B0468C4E7}" type="pres">
      <dgm:prSet presAssocID="{68400CCC-1EDB-489C-A1C2-1A759689D70F}" presName="tx2" presStyleLbl="revTx" presStyleIdx="4" presStyleCnt="5"/>
      <dgm:spPr/>
      <dgm:t>
        <a:bodyPr/>
        <a:lstStyle/>
        <a:p>
          <a:endParaRPr lang="en-US"/>
        </a:p>
      </dgm:t>
    </dgm:pt>
    <dgm:pt modelId="{595C5A3E-965C-45BF-BCFE-4F4E0DCAA347}" type="pres">
      <dgm:prSet presAssocID="{68400CCC-1EDB-489C-A1C2-1A759689D70F}" presName="vert2" presStyleCnt="0"/>
      <dgm:spPr/>
    </dgm:pt>
    <dgm:pt modelId="{DFA5481A-7B8D-452C-AD75-B1AFB8E53CAF}" type="pres">
      <dgm:prSet presAssocID="{68400CCC-1EDB-489C-A1C2-1A759689D70F}" presName="thinLine2b" presStyleLbl="callout" presStyleIdx="3" presStyleCnt="4"/>
      <dgm:spPr/>
    </dgm:pt>
    <dgm:pt modelId="{22049CA2-1900-4513-8455-735ABBA85D76}" type="pres">
      <dgm:prSet presAssocID="{68400CCC-1EDB-489C-A1C2-1A759689D70F}" presName="vertSpace2b" presStyleCnt="0"/>
      <dgm:spPr/>
    </dgm:pt>
  </dgm:ptLst>
  <dgm:cxnLst>
    <dgm:cxn modelId="{9F4528F8-266F-4D24-B00A-1ABDE270C2B4}" srcId="{E8487818-3DD4-4F24-A4C8-F302BCC45D4A}" destId="{EBC9B42B-5D45-44A2-8F24-347BCE938877}" srcOrd="2" destOrd="0" parTransId="{4150D648-89A9-4512-9CD6-651FE7A962F8}" sibTransId="{4B2AC20C-06CB-4619-AFD5-D9966FF2F26F}"/>
    <dgm:cxn modelId="{F4FD8CEA-5B11-4117-B65C-B0DB91CC863E}" type="presOf" srcId="{549E923D-E97D-4E26-B107-822735B0604F}" destId="{0E4743FF-8B3F-4042-9D2E-92BB8E86D25F}" srcOrd="0" destOrd="0" presId="urn:microsoft.com/office/officeart/2008/layout/LinedList"/>
    <dgm:cxn modelId="{D4D8990E-9DC2-4202-AA06-977F0F17A53B}" srcId="{E8487818-3DD4-4F24-A4C8-F302BCC45D4A}" destId="{68400CCC-1EDB-489C-A1C2-1A759689D70F}" srcOrd="3" destOrd="0" parTransId="{D67853F2-09DE-46F3-8AA2-0F7E89A16950}" sibTransId="{FA409913-6ABC-4DA4-87F4-29677A33B601}"/>
    <dgm:cxn modelId="{38408DA2-CF26-4FCE-9DA0-781B605C32AF}" srcId="{E8487818-3DD4-4F24-A4C8-F302BCC45D4A}" destId="{8FDD7A3B-73B1-47B4-B93E-D9DE21E82D30}" srcOrd="1" destOrd="0" parTransId="{188B3AA3-81F7-4563-9B6C-DE5B5A7B3978}" sibTransId="{726B2D06-B908-4744-BC6E-D99EFB7CE90D}"/>
    <dgm:cxn modelId="{9D7EB25F-BA93-4F1B-AE44-E88A5EDE031B}" type="presOf" srcId="{E8487818-3DD4-4F24-A4C8-F302BCC45D4A}" destId="{6A28A5F4-D917-485D-8A00-F9DB2F544C5F}" srcOrd="0" destOrd="0" presId="urn:microsoft.com/office/officeart/2008/layout/LinedList"/>
    <dgm:cxn modelId="{5B3AC723-1FEE-43D1-B737-DE06FD6B28E6}" type="presOf" srcId="{EBC9B42B-5D45-44A2-8F24-347BCE938877}" destId="{A449773F-C33C-4E5C-86A3-CEBE8586AF73}" srcOrd="0" destOrd="0" presId="urn:microsoft.com/office/officeart/2008/layout/LinedList"/>
    <dgm:cxn modelId="{1250D79C-CB01-4955-B0E4-5521A416F82E}" type="presOf" srcId="{8FDD7A3B-73B1-47B4-B93E-D9DE21E82D30}" destId="{CBE24940-F012-4780-8FCF-A5540DBA9E97}" srcOrd="0" destOrd="0" presId="urn:microsoft.com/office/officeart/2008/layout/LinedList"/>
    <dgm:cxn modelId="{A816847D-3EEB-447C-8568-E15A8BB233DA}" srcId="{549E923D-E97D-4E26-B107-822735B0604F}" destId="{E8487818-3DD4-4F24-A4C8-F302BCC45D4A}" srcOrd="0" destOrd="0" parTransId="{41174115-4317-4193-BCEA-214104E86072}" sibTransId="{1F503EBC-02C9-433B-9F54-5BAAD28A25B1}"/>
    <dgm:cxn modelId="{66E1DC8D-D8B1-4DF2-989D-13001FEB897B}" srcId="{E8487818-3DD4-4F24-A4C8-F302BCC45D4A}" destId="{D9582847-BB85-4B70-A66E-39954E7B5CD3}" srcOrd="0" destOrd="0" parTransId="{EB5B519C-6949-4D83-98E7-74D441726C94}" sibTransId="{21D0D206-54D2-4822-A1A2-0AE233FD46A0}"/>
    <dgm:cxn modelId="{DB6389DF-8751-4392-98D9-D0967980E0FF}" type="presOf" srcId="{68400CCC-1EDB-489C-A1C2-1A759689D70F}" destId="{D1EC76E6-B47B-4E05-A533-CB8B0468C4E7}" srcOrd="0" destOrd="0" presId="urn:microsoft.com/office/officeart/2008/layout/LinedList"/>
    <dgm:cxn modelId="{DF23EA3B-217D-4C44-BB76-0EAE5A8BB934}" type="presOf" srcId="{D9582847-BB85-4B70-A66E-39954E7B5CD3}" destId="{8CE7AD33-BF3F-4815-88C7-9C4D20ED4660}" srcOrd="0" destOrd="0" presId="urn:microsoft.com/office/officeart/2008/layout/LinedList"/>
    <dgm:cxn modelId="{D08B060F-E4B3-416E-B0F5-F903E40C8CC3}" type="presParOf" srcId="{0E4743FF-8B3F-4042-9D2E-92BB8E86D25F}" destId="{AFAFB2F4-BB07-44F8-9948-8478B082A66E}" srcOrd="0" destOrd="0" presId="urn:microsoft.com/office/officeart/2008/layout/LinedList"/>
    <dgm:cxn modelId="{48902913-1762-4E18-950C-4013BA0DD176}" type="presParOf" srcId="{0E4743FF-8B3F-4042-9D2E-92BB8E86D25F}" destId="{757B45AD-D329-4BE9-8F76-E3C133C33C15}" srcOrd="1" destOrd="0" presId="urn:microsoft.com/office/officeart/2008/layout/LinedList"/>
    <dgm:cxn modelId="{E893B383-87EE-43C1-9FB2-486A167F8DDD}" type="presParOf" srcId="{757B45AD-D329-4BE9-8F76-E3C133C33C15}" destId="{6A28A5F4-D917-485D-8A00-F9DB2F544C5F}" srcOrd="0" destOrd="0" presId="urn:microsoft.com/office/officeart/2008/layout/LinedList"/>
    <dgm:cxn modelId="{F2355C38-9F75-4D95-833A-795BE3ACE024}" type="presParOf" srcId="{757B45AD-D329-4BE9-8F76-E3C133C33C15}" destId="{0A26EF1E-3E16-4D72-8BEE-7EEDA7395390}" srcOrd="1" destOrd="0" presId="urn:microsoft.com/office/officeart/2008/layout/LinedList"/>
    <dgm:cxn modelId="{ED4B5CD3-6EAD-4A5F-A1E2-DB384270B953}" type="presParOf" srcId="{0A26EF1E-3E16-4D72-8BEE-7EEDA7395390}" destId="{DE619335-69E2-4E39-AA71-E0CCACCE04E2}" srcOrd="0" destOrd="0" presId="urn:microsoft.com/office/officeart/2008/layout/LinedList"/>
    <dgm:cxn modelId="{47D3700D-FD5F-4233-9EFE-764BD4F50BB4}" type="presParOf" srcId="{0A26EF1E-3E16-4D72-8BEE-7EEDA7395390}" destId="{DDB9EC82-3AA9-450F-BEF4-0BC27A0F8ED9}" srcOrd="1" destOrd="0" presId="urn:microsoft.com/office/officeart/2008/layout/LinedList"/>
    <dgm:cxn modelId="{799E6957-6F82-455E-BAB7-50FE1ABF5120}" type="presParOf" srcId="{DDB9EC82-3AA9-450F-BEF4-0BC27A0F8ED9}" destId="{F058F442-DA76-4F47-A14D-E2971B228624}" srcOrd="0" destOrd="0" presId="urn:microsoft.com/office/officeart/2008/layout/LinedList"/>
    <dgm:cxn modelId="{1653C8E8-E983-4494-A136-D8D9C22A21B6}" type="presParOf" srcId="{DDB9EC82-3AA9-450F-BEF4-0BC27A0F8ED9}" destId="{8CE7AD33-BF3F-4815-88C7-9C4D20ED4660}" srcOrd="1" destOrd="0" presId="urn:microsoft.com/office/officeart/2008/layout/LinedList"/>
    <dgm:cxn modelId="{66B026C9-0660-4555-8C28-35C361FBC193}" type="presParOf" srcId="{DDB9EC82-3AA9-450F-BEF4-0BC27A0F8ED9}" destId="{0BFE09F9-4219-499F-9A98-7D1749C82B88}" srcOrd="2" destOrd="0" presId="urn:microsoft.com/office/officeart/2008/layout/LinedList"/>
    <dgm:cxn modelId="{E0D8346C-75B8-4688-920E-63028FF98C0F}" type="presParOf" srcId="{0A26EF1E-3E16-4D72-8BEE-7EEDA7395390}" destId="{483B7891-614F-462C-ADAE-DE237D6DE531}" srcOrd="2" destOrd="0" presId="urn:microsoft.com/office/officeart/2008/layout/LinedList"/>
    <dgm:cxn modelId="{01FE070C-257E-4F9B-BB44-484CFCF95DC3}" type="presParOf" srcId="{0A26EF1E-3E16-4D72-8BEE-7EEDA7395390}" destId="{7F538757-911F-40B6-B976-D95937F03BB1}" srcOrd="3" destOrd="0" presId="urn:microsoft.com/office/officeart/2008/layout/LinedList"/>
    <dgm:cxn modelId="{4F24DC54-F50B-4FAF-9724-B494AC0FC84A}" type="presParOf" srcId="{0A26EF1E-3E16-4D72-8BEE-7EEDA7395390}" destId="{8B181672-6526-44CB-A9E3-19C110AB8F34}" srcOrd="4" destOrd="0" presId="urn:microsoft.com/office/officeart/2008/layout/LinedList"/>
    <dgm:cxn modelId="{3559841E-AD52-461A-ADA2-10AEEE9CE3A6}" type="presParOf" srcId="{8B181672-6526-44CB-A9E3-19C110AB8F34}" destId="{8104CEF3-C313-4A06-97BB-7D17CED43AA6}" srcOrd="0" destOrd="0" presId="urn:microsoft.com/office/officeart/2008/layout/LinedList"/>
    <dgm:cxn modelId="{C02817DA-B4D6-444E-A8E1-AB2D535EC0CE}" type="presParOf" srcId="{8B181672-6526-44CB-A9E3-19C110AB8F34}" destId="{CBE24940-F012-4780-8FCF-A5540DBA9E97}" srcOrd="1" destOrd="0" presId="urn:microsoft.com/office/officeart/2008/layout/LinedList"/>
    <dgm:cxn modelId="{FE0CF106-B351-4F05-8DF6-722CF4627BB9}" type="presParOf" srcId="{8B181672-6526-44CB-A9E3-19C110AB8F34}" destId="{873A8C1A-0804-48B2-8132-6D07A3F5B4DD}" srcOrd="2" destOrd="0" presId="urn:microsoft.com/office/officeart/2008/layout/LinedList"/>
    <dgm:cxn modelId="{805BFCDF-EDC9-4A34-B529-54B28F1CDF62}" type="presParOf" srcId="{0A26EF1E-3E16-4D72-8BEE-7EEDA7395390}" destId="{66D5277E-447D-4941-A39F-A1F132818D40}" srcOrd="5" destOrd="0" presId="urn:microsoft.com/office/officeart/2008/layout/LinedList"/>
    <dgm:cxn modelId="{C339637C-4C81-4EAE-8537-9AF8383D4347}" type="presParOf" srcId="{0A26EF1E-3E16-4D72-8BEE-7EEDA7395390}" destId="{DBE8392C-1C88-47B4-853E-3721A938EC46}" srcOrd="6" destOrd="0" presId="urn:microsoft.com/office/officeart/2008/layout/LinedList"/>
    <dgm:cxn modelId="{1CD598F4-D423-4BB5-A1A9-D20FE637C6B5}" type="presParOf" srcId="{0A26EF1E-3E16-4D72-8BEE-7EEDA7395390}" destId="{0FBF0F9A-2D1C-4686-A622-88909D3EC619}" srcOrd="7" destOrd="0" presId="urn:microsoft.com/office/officeart/2008/layout/LinedList"/>
    <dgm:cxn modelId="{920C7594-1694-4322-8792-256B78FF0D01}" type="presParOf" srcId="{0FBF0F9A-2D1C-4686-A622-88909D3EC619}" destId="{1D702702-39B7-4AA0-84CF-DBFB3D71849F}" srcOrd="0" destOrd="0" presId="urn:microsoft.com/office/officeart/2008/layout/LinedList"/>
    <dgm:cxn modelId="{6A3B423D-8B82-480B-9ECC-BBAA222F36FD}" type="presParOf" srcId="{0FBF0F9A-2D1C-4686-A622-88909D3EC619}" destId="{A449773F-C33C-4E5C-86A3-CEBE8586AF73}" srcOrd="1" destOrd="0" presId="urn:microsoft.com/office/officeart/2008/layout/LinedList"/>
    <dgm:cxn modelId="{1BA7FC34-5885-4BD6-B1CA-F78F036F87E3}" type="presParOf" srcId="{0FBF0F9A-2D1C-4686-A622-88909D3EC619}" destId="{CF77693A-49BB-422C-8A33-C3579D2531C3}" srcOrd="2" destOrd="0" presId="urn:microsoft.com/office/officeart/2008/layout/LinedList"/>
    <dgm:cxn modelId="{8CA08DA8-3427-4AFF-AB75-4D9DD0B9CB68}" type="presParOf" srcId="{0A26EF1E-3E16-4D72-8BEE-7EEDA7395390}" destId="{A5F81EF5-3DE6-4A19-B606-7E6A9FCA01C9}" srcOrd="8" destOrd="0" presId="urn:microsoft.com/office/officeart/2008/layout/LinedList"/>
    <dgm:cxn modelId="{5F2DFC2B-5F21-4982-908D-49ADCC6A5BD3}" type="presParOf" srcId="{0A26EF1E-3E16-4D72-8BEE-7EEDA7395390}" destId="{17052EF8-33C5-41BA-88AA-6007D45126B6}" srcOrd="9" destOrd="0" presId="urn:microsoft.com/office/officeart/2008/layout/LinedList"/>
    <dgm:cxn modelId="{7047FB01-59EB-48F2-A161-4D3708337F98}" type="presParOf" srcId="{0A26EF1E-3E16-4D72-8BEE-7EEDA7395390}" destId="{8CA82DB5-0644-419A-98FB-0ED91A67F5DD}" srcOrd="10" destOrd="0" presId="urn:microsoft.com/office/officeart/2008/layout/LinedList"/>
    <dgm:cxn modelId="{A1F965B1-04AF-4D2C-BF9E-4A680D4B8EE5}" type="presParOf" srcId="{8CA82DB5-0644-419A-98FB-0ED91A67F5DD}" destId="{543BA93F-F774-46FA-ADBB-A6A4F9587E40}" srcOrd="0" destOrd="0" presId="urn:microsoft.com/office/officeart/2008/layout/LinedList"/>
    <dgm:cxn modelId="{E9C9BE13-F947-46DD-AE74-ED37F72A9C00}" type="presParOf" srcId="{8CA82DB5-0644-419A-98FB-0ED91A67F5DD}" destId="{D1EC76E6-B47B-4E05-A533-CB8B0468C4E7}" srcOrd="1" destOrd="0" presId="urn:microsoft.com/office/officeart/2008/layout/LinedList"/>
    <dgm:cxn modelId="{75662A16-DAE6-477C-BDE6-89FF56902C0F}" type="presParOf" srcId="{8CA82DB5-0644-419A-98FB-0ED91A67F5DD}" destId="{595C5A3E-965C-45BF-BCFE-4F4E0DCAA347}" srcOrd="2" destOrd="0" presId="urn:microsoft.com/office/officeart/2008/layout/LinedList"/>
    <dgm:cxn modelId="{939A9B95-E5D3-49CE-83BE-91099511BD27}" type="presParOf" srcId="{0A26EF1E-3E16-4D72-8BEE-7EEDA7395390}" destId="{DFA5481A-7B8D-452C-AD75-B1AFB8E53CAF}" srcOrd="11" destOrd="0" presId="urn:microsoft.com/office/officeart/2008/layout/LinedList"/>
    <dgm:cxn modelId="{F0DB75A5-C990-4D15-9411-537EA4B2240A}" type="presParOf" srcId="{0A26EF1E-3E16-4D72-8BEE-7EEDA7395390}" destId="{22049CA2-1900-4513-8455-735ABBA85D76}" srcOrd="12"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10DA439-6BD7-4BA6-9C64-17DF8A36A3B9}">
      <dsp:nvSpPr>
        <dsp:cNvPr id="0" name=""/>
        <dsp:cNvSpPr/>
      </dsp:nvSpPr>
      <dsp:spPr>
        <a:xfrm>
          <a:off x="-5116992" y="-783865"/>
          <a:ext cx="6093694" cy="6093694"/>
        </a:xfrm>
        <a:prstGeom prst="blockArc">
          <a:avLst>
            <a:gd name="adj1" fmla="val 18900000"/>
            <a:gd name="adj2" fmla="val 2700000"/>
            <a:gd name="adj3" fmla="val 354"/>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2744DC-C503-41E8-8F0B-A9293A39A94C}">
      <dsp:nvSpPr>
        <dsp:cNvPr id="0" name=""/>
        <dsp:cNvSpPr/>
      </dsp:nvSpPr>
      <dsp:spPr>
        <a:xfrm>
          <a:off x="427226" y="282782"/>
          <a:ext cx="7739890" cy="565926"/>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9204" tIns="45720" rIns="45720" bIns="45720" numCol="1" spcCol="1270" anchor="ctr" anchorCtr="0">
          <a:noAutofit/>
        </a:bodyPr>
        <a:lstStyle/>
        <a:p>
          <a:pPr lvl="0" algn="l" defTabSz="800100" rtl="0">
            <a:lnSpc>
              <a:spcPct val="90000"/>
            </a:lnSpc>
            <a:spcBef>
              <a:spcPct val="0"/>
            </a:spcBef>
            <a:spcAft>
              <a:spcPct val="35000"/>
            </a:spcAft>
          </a:pPr>
          <a:r>
            <a:rPr lang="en-US" sz="1800" kern="1200" dirty="0" smtClean="0"/>
            <a:t>Tooth decay is the most common chronic childhood disease </a:t>
          </a:r>
          <a:endParaRPr lang="en-US" sz="1800" kern="1200" dirty="0"/>
        </a:p>
      </dsp:txBody>
      <dsp:txXfrm>
        <a:off x="427226" y="282782"/>
        <a:ext cx="7739890" cy="565926"/>
      </dsp:txXfrm>
    </dsp:sp>
    <dsp:sp modelId="{DEEC6733-07A5-4A5A-9856-DAEAACF9411D}">
      <dsp:nvSpPr>
        <dsp:cNvPr id="0" name=""/>
        <dsp:cNvSpPr/>
      </dsp:nvSpPr>
      <dsp:spPr>
        <a:xfrm>
          <a:off x="73522" y="212041"/>
          <a:ext cx="707408" cy="707408"/>
        </a:xfrm>
        <a:prstGeom prst="ellipse">
          <a:avLst/>
        </a:prstGeom>
        <a:blipFill rotWithShape="0">
          <a:blip xmlns:r="http://schemas.openxmlformats.org/officeDocument/2006/relationships" r:embed="rId1"/>
          <a:stretch>
            <a:fillRect/>
          </a:stretch>
        </a:blipFill>
        <a:ln w="50800" cap="flat" cmpd="sng" algn="ctr">
          <a:solidFill>
            <a:schemeClr val="bg1"/>
          </a:solidFill>
          <a:prstDash val="solid"/>
        </a:ln>
        <a:effectLst/>
      </dsp:spPr>
      <dsp:style>
        <a:lnRef idx="1">
          <a:scrgbClr r="0" g="0" b="0"/>
        </a:lnRef>
        <a:fillRef idx="2">
          <a:scrgbClr r="0" g="0" b="0"/>
        </a:fillRef>
        <a:effectRef idx="0">
          <a:scrgbClr r="0" g="0" b="0"/>
        </a:effectRef>
        <a:fontRef idx="minor"/>
      </dsp:style>
    </dsp:sp>
    <dsp:sp modelId="{C4B8360D-870B-429D-A8CD-043EAD01FBFD}">
      <dsp:nvSpPr>
        <dsp:cNvPr id="0" name=""/>
        <dsp:cNvSpPr/>
      </dsp:nvSpPr>
      <dsp:spPr>
        <a:xfrm>
          <a:off x="832752" y="1131400"/>
          <a:ext cx="7334364" cy="565926"/>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9204" tIns="45720" rIns="45720" bIns="45720" numCol="1" spcCol="1270" anchor="ctr" anchorCtr="0">
          <a:noAutofit/>
        </a:bodyPr>
        <a:lstStyle/>
        <a:p>
          <a:pPr lvl="0" algn="l" defTabSz="800100" rtl="0">
            <a:lnSpc>
              <a:spcPct val="90000"/>
            </a:lnSpc>
            <a:spcBef>
              <a:spcPct val="0"/>
            </a:spcBef>
            <a:spcAft>
              <a:spcPct val="35000"/>
            </a:spcAft>
          </a:pPr>
          <a:r>
            <a:rPr lang="en-US" sz="1800" kern="1200" dirty="0" smtClean="0"/>
            <a:t>“The mouth is the gateway to the body”</a:t>
          </a:r>
          <a:r>
            <a:rPr lang="en-US" sz="1800" kern="1200" dirty="0" smtClean="0">
              <a:sym typeface="Wingdings" pitchFamily="2" charset="2"/>
            </a:rPr>
            <a:t></a:t>
          </a:r>
          <a:r>
            <a:rPr lang="en-US" sz="1800" kern="1200" dirty="0" smtClean="0"/>
            <a:t> 90% of systemic diseases have oral manifestations</a:t>
          </a:r>
          <a:endParaRPr lang="en-US" sz="1800" kern="1200" dirty="0"/>
        </a:p>
      </dsp:txBody>
      <dsp:txXfrm>
        <a:off x="832752" y="1131400"/>
        <a:ext cx="7334364" cy="565926"/>
      </dsp:txXfrm>
    </dsp:sp>
    <dsp:sp modelId="{C3598160-0363-43C5-A4DB-FF390263BC31}">
      <dsp:nvSpPr>
        <dsp:cNvPr id="0" name=""/>
        <dsp:cNvSpPr/>
      </dsp:nvSpPr>
      <dsp:spPr>
        <a:xfrm>
          <a:off x="479048" y="1060659"/>
          <a:ext cx="707408" cy="707408"/>
        </a:xfrm>
        <a:prstGeom prst="ellipse">
          <a:avLst/>
        </a:prstGeom>
        <a:blipFill rotWithShape="0">
          <a:blip xmlns:r="http://schemas.openxmlformats.org/officeDocument/2006/relationships" r:embed="rId1"/>
          <a:stretch>
            <a:fillRect/>
          </a:stretch>
        </a:blipFill>
        <a:ln w="50800" cap="flat" cmpd="sng" algn="ctr">
          <a:solidFill>
            <a:schemeClr val="bg1"/>
          </a:solidFill>
          <a:prstDash val="solid"/>
        </a:ln>
        <a:effectLst/>
      </dsp:spPr>
      <dsp:style>
        <a:lnRef idx="1">
          <a:scrgbClr r="0" g="0" b="0"/>
        </a:lnRef>
        <a:fillRef idx="2">
          <a:scrgbClr r="0" g="0" b="0"/>
        </a:fillRef>
        <a:effectRef idx="0">
          <a:scrgbClr r="0" g="0" b="0"/>
        </a:effectRef>
        <a:fontRef idx="minor"/>
      </dsp:style>
    </dsp:sp>
    <dsp:sp modelId="{7562D58C-227A-4706-8684-977E5BC0E7F8}">
      <dsp:nvSpPr>
        <dsp:cNvPr id="0" name=""/>
        <dsp:cNvSpPr/>
      </dsp:nvSpPr>
      <dsp:spPr>
        <a:xfrm>
          <a:off x="957216" y="1980018"/>
          <a:ext cx="7209900" cy="565926"/>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9204" tIns="45720" rIns="45720" bIns="45720" numCol="1" spcCol="1270" anchor="ctr" anchorCtr="0">
          <a:noAutofit/>
        </a:bodyPr>
        <a:lstStyle/>
        <a:p>
          <a:pPr lvl="0" algn="l" defTabSz="800100" rtl="0">
            <a:lnSpc>
              <a:spcPct val="90000"/>
            </a:lnSpc>
            <a:spcBef>
              <a:spcPct val="0"/>
            </a:spcBef>
            <a:spcAft>
              <a:spcPct val="35000"/>
            </a:spcAft>
          </a:pPr>
          <a:r>
            <a:rPr lang="en-US" sz="1800" kern="1200" dirty="0" smtClean="0"/>
            <a:t>75%  of U.S. population is affected by Gingivitis and advanced gum disease</a:t>
          </a:r>
          <a:endParaRPr lang="en-US" sz="1800" kern="1200" dirty="0"/>
        </a:p>
      </dsp:txBody>
      <dsp:txXfrm>
        <a:off x="957216" y="1980018"/>
        <a:ext cx="7209900" cy="565926"/>
      </dsp:txXfrm>
    </dsp:sp>
    <dsp:sp modelId="{8509AB3C-98C2-4752-A255-AB2BA92E7CD6}">
      <dsp:nvSpPr>
        <dsp:cNvPr id="0" name=""/>
        <dsp:cNvSpPr/>
      </dsp:nvSpPr>
      <dsp:spPr>
        <a:xfrm>
          <a:off x="603512" y="1909277"/>
          <a:ext cx="707408" cy="707408"/>
        </a:xfrm>
        <a:prstGeom prst="ellipse">
          <a:avLst/>
        </a:prstGeom>
        <a:blipFill rotWithShape="0">
          <a:blip xmlns:r="http://schemas.openxmlformats.org/officeDocument/2006/relationships" r:embed="rId1"/>
          <a:stretch>
            <a:fillRect/>
          </a:stretch>
        </a:blipFill>
        <a:ln w="50800" cap="flat" cmpd="sng" algn="ctr">
          <a:solidFill>
            <a:schemeClr val="bg1"/>
          </a:solidFill>
          <a:prstDash val="solid"/>
        </a:ln>
        <a:effectLst/>
      </dsp:spPr>
      <dsp:style>
        <a:lnRef idx="1">
          <a:scrgbClr r="0" g="0" b="0"/>
        </a:lnRef>
        <a:fillRef idx="2">
          <a:scrgbClr r="0" g="0" b="0"/>
        </a:fillRef>
        <a:effectRef idx="0">
          <a:scrgbClr r="0" g="0" b="0"/>
        </a:effectRef>
        <a:fontRef idx="minor"/>
      </dsp:style>
    </dsp:sp>
    <dsp:sp modelId="{6D5B04F8-6D6A-4465-B30C-E7303DB1E2F3}">
      <dsp:nvSpPr>
        <dsp:cNvPr id="0" name=""/>
        <dsp:cNvSpPr/>
      </dsp:nvSpPr>
      <dsp:spPr>
        <a:xfrm>
          <a:off x="832752" y="2828636"/>
          <a:ext cx="7334364" cy="565926"/>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9204" tIns="45720" rIns="45720" bIns="45720" numCol="1" spcCol="1270" anchor="ctr" anchorCtr="0">
          <a:noAutofit/>
        </a:bodyPr>
        <a:lstStyle/>
        <a:p>
          <a:pPr lvl="0" algn="l" defTabSz="800100" rtl="0">
            <a:lnSpc>
              <a:spcPct val="90000"/>
            </a:lnSpc>
            <a:spcBef>
              <a:spcPct val="0"/>
            </a:spcBef>
            <a:spcAft>
              <a:spcPct val="35000"/>
            </a:spcAft>
          </a:pPr>
          <a:r>
            <a:rPr lang="en-US" sz="1800" kern="1200" dirty="0" smtClean="0"/>
            <a:t>Poor dental care can lead to loss of teeth </a:t>
          </a:r>
          <a:r>
            <a:rPr lang="en-US" sz="1800" kern="1200" dirty="0" smtClean="0">
              <a:sym typeface="Wingdings" pitchFamily="2" charset="2"/>
            </a:rPr>
            <a:t>difficulty eating poor nutrition</a:t>
          </a:r>
          <a:endParaRPr lang="en-US" sz="1800" kern="1200" dirty="0"/>
        </a:p>
      </dsp:txBody>
      <dsp:txXfrm>
        <a:off x="832752" y="2828636"/>
        <a:ext cx="7334364" cy="565926"/>
      </dsp:txXfrm>
    </dsp:sp>
    <dsp:sp modelId="{8A861F7E-85B8-46B1-8818-C11A95AB6317}">
      <dsp:nvSpPr>
        <dsp:cNvPr id="0" name=""/>
        <dsp:cNvSpPr/>
      </dsp:nvSpPr>
      <dsp:spPr>
        <a:xfrm>
          <a:off x="479048" y="2757895"/>
          <a:ext cx="707408" cy="707408"/>
        </a:xfrm>
        <a:prstGeom prst="ellipse">
          <a:avLst/>
        </a:prstGeom>
        <a:blipFill rotWithShape="0">
          <a:blip xmlns:r="http://schemas.openxmlformats.org/officeDocument/2006/relationships" r:embed="rId1"/>
          <a:stretch>
            <a:fillRect/>
          </a:stretch>
        </a:blipFill>
        <a:ln w="50800" cap="flat" cmpd="sng" algn="ctr">
          <a:solidFill>
            <a:schemeClr val="bg1"/>
          </a:solidFill>
          <a:prstDash val="solid"/>
        </a:ln>
        <a:effectLst/>
      </dsp:spPr>
      <dsp:style>
        <a:lnRef idx="1">
          <a:scrgbClr r="0" g="0" b="0"/>
        </a:lnRef>
        <a:fillRef idx="2">
          <a:scrgbClr r="0" g="0" b="0"/>
        </a:fillRef>
        <a:effectRef idx="0">
          <a:scrgbClr r="0" g="0" b="0"/>
        </a:effectRef>
        <a:fontRef idx="minor"/>
      </dsp:style>
    </dsp:sp>
    <dsp:sp modelId="{D201CB76-0E2A-489E-AB5D-48964BB9FF82}">
      <dsp:nvSpPr>
        <dsp:cNvPr id="0" name=""/>
        <dsp:cNvSpPr/>
      </dsp:nvSpPr>
      <dsp:spPr>
        <a:xfrm>
          <a:off x="427226" y="3677254"/>
          <a:ext cx="7739890" cy="565926"/>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9204" tIns="45720" rIns="45720" bIns="45720" numCol="1" spcCol="1270" anchor="ctr" anchorCtr="0">
          <a:noAutofit/>
        </a:bodyPr>
        <a:lstStyle/>
        <a:p>
          <a:pPr lvl="0" algn="l" defTabSz="800100" rtl="0">
            <a:lnSpc>
              <a:spcPct val="90000"/>
            </a:lnSpc>
            <a:spcBef>
              <a:spcPct val="0"/>
            </a:spcBef>
            <a:spcAft>
              <a:spcPct val="35000"/>
            </a:spcAft>
          </a:pPr>
          <a:r>
            <a:rPr lang="en-US" sz="1800" kern="1200" dirty="0" smtClean="0"/>
            <a:t>Minority and low-income children disproportionately experience decay in primary teeth</a:t>
          </a:r>
          <a:endParaRPr lang="en-US" sz="1800" kern="1200" dirty="0"/>
        </a:p>
      </dsp:txBody>
      <dsp:txXfrm>
        <a:off x="427226" y="3677254"/>
        <a:ext cx="7739890" cy="565926"/>
      </dsp:txXfrm>
    </dsp:sp>
    <dsp:sp modelId="{69AEDA5D-91E9-4FC9-ACC3-D849AE9CA745}">
      <dsp:nvSpPr>
        <dsp:cNvPr id="0" name=""/>
        <dsp:cNvSpPr/>
      </dsp:nvSpPr>
      <dsp:spPr>
        <a:xfrm>
          <a:off x="73522" y="3606513"/>
          <a:ext cx="707408" cy="707408"/>
        </a:xfrm>
        <a:prstGeom prst="ellipse">
          <a:avLst/>
        </a:prstGeom>
        <a:blipFill rotWithShape="0">
          <a:blip xmlns:r="http://schemas.openxmlformats.org/officeDocument/2006/relationships" r:embed="rId1"/>
          <a:stretch>
            <a:fillRect/>
          </a:stretch>
        </a:blipFill>
        <a:ln w="50800" cap="flat" cmpd="sng" algn="ctr">
          <a:solidFill>
            <a:schemeClr val="bg1"/>
          </a:solidFill>
          <a:prstDash val="solid"/>
        </a:ln>
        <a:effectLst/>
      </dsp:spPr>
      <dsp:style>
        <a:lnRef idx="1">
          <a:scrgbClr r="0" g="0" b="0"/>
        </a:lnRef>
        <a:fillRef idx="2">
          <a:scrgbClr r="0" g="0" b="0"/>
        </a:fillRef>
        <a:effectRef idx="0">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2D813A-61D7-B548-A0A3-7EEF8A34EAB1}">
      <dsp:nvSpPr>
        <dsp:cNvPr id="0" name=""/>
        <dsp:cNvSpPr/>
      </dsp:nvSpPr>
      <dsp:spPr>
        <a:xfrm>
          <a:off x="1492" y="210296"/>
          <a:ext cx="1715876" cy="857938"/>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rtl="0">
            <a:lnSpc>
              <a:spcPct val="90000"/>
            </a:lnSpc>
            <a:spcBef>
              <a:spcPct val="0"/>
            </a:spcBef>
            <a:spcAft>
              <a:spcPct val="35000"/>
            </a:spcAft>
          </a:pPr>
          <a:r>
            <a:rPr lang="en-US" sz="2300" kern="1200" dirty="0" smtClean="0"/>
            <a:t>Affordability</a:t>
          </a:r>
          <a:endParaRPr lang="en-US" sz="2300" kern="1200" dirty="0"/>
        </a:p>
      </dsp:txBody>
      <dsp:txXfrm>
        <a:off x="1492" y="210296"/>
        <a:ext cx="1715876" cy="857938"/>
      </dsp:txXfrm>
    </dsp:sp>
    <dsp:sp modelId="{50C3CE69-F8B9-7D43-88E8-EE2EA0594D27}">
      <dsp:nvSpPr>
        <dsp:cNvPr id="0" name=""/>
        <dsp:cNvSpPr/>
      </dsp:nvSpPr>
      <dsp:spPr>
        <a:xfrm>
          <a:off x="173080" y="1068234"/>
          <a:ext cx="171587" cy="643453"/>
        </a:xfrm>
        <a:custGeom>
          <a:avLst/>
          <a:gdLst/>
          <a:ahLst/>
          <a:cxnLst/>
          <a:rect l="0" t="0" r="0" b="0"/>
          <a:pathLst>
            <a:path>
              <a:moveTo>
                <a:pt x="0" y="0"/>
              </a:moveTo>
              <a:lnTo>
                <a:pt x="0" y="643453"/>
              </a:lnTo>
              <a:lnTo>
                <a:pt x="171587" y="643453"/>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37DA67-3EA6-684F-A77E-6555815086D4}">
      <dsp:nvSpPr>
        <dsp:cNvPr id="0" name=""/>
        <dsp:cNvSpPr/>
      </dsp:nvSpPr>
      <dsp:spPr>
        <a:xfrm>
          <a:off x="344668" y="1282719"/>
          <a:ext cx="1372701" cy="857938"/>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smtClean="0"/>
            <a:t>Lack of financial resources</a:t>
          </a:r>
          <a:endParaRPr lang="en-US" sz="1600" kern="1200" dirty="0"/>
        </a:p>
      </dsp:txBody>
      <dsp:txXfrm>
        <a:off x="344668" y="1282719"/>
        <a:ext cx="1372701" cy="857938"/>
      </dsp:txXfrm>
    </dsp:sp>
    <dsp:sp modelId="{B7D8919D-2A61-684E-9A38-4215269F8957}">
      <dsp:nvSpPr>
        <dsp:cNvPr id="0" name=""/>
        <dsp:cNvSpPr/>
      </dsp:nvSpPr>
      <dsp:spPr>
        <a:xfrm>
          <a:off x="173080" y="1068234"/>
          <a:ext cx="171587" cy="1715876"/>
        </a:xfrm>
        <a:custGeom>
          <a:avLst/>
          <a:gdLst/>
          <a:ahLst/>
          <a:cxnLst/>
          <a:rect l="0" t="0" r="0" b="0"/>
          <a:pathLst>
            <a:path>
              <a:moveTo>
                <a:pt x="0" y="0"/>
              </a:moveTo>
              <a:lnTo>
                <a:pt x="0" y="1715876"/>
              </a:lnTo>
              <a:lnTo>
                <a:pt x="171587" y="1715876"/>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A3DAECA-E735-7A4D-B5F2-C8031B7F5373}">
      <dsp:nvSpPr>
        <dsp:cNvPr id="0" name=""/>
        <dsp:cNvSpPr/>
      </dsp:nvSpPr>
      <dsp:spPr>
        <a:xfrm>
          <a:off x="344668" y="2355142"/>
          <a:ext cx="1372701" cy="857938"/>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smtClean="0"/>
            <a:t>Lack of insurance</a:t>
          </a:r>
          <a:endParaRPr lang="en-US" sz="1600" kern="1200" dirty="0"/>
        </a:p>
      </dsp:txBody>
      <dsp:txXfrm>
        <a:off x="344668" y="2355142"/>
        <a:ext cx="1372701" cy="857938"/>
      </dsp:txXfrm>
    </dsp:sp>
    <dsp:sp modelId="{CDC9B3A8-24F2-7444-AB61-D23D8DCAC22A}">
      <dsp:nvSpPr>
        <dsp:cNvPr id="0" name=""/>
        <dsp:cNvSpPr/>
      </dsp:nvSpPr>
      <dsp:spPr>
        <a:xfrm>
          <a:off x="2146338" y="210296"/>
          <a:ext cx="1715876" cy="857938"/>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rtl="0">
            <a:lnSpc>
              <a:spcPct val="90000"/>
            </a:lnSpc>
            <a:spcBef>
              <a:spcPct val="0"/>
            </a:spcBef>
            <a:spcAft>
              <a:spcPct val="35000"/>
            </a:spcAft>
          </a:pPr>
          <a:r>
            <a:rPr lang="en-US" sz="2300" kern="1200" dirty="0" smtClean="0"/>
            <a:t>Availability</a:t>
          </a:r>
          <a:endParaRPr lang="en-US" sz="2300" kern="1200" dirty="0"/>
        </a:p>
      </dsp:txBody>
      <dsp:txXfrm>
        <a:off x="2146338" y="210296"/>
        <a:ext cx="1715876" cy="857938"/>
      </dsp:txXfrm>
    </dsp:sp>
    <dsp:sp modelId="{8561A33A-295B-AE46-82E7-B58E1CAF8C1A}">
      <dsp:nvSpPr>
        <dsp:cNvPr id="0" name=""/>
        <dsp:cNvSpPr/>
      </dsp:nvSpPr>
      <dsp:spPr>
        <a:xfrm>
          <a:off x="2317926" y="1068234"/>
          <a:ext cx="171587" cy="643453"/>
        </a:xfrm>
        <a:custGeom>
          <a:avLst/>
          <a:gdLst/>
          <a:ahLst/>
          <a:cxnLst/>
          <a:rect l="0" t="0" r="0" b="0"/>
          <a:pathLst>
            <a:path>
              <a:moveTo>
                <a:pt x="0" y="0"/>
              </a:moveTo>
              <a:lnTo>
                <a:pt x="0" y="643453"/>
              </a:lnTo>
              <a:lnTo>
                <a:pt x="171587" y="643453"/>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930EA45-52CA-494E-A4DC-945F0EAD58CF}">
      <dsp:nvSpPr>
        <dsp:cNvPr id="0" name=""/>
        <dsp:cNvSpPr/>
      </dsp:nvSpPr>
      <dsp:spPr>
        <a:xfrm>
          <a:off x="2489514" y="1282719"/>
          <a:ext cx="1372701" cy="857938"/>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smtClean="0"/>
            <a:t>Not enough providers</a:t>
          </a:r>
          <a:endParaRPr lang="en-US" sz="1600" kern="1200" dirty="0"/>
        </a:p>
      </dsp:txBody>
      <dsp:txXfrm>
        <a:off x="2489514" y="1282719"/>
        <a:ext cx="1372701" cy="857938"/>
      </dsp:txXfrm>
    </dsp:sp>
    <dsp:sp modelId="{C826CBDF-7855-9840-A467-5E3705C12984}">
      <dsp:nvSpPr>
        <dsp:cNvPr id="0" name=""/>
        <dsp:cNvSpPr/>
      </dsp:nvSpPr>
      <dsp:spPr>
        <a:xfrm>
          <a:off x="2317926" y="1068234"/>
          <a:ext cx="171587" cy="1715876"/>
        </a:xfrm>
        <a:custGeom>
          <a:avLst/>
          <a:gdLst/>
          <a:ahLst/>
          <a:cxnLst/>
          <a:rect l="0" t="0" r="0" b="0"/>
          <a:pathLst>
            <a:path>
              <a:moveTo>
                <a:pt x="0" y="0"/>
              </a:moveTo>
              <a:lnTo>
                <a:pt x="0" y="1715876"/>
              </a:lnTo>
              <a:lnTo>
                <a:pt x="171587" y="1715876"/>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E93E42D-6C25-2941-B77C-AECBDB066A72}">
      <dsp:nvSpPr>
        <dsp:cNvPr id="0" name=""/>
        <dsp:cNvSpPr/>
      </dsp:nvSpPr>
      <dsp:spPr>
        <a:xfrm>
          <a:off x="2489514" y="2355142"/>
          <a:ext cx="1372701" cy="857938"/>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smtClean="0"/>
            <a:t>Providers not providing appropriate services</a:t>
          </a:r>
          <a:endParaRPr lang="en-US" sz="1600" kern="1200" dirty="0"/>
        </a:p>
      </dsp:txBody>
      <dsp:txXfrm>
        <a:off x="2489514" y="2355142"/>
        <a:ext cx="1372701" cy="857938"/>
      </dsp:txXfrm>
    </dsp:sp>
    <dsp:sp modelId="{9AA2F999-B303-F54C-BF63-289ABBB8568D}">
      <dsp:nvSpPr>
        <dsp:cNvPr id="0" name=""/>
        <dsp:cNvSpPr/>
      </dsp:nvSpPr>
      <dsp:spPr>
        <a:xfrm>
          <a:off x="2317926" y="1068234"/>
          <a:ext cx="171587" cy="2788299"/>
        </a:xfrm>
        <a:custGeom>
          <a:avLst/>
          <a:gdLst/>
          <a:ahLst/>
          <a:cxnLst/>
          <a:rect l="0" t="0" r="0" b="0"/>
          <a:pathLst>
            <a:path>
              <a:moveTo>
                <a:pt x="0" y="0"/>
              </a:moveTo>
              <a:lnTo>
                <a:pt x="0" y="2788299"/>
              </a:lnTo>
              <a:lnTo>
                <a:pt x="171587" y="2788299"/>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E4974BD-CB22-5346-871E-E9202F5F0F4B}">
      <dsp:nvSpPr>
        <dsp:cNvPr id="0" name=""/>
        <dsp:cNvSpPr/>
      </dsp:nvSpPr>
      <dsp:spPr>
        <a:xfrm>
          <a:off x="2489514" y="3427565"/>
          <a:ext cx="1372701" cy="857938"/>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smtClean="0"/>
            <a:t>Lack of affordable transportation</a:t>
          </a:r>
          <a:endParaRPr lang="en-US" sz="1600" kern="1200" dirty="0"/>
        </a:p>
      </dsp:txBody>
      <dsp:txXfrm>
        <a:off x="2489514" y="3427565"/>
        <a:ext cx="1372701" cy="857938"/>
      </dsp:txXfrm>
    </dsp:sp>
    <dsp:sp modelId="{6CBF6B99-01D3-E741-BBA0-00A50DA9BB61}">
      <dsp:nvSpPr>
        <dsp:cNvPr id="0" name=""/>
        <dsp:cNvSpPr/>
      </dsp:nvSpPr>
      <dsp:spPr>
        <a:xfrm>
          <a:off x="4291184" y="210296"/>
          <a:ext cx="1715876" cy="857938"/>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rtl="0">
            <a:lnSpc>
              <a:spcPct val="90000"/>
            </a:lnSpc>
            <a:spcBef>
              <a:spcPct val="0"/>
            </a:spcBef>
            <a:spcAft>
              <a:spcPct val="35000"/>
            </a:spcAft>
          </a:pPr>
          <a:r>
            <a:rPr lang="en-US" sz="2300" kern="1200" dirty="0" smtClean="0"/>
            <a:t>Acceptability</a:t>
          </a:r>
          <a:endParaRPr lang="en-US" sz="2300" kern="1200" dirty="0"/>
        </a:p>
      </dsp:txBody>
      <dsp:txXfrm>
        <a:off x="4291184" y="210296"/>
        <a:ext cx="1715876" cy="857938"/>
      </dsp:txXfrm>
    </dsp:sp>
    <dsp:sp modelId="{50100161-7A90-6D49-8270-0ACDF49053C2}">
      <dsp:nvSpPr>
        <dsp:cNvPr id="0" name=""/>
        <dsp:cNvSpPr/>
      </dsp:nvSpPr>
      <dsp:spPr>
        <a:xfrm>
          <a:off x="4462772" y="1068234"/>
          <a:ext cx="171587" cy="643453"/>
        </a:xfrm>
        <a:custGeom>
          <a:avLst/>
          <a:gdLst/>
          <a:ahLst/>
          <a:cxnLst/>
          <a:rect l="0" t="0" r="0" b="0"/>
          <a:pathLst>
            <a:path>
              <a:moveTo>
                <a:pt x="0" y="0"/>
              </a:moveTo>
              <a:lnTo>
                <a:pt x="0" y="643453"/>
              </a:lnTo>
              <a:lnTo>
                <a:pt x="171587" y="643453"/>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B0A1E6A-9BA2-EA4A-89FF-55F98B765B07}">
      <dsp:nvSpPr>
        <dsp:cNvPr id="0" name=""/>
        <dsp:cNvSpPr/>
      </dsp:nvSpPr>
      <dsp:spPr>
        <a:xfrm>
          <a:off x="4634359" y="1282719"/>
          <a:ext cx="1372701" cy="857938"/>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smtClean="0"/>
            <a:t>Fear &amp; anxiety of patient</a:t>
          </a:r>
          <a:endParaRPr lang="en-US" sz="1600" kern="1200" dirty="0"/>
        </a:p>
      </dsp:txBody>
      <dsp:txXfrm>
        <a:off x="4634359" y="1282719"/>
        <a:ext cx="1372701" cy="857938"/>
      </dsp:txXfrm>
    </dsp:sp>
    <dsp:sp modelId="{321957A1-1C4B-4E40-B793-83DCBFECCCFE}">
      <dsp:nvSpPr>
        <dsp:cNvPr id="0" name=""/>
        <dsp:cNvSpPr/>
      </dsp:nvSpPr>
      <dsp:spPr>
        <a:xfrm>
          <a:off x="4462772" y="1068234"/>
          <a:ext cx="171587" cy="1715876"/>
        </a:xfrm>
        <a:custGeom>
          <a:avLst/>
          <a:gdLst/>
          <a:ahLst/>
          <a:cxnLst/>
          <a:rect l="0" t="0" r="0" b="0"/>
          <a:pathLst>
            <a:path>
              <a:moveTo>
                <a:pt x="0" y="0"/>
              </a:moveTo>
              <a:lnTo>
                <a:pt x="0" y="1715876"/>
              </a:lnTo>
              <a:lnTo>
                <a:pt x="171587" y="1715876"/>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26F9410-E8A1-C047-9E3F-C97B1370D5CC}">
      <dsp:nvSpPr>
        <dsp:cNvPr id="0" name=""/>
        <dsp:cNvSpPr/>
      </dsp:nvSpPr>
      <dsp:spPr>
        <a:xfrm>
          <a:off x="4634359" y="2355142"/>
          <a:ext cx="1372701" cy="857938"/>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smtClean="0"/>
            <a:t>Lack of compassion from providers</a:t>
          </a:r>
          <a:endParaRPr lang="en-US" sz="1600" kern="1200" dirty="0"/>
        </a:p>
      </dsp:txBody>
      <dsp:txXfrm>
        <a:off x="4634359" y="2355142"/>
        <a:ext cx="1372701" cy="857938"/>
      </dsp:txXfrm>
    </dsp:sp>
    <dsp:sp modelId="{9CD71208-CB9C-254D-ADB6-536AAA2ABF8B}">
      <dsp:nvSpPr>
        <dsp:cNvPr id="0" name=""/>
        <dsp:cNvSpPr/>
      </dsp:nvSpPr>
      <dsp:spPr>
        <a:xfrm>
          <a:off x="6436030" y="210296"/>
          <a:ext cx="1715876" cy="857938"/>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15" tIns="29210" rIns="43815" bIns="29210" numCol="1" spcCol="1270" anchor="ctr" anchorCtr="0">
          <a:noAutofit/>
        </a:bodyPr>
        <a:lstStyle/>
        <a:p>
          <a:pPr lvl="0" algn="ctr" defTabSz="1022350" rtl="0">
            <a:lnSpc>
              <a:spcPct val="90000"/>
            </a:lnSpc>
            <a:spcBef>
              <a:spcPct val="0"/>
            </a:spcBef>
            <a:spcAft>
              <a:spcPct val="35000"/>
            </a:spcAft>
          </a:pPr>
          <a:r>
            <a:rPr lang="en-US" sz="2300" kern="1200" dirty="0" smtClean="0"/>
            <a:t>Other</a:t>
          </a:r>
          <a:endParaRPr lang="en-US" sz="2300" kern="1200" dirty="0"/>
        </a:p>
      </dsp:txBody>
      <dsp:txXfrm>
        <a:off x="6436030" y="210296"/>
        <a:ext cx="1715876" cy="857938"/>
      </dsp:txXfrm>
    </dsp:sp>
    <dsp:sp modelId="{3C3FA792-5096-974D-BBD2-AF288738593C}">
      <dsp:nvSpPr>
        <dsp:cNvPr id="0" name=""/>
        <dsp:cNvSpPr/>
      </dsp:nvSpPr>
      <dsp:spPr>
        <a:xfrm>
          <a:off x="6607618" y="1068234"/>
          <a:ext cx="171587" cy="643453"/>
        </a:xfrm>
        <a:custGeom>
          <a:avLst/>
          <a:gdLst/>
          <a:ahLst/>
          <a:cxnLst/>
          <a:rect l="0" t="0" r="0" b="0"/>
          <a:pathLst>
            <a:path>
              <a:moveTo>
                <a:pt x="0" y="0"/>
              </a:moveTo>
              <a:lnTo>
                <a:pt x="0" y="643453"/>
              </a:lnTo>
              <a:lnTo>
                <a:pt x="171587" y="643453"/>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53A5DCA-84DE-9244-8F5C-FCAAA5B5CF81}">
      <dsp:nvSpPr>
        <dsp:cNvPr id="0" name=""/>
        <dsp:cNvSpPr/>
      </dsp:nvSpPr>
      <dsp:spPr>
        <a:xfrm>
          <a:off x="6779205" y="1282719"/>
          <a:ext cx="1372701" cy="857938"/>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smtClean="0"/>
            <a:t>Immigrant status</a:t>
          </a:r>
          <a:endParaRPr lang="en-US" sz="1600" kern="1200" dirty="0"/>
        </a:p>
      </dsp:txBody>
      <dsp:txXfrm>
        <a:off x="6779205" y="1282719"/>
        <a:ext cx="1372701" cy="857938"/>
      </dsp:txXfrm>
    </dsp:sp>
    <dsp:sp modelId="{67E49139-C8E2-994F-AADA-3D06331722C1}">
      <dsp:nvSpPr>
        <dsp:cNvPr id="0" name=""/>
        <dsp:cNvSpPr/>
      </dsp:nvSpPr>
      <dsp:spPr>
        <a:xfrm>
          <a:off x="6607618" y="1068234"/>
          <a:ext cx="171587" cy="1715876"/>
        </a:xfrm>
        <a:custGeom>
          <a:avLst/>
          <a:gdLst/>
          <a:ahLst/>
          <a:cxnLst/>
          <a:rect l="0" t="0" r="0" b="0"/>
          <a:pathLst>
            <a:path>
              <a:moveTo>
                <a:pt x="0" y="0"/>
              </a:moveTo>
              <a:lnTo>
                <a:pt x="0" y="1715876"/>
              </a:lnTo>
              <a:lnTo>
                <a:pt x="171587" y="1715876"/>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9AC4B0A-58B6-A64E-9362-CEBD8B396512}">
      <dsp:nvSpPr>
        <dsp:cNvPr id="0" name=""/>
        <dsp:cNvSpPr/>
      </dsp:nvSpPr>
      <dsp:spPr>
        <a:xfrm>
          <a:off x="6779205" y="2355142"/>
          <a:ext cx="1372701" cy="857938"/>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smtClean="0"/>
            <a:t>Health of parents</a:t>
          </a:r>
          <a:endParaRPr lang="en-US" sz="1600" kern="1200" dirty="0"/>
        </a:p>
      </dsp:txBody>
      <dsp:txXfrm>
        <a:off x="6779205" y="2355142"/>
        <a:ext cx="1372701" cy="857938"/>
      </dsp:txXfrm>
    </dsp:sp>
    <dsp:sp modelId="{C1C4D5CA-0B86-7348-AD03-6079D5B5F26E}">
      <dsp:nvSpPr>
        <dsp:cNvPr id="0" name=""/>
        <dsp:cNvSpPr/>
      </dsp:nvSpPr>
      <dsp:spPr>
        <a:xfrm>
          <a:off x="6607618" y="1068234"/>
          <a:ext cx="171587" cy="2788299"/>
        </a:xfrm>
        <a:custGeom>
          <a:avLst/>
          <a:gdLst/>
          <a:ahLst/>
          <a:cxnLst/>
          <a:rect l="0" t="0" r="0" b="0"/>
          <a:pathLst>
            <a:path>
              <a:moveTo>
                <a:pt x="0" y="0"/>
              </a:moveTo>
              <a:lnTo>
                <a:pt x="0" y="2788299"/>
              </a:lnTo>
              <a:lnTo>
                <a:pt x="171587" y="2788299"/>
              </a:lnTo>
            </a:path>
          </a:pathLst>
        </a:custGeom>
        <a:noFill/>
        <a:ln w="100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971C6F5-2429-CB49-8BD3-524E381D43DC}">
      <dsp:nvSpPr>
        <dsp:cNvPr id="0" name=""/>
        <dsp:cNvSpPr/>
      </dsp:nvSpPr>
      <dsp:spPr>
        <a:xfrm>
          <a:off x="6779205" y="3427565"/>
          <a:ext cx="1372701" cy="857938"/>
        </a:xfrm>
        <a:prstGeom prst="roundRect">
          <a:avLst>
            <a:gd name="adj" fmla="val 10000"/>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smtClean="0"/>
            <a:t>Work schedule flexibility</a:t>
          </a:r>
          <a:endParaRPr lang="en-US" sz="1600" kern="1200" dirty="0"/>
        </a:p>
      </dsp:txBody>
      <dsp:txXfrm>
        <a:off x="6779205" y="3427565"/>
        <a:ext cx="1372701" cy="85793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244E09-0404-4CB1-9ED4-2405A32EB477}">
      <dsp:nvSpPr>
        <dsp:cNvPr id="0" name=""/>
        <dsp:cNvSpPr/>
      </dsp:nvSpPr>
      <dsp:spPr>
        <a:xfrm>
          <a:off x="538831" y="0"/>
          <a:ext cx="1911005" cy="917429"/>
        </a:xfrm>
        <a:prstGeom prst="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5,674</a:t>
          </a:r>
          <a:endParaRPr lang="en-US" sz="2900" kern="1200" dirty="0"/>
        </a:p>
      </dsp:txBody>
      <dsp:txXfrm>
        <a:off x="538831" y="0"/>
        <a:ext cx="1911005" cy="917429"/>
      </dsp:txXfrm>
    </dsp:sp>
    <dsp:sp modelId="{AAFC39C1-3AFF-4CAE-B4A5-359D1BD8E581}">
      <dsp:nvSpPr>
        <dsp:cNvPr id="0" name=""/>
        <dsp:cNvSpPr/>
      </dsp:nvSpPr>
      <dsp:spPr>
        <a:xfrm>
          <a:off x="2602741" y="669"/>
          <a:ext cx="3967378" cy="917429"/>
        </a:xfrm>
        <a:prstGeom prst="rect">
          <a:avLst/>
        </a:prstGeom>
        <a:solidFill>
          <a:schemeClr val="accent1">
            <a:shade val="80000"/>
            <a:hueOff val="19536"/>
            <a:satOff val="1400"/>
            <a:lumOff val="352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Current OIC patients</a:t>
          </a:r>
          <a:endParaRPr lang="en-US" sz="2300" kern="1200" dirty="0"/>
        </a:p>
      </dsp:txBody>
      <dsp:txXfrm>
        <a:off x="2602741" y="669"/>
        <a:ext cx="3967378" cy="917429"/>
      </dsp:txXfrm>
    </dsp:sp>
    <dsp:sp modelId="{F80B336A-810F-4A30-B629-002CB67C01F1}">
      <dsp:nvSpPr>
        <dsp:cNvPr id="0" name=""/>
        <dsp:cNvSpPr/>
      </dsp:nvSpPr>
      <dsp:spPr>
        <a:xfrm>
          <a:off x="538831" y="1071004"/>
          <a:ext cx="1911005" cy="917429"/>
        </a:xfrm>
        <a:prstGeom prst="rect">
          <a:avLst/>
        </a:prstGeom>
        <a:solidFill>
          <a:schemeClr val="accent1">
            <a:shade val="80000"/>
            <a:hueOff val="39071"/>
            <a:satOff val="2800"/>
            <a:lumOff val="704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1,419</a:t>
          </a:r>
          <a:endParaRPr lang="en-US" sz="2900" kern="1200" dirty="0"/>
        </a:p>
      </dsp:txBody>
      <dsp:txXfrm>
        <a:off x="538831" y="1071004"/>
        <a:ext cx="1911005" cy="917429"/>
      </dsp:txXfrm>
    </dsp:sp>
    <dsp:sp modelId="{5453061A-5CF5-4728-B27A-9A6E93369A1B}">
      <dsp:nvSpPr>
        <dsp:cNvPr id="0" name=""/>
        <dsp:cNvSpPr/>
      </dsp:nvSpPr>
      <dsp:spPr>
        <a:xfrm>
          <a:off x="2602741" y="1071004"/>
          <a:ext cx="3967378" cy="917429"/>
        </a:xfrm>
        <a:prstGeom prst="rect">
          <a:avLst/>
        </a:prstGeom>
        <a:solidFill>
          <a:schemeClr val="accent1">
            <a:shade val="80000"/>
            <a:hueOff val="58607"/>
            <a:satOff val="4201"/>
            <a:lumOff val="1056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Annual dental patients assuming 25% participation rate*</a:t>
          </a:r>
          <a:endParaRPr lang="en-US" sz="2300" kern="1200" dirty="0"/>
        </a:p>
      </dsp:txBody>
      <dsp:txXfrm>
        <a:off x="2602741" y="1071004"/>
        <a:ext cx="3967378" cy="917429"/>
      </dsp:txXfrm>
    </dsp:sp>
    <dsp:sp modelId="{A04B3E0D-0DB2-4F22-B9DB-3CC04F8527A8}">
      <dsp:nvSpPr>
        <dsp:cNvPr id="0" name=""/>
        <dsp:cNvSpPr/>
      </dsp:nvSpPr>
      <dsp:spPr>
        <a:xfrm>
          <a:off x="538831" y="2141338"/>
          <a:ext cx="1911005" cy="917429"/>
        </a:xfrm>
        <a:prstGeom prst="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4,114</a:t>
          </a:r>
          <a:endParaRPr lang="en-US" sz="2900" kern="1200" dirty="0"/>
        </a:p>
      </dsp:txBody>
      <dsp:txXfrm>
        <a:off x="538831" y="2141338"/>
        <a:ext cx="1911005" cy="917429"/>
      </dsp:txXfrm>
    </dsp:sp>
    <dsp:sp modelId="{95314F2F-A0D3-4D35-9884-63EA8F98C17F}">
      <dsp:nvSpPr>
        <dsp:cNvPr id="0" name=""/>
        <dsp:cNvSpPr/>
      </dsp:nvSpPr>
      <dsp:spPr>
        <a:xfrm>
          <a:off x="2602741" y="2141338"/>
          <a:ext cx="3967378" cy="917429"/>
        </a:xfrm>
        <a:prstGeom prst="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Annual dental clinic visits, assuming 2.9 visits per patient</a:t>
          </a:r>
          <a:endParaRPr lang="en-US" sz="2300" kern="1200" dirty="0"/>
        </a:p>
      </dsp:txBody>
      <dsp:txXfrm>
        <a:off x="2602741" y="2141338"/>
        <a:ext cx="3967378" cy="91742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056692-9325-402D-80FD-DC4FD3392654}">
      <dsp:nvSpPr>
        <dsp:cNvPr id="0" name=""/>
        <dsp:cNvSpPr/>
      </dsp:nvSpPr>
      <dsp:spPr>
        <a:xfrm>
          <a:off x="85146" y="17070"/>
          <a:ext cx="1822842" cy="1093705"/>
        </a:xfrm>
        <a:prstGeom prst="rect">
          <a:avLst/>
        </a:prstGeom>
        <a:no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endParaRPr lang="en-US" sz="2900" kern="1200" dirty="0"/>
        </a:p>
      </dsp:txBody>
      <dsp:txXfrm>
        <a:off x="85146" y="17070"/>
        <a:ext cx="1822842" cy="1093705"/>
      </dsp:txXfrm>
    </dsp:sp>
    <dsp:sp modelId="{154054E1-90A3-430E-8BDE-4F830C4DE498}">
      <dsp:nvSpPr>
        <dsp:cNvPr id="0" name=""/>
        <dsp:cNvSpPr/>
      </dsp:nvSpPr>
      <dsp:spPr>
        <a:xfrm>
          <a:off x="2005602" y="17070"/>
          <a:ext cx="1822842" cy="109370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$504</a:t>
          </a:r>
          <a:endParaRPr lang="en-US" sz="2900" kern="1200" dirty="0"/>
        </a:p>
      </dsp:txBody>
      <dsp:txXfrm>
        <a:off x="2005602" y="17070"/>
        <a:ext cx="1822842" cy="1093705"/>
      </dsp:txXfrm>
    </dsp:sp>
    <dsp:sp modelId="{61837705-6792-4522-BCBA-26D41F535995}">
      <dsp:nvSpPr>
        <dsp:cNvPr id="0" name=""/>
        <dsp:cNvSpPr/>
      </dsp:nvSpPr>
      <dsp:spPr>
        <a:xfrm>
          <a:off x="4010728" y="17070"/>
          <a:ext cx="3140483" cy="109370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Estimated annual revenue per patient</a:t>
          </a:r>
          <a:endParaRPr lang="en-US" sz="2900" kern="1200" dirty="0"/>
        </a:p>
      </dsp:txBody>
      <dsp:txXfrm>
        <a:off x="4010728" y="17070"/>
        <a:ext cx="3140483" cy="1093705"/>
      </dsp:txXfrm>
    </dsp:sp>
    <dsp:sp modelId="{352C4953-6D10-4B84-82B3-9395B3E5D962}">
      <dsp:nvSpPr>
        <dsp:cNvPr id="0" name=""/>
        <dsp:cNvSpPr/>
      </dsp:nvSpPr>
      <dsp:spPr>
        <a:xfrm>
          <a:off x="475" y="1293059"/>
          <a:ext cx="1822842" cy="1093705"/>
        </a:xfrm>
        <a:prstGeom prst="rect">
          <a:avLst/>
        </a:prstGeom>
        <a:no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solidFill>
                <a:schemeClr val="tx1"/>
              </a:solidFill>
            </a:rPr>
            <a:t>x</a:t>
          </a:r>
          <a:endParaRPr lang="en-US" sz="4400" kern="1200" dirty="0">
            <a:solidFill>
              <a:schemeClr val="tx1"/>
            </a:solidFill>
          </a:endParaRPr>
        </a:p>
      </dsp:txBody>
      <dsp:txXfrm>
        <a:off x="475" y="1293059"/>
        <a:ext cx="1822842" cy="1093705"/>
      </dsp:txXfrm>
    </dsp:sp>
    <dsp:sp modelId="{4E5A023B-4D50-4F57-8B80-7E836A6BFB30}">
      <dsp:nvSpPr>
        <dsp:cNvPr id="0" name=""/>
        <dsp:cNvSpPr/>
      </dsp:nvSpPr>
      <dsp:spPr>
        <a:xfrm>
          <a:off x="2005602" y="1293059"/>
          <a:ext cx="1822842" cy="109370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1,419</a:t>
          </a:r>
          <a:endParaRPr lang="en-US" sz="2900" kern="1200" dirty="0"/>
        </a:p>
      </dsp:txBody>
      <dsp:txXfrm>
        <a:off x="2005602" y="1293059"/>
        <a:ext cx="1822842" cy="1093705"/>
      </dsp:txXfrm>
    </dsp:sp>
    <dsp:sp modelId="{CACA7CEC-19B3-48F4-9FEB-78934E894DBE}">
      <dsp:nvSpPr>
        <dsp:cNvPr id="0" name=""/>
        <dsp:cNvSpPr/>
      </dsp:nvSpPr>
      <dsp:spPr>
        <a:xfrm>
          <a:off x="4010728" y="1293059"/>
          <a:ext cx="3140483" cy="109370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Estimated annual patients</a:t>
          </a:r>
          <a:endParaRPr lang="en-US" sz="2900" kern="1200" dirty="0"/>
        </a:p>
      </dsp:txBody>
      <dsp:txXfrm>
        <a:off x="4010728" y="1293059"/>
        <a:ext cx="3140483" cy="1093705"/>
      </dsp:txXfrm>
    </dsp:sp>
    <dsp:sp modelId="{F4B08BCA-E347-4BB3-B74A-C67275A45703}">
      <dsp:nvSpPr>
        <dsp:cNvPr id="0" name=""/>
        <dsp:cNvSpPr/>
      </dsp:nvSpPr>
      <dsp:spPr>
        <a:xfrm>
          <a:off x="475" y="2569049"/>
          <a:ext cx="1822842" cy="1093705"/>
        </a:xfrm>
        <a:prstGeom prst="rect">
          <a:avLst/>
        </a:prstGeom>
        <a:no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solidFill>
                <a:schemeClr val="tx1"/>
              </a:solidFill>
            </a:rPr>
            <a:t>=</a:t>
          </a:r>
          <a:endParaRPr lang="en-US" sz="4400" kern="1200" dirty="0">
            <a:solidFill>
              <a:schemeClr val="tx1"/>
            </a:solidFill>
          </a:endParaRPr>
        </a:p>
      </dsp:txBody>
      <dsp:txXfrm>
        <a:off x="475" y="2569049"/>
        <a:ext cx="1822842" cy="1093705"/>
      </dsp:txXfrm>
    </dsp:sp>
    <dsp:sp modelId="{2BFC6D21-E099-4D4D-8A1E-46138894B632}">
      <dsp:nvSpPr>
        <dsp:cNvPr id="0" name=""/>
        <dsp:cNvSpPr/>
      </dsp:nvSpPr>
      <dsp:spPr>
        <a:xfrm>
          <a:off x="2005602" y="2569049"/>
          <a:ext cx="1822842" cy="1093705"/>
        </a:xfrm>
        <a:prstGeom prst="rect">
          <a:avLst/>
        </a:prstGeom>
        <a:solidFill>
          <a:schemeClr val="accent2"/>
        </a:solidFill>
        <a:ln w="12700" cap="flat" cmpd="sng" algn="ctr">
          <a:solidFill>
            <a:schemeClr val="lt1"/>
          </a:solidFill>
          <a:prstDash val="solid"/>
          <a:round/>
          <a:headEnd type="none" w="med" len="med"/>
          <a:tailEnd type="none" w="med" len="med"/>
        </a:ln>
        <a:effectLst/>
      </dsp:spPr>
      <dsp:style>
        <a:lnRef idx="3">
          <a:schemeClr val="lt1"/>
        </a:lnRef>
        <a:fillRef idx="1">
          <a:schemeClr val="accent2"/>
        </a:fillRef>
        <a:effectRef idx="1">
          <a:schemeClr val="accent2"/>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$715,176</a:t>
          </a:r>
          <a:endParaRPr lang="en-US" sz="2900" kern="1200" dirty="0"/>
        </a:p>
      </dsp:txBody>
      <dsp:txXfrm>
        <a:off x="2005602" y="2569049"/>
        <a:ext cx="1822842" cy="1093705"/>
      </dsp:txXfrm>
    </dsp:sp>
    <dsp:sp modelId="{316F9D5A-30A9-4590-BE11-DF6E4FB4A058}">
      <dsp:nvSpPr>
        <dsp:cNvPr id="0" name=""/>
        <dsp:cNvSpPr/>
      </dsp:nvSpPr>
      <dsp:spPr>
        <a:xfrm>
          <a:off x="4010728" y="2569049"/>
          <a:ext cx="3140483" cy="1093705"/>
        </a:xfrm>
        <a:prstGeom prst="rect">
          <a:avLst/>
        </a:prstGeom>
        <a:solidFill>
          <a:schemeClr val="accent2"/>
        </a:solidFill>
        <a:ln w="12700" cap="flat" cmpd="sng" algn="ctr">
          <a:solidFill>
            <a:schemeClr val="lt1"/>
          </a:solidFill>
          <a:prstDash val="solid"/>
          <a:round/>
          <a:headEnd type="none" w="med" len="med"/>
          <a:tailEnd type="none" w="med" len="med"/>
        </a:ln>
        <a:effectLst/>
      </dsp:spPr>
      <dsp:style>
        <a:lnRef idx="3">
          <a:schemeClr val="lt1"/>
        </a:lnRef>
        <a:fillRef idx="1">
          <a:schemeClr val="accent2"/>
        </a:fillRef>
        <a:effectRef idx="1">
          <a:schemeClr val="accent2"/>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Estimated total annual revenue</a:t>
          </a:r>
          <a:endParaRPr lang="en-US" sz="2900" kern="1200" dirty="0"/>
        </a:p>
      </dsp:txBody>
      <dsp:txXfrm>
        <a:off x="4010728" y="2569049"/>
        <a:ext cx="3140483" cy="109370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BB1FA8-2234-4A55-B868-0DBBD2EEA2BC}">
      <dsp:nvSpPr>
        <dsp:cNvPr id="0" name=""/>
        <dsp:cNvSpPr/>
      </dsp:nvSpPr>
      <dsp:spPr>
        <a:xfrm>
          <a:off x="3036" y="312802"/>
          <a:ext cx="1077813" cy="107781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$35.38</a:t>
          </a:r>
          <a:endParaRPr lang="en-US" sz="1800" kern="1200" dirty="0"/>
        </a:p>
      </dsp:txBody>
      <dsp:txXfrm>
        <a:off x="3036" y="312802"/>
        <a:ext cx="1077813" cy="1077813"/>
      </dsp:txXfrm>
    </dsp:sp>
    <dsp:sp modelId="{1656756C-039A-4EF6-915C-E3130230B54F}">
      <dsp:nvSpPr>
        <dsp:cNvPr id="0" name=""/>
        <dsp:cNvSpPr/>
      </dsp:nvSpPr>
      <dsp:spPr>
        <a:xfrm>
          <a:off x="229376" y="1478134"/>
          <a:ext cx="625131" cy="625131"/>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29376" y="1478134"/>
        <a:ext cx="625131" cy="625131"/>
      </dsp:txXfrm>
    </dsp:sp>
    <dsp:sp modelId="{32719950-B4B8-44B2-BF97-DF55FF6CBCBB}">
      <dsp:nvSpPr>
        <dsp:cNvPr id="0" name=""/>
        <dsp:cNvSpPr/>
      </dsp:nvSpPr>
      <dsp:spPr>
        <a:xfrm>
          <a:off x="3036" y="2190784"/>
          <a:ext cx="1077813" cy="107781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$15.61</a:t>
          </a:r>
          <a:endParaRPr lang="en-US" sz="1800" kern="1200" dirty="0"/>
        </a:p>
      </dsp:txBody>
      <dsp:txXfrm>
        <a:off x="3036" y="2190784"/>
        <a:ext cx="1077813" cy="1077813"/>
      </dsp:txXfrm>
    </dsp:sp>
    <dsp:sp modelId="{0688102E-3EFA-477C-8E75-E362A73F1430}">
      <dsp:nvSpPr>
        <dsp:cNvPr id="0" name=""/>
        <dsp:cNvSpPr/>
      </dsp:nvSpPr>
      <dsp:spPr>
        <a:xfrm>
          <a:off x="1242521" y="1590226"/>
          <a:ext cx="342744" cy="4009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242521" y="1590226"/>
        <a:ext cx="342744" cy="400946"/>
      </dsp:txXfrm>
    </dsp:sp>
    <dsp:sp modelId="{D7675D1F-AE12-4C6B-B25E-6E0BD0111EB6}">
      <dsp:nvSpPr>
        <dsp:cNvPr id="0" name=""/>
        <dsp:cNvSpPr/>
      </dsp:nvSpPr>
      <dsp:spPr>
        <a:xfrm>
          <a:off x="1727537" y="712886"/>
          <a:ext cx="2155626" cy="215562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$50.99*</a:t>
          </a:r>
        </a:p>
      </dsp:txBody>
      <dsp:txXfrm>
        <a:off x="1727537" y="712886"/>
        <a:ext cx="2155626" cy="215562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0.6264</cdr:x>
      <cdr:y>0.58341</cdr:y>
    </cdr:from>
    <cdr:to>
      <cdr:x>0.88764</cdr:x>
      <cdr:y>0.70063</cdr:y>
    </cdr:to>
    <cdr:sp macro="" textlink="">
      <cdr:nvSpPr>
        <cdr:cNvPr id="2" name="Right Brace 1"/>
        <cdr:cNvSpPr/>
      </cdr:nvSpPr>
      <cdr:spPr>
        <a:xfrm xmlns:a="http://schemas.openxmlformats.org/drawingml/2006/main" rot="16200000">
          <a:off x="5295331" y="1477370"/>
          <a:ext cx="443552" cy="1903864"/>
        </a:xfrm>
        <a:prstGeom xmlns:a="http://schemas.openxmlformats.org/drawingml/2006/main" prst="rightBrace">
          <a:avLst/>
        </a:prstGeom>
        <a:ln xmlns:a="http://schemas.openxmlformats.org/drawingml/2006/main">
          <a:solidFill>
            <a:srgbClr val="C0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0.23112</cdr:x>
      <cdr:y>0.45839</cdr:y>
    </cdr:from>
    <cdr:to>
      <cdr:x>0.25602</cdr:x>
      <cdr:y>0.53174</cdr:y>
    </cdr:to>
    <cdr:sp macro="" textlink="">
      <cdr:nvSpPr>
        <cdr:cNvPr id="2" name="Left Brace 1"/>
        <cdr:cNvSpPr/>
      </cdr:nvSpPr>
      <cdr:spPr>
        <a:xfrm xmlns:a="http://schemas.openxmlformats.org/drawingml/2006/main">
          <a:off x="1884419" y="1671176"/>
          <a:ext cx="203001" cy="267419"/>
        </a:xfrm>
        <a:prstGeom xmlns:a="http://schemas.openxmlformats.org/drawingml/2006/main" prst="leftBrac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FDFEA3-85EF-4C88-999E-B48A66846E58}" type="datetimeFigureOut">
              <a:rPr lang="en-US" smtClean="0"/>
              <a:pPr/>
              <a:t>4/13/2012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76F573-C47C-411D-99DE-72E12928D27C}" type="slidenum">
              <a:rPr lang="en-US" smtClean="0"/>
              <a:pPr/>
              <a:t>‹#›</a:t>
            </a:fld>
            <a:endParaRPr lang="en-US"/>
          </a:p>
        </p:txBody>
      </p:sp>
    </p:spTree>
    <p:extLst>
      <p:ext uri="{BB962C8B-B14F-4D97-AF65-F5344CB8AC3E}">
        <p14:creationId xmlns:p14="http://schemas.microsoft.com/office/powerpoint/2010/main" xmlns="" val="2355919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ncdental.org/ncds/History1.asp?SnID=1596562470"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medicaid.gov/Medicaid-CHIP-Program-Information/By-Topics/Childrens-Health-Insurance-Program-CHIP/Childrens-Health-Insurance-Program-CHIP.html"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deltadentalins.com/oral_health/dentalhealth.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cms.gov/MedicaidDentalCoverage/Downloads/dentalguide.pdf"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insurekidsnow.gov/professionals/reports/chipra/2010_enrollment_data.pdf"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nciom.org/wp-content/uploads/2010/12/Casey_4-26-11.pdf"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76F573-C47C-411D-99DE-72E12928D27C}"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C43F82-BAF9-4253-A9F1-441ED34D6EA3}" type="slidenum">
              <a:rPr lang="en-US" smtClean="0"/>
              <a:pPr fontAlgn="base">
                <a:spcBef>
                  <a:spcPct val="0"/>
                </a:spcBef>
                <a:spcAft>
                  <a:spcPct val="0"/>
                </a:spcAft>
                <a:defRPr/>
              </a:pPr>
              <a:t>27</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  </a:t>
            </a:r>
            <a:r>
              <a:rPr lang="en-US" dirty="0" smtClean="0">
                <a:hlinkClick r:id="rId3"/>
              </a:rPr>
              <a:t>http://www.ncdental.org/ncds/History1.asp?SnID=1596562470</a:t>
            </a:r>
            <a:r>
              <a:rPr lang="en-US" dirty="0" smtClean="0"/>
              <a:t>; 2010 Creating a Regional Dental Center Serving</a:t>
            </a:r>
            <a:r>
              <a:rPr lang="en-US" baseline="0" dirty="0" smtClean="0"/>
              <a:t> Six Rural County Health Districts; Mobile/Portable Dental Units Funded between 1995-2005</a:t>
            </a:r>
            <a:endParaRPr lang="en-US" dirty="0"/>
          </a:p>
        </p:txBody>
      </p:sp>
      <p:sp>
        <p:nvSpPr>
          <p:cNvPr id="4" name="Slide Number Placeholder 3"/>
          <p:cNvSpPr>
            <a:spLocks noGrp="1"/>
          </p:cNvSpPr>
          <p:nvPr>
            <p:ph type="sldNum" sz="quarter" idx="10"/>
          </p:nvPr>
        </p:nvSpPr>
        <p:spPr/>
        <p:txBody>
          <a:bodyPr/>
          <a:lstStyle/>
          <a:p>
            <a:fld id="{F476F573-C47C-411D-99DE-72E12928D27C}" type="slidenum">
              <a:rPr lang="en-US" smtClean="0"/>
              <a:pPr/>
              <a:t>29</a:t>
            </a:fld>
            <a:endParaRPr lang="en-US" dirty="0"/>
          </a:p>
        </p:txBody>
      </p:sp>
    </p:spTree>
    <p:extLst>
      <p:ext uri="{BB962C8B-B14F-4D97-AF65-F5344CB8AC3E}">
        <p14:creationId xmlns:p14="http://schemas.microsoft.com/office/powerpoint/2010/main" xmlns="" val="926042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Mention huge start up costs</a:t>
            </a:r>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FBFACF-028F-4D82-BD7D-94A0BDCAEA72}"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***Revisit</a:t>
            </a:r>
            <a:r>
              <a:rPr lang="en-US" baseline="0" dirty="0" smtClean="0"/>
              <a:t> sliding fee rates annual by evaluating cost drivers such as time in chair and frequency of services</a:t>
            </a:r>
            <a:endParaRPr lang="en-US" dirty="0"/>
          </a:p>
        </p:txBody>
      </p:sp>
      <p:sp>
        <p:nvSpPr>
          <p:cNvPr id="4" name="Slide Number Placeholder 3"/>
          <p:cNvSpPr>
            <a:spLocks noGrp="1"/>
          </p:cNvSpPr>
          <p:nvPr>
            <p:ph type="sldNum" sz="quarter" idx="10"/>
          </p:nvPr>
        </p:nvSpPr>
        <p:spPr/>
        <p:txBody>
          <a:bodyPr/>
          <a:lstStyle/>
          <a:p>
            <a:fld id="{F476F573-C47C-411D-99DE-72E12928D27C}" type="slidenum">
              <a:rPr lang="en-US" smtClean="0"/>
              <a:pPr/>
              <a:t>32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Department of HHS Chief Dental Officer Jay Anderson recommends 75% Phase I Emergency, Preventative, Basic Restorative Care.</a:t>
            </a:r>
          </a:p>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F476F573-C47C-411D-99DE-72E12928D27C}" type="slidenum">
              <a:rPr lang="en-US" smtClean="0"/>
              <a:pPr/>
              <a:t>33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5E4439-5ABB-4765-A43D-1079AFF05146}" type="slidenum">
              <a:rPr lang="en-US" smtClean="0"/>
              <a:pPr fontAlgn="base">
                <a:spcBef>
                  <a:spcPct val="0"/>
                </a:spcBef>
                <a:spcAft>
                  <a:spcPct val="0"/>
                </a:spcAft>
                <a:defRPr/>
              </a:pPr>
              <a:t>35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Removed Executive Summary-</a:t>
            </a:r>
            <a:r>
              <a:rPr lang="en-US" baseline="0" dirty="0" smtClean="0"/>
              <a:t> “Going to talk through the area need, will talk about different options and considerations you will need to take into account, and then close with some preliminary recommendations and potential first steps”</a:t>
            </a:r>
            <a:endParaRPr lang="en-US" dirty="0"/>
          </a:p>
        </p:txBody>
      </p:sp>
      <p:sp>
        <p:nvSpPr>
          <p:cNvPr id="4" name="Slide Number Placeholder 3"/>
          <p:cNvSpPr>
            <a:spLocks noGrp="1"/>
          </p:cNvSpPr>
          <p:nvPr>
            <p:ph type="sldNum" sz="quarter" idx="10"/>
          </p:nvPr>
        </p:nvSpPr>
        <p:spPr/>
        <p:txBody>
          <a:bodyPr/>
          <a:lstStyle/>
          <a:p>
            <a:fld id="{F476F573-C47C-411D-99DE-72E12928D27C}" type="slidenum">
              <a:rPr lang="en-US" smtClean="0"/>
              <a:pPr/>
              <a:t>40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a:t>
            </a:r>
            <a:r>
              <a:rPr lang="en-US" sz="1200" b="0" i="0" kern="1200" dirty="0" smtClean="0">
                <a:solidFill>
                  <a:schemeClr val="tx1"/>
                </a:solidFill>
                <a:effectLst/>
                <a:latin typeface="+mn-lt"/>
                <a:ea typeface="+mn-ea"/>
                <a:cs typeface="+mn-cs"/>
              </a:rPr>
              <a:t>Public Health, Medicine, and Dentistry as Partners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in Community Health: A Pioneering Initiative in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Interprofessional, Practice-Based Education</a:t>
            </a:r>
            <a:endParaRPr lang="en-US" dirty="0"/>
          </a:p>
        </p:txBody>
      </p:sp>
      <p:sp>
        <p:nvSpPr>
          <p:cNvPr id="4" name="Slide Number Placeholder 3"/>
          <p:cNvSpPr>
            <a:spLocks noGrp="1"/>
          </p:cNvSpPr>
          <p:nvPr>
            <p:ph type="sldNum" sz="quarter" idx="10"/>
          </p:nvPr>
        </p:nvSpPr>
        <p:spPr/>
        <p:txBody>
          <a:bodyPr/>
          <a:lstStyle/>
          <a:p>
            <a:fld id="{F476F573-C47C-411D-99DE-72E12928D27C}" type="slidenum">
              <a:rPr lang="en-US" smtClean="0"/>
              <a:pPr/>
              <a:t>45</a:t>
            </a:fld>
            <a:endParaRPr lang="en-US" dirty="0"/>
          </a:p>
        </p:txBody>
      </p:sp>
    </p:spTree>
    <p:extLst>
      <p:ext uri="{BB962C8B-B14F-4D97-AF65-F5344CB8AC3E}">
        <p14:creationId xmlns:p14="http://schemas.microsoft.com/office/powerpoint/2010/main" xmlns="" val="154512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2010</a:t>
            </a:r>
            <a:r>
              <a:rPr lang="en-US" baseline="0" dirty="0" smtClean="0"/>
              <a:t> Creating a Regional Dental Center Serving Six Rural County Health Districts</a:t>
            </a:r>
            <a:endParaRPr lang="en-US" dirty="0"/>
          </a:p>
        </p:txBody>
      </p:sp>
      <p:sp>
        <p:nvSpPr>
          <p:cNvPr id="4" name="Slide Number Placeholder 3"/>
          <p:cNvSpPr>
            <a:spLocks noGrp="1"/>
          </p:cNvSpPr>
          <p:nvPr>
            <p:ph type="sldNum" sz="quarter" idx="10"/>
          </p:nvPr>
        </p:nvSpPr>
        <p:spPr/>
        <p:txBody>
          <a:bodyPr/>
          <a:lstStyle/>
          <a:p>
            <a:fld id="{26CC366D-158C-4F33-98B6-961FC91FD056}" type="slidenum">
              <a:rPr lang="en-US" smtClean="0"/>
              <a:pPr/>
              <a:t>49</a:t>
            </a:fld>
            <a:endParaRPr lang="en-US" dirty="0"/>
          </a:p>
        </p:txBody>
      </p:sp>
    </p:spTree>
    <p:extLst>
      <p:ext uri="{BB962C8B-B14F-4D97-AF65-F5344CB8AC3E}">
        <p14:creationId xmlns:p14="http://schemas.microsoft.com/office/powerpoint/2010/main" xmlns="" val="1769656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dirty="0" smtClean="0">
                <a:hlinkClick r:id="rId3"/>
              </a:rPr>
              <a:t>http://www.medicaid.gov/Medicaid-CHIP-Program-Information/By-Topics/Childrens-Health-Insurance-Program-CHIP/Childrens-Health-Insurance-Program-CHIP.html</a:t>
            </a:r>
            <a:endParaRPr lang="en-US" dirty="0"/>
          </a:p>
        </p:txBody>
      </p:sp>
      <p:sp>
        <p:nvSpPr>
          <p:cNvPr id="4" name="Slide Number Placeholder 3"/>
          <p:cNvSpPr>
            <a:spLocks noGrp="1"/>
          </p:cNvSpPr>
          <p:nvPr>
            <p:ph type="sldNum" sz="quarter" idx="10"/>
          </p:nvPr>
        </p:nvSpPr>
        <p:spPr/>
        <p:txBody>
          <a:bodyPr/>
          <a:lstStyle/>
          <a:p>
            <a:fld id="{176F10AF-07C2-4959-82F2-9E9710A9A1B7}" type="slidenum">
              <a:rPr lang="en-US" smtClean="0"/>
              <a:pPr/>
              <a:t>53</a:t>
            </a:fld>
            <a:endParaRPr lang="en-US"/>
          </a:p>
        </p:txBody>
      </p:sp>
    </p:spTree>
    <p:extLst>
      <p:ext uri="{BB962C8B-B14F-4D97-AF65-F5344CB8AC3E}">
        <p14:creationId xmlns:p14="http://schemas.microsoft.com/office/powerpoint/2010/main" xmlns="" val="486393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Sources:</a:t>
            </a:r>
            <a:r>
              <a:rPr lang="en-US" baseline="0" dirty="0" smtClean="0"/>
              <a:t> </a:t>
            </a:r>
            <a:r>
              <a:rPr lang="en-US" sz="1200" kern="1200" dirty="0" smtClean="0">
                <a:solidFill>
                  <a:schemeClr val="tx1"/>
                </a:solidFill>
                <a:effectLst/>
                <a:latin typeface="+mn-lt"/>
                <a:ea typeface="+mn-ea"/>
                <a:cs typeface="+mn-cs"/>
              </a:rPr>
              <a:t>Surgeon General, US Dept. of Health; </a:t>
            </a:r>
            <a:r>
              <a:rPr lang="en-US" dirty="0" smtClean="0">
                <a:hlinkClick r:id="rId3"/>
              </a:rPr>
              <a:t>http://www.deltadentalins.com/oral_health/dentalhealth.html</a:t>
            </a:r>
            <a:r>
              <a:rPr lang="en-US" dirty="0" smtClean="0"/>
              <a:t>; </a:t>
            </a:r>
            <a:r>
              <a:rPr lang="en-US" dirty="0" smtClean="0">
                <a:hlinkClick r:id="rId4"/>
              </a:rPr>
              <a:t>https://www.cms.gov/MedicaidDentalCoverage/Downloads/dentalguide.pdf</a:t>
            </a:r>
            <a:endParaRPr lang="en-US" dirty="0"/>
          </a:p>
        </p:txBody>
      </p:sp>
      <p:sp>
        <p:nvSpPr>
          <p:cNvPr id="4" name="Slide Number Placeholder 3"/>
          <p:cNvSpPr>
            <a:spLocks noGrp="1"/>
          </p:cNvSpPr>
          <p:nvPr>
            <p:ph type="sldNum" sz="quarter" idx="10"/>
          </p:nvPr>
        </p:nvSpPr>
        <p:spPr/>
        <p:txBody>
          <a:bodyPr/>
          <a:lstStyle/>
          <a:p>
            <a:fld id="{3121C9E0-80AF-4DE6-A797-5E9B2BE8B85A}" type="slidenum">
              <a:rPr lang="en-US" smtClean="0"/>
              <a:pPr/>
              <a:t>4</a:t>
            </a:fld>
            <a:endParaRPr lang="en-US" dirty="0"/>
          </a:p>
        </p:txBody>
      </p:sp>
    </p:spTree>
    <p:extLst>
      <p:ext uri="{BB962C8B-B14F-4D97-AF65-F5344CB8AC3E}">
        <p14:creationId xmlns:p14="http://schemas.microsoft.com/office/powerpoint/2010/main" xmlns="" val="1487388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dirty="0" smtClean="0">
                <a:hlinkClick r:id="rId3"/>
              </a:rPr>
              <a:t>http://www.insurekidsnow.gov/professionals/reports/chipra/2010_enrollment_data.pdf</a:t>
            </a:r>
            <a:endParaRPr lang="en-US" dirty="0"/>
          </a:p>
        </p:txBody>
      </p:sp>
      <p:sp>
        <p:nvSpPr>
          <p:cNvPr id="4" name="Slide Number Placeholder 3"/>
          <p:cNvSpPr>
            <a:spLocks noGrp="1"/>
          </p:cNvSpPr>
          <p:nvPr>
            <p:ph type="sldNum" sz="quarter" idx="10"/>
          </p:nvPr>
        </p:nvSpPr>
        <p:spPr/>
        <p:txBody>
          <a:bodyPr/>
          <a:lstStyle/>
          <a:p>
            <a:fld id="{176F10AF-07C2-4959-82F2-9E9710A9A1B7}" type="slidenum">
              <a:rPr lang="en-US" smtClean="0"/>
              <a:pPr/>
              <a:t>54</a:t>
            </a:fld>
            <a:endParaRPr lang="en-US"/>
          </a:p>
        </p:txBody>
      </p:sp>
    </p:spTree>
    <p:extLst>
      <p:ext uri="{BB962C8B-B14F-4D97-AF65-F5344CB8AC3E}">
        <p14:creationId xmlns:p14="http://schemas.microsoft.com/office/powerpoint/2010/main" xmlns="" val="3523320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dirty="0" smtClean="0">
                <a:hlinkClick r:id="rId3"/>
              </a:rPr>
              <a:t>http://www.nciom.org/wp-content/uploads/2010/12/Casey_4-26-11.pdf</a:t>
            </a:r>
            <a:endParaRPr lang="en-US" dirty="0"/>
          </a:p>
        </p:txBody>
      </p:sp>
      <p:sp>
        <p:nvSpPr>
          <p:cNvPr id="4" name="Slide Number Placeholder 3"/>
          <p:cNvSpPr>
            <a:spLocks noGrp="1"/>
          </p:cNvSpPr>
          <p:nvPr>
            <p:ph type="sldNum" sz="quarter" idx="10"/>
          </p:nvPr>
        </p:nvSpPr>
        <p:spPr/>
        <p:txBody>
          <a:bodyPr/>
          <a:lstStyle/>
          <a:p>
            <a:fld id="{34246751-6925-4436-BED2-60818B3D4E8B}" type="slidenum">
              <a:rPr lang="en-US" smtClean="0"/>
              <a:pPr/>
              <a:t>58</a:t>
            </a:fld>
            <a:endParaRPr lang="en-US"/>
          </a:p>
        </p:txBody>
      </p:sp>
    </p:spTree>
    <p:extLst>
      <p:ext uri="{BB962C8B-B14F-4D97-AF65-F5344CB8AC3E}">
        <p14:creationId xmlns:p14="http://schemas.microsoft.com/office/powerpoint/2010/main" xmlns="" val="4086834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B23ADD-D02C-4FD9-B637-B00445C5DF9C}" type="slidenum">
              <a:rPr lang="en-US" smtClean="0"/>
              <a:pPr/>
              <a:t>64</a:t>
            </a:fld>
            <a:endParaRPr lang="en-US" dirty="0"/>
          </a:p>
        </p:txBody>
      </p:sp>
    </p:spTree>
    <p:extLst>
      <p:ext uri="{BB962C8B-B14F-4D97-AF65-F5344CB8AC3E}">
        <p14:creationId xmlns:p14="http://schemas.microsoft.com/office/powerpoint/2010/main" xmlns="" val="670033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E2EFEC-2E61-429F-B889-F7193847594C}" type="slidenum">
              <a:rPr lang="en-US" smtClean="0"/>
              <a:pPr fontAlgn="base">
                <a:spcBef>
                  <a:spcPct val="0"/>
                </a:spcBef>
                <a:spcAft>
                  <a:spcPct val="0"/>
                </a:spcAft>
                <a:defRPr/>
              </a:pPr>
              <a:t>72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Really focus on</a:t>
            </a:r>
            <a:r>
              <a:rPr lang="en-US" baseline="0" dirty="0" smtClean="0"/>
              <a:t> </a:t>
            </a:r>
            <a:r>
              <a:rPr lang="en-US" baseline="0" smtClean="0"/>
              <a:t>first two</a:t>
            </a:r>
            <a:endParaRPr lang="en-US"/>
          </a:p>
        </p:txBody>
      </p:sp>
      <p:sp>
        <p:nvSpPr>
          <p:cNvPr id="4" name="Slide Number Placeholder 3"/>
          <p:cNvSpPr>
            <a:spLocks noGrp="1"/>
          </p:cNvSpPr>
          <p:nvPr>
            <p:ph type="sldNum" sz="quarter" idx="10"/>
          </p:nvPr>
        </p:nvSpPr>
        <p:spPr/>
        <p:txBody>
          <a:bodyPr/>
          <a:lstStyle/>
          <a:p>
            <a:fld id="{F476F573-C47C-411D-99DE-72E12928D27C}"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76F573-C47C-411D-99DE-72E12928D27C}" type="slidenum">
              <a:rPr lang="en-US" smtClean="0"/>
              <a:pPr/>
              <a:t>8</a:t>
            </a:fld>
            <a:endParaRPr lang="en-US" dirty="0"/>
          </a:p>
        </p:txBody>
      </p:sp>
    </p:spTree>
    <p:extLst>
      <p:ext uri="{BB962C8B-B14F-4D97-AF65-F5344CB8AC3E}">
        <p14:creationId xmlns:p14="http://schemas.microsoft.com/office/powerpoint/2010/main" xmlns="" val="3294031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Tw Cen MT" pitchFamily="34" charset="0"/>
              </a:rPr>
              <a:t>85% OIC patient population either relies on Public Insurance or has no insurance</a:t>
            </a:r>
            <a:endParaRPr lang="en-US" sz="1200" dirty="0" smtClean="0">
              <a:latin typeface="Tw Cen MT" pitchFamily="34" charset="0"/>
            </a:endParaRPr>
          </a:p>
          <a:p>
            <a:endParaRPr lang="en-US" dirty="0"/>
          </a:p>
        </p:txBody>
      </p:sp>
      <p:sp>
        <p:nvSpPr>
          <p:cNvPr id="4" name="Slide Number Placeholder 3"/>
          <p:cNvSpPr>
            <a:spLocks noGrp="1"/>
          </p:cNvSpPr>
          <p:nvPr>
            <p:ph type="sldNum" sz="quarter" idx="10"/>
          </p:nvPr>
        </p:nvSpPr>
        <p:spPr/>
        <p:txBody>
          <a:bodyPr/>
          <a:lstStyle/>
          <a:p>
            <a:fld id="{F476F573-C47C-411D-99DE-72E12928D27C}" type="slidenum">
              <a:rPr lang="en-US" smtClean="0"/>
              <a:pPr/>
              <a:t>11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Startup investment, operating costs, and revenue depend on patient volume</a:t>
            </a:r>
            <a:endParaRPr lang="en-US" dirty="0"/>
          </a:p>
        </p:txBody>
      </p:sp>
      <p:sp>
        <p:nvSpPr>
          <p:cNvPr id="4" name="Slide Number Placeholder 3"/>
          <p:cNvSpPr>
            <a:spLocks noGrp="1"/>
          </p:cNvSpPr>
          <p:nvPr>
            <p:ph type="sldNum" sz="quarter" idx="10"/>
          </p:nvPr>
        </p:nvSpPr>
        <p:spPr/>
        <p:txBody>
          <a:bodyPr/>
          <a:lstStyle/>
          <a:p>
            <a:fld id="{F476F573-C47C-411D-99DE-72E12928D27C}"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Large margin for error</a:t>
            </a:r>
            <a:endParaRPr lang="en-US" dirty="0"/>
          </a:p>
        </p:txBody>
      </p:sp>
      <p:sp>
        <p:nvSpPr>
          <p:cNvPr id="4" name="Slide Number Placeholder 3"/>
          <p:cNvSpPr>
            <a:spLocks noGrp="1"/>
          </p:cNvSpPr>
          <p:nvPr>
            <p:ph type="sldNum" sz="quarter" idx="10"/>
          </p:nvPr>
        </p:nvSpPr>
        <p:spPr/>
        <p:txBody>
          <a:bodyPr/>
          <a:lstStyle/>
          <a:p>
            <a:fld id="{F476F573-C47C-411D-99DE-72E12928D27C}"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76F573-C47C-411D-99DE-72E12928D27C}" type="slidenum">
              <a:rPr lang="en-US" smtClean="0"/>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Staffing is one</a:t>
            </a:r>
            <a:r>
              <a:rPr lang="en-US" baseline="0" dirty="0" smtClean="0"/>
              <a:t> of the biggest challenges</a:t>
            </a:r>
          </a:p>
          <a:p>
            <a:r>
              <a:rPr lang="en-US" baseline="0" dirty="0" smtClean="0"/>
              <a:t>Hiring for “passion for care” is critical</a:t>
            </a:r>
            <a:endParaRPr lang="en-US" dirty="0"/>
          </a:p>
        </p:txBody>
      </p:sp>
      <p:sp>
        <p:nvSpPr>
          <p:cNvPr id="4" name="Slide Number Placeholder 3"/>
          <p:cNvSpPr>
            <a:spLocks noGrp="1"/>
          </p:cNvSpPr>
          <p:nvPr>
            <p:ph type="sldNum" sz="quarter" idx="10"/>
          </p:nvPr>
        </p:nvSpPr>
        <p:spPr/>
        <p:txBody>
          <a:bodyPr/>
          <a:lstStyle/>
          <a:p>
            <a:fld id="{F476F573-C47C-411D-99DE-72E12928D27C}"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418190"/>
            <a:ext cx="9144000" cy="143981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userDrawn="1"/>
        </p:nvSpPr>
        <p:spPr>
          <a:xfrm>
            <a:off x="-9144" y="5495640"/>
            <a:ext cx="1898736" cy="127092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085393" y="5495640"/>
            <a:ext cx="7058607" cy="1292756"/>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340351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8C91671-42A6-4959-AB91-FDA568A16C06}" type="datetime1">
              <a:rPr lang="en-US" smtClean="0"/>
              <a:pPr/>
              <a:t>4/13/2012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1DFFC655-D735-8243-B6C4-3B647FE025D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006AB1-3DC7-4750-991C-1518E6FF48CE}" type="datetime1">
              <a:rPr lang="en-US" smtClean="0"/>
              <a:pPr/>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FC655-D735-8243-B6C4-3B647FE025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93DCA413-BD5E-43BD-9251-B2C52C031C06}" type="datetime1">
              <a:rPr lang="en-US" smtClean="0"/>
              <a:pPr/>
              <a:t>4/13/2012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1DFFC655-D735-8243-B6C4-3B647FE025D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5115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0C896BD-5A1D-475D-AED0-D2EBA18ED8A8}" type="datetime1">
              <a:rPr lang="en-US" smtClean="0"/>
              <a:pPr/>
              <a:t>4/13/2012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DFFC655-D735-8243-B6C4-3B647FE025D3}"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7" name="Rectangle 6"/>
          <p:cNvSpPr/>
          <p:nvPr/>
        </p:nvSpPr>
        <p:spPr bwMode="white">
          <a:xfrm>
            <a:off x="0" y="3516608"/>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38100" y="3179928"/>
            <a:ext cx="1295400" cy="197498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414816" y="3179928"/>
            <a:ext cx="7772400" cy="197498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524000" y="3179928"/>
            <a:ext cx="7620000" cy="1974980"/>
          </a:xfrm>
        </p:spPr>
        <p:txBody>
          <a:bodyPr/>
          <a:lstStyle>
            <a:lvl1pPr algn="l">
              <a:buNone/>
              <a:defRPr sz="4400" b="0" cap="none">
                <a:solidFill>
                  <a:srgbClr val="FFFFFF"/>
                </a:solidFill>
              </a:defRPr>
            </a:lvl1pPr>
          </a:lstStyle>
          <a:p>
            <a:r>
              <a:rPr kumimoji="0" lang="en-US" dirty="0" smtClean="0"/>
              <a:t>Click to edit Master title style</a:t>
            </a:r>
            <a:endParaRPr kumimoji="0" lang="en-US" dirty="0"/>
          </a:p>
        </p:txBody>
      </p:sp>
      <p:sp>
        <p:nvSpPr>
          <p:cNvPr id="12" name="Date Placeholder 11"/>
          <p:cNvSpPr>
            <a:spLocks noGrp="1"/>
          </p:cNvSpPr>
          <p:nvPr>
            <p:ph type="dt" sz="half" idx="10"/>
          </p:nvPr>
        </p:nvSpPr>
        <p:spPr/>
        <p:txBody>
          <a:bodyPr/>
          <a:lstStyle/>
          <a:p>
            <a:fld id="{D0FFF998-F789-4214-B73B-BF2A64D8ECD1}" type="datetime1">
              <a:rPr lang="en-US" smtClean="0"/>
              <a:pPr/>
              <a:t>4/13/2012</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430700E-F781-4CB5-9DEF-2FD15B3A4FEF}" type="datetime1">
              <a:rPr lang="en-US" smtClean="0"/>
              <a:pPr/>
              <a:t>4/13/2012</a:t>
            </a:fld>
            <a:endParaRPr lang="en-US"/>
          </a:p>
        </p:txBody>
      </p:sp>
      <p:sp>
        <p:nvSpPr>
          <p:cNvPr id="10" name="Slide Number Placeholder 9"/>
          <p:cNvSpPr>
            <a:spLocks noGrp="1"/>
          </p:cNvSpPr>
          <p:nvPr>
            <p:ph type="sldNum" sz="quarter" idx="16"/>
          </p:nvPr>
        </p:nvSpPr>
        <p:spPr/>
        <p:txBody>
          <a:bodyPr rtlCol="0"/>
          <a:lstStyle/>
          <a:p>
            <a:fld id="{1DFFC655-D735-8243-B6C4-3B647FE025D3}"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D247A2BA-1D3C-4172-B77D-ECFBF123D582}" type="datetime1">
              <a:rPr lang="en-US" smtClean="0"/>
              <a:pPr/>
              <a:t>4/13/2012</a:t>
            </a:fld>
            <a:endParaRPr lang="en-US"/>
          </a:p>
        </p:txBody>
      </p:sp>
      <p:sp>
        <p:nvSpPr>
          <p:cNvPr id="12" name="Slide Number Placeholder 11"/>
          <p:cNvSpPr>
            <a:spLocks noGrp="1"/>
          </p:cNvSpPr>
          <p:nvPr>
            <p:ph type="sldNum" sz="quarter" idx="16"/>
          </p:nvPr>
        </p:nvSpPr>
        <p:spPr/>
        <p:txBody>
          <a:bodyPr rtlCol="0"/>
          <a:lstStyle/>
          <a:p>
            <a:fld id="{1DFFC655-D735-8243-B6C4-3B647FE025D3}"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3AA477A-D36E-4E86-A6FD-615BB78D382D}" type="datetime1">
              <a:rPr lang="en-US" smtClean="0"/>
              <a:pPr/>
              <a:t>4/13/2012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DFFC655-D735-8243-B6C4-3B647FE025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B3EA30-D988-4362-9A70-A7892AAC5DE4}" type="datetime1">
              <a:rPr lang="en-US" smtClean="0"/>
              <a:pPr/>
              <a:t>4/13/2012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DFFC655-D735-8243-B6C4-3B647FE025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8C4A594-F1A6-4788-A350-6698E69C47B7}" type="datetime1">
              <a:rPr lang="en-US" smtClean="0"/>
              <a:pPr/>
              <a:t>4/13/2012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DFFC655-D735-8243-B6C4-3B647FE025D3}"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CA254F31-3EA7-4694-BB4E-118EACD80FA7}" type="datetime1">
              <a:rPr lang="en-US" smtClean="0"/>
              <a:pPr/>
              <a:t>4/13/2012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DFFC655-D735-8243-B6C4-3B647FE025D3}"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13859DA-4FAF-457F-B825-AC43AF858C50}" type="datetime1">
              <a:rPr lang="en-US" smtClean="0"/>
              <a:pPr/>
              <a:t>4/13/2012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DFFC655-D735-8243-B6C4-3B647FE025D3}" type="slidenum">
              <a:rPr lang="en-US" smtClean="0"/>
              <a:pPr/>
              <a:t>‹#›</a:t>
            </a:fld>
            <a:endParaRPr lang="en-US"/>
          </a:p>
        </p:txBody>
      </p:sp>
      <p:pic>
        <p:nvPicPr>
          <p:cNvPr id="10" name="Picture 9"/>
          <p:cNvPicPr>
            <a:picLocks noChangeAspect="1"/>
          </p:cNvPicPr>
          <p:nvPr userDrawn="1"/>
        </p:nvPicPr>
        <p:blipFill>
          <a:blip r:embed="rId13"/>
          <a:srcRect b="23181"/>
          <a:stretch>
            <a:fillRect/>
          </a:stretch>
        </p:blipFill>
        <p:spPr>
          <a:xfrm>
            <a:off x="91071" y="6200445"/>
            <a:ext cx="1950175" cy="612318"/>
          </a:xfrm>
          <a:prstGeom prst="rect">
            <a:avLst/>
          </a:prstGeom>
        </p:spPr>
      </p:pic>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factfinder2.census.gov/" TargetMode="Externa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dentalclinicmanual.com/" TargetMode="External"/><Relationship Id="rId2" Type="http://schemas.openxmlformats.org/officeDocument/2006/relationships/hyperlink" Target="http://www.rockymountnc.gov/downtown/documents/downtown%20development%20brochure%20FINAL%207-09.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dentalclinicmanual.com/chapt2/1_1.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nashp.org/sites/default/files/EngagingPrimaryCareMedicalProvidersCOH.pdf?q=files/EngagingPrimaryCareMedicalProvidersCOH.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ncdhhs.gov/dma/physician/1a23.pdf"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hyperlink" Target="http://www.ncdhhs.gov/dph/oralhealth/partners/IMB-toolkit.htm" TargetMode="External"/><Relationship Id="rId2" Type="http://schemas.openxmlformats.org/officeDocument/2006/relationships/hyperlink" Target="http://www.ncdhhs.gov/dph/oralhealth/partners/IMB.htm" TargetMode="External"/><Relationship Id="rId1" Type="http://schemas.openxmlformats.org/officeDocument/2006/relationships/slideLayout" Target="../slideLayouts/slideLayout2.xml"/><Relationship Id="rId4" Type="http://schemas.openxmlformats.org/officeDocument/2006/relationships/hyperlink" Target="mailto:Kelly.Close@dhhs.nc.gov"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averagedentistsalary.net/NC/Rocky-Mount/salary/Dentist-Salary"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hyperlink" Target="http://www.ncdentalboard.org/PDF/General%20Statutes8-10.pdf" TargetMode="External"/><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28.xml.rels><?xml version="1.0" encoding="UTF-8" standalone="yes"?>
<Relationships xmlns="http://schemas.openxmlformats.org/package/2006/relationships"><Relationship Id="rId2" Type="http://schemas.openxmlformats.org/officeDocument/2006/relationships/hyperlink" Target="http://www.ncdentalboard.org/PDF/General%20Statutes8-10.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ncdental.org/ncds/History1.asp?SnID=159656247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dentalclinicmanual.com/chapt3/1_2.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www.deltadentalins.com/oral_health/dentalhealth.html"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www.cms.gov/MedicaidDentalCoverage/Downloads/dentalguide.pdf"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slide" Target="slide44.xml"/><Relationship Id="rId1" Type="http://schemas.openxmlformats.org/officeDocument/2006/relationships/slideLayout" Target="../slideLayouts/slideLayout3.xml"/><Relationship Id="rId4" Type="http://schemas.openxmlformats.org/officeDocument/2006/relationships/slide" Target="slide7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image" Target="../media/image12.jpeg"/><Relationship Id="rId13" Type="http://schemas.microsoft.com/office/2007/relationships/diagramDrawing" Target="../diagrams/drawing10.xml"/><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diagramColors" Target="../diagrams/colors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QuickStyle" Target="../diagrams/quickStyle10.xml"/><Relationship Id="rId5" Type="http://schemas.openxmlformats.org/officeDocument/2006/relationships/diagramQuickStyle" Target="../diagrams/quickStyle9.xml"/><Relationship Id="rId10" Type="http://schemas.openxmlformats.org/officeDocument/2006/relationships/diagramLayout" Target="../diagrams/layout10.xml"/><Relationship Id="rId4" Type="http://schemas.openxmlformats.org/officeDocument/2006/relationships/diagramLayout" Target="../diagrams/layout9.xml"/><Relationship Id="rId9" Type="http://schemas.openxmlformats.org/officeDocument/2006/relationships/diagramData" Target="../diagrams/data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medicaid.gov/Medicaid-CHIP-Program-Information/By-Topics/Childrens-Health-Insurance-Program-CHIP/Childrens-Health-Insurance-Program-CHIP.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http://www.insurekidsnow.gov/professionals/reports/chipra/2010_enrollment_data.pdf" TargetMode="External"/><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hyperlink" Target="http://www.nciom.org/wp-content/uploads/2010/12/Casey_4-26-11.pdf" TargetMode="External"/><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8" Type="http://schemas.openxmlformats.org/officeDocument/2006/relationships/hyperlink" Target="http://www.ncdhhs.gov/dma/countyreports/2011/EdgecombeCounty.pdf" TargetMode="External"/><Relationship Id="rId3" Type="http://schemas.openxmlformats.org/officeDocument/2006/relationships/diagramLayout" Target="../diagrams/layout15.xml"/><Relationship Id="rId7" Type="http://schemas.openxmlformats.org/officeDocument/2006/relationships/hyperlink" Target="http://www.ncdhhs.gov/dma/countyreports/2010/Cnty33.pdf" TargetMode="Externa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10" Type="http://schemas.openxmlformats.org/officeDocument/2006/relationships/hyperlink" Target="http://www.ncdhhs.gov/dma/countyreports/2011/WilsonCounty.pdf" TargetMode="External"/><Relationship Id="rId4" Type="http://schemas.openxmlformats.org/officeDocument/2006/relationships/diagramQuickStyle" Target="../diagrams/quickStyle15.xml"/><Relationship Id="rId9" Type="http://schemas.openxmlformats.org/officeDocument/2006/relationships/hyperlink" Target="http://www.ncdhhs.gov/dma/countyreports/2011/NashCounty.pdf"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2010.census.gov/2010census/popmap/" TargetMode="External"/><Relationship Id="rId4" Type="http://schemas.openxmlformats.org/officeDocument/2006/relationships/hyperlink" Target="http://rhr.sph.sc.edu/"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ww.ncdhhs.gov/orhcc/recruitment/contacts.htm" TargetMode="External"/><Relationship Id="rId2" Type="http://schemas.openxmlformats.org/officeDocument/2006/relationships/hyperlink" Target="http://nhscjobs.hrsa.gov/"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7228" y="3470392"/>
            <a:ext cx="7301972" cy="1828800"/>
          </a:xfrm>
        </p:spPr>
        <p:txBody>
          <a:bodyPr>
            <a:normAutofit/>
          </a:bodyPr>
          <a:lstStyle/>
          <a:p>
            <a:r>
              <a:rPr lang="en-US" dirty="0" smtClean="0"/>
              <a:t>OIC Family Medical Center:</a:t>
            </a:r>
            <a:br>
              <a:rPr lang="en-US" dirty="0" smtClean="0"/>
            </a:br>
            <a:r>
              <a:rPr lang="en-US" dirty="0" smtClean="0"/>
              <a:t>Dental Clinic initiative</a:t>
            </a:r>
            <a:endParaRPr lang="en-US" dirty="0"/>
          </a:p>
        </p:txBody>
      </p:sp>
      <p:sp>
        <p:nvSpPr>
          <p:cNvPr id="3" name="Subtitle 2"/>
          <p:cNvSpPr>
            <a:spLocks noGrp="1"/>
          </p:cNvSpPr>
          <p:nvPr>
            <p:ph type="subTitle" idx="1"/>
          </p:nvPr>
        </p:nvSpPr>
        <p:spPr>
          <a:xfrm>
            <a:off x="2071917" y="5498097"/>
            <a:ext cx="7072084" cy="1187604"/>
          </a:xfrm>
        </p:spPr>
        <p:txBody>
          <a:bodyPr>
            <a:noAutofit/>
          </a:bodyPr>
          <a:lstStyle/>
          <a:p>
            <a:r>
              <a:rPr lang="en-US" sz="1900" b="1" dirty="0" smtClean="0">
                <a:solidFill>
                  <a:schemeClr val="bg1"/>
                </a:solidFill>
              </a:rPr>
              <a:t>UNC Kenan-Flagler Business School Feasibility Study, March 2012</a:t>
            </a:r>
          </a:p>
          <a:p>
            <a:pPr algn="r"/>
            <a:r>
              <a:rPr lang="en-US" sz="1800" dirty="0" smtClean="0">
                <a:solidFill>
                  <a:schemeClr val="bg1"/>
                </a:solidFill>
              </a:rPr>
              <a:t>Kellan Dickens, Anna Diehl, Andrea Gourdine, </a:t>
            </a:r>
          </a:p>
          <a:p>
            <a:pPr algn="r"/>
            <a:r>
              <a:rPr lang="en-US" sz="1800" dirty="0" smtClean="0">
                <a:solidFill>
                  <a:schemeClr val="bg1"/>
                </a:solidFill>
              </a:rPr>
              <a:t>Rawlins Parker, Nora Petito, Kevin Seals</a:t>
            </a:r>
          </a:p>
        </p:txBody>
      </p:sp>
      <p:grpSp>
        <p:nvGrpSpPr>
          <p:cNvPr id="6" name="Group 5"/>
          <p:cNvGrpSpPr/>
          <p:nvPr/>
        </p:nvGrpSpPr>
        <p:grpSpPr>
          <a:xfrm>
            <a:off x="453735" y="1128155"/>
            <a:ext cx="2018805" cy="1045029"/>
            <a:chOff x="1341911" y="2173184"/>
            <a:chExt cx="2018805" cy="1045029"/>
          </a:xfrm>
        </p:grpSpPr>
        <p:sp>
          <p:nvSpPr>
            <p:cNvPr id="5" name="Rectangle 4"/>
            <p:cNvSpPr/>
            <p:nvPr/>
          </p:nvSpPr>
          <p:spPr>
            <a:xfrm>
              <a:off x="1341911" y="2173184"/>
              <a:ext cx="2018805" cy="104502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7042" name="Picture 2" descr="UNC Kenan-Flagler Business School"/>
            <p:cNvPicPr>
              <a:picLocks noChangeAspect="1" noChangeArrowheads="1"/>
            </p:cNvPicPr>
            <p:nvPr/>
          </p:nvPicPr>
          <p:blipFill>
            <a:blip r:embed="rId2"/>
            <a:srcRect/>
            <a:stretch>
              <a:fillRect/>
            </a:stretch>
          </p:blipFill>
          <p:spPr bwMode="auto">
            <a:xfrm>
              <a:off x="1463138" y="2411681"/>
              <a:ext cx="1790700" cy="533400"/>
            </a:xfrm>
            <a:prstGeom prst="rect">
              <a:avLst/>
            </a:prstGeom>
            <a:noFill/>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The market size of the underserved population (Medicaid and No Coverage) is 85,000 patients</a:t>
            </a:r>
            <a:endParaRPr lang="en-US" sz="2800" b="1" dirty="0"/>
          </a:p>
        </p:txBody>
      </p:sp>
      <p:graphicFrame>
        <p:nvGraphicFramePr>
          <p:cNvPr id="5" name="Chart 4"/>
          <p:cNvGraphicFramePr>
            <a:graphicFrameLocks/>
          </p:cNvGraphicFramePr>
          <p:nvPr>
            <p:extLst>
              <p:ext uri="{D42A27DB-BD31-4B8C-83A1-F6EECF244321}">
                <p14:modId xmlns:p14="http://schemas.microsoft.com/office/powerpoint/2010/main" xmlns="" val="2745750817"/>
              </p:ext>
            </p:extLst>
          </p:nvPr>
        </p:nvGraphicFramePr>
        <p:xfrm>
          <a:off x="914400" y="1624084"/>
          <a:ext cx="7315200" cy="401471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362200" y="3657600"/>
            <a:ext cx="609600" cy="307777"/>
          </a:xfrm>
          <a:prstGeom prst="rect">
            <a:avLst/>
          </a:prstGeom>
          <a:noFill/>
        </p:spPr>
        <p:txBody>
          <a:bodyPr wrap="square" rtlCol="0">
            <a:spAutoFit/>
          </a:bodyPr>
          <a:lstStyle/>
          <a:p>
            <a:pPr algn="ctr"/>
            <a:r>
              <a:rPr lang="en-US" sz="1400" dirty="0" smtClean="0"/>
              <a:t>45%</a:t>
            </a:r>
            <a:endParaRPr lang="en-US" sz="1400" dirty="0"/>
          </a:p>
        </p:txBody>
      </p:sp>
      <p:sp>
        <p:nvSpPr>
          <p:cNvPr id="7" name="TextBox 6"/>
          <p:cNvSpPr txBox="1"/>
          <p:nvPr/>
        </p:nvSpPr>
        <p:spPr>
          <a:xfrm>
            <a:off x="3886200" y="4569023"/>
            <a:ext cx="609600" cy="307777"/>
          </a:xfrm>
          <a:prstGeom prst="rect">
            <a:avLst/>
          </a:prstGeom>
          <a:noFill/>
        </p:spPr>
        <p:txBody>
          <a:bodyPr wrap="square" rtlCol="0">
            <a:spAutoFit/>
          </a:bodyPr>
          <a:lstStyle/>
          <a:p>
            <a:pPr algn="ctr"/>
            <a:r>
              <a:rPr lang="en-US" sz="1400" dirty="0" smtClean="0"/>
              <a:t>19%</a:t>
            </a:r>
            <a:endParaRPr lang="en-US" sz="1400" dirty="0"/>
          </a:p>
        </p:txBody>
      </p:sp>
      <p:sp>
        <p:nvSpPr>
          <p:cNvPr id="8" name="TextBox 7"/>
          <p:cNvSpPr txBox="1"/>
          <p:nvPr/>
        </p:nvSpPr>
        <p:spPr>
          <a:xfrm>
            <a:off x="5486400" y="4605809"/>
            <a:ext cx="609600" cy="307777"/>
          </a:xfrm>
          <a:prstGeom prst="rect">
            <a:avLst/>
          </a:prstGeom>
          <a:noFill/>
        </p:spPr>
        <p:txBody>
          <a:bodyPr wrap="square" rtlCol="0">
            <a:spAutoFit/>
          </a:bodyPr>
          <a:lstStyle/>
          <a:p>
            <a:pPr algn="ctr"/>
            <a:r>
              <a:rPr lang="en-US" sz="1400" dirty="0" smtClean="0"/>
              <a:t>18%</a:t>
            </a:r>
            <a:endParaRPr lang="en-US" sz="1400" dirty="0"/>
          </a:p>
        </p:txBody>
      </p:sp>
      <p:sp>
        <p:nvSpPr>
          <p:cNvPr id="9" name="TextBox 8"/>
          <p:cNvSpPr txBox="1"/>
          <p:nvPr/>
        </p:nvSpPr>
        <p:spPr>
          <a:xfrm>
            <a:off x="7010400" y="4890448"/>
            <a:ext cx="609600" cy="307777"/>
          </a:xfrm>
          <a:prstGeom prst="rect">
            <a:avLst/>
          </a:prstGeom>
          <a:noFill/>
        </p:spPr>
        <p:txBody>
          <a:bodyPr wrap="square" rtlCol="0">
            <a:spAutoFit/>
          </a:bodyPr>
          <a:lstStyle/>
          <a:p>
            <a:pPr algn="ctr"/>
            <a:r>
              <a:rPr lang="en-US" sz="1400" dirty="0" smtClean="0"/>
              <a:t>10%</a:t>
            </a:r>
            <a:endParaRPr lang="en-US" sz="1400" dirty="0"/>
          </a:p>
        </p:txBody>
      </p:sp>
      <p:sp>
        <p:nvSpPr>
          <p:cNvPr id="10" name="TextBox 9"/>
          <p:cNvSpPr txBox="1"/>
          <p:nvPr/>
        </p:nvSpPr>
        <p:spPr>
          <a:xfrm>
            <a:off x="4267200" y="5943600"/>
            <a:ext cx="4876800" cy="400110"/>
          </a:xfrm>
          <a:prstGeom prst="rect">
            <a:avLst/>
          </a:prstGeom>
          <a:noFill/>
        </p:spPr>
        <p:txBody>
          <a:bodyPr wrap="square" rtlCol="0">
            <a:spAutoFit/>
          </a:bodyPr>
          <a:lstStyle/>
          <a:p>
            <a:pPr algn="r"/>
            <a:r>
              <a:rPr lang="en-US" sz="1000" dirty="0" smtClean="0"/>
              <a:t>Data extrapolated from 2010 US Census</a:t>
            </a:r>
          </a:p>
          <a:p>
            <a:pPr algn="r"/>
            <a:r>
              <a:rPr lang="en-US" sz="1000" dirty="0">
                <a:hlinkClick r:id="rId3"/>
              </a:rPr>
              <a:t>http://</a:t>
            </a:r>
            <a:r>
              <a:rPr lang="en-US" sz="1000" dirty="0" smtClean="0">
                <a:hlinkClick r:id="rId3"/>
              </a:rPr>
              <a:t>factfinder2.census.gov</a:t>
            </a:r>
            <a:r>
              <a:rPr lang="en-US" sz="1000" dirty="0" smtClean="0"/>
              <a:t> report ID B27010</a:t>
            </a:r>
            <a:endParaRPr lang="en-US" sz="1000" dirty="0"/>
          </a:p>
        </p:txBody>
      </p:sp>
      <p:sp>
        <p:nvSpPr>
          <p:cNvPr id="11" name="Rounded Rectangle 10"/>
          <p:cNvSpPr/>
          <p:nvPr/>
        </p:nvSpPr>
        <p:spPr>
          <a:xfrm>
            <a:off x="3454400" y="3657600"/>
            <a:ext cx="3060700" cy="2133600"/>
          </a:xfrm>
          <a:prstGeom prst="round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lide Number Placeholder 11"/>
          <p:cNvSpPr>
            <a:spLocks noGrp="1"/>
          </p:cNvSpPr>
          <p:nvPr>
            <p:ph type="sldNum" sz="quarter" idx="12"/>
          </p:nvPr>
        </p:nvSpPr>
        <p:spPr/>
        <p:txBody>
          <a:bodyPr>
            <a:normAutofit fontScale="85000" lnSpcReduction="20000"/>
          </a:bodyPr>
          <a:lstStyle/>
          <a:p>
            <a:fld id="{1DFFC655-D735-8243-B6C4-3B647FE025D3}" type="slidenum">
              <a:rPr lang="en-US" smtClean="0"/>
              <a:pPr/>
              <a:t>10</a:t>
            </a:fld>
            <a:endParaRPr lang="en-US"/>
          </a:p>
        </p:txBody>
      </p:sp>
    </p:spTree>
    <p:extLst>
      <p:ext uri="{BB962C8B-B14F-4D97-AF65-F5344CB8AC3E}">
        <p14:creationId xmlns:p14="http://schemas.microsoft.com/office/powerpoint/2010/main" xmlns="" val="3670416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2775" y="150813"/>
            <a:ext cx="8153400" cy="990600"/>
          </a:xfrm>
        </p:spPr>
        <p:txBody>
          <a:bodyPr>
            <a:normAutofit/>
          </a:bodyPr>
          <a:lstStyle/>
          <a:p>
            <a:pPr eaLnBrk="1" hangingPunct="1"/>
            <a:r>
              <a:rPr lang="en-US" sz="2800" b="1" dirty="0" smtClean="0"/>
              <a:t>85% of OIC’s current patient profile reflects the underserved dental population</a:t>
            </a:r>
          </a:p>
        </p:txBody>
      </p:sp>
      <p:graphicFrame>
        <p:nvGraphicFramePr>
          <p:cNvPr id="5" name="Table 4"/>
          <p:cNvGraphicFramePr>
            <a:graphicFrameLocks noGrp="1"/>
          </p:cNvGraphicFramePr>
          <p:nvPr/>
        </p:nvGraphicFramePr>
        <p:xfrm>
          <a:off x="685800" y="1968500"/>
          <a:ext cx="7543800" cy="2738440"/>
        </p:xfrm>
        <a:graphic>
          <a:graphicData uri="http://schemas.openxmlformats.org/drawingml/2006/table">
            <a:tbl>
              <a:tblPr firstRow="1">
                <a:tableStyleId>{F2DE63D5-997A-4646-A377-4702673A728D}</a:tableStyleId>
              </a:tblPr>
              <a:tblGrid>
                <a:gridCol w="3840838"/>
                <a:gridCol w="1713605"/>
                <a:gridCol w="1989357"/>
              </a:tblGrid>
              <a:tr h="495938">
                <a:tc>
                  <a:txBody>
                    <a:bodyPr/>
                    <a:lstStyle/>
                    <a:p>
                      <a:pPr algn="l" fontAlgn="b"/>
                      <a:r>
                        <a:rPr lang="en-US" sz="1600" u="none" strike="noStrike" dirty="0"/>
                        <a:t>OIC </a:t>
                      </a:r>
                      <a:r>
                        <a:rPr lang="en-US" sz="1600" u="none" strike="noStrike" dirty="0" smtClean="0"/>
                        <a:t>Patient Characteristics</a:t>
                      </a:r>
                      <a:endParaRPr lang="en-US" sz="1600" b="1" i="0" u="none" strike="noStrike" dirty="0">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 of patients</a:t>
                      </a:r>
                      <a:endParaRPr lang="en-US" sz="1600" b="1" i="0" u="none" strike="noStrike" dirty="0">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 of total patients</a:t>
                      </a:r>
                      <a:endParaRPr lang="en-US" sz="1600" b="1" i="0" u="none" strike="noStrike" dirty="0">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563">
                <a:tc>
                  <a:txBody>
                    <a:bodyPr/>
                    <a:lstStyle/>
                    <a:p>
                      <a:pPr algn="l" fontAlgn="b"/>
                      <a:r>
                        <a:rPr lang="en-US" sz="1600" u="none" strike="noStrike" dirty="0" smtClean="0"/>
                        <a:t>Uninsured</a:t>
                      </a:r>
                      <a:endParaRPr lang="en-US" sz="1600" b="0" i="0" u="none" strike="noStrike" dirty="0">
                        <a:latin typeface="+mj-lt"/>
                      </a:endParaRPr>
                    </a:p>
                  </a:txBody>
                  <a:tcPr marL="11430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smtClean="0"/>
                        <a:t>2,052</a:t>
                      </a:r>
                      <a:endParaRPr lang="en-US" sz="1600" b="0" i="0" u="none" strike="noStrike" dirty="0">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36%</a:t>
                      </a:r>
                      <a:endParaRPr lang="en-US" sz="1600" b="0" i="0" u="none" strike="noStrike" dirty="0">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563">
                <a:tc>
                  <a:txBody>
                    <a:bodyPr/>
                    <a:lstStyle/>
                    <a:p>
                      <a:pPr algn="l" fontAlgn="b"/>
                      <a:r>
                        <a:rPr lang="en-US" sz="1600" u="none" strike="noStrike" dirty="0"/>
                        <a:t>Medicaid</a:t>
                      </a:r>
                      <a:endParaRPr lang="en-US" sz="1600" b="0" i="0" u="none" strike="noStrike" dirty="0">
                        <a:latin typeface="+mj-lt"/>
                      </a:endParaRPr>
                    </a:p>
                  </a:txBody>
                  <a:tcPr marL="11430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smtClean="0"/>
                        <a:t>2,756</a:t>
                      </a:r>
                      <a:endParaRPr lang="en-US" sz="1600" b="0" i="0" u="none" strike="noStrike" dirty="0">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49%</a:t>
                      </a:r>
                      <a:endParaRPr lang="en-US" sz="1600" b="0" i="0" u="none" strike="noStrike" dirty="0">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563">
                <a:tc>
                  <a:txBody>
                    <a:bodyPr/>
                    <a:lstStyle/>
                    <a:p>
                      <a:pPr algn="l" fontAlgn="b"/>
                      <a:r>
                        <a:rPr lang="en-US" sz="1600" u="none" strike="noStrike" dirty="0" smtClean="0"/>
                        <a:t>Medicare</a:t>
                      </a:r>
                      <a:r>
                        <a:rPr lang="en-US" sz="1600" u="none" strike="noStrike" dirty="0"/>
                        <a:t>*</a:t>
                      </a:r>
                      <a:endParaRPr lang="en-US" sz="1600" b="0" i="0" u="none" strike="noStrike" dirty="0">
                        <a:latin typeface="+mj-lt"/>
                      </a:endParaRPr>
                    </a:p>
                  </a:txBody>
                  <a:tcPr marL="11430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539</a:t>
                      </a:r>
                      <a:endParaRPr lang="en-US" sz="1600" b="0" i="0" u="none" strike="noStrike" dirty="0">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9%</a:t>
                      </a:r>
                      <a:endParaRPr lang="en-US" sz="1600" b="0" i="0" u="none" strike="noStrike" dirty="0">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563">
                <a:tc>
                  <a:txBody>
                    <a:bodyPr/>
                    <a:lstStyle/>
                    <a:p>
                      <a:pPr algn="l" fontAlgn="b"/>
                      <a:r>
                        <a:rPr lang="en-US" sz="1600" u="none" strike="noStrike" dirty="0"/>
                        <a:t>Other Public Insurance</a:t>
                      </a:r>
                      <a:endParaRPr lang="en-US" sz="1600" b="0" i="0" u="none" strike="noStrike" dirty="0">
                        <a:latin typeface="+mj-lt"/>
                      </a:endParaRPr>
                    </a:p>
                  </a:txBody>
                  <a:tcPr marL="11430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146</a:t>
                      </a:r>
                      <a:endParaRPr lang="en-US" sz="1600" b="0" i="0" u="none" strike="noStrike" dirty="0">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3%</a:t>
                      </a:r>
                      <a:endParaRPr lang="en-US" sz="1600" b="0" i="0" u="none" strike="noStrike" dirty="0">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8125">
                <a:tc>
                  <a:txBody>
                    <a:bodyPr/>
                    <a:lstStyle/>
                    <a:p>
                      <a:pPr algn="l" fontAlgn="b"/>
                      <a:r>
                        <a:rPr lang="en-US" sz="1600" u="none" strike="noStrike" dirty="0"/>
                        <a:t>Private Insurance</a:t>
                      </a:r>
                      <a:endParaRPr lang="en-US" sz="1600" b="0" i="0" u="none" strike="noStrike" dirty="0">
                        <a:latin typeface="+mj-lt"/>
                      </a:endParaRPr>
                    </a:p>
                  </a:txBody>
                  <a:tcPr marL="11430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181</a:t>
                      </a:r>
                      <a:endParaRPr lang="en-US" sz="1600" b="0" i="0" u="none" strike="noStrike" dirty="0">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3%</a:t>
                      </a:r>
                      <a:endParaRPr lang="en-US" sz="1600" b="0" i="0" u="none" strike="noStrike" dirty="0">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8125">
                <a:tc>
                  <a:txBody>
                    <a:bodyPr/>
                    <a:lstStyle/>
                    <a:p>
                      <a:pPr algn="l" fontAlgn="b"/>
                      <a:r>
                        <a:rPr lang="en-US" sz="1600" u="none" strike="noStrike" dirty="0" smtClean="0"/>
                        <a:t>Annual Total</a:t>
                      </a:r>
                      <a:endParaRPr lang="en-US" sz="1600" b="1" i="0" u="none" strike="noStrike" dirty="0">
                        <a:latin typeface="+mj-lt"/>
                      </a:endParaRPr>
                    </a:p>
                  </a:txBody>
                  <a:tcPr marL="11430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smtClean="0"/>
                        <a:t>5,674</a:t>
                      </a:r>
                      <a:endParaRPr lang="en-US" sz="1600" b="1" i="0" u="none" strike="noStrike" dirty="0">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 </a:t>
                      </a:r>
                      <a:endParaRPr lang="en-US" sz="1600" b="0" i="0" u="none" strike="noStrike" dirty="0">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0509" name="TextBox 5"/>
          <p:cNvSpPr txBox="1">
            <a:spLocks noChangeArrowheads="1"/>
          </p:cNvSpPr>
          <p:nvPr/>
        </p:nvSpPr>
        <p:spPr bwMode="auto">
          <a:xfrm>
            <a:off x="685800" y="4787900"/>
            <a:ext cx="4953000" cy="276225"/>
          </a:xfrm>
          <a:prstGeom prst="rect">
            <a:avLst/>
          </a:prstGeom>
          <a:noFill/>
          <a:ln w="9525">
            <a:noFill/>
            <a:miter lim="800000"/>
            <a:headEnd/>
            <a:tailEnd/>
          </a:ln>
        </p:spPr>
        <p:txBody>
          <a:bodyPr>
            <a:spAutoFit/>
          </a:bodyPr>
          <a:lstStyle/>
          <a:p>
            <a:r>
              <a:rPr lang="en-US" sz="1200" dirty="0">
                <a:latin typeface="Tw Cen MT" pitchFamily="34" charset="0"/>
              </a:rPr>
              <a:t>*Medicare does not cover dental procedures</a:t>
            </a:r>
          </a:p>
        </p:txBody>
      </p:sp>
      <p:sp>
        <p:nvSpPr>
          <p:cNvPr id="10" name="Rounded Rectangle 9"/>
          <p:cNvSpPr/>
          <p:nvPr/>
        </p:nvSpPr>
        <p:spPr>
          <a:xfrm>
            <a:off x="635000" y="2547940"/>
            <a:ext cx="7651750" cy="690560"/>
          </a:xfrm>
          <a:prstGeom prst="round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1DFFC655-D735-8243-B6C4-3B647FE025D3}"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Financial Viability</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Patient volume is projected to be 4,114 visits</a:t>
            </a:r>
            <a:endParaRPr lang="en-US" sz="3200" b="1" dirty="0"/>
          </a:p>
        </p:txBody>
      </p:sp>
      <p:sp>
        <p:nvSpPr>
          <p:cNvPr id="5" name="TextBox 4"/>
          <p:cNvSpPr txBox="1"/>
          <p:nvPr/>
        </p:nvSpPr>
        <p:spPr>
          <a:xfrm>
            <a:off x="3115736" y="6296334"/>
            <a:ext cx="5825067" cy="369332"/>
          </a:xfrm>
          <a:prstGeom prst="rect">
            <a:avLst/>
          </a:prstGeom>
          <a:noFill/>
        </p:spPr>
        <p:txBody>
          <a:bodyPr wrap="square" rtlCol="0">
            <a:spAutoFit/>
          </a:bodyPr>
          <a:lstStyle/>
          <a:p>
            <a:pPr algn="r"/>
            <a:r>
              <a:rPr lang="en-US" dirty="0" smtClean="0"/>
              <a:t>*Key assumption</a:t>
            </a:r>
            <a:endParaRPr lang="en-US" dirty="0"/>
          </a:p>
        </p:txBody>
      </p:sp>
      <p:graphicFrame>
        <p:nvGraphicFramePr>
          <p:cNvPr id="9" name="Diagram 8"/>
          <p:cNvGraphicFramePr/>
          <p:nvPr>
            <p:extLst>
              <p:ext uri="{D42A27DB-BD31-4B8C-83A1-F6EECF244321}">
                <p14:modId xmlns:p14="http://schemas.microsoft.com/office/powerpoint/2010/main" xmlns="" val="1929421992"/>
              </p:ext>
            </p:extLst>
          </p:nvPr>
        </p:nvGraphicFramePr>
        <p:xfrm>
          <a:off x="1035972" y="1727207"/>
          <a:ext cx="7108951" cy="3059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normAutofit fontScale="85000" lnSpcReduction="20000"/>
          </a:bodyPr>
          <a:lstStyle/>
          <a:p>
            <a:fld id="{1DFFC655-D735-8243-B6C4-3B647FE025D3}" type="slidenum">
              <a:rPr lang="en-US" smtClean="0"/>
              <a:pPr/>
              <a:t>13</a:t>
            </a:fld>
            <a:endParaRPr lang="en-US"/>
          </a:p>
        </p:txBody>
      </p:sp>
      <p:sp>
        <p:nvSpPr>
          <p:cNvPr id="7" name="TextBox 6"/>
          <p:cNvSpPr txBox="1"/>
          <p:nvPr/>
        </p:nvSpPr>
        <p:spPr>
          <a:xfrm>
            <a:off x="612647" y="4913002"/>
            <a:ext cx="7882469" cy="830997"/>
          </a:xfrm>
          <a:prstGeom prst="rect">
            <a:avLst/>
          </a:prstGeom>
          <a:noFill/>
        </p:spPr>
        <p:txBody>
          <a:bodyPr wrap="square" rtlCol="0">
            <a:spAutoFit/>
          </a:bodyPr>
          <a:lstStyle/>
          <a:p>
            <a:pPr algn="ctr"/>
            <a:r>
              <a:rPr lang="en-US" sz="2400" b="1" dirty="0" smtClean="0"/>
              <a:t>Patient volume is the primary driver of</a:t>
            </a:r>
          </a:p>
          <a:p>
            <a:pPr algn="ctr"/>
            <a:r>
              <a:rPr lang="en-US" sz="2400" b="1" dirty="0" smtClean="0"/>
              <a:t>startup investment, operating costs, and revenue</a:t>
            </a:r>
            <a:endParaRPr lang="en-US" sz="2400" b="1" dirty="0"/>
          </a:p>
        </p:txBody>
      </p:sp>
    </p:spTree>
    <p:extLst>
      <p:ext uri="{BB962C8B-B14F-4D97-AF65-F5344CB8AC3E}">
        <p14:creationId xmlns:p14="http://schemas.microsoft.com/office/powerpoint/2010/main" xmlns="" val="1626666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Startup investment is approximately $347,218</a:t>
            </a:r>
          </a:p>
        </p:txBody>
      </p:sp>
      <p:graphicFrame>
        <p:nvGraphicFramePr>
          <p:cNvPr id="4" name="Content Placeholder 8"/>
          <p:cNvGraphicFramePr>
            <a:graphicFrameLocks/>
          </p:cNvGraphicFramePr>
          <p:nvPr>
            <p:extLst>
              <p:ext uri="{D42A27DB-BD31-4B8C-83A1-F6EECF244321}">
                <p14:modId xmlns:p14="http://schemas.microsoft.com/office/powerpoint/2010/main" xmlns="" val="1275527008"/>
              </p:ext>
            </p:extLst>
          </p:nvPr>
        </p:nvGraphicFramePr>
        <p:xfrm>
          <a:off x="1154504" y="1600200"/>
          <a:ext cx="6821087" cy="3031700"/>
        </p:xfrm>
        <a:graphic>
          <a:graphicData uri="http://schemas.openxmlformats.org/drawingml/2006/table">
            <a:tbl>
              <a:tblPr firstRow="1" bandRow="1">
                <a:tableStyleId>{F5AB1C69-6EDB-4FF4-983F-18BD219EF322}</a:tableStyleId>
              </a:tblPr>
              <a:tblGrid>
                <a:gridCol w="4656376"/>
                <a:gridCol w="2164711"/>
              </a:tblGrid>
              <a:tr h="433100">
                <a:tc>
                  <a:txBody>
                    <a:bodyPr/>
                    <a:lstStyle/>
                    <a:p>
                      <a:pPr algn="ctr"/>
                      <a:r>
                        <a:rPr lang="en-US" dirty="0" smtClean="0"/>
                        <a:t>Description</a:t>
                      </a:r>
                      <a:endParaRPr lang="en-US" dirty="0"/>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algn="ctr"/>
                      <a:r>
                        <a:rPr lang="en-US" dirty="0" smtClean="0"/>
                        <a:t>Cost</a:t>
                      </a:r>
                      <a:endParaRPr lang="en-US" dirty="0"/>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r>
              <a:tr h="433100">
                <a:tc>
                  <a:txBody>
                    <a:bodyPr/>
                    <a:lstStyle/>
                    <a:p>
                      <a:r>
                        <a:rPr lang="en-US" dirty="0" smtClean="0"/>
                        <a:t>Average square footage</a:t>
                      </a:r>
                      <a:r>
                        <a:rPr lang="en-US" baseline="0" dirty="0" smtClean="0"/>
                        <a:t> for 3 chair clinic</a:t>
                      </a:r>
                      <a:endParaRPr lang="en-US" dirty="0"/>
                    </a:p>
                  </a:txBody>
                  <a:tcPr>
                    <a:lnL w="12700" cap="flat" cmpd="sng" algn="ctr">
                      <a:solidFill>
                        <a:srgbClr val="000000"/>
                      </a:solidFill>
                      <a:prstDash val="solid"/>
                      <a:round/>
                      <a:headEnd type="none" w="med" len="med"/>
                      <a:tailEnd type="none" w="med" len="med"/>
                    </a:lnL>
                  </a:tcPr>
                </a:tc>
                <a:tc>
                  <a:txBody>
                    <a:bodyPr/>
                    <a:lstStyle/>
                    <a:p>
                      <a:pPr algn="ctr"/>
                      <a:r>
                        <a:rPr lang="en-US" dirty="0" smtClean="0"/>
                        <a:t>1800</a:t>
                      </a:r>
                      <a:endParaRPr lang="en-US" dirty="0"/>
                    </a:p>
                  </a:txBody>
                  <a:tcPr>
                    <a:lnR w="12700" cap="flat" cmpd="sng" algn="ctr">
                      <a:solidFill>
                        <a:srgbClr val="000000"/>
                      </a:solidFill>
                      <a:prstDash val="solid"/>
                      <a:round/>
                      <a:headEnd type="none" w="med" len="med"/>
                      <a:tailEnd type="none" w="med" len="med"/>
                    </a:lnR>
                  </a:tcPr>
                </a:tc>
              </a:tr>
              <a:tr h="433100">
                <a:tc>
                  <a:txBody>
                    <a:bodyPr/>
                    <a:lstStyle/>
                    <a:p>
                      <a:r>
                        <a:rPr lang="en-US" dirty="0" smtClean="0"/>
                        <a:t>Purchase</a:t>
                      </a:r>
                      <a:r>
                        <a:rPr lang="en-US" baseline="0" dirty="0" smtClean="0"/>
                        <a:t> &amp; r</a:t>
                      </a:r>
                      <a:r>
                        <a:rPr lang="en-US" dirty="0" smtClean="0"/>
                        <a:t>enovation costs/sq ft in Rocky</a:t>
                      </a:r>
                      <a:r>
                        <a:rPr lang="en-US" baseline="0" dirty="0" smtClean="0"/>
                        <a:t> Mount</a:t>
                      </a:r>
                      <a:endParaRPr lang="en-US" dirty="0"/>
                    </a:p>
                  </a:txBody>
                  <a:tcPr>
                    <a:lnL w="12700" cap="flat" cmpd="sng" algn="ctr">
                      <a:solidFill>
                        <a:srgbClr val="000000"/>
                      </a:solidFill>
                      <a:prstDash val="solid"/>
                      <a:round/>
                      <a:headEnd type="none" w="med" len="med"/>
                      <a:tailEnd type="none" w="med" len="med"/>
                    </a:lnL>
                  </a:tcPr>
                </a:tc>
                <a:tc>
                  <a:txBody>
                    <a:bodyPr/>
                    <a:lstStyle/>
                    <a:p>
                      <a:pPr algn="ctr"/>
                      <a:r>
                        <a:rPr lang="en-US" dirty="0" smtClean="0"/>
                        <a:t>$60</a:t>
                      </a:r>
                      <a:r>
                        <a:rPr lang="en-US" baseline="30000" dirty="0" smtClean="0"/>
                        <a:t>1</a:t>
                      </a:r>
                      <a:endParaRPr lang="en-US" baseline="30000" dirty="0"/>
                    </a:p>
                  </a:txBody>
                  <a:tcPr>
                    <a:lnR w="12700" cap="flat" cmpd="sng" algn="ctr">
                      <a:solidFill>
                        <a:srgbClr val="000000"/>
                      </a:solidFill>
                      <a:prstDash val="solid"/>
                      <a:round/>
                      <a:headEnd type="none" w="med" len="med"/>
                      <a:tailEnd type="none" w="med" len="med"/>
                    </a:lnR>
                  </a:tcPr>
                </a:tc>
              </a:tr>
              <a:tr h="433100">
                <a:tc>
                  <a:txBody>
                    <a:bodyPr/>
                    <a:lstStyle/>
                    <a:p>
                      <a:pPr algn="r"/>
                      <a:r>
                        <a:rPr lang="en-US" dirty="0" smtClean="0"/>
                        <a:t>Subtotal</a:t>
                      </a:r>
                      <a:endParaRPr lang="en-US" b="1" dirty="0"/>
                    </a:p>
                  </a:txBody>
                  <a:tcPr>
                    <a:lnL w="12700" cap="flat" cmpd="sng" algn="ctr">
                      <a:solidFill>
                        <a:srgbClr val="000000"/>
                      </a:solidFill>
                      <a:prstDash val="solid"/>
                      <a:round/>
                      <a:headEnd type="none" w="med" len="med"/>
                      <a:tailEnd type="none" w="med" len="med"/>
                    </a:lnL>
                  </a:tcPr>
                </a:tc>
                <a:tc>
                  <a:txBody>
                    <a:bodyPr/>
                    <a:lstStyle/>
                    <a:p>
                      <a:pPr algn="ctr"/>
                      <a:r>
                        <a:rPr lang="en-US" dirty="0" smtClean="0"/>
                        <a:t>$108,000</a:t>
                      </a:r>
                      <a:r>
                        <a:rPr lang="en-US" baseline="30000" dirty="0" smtClean="0"/>
                        <a:t>2</a:t>
                      </a:r>
                      <a:endParaRPr lang="en-US" b="1" baseline="30000" dirty="0"/>
                    </a:p>
                  </a:txBody>
                  <a:tcPr>
                    <a:lnR w="12700" cap="flat" cmpd="sng" algn="ctr">
                      <a:solidFill>
                        <a:srgbClr val="000000"/>
                      </a:solidFill>
                      <a:prstDash val="solid"/>
                      <a:round/>
                      <a:headEnd type="none" w="med" len="med"/>
                      <a:tailEnd type="none" w="med" len="med"/>
                    </a:lnR>
                  </a:tcPr>
                </a:tc>
              </a:tr>
              <a:tr h="433100">
                <a:tc>
                  <a:txBody>
                    <a:bodyPr/>
                    <a:lstStyle/>
                    <a:p>
                      <a:r>
                        <a:rPr lang="en-US" dirty="0" smtClean="0"/>
                        <a:t>Large Equipment (if new)*</a:t>
                      </a:r>
                      <a:endParaRPr lang="en-US" dirty="0"/>
                    </a:p>
                  </a:txBody>
                  <a:tcPr>
                    <a:lnL w="12700" cap="flat" cmpd="sng" algn="ctr">
                      <a:solidFill>
                        <a:srgbClr val="000000"/>
                      </a:solidFill>
                      <a:prstDash val="solid"/>
                      <a:round/>
                      <a:headEnd type="none" w="med" len="med"/>
                      <a:tailEnd type="none" w="med" len="med"/>
                    </a:lnL>
                  </a:tcPr>
                </a:tc>
                <a:tc>
                  <a:txBody>
                    <a:bodyPr/>
                    <a:lstStyle/>
                    <a:p>
                      <a:pPr algn="ctr"/>
                      <a:r>
                        <a:rPr lang="en-US" dirty="0" smtClean="0"/>
                        <a:t>$187,000</a:t>
                      </a:r>
                      <a:r>
                        <a:rPr lang="en-US" baseline="30000" dirty="0" smtClean="0"/>
                        <a:t>2</a:t>
                      </a:r>
                      <a:endParaRPr lang="en-US" dirty="0"/>
                    </a:p>
                  </a:txBody>
                  <a:tcPr>
                    <a:lnR w="12700" cap="flat" cmpd="sng" algn="ctr">
                      <a:solidFill>
                        <a:srgbClr val="000000"/>
                      </a:solidFill>
                      <a:prstDash val="solid"/>
                      <a:round/>
                      <a:headEnd type="none" w="med" len="med"/>
                      <a:tailEnd type="none" w="med" len="med"/>
                    </a:lnR>
                  </a:tcPr>
                </a:tc>
              </a:tr>
              <a:tr h="433100">
                <a:tc>
                  <a:txBody>
                    <a:bodyPr/>
                    <a:lstStyle/>
                    <a:p>
                      <a:r>
                        <a:rPr lang="en-US" dirty="0" smtClean="0"/>
                        <a:t>Start Up Supplies**</a:t>
                      </a:r>
                      <a:endParaRPr lang="en-US" dirty="0"/>
                    </a:p>
                  </a:txBody>
                  <a:tcPr>
                    <a:lnL w="12700" cap="flat" cmpd="sng" algn="ctr">
                      <a:solidFill>
                        <a:srgbClr val="000000"/>
                      </a:solidFill>
                      <a:prstDash val="solid"/>
                      <a:round/>
                      <a:headEnd type="none" w="med" len="med"/>
                      <a:tailEnd type="none" w="med" len="med"/>
                    </a:lnL>
                  </a:tcPr>
                </a:tc>
                <a:tc>
                  <a:txBody>
                    <a:bodyPr/>
                    <a:lstStyle/>
                    <a:p>
                      <a:pPr algn="ctr"/>
                      <a:r>
                        <a:rPr lang="en-US" dirty="0" smtClean="0"/>
                        <a:t>$52,218</a:t>
                      </a:r>
                      <a:r>
                        <a:rPr lang="en-US" baseline="30000" dirty="0" smtClean="0"/>
                        <a:t>2</a:t>
                      </a:r>
                      <a:endParaRPr lang="en-US" dirty="0"/>
                    </a:p>
                  </a:txBody>
                  <a:tcPr>
                    <a:lnR w="12700" cap="flat" cmpd="sng" algn="ctr">
                      <a:solidFill>
                        <a:srgbClr val="000000"/>
                      </a:solidFill>
                      <a:prstDash val="solid"/>
                      <a:round/>
                      <a:headEnd type="none" w="med" len="med"/>
                      <a:tailEnd type="none" w="med" len="med"/>
                    </a:lnR>
                  </a:tcPr>
                </a:tc>
              </a:tr>
              <a:tr h="433100">
                <a:tc>
                  <a:txBody>
                    <a:bodyPr/>
                    <a:lstStyle/>
                    <a:p>
                      <a:pPr algn="r"/>
                      <a:r>
                        <a:rPr lang="en-US" dirty="0" smtClean="0"/>
                        <a:t>TOTAL</a:t>
                      </a:r>
                      <a:endParaRPr lang="en-US" b="1" dirty="0"/>
                    </a:p>
                  </a:txBody>
                  <a:tcP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a:txBody>
                    <a:bodyPr/>
                    <a:lstStyle/>
                    <a:p>
                      <a:pPr algn="ctr"/>
                      <a:r>
                        <a:rPr lang="en-US" dirty="0" smtClean="0"/>
                        <a:t>$347,218</a:t>
                      </a:r>
                      <a:endParaRPr lang="en-US" b="1" dirty="0"/>
                    </a:p>
                  </a:txBody>
                  <a:tcPr>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2305050" y="6457890"/>
            <a:ext cx="6838950" cy="400110"/>
          </a:xfrm>
          <a:prstGeom prst="rect">
            <a:avLst/>
          </a:prstGeom>
        </p:spPr>
        <p:txBody>
          <a:bodyPr wrap="square">
            <a:spAutoFit/>
          </a:bodyPr>
          <a:lstStyle/>
          <a:p>
            <a:pPr algn="r"/>
            <a:r>
              <a:rPr lang="en-US" sz="1000" baseline="30000" dirty="0" smtClean="0">
                <a:hlinkClick r:id="rId2"/>
              </a:rPr>
              <a:t>1</a:t>
            </a:r>
            <a:r>
              <a:rPr lang="en-US" sz="1000" dirty="0" smtClean="0">
                <a:hlinkClick r:id="rId2"/>
              </a:rPr>
              <a:t>http://www.rockymountnc.gov/downtown/documents/downtown%20development%20brochure%20FINAL%207-09.pdf</a:t>
            </a:r>
            <a:endParaRPr lang="en-US" sz="1000" dirty="0" smtClean="0"/>
          </a:p>
          <a:p>
            <a:pPr algn="r"/>
            <a:r>
              <a:rPr lang="en-US" sz="1000" baseline="30000" dirty="0" smtClean="0"/>
              <a:t>2</a:t>
            </a:r>
            <a:r>
              <a:rPr lang="en-US" sz="1000" dirty="0" smtClean="0">
                <a:hlinkClick r:id="rId3"/>
              </a:rPr>
              <a:t>http://www.dentalclinicmanual.com/</a:t>
            </a:r>
            <a:endParaRPr lang="en-US" sz="1000" baseline="30000" dirty="0"/>
          </a:p>
        </p:txBody>
      </p:sp>
      <p:sp>
        <p:nvSpPr>
          <p:cNvPr id="7" name="TextBox 6"/>
          <p:cNvSpPr txBox="1"/>
          <p:nvPr/>
        </p:nvSpPr>
        <p:spPr>
          <a:xfrm>
            <a:off x="612648" y="4676685"/>
            <a:ext cx="8153400" cy="1015663"/>
          </a:xfrm>
          <a:prstGeom prst="rect">
            <a:avLst/>
          </a:prstGeom>
          <a:noFill/>
        </p:spPr>
        <p:txBody>
          <a:bodyPr wrap="square" rtlCol="0">
            <a:spAutoFit/>
          </a:bodyPr>
          <a:lstStyle/>
          <a:p>
            <a:r>
              <a:rPr lang="en-US" sz="1200" dirty="0" smtClean="0"/>
              <a:t>*Large Equipment includes:  Patient Chairs, Dental Units, Dental </a:t>
            </a:r>
            <a:r>
              <a:rPr lang="en-US" sz="1200" dirty="0" err="1" smtClean="0"/>
              <a:t>Handpieces</a:t>
            </a:r>
            <a:r>
              <a:rPr lang="en-US" sz="1200" dirty="0" smtClean="0"/>
              <a:t>, Operator and Assistant Stools, X-Ray Units (Radiography), Dental Operating Lights, Computers Communications Systems</a:t>
            </a:r>
          </a:p>
          <a:p>
            <a:r>
              <a:rPr lang="en-US" sz="1200" dirty="0" smtClean="0"/>
              <a:t>**Start Up Supplies include: Operative Instruments, </a:t>
            </a:r>
            <a:r>
              <a:rPr lang="en-US" sz="1200" dirty="0" err="1" smtClean="0"/>
              <a:t>Hanpieces</a:t>
            </a:r>
            <a:r>
              <a:rPr lang="en-US" sz="1200" dirty="0" smtClean="0"/>
              <a:t>,  Operative Supplies, Other Instruments, Disposables Infection Control Supplies, Standard Oral Surgery Kits, Standard </a:t>
            </a:r>
            <a:r>
              <a:rPr lang="en-US" sz="1200" dirty="0" err="1" smtClean="0"/>
              <a:t>Endotric</a:t>
            </a:r>
            <a:r>
              <a:rPr lang="en-US" sz="1200" dirty="0" smtClean="0"/>
              <a:t> Kit </a:t>
            </a:r>
            <a:r>
              <a:rPr lang="en-US" sz="1200" dirty="0" err="1" smtClean="0"/>
              <a:t>Endotric</a:t>
            </a:r>
            <a:r>
              <a:rPr lang="en-US" sz="1200" dirty="0" smtClean="0"/>
              <a:t> Supplies, Standard </a:t>
            </a:r>
            <a:r>
              <a:rPr lang="en-US" sz="1200" dirty="0" err="1" smtClean="0"/>
              <a:t>Prophy</a:t>
            </a:r>
            <a:r>
              <a:rPr lang="en-US" sz="1200" dirty="0" smtClean="0"/>
              <a:t> Kit Preventative Supplies, Radiology Supplies, </a:t>
            </a:r>
            <a:r>
              <a:rPr lang="en-US" sz="1200" dirty="0" err="1" smtClean="0"/>
              <a:t>Prothodontic</a:t>
            </a:r>
            <a:r>
              <a:rPr lang="en-US" sz="1200" dirty="0" smtClean="0"/>
              <a:t> and Laboratory supplies</a:t>
            </a:r>
            <a:endParaRPr lang="en-US" sz="1200" dirty="0"/>
          </a:p>
        </p:txBody>
      </p:sp>
      <p:sp>
        <p:nvSpPr>
          <p:cNvPr id="8" name="Slide Number Placeholder 7"/>
          <p:cNvSpPr>
            <a:spLocks noGrp="1"/>
          </p:cNvSpPr>
          <p:nvPr>
            <p:ph type="sldNum" sz="quarter" idx="12"/>
          </p:nvPr>
        </p:nvSpPr>
        <p:spPr/>
        <p:txBody>
          <a:bodyPr>
            <a:normAutofit fontScale="85000" lnSpcReduction="20000"/>
          </a:bodyPr>
          <a:lstStyle/>
          <a:p>
            <a:fld id="{1DFFC655-D735-8243-B6C4-3B647FE025D3}" type="slidenum">
              <a:rPr lang="en-US" smtClean="0"/>
              <a:pPr/>
              <a:t>14</a:t>
            </a:fld>
            <a:endParaRPr lang="en-US"/>
          </a:p>
        </p:txBody>
      </p:sp>
    </p:spTree>
    <p:extLst>
      <p:ext uri="{BB962C8B-B14F-4D97-AF65-F5344CB8AC3E}">
        <p14:creationId xmlns:p14="http://schemas.microsoft.com/office/powerpoint/2010/main" xmlns="" val="2594189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200" b="1" dirty="0" smtClean="0"/>
              <a:t>Annual operating costs are approximately $309,000*</a:t>
            </a:r>
            <a:endParaRPr lang="en-US" sz="3200" b="1" dirty="0"/>
          </a:p>
        </p:txBody>
      </p:sp>
      <p:graphicFrame>
        <p:nvGraphicFramePr>
          <p:cNvPr id="9" name="Content Placeholder 8"/>
          <p:cNvGraphicFramePr>
            <a:graphicFrameLocks noGrp="1"/>
          </p:cNvGraphicFramePr>
          <p:nvPr>
            <p:ph sz="quarter" idx="1"/>
            <p:extLst>
              <p:ext uri="{D42A27DB-BD31-4B8C-83A1-F6EECF244321}">
                <p14:modId xmlns:p14="http://schemas.microsoft.com/office/powerpoint/2010/main" xmlns="" val="1275527008"/>
              </p:ext>
            </p:extLst>
          </p:nvPr>
        </p:nvGraphicFramePr>
        <p:xfrm>
          <a:off x="1165225" y="1744136"/>
          <a:ext cx="6812916" cy="3337560"/>
        </p:xfrm>
        <a:graphic>
          <a:graphicData uri="http://schemas.openxmlformats.org/drawingml/2006/table">
            <a:tbl>
              <a:tblPr firstRow="1" bandRow="1">
                <a:tableStyleId>{F5AB1C69-6EDB-4FF4-983F-18BD219EF322}</a:tableStyleId>
              </a:tblPr>
              <a:tblGrid>
                <a:gridCol w="2527618"/>
                <a:gridCol w="1175068"/>
                <a:gridCol w="1071880"/>
                <a:gridCol w="2038350"/>
              </a:tblGrid>
              <a:tr h="370840">
                <a:tc>
                  <a:txBody>
                    <a:bodyPr/>
                    <a:lstStyle/>
                    <a:p>
                      <a:pPr marL="0" algn="ctr" rtl="0" eaLnBrk="1" latinLnBrk="0" hangingPunct="1"/>
                      <a:r>
                        <a:rPr kumimoji="0" lang="en-US" kern="1200" dirty="0" smtClean="0"/>
                        <a:t>Description</a:t>
                      </a:r>
                      <a:endParaRPr kumimoji="0" lang="en-US"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algn="ctr" rtl="0" eaLnBrk="1" latinLnBrk="0" hangingPunct="1"/>
                      <a:r>
                        <a:rPr kumimoji="0" lang="en-US" kern="1200" dirty="0" smtClean="0"/>
                        <a:t>Cost each</a:t>
                      </a:r>
                      <a:endParaRPr kumimoji="0" lang="en-US" kern="1200" dirty="0">
                        <a:solidFill>
                          <a:schemeClr val="dk1"/>
                        </a:solidFill>
                        <a:latin typeface="+mn-lt"/>
                        <a:ea typeface="+mn-ea"/>
                        <a:cs typeface="+mn-cs"/>
                      </a:endParaRPr>
                    </a:p>
                  </a:txBody>
                  <a:tcPr>
                    <a:lnT w="12700" cap="flat" cmpd="sng" algn="ctr">
                      <a:solidFill>
                        <a:schemeClr val="tx1"/>
                      </a:solidFill>
                      <a:prstDash val="solid"/>
                      <a:round/>
                      <a:headEnd type="none" w="med" len="med"/>
                      <a:tailEnd type="none" w="med" len="med"/>
                    </a:lnT>
                  </a:tcPr>
                </a:tc>
                <a:tc>
                  <a:txBody>
                    <a:bodyPr/>
                    <a:lstStyle/>
                    <a:p>
                      <a:pPr marL="0" algn="ctr" rtl="0" eaLnBrk="1" latinLnBrk="0" hangingPunct="1"/>
                      <a:r>
                        <a:rPr kumimoji="0" lang="en-US" kern="1200" dirty="0" smtClean="0"/>
                        <a:t>Quantity</a:t>
                      </a:r>
                      <a:endParaRPr kumimoji="0" lang="en-US" kern="1200" dirty="0">
                        <a:solidFill>
                          <a:schemeClr val="dk1"/>
                        </a:solidFill>
                        <a:latin typeface="+mn-lt"/>
                        <a:ea typeface="+mn-ea"/>
                        <a:cs typeface="+mn-cs"/>
                      </a:endParaRPr>
                    </a:p>
                  </a:txBody>
                  <a:tcPr>
                    <a:lnT w="12700" cap="flat" cmpd="sng" algn="ctr">
                      <a:solidFill>
                        <a:schemeClr val="tx1"/>
                      </a:solidFill>
                      <a:prstDash val="solid"/>
                      <a:round/>
                      <a:headEnd type="none" w="med" len="med"/>
                      <a:tailEnd type="none" w="med" len="med"/>
                    </a:lnT>
                  </a:tcPr>
                </a:tc>
                <a:tc>
                  <a:txBody>
                    <a:bodyPr/>
                    <a:lstStyle/>
                    <a:p>
                      <a:pPr marL="0" algn="ctr" rtl="0" eaLnBrk="1" latinLnBrk="0" hangingPunct="1"/>
                      <a:r>
                        <a:rPr kumimoji="0" lang="en-US" kern="1200" dirty="0" smtClean="0"/>
                        <a:t>Total Cost</a:t>
                      </a:r>
                      <a:endParaRPr kumimoji="0" lang="en-US" kern="1200" dirty="0">
                        <a:solidFill>
                          <a:schemeClr val="dk1"/>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pPr marL="0" algn="ctr" rtl="0" eaLnBrk="1" latinLnBrk="0" hangingPunct="1"/>
                      <a:r>
                        <a:rPr kumimoji="0" lang="en-US" kern="1200" dirty="0" smtClean="0"/>
                        <a:t>Dentist Director Salary</a:t>
                      </a:r>
                      <a:endParaRPr kumimoji="0" lang="en-US"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tcPr>
                </a:tc>
                <a:tc>
                  <a:txBody>
                    <a:bodyPr/>
                    <a:lstStyle/>
                    <a:p>
                      <a:pPr marL="0" algn="ctr" rtl="0" eaLnBrk="1" latinLnBrk="0" hangingPunct="1"/>
                      <a:r>
                        <a:rPr kumimoji="0" lang="en-US" kern="1200" dirty="0" smtClean="0"/>
                        <a:t>$140,000</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t>1</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t>$140,000</a:t>
                      </a:r>
                      <a:endParaRPr kumimoji="0" lang="en-US" kern="1200" dirty="0">
                        <a:solidFill>
                          <a:schemeClr val="dk1"/>
                        </a:solidFill>
                        <a:latin typeface="+mn-lt"/>
                        <a:ea typeface="+mn-ea"/>
                        <a:cs typeface="+mn-cs"/>
                      </a:endParaRPr>
                    </a:p>
                  </a:txBody>
                  <a:tcPr>
                    <a:lnR w="12700" cap="flat" cmpd="sng" algn="ctr">
                      <a:solidFill>
                        <a:schemeClr val="tx1"/>
                      </a:solidFill>
                      <a:prstDash val="solid"/>
                      <a:round/>
                      <a:headEnd type="none" w="med" len="med"/>
                      <a:tailEnd type="none" w="med" len="med"/>
                    </a:lnR>
                  </a:tcPr>
                </a:tc>
              </a:tr>
              <a:tr h="370840">
                <a:tc>
                  <a:txBody>
                    <a:bodyPr/>
                    <a:lstStyle/>
                    <a:p>
                      <a:pPr marL="0" algn="ctr" rtl="0" eaLnBrk="1" latinLnBrk="0" hangingPunct="1"/>
                      <a:r>
                        <a:rPr kumimoji="0" lang="en-US" kern="1200" dirty="0" smtClean="0"/>
                        <a:t>Dental Assistants’ Salary </a:t>
                      </a:r>
                      <a:endParaRPr kumimoji="0" lang="en-US"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tcPr>
                </a:tc>
                <a:tc>
                  <a:txBody>
                    <a:bodyPr/>
                    <a:lstStyle/>
                    <a:p>
                      <a:pPr marL="0" algn="ctr" rtl="0" eaLnBrk="1" latinLnBrk="0" hangingPunct="1"/>
                      <a:r>
                        <a:rPr kumimoji="0" lang="en-US" kern="1200" dirty="0" smtClean="0"/>
                        <a:t>$34,000</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t>2</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t>$68,000</a:t>
                      </a:r>
                      <a:endParaRPr kumimoji="0" lang="en-US" kern="1200" dirty="0">
                        <a:solidFill>
                          <a:schemeClr val="dk1"/>
                        </a:solidFill>
                        <a:latin typeface="+mn-lt"/>
                        <a:ea typeface="+mn-ea"/>
                        <a:cs typeface="+mn-cs"/>
                      </a:endParaRPr>
                    </a:p>
                  </a:txBody>
                  <a:tcPr>
                    <a:lnR w="12700" cap="flat" cmpd="sng" algn="ctr">
                      <a:solidFill>
                        <a:schemeClr val="tx1"/>
                      </a:solidFill>
                      <a:prstDash val="solid"/>
                      <a:round/>
                      <a:headEnd type="none" w="med" len="med"/>
                      <a:tailEnd type="none" w="med" len="med"/>
                    </a:lnR>
                  </a:tcPr>
                </a:tc>
              </a:tr>
              <a:tr h="370840">
                <a:tc>
                  <a:txBody>
                    <a:bodyPr/>
                    <a:lstStyle/>
                    <a:p>
                      <a:pPr marL="0" algn="ctr" rtl="0" eaLnBrk="1" latinLnBrk="0" hangingPunct="1"/>
                      <a:r>
                        <a:rPr kumimoji="0" lang="en-US" kern="1200" dirty="0" smtClean="0"/>
                        <a:t>Dental Hygienist Salary</a:t>
                      </a:r>
                      <a:endParaRPr kumimoji="0" lang="en-US"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tcPr>
                </a:tc>
                <a:tc>
                  <a:txBody>
                    <a:bodyPr/>
                    <a:lstStyle/>
                    <a:p>
                      <a:pPr marL="0" algn="ctr" rtl="0" eaLnBrk="1" latinLnBrk="0" hangingPunct="1"/>
                      <a:r>
                        <a:rPr kumimoji="0" lang="en-US" kern="1200" dirty="0" smtClean="0"/>
                        <a:t>$64,000</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t>0.5</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t>$32,000</a:t>
                      </a:r>
                      <a:endParaRPr kumimoji="0" lang="en-US" kern="1200" dirty="0">
                        <a:solidFill>
                          <a:schemeClr val="dk1"/>
                        </a:solidFill>
                        <a:latin typeface="+mn-lt"/>
                        <a:ea typeface="+mn-ea"/>
                        <a:cs typeface="+mn-cs"/>
                      </a:endParaRPr>
                    </a:p>
                  </a:txBody>
                  <a:tcPr>
                    <a:lnR w="12700" cap="flat" cmpd="sng" algn="ctr">
                      <a:solidFill>
                        <a:schemeClr val="tx1"/>
                      </a:solidFill>
                      <a:prstDash val="solid"/>
                      <a:round/>
                      <a:headEnd type="none" w="med" len="med"/>
                      <a:tailEnd type="none" w="med" len="med"/>
                    </a:lnR>
                  </a:tcPr>
                </a:tc>
              </a:tr>
              <a:tr h="370840">
                <a:tc>
                  <a:txBody>
                    <a:bodyPr/>
                    <a:lstStyle/>
                    <a:p>
                      <a:pPr marL="0" algn="ctr" rtl="0" eaLnBrk="1" latinLnBrk="0" hangingPunct="1"/>
                      <a:r>
                        <a:rPr kumimoji="0" lang="en-US" kern="1200" dirty="0" smtClean="0"/>
                        <a:t>Monthly Utilities</a:t>
                      </a:r>
                      <a:endParaRPr kumimoji="0" lang="en-US"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tcPr>
                </a:tc>
                <a:tc>
                  <a:txBody>
                    <a:bodyPr/>
                    <a:lstStyle/>
                    <a:p>
                      <a:pPr marL="0" algn="ctr" rtl="0" eaLnBrk="1" latinLnBrk="0" hangingPunct="1"/>
                      <a:r>
                        <a:rPr kumimoji="0" lang="en-US" kern="1200" dirty="0" smtClean="0"/>
                        <a:t>$1,000</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t>12</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t>$12,000</a:t>
                      </a:r>
                      <a:endParaRPr kumimoji="0" lang="en-US" kern="1200" dirty="0">
                        <a:solidFill>
                          <a:schemeClr val="dk1"/>
                        </a:solidFill>
                        <a:latin typeface="+mn-lt"/>
                        <a:ea typeface="+mn-ea"/>
                        <a:cs typeface="+mn-cs"/>
                      </a:endParaRPr>
                    </a:p>
                  </a:txBody>
                  <a:tcPr>
                    <a:lnR w="12700" cap="flat" cmpd="sng" algn="ctr">
                      <a:solidFill>
                        <a:schemeClr val="tx1"/>
                      </a:solidFill>
                      <a:prstDash val="solid"/>
                      <a:round/>
                      <a:headEnd type="none" w="med" len="med"/>
                      <a:tailEnd type="none" w="med" len="med"/>
                    </a:lnR>
                  </a:tcPr>
                </a:tc>
              </a:tr>
              <a:tr h="370840">
                <a:tc>
                  <a:txBody>
                    <a:bodyPr/>
                    <a:lstStyle/>
                    <a:p>
                      <a:pPr marL="0" algn="ctr" rtl="0" eaLnBrk="1" latinLnBrk="0" hangingPunct="1"/>
                      <a:r>
                        <a:rPr kumimoji="0" lang="en-US" kern="1200" dirty="0" smtClean="0"/>
                        <a:t>Monthly Rent</a:t>
                      </a:r>
                      <a:endParaRPr kumimoji="0" lang="en-US"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tcPr>
                </a:tc>
                <a:tc>
                  <a:txBody>
                    <a:bodyPr/>
                    <a:lstStyle/>
                    <a:p>
                      <a:pPr marL="0" algn="ctr" rtl="0" eaLnBrk="1" latinLnBrk="0" hangingPunct="1"/>
                      <a:r>
                        <a:rPr kumimoji="0" lang="en-US" kern="1200" dirty="0" smtClean="0"/>
                        <a:t>$2,500</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t>12</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t>$30,000</a:t>
                      </a:r>
                      <a:endParaRPr kumimoji="0" lang="en-US" kern="1200" dirty="0">
                        <a:solidFill>
                          <a:schemeClr val="dk1"/>
                        </a:solidFill>
                        <a:latin typeface="+mn-lt"/>
                        <a:ea typeface="+mn-ea"/>
                        <a:cs typeface="+mn-cs"/>
                      </a:endParaRPr>
                    </a:p>
                  </a:txBody>
                  <a:tcPr>
                    <a:lnR w="12700" cap="flat" cmpd="sng" algn="ctr">
                      <a:solidFill>
                        <a:schemeClr val="tx1"/>
                      </a:solidFill>
                      <a:prstDash val="solid"/>
                      <a:round/>
                      <a:headEnd type="none" w="med" len="med"/>
                      <a:tailEnd type="none" w="med" len="med"/>
                    </a:lnR>
                  </a:tcPr>
                </a:tc>
              </a:tr>
              <a:tr h="370840">
                <a:tc>
                  <a:txBody>
                    <a:bodyPr/>
                    <a:lstStyle/>
                    <a:p>
                      <a:pPr marL="0" algn="ctr" rtl="0" eaLnBrk="1" latinLnBrk="0" hangingPunct="1"/>
                      <a:r>
                        <a:rPr kumimoji="0" lang="en-US" kern="1200" dirty="0" smtClean="0"/>
                        <a:t>Monthly Dental Supplies</a:t>
                      </a:r>
                      <a:endParaRPr kumimoji="0" lang="en-US"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tcPr>
                </a:tc>
                <a:tc>
                  <a:txBody>
                    <a:bodyPr/>
                    <a:lstStyle/>
                    <a:p>
                      <a:pPr marL="0" algn="ctr" rtl="0" eaLnBrk="1" latinLnBrk="0" hangingPunct="1"/>
                      <a:r>
                        <a:rPr kumimoji="0" lang="en-US" kern="1200" dirty="0" smtClean="0"/>
                        <a:t>$2,000</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t>12</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t>$24,000</a:t>
                      </a:r>
                      <a:endParaRPr kumimoji="0" lang="en-US" kern="1200" dirty="0">
                        <a:solidFill>
                          <a:schemeClr val="dk1"/>
                        </a:solidFill>
                        <a:latin typeface="+mn-lt"/>
                        <a:ea typeface="+mn-ea"/>
                        <a:cs typeface="+mn-cs"/>
                      </a:endParaRPr>
                    </a:p>
                  </a:txBody>
                  <a:tcPr>
                    <a:lnR w="12700" cap="flat" cmpd="sng" algn="ctr">
                      <a:solidFill>
                        <a:schemeClr val="tx1"/>
                      </a:solidFill>
                      <a:prstDash val="solid"/>
                      <a:round/>
                      <a:headEnd type="none" w="med" len="med"/>
                      <a:tailEnd type="none" w="med" len="med"/>
                    </a:lnR>
                  </a:tcPr>
                </a:tc>
              </a:tr>
              <a:tr h="370840">
                <a:tc>
                  <a:txBody>
                    <a:bodyPr/>
                    <a:lstStyle/>
                    <a:p>
                      <a:pPr marL="0" algn="ctr" rtl="0" eaLnBrk="1" latinLnBrk="0" hangingPunct="1"/>
                      <a:r>
                        <a:rPr kumimoji="0" lang="en-US" kern="1200" dirty="0" smtClean="0"/>
                        <a:t>Monthly Other</a:t>
                      </a:r>
                      <a:endParaRPr kumimoji="0" lang="en-US"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tcPr>
                </a:tc>
                <a:tc>
                  <a:txBody>
                    <a:bodyPr/>
                    <a:lstStyle/>
                    <a:p>
                      <a:pPr marL="0" algn="ctr" rtl="0" eaLnBrk="1" latinLnBrk="0" hangingPunct="1"/>
                      <a:r>
                        <a:rPr kumimoji="0" lang="en-US" kern="1200" dirty="0" smtClean="0"/>
                        <a:t>$250</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t>12</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t>$3,000</a:t>
                      </a:r>
                      <a:endParaRPr kumimoji="0" lang="en-US" kern="1200" dirty="0">
                        <a:solidFill>
                          <a:schemeClr val="dk1"/>
                        </a:solidFill>
                        <a:latin typeface="+mn-lt"/>
                        <a:ea typeface="+mn-ea"/>
                        <a:cs typeface="+mn-cs"/>
                      </a:endParaRPr>
                    </a:p>
                  </a:txBody>
                  <a:tcPr>
                    <a:lnR w="12700" cap="flat" cmpd="sng" algn="ctr">
                      <a:solidFill>
                        <a:schemeClr val="tx1"/>
                      </a:solidFill>
                      <a:prstDash val="solid"/>
                      <a:round/>
                      <a:headEnd type="none" w="med" len="med"/>
                      <a:tailEnd type="none" w="med" len="med"/>
                    </a:lnR>
                  </a:tcPr>
                </a:tc>
              </a:tr>
              <a:tr h="370840">
                <a:tc gridSpan="3">
                  <a:txBody>
                    <a:bodyPr/>
                    <a:lstStyle/>
                    <a:p>
                      <a:pPr marL="0" algn="r" rtl="0" eaLnBrk="1" latinLnBrk="0" hangingPunct="1"/>
                      <a:r>
                        <a:rPr kumimoji="0" lang="en-US" b="1" kern="1200" dirty="0" smtClean="0"/>
                        <a:t>TOTAL Annual</a:t>
                      </a:r>
                      <a:endParaRPr kumimoji="0" lang="en-US" b="1"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a:txBody>
                    <a:bodyPr/>
                    <a:lstStyle/>
                    <a:p>
                      <a:pPr marL="0" algn="ctr" rtl="0" eaLnBrk="1" latinLnBrk="0" hangingPunct="1"/>
                      <a:r>
                        <a:rPr kumimoji="0" lang="en-US" b="1" kern="1200" dirty="0" smtClean="0"/>
                        <a:t>$309,000</a:t>
                      </a:r>
                      <a:endParaRPr kumimoji="0" lang="en-US" b="1" kern="1200" dirty="0">
                        <a:solidFill>
                          <a:schemeClr val="dk1"/>
                        </a:solidFill>
                        <a:latin typeface="+mn-lt"/>
                        <a:ea typeface="+mn-ea"/>
                        <a:cs typeface="+mn-cs"/>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10" name="TextBox 9"/>
          <p:cNvSpPr txBox="1"/>
          <p:nvPr/>
        </p:nvSpPr>
        <p:spPr>
          <a:xfrm>
            <a:off x="1131354" y="5130805"/>
            <a:ext cx="6846787" cy="523220"/>
          </a:xfrm>
          <a:prstGeom prst="rect">
            <a:avLst/>
          </a:prstGeom>
          <a:noFill/>
          <a:ln w="12700" cap="flat" cmpd="sng" algn="ctr">
            <a:noFill/>
            <a:prstDash val="solid"/>
            <a:round/>
            <a:headEnd type="none" w="med" len="med"/>
            <a:tailEnd type="none" w="med" len="med"/>
          </a:ln>
          <a:effectLst/>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1400" dirty="0" smtClean="0">
                <a:solidFill>
                  <a:srgbClr val="000000"/>
                </a:solidFill>
              </a:rPr>
              <a:t>*Assumption: 3,970 annual patient visits, equal to 25% participation rate of current patient base and 2.9 annual visits per patient</a:t>
            </a:r>
            <a:endParaRPr lang="en-US" sz="1400" dirty="0">
              <a:solidFill>
                <a:srgbClr val="000000"/>
              </a:solidFill>
            </a:endParaRPr>
          </a:p>
        </p:txBody>
      </p:sp>
      <p:sp>
        <p:nvSpPr>
          <p:cNvPr id="11" name="TextBox 10"/>
          <p:cNvSpPr txBox="1"/>
          <p:nvPr/>
        </p:nvSpPr>
        <p:spPr>
          <a:xfrm>
            <a:off x="3587748" y="6438894"/>
            <a:ext cx="5565648" cy="400110"/>
          </a:xfrm>
          <a:prstGeom prst="rect">
            <a:avLst/>
          </a:prstGeom>
          <a:noFill/>
        </p:spPr>
        <p:txBody>
          <a:bodyPr wrap="square" rtlCol="0">
            <a:spAutoFit/>
          </a:bodyPr>
          <a:lstStyle/>
          <a:p>
            <a:pPr algn="r"/>
            <a:r>
              <a:rPr lang="en-US" sz="1000" dirty="0" smtClean="0"/>
              <a:t>Financial model adapted from:</a:t>
            </a:r>
          </a:p>
          <a:p>
            <a:pPr algn="r"/>
            <a:r>
              <a:rPr lang="en-US" sz="1000" dirty="0" smtClean="0">
                <a:hlinkClick r:id="rId2"/>
              </a:rPr>
              <a:t>http</a:t>
            </a:r>
            <a:r>
              <a:rPr lang="en-US" sz="1000" dirty="0">
                <a:hlinkClick r:id="rId2"/>
              </a:rPr>
              <a:t>://www.dentalclinicmanual.com/chapt2/1_1.html</a:t>
            </a:r>
            <a:endParaRPr lang="en-US" sz="1000" dirty="0"/>
          </a:p>
        </p:txBody>
      </p:sp>
      <p:sp>
        <p:nvSpPr>
          <p:cNvPr id="6" name="Slide Number Placeholder 5"/>
          <p:cNvSpPr>
            <a:spLocks noGrp="1"/>
          </p:cNvSpPr>
          <p:nvPr>
            <p:ph type="sldNum" sz="quarter" idx="12"/>
          </p:nvPr>
        </p:nvSpPr>
        <p:spPr/>
        <p:txBody>
          <a:bodyPr>
            <a:normAutofit fontScale="85000" lnSpcReduction="20000"/>
          </a:bodyPr>
          <a:lstStyle/>
          <a:p>
            <a:fld id="{1DFFC655-D735-8243-B6C4-3B647FE025D3}" type="slidenum">
              <a:rPr lang="en-US" smtClean="0"/>
              <a:pPr/>
              <a:t>15</a:t>
            </a:fld>
            <a:endParaRPr lang="en-US"/>
          </a:p>
        </p:txBody>
      </p:sp>
    </p:spTree>
    <p:extLst>
      <p:ext uri="{BB962C8B-B14F-4D97-AF65-F5344CB8AC3E}">
        <p14:creationId xmlns:p14="http://schemas.microsoft.com/office/powerpoint/2010/main" xmlns="" val="648992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200" b="1" dirty="0" smtClean="0"/>
              <a:t>Annual service revenues are approximately $700,000</a:t>
            </a:r>
            <a:endParaRPr lang="en-US" sz="3200" b="1" dirty="0"/>
          </a:p>
        </p:txBody>
      </p:sp>
      <p:graphicFrame>
        <p:nvGraphicFramePr>
          <p:cNvPr id="2" name="Content Placeholder 1"/>
          <p:cNvGraphicFramePr>
            <a:graphicFrameLocks noGrp="1"/>
          </p:cNvGraphicFramePr>
          <p:nvPr>
            <p:ph sz="quarter" idx="2"/>
            <p:extLst>
              <p:ext uri="{D42A27DB-BD31-4B8C-83A1-F6EECF244321}">
                <p14:modId xmlns:p14="http://schemas.microsoft.com/office/powerpoint/2010/main" xmlns="" val="3664979023"/>
              </p:ext>
            </p:extLst>
          </p:nvPr>
        </p:nvGraphicFramePr>
        <p:xfrm>
          <a:off x="825507" y="1862669"/>
          <a:ext cx="7151688" cy="3679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6"/>
          </p:nvPr>
        </p:nvSpPr>
        <p:spPr/>
        <p:txBody>
          <a:bodyPr>
            <a:normAutofit fontScale="85000" lnSpcReduction="20000"/>
          </a:bodyPr>
          <a:lstStyle/>
          <a:p>
            <a:fld id="{1DFFC655-D735-8243-B6C4-3B647FE025D3}" type="slidenum">
              <a:rPr lang="en-US" smtClean="0"/>
              <a:pPr/>
              <a:t>16</a:t>
            </a:fld>
            <a:endParaRPr lang="en-US"/>
          </a:p>
        </p:txBody>
      </p:sp>
      <p:sp>
        <p:nvSpPr>
          <p:cNvPr id="20" name="Rectangle 19"/>
          <p:cNvSpPr/>
          <p:nvPr/>
        </p:nvSpPr>
        <p:spPr>
          <a:xfrm>
            <a:off x="2932748" y="6448731"/>
            <a:ext cx="6250675" cy="400110"/>
          </a:xfrm>
          <a:prstGeom prst="rect">
            <a:avLst/>
          </a:prstGeom>
        </p:spPr>
        <p:txBody>
          <a:bodyPr wrap="square">
            <a:spAutoFit/>
          </a:bodyPr>
          <a:lstStyle/>
          <a:p>
            <a:pPr algn="r"/>
            <a:r>
              <a:rPr lang="en-US" sz="1000" dirty="0" smtClean="0"/>
              <a:t>Revenue per patient based on Medicaid dental cost per recipient in 2010 via Tri-County reports: http</a:t>
            </a:r>
            <a:r>
              <a:rPr lang="en-US" sz="1000" dirty="0"/>
              <a:t>://</a:t>
            </a:r>
            <a:r>
              <a:rPr lang="en-US" sz="1000" dirty="0" smtClean="0"/>
              <a:t>www.ncdhhs.gov/dma/countyreports/</a:t>
            </a:r>
            <a:endParaRPr lang="en-US" sz="1000" dirty="0"/>
          </a:p>
        </p:txBody>
      </p:sp>
      <p:cxnSp>
        <p:nvCxnSpPr>
          <p:cNvPr id="6" name="Straight Connector 5"/>
          <p:cNvCxnSpPr/>
          <p:nvPr/>
        </p:nvCxnSpPr>
        <p:spPr>
          <a:xfrm>
            <a:off x="1111260" y="4356102"/>
            <a:ext cx="6877050" cy="0"/>
          </a:xfrm>
          <a:prstGeom prst="line">
            <a:avLst/>
          </a:prstGeom>
          <a:ln w="571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864980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An OIC dental clinic appears to be financially viable</a:t>
            </a:r>
            <a:endParaRPr lang="en-US" sz="3200" b="1" dirty="0"/>
          </a:p>
        </p:txBody>
      </p:sp>
      <p:sp>
        <p:nvSpPr>
          <p:cNvPr id="5" name="Slide Number Placeholder 4"/>
          <p:cNvSpPr>
            <a:spLocks noGrp="1"/>
          </p:cNvSpPr>
          <p:nvPr>
            <p:ph type="sldNum" sz="quarter" idx="12"/>
          </p:nvPr>
        </p:nvSpPr>
        <p:spPr/>
        <p:txBody>
          <a:bodyPr>
            <a:normAutofit fontScale="85000" lnSpcReduction="20000"/>
          </a:bodyPr>
          <a:lstStyle/>
          <a:p>
            <a:fld id="{1DFFC655-D735-8243-B6C4-3B647FE025D3}" type="slidenum">
              <a:rPr lang="en-US" smtClean="0"/>
              <a:pPr/>
              <a:t>17</a:t>
            </a:fld>
            <a:endParaRPr lang="en-US"/>
          </a:p>
        </p:txBody>
      </p:sp>
      <p:graphicFrame>
        <p:nvGraphicFramePr>
          <p:cNvPr id="21" name="Table 20"/>
          <p:cNvGraphicFramePr>
            <a:graphicFrameLocks noGrp="1"/>
          </p:cNvGraphicFramePr>
          <p:nvPr>
            <p:extLst>
              <p:ext uri="{D42A27DB-BD31-4B8C-83A1-F6EECF244321}">
                <p14:modId xmlns:p14="http://schemas.microsoft.com/office/powerpoint/2010/main" xmlns="" val="600676872"/>
              </p:ext>
            </p:extLst>
          </p:nvPr>
        </p:nvGraphicFramePr>
        <p:xfrm>
          <a:off x="855134" y="2015069"/>
          <a:ext cx="4648201" cy="3433931"/>
        </p:xfrm>
        <a:graphic>
          <a:graphicData uri="http://schemas.openxmlformats.org/drawingml/2006/table">
            <a:tbl>
              <a:tblPr firstRow="1">
                <a:tableStyleId>{5C22544A-7EE6-4342-B048-85BDC9FD1C3A}</a:tableStyleId>
              </a:tblPr>
              <a:tblGrid>
                <a:gridCol w="1371599"/>
                <a:gridCol w="990600"/>
                <a:gridCol w="2286002"/>
              </a:tblGrid>
              <a:tr h="931331">
                <a:tc>
                  <a:txBody>
                    <a:bodyPr/>
                    <a:lstStyle/>
                    <a:p>
                      <a:pPr algn="ctr" fontAlgn="b"/>
                      <a:r>
                        <a:rPr lang="en-US" sz="1800" u="none" strike="noStrike" dirty="0" smtClean="0">
                          <a:effectLst/>
                        </a:rPr>
                        <a:t>Annual Participation </a:t>
                      </a:r>
                      <a:r>
                        <a:rPr lang="en-US" sz="1800" u="none" strike="noStrike" dirty="0">
                          <a:effectLst/>
                        </a:rPr>
                        <a:t>Rate</a:t>
                      </a:r>
                      <a:endParaRPr lang="en-US" sz="18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algn="ctr" fontAlgn="b"/>
                      <a:r>
                        <a:rPr lang="en-US" sz="1800" u="none" strike="noStrike" dirty="0">
                          <a:effectLst/>
                        </a:rPr>
                        <a:t>Annual </a:t>
                      </a:r>
                      <a:r>
                        <a:rPr lang="en-US" sz="1800" u="none" strike="noStrike" dirty="0" smtClean="0">
                          <a:effectLst/>
                        </a:rPr>
                        <a:t>Patients Count</a:t>
                      </a:r>
                      <a:endParaRPr lang="en-US" sz="1800" b="0" i="0" u="none" strike="noStrike" dirty="0">
                        <a:solidFill>
                          <a:srgbClr val="000000"/>
                        </a:solidFill>
                        <a:effectLst/>
                        <a:latin typeface="Calibri"/>
                      </a:endParaRPr>
                    </a:p>
                  </a:txBody>
                  <a:tcPr marL="9525" marR="9525" marT="9525" marB="0" anchor="ctr">
                    <a:lnT w="12700" cap="flat" cmpd="sng" algn="ctr">
                      <a:solidFill>
                        <a:srgbClr val="000000"/>
                      </a:solidFill>
                      <a:prstDash val="solid"/>
                      <a:round/>
                      <a:headEnd type="none" w="med" len="med"/>
                      <a:tailEnd type="none" w="med" len="med"/>
                    </a:lnT>
                  </a:tcPr>
                </a:tc>
                <a:tc>
                  <a:txBody>
                    <a:bodyPr/>
                    <a:lstStyle/>
                    <a:p>
                      <a:pPr algn="ctr" fontAlgn="b"/>
                      <a:r>
                        <a:rPr lang="en-US" sz="1800" u="none" strike="noStrike" baseline="0" dirty="0" smtClean="0">
                          <a:effectLst/>
                        </a:rPr>
                        <a:t>Startup Investment </a:t>
                      </a:r>
                      <a:r>
                        <a:rPr lang="en-US" sz="1800" u="none" strike="noStrike" dirty="0" smtClean="0">
                          <a:effectLst/>
                        </a:rPr>
                        <a:t>Payback </a:t>
                      </a:r>
                      <a:r>
                        <a:rPr lang="en-US" sz="1800" u="none" strike="noStrike" dirty="0">
                          <a:effectLst/>
                        </a:rPr>
                        <a:t>Period</a:t>
                      </a:r>
                      <a:endParaRPr lang="en-US" sz="1800" b="0" i="0" u="none" strike="noStrike" dirty="0">
                        <a:solidFill>
                          <a:srgbClr val="000000"/>
                        </a:solidFill>
                        <a:effectLst/>
                        <a:latin typeface="Calibri"/>
                      </a:endParaRPr>
                    </a:p>
                  </a:txBody>
                  <a:tcPr marL="9525" marR="9525" marT="9525"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r>
              <a:tr h="417100">
                <a:tc>
                  <a:txBody>
                    <a:bodyPr/>
                    <a:lstStyle/>
                    <a:p>
                      <a:pPr algn="ctr" fontAlgn="b"/>
                      <a:r>
                        <a:rPr lang="en-US" sz="1800" u="none" strike="noStrike" dirty="0">
                          <a:effectLst/>
                        </a:rPr>
                        <a:t>1%</a:t>
                      </a:r>
                      <a:endParaRPr lang="en-US" sz="18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tcPr>
                </a:tc>
                <a:tc>
                  <a:txBody>
                    <a:bodyPr/>
                    <a:lstStyle/>
                    <a:p>
                      <a:pPr algn="ctr" fontAlgn="b"/>
                      <a:r>
                        <a:rPr lang="en-US" sz="1800" u="none" strike="noStrike" dirty="0">
                          <a:effectLst/>
                        </a:rPr>
                        <a:t>55</a:t>
                      </a:r>
                      <a:endParaRPr lang="en-US" sz="1800" b="0" i="0" u="none" strike="noStrike" dirty="0">
                        <a:solidFill>
                          <a:srgbClr val="000000"/>
                        </a:solidFill>
                        <a:effectLst/>
                        <a:latin typeface="Calibri"/>
                      </a:endParaRPr>
                    </a:p>
                  </a:txBody>
                  <a:tcPr marL="9525" marR="9525" marT="9525" marB="0" anchor="ctr"/>
                </a:tc>
                <a:tc>
                  <a:txBody>
                    <a:bodyPr/>
                    <a:lstStyle/>
                    <a:p>
                      <a:pPr algn="ctr" fontAlgn="b"/>
                      <a:r>
                        <a:rPr lang="en-US" sz="1800" u="none" strike="noStrike">
                          <a:effectLst/>
                        </a:rPr>
                        <a:t>Never</a:t>
                      </a:r>
                      <a:endParaRPr lang="en-US" sz="1800" b="0" i="0" u="none" strike="noStrike">
                        <a:solidFill>
                          <a:srgbClr val="000000"/>
                        </a:solidFill>
                        <a:effectLst/>
                        <a:latin typeface="Calibri"/>
                      </a:endParaRPr>
                    </a:p>
                  </a:txBody>
                  <a:tcPr marL="9525" marR="9525" marT="9525" marB="0" anchor="ctr">
                    <a:lnR w="12700" cap="flat" cmpd="sng" algn="ctr">
                      <a:solidFill>
                        <a:srgbClr val="000000"/>
                      </a:solidFill>
                      <a:prstDash val="solid"/>
                      <a:round/>
                      <a:headEnd type="none" w="med" len="med"/>
                      <a:tailEnd type="none" w="med" len="med"/>
                    </a:lnR>
                  </a:tcPr>
                </a:tc>
              </a:tr>
              <a:tr h="417100">
                <a:tc>
                  <a:txBody>
                    <a:bodyPr/>
                    <a:lstStyle/>
                    <a:p>
                      <a:pPr algn="ctr" fontAlgn="b"/>
                      <a:r>
                        <a:rPr lang="en-US" sz="1800" u="none" strike="noStrike" dirty="0">
                          <a:effectLst/>
                        </a:rPr>
                        <a:t>5%</a:t>
                      </a:r>
                      <a:endParaRPr lang="en-US" sz="18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tcPr>
                </a:tc>
                <a:tc>
                  <a:txBody>
                    <a:bodyPr/>
                    <a:lstStyle/>
                    <a:p>
                      <a:pPr algn="ctr" fontAlgn="b"/>
                      <a:r>
                        <a:rPr lang="en-US" sz="1800" u="none" strike="noStrike">
                          <a:effectLst/>
                        </a:rPr>
                        <a:t>274</a:t>
                      </a:r>
                      <a:endParaRPr lang="en-US" sz="1800" b="0" i="0" u="none" strike="noStrike">
                        <a:solidFill>
                          <a:srgbClr val="000000"/>
                        </a:solidFill>
                        <a:effectLst/>
                        <a:latin typeface="Calibri"/>
                      </a:endParaRPr>
                    </a:p>
                  </a:txBody>
                  <a:tcPr marL="9525" marR="9525" marT="9525" marB="0" anchor="ctr"/>
                </a:tc>
                <a:tc>
                  <a:txBody>
                    <a:bodyPr/>
                    <a:lstStyle/>
                    <a:p>
                      <a:pPr algn="ctr" fontAlgn="b"/>
                      <a:r>
                        <a:rPr lang="en-US" sz="1800" u="none" strike="noStrike">
                          <a:effectLst/>
                        </a:rPr>
                        <a:t>Never</a:t>
                      </a:r>
                      <a:endParaRPr lang="en-US" sz="1800" b="0" i="0" u="none" strike="noStrike">
                        <a:solidFill>
                          <a:srgbClr val="000000"/>
                        </a:solidFill>
                        <a:effectLst/>
                        <a:latin typeface="Calibri"/>
                      </a:endParaRPr>
                    </a:p>
                  </a:txBody>
                  <a:tcPr marL="9525" marR="9525" marT="9525" marB="0" anchor="ctr">
                    <a:lnR w="12700" cap="flat" cmpd="sng" algn="ctr">
                      <a:solidFill>
                        <a:srgbClr val="000000"/>
                      </a:solidFill>
                      <a:prstDash val="solid"/>
                      <a:round/>
                      <a:headEnd type="none" w="med" len="med"/>
                      <a:tailEnd type="none" w="med" len="med"/>
                    </a:lnR>
                  </a:tcPr>
                </a:tc>
              </a:tr>
              <a:tr h="417100">
                <a:tc>
                  <a:txBody>
                    <a:bodyPr/>
                    <a:lstStyle/>
                    <a:p>
                      <a:pPr algn="ctr" fontAlgn="b"/>
                      <a:r>
                        <a:rPr lang="en-US" sz="1800" u="none" strike="noStrike">
                          <a:effectLst/>
                        </a:rPr>
                        <a:t>10%</a:t>
                      </a:r>
                      <a:endParaRPr lang="en-US" sz="1800" b="0" i="0" u="none" strike="noStrike">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tcPr>
                </a:tc>
                <a:tc>
                  <a:txBody>
                    <a:bodyPr/>
                    <a:lstStyle/>
                    <a:p>
                      <a:pPr algn="ctr" fontAlgn="b"/>
                      <a:r>
                        <a:rPr lang="en-US" sz="1800" u="none" strike="noStrike" dirty="0">
                          <a:effectLst/>
                        </a:rPr>
                        <a:t>548</a:t>
                      </a:r>
                      <a:endParaRPr lang="en-US" sz="1800" b="0" i="0" u="none" strike="noStrike" dirty="0">
                        <a:solidFill>
                          <a:srgbClr val="000000"/>
                        </a:solidFill>
                        <a:effectLst/>
                        <a:latin typeface="Calibri"/>
                      </a:endParaRPr>
                    </a:p>
                  </a:txBody>
                  <a:tcPr marL="9525" marR="9525" marT="9525" marB="0" anchor="ctr"/>
                </a:tc>
                <a:tc>
                  <a:txBody>
                    <a:bodyPr/>
                    <a:lstStyle/>
                    <a:p>
                      <a:pPr algn="ctr" fontAlgn="b"/>
                      <a:r>
                        <a:rPr lang="en-US" sz="1800" u="none" strike="noStrike">
                          <a:effectLst/>
                        </a:rPr>
                        <a:t>Never</a:t>
                      </a:r>
                      <a:endParaRPr lang="en-US" sz="1800" b="0" i="0" u="none" strike="noStrike">
                        <a:solidFill>
                          <a:srgbClr val="000000"/>
                        </a:solidFill>
                        <a:effectLst/>
                        <a:latin typeface="Calibri"/>
                      </a:endParaRPr>
                    </a:p>
                  </a:txBody>
                  <a:tcPr marL="9525" marR="9525" marT="9525" marB="0" anchor="ctr">
                    <a:lnR w="12700" cap="flat" cmpd="sng" algn="ctr">
                      <a:solidFill>
                        <a:srgbClr val="000000"/>
                      </a:solidFill>
                      <a:prstDash val="solid"/>
                      <a:round/>
                      <a:headEnd type="none" w="med" len="med"/>
                      <a:tailEnd type="none" w="med" len="med"/>
                    </a:lnR>
                  </a:tcPr>
                </a:tc>
              </a:tr>
              <a:tr h="417100">
                <a:tc>
                  <a:txBody>
                    <a:bodyPr/>
                    <a:lstStyle/>
                    <a:p>
                      <a:pPr algn="ctr" fontAlgn="b"/>
                      <a:r>
                        <a:rPr lang="en-US" sz="1800" u="none" strike="noStrike">
                          <a:effectLst/>
                        </a:rPr>
                        <a:t>15%</a:t>
                      </a:r>
                      <a:endParaRPr lang="en-US" sz="1800" b="0" i="0" u="none" strike="noStrike">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tcPr>
                </a:tc>
                <a:tc>
                  <a:txBody>
                    <a:bodyPr/>
                    <a:lstStyle/>
                    <a:p>
                      <a:pPr algn="ctr" fontAlgn="b"/>
                      <a:r>
                        <a:rPr lang="en-US" sz="1800" u="none" strike="noStrike" dirty="0">
                          <a:effectLst/>
                        </a:rPr>
                        <a:t>821</a:t>
                      </a:r>
                      <a:endParaRPr lang="en-US" sz="1800" b="0" i="0" u="none" strike="noStrike" dirty="0">
                        <a:solidFill>
                          <a:srgbClr val="000000"/>
                        </a:solidFill>
                        <a:effectLst/>
                        <a:latin typeface="Calibri"/>
                      </a:endParaRPr>
                    </a:p>
                  </a:txBody>
                  <a:tcPr marL="9525" marR="9525" marT="9525" marB="0" anchor="ctr"/>
                </a:tc>
                <a:tc>
                  <a:txBody>
                    <a:bodyPr/>
                    <a:lstStyle/>
                    <a:p>
                      <a:pPr algn="ctr" fontAlgn="b"/>
                      <a:r>
                        <a:rPr lang="en-US" sz="1800" u="none" strike="noStrike" dirty="0" smtClean="0">
                          <a:effectLst/>
                        </a:rPr>
                        <a:t>3.1 years</a:t>
                      </a:r>
                      <a:endParaRPr lang="en-US" sz="1800" b="0" i="0" u="none" strike="noStrike" dirty="0">
                        <a:solidFill>
                          <a:srgbClr val="000000"/>
                        </a:solidFill>
                        <a:effectLst/>
                        <a:latin typeface="Calibri"/>
                      </a:endParaRPr>
                    </a:p>
                  </a:txBody>
                  <a:tcPr marL="9525" marR="9525" marT="9525" marB="0" anchor="ctr">
                    <a:lnR w="12700" cap="flat" cmpd="sng" algn="ctr">
                      <a:solidFill>
                        <a:srgbClr val="000000"/>
                      </a:solidFill>
                      <a:prstDash val="solid"/>
                      <a:round/>
                      <a:headEnd type="none" w="med" len="med"/>
                      <a:tailEnd type="none" w="med" len="med"/>
                    </a:lnR>
                  </a:tcPr>
                </a:tc>
              </a:tr>
              <a:tr h="417100">
                <a:tc>
                  <a:txBody>
                    <a:bodyPr/>
                    <a:lstStyle/>
                    <a:p>
                      <a:pPr algn="ctr" fontAlgn="b"/>
                      <a:r>
                        <a:rPr lang="en-US" sz="1800" u="none" strike="noStrike">
                          <a:effectLst/>
                        </a:rPr>
                        <a:t>20%</a:t>
                      </a:r>
                      <a:endParaRPr lang="en-US" sz="1800" b="0" i="0" u="none" strike="noStrike">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tcPr>
                </a:tc>
                <a:tc>
                  <a:txBody>
                    <a:bodyPr/>
                    <a:lstStyle/>
                    <a:p>
                      <a:pPr algn="ctr" fontAlgn="b"/>
                      <a:r>
                        <a:rPr lang="en-US" sz="1800" u="none" strike="noStrike" dirty="0">
                          <a:effectLst/>
                        </a:rPr>
                        <a:t>1095</a:t>
                      </a:r>
                      <a:endParaRPr lang="en-US" sz="1800" b="0" i="0" u="none" strike="noStrike" dirty="0">
                        <a:solidFill>
                          <a:srgbClr val="000000"/>
                        </a:solidFill>
                        <a:effectLst/>
                        <a:latin typeface="Calibri"/>
                      </a:endParaRPr>
                    </a:p>
                  </a:txBody>
                  <a:tcPr marL="9525" marR="9525" marT="9525" marB="0" anchor="ctr"/>
                </a:tc>
                <a:tc>
                  <a:txBody>
                    <a:bodyPr/>
                    <a:lstStyle/>
                    <a:p>
                      <a:pPr algn="ctr" fontAlgn="b"/>
                      <a:r>
                        <a:rPr lang="en-US" sz="1800" u="none" strike="noStrike" dirty="0" smtClean="0">
                          <a:effectLst/>
                        </a:rPr>
                        <a:t>1.4 years</a:t>
                      </a:r>
                      <a:endParaRPr lang="en-US" sz="1800" b="0" i="0" u="none" strike="noStrike" dirty="0">
                        <a:solidFill>
                          <a:srgbClr val="000000"/>
                        </a:solidFill>
                        <a:effectLst/>
                        <a:latin typeface="Calibri"/>
                      </a:endParaRPr>
                    </a:p>
                  </a:txBody>
                  <a:tcPr marL="9525" marR="9525" marT="9525" marB="0" anchor="ctr">
                    <a:lnR w="12700" cap="flat" cmpd="sng" algn="ctr">
                      <a:solidFill>
                        <a:srgbClr val="000000"/>
                      </a:solidFill>
                      <a:prstDash val="solid"/>
                      <a:round/>
                      <a:headEnd type="none" w="med" len="med"/>
                      <a:tailEnd type="none" w="med" len="med"/>
                    </a:lnR>
                  </a:tcPr>
                </a:tc>
              </a:tr>
              <a:tr h="417100">
                <a:tc>
                  <a:txBody>
                    <a:bodyPr/>
                    <a:lstStyle/>
                    <a:p>
                      <a:pPr algn="ctr" fontAlgn="b"/>
                      <a:r>
                        <a:rPr lang="en-US" sz="1800" b="1" u="none" strike="noStrike" dirty="0">
                          <a:effectLst/>
                        </a:rPr>
                        <a:t>25%</a:t>
                      </a:r>
                      <a:endParaRPr lang="en-US" sz="1800" b="1"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tc>
                  <a:txBody>
                    <a:bodyPr/>
                    <a:lstStyle/>
                    <a:p>
                      <a:pPr algn="ctr" fontAlgn="b"/>
                      <a:r>
                        <a:rPr lang="en-US" sz="1800" b="1" u="none" strike="noStrike" dirty="0" smtClean="0">
                          <a:effectLst/>
                        </a:rPr>
                        <a:t>1419</a:t>
                      </a:r>
                      <a:endParaRPr lang="en-US" sz="1800" b="1" i="0" u="none" strike="noStrike" dirty="0">
                        <a:solidFill>
                          <a:srgbClr val="000000"/>
                        </a:solidFill>
                        <a:effectLst/>
                        <a:latin typeface="Calibri"/>
                      </a:endParaRPr>
                    </a:p>
                  </a:txBody>
                  <a:tcPr marL="9525" marR="9525" marT="9525" marB="0" anchor="ctr">
                    <a:lnB w="12700" cap="flat" cmpd="sng" algn="ctr">
                      <a:solidFill>
                        <a:srgbClr val="000000"/>
                      </a:solidFill>
                      <a:prstDash val="solid"/>
                      <a:round/>
                      <a:headEnd type="none" w="med" len="med"/>
                      <a:tailEnd type="none" w="med" len="med"/>
                    </a:lnB>
                  </a:tcPr>
                </a:tc>
                <a:tc>
                  <a:txBody>
                    <a:bodyPr/>
                    <a:lstStyle/>
                    <a:p>
                      <a:pPr algn="ctr" fontAlgn="b"/>
                      <a:r>
                        <a:rPr lang="en-US" sz="1800" b="1" u="none" strike="noStrike" dirty="0" smtClean="0">
                          <a:effectLst/>
                        </a:rPr>
                        <a:t>0.9 years</a:t>
                      </a:r>
                      <a:endParaRPr lang="en-US" sz="1800" b="1" i="0" u="none" strike="noStrike" dirty="0">
                        <a:solidFill>
                          <a:srgbClr val="000000"/>
                        </a:solidFill>
                        <a:effectLst/>
                        <a:latin typeface="Calibri"/>
                      </a:endParaRPr>
                    </a:p>
                  </a:txBody>
                  <a:tcPr marL="9525" marR="9525" marT="9525" marB="0" anchor="ctr">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r>
            </a:tbl>
          </a:graphicData>
        </a:graphic>
      </p:graphicFrame>
      <p:cxnSp>
        <p:nvCxnSpPr>
          <p:cNvPr id="22" name="Straight Arrow Connector 21"/>
          <p:cNvCxnSpPr/>
          <p:nvPr/>
        </p:nvCxnSpPr>
        <p:spPr>
          <a:xfrm>
            <a:off x="1236133" y="4191000"/>
            <a:ext cx="5029200"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322482" y="3339451"/>
            <a:ext cx="2272116" cy="180474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000" dirty="0" smtClean="0"/>
              <a:t>Annual operating costs breakeven point = 11% Annual participation rate</a:t>
            </a:r>
            <a:endParaRPr lang="en-US" sz="2000" dirty="0"/>
          </a:p>
        </p:txBody>
      </p:sp>
      <p:sp>
        <p:nvSpPr>
          <p:cNvPr id="24" name="Rounded Rectangle 23"/>
          <p:cNvSpPr/>
          <p:nvPr/>
        </p:nvSpPr>
        <p:spPr>
          <a:xfrm>
            <a:off x="855134" y="5061197"/>
            <a:ext cx="4648201" cy="387803"/>
          </a:xfrm>
          <a:prstGeom prst="round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4097605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Immediate Impact</a:t>
            </a:r>
            <a:br>
              <a:rPr lang="en-US" dirty="0" smtClean="0"/>
            </a:br>
            <a:r>
              <a:rPr lang="en-US" sz="3200" dirty="0" smtClean="0"/>
              <a:t>Fluoride varnish treatment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1150"/>
            <a:ext cx="8531352" cy="990600"/>
          </a:xfrm>
        </p:spPr>
        <p:txBody>
          <a:bodyPr>
            <a:noAutofit/>
          </a:bodyPr>
          <a:lstStyle/>
          <a:p>
            <a:r>
              <a:rPr lang="en-US" sz="3200" b="1" dirty="0" smtClean="0"/>
              <a:t>Fluoride varnish treatments provide preventative dental care in a medical setting</a:t>
            </a:r>
            <a:endParaRPr lang="en-US" sz="3200" b="1" dirty="0"/>
          </a:p>
        </p:txBody>
      </p:sp>
      <p:sp>
        <p:nvSpPr>
          <p:cNvPr id="4" name="Content Placeholder 3"/>
          <p:cNvSpPr>
            <a:spLocks noGrp="1"/>
          </p:cNvSpPr>
          <p:nvPr>
            <p:ph sz="quarter" idx="1"/>
          </p:nvPr>
        </p:nvSpPr>
        <p:spPr>
          <a:xfrm>
            <a:off x="2333752" y="6229350"/>
            <a:ext cx="6810248" cy="527050"/>
          </a:xfrm>
        </p:spPr>
        <p:txBody>
          <a:bodyPr>
            <a:normAutofit/>
          </a:bodyPr>
          <a:lstStyle/>
          <a:p>
            <a:pPr marL="0" indent="0" algn="r">
              <a:buNone/>
            </a:pPr>
            <a:r>
              <a:rPr lang="en-US" sz="1000" dirty="0" smtClean="0">
                <a:hlinkClick r:id="rId3"/>
              </a:rPr>
              <a:t>http</a:t>
            </a:r>
            <a:r>
              <a:rPr lang="en-US" sz="1000" dirty="0">
                <a:hlinkClick r:id="rId3"/>
              </a:rPr>
              <a:t>://nashp.org/sites/default/files/EngagingPrimaryCareMedicalProvidersCOH.pdf?q=files/EngagingPrimaryCareMedicalProvidersCOH.pdf</a:t>
            </a:r>
            <a:endParaRPr lang="en-US" sz="1000" dirty="0"/>
          </a:p>
        </p:txBody>
      </p:sp>
      <p:sp>
        <p:nvSpPr>
          <p:cNvPr id="5" name="Slide Number Placeholder 4"/>
          <p:cNvSpPr>
            <a:spLocks noGrp="1"/>
          </p:cNvSpPr>
          <p:nvPr>
            <p:ph type="sldNum" sz="quarter" idx="12"/>
          </p:nvPr>
        </p:nvSpPr>
        <p:spPr/>
        <p:txBody>
          <a:bodyPr>
            <a:normAutofit fontScale="85000" lnSpcReduction="20000"/>
          </a:bodyPr>
          <a:lstStyle/>
          <a:p>
            <a:fld id="{1DFFC655-D735-8243-B6C4-3B647FE025D3}" type="slidenum">
              <a:rPr lang="en-US" smtClean="0"/>
              <a:pPr/>
              <a:t>19</a:t>
            </a:fld>
            <a:endParaRPr lang="en-US"/>
          </a:p>
        </p:txBody>
      </p:sp>
      <p:sp>
        <p:nvSpPr>
          <p:cNvPr id="6" name="TextBox 5"/>
          <p:cNvSpPr txBox="1"/>
          <p:nvPr/>
        </p:nvSpPr>
        <p:spPr>
          <a:xfrm>
            <a:off x="612648" y="1485900"/>
            <a:ext cx="8131302" cy="2677656"/>
          </a:xfrm>
          <a:prstGeom prst="rect">
            <a:avLst/>
          </a:prstGeom>
          <a:noFill/>
        </p:spPr>
        <p:txBody>
          <a:bodyPr wrap="square" rtlCol="0">
            <a:spAutoFit/>
          </a:bodyPr>
          <a:lstStyle/>
          <a:p>
            <a:endParaRPr lang="en-US" sz="2400" dirty="0" smtClean="0"/>
          </a:p>
          <a:p>
            <a:r>
              <a:rPr lang="en-US" sz="2400" dirty="0" smtClean="0"/>
              <a:t>“The use of primary care providers as a first line of defense in children’s oral health is an innovative approach…”</a:t>
            </a:r>
          </a:p>
          <a:p>
            <a:pPr marL="742950" lvl="1" indent="-285750">
              <a:buFont typeface="Wingdings" pitchFamily="2" charset="2"/>
              <a:buChar char="q"/>
            </a:pPr>
            <a:r>
              <a:rPr lang="en-US" sz="2400" dirty="0" smtClean="0"/>
              <a:t>The National Academy for State Health Policy, “Engaging Primary Care Medical Providers in Children’s Oral Health” (September 2009)</a:t>
            </a:r>
          </a:p>
          <a:p>
            <a:endParaRPr lang="en-US" sz="2400" dirty="0"/>
          </a:p>
        </p:txBody>
      </p:sp>
      <p:pic>
        <p:nvPicPr>
          <p:cNvPr id="1026" name="Picture 2" descr="http://t1.gstatic.com/images?q=tbn:ANd9GcRVosei5qQI7-m3WSqTmO-yob0DibocKofB1ET0kgk9T8VxPyiI"/>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50798" y="4277856"/>
            <a:ext cx="3514725" cy="129540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4964049" y="4563606"/>
            <a:ext cx="3475101" cy="91940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dirty="0" smtClean="0"/>
              <a:t>NC is one of 34 States to reimburse physicians!</a:t>
            </a:r>
            <a:endParaRPr lang="en-US" sz="2400" dirty="0"/>
          </a:p>
        </p:txBody>
      </p:sp>
    </p:spTree>
    <p:extLst>
      <p:ext uri="{BB962C8B-B14F-4D97-AF65-F5344CB8AC3E}">
        <p14:creationId xmlns:p14="http://schemas.microsoft.com/office/powerpoint/2010/main" xmlns="" val="126847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Agenda</a:t>
            </a:r>
            <a:endParaRPr lang="en-US" sz="3200" dirty="0"/>
          </a:p>
        </p:txBody>
      </p:sp>
      <p:sp>
        <p:nvSpPr>
          <p:cNvPr id="4" name="Content Placeholder 2"/>
          <p:cNvSpPr txBox="1">
            <a:spLocks/>
          </p:cNvSpPr>
          <p:nvPr/>
        </p:nvSpPr>
        <p:spPr>
          <a:xfrm>
            <a:off x="612648" y="1600200"/>
            <a:ext cx="8153400" cy="4495800"/>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dirty="0" smtClean="0">
                <a:ln>
                  <a:noFill/>
                </a:ln>
                <a:solidFill>
                  <a:schemeClr val="tx1"/>
                </a:solidFill>
                <a:effectLst/>
                <a:uLnTx/>
                <a:uFillTx/>
                <a:latin typeface="+mn-lt"/>
                <a:ea typeface="+mn-ea"/>
                <a:cs typeface="+mn-cs"/>
              </a:rPr>
              <a:t>Why Dental Care Matters and Key Barriers</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sz="2900" dirty="0" smtClean="0"/>
              <a:t>Dental Care Service Gaps in Edgecombe, Nash, and Wilson County</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sz="2900" dirty="0" smtClean="0"/>
              <a:t>Financial Viability</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sz="2900" dirty="0" smtClean="0"/>
              <a:t>Immediate Impact – Fluoride Varnish</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dirty="0" smtClean="0">
                <a:ln>
                  <a:noFill/>
                </a:ln>
                <a:solidFill>
                  <a:schemeClr val="tx1"/>
                </a:solidFill>
                <a:effectLst/>
                <a:uLnTx/>
                <a:uFillTx/>
                <a:latin typeface="+mn-lt"/>
                <a:ea typeface="+mn-ea"/>
                <a:cs typeface="+mn-cs"/>
              </a:rPr>
              <a:t>Business</a:t>
            </a:r>
            <a:r>
              <a:rPr kumimoji="0" lang="en-US" sz="2900" b="0" i="0" u="none" strike="noStrike" kern="1200" cap="none" spc="0" normalizeH="0" noProof="0" dirty="0" smtClean="0">
                <a:ln>
                  <a:noFill/>
                </a:ln>
                <a:solidFill>
                  <a:schemeClr val="tx1"/>
                </a:solidFill>
                <a:effectLst/>
                <a:uLnTx/>
                <a:uFillTx/>
                <a:latin typeface="+mn-lt"/>
                <a:ea typeface="+mn-ea"/>
                <a:cs typeface="+mn-cs"/>
              </a:rPr>
              <a:t> Model Options</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900" b="0" i="0" u="none" strike="noStrike" kern="1200" cap="none" spc="0" normalizeH="0" baseline="0" noProof="0" dirty="0" smtClean="0">
                <a:ln>
                  <a:noFill/>
                </a:ln>
                <a:solidFill>
                  <a:schemeClr val="tx1"/>
                </a:solidFill>
                <a:effectLst/>
                <a:uLnTx/>
                <a:uFillTx/>
                <a:latin typeface="+mn-lt"/>
                <a:ea typeface="+mn-ea"/>
                <a:cs typeface="+mn-cs"/>
              </a:rPr>
              <a:t>Preliminary Recommendation</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sz="2900" dirty="0" smtClean="0"/>
              <a:t>Appendix</a:t>
            </a:r>
            <a:endParaRPr kumimoji="0" lang="en-US" sz="29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normAutofit fontScale="85000" lnSpcReduction="20000"/>
          </a:bodyPr>
          <a:lstStyle/>
          <a:p>
            <a:fld id="{1DFFC655-D735-8243-B6C4-3B647FE025D3}"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Medicaid provides for dental care as part of well child visits</a:t>
            </a:r>
            <a:endParaRPr lang="en-US" sz="3200" b="1" dirty="0"/>
          </a:p>
        </p:txBody>
      </p:sp>
      <p:sp>
        <p:nvSpPr>
          <p:cNvPr id="3" name="Slide Number Placeholder 2"/>
          <p:cNvSpPr>
            <a:spLocks noGrp="1"/>
          </p:cNvSpPr>
          <p:nvPr>
            <p:ph type="sldNum" sz="quarter" idx="12"/>
          </p:nvPr>
        </p:nvSpPr>
        <p:spPr/>
        <p:txBody>
          <a:bodyPr>
            <a:normAutofit fontScale="85000" lnSpcReduction="20000"/>
          </a:bodyPr>
          <a:lstStyle/>
          <a:p>
            <a:fld id="{1DFFC655-D735-8243-B6C4-3B647FE025D3}" type="slidenum">
              <a:rPr lang="en-US" smtClean="0"/>
              <a:pPr/>
              <a:t>20</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68386" y="1710271"/>
            <a:ext cx="7832693" cy="41190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
        <p:nvSpPr>
          <p:cNvPr id="5" name="TextBox 4"/>
          <p:cNvSpPr txBox="1"/>
          <p:nvPr/>
        </p:nvSpPr>
        <p:spPr>
          <a:xfrm>
            <a:off x="3238500" y="6286500"/>
            <a:ext cx="5679948" cy="246221"/>
          </a:xfrm>
          <a:prstGeom prst="rect">
            <a:avLst/>
          </a:prstGeom>
          <a:noFill/>
        </p:spPr>
        <p:txBody>
          <a:bodyPr wrap="square" rtlCol="0">
            <a:spAutoFit/>
          </a:bodyPr>
          <a:lstStyle/>
          <a:p>
            <a:pPr algn="r"/>
            <a:r>
              <a:rPr lang="en-US" sz="1000" dirty="0">
                <a:hlinkClick r:id="rId3"/>
              </a:rPr>
              <a:t>http://www.ncdhhs.gov/dma/physician/1a23.pdf</a:t>
            </a:r>
            <a:endParaRPr lang="en-US" sz="1000" dirty="0"/>
          </a:p>
        </p:txBody>
      </p:sp>
      <p:sp>
        <p:nvSpPr>
          <p:cNvPr id="7" name="TextBox 6"/>
          <p:cNvSpPr txBox="1"/>
          <p:nvPr/>
        </p:nvSpPr>
        <p:spPr>
          <a:xfrm>
            <a:off x="617587" y="5795434"/>
            <a:ext cx="5715481" cy="307777"/>
          </a:xfrm>
          <a:prstGeom prst="rect">
            <a:avLst/>
          </a:prstGeom>
          <a:noFill/>
        </p:spPr>
        <p:txBody>
          <a:bodyPr wrap="square" rtlCol="0">
            <a:spAutoFit/>
          </a:bodyPr>
          <a:lstStyle/>
          <a:p>
            <a:r>
              <a:rPr lang="en-US" sz="1400" dirty="0" smtClean="0"/>
              <a:t>*NC Medicaid Clinical Coverage Policy #1A-23 </a:t>
            </a:r>
            <a:endParaRPr lang="en-US" sz="1400" dirty="0"/>
          </a:p>
        </p:txBody>
      </p:sp>
    </p:spTree>
    <p:extLst>
      <p:ext uri="{BB962C8B-B14F-4D97-AF65-F5344CB8AC3E}">
        <p14:creationId xmlns:p14="http://schemas.microsoft.com/office/powerpoint/2010/main" xmlns="" val="1504649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2450" y="234950"/>
            <a:ext cx="8610600" cy="869950"/>
          </a:xfrm>
        </p:spPr>
        <p:txBody>
          <a:bodyPr>
            <a:noAutofit/>
          </a:bodyPr>
          <a:lstStyle/>
          <a:p>
            <a:r>
              <a:rPr lang="en-US" sz="3200" b="1" dirty="0" smtClean="0"/>
              <a:t>Fluoride varnish is an immediate opportunity to provide 200+ treatments and earn $10,500</a:t>
            </a:r>
            <a:endParaRPr lang="en-US" sz="3200" b="1" dirty="0"/>
          </a:p>
        </p:txBody>
      </p:sp>
      <p:graphicFrame>
        <p:nvGraphicFramePr>
          <p:cNvPr id="8" name="Content Placeholder 7"/>
          <p:cNvGraphicFramePr>
            <a:graphicFrameLocks noGrp="1"/>
          </p:cNvGraphicFramePr>
          <p:nvPr>
            <p:ph sz="quarter" idx="2"/>
            <p:extLst>
              <p:ext uri="{D42A27DB-BD31-4B8C-83A1-F6EECF244321}">
                <p14:modId xmlns:p14="http://schemas.microsoft.com/office/powerpoint/2010/main" xmlns="" val="3158371504"/>
              </p:ext>
            </p:extLst>
          </p:nvPr>
        </p:nvGraphicFramePr>
        <p:xfrm>
          <a:off x="609600" y="2269070"/>
          <a:ext cx="3886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6"/>
          <p:cNvSpPr>
            <a:spLocks noGrp="1"/>
          </p:cNvSpPr>
          <p:nvPr>
            <p:ph sz="quarter" idx="4"/>
          </p:nvPr>
        </p:nvSpPr>
        <p:spPr>
          <a:xfrm>
            <a:off x="4986863" y="2218271"/>
            <a:ext cx="4114800" cy="3581400"/>
          </a:xfrm>
        </p:spPr>
        <p:txBody>
          <a:bodyPr>
            <a:normAutofit/>
          </a:bodyPr>
          <a:lstStyle/>
          <a:p>
            <a:r>
              <a:rPr lang="en-US" sz="2400" dirty="0" smtClean="0"/>
              <a:t>In 2011, OIC had 207 patients under 4yrs</a:t>
            </a:r>
          </a:p>
          <a:p>
            <a:r>
              <a:rPr lang="en-US" sz="2400" dirty="0" smtClean="0"/>
              <a:t>Assume 49% eligible for Medicaid = 103 patients</a:t>
            </a:r>
          </a:p>
          <a:p>
            <a:r>
              <a:rPr lang="en-US" sz="2400" dirty="0" smtClean="0"/>
              <a:t>Potential 2 treatments per patient per year = 206 treatments</a:t>
            </a:r>
          </a:p>
          <a:p>
            <a:r>
              <a:rPr lang="en-US" sz="2400" b="1" dirty="0" smtClean="0"/>
              <a:t>206 x $50.99 = $10,504</a:t>
            </a:r>
          </a:p>
          <a:p>
            <a:endParaRPr lang="en-US" sz="2400" dirty="0" smtClean="0"/>
          </a:p>
          <a:p>
            <a:endParaRPr lang="en-US" sz="2400" dirty="0" smtClean="0"/>
          </a:p>
          <a:p>
            <a:endParaRPr lang="en-US" sz="2400" dirty="0"/>
          </a:p>
        </p:txBody>
      </p:sp>
      <p:sp>
        <p:nvSpPr>
          <p:cNvPr id="3" name="Slide Number Placeholder 2"/>
          <p:cNvSpPr>
            <a:spLocks noGrp="1"/>
          </p:cNvSpPr>
          <p:nvPr>
            <p:ph type="sldNum" sz="quarter" idx="16"/>
          </p:nvPr>
        </p:nvSpPr>
        <p:spPr/>
        <p:txBody>
          <a:bodyPr>
            <a:normAutofit fontScale="85000" lnSpcReduction="20000"/>
          </a:bodyPr>
          <a:lstStyle/>
          <a:p>
            <a:fld id="{1DFFC655-D735-8243-B6C4-3B647FE025D3}" type="slidenum">
              <a:rPr lang="en-US" smtClean="0"/>
              <a:pPr/>
              <a:t>21</a:t>
            </a:fld>
            <a:endParaRPr lang="en-US"/>
          </a:p>
        </p:txBody>
      </p:sp>
      <p:sp>
        <p:nvSpPr>
          <p:cNvPr id="9" name="Text Placeholder 8"/>
          <p:cNvSpPr>
            <a:spLocks noGrp="1"/>
          </p:cNvSpPr>
          <p:nvPr>
            <p:ph type="body" sz="quarter" idx="1"/>
          </p:nvPr>
        </p:nvSpPr>
        <p:spPr>
          <a:xfrm>
            <a:off x="846662" y="1701801"/>
            <a:ext cx="3369733" cy="685800"/>
          </a:xfrm>
          <a:prstGeom prst="roundRect">
            <a:avLst/>
          </a:prstGeom>
          <a:ln>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r>
              <a:rPr lang="en-US" sz="2200" dirty="0" smtClean="0"/>
              <a:t>Expected Reimbursement per treatment</a:t>
            </a:r>
            <a:endParaRPr lang="en-US" sz="2200" dirty="0"/>
          </a:p>
        </p:txBody>
      </p:sp>
      <p:sp>
        <p:nvSpPr>
          <p:cNvPr id="11" name="TextBox 10"/>
          <p:cNvSpPr txBox="1"/>
          <p:nvPr/>
        </p:nvSpPr>
        <p:spPr>
          <a:xfrm>
            <a:off x="2762250" y="6191250"/>
            <a:ext cx="6153150" cy="430887"/>
          </a:xfrm>
          <a:prstGeom prst="rect">
            <a:avLst/>
          </a:prstGeom>
          <a:noFill/>
        </p:spPr>
        <p:txBody>
          <a:bodyPr wrap="square" rtlCol="0">
            <a:spAutoFit/>
          </a:bodyPr>
          <a:lstStyle/>
          <a:p>
            <a:pPr algn="r"/>
            <a:r>
              <a:rPr lang="en-US" sz="1050" dirty="0"/>
              <a:t>NC Medicaid Dental Reimbursement </a:t>
            </a:r>
            <a:r>
              <a:rPr lang="en-US" sz="1050" dirty="0" smtClean="0"/>
              <a:t>Rates provided by Dr. Solow,  UNC School of Dentistry.</a:t>
            </a:r>
          </a:p>
          <a:p>
            <a:pPr algn="r"/>
            <a:r>
              <a:rPr lang="en-US" sz="1050" dirty="0" smtClean="0"/>
              <a:t>Effective November 2011.</a:t>
            </a:r>
            <a:endParaRPr lang="en-US" sz="1050" dirty="0"/>
          </a:p>
        </p:txBody>
      </p:sp>
      <p:sp>
        <p:nvSpPr>
          <p:cNvPr id="10" name="TextBox 9"/>
          <p:cNvSpPr txBox="1"/>
          <p:nvPr/>
        </p:nvSpPr>
        <p:spPr>
          <a:xfrm>
            <a:off x="643459" y="5537203"/>
            <a:ext cx="3183474" cy="738664"/>
          </a:xfrm>
          <a:prstGeom prst="rect">
            <a:avLst/>
          </a:prstGeom>
          <a:noFill/>
        </p:spPr>
        <p:txBody>
          <a:bodyPr wrap="square" rtlCol="0">
            <a:spAutoFit/>
          </a:bodyPr>
          <a:lstStyle/>
          <a:p>
            <a:r>
              <a:rPr lang="en-US" sz="1400" dirty="0" smtClean="0"/>
              <a:t>*Two Medicaid procedure codes </a:t>
            </a:r>
            <a:r>
              <a:rPr lang="en-US" sz="1400" u="sng" dirty="0" smtClean="0"/>
              <a:t>must</a:t>
            </a:r>
            <a:r>
              <a:rPr lang="en-US" sz="1400" dirty="0" smtClean="0"/>
              <a:t> be bundled for reimbursement</a:t>
            </a:r>
          </a:p>
          <a:p>
            <a:endParaRPr lang="en-US" sz="1400" dirty="0"/>
          </a:p>
        </p:txBody>
      </p:sp>
    </p:spTree>
    <p:extLst>
      <p:ext uri="{BB962C8B-B14F-4D97-AF65-F5344CB8AC3E}">
        <p14:creationId xmlns:p14="http://schemas.microsoft.com/office/powerpoint/2010/main" xmlns="" val="3972952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89250"/>
            <a:ext cx="8321802" cy="990600"/>
          </a:xfrm>
        </p:spPr>
        <p:txBody>
          <a:bodyPr>
            <a:noAutofit/>
          </a:bodyPr>
          <a:lstStyle/>
          <a:p>
            <a:r>
              <a:rPr lang="en-US" sz="3200" b="1" dirty="0" smtClean="0"/>
              <a:t>Fluoride varnish is an easy win that you can start working towards right away</a:t>
            </a:r>
            <a:endParaRPr lang="en-US" sz="3200" b="1" dirty="0"/>
          </a:p>
        </p:txBody>
      </p:sp>
      <p:sp>
        <p:nvSpPr>
          <p:cNvPr id="3" name="Content Placeholder 2"/>
          <p:cNvSpPr>
            <a:spLocks noGrp="1"/>
          </p:cNvSpPr>
          <p:nvPr>
            <p:ph sz="quarter" idx="1"/>
          </p:nvPr>
        </p:nvSpPr>
        <p:spPr>
          <a:xfrm>
            <a:off x="612648" y="1899754"/>
            <a:ext cx="7821904" cy="2561897"/>
          </a:xfrm>
        </p:spPr>
        <p:txBody>
          <a:bodyPr>
            <a:normAutofit/>
          </a:bodyPr>
          <a:lstStyle/>
          <a:p>
            <a:r>
              <a:rPr lang="en-US" sz="2400" dirty="0" smtClean="0"/>
              <a:t>Small investment for immediate impact to prevent dental problems among OIC’s young patients</a:t>
            </a:r>
          </a:p>
          <a:p>
            <a:r>
              <a:rPr lang="en-US" sz="2400" dirty="0" smtClean="0"/>
              <a:t>Huge opportunity across the Tri-county area: 2500 annual </a:t>
            </a:r>
            <a:r>
              <a:rPr lang="en-US" sz="2400" dirty="0"/>
              <a:t>M</a:t>
            </a:r>
            <a:r>
              <a:rPr lang="en-US" sz="2400" dirty="0" smtClean="0"/>
              <a:t>edicaid births = 4500 treatments, $250K!</a:t>
            </a:r>
          </a:p>
          <a:p>
            <a:r>
              <a:rPr lang="en-US" sz="2400" dirty="0" smtClean="0"/>
              <a:t>OIC can educate parents on children’s dental health and build a patient pipeline for an OIC dental clinic </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xmlns="" val="2192783217"/>
              </p:ext>
            </p:extLst>
          </p:nvPr>
        </p:nvGraphicFramePr>
        <p:xfrm>
          <a:off x="2507269" y="5876598"/>
          <a:ext cx="6558598" cy="1005840"/>
        </p:xfrm>
        <a:graphic>
          <a:graphicData uri="http://schemas.openxmlformats.org/drawingml/2006/table">
            <a:tbl>
              <a:tblPr firstRow="1" bandRow="1">
                <a:tableStyleId>{2D5ABB26-0587-4C30-8999-92F81FD0307C}</a:tableStyleId>
              </a:tblPr>
              <a:tblGrid>
                <a:gridCol w="1045845"/>
                <a:gridCol w="5512753"/>
              </a:tblGrid>
              <a:tr h="241300">
                <a:tc>
                  <a:txBody>
                    <a:bodyPr/>
                    <a:lstStyle/>
                    <a:p>
                      <a:r>
                        <a:rPr lang="en-US" sz="1600" dirty="0" smtClean="0"/>
                        <a:t>Website:</a:t>
                      </a:r>
                      <a:endParaRPr lang="en-US" sz="1600" dirty="0"/>
                    </a:p>
                  </a:txBody>
                  <a:tcPr/>
                </a:tc>
                <a:tc>
                  <a:txBody>
                    <a:bodyPr/>
                    <a:lstStyle/>
                    <a:p>
                      <a:r>
                        <a:rPr lang="en-US" sz="1600" dirty="0" smtClean="0">
                          <a:hlinkClick r:id="rId2"/>
                        </a:rPr>
                        <a:t>http://www.ncdhhs.gov/dph/oralhealth/partners/IMB.htm</a:t>
                      </a:r>
                      <a:endParaRPr lang="en-US" sz="1600" dirty="0"/>
                    </a:p>
                  </a:txBody>
                  <a:tcPr/>
                </a:tc>
              </a:tr>
              <a:tr h="241300">
                <a:tc>
                  <a:txBody>
                    <a:bodyPr/>
                    <a:lstStyle/>
                    <a:p>
                      <a:r>
                        <a:rPr lang="en-US" sz="1600" dirty="0" smtClean="0"/>
                        <a:t>Toolkit:</a:t>
                      </a:r>
                      <a:endParaRPr lang="en-US" sz="1600" dirty="0"/>
                    </a:p>
                  </a:txBody>
                  <a:tcPr/>
                </a:tc>
                <a:tc>
                  <a:txBody>
                    <a:bodyPr/>
                    <a:lstStyle/>
                    <a:p>
                      <a:r>
                        <a:rPr lang="en-US" sz="1600" dirty="0" smtClean="0">
                          <a:hlinkClick r:id="rId3"/>
                        </a:rPr>
                        <a:t>http://www.ncdhhs.gov/dph/oralhealth/partners/IMB-toolkit.htm</a:t>
                      </a:r>
                      <a:endParaRPr lang="en-US" sz="1600" dirty="0" smtClean="0"/>
                    </a:p>
                  </a:txBody>
                  <a:tcPr/>
                </a:tc>
              </a:tr>
              <a:tr h="241300">
                <a:tc>
                  <a:txBody>
                    <a:bodyPr/>
                    <a:lstStyle/>
                    <a:p>
                      <a:r>
                        <a:rPr lang="en-US" sz="1600" dirty="0" smtClean="0"/>
                        <a:t>Contact</a:t>
                      </a:r>
                      <a:endParaRPr lang="en-US" sz="1600" dirty="0"/>
                    </a:p>
                  </a:txBody>
                  <a:tcPr/>
                </a:tc>
                <a:tc>
                  <a:txBody>
                    <a:bodyPr/>
                    <a:lstStyle/>
                    <a:p>
                      <a:r>
                        <a:rPr lang="en-US" sz="1600" dirty="0" smtClean="0"/>
                        <a:t>Kelly Close,</a:t>
                      </a:r>
                      <a:r>
                        <a:rPr lang="en-US" sz="1600" baseline="0" dirty="0" smtClean="0"/>
                        <a:t> </a:t>
                      </a:r>
                      <a:r>
                        <a:rPr lang="en-US" sz="1600" baseline="0" dirty="0" smtClean="0">
                          <a:hlinkClick r:id="rId4"/>
                        </a:rPr>
                        <a:t>Kelly.Close@dhhs.nc.gov</a:t>
                      </a:r>
                      <a:r>
                        <a:rPr lang="en-US" sz="1600" baseline="0" dirty="0" smtClean="0"/>
                        <a:t>, </a:t>
                      </a:r>
                      <a:r>
                        <a:rPr kumimoji="0" lang="en-US" sz="1600" b="0" i="0" kern="1200" dirty="0" smtClean="0">
                          <a:solidFill>
                            <a:schemeClr val="tx1"/>
                          </a:solidFill>
                          <a:effectLst/>
                          <a:latin typeface="+mn-lt"/>
                          <a:ea typeface="+mn-ea"/>
                          <a:cs typeface="+mn-cs"/>
                        </a:rPr>
                        <a:t>919-707-5485</a:t>
                      </a:r>
                      <a:endParaRPr lang="en-US" sz="1600" dirty="0"/>
                    </a:p>
                  </a:txBody>
                  <a:tcPr/>
                </a:tc>
              </a:tr>
            </a:tbl>
          </a:graphicData>
        </a:graphic>
      </p:graphicFrame>
      <p:sp>
        <p:nvSpPr>
          <p:cNvPr id="5" name="TextBox 4"/>
          <p:cNvSpPr txBox="1"/>
          <p:nvPr/>
        </p:nvSpPr>
        <p:spPr>
          <a:xfrm>
            <a:off x="1177816" y="4746080"/>
            <a:ext cx="6800850" cy="919401"/>
          </a:xfrm>
          <a:prstGeom prst="roundRect">
            <a:avLst/>
          </a:prstGeom>
          <a:ln>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b="1" dirty="0" smtClean="0"/>
              <a:t>“Into the Mouth of Babes”: Kelly Close can work with you to schedule a training session.</a:t>
            </a:r>
            <a:endParaRPr lang="en-US" sz="2400" b="1" dirty="0"/>
          </a:p>
        </p:txBody>
      </p:sp>
      <p:sp>
        <p:nvSpPr>
          <p:cNvPr id="6" name="Slide Number Placeholder 5"/>
          <p:cNvSpPr>
            <a:spLocks noGrp="1"/>
          </p:cNvSpPr>
          <p:nvPr>
            <p:ph type="sldNum" sz="quarter" idx="12"/>
          </p:nvPr>
        </p:nvSpPr>
        <p:spPr/>
        <p:txBody>
          <a:bodyPr>
            <a:normAutofit fontScale="85000" lnSpcReduction="20000"/>
          </a:bodyPr>
          <a:lstStyle/>
          <a:p>
            <a:fld id="{1DFFC655-D735-8243-B6C4-3B647FE025D3}" type="slidenum">
              <a:rPr lang="en-US" smtClean="0"/>
              <a:pPr/>
              <a:t>22</a:t>
            </a:fld>
            <a:endParaRPr lang="en-US"/>
          </a:p>
        </p:txBody>
      </p:sp>
    </p:spTree>
    <p:extLst>
      <p:ext uri="{BB962C8B-B14F-4D97-AF65-F5344CB8AC3E}">
        <p14:creationId xmlns:p14="http://schemas.microsoft.com/office/powerpoint/2010/main" xmlns="" val="41046631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Clinic Business Model Options</a:t>
            </a:r>
            <a:endParaRPr lang="en-US" sz="3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1150"/>
            <a:ext cx="8153400" cy="990600"/>
          </a:xfrm>
        </p:spPr>
        <p:txBody>
          <a:bodyPr>
            <a:normAutofit/>
          </a:bodyPr>
          <a:lstStyle/>
          <a:p>
            <a:r>
              <a:rPr lang="en-US" sz="3200" b="1" dirty="0" smtClean="0"/>
              <a:t>Clinic Business Model Options</a:t>
            </a:r>
            <a:endParaRPr lang="en-US" sz="3200" b="1" dirty="0"/>
          </a:p>
        </p:txBody>
      </p:sp>
      <p:sp>
        <p:nvSpPr>
          <p:cNvPr id="3" name="Content Placeholder 2"/>
          <p:cNvSpPr>
            <a:spLocks noGrp="1"/>
          </p:cNvSpPr>
          <p:nvPr>
            <p:ph sz="quarter" idx="1"/>
          </p:nvPr>
        </p:nvSpPr>
        <p:spPr/>
        <p:txBody>
          <a:bodyPr>
            <a:normAutofit/>
          </a:bodyPr>
          <a:lstStyle/>
          <a:p>
            <a:r>
              <a:rPr lang="en-US" dirty="0" smtClean="0"/>
              <a:t>Labor</a:t>
            </a:r>
          </a:p>
          <a:p>
            <a:r>
              <a:rPr lang="en-US" dirty="0" smtClean="0"/>
              <a:t>Operational Structures</a:t>
            </a:r>
          </a:p>
          <a:p>
            <a:r>
              <a:rPr lang="en-US" dirty="0" smtClean="0"/>
              <a:t>Payment Options</a:t>
            </a:r>
          </a:p>
          <a:p>
            <a:r>
              <a:rPr lang="en-US" dirty="0" smtClean="0"/>
              <a:t>Service Offerings</a:t>
            </a:r>
          </a:p>
          <a:p>
            <a:r>
              <a:rPr lang="en-US" dirty="0" smtClean="0"/>
              <a:t>Equipment &amp; Supplies</a:t>
            </a:r>
          </a:p>
          <a:p>
            <a:r>
              <a:rPr lang="en-US" dirty="0" smtClean="0"/>
              <a:t>Awareness &amp; Marketing</a:t>
            </a:r>
          </a:p>
          <a:p>
            <a:r>
              <a:rPr lang="en-US" dirty="0" smtClean="0"/>
              <a:t>Other Considerations</a:t>
            </a:r>
          </a:p>
        </p:txBody>
      </p:sp>
      <p:sp>
        <p:nvSpPr>
          <p:cNvPr id="4" name="Slide Number Placeholder 3"/>
          <p:cNvSpPr>
            <a:spLocks noGrp="1"/>
          </p:cNvSpPr>
          <p:nvPr>
            <p:ph type="sldNum" sz="quarter" idx="12"/>
          </p:nvPr>
        </p:nvSpPr>
        <p:spPr/>
        <p:txBody>
          <a:bodyPr>
            <a:normAutofit fontScale="85000" lnSpcReduction="20000"/>
          </a:bodyPr>
          <a:lstStyle/>
          <a:p>
            <a:fld id="{1DFFC655-D735-8243-B6C4-3B647FE025D3}"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606425" y="150813"/>
            <a:ext cx="8385175" cy="990600"/>
          </a:xfrm>
        </p:spPr>
        <p:txBody>
          <a:bodyPr>
            <a:normAutofit fontScale="90000"/>
          </a:bodyPr>
          <a:lstStyle/>
          <a:p>
            <a:r>
              <a:rPr lang="en-US" sz="3556" b="1" dirty="0" smtClean="0">
                <a:solidFill>
                  <a:schemeClr val="accent1"/>
                </a:solidFill>
              </a:rPr>
              <a:t>Labor</a:t>
            </a:r>
            <a:r>
              <a:rPr lang="en-US" sz="2400" b="1" dirty="0" smtClean="0">
                <a:solidFill>
                  <a:schemeClr val="accent1"/>
                </a:solidFill>
              </a:rPr>
              <a:t/>
            </a:r>
            <a:br>
              <a:rPr lang="en-US" sz="2400" b="1" dirty="0" smtClean="0">
                <a:solidFill>
                  <a:schemeClr val="accent1"/>
                </a:solidFill>
              </a:rPr>
            </a:br>
            <a:r>
              <a:rPr lang="en-US" sz="2667" b="1" dirty="0" smtClean="0"/>
              <a:t>At least one Full-Time Dentist is the optimal staffing option</a:t>
            </a:r>
          </a:p>
        </p:txBody>
      </p:sp>
      <p:pic>
        <p:nvPicPr>
          <p:cNvPr id="10" name="Picture 2" descr="http://upload.wikimedia.org/wikipedia/en/9/99/Harvey_Balls_Small.jpg"/>
          <p:cNvPicPr>
            <a:picLocks noChangeAspect="1" noChangeArrowheads="1"/>
          </p:cNvPicPr>
          <p:nvPr/>
        </p:nvPicPr>
        <p:blipFill>
          <a:blip r:embed="rId3" cstate="print"/>
          <a:srcRect r="83333"/>
          <a:stretch>
            <a:fillRect/>
          </a:stretch>
        </p:blipFill>
        <p:spPr bwMode="auto">
          <a:xfrm>
            <a:off x="7148934" y="4879486"/>
            <a:ext cx="293266" cy="365760"/>
          </a:xfrm>
          <a:prstGeom prst="rect">
            <a:avLst/>
          </a:prstGeom>
          <a:noFill/>
        </p:spPr>
      </p:pic>
      <p:pic>
        <p:nvPicPr>
          <p:cNvPr id="11" name="Picture 2" descr="http://upload.wikimedia.org/wikipedia/en/9/99/Harvey_Balls_Small.jpg"/>
          <p:cNvPicPr>
            <a:picLocks noChangeAspect="1" noChangeArrowheads="1"/>
          </p:cNvPicPr>
          <p:nvPr/>
        </p:nvPicPr>
        <p:blipFill>
          <a:blip r:embed="rId3" cstate="print"/>
          <a:srcRect l="80556"/>
          <a:stretch>
            <a:fillRect/>
          </a:stretch>
        </p:blipFill>
        <p:spPr bwMode="auto">
          <a:xfrm>
            <a:off x="3042028" y="4892186"/>
            <a:ext cx="342144" cy="365760"/>
          </a:xfrm>
          <a:prstGeom prst="rect">
            <a:avLst/>
          </a:prstGeom>
          <a:noFill/>
        </p:spPr>
      </p:pic>
      <p:pic>
        <p:nvPicPr>
          <p:cNvPr id="12" name="Picture 2" descr="http://upload.wikimedia.org/wikipedia/en/9/99/Harvey_Balls_Small.jpg"/>
          <p:cNvPicPr>
            <a:picLocks noChangeAspect="1" noChangeArrowheads="1"/>
          </p:cNvPicPr>
          <p:nvPr/>
        </p:nvPicPr>
        <p:blipFill>
          <a:blip r:embed="rId3" cstate="print"/>
          <a:srcRect l="61111" r="22222"/>
          <a:stretch>
            <a:fillRect/>
          </a:stretch>
        </p:blipFill>
        <p:spPr bwMode="auto">
          <a:xfrm>
            <a:off x="5135548" y="4879486"/>
            <a:ext cx="293266" cy="365760"/>
          </a:xfrm>
          <a:prstGeom prst="rect">
            <a:avLst/>
          </a:prstGeom>
          <a:noFill/>
        </p:spPr>
      </p:pic>
      <p:pic>
        <p:nvPicPr>
          <p:cNvPr id="13" name="Picture 2" descr="http://upload.wikimedia.org/wikipedia/en/9/99/Harvey_Balls_Small.jpg"/>
          <p:cNvPicPr>
            <a:picLocks noChangeAspect="1" noChangeArrowheads="1"/>
          </p:cNvPicPr>
          <p:nvPr/>
        </p:nvPicPr>
        <p:blipFill>
          <a:blip r:embed="rId3" cstate="print"/>
          <a:srcRect l="80556"/>
          <a:stretch>
            <a:fillRect/>
          </a:stretch>
        </p:blipFill>
        <p:spPr bwMode="auto">
          <a:xfrm>
            <a:off x="3054728" y="5298586"/>
            <a:ext cx="342144" cy="365760"/>
          </a:xfrm>
          <a:prstGeom prst="rect">
            <a:avLst/>
          </a:prstGeom>
          <a:noFill/>
        </p:spPr>
      </p:pic>
      <p:pic>
        <p:nvPicPr>
          <p:cNvPr id="15" name="Picture 2" descr="http://upload.wikimedia.org/wikipedia/en/9/99/Harvey_Balls_Small.jpg"/>
          <p:cNvPicPr>
            <a:picLocks noChangeAspect="1" noChangeArrowheads="1"/>
          </p:cNvPicPr>
          <p:nvPr/>
        </p:nvPicPr>
        <p:blipFill>
          <a:blip r:embed="rId3" cstate="print"/>
          <a:srcRect l="19444" r="61111"/>
          <a:stretch>
            <a:fillRect/>
          </a:stretch>
        </p:blipFill>
        <p:spPr bwMode="auto">
          <a:xfrm>
            <a:off x="7136234" y="5273186"/>
            <a:ext cx="342144" cy="365760"/>
          </a:xfrm>
          <a:prstGeom prst="rect">
            <a:avLst/>
          </a:prstGeom>
          <a:noFill/>
        </p:spPr>
      </p:pic>
      <p:pic>
        <p:nvPicPr>
          <p:cNvPr id="16" name="Picture 2" descr="http://upload.wikimedia.org/wikipedia/en/9/99/Harvey_Balls_Small.jpg"/>
          <p:cNvPicPr>
            <a:picLocks noChangeAspect="1" noChangeArrowheads="1"/>
          </p:cNvPicPr>
          <p:nvPr/>
        </p:nvPicPr>
        <p:blipFill>
          <a:blip r:embed="rId3" cstate="print"/>
          <a:srcRect l="38890" r="41666"/>
          <a:stretch>
            <a:fillRect/>
          </a:stretch>
        </p:blipFill>
        <p:spPr bwMode="auto">
          <a:xfrm>
            <a:off x="5110148" y="5285886"/>
            <a:ext cx="342144" cy="365760"/>
          </a:xfrm>
          <a:prstGeom prst="rect">
            <a:avLst/>
          </a:prstGeom>
          <a:noFill/>
        </p:spPr>
      </p:pic>
      <p:graphicFrame>
        <p:nvGraphicFramePr>
          <p:cNvPr id="4" name="Table 3"/>
          <p:cNvGraphicFramePr>
            <a:graphicFrameLocks noGrp="1"/>
          </p:cNvGraphicFramePr>
          <p:nvPr/>
        </p:nvGraphicFramePr>
        <p:xfrm>
          <a:off x="787400" y="1598091"/>
          <a:ext cx="7573061" cy="4066255"/>
        </p:xfrm>
        <a:graphic>
          <a:graphicData uri="http://schemas.openxmlformats.org/drawingml/2006/table">
            <a:tbl>
              <a:tblPr firstRow="1" bandRow="1" bandCol="1">
                <a:tableStyleId>{F2DE63D5-997A-4646-A377-4702673A728D}</a:tableStyleId>
              </a:tblPr>
              <a:tblGrid>
                <a:gridCol w="1600200"/>
                <a:gridCol w="1968500"/>
                <a:gridCol w="2079063"/>
                <a:gridCol w="1925298"/>
              </a:tblGrid>
              <a:tr h="546100">
                <a:tc>
                  <a:txBody>
                    <a:bodyPr/>
                    <a:lstStyle/>
                    <a:p>
                      <a:pPr algn="ctr"/>
                      <a:endParaRPr lang="en-US" sz="1800" b="1" dirty="0">
                        <a:latin typeface="Tw Cen MT"/>
                        <a:cs typeface="Tw Cen 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Employed / </a:t>
                      </a:r>
                    </a:p>
                    <a:p>
                      <a:pPr algn="ctr"/>
                      <a:r>
                        <a:rPr lang="en-US" sz="1800" dirty="0" smtClean="0"/>
                        <a:t>Full-Time</a:t>
                      </a:r>
                      <a:r>
                        <a:rPr lang="en-US" sz="1800" baseline="0" dirty="0" smtClean="0"/>
                        <a:t> </a:t>
                      </a:r>
                      <a:r>
                        <a:rPr lang="en-US" sz="1800" dirty="0" smtClean="0"/>
                        <a:t>Dentist</a:t>
                      </a:r>
                      <a:endParaRPr lang="en-US" sz="1800" b="1" dirty="0">
                        <a:latin typeface="Tw Cen MT"/>
                        <a:cs typeface="Tw Cen M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Contracted / </a:t>
                      </a:r>
                    </a:p>
                    <a:p>
                      <a:pPr algn="ctr"/>
                      <a:r>
                        <a:rPr lang="en-US" sz="1800" dirty="0" smtClean="0"/>
                        <a:t>Part-Time</a:t>
                      </a:r>
                      <a:r>
                        <a:rPr lang="en-US" sz="1800" baseline="0" dirty="0" smtClean="0"/>
                        <a:t> </a:t>
                      </a:r>
                      <a:r>
                        <a:rPr lang="en-US" sz="1800" dirty="0" smtClean="0"/>
                        <a:t>Dentist</a:t>
                      </a:r>
                      <a:endParaRPr lang="en-US" sz="1800" b="1" dirty="0">
                        <a:latin typeface="Tw Cen MT"/>
                        <a:cs typeface="Tw Cen M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Volunteer Dentist</a:t>
                      </a:r>
                      <a:endParaRPr lang="en-US" sz="1800" b="1" dirty="0">
                        <a:latin typeface="Tw Cen MT"/>
                        <a:cs typeface="Tw Cen M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27568">
                <a:tc>
                  <a:txBody>
                    <a:bodyPr/>
                    <a:lstStyle/>
                    <a:p>
                      <a:pPr algn="l"/>
                      <a:r>
                        <a:rPr lang="en-US" sz="1800" dirty="0" smtClean="0"/>
                        <a:t>Considerations</a:t>
                      </a:r>
                      <a:endParaRPr lang="en-US" sz="1800" b="1" dirty="0">
                        <a:latin typeface="Tw Cen MT"/>
                        <a:cs typeface="Tw Cen M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buFont typeface="Arial"/>
                        <a:buChar char="•"/>
                      </a:pPr>
                      <a:r>
                        <a:rPr lang="en-US" sz="1600" b="1" baseline="0" dirty="0" smtClean="0"/>
                        <a:t>Salaried</a:t>
                      </a:r>
                      <a:r>
                        <a:rPr lang="en-US" sz="1600" baseline="0" dirty="0" smtClean="0"/>
                        <a:t> or Fee-for-Service</a:t>
                      </a:r>
                    </a:p>
                    <a:p>
                      <a:pPr algn="l">
                        <a:buFont typeface="Arial"/>
                        <a:buChar char="•"/>
                      </a:pPr>
                      <a:r>
                        <a:rPr lang="en-US" sz="1600" baseline="0" dirty="0" smtClean="0"/>
                        <a:t>Difficult to offer salary competitive with private clinics</a:t>
                      </a:r>
                    </a:p>
                    <a:p>
                      <a:pPr algn="l">
                        <a:buFont typeface="Arial"/>
                        <a:buChar char="•"/>
                      </a:pPr>
                      <a:r>
                        <a:rPr lang="en-US" sz="1600" baseline="0" dirty="0" smtClean="0"/>
                        <a:t>Consider offering </a:t>
                      </a:r>
                      <a:r>
                        <a:rPr lang="en-US" sz="1600" b="1" baseline="0" dirty="0" smtClean="0"/>
                        <a:t>innovative benefits </a:t>
                      </a:r>
                      <a:r>
                        <a:rPr lang="en-US" sz="1600" baseline="0" dirty="0" smtClean="0"/>
                        <a:t>packages</a:t>
                      </a:r>
                      <a:endParaRPr lang="en-US" sz="1600" baseline="0" dirty="0" smtClean="0">
                        <a:latin typeface="Tw Cen MT"/>
                        <a:cs typeface="Tw Cen 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buFont typeface="Arial"/>
                        <a:buChar char="•"/>
                      </a:pPr>
                      <a:r>
                        <a:rPr lang="en-US" sz="1600" dirty="0" smtClean="0"/>
                        <a:t>Fee-for-Service</a:t>
                      </a:r>
                    </a:p>
                    <a:p>
                      <a:pPr algn="l">
                        <a:buFont typeface="Arial"/>
                        <a:buChar char="•"/>
                      </a:pPr>
                      <a:r>
                        <a:rPr lang="en-US" sz="1600" dirty="0" smtClean="0"/>
                        <a:t>Typically contract by</a:t>
                      </a:r>
                      <a:r>
                        <a:rPr lang="en-US" sz="1600" baseline="0" dirty="0" smtClean="0"/>
                        <a:t> patient, visit, session, or time</a:t>
                      </a:r>
                    </a:p>
                    <a:p>
                      <a:pPr algn="l">
                        <a:buFont typeface="Arial"/>
                        <a:buChar char="•"/>
                      </a:pPr>
                      <a:r>
                        <a:rPr lang="en-US" sz="1600" baseline="0" dirty="0" smtClean="0"/>
                        <a:t>Could partner with ECU Dental Residency program to create potential full-time employees</a:t>
                      </a:r>
                      <a:endParaRPr lang="en-US" sz="1600" dirty="0">
                        <a:latin typeface="Tw Cen MT"/>
                        <a:cs typeface="Tw Cen 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buFont typeface="Arial"/>
                        <a:buChar char="•"/>
                      </a:pPr>
                      <a:r>
                        <a:rPr lang="en-US" sz="1600" dirty="0" smtClean="0"/>
                        <a:t>Free</a:t>
                      </a:r>
                    </a:p>
                    <a:p>
                      <a:pPr algn="l">
                        <a:buFont typeface="Arial"/>
                        <a:buChar char="•"/>
                      </a:pPr>
                      <a:r>
                        <a:rPr lang="en-US" sz="1600" dirty="0" smtClean="0"/>
                        <a:t>Dependent on positive relationships</a:t>
                      </a:r>
                      <a:r>
                        <a:rPr lang="en-US" sz="1600" baseline="0" dirty="0" smtClean="0"/>
                        <a:t> with local dentists or dental schools</a:t>
                      </a:r>
                    </a:p>
                    <a:p>
                      <a:pPr algn="l">
                        <a:buFont typeface="Arial"/>
                        <a:buChar char="•"/>
                      </a:pPr>
                      <a:r>
                        <a:rPr lang="en-US" sz="1600" baseline="0" dirty="0" smtClean="0"/>
                        <a:t>Some clinics have seen success with local, retired dentists</a:t>
                      </a:r>
                      <a:endParaRPr lang="en-US" sz="1600" baseline="0" dirty="0" smtClean="0">
                        <a:latin typeface="Tw Cen MT"/>
                        <a:cs typeface="Tw Cen 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9720">
                <a:tc>
                  <a:txBody>
                    <a:bodyPr/>
                    <a:lstStyle/>
                    <a:p>
                      <a:pPr algn="l"/>
                      <a:endParaRPr lang="en-US" sz="1800" b="1" dirty="0">
                        <a:latin typeface="Tw Cen MT"/>
                        <a:cs typeface="Tw Cen M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buFont typeface="Arial"/>
                        <a:buNone/>
                      </a:pPr>
                      <a:r>
                        <a:rPr lang="en-US" sz="1600" baseline="0" dirty="0" smtClean="0"/>
                        <a:t>Ensure appropriate licensure &amp; credentials</a:t>
                      </a:r>
                      <a:endParaRPr lang="en-US" sz="1600" baseline="0" dirty="0" smtClean="0">
                        <a:latin typeface="Tw Cen MT"/>
                        <a:cs typeface="Tw Cen M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ctr">
                        <a:buFont typeface="Arial"/>
                        <a:buNone/>
                      </a:pPr>
                      <a:endParaRPr lang="en-US" sz="1200" dirty="0">
                        <a:latin typeface="Tw Cen MT"/>
                        <a:cs typeface="Tw Cen M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tcPr>
                </a:tc>
              </a:tr>
              <a:tr h="385253">
                <a:tc>
                  <a:txBody>
                    <a:bodyPr/>
                    <a:lstStyle/>
                    <a:p>
                      <a:pPr algn="l"/>
                      <a:r>
                        <a:rPr lang="en-US" sz="1800" dirty="0" smtClean="0"/>
                        <a:t>COSTS:</a:t>
                      </a:r>
                      <a:endParaRPr lang="en-US" sz="1800" b="1" dirty="0">
                        <a:solidFill>
                          <a:srgbClr val="000000"/>
                        </a:solidFill>
                        <a:latin typeface="Tw Cen MT"/>
                        <a:cs typeface="Tw Cen M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solidFill>
                          <a:srgbClr val="000000"/>
                        </a:solidFill>
                        <a:latin typeface="Harvey Balls"/>
                        <a:cs typeface="Harvey Ball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solidFill>
                          <a:srgbClr val="000000"/>
                        </a:solidFill>
                        <a:latin typeface="Harvey Balls"/>
                        <a:cs typeface="Harvey Ball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solidFill>
                          <a:srgbClr val="000000"/>
                        </a:solidFill>
                        <a:latin typeface="Harvey Balls"/>
                        <a:cs typeface="Harvey Ball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9162">
                <a:tc>
                  <a:txBody>
                    <a:bodyPr/>
                    <a:lstStyle/>
                    <a:p>
                      <a:pPr algn="l"/>
                      <a:r>
                        <a:rPr lang="en-US" sz="1800" dirty="0" smtClean="0"/>
                        <a:t>QUALITY:</a:t>
                      </a:r>
                      <a:endParaRPr lang="en-US" sz="1800" b="0" dirty="0">
                        <a:solidFill>
                          <a:srgbClr val="000000"/>
                        </a:solidFill>
                        <a:latin typeface="Tw Cen MT"/>
                        <a:cs typeface="Tw Cen M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solidFill>
                          <a:srgbClr val="000000"/>
                        </a:solidFill>
                        <a:latin typeface="Harvey Balls"/>
                        <a:cs typeface="Harvey Ball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solidFill>
                          <a:srgbClr val="000000"/>
                        </a:solidFill>
                        <a:latin typeface="Harvey Balls"/>
                        <a:cs typeface="Harvey Ball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solidFill>
                          <a:srgbClr val="000000"/>
                        </a:solidFill>
                        <a:latin typeface="Harvey Balls"/>
                        <a:cs typeface="Harvey Ball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4" name="Slide Number Placeholder 13"/>
          <p:cNvSpPr>
            <a:spLocks noGrp="1"/>
          </p:cNvSpPr>
          <p:nvPr>
            <p:ph type="sldNum" sz="quarter" idx="12"/>
          </p:nvPr>
        </p:nvSpPr>
        <p:spPr/>
        <p:txBody>
          <a:bodyPr>
            <a:normAutofit fontScale="85000" lnSpcReduction="20000"/>
          </a:bodyPr>
          <a:lstStyle/>
          <a:p>
            <a:fld id="{1DFFC655-D735-8243-B6C4-3B647FE025D3}" type="slidenum">
              <a:rPr lang="en-US" smtClean="0"/>
              <a:pPr/>
              <a:t>25</a:t>
            </a:fld>
            <a:endParaRPr lang="en-US"/>
          </a:p>
        </p:txBody>
      </p:sp>
      <p:sp>
        <p:nvSpPr>
          <p:cNvPr id="17" name="Rounded Rectangle 16"/>
          <p:cNvSpPr/>
          <p:nvPr/>
        </p:nvSpPr>
        <p:spPr>
          <a:xfrm>
            <a:off x="2324101" y="1529399"/>
            <a:ext cx="2117346" cy="750252"/>
          </a:xfrm>
          <a:prstGeom prst="round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4950"/>
            <a:ext cx="8153400" cy="869950"/>
          </a:xfrm>
        </p:spPr>
        <p:txBody>
          <a:bodyPr>
            <a:noAutofit/>
          </a:bodyPr>
          <a:lstStyle/>
          <a:p>
            <a:r>
              <a:rPr lang="en-US" sz="3200" b="1" dirty="0" smtClean="0">
                <a:solidFill>
                  <a:schemeClr val="accent1"/>
                </a:solidFill>
              </a:rPr>
              <a:t>Labor</a:t>
            </a:r>
            <a:r>
              <a:rPr lang="en-US" sz="2000" b="1" dirty="0" smtClean="0"/>
              <a:t/>
            </a:r>
            <a:br>
              <a:rPr lang="en-US" sz="2000" b="1" dirty="0" smtClean="0"/>
            </a:br>
            <a:r>
              <a:rPr lang="en-US" sz="2400" b="1" dirty="0" smtClean="0"/>
              <a:t>Effective recruitment of dentists and a dental director is critical</a:t>
            </a:r>
            <a:endParaRPr lang="en-US" sz="2400" b="1" dirty="0"/>
          </a:p>
        </p:txBody>
      </p:sp>
      <p:sp>
        <p:nvSpPr>
          <p:cNvPr id="3" name="Slide Number Placeholder 2"/>
          <p:cNvSpPr>
            <a:spLocks noGrp="1"/>
          </p:cNvSpPr>
          <p:nvPr>
            <p:ph type="sldNum" sz="quarter" idx="16"/>
          </p:nvPr>
        </p:nvSpPr>
        <p:spPr/>
        <p:txBody>
          <a:bodyPr>
            <a:normAutofit fontScale="85000" lnSpcReduction="20000"/>
          </a:bodyPr>
          <a:lstStyle/>
          <a:p>
            <a:fld id="{1DFFC655-D735-8243-B6C4-3B647FE025D3}" type="slidenum">
              <a:rPr lang="en-US" smtClean="0"/>
              <a:pPr/>
              <a:t>26</a:t>
            </a:fld>
            <a:endParaRPr lang="en-US" dirty="0"/>
          </a:p>
        </p:txBody>
      </p:sp>
      <p:sp>
        <p:nvSpPr>
          <p:cNvPr id="10" name="TextBox 9"/>
          <p:cNvSpPr txBox="1"/>
          <p:nvPr/>
        </p:nvSpPr>
        <p:spPr>
          <a:xfrm>
            <a:off x="2579427" y="6589212"/>
            <a:ext cx="6564573" cy="246221"/>
          </a:xfrm>
          <a:prstGeom prst="rect">
            <a:avLst/>
          </a:prstGeom>
          <a:noFill/>
        </p:spPr>
        <p:txBody>
          <a:bodyPr wrap="square" rtlCol="0">
            <a:spAutoFit/>
          </a:bodyPr>
          <a:lstStyle/>
          <a:p>
            <a:pPr algn="r"/>
            <a:r>
              <a:rPr lang="en-US" sz="1000" dirty="0" smtClean="0"/>
              <a:t>Salary Data:  </a:t>
            </a:r>
            <a:r>
              <a:rPr lang="en-US" sz="1000" dirty="0" smtClean="0">
                <a:hlinkClick r:id="rId2"/>
              </a:rPr>
              <a:t>http</a:t>
            </a:r>
            <a:r>
              <a:rPr lang="en-US" sz="1000" dirty="0">
                <a:hlinkClick r:id="rId2"/>
              </a:rPr>
              <a:t>://</a:t>
            </a:r>
            <a:r>
              <a:rPr lang="en-US" sz="1000" dirty="0" smtClean="0">
                <a:hlinkClick r:id="rId2"/>
              </a:rPr>
              <a:t>averagedentistsalary.net/NC/Rocky-Mount/salary/Dentist-Salary</a:t>
            </a:r>
            <a:endParaRPr lang="en-US" sz="1000" dirty="0"/>
          </a:p>
        </p:txBody>
      </p:sp>
      <p:graphicFrame>
        <p:nvGraphicFramePr>
          <p:cNvPr id="12" name="Table 11"/>
          <p:cNvGraphicFramePr>
            <a:graphicFrameLocks noGrp="1"/>
          </p:cNvGraphicFramePr>
          <p:nvPr/>
        </p:nvGraphicFramePr>
        <p:xfrm>
          <a:off x="377498" y="1690124"/>
          <a:ext cx="8309302" cy="3516876"/>
        </p:xfrm>
        <a:graphic>
          <a:graphicData uri="http://schemas.openxmlformats.org/drawingml/2006/table">
            <a:tbl>
              <a:tblPr firstRow="1" bandRow="1" bandCol="1">
                <a:tableStyleId>{F2DE63D5-997A-4646-A377-4702673A728D}</a:tableStyleId>
              </a:tblPr>
              <a:tblGrid>
                <a:gridCol w="1509620"/>
                <a:gridCol w="4013347"/>
                <a:gridCol w="2786335"/>
              </a:tblGrid>
              <a:tr h="406694">
                <a:tc>
                  <a:txBody>
                    <a:bodyPr/>
                    <a:lstStyle/>
                    <a:p>
                      <a:pPr algn="ctr"/>
                      <a:endParaRPr lang="en-US" sz="1800" b="1" dirty="0">
                        <a:latin typeface="Tw Cen MT"/>
                        <a:cs typeface="Tw Cen M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Employed / </a:t>
                      </a:r>
                    </a:p>
                    <a:p>
                      <a:pPr algn="ctr"/>
                      <a:r>
                        <a:rPr lang="en-US" sz="1600" dirty="0" smtClean="0"/>
                        <a:t>Full-Time</a:t>
                      </a:r>
                      <a:r>
                        <a:rPr lang="en-US" sz="1600" baseline="0" dirty="0" smtClean="0"/>
                        <a:t> </a:t>
                      </a:r>
                      <a:r>
                        <a:rPr lang="en-US" sz="1600" dirty="0" smtClean="0"/>
                        <a:t>Dentist</a:t>
                      </a:r>
                      <a:endParaRPr lang="en-US" sz="1600" b="1" dirty="0">
                        <a:latin typeface="Tw Cen MT"/>
                        <a:cs typeface="Tw Cen M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Dental Director</a:t>
                      </a:r>
                      <a:endParaRPr lang="en-US" sz="1600" b="1" dirty="0">
                        <a:latin typeface="Tw Cen MT"/>
                        <a:cs typeface="Tw Cen M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1815">
                <a:tc>
                  <a:txBody>
                    <a:bodyPr/>
                    <a:lstStyle/>
                    <a:p>
                      <a:pPr algn="ctr">
                        <a:buFont typeface="Arial"/>
                        <a:buNone/>
                      </a:pPr>
                      <a:r>
                        <a:rPr lang="en-US" sz="1600" baseline="0" dirty="0" smtClean="0"/>
                        <a:t>Salary</a:t>
                      </a:r>
                      <a:endParaRPr lang="en-US" sz="1600" b="1" baseline="0" dirty="0" smtClean="0">
                        <a:latin typeface="Tw Cen MT"/>
                        <a:cs typeface="Tw Cen 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Font typeface="Arial"/>
                        <a:buNone/>
                      </a:pPr>
                      <a:r>
                        <a:rPr lang="en-US" sz="1600" baseline="0" dirty="0" smtClean="0"/>
                        <a:t>$110k</a:t>
                      </a:r>
                      <a:endParaRPr lang="en-US" sz="1600" baseline="0" dirty="0" smtClean="0">
                        <a:latin typeface="Tw Cen MT"/>
                        <a:cs typeface="Tw Cen M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Font typeface="Arial"/>
                        <a:buNone/>
                      </a:pPr>
                      <a:r>
                        <a:rPr lang="en-US" sz="1600" dirty="0" smtClean="0"/>
                        <a:t>$120k</a:t>
                      </a:r>
                      <a:endParaRPr lang="en-US" sz="1600" dirty="0">
                        <a:latin typeface="Tw Cen MT"/>
                        <a:cs typeface="Tw Cen M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02476">
                <a:tc>
                  <a:txBody>
                    <a:bodyPr/>
                    <a:lstStyle/>
                    <a:p>
                      <a:pPr algn="ctr">
                        <a:buFont typeface="Arial"/>
                        <a:buNone/>
                      </a:pPr>
                      <a:r>
                        <a:rPr lang="en-US" sz="1600" b="0" baseline="0" dirty="0" smtClean="0">
                          <a:latin typeface="Tw Cen MT"/>
                          <a:cs typeface="Tw Cen MT"/>
                        </a:rPr>
                        <a:t>Considerations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buFont typeface="Arial" pitchFamily="34" charset="0"/>
                        <a:buChar char="•"/>
                      </a:pPr>
                      <a:r>
                        <a:rPr lang="en-US" sz="1600" b="1" dirty="0" smtClean="0"/>
                        <a:t>Loan Repayment</a:t>
                      </a:r>
                      <a:r>
                        <a:rPr lang="en-US" sz="1600" b="1" baseline="0" dirty="0" smtClean="0"/>
                        <a:t> </a:t>
                      </a:r>
                      <a:r>
                        <a:rPr lang="en-US" sz="1600" baseline="0" dirty="0" smtClean="0"/>
                        <a:t>is a key drive for rural recruitment.</a:t>
                      </a:r>
                      <a:endParaRPr lang="en-US" sz="1600" dirty="0" smtClean="0"/>
                    </a:p>
                    <a:p>
                      <a:pPr algn="l">
                        <a:buFont typeface="Arial" pitchFamily="34" charset="0"/>
                        <a:buChar char="•"/>
                      </a:pPr>
                      <a:r>
                        <a:rPr lang="en-US" sz="1600" dirty="0" smtClean="0"/>
                        <a:t>Loan repayment eligible through</a:t>
                      </a:r>
                      <a:r>
                        <a:rPr lang="en-US" sz="1600" b="0" dirty="0" smtClean="0"/>
                        <a:t> the </a:t>
                      </a:r>
                      <a:r>
                        <a:rPr lang="en-US" sz="1600" b="1" dirty="0" smtClean="0"/>
                        <a:t>Health Provider Shortage Area (HPSA) Program</a:t>
                      </a:r>
                    </a:p>
                    <a:p>
                      <a:pPr algn="l"/>
                      <a:r>
                        <a:rPr lang="en-US" sz="1600" dirty="0" smtClean="0"/>
                        <a:t>Edgecombe  (HPSA Score 14); Nash (HPSA Score 13)</a:t>
                      </a:r>
                    </a:p>
                    <a:p>
                      <a:pPr algn="l">
                        <a:buFont typeface="Arial" pitchFamily="34" charset="0"/>
                        <a:buChar char="•"/>
                      </a:pPr>
                      <a:r>
                        <a:rPr lang="en-US" sz="1600" baseline="0" dirty="0" smtClean="0"/>
                        <a:t>Make partnerships with private practices in the area</a:t>
                      </a:r>
                    </a:p>
                    <a:p>
                      <a:pPr algn="l">
                        <a:buFont typeface="Arial" pitchFamily="34" charset="0"/>
                        <a:buChar char="•"/>
                      </a:pPr>
                      <a:r>
                        <a:rPr lang="en-US" sz="1600" baseline="0" dirty="0" smtClean="0"/>
                        <a:t>Retired Dentists apply for Volunteer permit (if NC licensed and retired in last 5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1" dirty="0" smtClean="0"/>
                        <a:t>A clinical dental director is key </a:t>
                      </a:r>
                      <a:r>
                        <a:rPr lang="en-US" sz="1600" dirty="0" smtClean="0"/>
                        <a:t>to managing staffing, legal, and billing strategies since dental clinics are managed distinctly from “encounter based” medical clinics. – Piedmont Community Health Center</a:t>
                      </a:r>
                      <a:endParaRPr lang="en-US" sz="1600" dirty="0">
                        <a:latin typeface="Tw Cen MT"/>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Rounded Rectangle 5"/>
          <p:cNvSpPr/>
          <p:nvPr/>
        </p:nvSpPr>
        <p:spPr>
          <a:xfrm>
            <a:off x="5905500" y="1592898"/>
            <a:ext cx="2781299" cy="3690302"/>
          </a:xfrm>
          <a:prstGeom prst="round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857250" y="5359400"/>
            <a:ext cx="7512050" cy="783193"/>
          </a:xfrm>
          <a:prstGeom prst="roundRect">
            <a:avLst/>
          </a:prstGeom>
          <a:solidFill>
            <a:schemeClr val="accent2"/>
          </a:solidFill>
          <a:ln>
            <a:solidFill>
              <a:schemeClr val="accent2">
                <a:lumMod val="75000"/>
              </a:schemeClr>
            </a:solidFill>
          </a:ln>
        </p:spPr>
        <p:txBody>
          <a:bodyPr wrap="square" rtlCol="0">
            <a:spAutoFit/>
          </a:bodyPr>
          <a:lstStyle/>
          <a:p>
            <a:pPr algn="ctr"/>
            <a:r>
              <a:rPr lang="en-US" sz="2000" b="1" dirty="0" smtClean="0">
                <a:solidFill>
                  <a:schemeClr val="bg1"/>
                </a:solidFill>
              </a:rPr>
              <a:t>A dental director should be the first dentist you hire to manage both dental care and practice management</a:t>
            </a:r>
            <a:endParaRPr lang="en-US" sz="2000" b="1" dirty="0">
              <a:solidFill>
                <a:schemeClr val="bg1"/>
              </a:solidFill>
            </a:endParaRPr>
          </a:p>
        </p:txBody>
      </p:sp>
    </p:spTree>
    <p:extLst>
      <p:ext uri="{BB962C8B-B14F-4D97-AF65-F5344CB8AC3E}">
        <p14:creationId xmlns:p14="http://schemas.microsoft.com/office/powerpoint/2010/main" xmlns="" val="22061447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45909" y="109869"/>
            <a:ext cx="8707272" cy="990600"/>
          </a:xfrm>
        </p:spPr>
        <p:txBody>
          <a:bodyPr>
            <a:normAutofit fontScale="90000"/>
          </a:bodyPr>
          <a:lstStyle/>
          <a:p>
            <a:pPr eaLnBrk="1" hangingPunct="1"/>
            <a:r>
              <a:rPr lang="en-US" sz="3600" b="1" dirty="0" smtClean="0">
                <a:solidFill>
                  <a:schemeClr val="accent1"/>
                </a:solidFill>
              </a:rPr>
              <a:t>Labor</a:t>
            </a:r>
            <a:r>
              <a:rPr lang="en-US" sz="2400" b="1" dirty="0" smtClean="0"/>
              <a:t/>
            </a:r>
            <a:br>
              <a:rPr lang="en-US" sz="2400" b="1" dirty="0" smtClean="0"/>
            </a:br>
            <a:r>
              <a:rPr lang="en-US" sz="2400" b="1" dirty="0" smtClean="0"/>
              <a:t>Projection of dentists needed aligns with studies of full time dentist productivity = 1 Dentist</a:t>
            </a:r>
            <a:endParaRPr lang="en-US" sz="2700" b="1" dirty="0" smtClean="0">
              <a:solidFill>
                <a:schemeClr val="accent1"/>
              </a:solidFill>
            </a:endParaRPr>
          </a:p>
        </p:txBody>
      </p:sp>
      <p:graphicFrame>
        <p:nvGraphicFramePr>
          <p:cNvPr id="4" name="Table 3"/>
          <p:cNvGraphicFramePr>
            <a:graphicFrameLocks noGrp="1"/>
          </p:cNvGraphicFramePr>
          <p:nvPr/>
        </p:nvGraphicFramePr>
        <p:xfrm>
          <a:off x="4419600" y="2096814"/>
          <a:ext cx="4401685" cy="3743608"/>
        </p:xfrm>
        <a:graphic>
          <a:graphicData uri="http://schemas.openxmlformats.org/drawingml/2006/table">
            <a:tbl>
              <a:tblPr firstRow="1" bandRow="1" bandCol="1">
                <a:tableStyleId>{F2DE63D5-997A-4646-A377-4702673A728D}</a:tableStyleId>
              </a:tblPr>
              <a:tblGrid>
                <a:gridCol w="1478892"/>
                <a:gridCol w="1054758"/>
                <a:gridCol w="856984"/>
                <a:gridCol w="1011051"/>
              </a:tblGrid>
              <a:tr h="690200">
                <a:tc>
                  <a:txBody>
                    <a:bodyPr/>
                    <a:lstStyle/>
                    <a:p>
                      <a:pPr algn="ctr"/>
                      <a:endParaRPr lang="en-US" sz="1400" b="1" dirty="0">
                        <a:latin typeface="+mj-lt"/>
                        <a:cs typeface="Century Gothic"/>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latin typeface="+mj-lt"/>
                          <a:cs typeface="Century Gothic"/>
                        </a:rPr>
                        <a:t>OIC Projections</a:t>
                      </a:r>
                      <a:endParaRPr lang="en-US" sz="1400" b="1" dirty="0">
                        <a:latin typeface="+mj-lt"/>
                        <a:cs typeface="Century Gothic"/>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Full</a:t>
                      </a:r>
                      <a:r>
                        <a:rPr lang="en-US" sz="1400" baseline="0" dirty="0" smtClean="0"/>
                        <a:t> Time Dentist</a:t>
                      </a:r>
                      <a:endParaRPr lang="en-US" sz="1400" b="1" dirty="0">
                        <a:latin typeface="+mj-lt"/>
                        <a:cs typeface="Century Gothic"/>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Part Time/ Volunteer Dentist(s)</a:t>
                      </a:r>
                      <a:endParaRPr lang="en-US" sz="1400" b="1" dirty="0">
                        <a:latin typeface="+mj-lt"/>
                        <a:cs typeface="Century Gothic"/>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6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smtClean="0">
                          <a:ln>
                            <a:noFill/>
                          </a:ln>
                          <a:effectLst/>
                          <a:uLnTx/>
                          <a:uFillTx/>
                        </a:rPr>
                        <a:t>Number needed</a:t>
                      </a:r>
                      <a:endParaRPr lang="en-US" sz="1400" b="0" dirty="0">
                        <a:latin typeface="+mj-lt"/>
                        <a:cs typeface="Century Gothic"/>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Font typeface="Arial"/>
                        <a:buNone/>
                      </a:pPr>
                      <a:r>
                        <a:rPr lang="en-US" sz="1400" b="1" baseline="0" dirty="0" smtClean="0">
                          <a:solidFill>
                            <a:schemeClr val="tx1"/>
                          </a:solidFill>
                          <a:latin typeface="+mj-lt"/>
                          <a:cs typeface="Century Gothic"/>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Font typeface="Arial"/>
                        <a:buNone/>
                      </a:pPr>
                      <a:r>
                        <a:rPr lang="en-US" sz="1400" baseline="0" dirty="0" smtClean="0"/>
                        <a:t>1</a:t>
                      </a:r>
                      <a:endParaRPr lang="en-US" sz="1400" b="1" baseline="0" dirty="0" smtClean="0">
                        <a:solidFill>
                          <a:schemeClr val="tx1"/>
                        </a:solidFill>
                        <a:latin typeface="+mj-lt"/>
                        <a:cs typeface="Century Gothic"/>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Font typeface="Arial"/>
                        <a:buNone/>
                      </a:pPr>
                      <a:r>
                        <a:rPr lang="en-US" sz="1400" dirty="0" smtClean="0"/>
                        <a:t>4</a:t>
                      </a:r>
                      <a:endParaRPr lang="en-US" sz="1400" b="1" dirty="0">
                        <a:solidFill>
                          <a:schemeClr val="tx1"/>
                        </a:solidFill>
                        <a:latin typeface="+mj-lt"/>
                        <a:cs typeface="Century Gothic"/>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3014">
                <a:tc>
                  <a:txBody>
                    <a:bodyPr/>
                    <a:lstStyle/>
                    <a:p>
                      <a:pPr algn="l"/>
                      <a:r>
                        <a:rPr lang="en-US" sz="1400" dirty="0" smtClean="0"/>
                        <a:t>Productivity</a:t>
                      </a:r>
                      <a:endParaRPr lang="en-US" sz="1400" b="0" baseline="0" dirty="0" smtClean="0">
                        <a:latin typeface="+mj-lt"/>
                        <a:cs typeface="Century Gothic"/>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buFont typeface="Arial"/>
                        <a:buChar char="•"/>
                      </a:pPr>
                      <a:endParaRPr lang="en-US" sz="1400" b="1" baseline="0" dirty="0" smtClean="0">
                        <a:solidFill>
                          <a:schemeClr val="tx1"/>
                        </a:solidFill>
                        <a:latin typeface="+mj-lt"/>
                        <a:cs typeface="Century Gothic"/>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buFont typeface="Arial"/>
                        <a:buChar char="•"/>
                      </a:pPr>
                      <a:endParaRPr lang="en-US" sz="1400" b="1" baseline="0" dirty="0" smtClean="0">
                        <a:solidFill>
                          <a:schemeClr val="tx1"/>
                        </a:solidFill>
                        <a:latin typeface="+mj-lt"/>
                        <a:cs typeface="Century Gothic"/>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buFont typeface="Arial"/>
                        <a:buChar char="•"/>
                      </a:pPr>
                      <a:endParaRPr lang="en-US" sz="1400" b="1" dirty="0">
                        <a:solidFill>
                          <a:schemeClr val="tx1"/>
                        </a:solidFill>
                        <a:latin typeface="+mj-lt"/>
                        <a:cs typeface="Century Gothic"/>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600449">
                <a:tc>
                  <a:txBody>
                    <a:bodyPr/>
                    <a:lstStyle/>
                    <a:p>
                      <a:pPr marL="166688" marR="0" lvl="1" indent="0" algn="l" defTabSz="914400" rtl="0" eaLnBrk="1" fontAlgn="auto" latinLnBrk="0" hangingPunct="1">
                        <a:lnSpc>
                          <a:spcPct val="100000"/>
                        </a:lnSpc>
                        <a:spcBef>
                          <a:spcPts val="0"/>
                        </a:spcBef>
                        <a:spcAft>
                          <a:spcPts val="0"/>
                        </a:spcAft>
                        <a:buClrTx/>
                        <a:buSzTx/>
                        <a:buFontTx/>
                        <a:buNone/>
                        <a:tabLst/>
                        <a:defRPr/>
                      </a:pPr>
                      <a:r>
                        <a:rPr lang="en-US" sz="1400" dirty="0" smtClean="0"/>
                        <a:t>Hours</a:t>
                      </a:r>
                      <a:r>
                        <a:rPr lang="en-US" sz="1400" baseline="0" dirty="0" smtClean="0"/>
                        <a:t> open per week</a:t>
                      </a:r>
                      <a:endParaRPr lang="en-US" sz="1400" b="0" baseline="0" dirty="0" smtClean="0">
                        <a:latin typeface="+mj-lt"/>
                        <a:cs typeface="Century Gothic"/>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Font typeface="Arial"/>
                        <a:buNone/>
                      </a:pPr>
                      <a:r>
                        <a:rPr lang="en-US" sz="1400" b="1" baseline="0" dirty="0" smtClean="0">
                          <a:solidFill>
                            <a:schemeClr val="tx1"/>
                          </a:solidFill>
                          <a:latin typeface="+mj-lt"/>
                          <a:cs typeface="Century Gothic"/>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Font typeface="Arial"/>
                        <a:buNone/>
                      </a:pPr>
                      <a:r>
                        <a:rPr lang="en-US" sz="1400" baseline="0" dirty="0" smtClean="0"/>
                        <a:t>37.1</a:t>
                      </a:r>
                      <a:endParaRPr lang="en-US" sz="1400" b="1" baseline="0" dirty="0" smtClean="0">
                        <a:solidFill>
                          <a:schemeClr val="tx1"/>
                        </a:solidFill>
                        <a:latin typeface="+mj-lt"/>
                        <a:cs typeface="Century Gothic"/>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Font typeface="Arial"/>
                        <a:buNone/>
                      </a:pPr>
                      <a:r>
                        <a:rPr lang="en-US" sz="1400" dirty="0" smtClean="0"/>
                        <a:t>22.2</a:t>
                      </a:r>
                      <a:endParaRPr lang="en-US" sz="1400" b="1" dirty="0">
                        <a:solidFill>
                          <a:schemeClr val="tx1"/>
                        </a:solidFill>
                        <a:latin typeface="+mj-lt"/>
                        <a:cs typeface="Century Gothic"/>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6475">
                <a:tc>
                  <a:txBody>
                    <a:bodyPr/>
                    <a:lstStyle/>
                    <a:p>
                      <a:pPr marL="166688" marR="0" lvl="1"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Number of Operating rooms</a:t>
                      </a:r>
                      <a:endParaRPr lang="en-US" sz="1400" b="0" baseline="0" dirty="0" smtClean="0">
                        <a:latin typeface="+mj-lt"/>
                        <a:cs typeface="Century Gothic"/>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Font typeface="Arial"/>
                        <a:buNone/>
                      </a:pPr>
                      <a:r>
                        <a:rPr lang="en-US" sz="1400" b="1" baseline="0" dirty="0" smtClean="0">
                          <a:solidFill>
                            <a:schemeClr val="tx1"/>
                          </a:solidFill>
                          <a:latin typeface="+mj-lt"/>
                          <a:cs typeface="Century Gothic"/>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Font typeface="Arial"/>
                        <a:buNone/>
                      </a:pPr>
                      <a:r>
                        <a:rPr lang="en-US" sz="1400" baseline="0" dirty="0" smtClean="0"/>
                        <a:t>3.1</a:t>
                      </a:r>
                      <a:endParaRPr lang="en-US" sz="1400" b="1" baseline="0" dirty="0" smtClean="0">
                        <a:solidFill>
                          <a:schemeClr val="tx1"/>
                        </a:solidFill>
                        <a:latin typeface="+mj-lt"/>
                        <a:cs typeface="Century Gothic"/>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Font typeface="Arial"/>
                        <a:buNone/>
                      </a:pPr>
                      <a:r>
                        <a:rPr lang="en-US" sz="1400" dirty="0" smtClean="0"/>
                        <a:t>2.1</a:t>
                      </a:r>
                      <a:endParaRPr lang="en-US" sz="1400" b="1" dirty="0">
                        <a:solidFill>
                          <a:schemeClr val="tx1"/>
                        </a:solidFill>
                        <a:latin typeface="+mj-lt"/>
                        <a:cs typeface="Century Gothic"/>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6475">
                <a:tc>
                  <a:txBody>
                    <a:bodyPr/>
                    <a:lstStyle/>
                    <a:p>
                      <a:pPr marL="166688" marR="0" lvl="1"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Number of Annual Visit</a:t>
                      </a:r>
                      <a:r>
                        <a:rPr lang="en-US" sz="1400" baseline="0" dirty="0"/>
                        <a:t>s</a:t>
                      </a:r>
                      <a:endParaRPr lang="en-US" sz="1400" b="0" dirty="0" smtClean="0">
                        <a:latin typeface="+mj-lt"/>
                        <a:cs typeface="Century Gothic"/>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Font typeface="Arial"/>
                        <a:buNone/>
                      </a:pPr>
                      <a:r>
                        <a:rPr lang="en-US" sz="1400" b="1" baseline="0" dirty="0" smtClean="0">
                          <a:solidFill>
                            <a:schemeClr val="tx1"/>
                          </a:solidFill>
                          <a:latin typeface="+mj-lt"/>
                          <a:cs typeface="Century Gothic"/>
                        </a:rPr>
                        <a:t>4,114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Font typeface="Arial"/>
                        <a:buNone/>
                      </a:pPr>
                      <a:r>
                        <a:rPr lang="en-US" sz="1400" baseline="0" dirty="0" smtClean="0"/>
                        <a:t>3,920</a:t>
                      </a:r>
                      <a:endParaRPr lang="en-US" sz="1400" b="1" baseline="0" dirty="0" smtClean="0">
                        <a:solidFill>
                          <a:schemeClr val="tx1"/>
                        </a:solidFill>
                        <a:latin typeface="+mj-lt"/>
                        <a:cs typeface="Century Gothic"/>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Font typeface="Arial"/>
                        <a:buNone/>
                      </a:pPr>
                      <a:r>
                        <a:rPr lang="en-US" sz="1400" dirty="0" smtClean="0"/>
                        <a:t>1,441</a:t>
                      </a:r>
                      <a:endParaRPr lang="en-US" sz="1400" b="1" dirty="0">
                        <a:solidFill>
                          <a:schemeClr val="tx1"/>
                        </a:solidFill>
                        <a:latin typeface="+mj-lt"/>
                        <a:cs typeface="Century Gothic"/>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9516" name="Rectangle 9"/>
          <p:cNvSpPr>
            <a:spLocks noChangeArrowheads="1"/>
          </p:cNvSpPr>
          <p:nvPr/>
        </p:nvSpPr>
        <p:spPr bwMode="auto">
          <a:xfrm>
            <a:off x="2209800" y="6324600"/>
            <a:ext cx="6934200" cy="554038"/>
          </a:xfrm>
          <a:prstGeom prst="rect">
            <a:avLst/>
          </a:prstGeom>
          <a:noFill/>
          <a:ln w="9525">
            <a:noFill/>
            <a:miter lim="800000"/>
            <a:headEnd/>
            <a:tailEnd/>
          </a:ln>
        </p:spPr>
        <p:txBody>
          <a:bodyPr>
            <a:spAutoFit/>
          </a:bodyPr>
          <a:lstStyle/>
          <a:p>
            <a:pPr algn="r"/>
            <a:r>
              <a:rPr lang="en-US" sz="1000" i="1" dirty="0" err="1">
                <a:latin typeface="Tw Cen MT" pitchFamily="34" charset="0"/>
              </a:rPr>
              <a:t>Byck</a:t>
            </a:r>
            <a:r>
              <a:rPr lang="en-US" sz="1000" i="1" dirty="0">
                <a:latin typeface="Tw Cen MT" pitchFamily="34" charset="0"/>
              </a:rPr>
              <a:t>, Gayle R. . Safety-net dental clinics A viable model for access to dental care.. The Journal of the American Dental Association (1939). 2005-07-01;136:1013.</a:t>
            </a:r>
          </a:p>
          <a:p>
            <a:pPr algn="r"/>
            <a:r>
              <a:rPr lang="en-US" sz="1000" i="1" dirty="0">
                <a:latin typeface="Tw Cen MT" pitchFamily="34" charset="0"/>
              </a:rPr>
              <a:t>North Carolina Dental Board </a:t>
            </a:r>
            <a:r>
              <a:rPr lang="en-US" sz="1000" i="1" dirty="0">
                <a:latin typeface="Tw Cen MT" pitchFamily="34" charset="0"/>
                <a:hlinkClick r:id="rId3"/>
              </a:rPr>
              <a:t>http://www.ncdentalboard.org/PDF/General%20Statutes8-10.pdf</a:t>
            </a:r>
            <a:endParaRPr lang="en-US" sz="1000" i="1" dirty="0">
              <a:latin typeface="Tw Cen MT" pitchFamily="34" charset="0"/>
            </a:endParaRPr>
          </a:p>
        </p:txBody>
      </p:sp>
      <p:sp>
        <p:nvSpPr>
          <p:cNvPr id="15" name="TextBox 14"/>
          <p:cNvSpPr txBox="1"/>
          <p:nvPr/>
        </p:nvSpPr>
        <p:spPr>
          <a:xfrm>
            <a:off x="4362450" y="1655379"/>
            <a:ext cx="4876800" cy="338554"/>
          </a:xfrm>
          <a:prstGeom prst="rect">
            <a:avLst/>
          </a:prstGeom>
          <a:noFill/>
        </p:spPr>
        <p:txBody>
          <a:bodyPr wrap="square" rtlCol="0">
            <a:spAutoFit/>
          </a:bodyPr>
          <a:lstStyle/>
          <a:p>
            <a:r>
              <a:rPr lang="en-US" sz="1600" dirty="0" smtClean="0"/>
              <a:t>Benchmark Study regarding Dentist Employment</a:t>
            </a:r>
            <a:endParaRPr lang="en-US" sz="1600" dirty="0"/>
          </a:p>
        </p:txBody>
      </p:sp>
      <p:sp>
        <p:nvSpPr>
          <p:cNvPr id="19" name="Rounded Rectangle 18"/>
          <p:cNvSpPr/>
          <p:nvPr/>
        </p:nvSpPr>
        <p:spPr>
          <a:xfrm>
            <a:off x="6057901" y="5264681"/>
            <a:ext cx="1600200" cy="406967"/>
          </a:xfrm>
          <a:prstGeom prst="round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342900" y="5264681"/>
            <a:ext cx="3790950" cy="646986"/>
          </a:xfrm>
          <a:prstGeom prst="roundRect">
            <a:avLst/>
          </a:prstGeom>
          <a:solidFill>
            <a:schemeClr val="accent2"/>
          </a:solidFill>
          <a:ln>
            <a:solidFill>
              <a:schemeClr val="accent2">
                <a:lumMod val="75000"/>
              </a:schemeClr>
            </a:solidFill>
          </a:ln>
        </p:spPr>
        <p:txBody>
          <a:bodyPr wrap="square" rtlCol="0">
            <a:spAutoFit/>
          </a:bodyPr>
          <a:lstStyle/>
          <a:p>
            <a:pPr algn="ctr"/>
            <a:r>
              <a:rPr lang="en-US" sz="3200" b="1" dirty="0" smtClean="0">
                <a:solidFill>
                  <a:schemeClr val="bg1"/>
                </a:solidFill>
              </a:rPr>
              <a:t>= 1 Dentist</a:t>
            </a:r>
            <a:endParaRPr lang="en-US" sz="3200" b="1" dirty="0">
              <a:solidFill>
                <a:schemeClr val="bg1"/>
              </a:solidFill>
            </a:endParaRPr>
          </a:p>
        </p:txBody>
      </p:sp>
      <p:graphicFrame>
        <p:nvGraphicFramePr>
          <p:cNvPr id="12" name="Diagram 11"/>
          <p:cNvGraphicFramePr/>
          <p:nvPr>
            <p:extLst>
              <p:ext uri="{D42A27DB-BD31-4B8C-83A1-F6EECF244321}">
                <p14:modId xmlns:p14="http://schemas.microsoft.com/office/powerpoint/2010/main" xmlns="" val="1343096342"/>
              </p:ext>
            </p:extLst>
          </p:nvPr>
        </p:nvGraphicFramePr>
        <p:xfrm>
          <a:off x="152400" y="2095500"/>
          <a:ext cx="1219200" cy="292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3" name="Diagram 12"/>
          <p:cNvGraphicFramePr/>
          <p:nvPr>
            <p:extLst>
              <p:ext uri="{D42A27DB-BD31-4B8C-83A1-F6EECF244321}">
                <p14:modId xmlns:p14="http://schemas.microsoft.com/office/powerpoint/2010/main" xmlns="" val="2485480216"/>
              </p:ext>
            </p:extLst>
          </p:nvPr>
        </p:nvGraphicFramePr>
        <p:xfrm>
          <a:off x="948690" y="2095500"/>
          <a:ext cx="3432810" cy="2921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Slide Number Placeholder 9"/>
          <p:cNvSpPr>
            <a:spLocks noGrp="1"/>
          </p:cNvSpPr>
          <p:nvPr>
            <p:ph type="sldNum" sz="quarter" idx="12"/>
          </p:nvPr>
        </p:nvSpPr>
        <p:spPr/>
        <p:txBody>
          <a:bodyPr>
            <a:normAutofit fontScale="85000" lnSpcReduction="20000"/>
          </a:bodyPr>
          <a:lstStyle/>
          <a:p>
            <a:fld id="{1DFFC655-D735-8243-B6C4-3B647FE025D3}"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328987" y="2215050"/>
          <a:ext cx="5173171" cy="3098240"/>
        </p:xfrm>
        <a:graphic>
          <a:graphicData uri="http://schemas.openxmlformats.org/drawingml/2006/table">
            <a:tbl>
              <a:tblPr firstRow="1" bandRow="1" bandCol="1">
                <a:tableStyleId>{F2DE63D5-997A-4646-A377-4702673A728D}</a:tableStyleId>
              </a:tblPr>
              <a:tblGrid>
                <a:gridCol w="1730057"/>
                <a:gridCol w="1730057"/>
                <a:gridCol w="1713057"/>
              </a:tblGrid>
              <a:tr h="690740">
                <a:tc>
                  <a:txBody>
                    <a:bodyPr/>
                    <a:lstStyle/>
                    <a:p>
                      <a:pPr algn="ctr"/>
                      <a:endParaRPr lang="en-US" sz="1600" b="1" dirty="0">
                        <a:latin typeface="+mj-lt"/>
                        <a:cs typeface="Century Gothic"/>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baseline="0" dirty="0" smtClean="0"/>
                        <a:t>Hygienists</a:t>
                      </a:r>
                      <a:endParaRPr lang="en-US" sz="1600" b="1" dirty="0">
                        <a:latin typeface="+mj-lt"/>
                        <a:cs typeface="Century Gothic"/>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t>No </a:t>
                      </a:r>
                      <a:r>
                        <a:rPr lang="en-US" sz="1600" b="1" baseline="0" dirty="0" smtClean="0"/>
                        <a:t>Hygienists</a:t>
                      </a:r>
                      <a:endParaRPr lang="en-US" sz="1600" b="1" dirty="0">
                        <a:latin typeface="+mj-lt"/>
                        <a:cs typeface="Century Gothic"/>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3660">
                <a:tc>
                  <a:txBody>
                    <a:bodyPr/>
                    <a:lstStyle/>
                    <a:p>
                      <a:pPr algn="l"/>
                      <a:r>
                        <a:rPr lang="en-US" sz="1600" dirty="0" smtClean="0"/>
                        <a:t>Productivity</a:t>
                      </a:r>
                      <a:endParaRPr lang="en-US" sz="1600" b="0" baseline="0" dirty="0" smtClean="0">
                        <a:latin typeface="+mj-lt"/>
                        <a:cs typeface="Century Gothic"/>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buFont typeface="Arial"/>
                        <a:buNone/>
                      </a:pPr>
                      <a:endParaRPr lang="en-US" sz="1600" b="1" dirty="0">
                        <a:solidFill>
                          <a:schemeClr val="tx1"/>
                        </a:solidFill>
                        <a:latin typeface="+mj-lt"/>
                        <a:cs typeface="Century Gothic"/>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buFont typeface="Arial"/>
                        <a:buNone/>
                      </a:pPr>
                      <a:endParaRPr lang="en-US" sz="1600" b="1" dirty="0">
                        <a:solidFill>
                          <a:schemeClr val="tx1"/>
                        </a:solidFill>
                        <a:latin typeface="+mj-lt"/>
                        <a:cs typeface="Century Gothic"/>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690740">
                <a:tc>
                  <a:txBody>
                    <a:bodyPr/>
                    <a:lstStyle/>
                    <a:p>
                      <a:pPr marL="166688"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t>Hours</a:t>
                      </a:r>
                      <a:r>
                        <a:rPr lang="en-US" sz="1600" baseline="0" dirty="0" smtClean="0"/>
                        <a:t> open per week</a:t>
                      </a:r>
                      <a:endParaRPr lang="en-US" sz="1600" b="0" baseline="0" dirty="0" smtClean="0">
                        <a:latin typeface="+mj-lt"/>
                        <a:cs typeface="Century Gothic"/>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Font typeface="Arial"/>
                        <a:buNone/>
                      </a:pPr>
                      <a:r>
                        <a:rPr lang="en-US" sz="1600" b="0" dirty="0" smtClean="0">
                          <a:solidFill>
                            <a:schemeClr val="tx1"/>
                          </a:solidFill>
                          <a:latin typeface="+mj-lt"/>
                          <a:cs typeface="Century Gothic"/>
                        </a:rPr>
                        <a:t>31.1</a:t>
                      </a:r>
                      <a:endParaRPr lang="en-US" sz="1600" b="0" dirty="0">
                        <a:solidFill>
                          <a:schemeClr val="tx1"/>
                        </a:solidFill>
                        <a:latin typeface="+mj-lt"/>
                        <a:cs typeface="Century Gothic"/>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Font typeface="Arial"/>
                        <a:buNone/>
                      </a:pPr>
                      <a:r>
                        <a:rPr lang="en-US" sz="1600" b="0" dirty="0" smtClean="0">
                          <a:solidFill>
                            <a:schemeClr val="tx1"/>
                          </a:solidFill>
                          <a:latin typeface="+mj-lt"/>
                          <a:cs typeface="Century Gothic"/>
                        </a:rPr>
                        <a:t>32.3</a:t>
                      </a:r>
                      <a:endParaRPr lang="en-US" sz="1600" b="0" dirty="0">
                        <a:solidFill>
                          <a:schemeClr val="tx1"/>
                        </a:solidFill>
                        <a:latin typeface="+mj-lt"/>
                        <a:cs typeface="Century Gothic"/>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0740">
                <a:tc>
                  <a:txBody>
                    <a:bodyPr/>
                    <a:lstStyle/>
                    <a:p>
                      <a:pPr marL="166688" marR="0" lvl="1"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Number of Operating rooms</a:t>
                      </a:r>
                      <a:endParaRPr lang="en-US" sz="1600" b="0" baseline="0" dirty="0" smtClean="0">
                        <a:latin typeface="+mj-lt"/>
                        <a:cs typeface="Century Gothic"/>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Font typeface="Arial"/>
                        <a:buNone/>
                      </a:pPr>
                      <a:r>
                        <a:rPr lang="en-US" sz="1600" b="0" dirty="0" smtClean="0">
                          <a:solidFill>
                            <a:schemeClr val="tx1"/>
                          </a:solidFill>
                          <a:latin typeface="+mj-lt"/>
                          <a:cs typeface="Century Gothic"/>
                        </a:rPr>
                        <a:t>3.7</a:t>
                      </a:r>
                      <a:endParaRPr lang="en-US" sz="1600" b="0" dirty="0">
                        <a:solidFill>
                          <a:schemeClr val="tx1"/>
                        </a:solidFill>
                        <a:latin typeface="+mj-lt"/>
                        <a:cs typeface="Century Gothic"/>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Font typeface="Arial"/>
                        <a:buNone/>
                      </a:pPr>
                      <a:r>
                        <a:rPr lang="en-US" sz="1600" b="0" dirty="0" smtClean="0">
                          <a:solidFill>
                            <a:schemeClr val="tx1"/>
                          </a:solidFill>
                          <a:latin typeface="+mj-lt"/>
                          <a:cs typeface="Century Gothic"/>
                        </a:rPr>
                        <a:t>2.2</a:t>
                      </a:r>
                      <a:endParaRPr lang="en-US" sz="1600" b="0" dirty="0">
                        <a:solidFill>
                          <a:schemeClr val="tx1"/>
                        </a:solidFill>
                        <a:latin typeface="+mj-lt"/>
                        <a:cs typeface="Century Gothic"/>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0740">
                <a:tc>
                  <a:txBody>
                    <a:bodyPr/>
                    <a:lstStyle/>
                    <a:p>
                      <a:pPr marL="166688" marR="0" lvl="1"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Number of Annual Visit</a:t>
                      </a:r>
                      <a:r>
                        <a:rPr lang="en-US" sz="1600" baseline="0" dirty="0"/>
                        <a:t>s</a:t>
                      </a:r>
                      <a:endParaRPr lang="en-US" sz="1600" b="0" dirty="0" smtClean="0">
                        <a:latin typeface="+mj-lt"/>
                        <a:cs typeface="Century Gothic"/>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Font typeface="Arial"/>
                        <a:buNone/>
                      </a:pPr>
                      <a:r>
                        <a:rPr lang="en-US" sz="1600" b="1" dirty="0" smtClean="0">
                          <a:solidFill>
                            <a:schemeClr val="tx1"/>
                          </a:solidFill>
                          <a:latin typeface="+mj-lt"/>
                          <a:cs typeface="Century Gothic"/>
                        </a:rPr>
                        <a:t>4,685</a:t>
                      </a:r>
                      <a:endParaRPr lang="en-US" sz="1600" b="1" dirty="0">
                        <a:solidFill>
                          <a:schemeClr val="tx1"/>
                        </a:solidFill>
                        <a:latin typeface="+mj-lt"/>
                        <a:cs typeface="Century Gothic"/>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buFont typeface="Arial"/>
                        <a:buNone/>
                      </a:pPr>
                      <a:r>
                        <a:rPr lang="en-US" sz="1600" b="1" dirty="0" smtClean="0">
                          <a:solidFill>
                            <a:schemeClr val="tx1"/>
                          </a:solidFill>
                          <a:latin typeface="+mj-lt"/>
                          <a:cs typeface="Century Gothic"/>
                        </a:rPr>
                        <a:t>2,345</a:t>
                      </a:r>
                      <a:endParaRPr lang="en-US" sz="1600" b="1" dirty="0">
                        <a:solidFill>
                          <a:schemeClr val="tx1"/>
                        </a:solidFill>
                        <a:latin typeface="+mj-lt"/>
                        <a:cs typeface="Century Gothic"/>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extBox 6"/>
          <p:cNvSpPr txBox="1"/>
          <p:nvPr/>
        </p:nvSpPr>
        <p:spPr>
          <a:xfrm>
            <a:off x="328987" y="1761215"/>
            <a:ext cx="4876800" cy="369332"/>
          </a:xfrm>
          <a:prstGeom prst="rect">
            <a:avLst/>
          </a:prstGeom>
          <a:noFill/>
        </p:spPr>
        <p:txBody>
          <a:bodyPr wrap="square" rtlCol="0">
            <a:spAutoFit/>
          </a:bodyPr>
          <a:lstStyle/>
          <a:p>
            <a:r>
              <a:rPr lang="en-US" dirty="0" smtClean="0"/>
              <a:t>Benchmark Study regarding Hygienist productivity</a:t>
            </a:r>
            <a:endParaRPr lang="en-US" dirty="0"/>
          </a:p>
        </p:txBody>
      </p:sp>
      <p:sp>
        <p:nvSpPr>
          <p:cNvPr id="8" name="Rectangle 9"/>
          <p:cNvSpPr>
            <a:spLocks noChangeArrowheads="1"/>
          </p:cNvSpPr>
          <p:nvPr/>
        </p:nvSpPr>
        <p:spPr bwMode="auto">
          <a:xfrm>
            <a:off x="2209800" y="6324600"/>
            <a:ext cx="6934200" cy="554038"/>
          </a:xfrm>
          <a:prstGeom prst="rect">
            <a:avLst/>
          </a:prstGeom>
          <a:noFill/>
          <a:ln w="9525">
            <a:noFill/>
            <a:miter lim="800000"/>
            <a:headEnd/>
            <a:tailEnd/>
          </a:ln>
        </p:spPr>
        <p:txBody>
          <a:bodyPr>
            <a:spAutoFit/>
          </a:bodyPr>
          <a:lstStyle/>
          <a:p>
            <a:pPr algn="r"/>
            <a:r>
              <a:rPr lang="en-US" sz="1000" i="1" dirty="0" err="1">
                <a:latin typeface="Tw Cen MT" pitchFamily="34" charset="0"/>
              </a:rPr>
              <a:t>Byck</a:t>
            </a:r>
            <a:r>
              <a:rPr lang="en-US" sz="1000" i="1" dirty="0">
                <a:latin typeface="Tw Cen MT" pitchFamily="34" charset="0"/>
              </a:rPr>
              <a:t>, Gayle R. . Safety-net dental clinics A viable model for access to dental care.. The Journal of the American Dental Association (1939). 2005-07-01;136:1013.</a:t>
            </a:r>
          </a:p>
          <a:p>
            <a:pPr algn="r"/>
            <a:r>
              <a:rPr lang="en-US" sz="1000" i="1" dirty="0">
                <a:latin typeface="Tw Cen MT" pitchFamily="34" charset="0"/>
              </a:rPr>
              <a:t>North Carolina Dental Board </a:t>
            </a:r>
            <a:r>
              <a:rPr lang="en-US" sz="1000" i="1" dirty="0">
                <a:latin typeface="Tw Cen MT" pitchFamily="34" charset="0"/>
                <a:hlinkClick r:id="rId2"/>
              </a:rPr>
              <a:t>http://www.ncdentalboard.org/PDF/General%20Statutes8-10.pdf</a:t>
            </a:r>
            <a:endParaRPr lang="en-US" sz="1000" i="1" dirty="0">
              <a:latin typeface="Tw Cen MT" pitchFamily="34" charset="0"/>
            </a:endParaRPr>
          </a:p>
        </p:txBody>
      </p:sp>
      <p:sp>
        <p:nvSpPr>
          <p:cNvPr id="13" name="Title 1"/>
          <p:cNvSpPr>
            <a:spLocks noGrp="1"/>
          </p:cNvSpPr>
          <p:nvPr>
            <p:ph type="title"/>
          </p:nvPr>
        </p:nvSpPr>
        <p:spPr>
          <a:xfrm>
            <a:off x="533400" y="234950"/>
            <a:ext cx="8153400" cy="869950"/>
          </a:xfrm>
        </p:spPr>
        <p:txBody>
          <a:bodyPr>
            <a:noAutofit/>
          </a:bodyPr>
          <a:lstStyle/>
          <a:p>
            <a:r>
              <a:rPr lang="en-US" sz="3200" b="1" dirty="0" smtClean="0">
                <a:solidFill>
                  <a:schemeClr val="accent1"/>
                </a:solidFill>
              </a:rPr>
              <a:t>Labor</a:t>
            </a:r>
            <a:r>
              <a:rPr lang="en-US" sz="2000" b="1" dirty="0" smtClean="0"/>
              <a:t/>
            </a:r>
            <a:br>
              <a:rPr lang="en-US" sz="2000" b="1" dirty="0" smtClean="0"/>
            </a:br>
            <a:r>
              <a:rPr lang="en-US" sz="2400" b="1" dirty="0" smtClean="0"/>
              <a:t>Hygienists can be used to increase productivity to meet growth in demand</a:t>
            </a:r>
            <a:endParaRPr lang="en-US" sz="2400" b="1" dirty="0"/>
          </a:p>
        </p:txBody>
      </p:sp>
      <p:sp>
        <p:nvSpPr>
          <p:cNvPr id="14" name="Rectangle 13"/>
          <p:cNvSpPr/>
          <p:nvPr/>
        </p:nvSpPr>
        <p:spPr>
          <a:xfrm>
            <a:off x="5805243" y="1616988"/>
            <a:ext cx="2881557" cy="5078313"/>
          </a:xfrm>
          <a:prstGeom prst="rect">
            <a:avLst/>
          </a:prstGeom>
        </p:spPr>
        <p:txBody>
          <a:bodyPr wrap="square">
            <a:spAutoFit/>
          </a:bodyPr>
          <a:lstStyle/>
          <a:p>
            <a:pPr marL="284163" indent="-284163">
              <a:buClr>
                <a:srgbClr val="FF9630"/>
              </a:buClr>
              <a:buFont typeface="Wingdings" pitchFamily="2" charset="2"/>
              <a:buChar char="q"/>
            </a:pPr>
            <a:r>
              <a:rPr lang="en-US" sz="1700" dirty="0" smtClean="0"/>
              <a:t>Hygienists provide high value and can </a:t>
            </a:r>
            <a:r>
              <a:rPr lang="en-US" sz="1700" b="1" dirty="0" smtClean="0"/>
              <a:t>greatly extend the coverage </a:t>
            </a:r>
            <a:r>
              <a:rPr lang="en-US" sz="1700" dirty="0" smtClean="0"/>
              <a:t>of a clinic.</a:t>
            </a:r>
          </a:p>
          <a:p>
            <a:pPr marL="284163" indent="-284163">
              <a:buClr>
                <a:srgbClr val="FF9630"/>
              </a:buClr>
            </a:pPr>
            <a:endParaRPr lang="en-US" sz="1700" dirty="0" smtClean="0"/>
          </a:p>
          <a:p>
            <a:pPr marL="284163" indent="-284163">
              <a:buClr>
                <a:srgbClr val="FF9630"/>
              </a:buClr>
              <a:buFont typeface="Wingdings" pitchFamily="2" charset="2"/>
              <a:buChar char="q"/>
            </a:pPr>
            <a:r>
              <a:rPr lang="en-US" sz="1700" b="1" dirty="0" smtClean="0"/>
              <a:t>Limited Supervision Hygienists can perform service without dentist review</a:t>
            </a:r>
            <a:r>
              <a:rPr lang="en-US" sz="1700" dirty="0" smtClean="0"/>
              <a:t> under State Rule  21 NCAC 16Z .0101 </a:t>
            </a:r>
          </a:p>
          <a:p>
            <a:pPr>
              <a:buClr>
                <a:srgbClr val="FF9630"/>
              </a:buClr>
              <a:buFont typeface="Wingdings" pitchFamily="2" charset="2"/>
              <a:buChar char="q"/>
            </a:pPr>
            <a:endParaRPr lang="en-US" sz="1700" b="1" dirty="0" smtClean="0"/>
          </a:p>
          <a:p>
            <a:pPr marL="284163" indent="-284163">
              <a:buClr>
                <a:srgbClr val="FF9630"/>
              </a:buClr>
              <a:buFont typeface="Wingdings" pitchFamily="2" charset="2"/>
              <a:buChar char="q"/>
            </a:pPr>
            <a:r>
              <a:rPr lang="en-US" sz="1700" dirty="0" smtClean="0"/>
              <a:t>Initial heavy reliance on Dental Assistants vs. Dental Hygienists in typical dental clinic. (17% employ Dental Hygienist. 75% employ Dental Assistants)</a:t>
            </a:r>
          </a:p>
          <a:p>
            <a:pPr>
              <a:buClr>
                <a:srgbClr val="FF9630"/>
              </a:buClr>
              <a:buFont typeface="Wingdings" pitchFamily="2" charset="2"/>
              <a:buChar char="q"/>
            </a:pPr>
            <a:endParaRPr lang="en-US" sz="1700" b="1" dirty="0" smtClean="0"/>
          </a:p>
          <a:p>
            <a:pPr>
              <a:buClr>
                <a:srgbClr val="FF9630"/>
              </a:buClr>
              <a:buFont typeface="Wingdings" pitchFamily="2" charset="2"/>
              <a:buChar char="q"/>
            </a:pPr>
            <a:endParaRPr lang="en-US" b="1" dirty="0" smtClean="0">
              <a:cs typeface="Tw Cen MT"/>
            </a:endParaRPr>
          </a:p>
        </p:txBody>
      </p:sp>
      <p:sp>
        <p:nvSpPr>
          <p:cNvPr id="9" name="Slide Number Placeholder 8"/>
          <p:cNvSpPr>
            <a:spLocks noGrp="1"/>
          </p:cNvSpPr>
          <p:nvPr>
            <p:ph type="sldNum" sz="quarter" idx="12"/>
          </p:nvPr>
        </p:nvSpPr>
        <p:spPr/>
        <p:txBody>
          <a:bodyPr>
            <a:normAutofit fontScale="85000" lnSpcReduction="20000"/>
          </a:bodyPr>
          <a:lstStyle/>
          <a:p>
            <a:fld id="{1DFFC655-D735-8243-B6C4-3B647FE025D3}" type="slidenum">
              <a:rPr lang="en-US" smtClean="0"/>
              <a:pPr/>
              <a:t>28</a:t>
            </a:fld>
            <a:endParaRPr lang="en-US"/>
          </a:p>
        </p:txBody>
      </p:sp>
      <p:sp>
        <p:nvSpPr>
          <p:cNvPr id="10" name="Rounded Rectangle 9"/>
          <p:cNvSpPr/>
          <p:nvPr/>
        </p:nvSpPr>
        <p:spPr>
          <a:xfrm>
            <a:off x="2583124" y="4777739"/>
            <a:ext cx="2374710" cy="365760"/>
          </a:xfrm>
          <a:prstGeom prst="round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extLst>
              <p:ext uri="{D42A27DB-BD31-4B8C-83A1-F6EECF244321}">
                <p14:modId xmlns:p14="http://schemas.microsoft.com/office/powerpoint/2010/main" xmlns="" val="4239009656"/>
              </p:ext>
            </p:extLst>
          </p:nvPr>
        </p:nvGraphicFramePr>
        <p:xfrm>
          <a:off x="204716" y="1655630"/>
          <a:ext cx="8775511" cy="4371064"/>
        </p:xfrm>
        <a:graphic>
          <a:graphicData uri="http://schemas.openxmlformats.org/drawingml/2006/table">
            <a:tbl>
              <a:tblPr firstRow="1" bandRow="1">
                <a:tableStyleId>{1FECB4D8-DB02-4DC6-A0A2-4F2EBAE1DC90}</a:tableStyleId>
              </a:tblPr>
              <a:tblGrid>
                <a:gridCol w="1797223"/>
                <a:gridCol w="2351697"/>
                <a:gridCol w="2538483"/>
                <a:gridCol w="2088108"/>
              </a:tblGrid>
              <a:tr h="326550">
                <a:tc>
                  <a:txBody>
                    <a:bodyPr/>
                    <a:lstStyle/>
                    <a:p>
                      <a:r>
                        <a:rPr lang="en-US" sz="1800" dirty="0" smtClean="0"/>
                        <a:t>Segment </a:t>
                      </a:r>
                      <a:endParaRPr lang="en-US" sz="1800" b="1" dirty="0">
                        <a:latin typeface="Tw Cen MT" pitchFamily="34"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Fixed</a:t>
                      </a:r>
                      <a:r>
                        <a:rPr lang="en-US" sz="1600" baseline="0" dirty="0" smtClean="0"/>
                        <a:t> Clinic Site</a:t>
                      </a:r>
                      <a:endParaRPr lang="en-US" sz="1600" b="1" dirty="0">
                        <a:latin typeface="Tw Cen MT" pitchFamily="34"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Mobile/Portable</a:t>
                      </a:r>
                      <a:endParaRPr lang="en-US" sz="1600" b="1" dirty="0">
                        <a:latin typeface="Tw Cen MT" pitchFamily="34"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t>Dental Home Visits</a:t>
                      </a:r>
                      <a:endParaRPr lang="en-US" sz="1600" b="1" dirty="0">
                        <a:latin typeface="Tw Cen MT" pitchFamily="34"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71993">
                <a:tc>
                  <a:txBody>
                    <a:bodyPr/>
                    <a:lstStyle/>
                    <a:p>
                      <a:pPr algn="ctr"/>
                      <a:endParaRPr lang="en-US" sz="1700" dirty="0" smtClean="0"/>
                    </a:p>
                    <a:p>
                      <a:pPr algn="ctr"/>
                      <a:endParaRPr lang="en-US" sz="1700" dirty="0" smtClean="0"/>
                    </a:p>
                    <a:p>
                      <a:pPr algn="ctr"/>
                      <a:endParaRPr lang="en-US" sz="1700" dirty="0" smtClean="0"/>
                    </a:p>
                    <a:p>
                      <a:pPr algn="ctr"/>
                      <a:endParaRPr lang="en-US" sz="1700" dirty="0" smtClean="0"/>
                    </a:p>
                    <a:p>
                      <a:pPr algn="ctr"/>
                      <a:endParaRPr lang="en-US" sz="1700" dirty="0" smtClean="0"/>
                    </a:p>
                    <a:p>
                      <a:pPr algn="ctr"/>
                      <a:endParaRPr lang="en-US" sz="1700" dirty="0" smtClean="0"/>
                    </a:p>
                    <a:p>
                      <a:pPr algn="ctr"/>
                      <a:r>
                        <a:rPr lang="en-US" sz="1700" dirty="0" smtClean="0"/>
                        <a:t>CONSIDERATIONS</a:t>
                      </a:r>
                      <a:endParaRPr lang="en-US" sz="1700" baseline="0" dirty="0" smtClean="0">
                        <a:latin typeface="Tw Cen MT" pitchFamily="34"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itchFamily="34" charset="0"/>
                        <a:buChar char="•"/>
                      </a:pPr>
                      <a:r>
                        <a:rPr lang="en-US" sz="1300" b="1" dirty="0" smtClean="0"/>
                        <a:t>Larger capacity </a:t>
                      </a:r>
                      <a:r>
                        <a:rPr lang="en-US" sz="1300" dirty="0" smtClean="0"/>
                        <a:t>–can serve an entire community</a:t>
                      </a:r>
                      <a:endParaRPr lang="en-US" sz="1300"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300" b="1" baseline="0" dirty="0" smtClean="0"/>
                        <a:t>Funding</a:t>
                      </a:r>
                      <a:r>
                        <a:rPr lang="en-US" sz="1300" baseline="0" dirty="0" smtClean="0"/>
                        <a:t> from </a:t>
                      </a:r>
                      <a:r>
                        <a:rPr lang="en-US" sz="1300" dirty="0" smtClean="0"/>
                        <a:t>Medicaid,</a:t>
                      </a:r>
                      <a:r>
                        <a:rPr lang="en-US" sz="1300" baseline="0" dirty="0" smtClean="0"/>
                        <a:t> CHIP, Self-pay, Managed Care PPO, Service fees,  non-profit program contracts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300" dirty="0" smtClean="0"/>
                        <a:t>More space enables </a:t>
                      </a:r>
                      <a:r>
                        <a:rPr lang="en-US" sz="1300" b="1" dirty="0" smtClean="0"/>
                        <a:t>comprehensive </a:t>
                      </a:r>
                      <a:r>
                        <a:rPr lang="en-US" sz="1300" b="1" baseline="0" dirty="0" smtClean="0"/>
                        <a:t>service </a:t>
                      </a:r>
                      <a:r>
                        <a:rPr lang="en-US" sz="1300" baseline="0" dirty="0" smtClean="0"/>
                        <a:t>offerings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300" baseline="0" dirty="0" smtClean="0"/>
                        <a:t>Facilities which qualify under FQHC status required to provide preventative dental services.  Can receive federal approval to provide ‘supplemental health services’</a:t>
                      </a:r>
                      <a:endParaRPr lang="en-US" sz="13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itchFamily="34" charset="0"/>
                        <a:buChar char="•"/>
                      </a:pPr>
                      <a:r>
                        <a:rPr lang="en-US" sz="1300" dirty="0" smtClean="0"/>
                        <a:t>Mobile vehicles have smaller capacity</a:t>
                      </a:r>
                    </a:p>
                    <a:p>
                      <a:pPr marL="285750" indent="-285750">
                        <a:buFont typeface="Arial" pitchFamily="34" charset="0"/>
                        <a:buChar char="•"/>
                      </a:pPr>
                      <a:r>
                        <a:rPr lang="en-US" sz="1300" dirty="0" smtClean="0"/>
                        <a:t>Funding</a:t>
                      </a:r>
                      <a:r>
                        <a:rPr lang="en-US" sz="1300" baseline="0" dirty="0" smtClean="0"/>
                        <a:t> from f</a:t>
                      </a:r>
                      <a:r>
                        <a:rPr lang="en-US" sz="1300" dirty="0" smtClean="0"/>
                        <a:t>oundations</a:t>
                      </a:r>
                      <a:r>
                        <a:rPr lang="en-US" sz="1300" baseline="0" dirty="0" smtClean="0"/>
                        <a:t>, grants from insurance providers/state/federal, donations, fundraising is key to success (non self-sustaining)</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300" baseline="0" dirty="0" smtClean="0"/>
                        <a:t>Reimbursements funding operations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300" baseline="0" dirty="0" smtClean="0"/>
                        <a:t>Challenges include hiring and retaining dentists and staff</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300" baseline="0" dirty="0" smtClean="0"/>
                        <a:t>Predominantly set up at schools If unable to provide services needed, staff referred patients to an in-house clinic or other resource</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300" baseline="0" dirty="0" smtClean="0"/>
                        <a:t>Traveling costs</a:t>
                      </a:r>
                      <a:endParaRPr lang="en-US" sz="1300" dirty="0" smtClean="0"/>
                    </a:p>
                    <a:p>
                      <a:endParaRPr lang="en-US" sz="1200" dirty="0">
                        <a:latin typeface="Tw Cen MT" pitchFamily="34"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itchFamily="34" charset="0"/>
                        <a:buChar char="•"/>
                      </a:pPr>
                      <a:r>
                        <a:rPr lang="en-US" sz="1300" dirty="0" smtClean="0"/>
                        <a:t>Availability is determined</a:t>
                      </a:r>
                      <a:r>
                        <a:rPr lang="en-US" sz="1300" baseline="0" dirty="0" smtClean="0"/>
                        <a:t> by how many health care professionals are available to travel</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300" dirty="0" smtClean="0"/>
                        <a:t>Out of pocket cost paid directly to dental professionals</a:t>
                      </a:r>
                      <a:r>
                        <a:rPr lang="en-US" sz="1300" baseline="0" dirty="0" smtClean="0"/>
                        <a:t> from patients</a:t>
                      </a:r>
                      <a:endParaRPr lang="en-US" sz="1300" dirty="0" smtClean="0"/>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300" dirty="0" smtClean="0"/>
                        <a:t>Private</a:t>
                      </a:r>
                      <a:r>
                        <a:rPr lang="en-US" sz="1300" baseline="0" dirty="0" smtClean="0"/>
                        <a:t> practices which offer house calls can be very profitable – depends on community demand </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300" baseline="0" dirty="0" smtClean="0"/>
                        <a:t>Does not necessarily address the needs of financially needy</a:t>
                      </a:r>
                      <a:endParaRPr lang="en-US" sz="1300" dirty="0" smtClean="0"/>
                    </a:p>
                    <a:p>
                      <a:endParaRPr lang="en-US" sz="1200" dirty="0">
                        <a:latin typeface="Tw Cen MT" pitchFamily="34"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2944">
                <a:tc>
                  <a:txBody>
                    <a:bodyPr/>
                    <a:lstStyle/>
                    <a:p>
                      <a:pPr algn="ctr"/>
                      <a:r>
                        <a:rPr lang="en-US" sz="1700" baseline="0" dirty="0" smtClean="0"/>
                        <a:t>COST/BENEFITS:</a:t>
                      </a:r>
                      <a:endParaRPr lang="en-US" sz="1700" baseline="0" dirty="0" smtClean="0">
                        <a:latin typeface="Tw Cen MT" pitchFamily="34"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w Cen MT" pitchFamily="34"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w Cen MT" pitchFamily="34"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latin typeface="Tw Cen MT" pitchFamily="34"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Rounded Rectangle 6"/>
          <p:cNvSpPr/>
          <p:nvPr/>
        </p:nvSpPr>
        <p:spPr>
          <a:xfrm>
            <a:off x="1992574" y="1571719"/>
            <a:ext cx="2374710" cy="4511040"/>
          </a:xfrm>
          <a:prstGeom prst="round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itle 1"/>
          <p:cNvSpPr>
            <a:spLocks noGrp="1"/>
          </p:cNvSpPr>
          <p:nvPr>
            <p:ph type="title"/>
          </p:nvPr>
        </p:nvSpPr>
        <p:spPr>
          <a:xfrm>
            <a:off x="612775" y="150813"/>
            <a:ext cx="8153400" cy="990600"/>
          </a:xfrm>
        </p:spPr>
        <p:txBody>
          <a:bodyPr>
            <a:noAutofit/>
          </a:bodyPr>
          <a:lstStyle/>
          <a:p>
            <a:pPr eaLnBrk="1" fontAlgn="auto" hangingPunct="1">
              <a:spcAft>
                <a:spcPts val="0"/>
              </a:spcAft>
              <a:defRPr/>
            </a:pPr>
            <a:r>
              <a:rPr lang="en-US" sz="3200" b="1" dirty="0" smtClean="0">
                <a:solidFill>
                  <a:schemeClr val="accent1"/>
                </a:solidFill>
              </a:rPr>
              <a:t>Operational Structures</a:t>
            </a:r>
            <a:r>
              <a:rPr lang="en-US" sz="2400" b="1" dirty="0"/>
              <a:t/>
            </a:r>
            <a:br>
              <a:rPr lang="en-US" sz="2400" b="1" dirty="0"/>
            </a:br>
            <a:r>
              <a:rPr lang="en-US" sz="2400" b="1" dirty="0" smtClean="0"/>
              <a:t>There are multiple benefits to pursing a fixed clinic option</a:t>
            </a:r>
            <a:endParaRPr lang="en-US" sz="2400" dirty="0"/>
          </a:p>
        </p:txBody>
      </p:sp>
      <p:pic>
        <p:nvPicPr>
          <p:cNvPr id="9" name="Picture 2" descr="http://upload.wikimedia.org/wikipedia/en/9/99/Harvey_Balls_Small.jpg"/>
          <p:cNvPicPr>
            <a:picLocks noChangeAspect="1" noChangeArrowheads="1"/>
          </p:cNvPicPr>
          <p:nvPr/>
        </p:nvPicPr>
        <p:blipFill>
          <a:blip r:embed="rId3" cstate="print">
            <a:clrChange>
              <a:clrFrom>
                <a:srgbClr val="FFFFFF"/>
              </a:clrFrom>
              <a:clrTo>
                <a:srgbClr val="FFFFFF">
                  <a:alpha val="0"/>
                </a:srgbClr>
              </a:clrTo>
            </a:clrChange>
          </a:blip>
          <a:srcRect l="80556"/>
          <a:stretch>
            <a:fillRect/>
          </a:stretch>
        </p:blipFill>
        <p:spPr bwMode="auto">
          <a:xfrm>
            <a:off x="3009900" y="5676878"/>
            <a:ext cx="342144" cy="365760"/>
          </a:xfrm>
          <a:prstGeom prst="rect">
            <a:avLst/>
          </a:prstGeom>
          <a:noFill/>
        </p:spPr>
      </p:pic>
      <p:pic>
        <p:nvPicPr>
          <p:cNvPr id="11" name="Picture 2" descr="http://upload.wikimedia.org/wikipedia/en/9/99/Harvey_Balls_Small.jpg"/>
          <p:cNvPicPr>
            <a:picLocks noChangeAspect="1" noChangeArrowheads="1"/>
          </p:cNvPicPr>
          <p:nvPr/>
        </p:nvPicPr>
        <p:blipFill>
          <a:blip r:embed="rId3" cstate="print">
            <a:clrChange>
              <a:clrFrom>
                <a:srgbClr val="FFFFFF"/>
              </a:clrFrom>
              <a:clrTo>
                <a:srgbClr val="FFFFFF">
                  <a:alpha val="0"/>
                </a:srgbClr>
              </a:clrTo>
            </a:clrChange>
          </a:blip>
          <a:srcRect l="38890" r="41666"/>
          <a:stretch>
            <a:fillRect/>
          </a:stretch>
        </p:blipFill>
        <p:spPr bwMode="auto">
          <a:xfrm>
            <a:off x="5461000" y="5676878"/>
            <a:ext cx="342144" cy="365760"/>
          </a:xfrm>
          <a:prstGeom prst="rect">
            <a:avLst/>
          </a:prstGeom>
          <a:noFill/>
        </p:spPr>
      </p:pic>
      <p:pic>
        <p:nvPicPr>
          <p:cNvPr id="13" name="Picture 2" descr="http://upload.wikimedia.org/wikipedia/en/9/99/Harvey_Balls_Small.jpg"/>
          <p:cNvPicPr>
            <a:picLocks noChangeAspect="1" noChangeArrowheads="1"/>
          </p:cNvPicPr>
          <p:nvPr/>
        </p:nvPicPr>
        <p:blipFill>
          <a:blip r:embed="rId3" cstate="print">
            <a:clrChange>
              <a:clrFrom>
                <a:srgbClr val="FFFFFF"/>
              </a:clrFrom>
              <a:clrTo>
                <a:srgbClr val="FFFFFF">
                  <a:alpha val="0"/>
                </a:srgbClr>
              </a:clrTo>
            </a:clrChange>
          </a:blip>
          <a:srcRect l="19444" r="61111"/>
          <a:stretch>
            <a:fillRect/>
          </a:stretch>
        </p:blipFill>
        <p:spPr bwMode="auto">
          <a:xfrm>
            <a:off x="7931265" y="5678899"/>
            <a:ext cx="342144" cy="365760"/>
          </a:xfrm>
          <a:prstGeom prst="rect">
            <a:avLst/>
          </a:prstGeom>
          <a:noFill/>
        </p:spPr>
      </p:pic>
      <p:sp>
        <p:nvSpPr>
          <p:cNvPr id="8" name="Slide Number Placeholder 7"/>
          <p:cNvSpPr>
            <a:spLocks noGrp="1"/>
          </p:cNvSpPr>
          <p:nvPr>
            <p:ph type="sldNum" sz="quarter" idx="12"/>
          </p:nvPr>
        </p:nvSpPr>
        <p:spPr/>
        <p:txBody>
          <a:bodyPr>
            <a:normAutofit fontScale="85000" lnSpcReduction="20000"/>
          </a:bodyPr>
          <a:lstStyle/>
          <a:p>
            <a:fld id="{1DFFC655-D735-8243-B6C4-3B647FE025D3}" type="slidenum">
              <a:rPr lang="en-US" smtClean="0"/>
              <a:pPr/>
              <a:t>29</a:t>
            </a:fld>
            <a:endParaRPr lang="en-US"/>
          </a:p>
        </p:txBody>
      </p:sp>
      <p:sp>
        <p:nvSpPr>
          <p:cNvPr id="10" name="Rectangle 9"/>
          <p:cNvSpPr/>
          <p:nvPr/>
        </p:nvSpPr>
        <p:spPr>
          <a:xfrm>
            <a:off x="1992574" y="6457890"/>
            <a:ext cx="7151426" cy="400110"/>
          </a:xfrm>
          <a:prstGeom prst="rect">
            <a:avLst/>
          </a:prstGeom>
        </p:spPr>
        <p:txBody>
          <a:bodyPr wrap="square">
            <a:spAutoFit/>
          </a:bodyPr>
          <a:lstStyle/>
          <a:p>
            <a:pPr algn="r"/>
            <a:r>
              <a:rPr lang="en-US" sz="1000" dirty="0" smtClean="0">
                <a:hlinkClick r:id="rId4"/>
              </a:rPr>
              <a:t>http://www.ncdental.org/ncds/History1.asp?SnID=1596562470</a:t>
            </a:r>
            <a:r>
              <a:rPr lang="en-US" sz="1000" dirty="0" smtClean="0"/>
              <a:t>; 2010 Creating a Regional Dental Center Serving Six Rural County Health Districts; Mobile/Portable Dental Units Funded between 1995-2005</a:t>
            </a:r>
            <a:endParaRPr lang="en-US" sz="1000" dirty="0"/>
          </a:p>
        </p:txBody>
      </p:sp>
    </p:spTree>
    <p:extLst>
      <p:ext uri="{BB962C8B-B14F-4D97-AF65-F5344CB8AC3E}">
        <p14:creationId xmlns:p14="http://schemas.microsoft.com/office/powerpoint/2010/main" xmlns="" val="1161803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Dental Care Matters and Key Barriers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150813"/>
            <a:ext cx="8153400" cy="990600"/>
          </a:xfrm>
        </p:spPr>
        <p:txBody>
          <a:bodyPr>
            <a:noAutofit/>
          </a:bodyPr>
          <a:lstStyle/>
          <a:p>
            <a:pPr eaLnBrk="1" fontAlgn="auto" hangingPunct="1">
              <a:spcAft>
                <a:spcPts val="0"/>
              </a:spcAft>
              <a:defRPr/>
            </a:pPr>
            <a:r>
              <a:rPr lang="en-US" sz="3200" b="1" dirty="0" smtClean="0">
                <a:solidFill>
                  <a:schemeClr val="accent1"/>
                </a:solidFill>
              </a:rPr>
              <a:t>Operational Structures</a:t>
            </a:r>
            <a:r>
              <a:rPr lang="en-US" sz="2400" b="1" dirty="0" smtClean="0"/>
              <a:t/>
            </a:r>
            <a:br>
              <a:rPr lang="en-US" sz="2400" b="1" dirty="0" smtClean="0"/>
            </a:br>
            <a:r>
              <a:rPr lang="en-US" sz="2400" b="1" dirty="0" smtClean="0"/>
              <a:t>To start three chairs would meet the dental needs of the underserved population</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xmlns="" val="3421404817"/>
              </p:ext>
            </p:extLst>
          </p:nvPr>
        </p:nvGraphicFramePr>
        <p:xfrm>
          <a:off x="787400" y="1994941"/>
          <a:ext cx="7480300" cy="3414217"/>
        </p:xfrm>
        <a:graphic>
          <a:graphicData uri="http://schemas.openxmlformats.org/drawingml/2006/table">
            <a:tbl>
              <a:tblPr firstRow="1" bandRow="1">
                <a:tableStyleId>{1FECB4D8-DB02-4DC6-A0A2-4F2EBAE1DC90}</a:tableStyleId>
              </a:tblPr>
              <a:tblGrid>
                <a:gridCol w="3953002"/>
                <a:gridCol w="1763649"/>
                <a:gridCol w="1763649"/>
              </a:tblGrid>
              <a:tr h="906160">
                <a:tc>
                  <a:txBody>
                    <a:bodyPr/>
                    <a:lstStyle/>
                    <a:p>
                      <a:pPr algn="l" fontAlgn="ctr"/>
                      <a:r>
                        <a:rPr lang="en-US" sz="1600" u="none" strike="noStrike" dirty="0"/>
                        <a:t>Clinic Operations</a:t>
                      </a:r>
                      <a:endParaRPr lang="en-US" sz="1600" b="1"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t>Health </a:t>
                      </a:r>
                      <a:r>
                        <a:rPr lang="en-US" sz="1600" u="none" strike="noStrike" dirty="0" smtClean="0"/>
                        <a:t>Centers benchmark</a:t>
                      </a:r>
                      <a:endParaRPr lang="en-US" sz="1600" b="1"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kumimoji="0" lang="en-US" sz="1600" u="none" strike="noStrike" kern="1200" dirty="0" smtClean="0"/>
                        <a:t>OIC</a:t>
                      </a:r>
                      <a:endParaRPr kumimoji="0" lang="en-US" sz="1600" b="1" u="none" strike="noStrike" kern="1200" dirty="0" smtClean="0">
                        <a:solidFill>
                          <a:schemeClr val="dk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2086">
                <a:tc>
                  <a:txBody>
                    <a:bodyPr/>
                    <a:lstStyle/>
                    <a:p>
                      <a:pPr algn="l" fontAlgn="ctr"/>
                      <a:r>
                        <a:rPr lang="en-US" sz="1600" u="none" strike="noStrike" dirty="0"/>
                        <a:t>Mean Clinic Hours per week</a:t>
                      </a:r>
                      <a:endParaRPr lang="en-US" sz="16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smtClean="0"/>
                        <a:t>36</a:t>
                      </a:r>
                      <a:endParaRPr lang="en-US" sz="16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1600" u="none" strike="noStrike" kern="1200" dirty="0" smtClean="0"/>
                        <a:t>Assume 36 hours</a:t>
                      </a:r>
                      <a:endParaRPr kumimoji="0" lang="en-US" sz="1600" u="none" strike="noStrike" kern="1200" dirty="0">
                        <a:solidFill>
                          <a:schemeClr val="dk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2086">
                <a:tc>
                  <a:txBody>
                    <a:bodyPr/>
                    <a:lstStyle/>
                    <a:p>
                      <a:pPr algn="l" fontAlgn="b"/>
                      <a:r>
                        <a:rPr lang="en-US" sz="1600" b="1" u="none" strike="noStrike" dirty="0"/>
                        <a:t>Mean # of Operatories</a:t>
                      </a:r>
                      <a:endParaRPr lang="en-US" sz="1600" b="1"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smtClean="0"/>
                        <a:t>3.3</a:t>
                      </a:r>
                      <a:endParaRPr lang="en-US" sz="1600" b="1"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1600" b="1" u="none" strike="noStrike" kern="1200" dirty="0" smtClean="0"/>
                        <a:t>3.75</a:t>
                      </a:r>
                      <a:endParaRPr kumimoji="0" lang="en-US" sz="1600" b="1" u="none" strike="noStrike" kern="1200" dirty="0">
                        <a:solidFill>
                          <a:schemeClr val="dk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9713">
                <a:tc>
                  <a:txBody>
                    <a:bodyPr/>
                    <a:lstStyle/>
                    <a:p>
                      <a:pPr algn="l" fontAlgn="b"/>
                      <a:r>
                        <a:rPr lang="en-US" sz="1600" u="none" strike="noStrike" dirty="0"/>
                        <a:t>Mean # of annual </a:t>
                      </a:r>
                      <a:r>
                        <a:rPr lang="en-US" sz="1600" u="none" strike="noStrike" dirty="0" smtClean="0"/>
                        <a:t>visits</a:t>
                      </a:r>
                      <a:endParaRPr lang="en-US" sz="16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3,617 </a:t>
                      </a:r>
                      <a:endParaRPr lang="en-US" sz="1600" u="none" strike="noStrike" dirty="0" smtClean="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smtClean="0"/>
                        <a:t>4,114*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2086">
                <a:tc>
                  <a:txBody>
                    <a:bodyPr/>
                    <a:lstStyle/>
                    <a:p>
                      <a:pPr algn="l" fontAlgn="b"/>
                      <a:r>
                        <a:rPr lang="en-US" sz="1600" u="none" strike="noStrike" dirty="0"/>
                        <a:t>Mean length of appointment (</a:t>
                      </a:r>
                      <a:r>
                        <a:rPr lang="en-US" sz="1600" u="none" strike="noStrike" dirty="0" smtClean="0"/>
                        <a:t>minutes</a:t>
                      </a:r>
                      <a:r>
                        <a:rPr lang="en-US" sz="1600" u="none" strike="noStrike" dirty="0"/>
                        <a:t>)</a:t>
                      </a:r>
                      <a:endParaRPr lang="en-US" sz="16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29</a:t>
                      </a:r>
                      <a:endParaRPr lang="en-US" sz="16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smtClean="0"/>
                        <a:t>-</a:t>
                      </a:r>
                      <a:endParaRPr lang="en-US" sz="16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2086">
                <a:tc>
                  <a:txBody>
                    <a:bodyPr/>
                    <a:lstStyle/>
                    <a:p>
                      <a:pPr algn="l" fontAlgn="b"/>
                      <a:r>
                        <a:rPr lang="en-US" sz="1600" u="none" strike="noStrike" dirty="0"/>
                        <a:t>% of missed appointments each week</a:t>
                      </a:r>
                      <a:endParaRPr lang="en-US" sz="16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32</a:t>
                      </a:r>
                      <a:r>
                        <a:rPr lang="en-US" sz="1600" u="none" strike="noStrike" dirty="0" smtClean="0"/>
                        <a:t>%</a:t>
                      </a:r>
                      <a:endParaRPr lang="en-US" sz="16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smtClean="0"/>
                        <a:t>-</a:t>
                      </a:r>
                      <a:endParaRPr lang="en-US" sz="16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1540" name="Rectangle 6"/>
          <p:cNvSpPr>
            <a:spLocks noChangeArrowheads="1"/>
          </p:cNvSpPr>
          <p:nvPr/>
        </p:nvSpPr>
        <p:spPr bwMode="auto">
          <a:xfrm>
            <a:off x="2209800" y="6438900"/>
            <a:ext cx="6934200" cy="400050"/>
          </a:xfrm>
          <a:prstGeom prst="rect">
            <a:avLst/>
          </a:prstGeom>
          <a:noFill/>
          <a:ln w="9525">
            <a:noFill/>
            <a:miter lim="800000"/>
            <a:headEnd/>
            <a:tailEnd/>
          </a:ln>
        </p:spPr>
        <p:txBody>
          <a:bodyPr>
            <a:spAutoFit/>
          </a:bodyPr>
          <a:lstStyle/>
          <a:p>
            <a:pPr algn="r"/>
            <a:r>
              <a:rPr lang="en-US" sz="1000" dirty="0" err="1">
                <a:latin typeface="Tw Cen MT" pitchFamily="34" charset="0"/>
              </a:rPr>
              <a:t>Byck</a:t>
            </a:r>
            <a:r>
              <a:rPr lang="en-US" sz="1000" dirty="0">
                <a:latin typeface="Tw Cen MT" pitchFamily="34" charset="0"/>
              </a:rPr>
              <a:t>, Gayle R. . Safety-net dental clinics A viable model for access to dental care.. The Journal of the American Dental Association (1939). 2005-07-01;136:1013.</a:t>
            </a:r>
          </a:p>
        </p:txBody>
      </p:sp>
      <p:sp>
        <p:nvSpPr>
          <p:cNvPr id="6" name="TextBox 8"/>
          <p:cNvSpPr txBox="1">
            <a:spLocks noChangeArrowheads="1"/>
          </p:cNvSpPr>
          <p:nvPr/>
        </p:nvSpPr>
        <p:spPr bwMode="auto">
          <a:xfrm>
            <a:off x="812800" y="5471944"/>
            <a:ext cx="7505700" cy="523220"/>
          </a:xfrm>
          <a:prstGeom prst="rect">
            <a:avLst/>
          </a:prstGeom>
          <a:noFill/>
          <a:ln w="9525">
            <a:noFill/>
            <a:miter lim="800000"/>
            <a:headEnd/>
            <a:tailEnd/>
          </a:ln>
        </p:spPr>
        <p:txBody>
          <a:bodyPr wrap="square">
            <a:spAutoFit/>
          </a:bodyPr>
          <a:lstStyle/>
          <a:p>
            <a:r>
              <a:rPr lang="en-US" sz="1400" b="1" dirty="0" smtClean="0">
                <a:latin typeface="Tw Cen MT" pitchFamily="34" charset="0"/>
              </a:rPr>
              <a:t>Assumption: 25% of current OIC public insurance and uninsured patients participation at 2.9 visits per year</a:t>
            </a:r>
          </a:p>
        </p:txBody>
      </p:sp>
      <p:sp>
        <p:nvSpPr>
          <p:cNvPr id="7" name="TextBox 6"/>
          <p:cNvSpPr txBox="1"/>
          <p:nvPr/>
        </p:nvSpPr>
        <p:spPr>
          <a:xfrm>
            <a:off x="431800" y="1588016"/>
            <a:ext cx="6178550" cy="369332"/>
          </a:xfrm>
          <a:prstGeom prst="rect">
            <a:avLst/>
          </a:prstGeom>
          <a:noFill/>
        </p:spPr>
        <p:txBody>
          <a:bodyPr wrap="square" rtlCol="0">
            <a:spAutoFit/>
          </a:bodyPr>
          <a:lstStyle/>
          <a:p>
            <a:r>
              <a:rPr lang="en-US" dirty="0" smtClean="0"/>
              <a:t>Health Center Operations Benchmark Study Data (2005)</a:t>
            </a:r>
            <a:endParaRPr lang="en-US" dirty="0"/>
          </a:p>
        </p:txBody>
      </p:sp>
      <p:sp>
        <p:nvSpPr>
          <p:cNvPr id="8" name="Rounded Rectangle 7"/>
          <p:cNvSpPr/>
          <p:nvPr/>
        </p:nvSpPr>
        <p:spPr>
          <a:xfrm>
            <a:off x="695325" y="2863849"/>
            <a:ext cx="7654925" cy="1587501"/>
          </a:xfrm>
          <a:prstGeom prst="round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normAutofit fontScale="85000" lnSpcReduction="20000"/>
          </a:bodyPr>
          <a:lstStyle/>
          <a:p>
            <a:fld id="{1DFFC655-D735-8243-B6C4-3B647FE025D3}" type="slidenum">
              <a:rPr lang="en-US" smtClean="0"/>
              <a:pPr/>
              <a:t>30</a:t>
            </a:fld>
            <a:endParaRPr lang="en-US"/>
          </a:p>
        </p:txBody>
      </p:sp>
    </p:spTree>
    <p:extLst>
      <p:ext uri="{BB962C8B-B14F-4D97-AF65-F5344CB8AC3E}">
        <p14:creationId xmlns:p14="http://schemas.microsoft.com/office/powerpoint/2010/main" xmlns="" val="17129065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3016" y="150813"/>
            <a:ext cx="8385175" cy="990600"/>
          </a:xfrm>
        </p:spPr>
        <p:txBody>
          <a:bodyPr>
            <a:normAutofit fontScale="90000"/>
          </a:bodyPr>
          <a:lstStyle/>
          <a:p>
            <a:r>
              <a:rPr lang="en-US" sz="3600" b="1" dirty="0" smtClean="0">
                <a:solidFill>
                  <a:schemeClr val="accent1"/>
                </a:solidFill>
              </a:rPr>
              <a:t>Payment Options</a:t>
            </a:r>
            <a:r>
              <a:rPr lang="en-US" sz="3200" b="1" dirty="0" smtClean="0">
                <a:solidFill>
                  <a:schemeClr val="accent1"/>
                </a:solidFill>
              </a:rPr>
              <a:t/>
            </a:r>
            <a:br>
              <a:rPr lang="en-US" sz="3200" b="1" dirty="0" smtClean="0">
                <a:solidFill>
                  <a:schemeClr val="accent1"/>
                </a:solidFill>
              </a:rPr>
            </a:br>
            <a:r>
              <a:rPr lang="en-US" sz="2700" b="1" dirty="0" smtClean="0"/>
              <a:t>Ideal financial models should combine Medicaid with sliding fees and outside source funding</a:t>
            </a:r>
            <a:endParaRPr lang="en-US" sz="2700" b="1" dirty="0" smtClean="0">
              <a:solidFill>
                <a:schemeClr val="accent1"/>
              </a:solidFill>
            </a:endParaRPr>
          </a:p>
        </p:txBody>
      </p:sp>
      <p:graphicFrame>
        <p:nvGraphicFramePr>
          <p:cNvPr id="11" name="Table 10"/>
          <p:cNvGraphicFramePr>
            <a:graphicFrameLocks noGrp="1"/>
          </p:cNvGraphicFramePr>
          <p:nvPr/>
        </p:nvGraphicFramePr>
        <p:xfrm>
          <a:off x="304800" y="1662752"/>
          <a:ext cx="8610600" cy="4470855"/>
        </p:xfrm>
        <a:graphic>
          <a:graphicData uri="http://schemas.openxmlformats.org/drawingml/2006/table">
            <a:tbl>
              <a:tblPr firstRow="1" bandRow="1">
                <a:tableStyleId>{1FECB4D8-DB02-4DC6-A0A2-4F2EBAE1DC90}</a:tableStyleId>
              </a:tblPr>
              <a:tblGrid>
                <a:gridCol w="1169158"/>
                <a:gridCol w="1774209"/>
                <a:gridCol w="2688609"/>
                <a:gridCol w="2978624"/>
              </a:tblGrid>
              <a:tr h="319109">
                <a:tc>
                  <a:txBody>
                    <a:bodyPr/>
                    <a:lstStyle/>
                    <a:p>
                      <a:pPr algn="ctr"/>
                      <a:endParaRPr lang="en-US" sz="1300" b="1" dirty="0"/>
                    </a:p>
                  </a:txBody>
                  <a:tcPr marL="3667" marR="3667" marT="3667" marB="3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latinLnBrk="0" hangingPunct="1"/>
                      <a:r>
                        <a:rPr kumimoji="0" lang="en-US" sz="1400" kern="1200" dirty="0" smtClean="0"/>
                        <a:t> Access for Everyone</a:t>
                      </a:r>
                      <a:endParaRPr kumimoji="0" lang="en-US" sz="1400" b="1" kern="1200" dirty="0">
                        <a:solidFill>
                          <a:schemeClr val="tx1"/>
                        </a:solidFill>
                        <a:latin typeface="+mn-lt"/>
                        <a:ea typeface="+mn-ea"/>
                        <a:cs typeface="+mn-cs"/>
                      </a:endParaRPr>
                    </a:p>
                  </a:txBody>
                  <a:tcPr marL="3667" marR="3667" marT="3667" marB="3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latinLnBrk="0" hangingPunct="1"/>
                      <a:r>
                        <a:rPr kumimoji="0" lang="en-US" sz="1400" kern="1200" dirty="0" smtClean="0"/>
                        <a:t>Select Access based on ability to pay</a:t>
                      </a:r>
                      <a:endParaRPr kumimoji="0" lang="en-US" sz="1400" b="1" kern="1200" dirty="0">
                        <a:solidFill>
                          <a:schemeClr val="tx1"/>
                        </a:solidFill>
                        <a:latin typeface="+mn-lt"/>
                        <a:ea typeface="+mn-ea"/>
                        <a:cs typeface="+mn-cs"/>
                      </a:endParaRPr>
                    </a:p>
                  </a:txBody>
                  <a:tcPr marL="3667" marR="3667" marT="3667" marB="3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rtl="0" eaLnBrk="1" latinLnBrk="0" hangingPunct="1"/>
                      <a:r>
                        <a:rPr kumimoji="0" lang="en-US" sz="1400" kern="1200" dirty="0" smtClean="0"/>
                        <a:t>Combination Treatment</a:t>
                      </a:r>
                      <a:endParaRPr kumimoji="0" lang="en-US" sz="1400" b="1" kern="1200" dirty="0">
                        <a:solidFill>
                          <a:schemeClr val="tx1"/>
                        </a:solidFill>
                        <a:latin typeface="+mn-lt"/>
                        <a:ea typeface="+mn-ea"/>
                        <a:cs typeface="+mn-cs"/>
                      </a:endParaRPr>
                    </a:p>
                  </a:txBody>
                  <a:tcPr marL="3667" marR="3667" marT="3667" marB="3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3971">
                <a:tc>
                  <a:txBody>
                    <a:bodyPr/>
                    <a:lstStyle/>
                    <a:p>
                      <a:pPr algn="ctr"/>
                      <a:r>
                        <a:rPr lang="en-US" sz="1300" dirty="0"/>
                        <a:t>Mission</a:t>
                      </a:r>
                      <a:endParaRPr lang="en-US" sz="1300" b="1" dirty="0"/>
                    </a:p>
                  </a:txBody>
                  <a:tcPr marL="3667" marR="3667" marT="3667" marB="3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buFont typeface="Arial" pitchFamily="34" charset="0"/>
                        <a:buNone/>
                      </a:pPr>
                      <a:r>
                        <a:rPr lang="en-US" sz="1200" dirty="0" smtClean="0"/>
                        <a:t>Dental care for everyone</a:t>
                      </a:r>
                      <a:endParaRPr lang="en-US" sz="1200" b="0" dirty="0">
                        <a:solidFill>
                          <a:schemeClr val="tx1"/>
                        </a:solidFill>
                        <a:latin typeface="+mj-lt"/>
                      </a:endParaRPr>
                    </a:p>
                  </a:txBody>
                  <a:tcPr marR="3667" marT="3667" marB="3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buFont typeface="Arial" pitchFamily="34" charset="0"/>
                        <a:buNone/>
                      </a:pPr>
                      <a:r>
                        <a:rPr lang="en-US" sz="1200" dirty="0" smtClean="0"/>
                        <a:t>Self-sustaining </a:t>
                      </a:r>
                      <a:r>
                        <a:rPr lang="en-US" sz="1200" dirty="0"/>
                        <a:t>dental </a:t>
                      </a:r>
                      <a:r>
                        <a:rPr lang="en-US" sz="1200" dirty="0" smtClean="0"/>
                        <a:t>clinic that serves Medicaid </a:t>
                      </a:r>
                      <a:r>
                        <a:rPr lang="en-US" sz="1200" dirty="0"/>
                        <a:t>patients </a:t>
                      </a:r>
                      <a:r>
                        <a:rPr lang="en-US" sz="1200" dirty="0" smtClean="0"/>
                        <a:t>and makes </a:t>
                      </a:r>
                      <a:r>
                        <a:rPr lang="en-US" sz="1200" dirty="0"/>
                        <a:t>care more affordable for other low-income </a:t>
                      </a:r>
                      <a:r>
                        <a:rPr lang="en-US" sz="1200" dirty="0" smtClean="0"/>
                        <a:t>individuals</a:t>
                      </a:r>
                      <a:r>
                        <a:rPr lang="en-US" sz="1200" baseline="0" dirty="0" smtClean="0"/>
                        <a:t> </a:t>
                      </a:r>
                      <a:r>
                        <a:rPr lang="en-US" sz="1200" dirty="0" smtClean="0"/>
                        <a:t>who </a:t>
                      </a:r>
                      <a:r>
                        <a:rPr lang="en-US" sz="1200" dirty="0"/>
                        <a:t>can </a:t>
                      </a:r>
                      <a:r>
                        <a:rPr lang="en-US" sz="1200" dirty="0" smtClean="0"/>
                        <a:t>pay</a:t>
                      </a:r>
                      <a:endParaRPr lang="en-US" sz="1200" b="0" dirty="0">
                        <a:solidFill>
                          <a:schemeClr val="tx1"/>
                        </a:solidFill>
                        <a:latin typeface="+mj-lt"/>
                      </a:endParaRPr>
                    </a:p>
                  </a:txBody>
                  <a:tcPr marR="3667" marT="3667" marB="3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buFont typeface="Arial" pitchFamily="34" charset="0"/>
                        <a:buNone/>
                      </a:pPr>
                      <a:r>
                        <a:rPr lang="en-US" sz="1200" b="1" dirty="0"/>
                        <a:t>Increase access to dental care </a:t>
                      </a:r>
                      <a:r>
                        <a:rPr lang="en-US" sz="1200" dirty="0"/>
                        <a:t>by serving Medicaid patients and other lower-income people in a clinic with limited subsidy (grants/ fundraising).</a:t>
                      </a:r>
                      <a:endParaRPr lang="en-US" sz="1200" b="0" dirty="0">
                        <a:solidFill>
                          <a:schemeClr val="tx1"/>
                        </a:solidFill>
                        <a:latin typeface="+mj-lt"/>
                      </a:endParaRPr>
                    </a:p>
                  </a:txBody>
                  <a:tcPr marR="3667" marT="3667" marB="3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60746">
                <a:tc>
                  <a:txBody>
                    <a:bodyPr/>
                    <a:lstStyle/>
                    <a:p>
                      <a:pPr algn="ctr"/>
                      <a:r>
                        <a:rPr lang="en-US" sz="1300" dirty="0" smtClean="0"/>
                        <a:t>Insurance</a:t>
                      </a:r>
                      <a:endParaRPr lang="en-US" sz="1300" b="1" dirty="0"/>
                    </a:p>
                  </a:txBody>
                  <a:tcPr marL="3667" marR="3667" marT="3667" marB="3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Accept all Medicaid/Public Insurance</a:t>
                      </a:r>
                    </a:p>
                  </a:txBody>
                  <a:tcPr marR="3667" marT="3667" marB="3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buFont typeface="Arial"/>
                        <a:buChar char="•"/>
                      </a:pPr>
                      <a:r>
                        <a:rPr lang="en-US" sz="1200" dirty="0" smtClean="0"/>
                        <a:t>65% Medicaid</a:t>
                      </a:r>
                    </a:p>
                    <a:p>
                      <a:pPr marL="0" marR="0" indent="0" algn="l" defTabSz="914400" rtl="0" eaLnBrk="1" fontAlgn="auto" latinLnBrk="0" hangingPunct="1">
                        <a:lnSpc>
                          <a:spcPct val="100000"/>
                        </a:lnSpc>
                        <a:spcBef>
                          <a:spcPts val="0"/>
                        </a:spcBef>
                        <a:spcAft>
                          <a:spcPts val="0"/>
                        </a:spcAft>
                        <a:buClrTx/>
                        <a:buSzTx/>
                        <a:buFont typeface="Arial"/>
                        <a:buChar char="•"/>
                        <a:tabLst/>
                        <a:defRPr/>
                      </a:pPr>
                      <a:r>
                        <a:rPr lang="en-US" sz="1200" dirty="0" smtClean="0"/>
                        <a:t>For Uninsured, full fees based </a:t>
                      </a:r>
                      <a:r>
                        <a:rPr lang="en-US" sz="1200" baseline="0" dirty="0" smtClean="0"/>
                        <a:t>on </a:t>
                      </a:r>
                      <a:r>
                        <a:rPr lang="en-US" sz="1200" dirty="0" smtClean="0"/>
                        <a:t>Usual</a:t>
                      </a:r>
                      <a:r>
                        <a:rPr lang="en-US" sz="1200" baseline="0" dirty="0" smtClean="0"/>
                        <a:t>, Customary and Reasonable (UCR) rates</a:t>
                      </a:r>
                    </a:p>
                  </a:txBody>
                  <a:tcPr marR="3667" marT="3667" marB="3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smtClean="0"/>
                        <a:t>Accept all Medicaid/Public Insurance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For Uninsured, full fees based </a:t>
                      </a:r>
                      <a:r>
                        <a:rPr lang="en-US" sz="1200" baseline="0" dirty="0" smtClean="0"/>
                        <a:t>on discounted </a:t>
                      </a:r>
                      <a:r>
                        <a:rPr lang="en-US" sz="1200" dirty="0" smtClean="0"/>
                        <a:t>Usual</a:t>
                      </a:r>
                      <a:r>
                        <a:rPr lang="en-US" sz="1200" baseline="0" dirty="0" smtClean="0"/>
                        <a:t>, Customary and Reasonable (UCR) rates</a:t>
                      </a:r>
                      <a:endParaRPr lang="en-US" sz="1200" b="1" baseline="0" dirty="0" smtClean="0"/>
                    </a:p>
                  </a:txBody>
                  <a:tcPr marR="3667" marT="3667" marB="3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6671">
                <a:tc>
                  <a:txBody>
                    <a:bodyPr/>
                    <a:lstStyle/>
                    <a:p>
                      <a:pPr algn="ctr"/>
                      <a:r>
                        <a:rPr lang="en-US" sz="1300" dirty="0" smtClean="0"/>
                        <a:t>Sliding Fee</a:t>
                      </a:r>
                      <a:r>
                        <a:rPr lang="en-US" sz="1300" baseline="0" dirty="0" smtClean="0"/>
                        <a:t> Discounts</a:t>
                      </a:r>
                      <a:endParaRPr lang="en-US" sz="1300" b="1" dirty="0"/>
                    </a:p>
                  </a:txBody>
                  <a:tcPr marL="3667" marR="3667" marT="3667" marB="3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buFont typeface="Arial" pitchFamily="34" charset="0"/>
                        <a:buChar char="•"/>
                      </a:pPr>
                      <a:r>
                        <a:rPr lang="en-US" sz="1200" dirty="0" smtClean="0"/>
                        <a:t>Based on Medicaid rates</a:t>
                      </a:r>
                      <a:r>
                        <a:rPr lang="en-US" sz="1200" baseline="0" dirty="0" smtClean="0"/>
                        <a:t> and poverty level</a:t>
                      </a:r>
                      <a:endParaRPr lang="en-US" sz="1200" b="0" dirty="0">
                        <a:solidFill>
                          <a:schemeClr val="tx1"/>
                        </a:solidFill>
                        <a:latin typeface="+mj-lt"/>
                      </a:endParaRPr>
                    </a:p>
                  </a:txBody>
                  <a:tcPr marR="3667" marT="3667" marB="3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buFont typeface="Arial" pitchFamily="34" charset="0"/>
                        <a:buChar char="•"/>
                      </a:pPr>
                      <a:r>
                        <a:rPr lang="en-US" sz="1200" dirty="0" smtClean="0"/>
                        <a:t>Based</a:t>
                      </a:r>
                      <a:r>
                        <a:rPr lang="en-US" sz="1200" baseline="0" dirty="0" smtClean="0"/>
                        <a:t> on UCR and poverty level</a:t>
                      </a:r>
                      <a:endParaRPr lang="en-US" sz="1200" b="0" dirty="0">
                        <a:solidFill>
                          <a:schemeClr val="tx1"/>
                        </a:solidFill>
                        <a:latin typeface="+mj-lt"/>
                      </a:endParaRPr>
                    </a:p>
                  </a:txBody>
                  <a:tcPr marR="3667" marT="3667" marB="3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buFont typeface="Arial" pitchFamily="34" charset="0"/>
                        <a:buChar char="•"/>
                      </a:pPr>
                      <a:r>
                        <a:rPr lang="en-US" sz="1200" b="1" dirty="0" smtClean="0"/>
                        <a:t>Based</a:t>
                      </a:r>
                      <a:r>
                        <a:rPr lang="en-US" sz="1200" b="1" baseline="0" dirty="0" smtClean="0"/>
                        <a:t> on UCR and poverty level </a:t>
                      </a:r>
                      <a:r>
                        <a:rPr lang="en-US" sz="1200" baseline="0" dirty="0" smtClean="0"/>
                        <a:t>(lower than Select Access)</a:t>
                      </a:r>
                      <a:endParaRPr lang="en-US" sz="1200" b="0" dirty="0">
                        <a:solidFill>
                          <a:schemeClr val="tx1"/>
                        </a:solidFill>
                        <a:latin typeface="+mj-lt"/>
                      </a:endParaRPr>
                    </a:p>
                  </a:txBody>
                  <a:tcPr marR="3667" marT="3667" marB="3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0565">
                <a:tc>
                  <a:txBody>
                    <a:bodyPr/>
                    <a:lstStyle/>
                    <a:p>
                      <a:pPr algn="ctr"/>
                      <a:r>
                        <a:rPr lang="en-US" sz="1300" dirty="0" smtClean="0"/>
                        <a:t>Minimum Fee</a:t>
                      </a:r>
                      <a:endParaRPr lang="en-US" sz="1300" b="1" dirty="0"/>
                    </a:p>
                  </a:txBody>
                  <a:tcPr marL="3667" marR="3667" marT="3667" marB="3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buFont typeface="Arial" pitchFamily="34" charset="0"/>
                        <a:buChar char="•"/>
                      </a:pPr>
                      <a:r>
                        <a:rPr lang="en-US" sz="1200" dirty="0" smtClean="0"/>
                        <a:t>Low flat fee</a:t>
                      </a:r>
                    </a:p>
                    <a:p>
                      <a:pPr algn="l">
                        <a:buFont typeface="Arial" pitchFamily="34" charset="0"/>
                        <a:buChar char="•"/>
                      </a:pPr>
                      <a:r>
                        <a:rPr lang="en-US" sz="1200" dirty="0" smtClean="0"/>
                        <a:t>Will</a:t>
                      </a:r>
                      <a:r>
                        <a:rPr lang="en-US" sz="1200" baseline="0" dirty="0" smtClean="0"/>
                        <a:t> provide care even if not paid</a:t>
                      </a:r>
                      <a:endParaRPr lang="en-US" sz="1200" b="0" dirty="0">
                        <a:solidFill>
                          <a:schemeClr val="tx1"/>
                        </a:solidFill>
                        <a:latin typeface="+mj-lt"/>
                      </a:endParaRPr>
                    </a:p>
                  </a:txBody>
                  <a:tcPr marR="3667" marT="3667" marB="3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buFont typeface="Arial" pitchFamily="34" charset="0"/>
                        <a:buChar char="•"/>
                      </a:pPr>
                      <a:r>
                        <a:rPr kumimoji="0" lang="en-US" sz="1200" kern="1200" dirty="0" smtClean="0"/>
                        <a:t>High sliding fee based on services</a:t>
                      </a:r>
                    </a:p>
                    <a:p>
                      <a:pPr algn="l">
                        <a:buFont typeface="Arial" pitchFamily="34" charset="0"/>
                        <a:buChar char="•"/>
                      </a:pPr>
                      <a:r>
                        <a:rPr kumimoji="0" lang="en-US" sz="1200" kern="1200" dirty="0" smtClean="0"/>
                        <a:t>Will</a:t>
                      </a:r>
                      <a:r>
                        <a:rPr kumimoji="0" lang="en-US" sz="1200" kern="1200" baseline="0" dirty="0" smtClean="0"/>
                        <a:t> not provide care unless fee is paid</a:t>
                      </a:r>
                      <a:endParaRPr lang="en-US" sz="1200" b="0" dirty="0">
                        <a:solidFill>
                          <a:schemeClr val="tx1"/>
                        </a:solidFill>
                        <a:latin typeface="+mj-lt"/>
                      </a:endParaRPr>
                    </a:p>
                  </a:txBody>
                  <a:tcPr marR="3667" marT="3667" marB="3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buFont typeface="Arial" pitchFamily="34" charset="0"/>
                        <a:buChar char="•"/>
                      </a:pPr>
                      <a:r>
                        <a:rPr lang="en-US" sz="1200" dirty="0" smtClean="0"/>
                        <a:t>Medium sliding fee based on services</a:t>
                      </a:r>
                    </a:p>
                    <a:p>
                      <a:pPr algn="l">
                        <a:buFont typeface="Arial" pitchFamily="34" charset="0"/>
                        <a:buChar char="•"/>
                      </a:pPr>
                      <a:r>
                        <a:rPr lang="en-US" sz="1200" dirty="0" smtClean="0"/>
                        <a:t>Will provide care for pain or acute infection even if the fee is not paid</a:t>
                      </a:r>
                      <a:endParaRPr lang="en-US" sz="1200" b="0" dirty="0">
                        <a:solidFill>
                          <a:schemeClr val="tx1"/>
                        </a:solidFill>
                        <a:latin typeface="+mj-lt"/>
                      </a:endParaRPr>
                    </a:p>
                  </a:txBody>
                  <a:tcPr marR="3667" marT="3667" marB="3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6671">
                <a:tc>
                  <a:txBody>
                    <a:bodyPr/>
                    <a:lstStyle/>
                    <a:p>
                      <a:pPr algn="ctr"/>
                      <a:r>
                        <a:rPr lang="en-US" sz="1300" dirty="0" smtClean="0"/>
                        <a:t>Access Long Term</a:t>
                      </a:r>
                      <a:endParaRPr lang="en-US" sz="1300" b="1" dirty="0"/>
                    </a:p>
                  </a:txBody>
                  <a:tcPr marL="3667" marR="3667" marT="3667" marB="3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buFont typeface="Arial" pitchFamily="34" charset="0"/>
                        <a:buChar char="•"/>
                      </a:pPr>
                      <a:r>
                        <a:rPr lang="en-US" sz="1200" dirty="0" smtClean="0"/>
                        <a:t>There is a long waiting list for</a:t>
                      </a:r>
                      <a:r>
                        <a:rPr lang="en-US" sz="1200" baseline="0" dirty="0" smtClean="0"/>
                        <a:t> procedures.</a:t>
                      </a:r>
                      <a:endParaRPr lang="en-US" sz="1200" b="0" dirty="0">
                        <a:solidFill>
                          <a:schemeClr val="tx1"/>
                        </a:solidFill>
                        <a:latin typeface="+mj-lt"/>
                      </a:endParaRPr>
                    </a:p>
                  </a:txBody>
                  <a:tcPr marR="3667" marT="3667" marB="3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buFont typeface="Arial" pitchFamily="34" charset="0"/>
                        <a:buChar char="•"/>
                      </a:pPr>
                      <a:r>
                        <a:rPr lang="en-US" sz="1200" dirty="0" smtClean="0"/>
                        <a:t>No</a:t>
                      </a:r>
                      <a:r>
                        <a:rPr lang="en-US" sz="1200" baseline="0" dirty="0" smtClean="0"/>
                        <a:t> waiting list, but many turned away</a:t>
                      </a:r>
                      <a:endParaRPr lang="en-US" sz="1200" b="0" dirty="0">
                        <a:solidFill>
                          <a:schemeClr val="tx1"/>
                        </a:solidFill>
                        <a:latin typeface="+mj-lt"/>
                      </a:endParaRPr>
                    </a:p>
                  </a:txBody>
                  <a:tcPr marR="3667" marT="3667" marB="3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buFont typeface="Arial" pitchFamily="34" charset="0"/>
                        <a:buChar char="•"/>
                      </a:pPr>
                      <a:r>
                        <a:rPr lang="en-US" sz="1200" b="1" baseline="0" dirty="0" smtClean="0"/>
                        <a:t>Manageable wait, </a:t>
                      </a:r>
                      <a:r>
                        <a:rPr lang="en-US" sz="1200" baseline="0" dirty="0" smtClean="0"/>
                        <a:t>but some patients are still excluded</a:t>
                      </a:r>
                      <a:endParaRPr lang="en-US" sz="1200" b="0" dirty="0">
                        <a:solidFill>
                          <a:schemeClr val="tx1"/>
                        </a:solidFill>
                        <a:latin typeface="+mj-lt"/>
                      </a:endParaRPr>
                    </a:p>
                  </a:txBody>
                  <a:tcPr marR="3667" marT="3667" marB="3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177">
                <a:tc>
                  <a:txBody>
                    <a:bodyPr/>
                    <a:lstStyle/>
                    <a:p>
                      <a:pPr algn="ctr"/>
                      <a:r>
                        <a:rPr lang="en-US" sz="1300" dirty="0" smtClean="0"/>
                        <a:t>Financial</a:t>
                      </a:r>
                      <a:r>
                        <a:rPr lang="en-US" sz="1300" baseline="0" dirty="0" smtClean="0"/>
                        <a:t> Long Term</a:t>
                      </a:r>
                      <a:endParaRPr lang="en-US" sz="1300" b="1" dirty="0">
                        <a:solidFill>
                          <a:schemeClr val="tx1"/>
                        </a:solidFill>
                      </a:endParaRPr>
                    </a:p>
                  </a:txBody>
                  <a:tcPr marL="3667" marR="3667" marT="3667" marB="3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buFont typeface="Arial" pitchFamily="34" charset="0"/>
                        <a:buChar char="•"/>
                      </a:pPr>
                      <a:r>
                        <a:rPr lang="en-US" sz="1200" baseline="0" dirty="0" smtClean="0"/>
                        <a:t> Not sustainable without outside funding</a:t>
                      </a:r>
                      <a:endParaRPr lang="en-US" sz="1200" b="0" dirty="0">
                        <a:solidFill>
                          <a:schemeClr val="tx1"/>
                        </a:solidFill>
                        <a:latin typeface="+mj-lt"/>
                      </a:endParaRPr>
                    </a:p>
                  </a:txBody>
                  <a:tcPr marR="3667" marT="3667" marB="3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buFont typeface="Arial" pitchFamily="34" charset="0"/>
                        <a:buChar char="•"/>
                      </a:pPr>
                      <a:r>
                        <a:rPr lang="en-US" sz="1200" dirty="0" smtClean="0"/>
                        <a:t>Sustainable</a:t>
                      </a:r>
                      <a:endParaRPr lang="en-US" sz="1200" b="0" dirty="0">
                        <a:solidFill>
                          <a:schemeClr val="tx1"/>
                        </a:solidFill>
                        <a:latin typeface="+mj-lt"/>
                      </a:endParaRPr>
                    </a:p>
                  </a:txBody>
                  <a:tcPr marR="3667" marT="3667" marB="3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buFont typeface="Arial" pitchFamily="34" charset="0"/>
                        <a:buChar char="•"/>
                      </a:pPr>
                      <a:r>
                        <a:rPr lang="en-US" sz="1200" b="1" dirty="0" smtClean="0"/>
                        <a:t>Sustainable but may need initial start up funding</a:t>
                      </a:r>
                      <a:endParaRPr lang="en-US" sz="1200" b="1" dirty="0">
                        <a:solidFill>
                          <a:schemeClr val="tx1"/>
                        </a:solidFill>
                        <a:latin typeface="+mj-lt"/>
                      </a:endParaRPr>
                    </a:p>
                  </a:txBody>
                  <a:tcPr marR="3667" marT="3667" marB="36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343" name="Rectangle 11"/>
          <p:cNvSpPr>
            <a:spLocks noChangeArrowheads="1"/>
          </p:cNvSpPr>
          <p:nvPr/>
        </p:nvSpPr>
        <p:spPr bwMode="auto">
          <a:xfrm>
            <a:off x="3581400" y="6580188"/>
            <a:ext cx="5562600" cy="246062"/>
          </a:xfrm>
          <a:prstGeom prst="rect">
            <a:avLst/>
          </a:prstGeom>
          <a:noFill/>
          <a:ln w="9525">
            <a:noFill/>
            <a:miter lim="800000"/>
            <a:headEnd/>
            <a:tailEnd/>
          </a:ln>
        </p:spPr>
        <p:txBody>
          <a:bodyPr>
            <a:spAutoFit/>
          </a:bodyPr>
          <a:lstStyle/>
          <a:p>
            <a:pPr algn="r"/>
            <a:r>
              <a:rPr lang="en-US" sz="1000" dirty="0">
                <a:latin typeface="Tw Cen MT" pitchFamily="34" charset="0"/>
              </a:rPr>
              <a:t>Excerpt from Safety Net Dental Clinic Manual </a:t>
            </a:r>
            <a:r>
              <a:rPr lang="en-US" sz="1000" dirty="0">
                <a:latin typeface="Tw Cen MT" pitchFamily="34" charset="0"/>
                <a:hlinkClick r:id="rId3"/>
              </a:rPr>
              <a:t>http://www.dentalclinicmanual.com/chapt3/1_2.html</a:t>
            </a:r>
            <a:endParaRPr lang="en-US" sz="1000" dirty="0">
              <a:latin typeface="Tw Cen MT" pitchFamily="34" charset="0"/>
            </a:endParaRPr>
          </a:p>
        </p:txBody>
      </p:sp>
      <p:sp>
        <p:nvSpPr>
          <p:cNvPr id="7" name="Rounded Rectangle 6"/>
          <p:cNvSpPr/>
          <p:nvPr/>
        </p:nvSpPr>
        <p:spPr>
          <a:xfrm>
            <a:off x="5886449" y="1624653"/>
            <a:ext cx="3079991" cy="4703122"/>
          </a:xfrm>
          <a:prstGeom prst="round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normAutofit fontScale="85000" lnSpcReduction="20000"/>
          </a:bodyPr>
          <a:lstStyle/>
          <a:p>
            <a:fld id="{1DFFC655-D735-8243-B6C4-3B647FE025D3}"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12775" y="150813"/>
            <a:ext cx="8153400" cy="990600"/>
          </a:xfrm>
        </p:spPr>
        <p:txBody>
          <a:bodyPr>
            <a:normAutofit fontScale="90000"/>
          </a:bodyPr>
          <a:lstStyle/>
          <a:p>
            <a:r>
              <a:rPr lang="en-US" sz="3600" b="1" dirty="0" smtClean="0">
                <a:solidFill>
                  <a:schemeClr val="accent1"/>
                </a:solidFill>
              </a:rPr>
              <a:t>Payment Options </a:t>
            </a:r>
            <a:r>
              <a:rPr lang="en-US" sz="2700" b="1" dirty="0" smtClean="0">
                <a:latin typeface="Tw Cen MT" pitchFamily="34" charset="0"/>
              </a:rPr>
              <a:t/>
            </a:r>
            <a:br>
              <a:rPr lang="en-US" sz="2700" b="1" dirty="0" smtClean="0">
                <a:latin typeface="Tw Cen MT" pitchFamily="34" charset="0"/>
              </a:rPr>
            </a:br>
            <a:r>
              <a:rPr lang="en-US" sz="2700" b="1" dirty="0" smtClean="0">
                <a:latin typeface="Tw Cen MT" pitchFamily="34" charset="0"/>
              </a:rPr>
              <a:t>For uninsured, implement sliding fee schedule beginning at Medicaid reimbursement rate</a:t>
            </a:r>
            <a:endParaRPr lang="en-US" sz="2700" b="1" dirty="0">
              <a:latin typeface="Tw Cen MT" pitchFamily="34" charset="0"/>
            </a:endParaRPr>
          </a:p>
        </p:txBody>
      </p:sp>
      <p:graphicFrame>
        <p:nvGraphicFramePr>
          <p:cNvPr id="5" name="Table 4"/>
          <p:cNvGraphicFramePr>
            <a:graphicFrameLocks noGrp="1"/>
          </p:cNvGraphicFramePr>
          <p:nvPr/>
        </p:nvGraphicFramePr>
        <p:xfrm>
          <a:off x="460375" y="2064476"/>
          <a:ext cx="8305800" cy="2843222"/>
        </p:xfrm>
        <a:graphic>
          <a:graphicData uri="http://schemas.openxmlformats.org/drawingml/2006/table">
            <a:tbl>
              <a:tblPr bandRow="1">
                <a:tableStyleId>{1FECB4D8-DB02-4DC6-A0A2-4F2EBAE1DC90}</a:tableStyleId>
              </a:tblPr>
              <a:tblGrid>
                <a:gridCol w="1524000"/>
                <a:gridCol w="2260600"/>
                <a:gridCol w="2260600"/>
                <a:gridCol w="2260600"/>
              </a:tblGrid>
              <a:tr h="6858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500" u="none" strike="noStrike" dirty="0" smtClean="0"/>
                        <a:t>Poverty guideline</a:t>
                      </a:r>
                      <a:endParaRPr lang="en-US" sz="1500" b="1" i="0" u="none" strike="noStrike" dirty="0" smtClean="0">
                        <a:solidFill>
                          <a:srgbClr val="000000"/>
                        </a:solidFill>
                        <a:latin typeface="Verdana"/>
                      </a:endParaRPr>
                    </a:p>
                  </a:txBody>
                  <a:tcPr marL="9199" marR="9199" marT="9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a:t>100</a:t>
                      </a:r>
                      <a:r>
                        <a:rPr lang="en-US" sz="1500" u="none" strike="noStrike" dirty="0" smtClean="0"/>
                        <a:t>% and below</a:t>
                      </a:r>
                      <a:endParaRPr lang="en-US" sz="1500" b="1" i="0" u="none" strike="noStrike" dirty="0">
                        <a:solidFill>
                          <a:srgbClr val="000000"/>
                        </a:solidFill>
                        <a:latin typeface="Verdana"/>
                      </a:endParaRPr>
                    </a:p>
                  </a:txBody>
                  <a:tcPr marL="9199" marR="9199" marT="9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smtClean="0"/>
                        <a:t>101-200%</a:t>
                      </a:r>
                      <a:endParaRPr lang="en-US" sz="1500" b="1" i="0" u="none" strike="noStrike" dirty="0">
                        <a:solidFill>
                          <a:srgbClr val="000000"/>
                        </a:solidFill>
                        <a:latin typeface="Verdana"/>
                      </a:endParaRPr>
                    </a:p>
                  </a:txBody>
                  <a:tcPr marL="9199" marR="9199" marT="9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1500" u="none" strike="noStrike" kern="1200" dirty="0" smtClean="0"/>
                        <a:t>201%+</a:t>
                      </a:r>
                      <a:endParaRPr kumimoji="0" lang="en-US" sz="1500" u="none" strike="noStrike" kern="1200" dirty="0" smtClean="0">
                        <a:solidFill>
                          <a:schemeClr val="dk1"/>
                        </a:solidFill>
                        <a:latin typeface="+mn-lt"/>
                        <a:ea typeface="+mn-ea"/>
                        <a:cs typeface="+mn-cs"/>
                      </a:endParaRPr>
                    </a:p>
                  </a:txBody>
                  <a:tcPr marL="9199" marR="9199" marT="9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78711">
                <a:tc>
                  <a:txBody>
                    <a:bodyPr/>
                    <a:lstStyle/>
                    <a:p>
                      <a:pPr algn="ctr" fontAlgn="b"/>
                      <a:r>
                        <a:rPr kumimoji="0" lang="en-US" sz="1500" u="none" strike="noStrike" kern="1200" dirty="0" smtClean="0"/>
                        <a:t>% of OIC patient mix*</a:t>
                      </a:r>
                      <a:endParaRPr kumimoji="0" lang="en-US" sz="1500" b="1" u="none" strike="noStrike" kern="1200" dirty="0">
                        <a:solidFill>
                          <a:schemeClr val="dk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smtClean="0"/>
                        <a:t>56%</a:t>
                      </a:r>
                      <a:endParaRPr lang="en-US" sz="1500" b="0" i="0" u="none" strike="noStrike" dirty="0">
                        <a:solidFill>
                          <a:srgbClr val="000000"/>
                        </a:solidFill>
                        <a:latin typeface="Verdana"/>
                      </a:endParaRPr>
                    </a:p>
                  </a:txBody>
                  <a:tcPr marL="9199" marR="9199" marT="9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smtClean="0"/>
                        <a:t>25%</a:t>
                      </a:r>
                      <a:endParaRPr lang="en-US" sz="1500" b="0" i="0" u="none" strike="noStrike" dirty="0">
                        <a:solidFill>
                          <a:srgbClr val="000000"/>
                        </a:solidFill>
                        <a:latin typeface="Verdana"/>
                      </a:endParaRPr>
                    </a:p>
                  </a:txBody>
                  <a:tcPr marL="9199" marR="9199" marT="9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smtClean="0"/>
                        <a:t>2%</a:t>
                      </a:r>
                      <a:endParaRPr lang="en-US" sz="1500" b="0" i="0" u="none" strike="noStrike" dirty="0">
                        <a:solidFill>
                          <a:srgbClr val="000000"/>
                        </a:solidFill>
                        <a:latin typeface="Verdana"/>
                      </a:endParaRPr>
                    </a:p>
                  </a:txBody>
                  <a:tcPr marL="9199" marR="9199" marT="9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78711">
                <a:tc>
                  <a:txBody>
                    <a:bodyPr/>
                    <a:lstStyle/>
                    <a:p>
                      <a:pPr algn="ctr" fontAlgn="b"/>
                      <a:r>
                        <a:rPr lang="en-US" sz="1500" u="none" strike="noStrike" dirty="0"/>
                        <a:t>Suggested Fee </a:t>
                      </a:r>
                      <a:r>
                        <a:rPr lang="en-US" sz="1500" u="none" strike="noStrike" dirty="0" smtClean="0"/>
                        <a:t>Schedule</a:t>
                      </a:r>
                    </a:p>
                    <a:p>
                      <a:pPr algn="ctr" fontAlgn="b"/>
                      <a:r>
                        <a:rPr lang="en-US" sz="1500" u="none" strike="noStrike" dirty="0" smtClean="0"/>
                        <a:t>(% of UCR)</a:t>
                      </a:r>
                      <a:endParaRPr lang="en-US" sz="1500" b="0" i="1" u="none" strike="noStrike" dirty="0" smtClean="0"/>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500" u="none" strike="noStrike" dirty="0" smtClean="0"/>
                        <a:t>At Medicaid Reimbursement rate</a:t>
                      </a:r>
                      <a:endParaRPr lang="en-US" sz="1500" i="0" u="none" strike="noStrike" dirty="0" smtClean="0"/>
                    </a:p>
                  </a:txBody>
                  <a:tcPr marL="9199" marR="9199" marT="9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smtClean="0"/>
                        <a:t>75%</a:t>
                      </a:r>
                      <a:endParaRPr lang="en-US" sz="1500" b="0" i="0" u="none" strike="noStrike" dirty="0">
                        <a:solidFill>
                          <a:srgbClr val="000000"/>
                        </a:solidFill>
                        <a:latin typeface="Verdana"/>
                      </a:endParaRPr>
                    </a:p>
                  </a:txBody>
                  <a:tcPr marL="9199" marR="9199" marT="9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500" u="none" strike="noStrike" dirty="0" smtClean="0"/>
                        <a:t>100%</a:t>
                      </a:r>
                      <a:endParaRPr lang="en-US" sz="1500" b="0" i="0" u="none" strike="noStrike" dirty="0">
                        <a:solidFill>
                          <a:srgbClr val="000000"/>
                        </a:solidFill>
                        <a:latin typeface="Verdana"/>
                      </a:endParaRPr>
                    </a:p>
                  </a:txBody>
                  <a:tcPr marL="9199" marR="9199" marT="919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4371" name="TextBox 8"/>
          <p:cNvSpPr txBox="1">
            <a:spLocks noChangeArrowheads="1"/>
          </p:cNvSpPr>
          <p:nvPr/>
        </p:nvSpPr>
        <p:spPr bwMode="auto">
          <a:xfrm>
            <a:off x="460375" y="5036276"/>
            <a:ext cx="3962400" cy="646113"/>
          </a:xfrm>
          <a:prstGeom prst="rect">
            <a:avLst/>
          </a:prstGeom>
          <a:noFill/>
          <a:ln w="9525">
            <a:noFill/>
            <a:miter lim="800000"/>
            <a:headEnd/>
            <a:tailEnd/>
          </a:ln>
        </p:spPr>
        <p:txBody>
          <a:bodyPr>
            <a:spAutoFit/>
          </a:bodyPr>
          <a:lstStyle/>
          <a:p>
            <a:r>
              <a:rPr lang="en-US" sz="1200" dirty="0">
                <a:latin typeface="Tw Cen MT" pitchFamily="34" charset="0"/>
              </a:rPr>
              <a:t>*14% unknown poverty level</a:t>
            </a:r>
          </a:p>
          <a:p>
            <a:r>
              <a:rPr lang="en-US" sz="1200" dirty="0">
                <a:latin typeface="Tw Cen MT" pitchFamily="34" charset="0"/>
              </a:rPr>
              <a:t>*May include patients already under Medicaid</a:t>
            </a:r>
          </a:p>
          <a:p>
            <a:endParaRPr lang="en-US" sz="1200" dirty="0">
              <a:latin typeface="Tw Cen MT" pitchFamily="34" charset="0"/>
            </a:endParaRPr>
          </a:p>
        </p:txBody>
      </p:sp>
      <p:sp>
        <p:nvSpPr>
          <p:cNvPr id="14372" name="TextBox 9"/>
          <p:cNvSpPr txBox="1">
            <a:spLocks noChangeArrowheads="1"/>
          </p:cNvSpPr>
          <p:nvPr/>
        </p:nvSpPr>
        <p:spPr bwMode="auto">
          <a:xfrm>
            <a:off x="5181600" y="6611938"/>
            <a:ext cx="3962400" cy="246062"/>
          </a:xfrm>
          <a:prstGeom prst="rect">
            <a:avLst/>
          </a:prstGeom>
          <a:noFill/>
          <a:ln w="9525">
            <a:noFill/>
            <a:miter lim="800000"/>
            <a:headEnd/>
            <a:tailEnd/>
          </a:ln>
        </p:spPr>
        <p:txBody>
          <a:bodyPr>
            <a:spAutoFit/>
          </a:bodyPr>
          <a:lstStyle/>
          <a:p>
            <a:pPr algn="r"/>
            <a:r>
              <a:rPr lang="en-US" sz="1000" dirty="0">
                <a:latin typeface="Tw Cen MT" pitchFamily="34" charset="0"/>
              </a:rPr>
              <a:t>2011 UDS Center Designee Profile Data</a:t>
            </a:r>
          </a:p>
        </p:txBody>
      </p:sp>
      <p:sp>
        <p:nvSpPr>
          <p:cNvPr id="7" name="Rounded Rectangle 6"/>
          <p:cNvSpPr/>
          <p:nvPr/>
        </p:nvSpPr>
        <p:spPr>
          <a:xfrm>
            <a:off x="1904999" y="2019300"/>
            <a:ext cx="2416175" cy="3016976"/>
          </a:xfrm>
          <a:prstGeom prst="round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ounded Rectangle 7"/>
          <p:cNvSpPr/>
          <p:nvPr/>
        </p:nvSpPr>
        <p:spPr>
          <a:xfrm>
            <a:off x="1930399" y="5590382"/>
            <a:ext cx="6835776" cy="1021556"/>
          </a:xfrm>
          <a:prstGeom prst="roundRect">
            <a:avLst/>
          </a:prstGeom>
          <a:solidFill>
            <a:schemeClr val="accent2"/>
          </a:solidFill>
          <a:ln>
            <a:solidFill>
              <a:schemeClr val="accent2">
                <a:lumMod val="75000"/>
              </a:schemeClr>
            </a:solidFill>
          </a:ln>
        </p:spPr>
        <p:txBody>
          <a:bodyPr wrap="square">
            <a:spAutoFit/>
          </a:bodyPr>
          <a:lstStyle/>
          <a:p>
            <a:pPr algn="ctr">
              <a:buClr>
                <a:srgbClr val="FFC000"/>
              </a:buClr>
            </a:pPr>
            <a:r>
              <a:rPr lang="en-US" b="1" dirty="0" smtClean="0">
                <a:solidFill>
                  <a:schemeClr val="bg1"/>
                </a:solidFill>
              </a:rPr>
              <a:t>Manage sliding fees to manage financial sustainability.</a:t>
            </a:r>
          </a:p>
          <a:p>
            <a:pPr algn="ctr">
              <a:buClr>
                <a:srgbClr val="FFC000"/>
              </a:buClr>
            </a:pPr>
            <a:r>
              <a:rPr lang="en-US" b="1" dirty="0" smtClean="0">
                <a:solidFill>
                  <a:schemeClr val="bg1"/>
                </a:solidFill>
              </a:rPr>
              <a:t>Revisit sliding fee rates annually by evaluating cost drivers such as </a:t>
            </a:r>
            <a:r>
              <a:rPr lang="en-US" b="1" i="1" dirty="0" smtClean="0">
                <a:solidFill>
                  <a:schemeClr val="bg1"/>
                </a:solidFill>
              </a:rPr>
              <a:t>Time-in-Chair</a:t>
            </a:r>
            <a:r>
              <a:rPr lang="en-US" b="1" dirty="0" smtClean="0">
                <a:solidFill>
                  <a:schemeClr val="bg1"/>
                </a:solidFill>
              </a:rPr>
              <a:t> and </a:t>
            </a:r>
            <a:r>
              <a:rPr lang="en-US" b="1" i="1" dirty="0" smtClean="0">
                <a:solidFill>
                  <a:schemeClr val="bg1"/>
                </a:solidFill>
              </a:rPr>
              <a:t>Frequency-of-Services</a:t>
            </a:r>
            <a:endParaRPr lang="en-US" b="1" i="1" dirty="0">
              <a:solidFill>
                <a:schemeClr val="bg1"/>
              </a:solidFill>
            </a:endParaRPr>
          </a:p>
        </p:txBody>
      </p:sp>
      <p:sp>
        <p:nvSpPr>
          <p:cNvPr id="9" name="Slide Number Placeholder 8"/>
          <p:cNvSpPr>
            <a:spLocks noGrp="1"/>
          </p:cNvSpPr>
          <p:nvPr>
            <p:ph type="sldNum" sz="quarter" idx="12"/>
          </p:nvPr>
        </p:nvSpPr>
        <p:spPr/>
        <p:txBody>
          <a:bodyPr>
            <a:normAutofit fontScale="85000" lnSpcReduction="20000"/>
          </a:bodyPr>
          <a:lstStyle/>
          <a:p>
            <a:fld id="{1DFFC655-D735-8243-B6C4-3B647FE025D3}" type="slidenum">
              <a:rPr lang="en-US" smtClean="0"/>
              <a:pPr/>
              <a:t>32</a:t>
            </a:fld>
            <a:endParaRPr lang="en-US"/>
          </a:p>
        </p:txBody>
      </p:sp>
      <p:sp>
        <p:nvSpPr>
          <p:cNvPr id="10" name="TextBox 9"/>
          <p:cNvSpPr txBox="1"/>
          <p:nvPr/>
        </p:nvSpPr>
        <p:spPr>
          <a:xfrm>
            <a:off x="431800" y="1588016"/>
            <a:ext cx="6178550" cy="369332"/>
          </a:xfrm>
          <a:prstGeom prst="rect">
            <a:avLst/>
          </a:prstGeom>
          <a:noFill/>
        </p:spPr>
        <p:txBody>
          <a:bodyPr wrap="square" rtlCol="0">
            <a:spAutoFit/>
          </a:bodyPr>
          <a:lstStyle/>
          <a:p>
            <a:r>
              <a:rPr lang="en-US" dirty="0" smtClean="0"/>
              <a:t>Proposed Sliding Fee Schedule</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66291" y="1600200"/>
            <a:ext cx="8153400" cy="4495800"/>
          </a:xfrm>
        </p:spPr>
        <p:txBody>
          <a:bodyPr/>
          <a:lstStyle/>
          <a:p>
            <a:endParaRPr lang="en-US" dirty="0" smtClean="0"/>
          </a:p>
          <a:p>
            <a:endParaRPr lang="en-US" dirty="0"/>
          </a:p>
        </p:txBody>
      </p:sp>
      <p:sp>
        <p:nvSpPr>
          <p:cNvPr id="5" name="Rectangle 4"/>
          <p:cNvSpPr/>
          <p:nvPr/>
        </p:nvSpPr>
        <p:spPr>
          <a:xfrm>
            <a:off x="4626590" y="2015175"/>
            <a:ext cx="3923557" cy="1661993"/>
          </a:xfrm>
          <a:prstGeom prst="rect">
            <a:avLst/>
          </a:prstGeom>
        </p:spPr>
        <p:txBody>
          <a:bodyPr wrap="square">
            <a:spAutoFit/>
          </a:bodyPr>
          <a:lstStyle/>
          <a:p>
            <a:r>
              <a:rPr lang="en-US" b="1" dirty="0" smtClean="0"/>
              <a:t>Preventative Care is a Long-Term Financial Solution:</a:t>
            </a:r>
          </a:p>
          <a:p>
            <a:r>
              <a:rPr lang="en-US" dirty="0" smtClean="0"/>
              <a:t>Studies show emergency care costs 10 times more than preventative care in a dental office.</a:t>
            </a:r>
            <a:r>
              <a:rPr lang="en-US" baseline="30000" dirty="0" smtClean="0"/>
              <a:t> </a:t>
            </a:r>
          </a:p>
          <a:p>
            <a:endParaRPr lang="en-US" baseline="30000" dirty="0" smtClean="0"/>
          </a:p>
        </p:txBody>
      </p:sp>
      <p:sp>
        <p:nvSpPr>
          <p:cNvPr id="7" name="Rectangle 6"/>
          <p:cNvSpPr/>
          <p:nvPr/>
        </p:nvSpPr>
        <p:spPr>
          <a:xfrm>
            <a:off x="666291" y="1988546"/>
            <a:ext cx="3400741" cy="1754326"/>
          </a:xfrm>
          <a:prstGeom prst="rect">
            <a:avLst/>
          </a:prstGeom>
        </p:spPr>
        <p:txBody>
          <a:bodyPr wrap="square">
            <a:spAutoFit/>
          </a:bodyPr>
          <a:lstStyle/>
          <a:p>
            <a:r>
              <a:rPr lang="en-US" b="1" dirty="0" smtClean="0"/>
              <a:t>Public Health Dentistry: </a:t>
            </a:r>
            <a:r>
              <a:rPr lang="en-US" dirty="0" smtClean="0"/>
              <a:t>Treatment services that alleviate pain or prevent disease are given higher priority than services that correct damage caused by disease. </a:t>
            </a:r>
          </a:p>
          <a:p>
            <a:endParaRPr lang="en-US" i="1" dirty="0" smtClean="0"/>
          </a:p>
        </p:txBody>
      </p:sp>
      <p:sp>
        <p:nvSpPr>
          <p:cNvPr id="8" name="TextBox 7"/>
          <p:cNvSpPr txBox="1"/>
          <p:nvPr/>
        </p:nvSpPr>
        <p:spPr>
          <a:xfrm>
            <a:off x="4067032" y="6140505"/>
            <a:ext cx="5000768" cy="861774"/>
          </a:xfrm>
          <a:prstGeom prst="rect">
            <a:avLst/>
          </a:prstGeom>
          <a:noFill/>
        </p:spPr>
        <p:txBody>
          <a:bodyPr wrap="square" rtlCol="0">
            <a:spAutoFit/>
          </a:bodyPr>
          <a:lstStyle/>
          <a:p>
            <a:pPr algn="r"/>
            <a:r>
              <a:rPr lang="en-US" sz="1000" dirty="0" smtClean="0"/>
              <a:t>Anderson, Jay.  Chief Dental Officer, US Dept. of HHS. Growing and Sustaining a Dental Clinic within the Primary Care “Safety Net,” 2008</a:t>
            </a:r>
          </a:p>
          <a:p>
            <a:pPr algn="r"/>
            <a:r>
              <a:rPr lang="en-US" sz="1000" baseline="30000" dirty="0" smtClean="0"/>
              <a:t>vii </a:t>
            </a:r>
            <a:r>
              <a:rPr lang="en-US" sz="1000" dirty="0" smtClean="0"/>
              <a:t>Edelstein, Burton. “Disparities in Oral Health and Access to Care: Findings of National Surveys. Ambulatory Pediatrics”. March-April 2002: 2(2) Supplement</a:t>
            </a:r>
          </a:p>
          <a:p>
            <a:pPr algn="r"/>
            <a:endParaRPr lang="en-US" sz="1000" dirty="0"/>
          </a:p>
        </p:txBody>
      </p:sp>
      <p:graphicFrame>
        <p:nvGraphicFramePr>
          <p:cNvPr id="10" name="Diagram 9"/>
          <p:cNvGraphicFramePr/>
          <p:nvPr/>
        </p:nvGraphicFramePr>
        <p:xfrm>
          <a:off x="5371528" y="3472081"/>
          <a:ext cx="2524837" cy="1547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1075738" y="5194270"/>
            <a:ext cx="7474409" cy="646986"/>
          </a:xfrm>
          <a:prstGeom prst="roundRect">
            <a:avLst/>
          </a:prstGeom>
          <a:solidFill>
            <a:schemeClr val="accent2"/>
          </a:solidFill>
          <a:ln>
            <a:solidFill>
              <a:schemeClr val="accent2">
                <a:lumMod val="75000"/>
              </a:schemeClr>
            </a:solidFill>
          </a:ln>
        </p:spPr>
        <p:txBody>
          <a:bodyPr wrap="square" rtlCol="0">
            <a:spAutoFit/>
          </a:bodyPr>
          <a:lstStyle/>
          <a:p>
            <a:pPr algn="ctr"/>
            <a:r>
              <a:rPr lang="en-US" sz="1600" i="1" dirty="0" smtClean="0">
                <a:solidFill>
                  <a:schemeClr val="bg1"/>
                </a:solidFill>
              </a:rPr>
              <a:t>Estimates reveal a savings of 7.3 percent per tooth surface for restorative care from regular screening and early intervention</a:t>
            </a:r>
            <a:r>
              <a:rPr lang="en-US" sz="1600" dirty="0" smtClean="0">
                <a:solidFill>
                  <a:schemeClr val="bg1"/>
                </a:solidFill>
              </a:rPr>
              <a:t>.</a:t>
            </a:r>
            <a:endParaRPr lang="en-US" sz="1600" b="1" dirty="0">
              <a:solidFill>
                <a:schemeClr val="bg1"/>
              </a:solidFill>
            </a:endParaRPr>
          </a:p>
        </p:txBody>
      </p:sp>
      <p:cxnSp>
        <p:nvCxnSpPr>
          <p:cNvPr id="13" name="Straight Connector 12"/>
          <p:cNvCxnSpPr/>
          <p:nvPr/>
        </p:nvCxnSpPr>
        <p:spPr>
          <a:xfrm>
            <a:off x="4285397" y="2015175"/>
            <a:ext cx="0" cy="3004013"/>
          </a:xfrm>
          <a:prstGeom prst="line">
            <a:avLst/>
          </a:prstGeom>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p:nvPr>
        </p:nvSpPr>
        <p:spPr>
          <a:xfrm>
            <a:off x="612648" y="151150"/>
            <a:ext cx="8153400" cy="990600"/>
          </a:xfrm>
        </p:spPr>
        <p:txBody>
          <a:bodyPr>
            <a:normAutofit fontScale="90000"/>
          </a:bodyPr>
          <a:lstStyle/>
          <a:p>
            <a:r>
              <a:rPr lang="en-US" sz="3600" b="1" dirty="0" smtClean="0">
                <a:solidFill>
                  <a:schemeClr val="accent1"/>
                </a:solidFill>
              </a:rPr>
              <a:t>Service Offerings</a:t>
            </a:r>
            <a:r>
              <a:rPr lang="en-US" b="1" dirty="0" smtClean="0">
                <a:solidFill>
                  <a:schemeClr val="accent1"/>
                </a:solidFill>
              </a:rPr>
              <a:t/>
            </a:r>
            <a:br>
              <a:rPr lang="en-US" b="1" dirty="0" smtClean="0">
                <a:solidFill>
                  <a:schemeClr val="accent1"/>
                </a:solidFill>
              </a:rPr>
            </a:br>
            <a:r>
              <a:rPr lang="en-US" sz="2700" b="1" dirty="0" smtClean="0"/>
              <a:t>Balancing breadth of care and financial viability is key</a:t>
            </a:r>
          </a:p>
        </p:txBody>
      </p:sp>
      <p:sp>
        <p:nvSpPr>
          <p:cNvPr id="12" name="Slide Number Placeholder 11"/>
          <p:cNvSpPr>
            <a:spLocks noGrp="1"/>
          </p:cNvSpPr>
          <p:nvPr>
            <p:ph type="sldNum" sz="quarter" idx="12"/>
          </p:nvPr>
        </p:nvSpPr>
        <p:spPr/>
        <p:txBody>
          <a:bodyPr>
            <a:normAutofit fontScale="85000" lnSpcReduction="20000"/>
          </a:bodyPr>
          <a:lstStyle/>
          <a:p>
            <a:fld id="{1DFFC655-D735-8243-B6C4-3B647FE025D3}" type="slidenum">
              <a:rPr lang="en-US" smtClean="0"/>
              <a:pPr/>
              <a:t>33</a:t>
            </a:fld>
            <a:endParaRPr lang="en-US"/>
          </a:p>
        </p:txBody>
      </p:sp>
    </p:spTree>
    <p:extLst>
      <p:ext uri="{BB962C8B-B14F-4D97-AF65-F5344CB8AC3E}">
        <p14:creationId xmlns:p14="http://schemas.microsoft.com/office/powerpoint/2010/main" xmlns="" val="22546067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chemeClr val="accent1"/>
                </a:solidFill>
              </a:rPr>
              <a:t>Service Offerings</a:t>
            </a:r>
            <a:r>
              <a:rPr lang="en-US" b="1" dirty="0" smtClean="0">
                <a:solidFill>
                  <a:schemeClr val="accent1"/>
                </a:solidFill>
              </a:rPr>
              <a:t/>
            </a:r>
            <a:br>
              <a:rPr lang="en-US" b="1" dirty="0" smtClean="0">
                <a:solidFill>
                  <a:schemeClr val="accent1"/>
                </a:solidFill>
              </a:rPr>
            </a:br>
            <a:r>
              <a:rPr lang="en-US" sz="2700" b="1" dirty="0" smtClean="0"/>
              <a:t>Focus on preventative/restorative balances public health &amp; cost drivers</a:t>
            </a:r>
          </a:p>
        </p:txBody>
      </p:sp>
      <p:graphicFrame>
        <p:nvGraphicFramePr>
          <p:cNvPr id="4" name="Table 3"/>
          <p:cNvGraphicFramePr>
            <a:graphicFrameLocks noGrp="1"/>
          </p:cNvGraphicFramePr>
          <p:nvPr/>
        </p:nvGraphicFramePr>
        <p:xfrm>
          <a:off x="152400" y="2133600"/>
          <a:ext cx="8839197" cy="3950673"/>
        </p:xfrm>
        <a:graphic>
          <a:graphicData uri="http://schemas.openxmlformats.org/drawingml/2006/table">
            <a:tbl>
              <a:tblPr firstRow="1" bandRow="1">
                <a:tableStyleId>{69012ECD-51FC-41F1-AA8D-1B2483CD663E}</a:tableStyleId>
              </a:tblPr>
              <a:tblGrid>
                <a:gridCol w="1260791"/>
                <a:gridCol w="1269758"/>
                <a:gridCol w="1341076"/>
                <a:gridCol w="1241893"/>
                <a:gridCol w="1241893"/>
                <a:gridCol w="1241893"/>
                <a:gridCol w="1241893"/>
              </a:tblGrid>
              <a:tr h="739974">
                <a:tc>
                  <a:txBody>
                    <a:bodyPr/>
                    <a:lstStyle/>
                    <a:p>
                      <a:pPr algn="ctr"/>
                      <a:r>
                        <a:rPr lang="en-US" sz="1800" dirty="0" smtClean="0">
                          <a:solidFill>
                            <a:schemeClr val="accent1"/>
                          </a:solidFill>
                        </a:rPr>
                        <a:t>Levels of Care</a:t>
                      </a:r>
                      <a:endParaRPr lang="en-US" sz="1800" b="1" dirty="0">
                        <a:solidFill>
                          <a:schemeClr val="accent1"/>
                        </a:solidFill>
                        <a:latin typeface="Tw Cen MT"/>
                        <a:cs typeface="Tw Cen 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t>Level 1</a:t>
                      </a:r>
                      <a:r>
                        <a:rPr lang="en-US" sz="1800" baseline="0" dirty="0" smtClean="0"/>
                        <a:t> </a:t>
                      </a:r>
                    </a:p>
                    <a:p>
                      <a:pPr algn="ctr"/>
                      <a:r>
                        <a:rPr lang="en-US" sz="1800" baseline="0" dirty="0" smtClean="0"/>
                        <a:t>Emergency Care</a:t>
                      </a:r>
                      <a:endParaRPr lang="en-US" sz="1800" b="1" dirty="0">
                        <a:latin typeface="Tw Cen MT"/>
                        <a:cs typeface="Tw Cen M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Level 2</a:t>
                      </a:r>
                    </a:p>
                    <a:p>
                      <a:pPr algn="ctr"/>
                      <a:r>
                        <a:rPr lang="en-US" sz="1800" dirty="0" smtClean="0"/>
                        <a:t>Primary</a:t>
                      </a:r>
                      <a:r>
                        <a:rPr lang="en-US" sz="1800" baseline="0" dirty="0" smtClean="0"/>
                        <a:t> Prevention</a:t>
                      </a:r>
                      <a:endParaRPr lang="en-US" sz="1800" b="1" dirty="0">
                        <a:latin typeface="Tw Cen MT"/>
                        <a:cs typeface="Tw Cen M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Level 3 Restorative</a:t>
                      </a:r>
                    </a:p>
                    <a:p>
                      <a:pPr algn="ctr"/>
                      <a:r>
                        <a:rPr lang="en-US" sz="1800" dirty="0" smtClean="0"/>
                        <a:t>Prevention</a:t>
                      </a:r>
                      <a:endParaRPr lang="en-US" sz="1800" b="1" dirty="0">
                        <a:latin typeface="Tw Cen MT"/>
                        <a:cs typeface="Tw Cen M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Level</a:t>
                      </a:r>
                      <a:r>
                        <a:rPr lang="en-US" sz="1800" baseline="0" dirty="0" smtClean="0"/>
                        <a:t> 4 Limited Rehab</a:t>
                      </a:r>
                      <a:endParaRPr lang="en-US" sz="1800" b="1" dirty="0">
                        <a:latin typeface="Tw Cen MT"/>
                        <a:cs typeface="Tw Cen M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800" dirty="0" smtClean="0"/>
                        <a:t>Level</a:t>
                      </a:r>
                      <a:r>
                        <a:rPr lang="en-US" sz="1800" baseline="0" dirty="0" smtClean="0"/>
                        <a:t> 5 Rehab-</a:t>
                      </a:r>
                      <a:r>
                        <a:rPr lang="en-US" sz="1800" baseline="0" dirty="0" err="1" smtClean="0"/>
                        <a:t>ilitation</a:t>
                      </a:r>
                      <a:endParaRPr lang="en-US" sz="1800" b="1" dirty="0">
                        <a:latin typeface="Tw Cen MT"/>
                        <a:cs typeface="Tw Cen M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800" dirty="0" smtClean="0"/>
                        <a:t>Level 6 Complex Rehab</a:t>
                      </a:r>
                      <a:endParaRPr lang="en-US" sz="1800" b="1" dirty="0">
                        <a:latin typeface="Tw Cen MT"/>
                        <a:cs typeface="Tw Cen M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066800">
                <a:tc>
                  <a:txBody>
                    <a:bodyPr/>
                    <a:lstStyle/>
                    <a:p>
                      <a:pPr algn="l"/>
                      <a:r>
                        <a:rPr lang="en-US" sz="1400" b="1" dirty="0" smtClean="0">
                          <a:latin typeface="Tw Cen MT"/>
                          <a:cs typeface="Tw Cen MT"/>
                        </a:rPr>
                        <a:t>Definition</a:t>
                      </a:r>
                      <a:r>
                        <a:rPr lang="en-US" sz="1400" b="1" baseline="0" dirty="0" smtClean="0">
                          <a:latin typeface="Tw Cen MT"/>
                          <a:cs typeface="Tw Cen MT"/>
                        </a:rPr>
                        <a:t> of Care </a:t>
                      </a:r>
                      <a:r>
                        <a:rPr lang="en-US" sz="1200" b="0" baseline="0" dirty="0" smtClean="0">
                          <a:latin typeface="Tw Cen MT"/>
                          <a:cs typeface="Tw Cen MT"/>
                        </a:rPr>
                        <a:t>(See Detail in Appendix)</a:t>
                      </a:r>
                      <a:endParaRPr lang="en-US" sz="1400" b="0" dirty="0">
                        <a:latin typeface="Tw Cen MT"/>
                        <a:cs typeface="Tw Cen M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buFont typeface="Arial"/>
                        <a:buNone/>
                      </a:pPr>
                      <a:r>
                        <a:rPr lang="en-US" sz="1400" baseline="0" dirty="0" smtClean="0">
                          <a:latin typeface="+mn-lt"/>
                        </a:rPr>
                        <a:t>Urgent care</a:t>
                      </a:r>
                      <a:endParaRPr lang="en-US" sz="1400" baseline="0" dirty="0" smtClean="0">
                        <a:latin typeface="+mn-lt"/>
                        <a:cs typeface="Tw Cen 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rtl="0" eaLnBrk="1" latinLnBrk="0" hangingPunct="1">
                        <a:buFont typeface="Arial"/>
                        <a:buNone/>
                      </a:pPr>
                      <a:r>
                        <a:rPr lang="en-US" sz="1400" baseline="0" dirty="0" smtClean="0">
                          <a:latin typeface="+mn-lt"/>
                        </a:rPr>
                        <a:t>Prima</a:t>
                      </a:r>
                      <a:r>
                        <a:rPr kumimoji="0" lang="en-US" sz="1400" kern="1200" baseline="0" dirty="0" smtClean="0">
                          <a:latin typeface="+mn-lt"/>
                        </a:rPr>
                        <a:t>ry preventative service</a:t>
                      </a:r>
                      <a:endParaRPr kumimoji="0" lang="en-US" sz="1400" b="0"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rtl="0" eaLnBrk="1" latinLnBrk="0" hangingPunct="1"/>
                      <a:r>
                        <a:rPr kumimoji="0" lang="en-US" sz="1400" kern="1200" baseline="0" dirty="0" smtClean="0">
                          <a:latin typeface="+mn-lt"/>
                        </a:rPr>
                        <a:t>Routine diagnosis and treatment to control the early stages </a:t>
                      </a:r>
                      <a:endParaRPr kumimoji="0" lang="en-US" sz="1400" b="0" kern="1200" baseline="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US" sz="1400" kern="1200" baseline="0" dirty="0" smtClean="0">
                          <a:latin typeface="+mn-lt"/>
                        </a:rPr>
                        <a:t>Restore oral structure after extensive disease damage</a:t>
                      </a:r>
                      <a:endParaRPr lang="en-US" sz="1400" b="0" baseline="0" dirty="0" smtClean="0">
                        <a:latin typeface="+mn-lt"/>
                        <a:cs typeface="Tw Cen 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buFont typeface="Arial"/>
                        <a:buNone/>
                      </a:pPr>
                      <a:r>
                        <a:rPr lang="en-US" sz="1400" baseline="0" dirty="0" smtClean="0">
                          <a:latin typeface="+mn-lt"/>
                        </a:rPr>
                        <a:t>Multiple appointments, complex treatment</a:t>
                      </a:r>
                      <a:endParaRPr lang="en-US" sz="1400" baseline="0" dirty="0" smtClean="0">
                        <a:latin typeface="+mn-lt"/>
                        <a:cs typeface="Tw Cen 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buFont typeface="Arial"/>
                        <a:buNone/>
                      </a:pPr>
                      <a:r>
                        <a:rPr lang="en-US" sz="1400" baseline="0" dirty="0" smtClean="0">
                          <a:latin typeface="+mn-lt"/>
                        </a:rPr>
                        <a:t>Highly specialized care</a:t>
                      </a:r>
                      <a:endParaRPr lang="en-US" sz="1400" baseline="0" dirty="0" smtClean="0">
                        <a:latin typeface="+mn-lt"/>
                        <a:cs typeface="Tw Cen 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3291">
                <a:tc>
                  <a:txBody>
                    <a:bodyPr/>
                    <a:lstStyle/>
                    <a:p>
                      <a:pPr algn="l"/>
                      <a:r>
                        <a:rPr kumimoji="0" lang="en-US" sz="1400" b="1" kern="1200" dirty="0" smtClean="0">
                          <a:solidFill>
                            <a:schemeClr val="tx1"/>
                          </a:solidFill>
                          <a:latin typeface="Tw Cen MT"/>
                          <a:ea typeface="+mn-ea"/>
                          <a:cs typeface="Tw Cen MT"/>
                        </a:rPr>
                        <a:t>Public Health Impact</a:t>
                      </a:r>
                      <a:endParaRPr kumimoji="0" lang="en-US" sz="1400" b="1" kern="1200" dirty="0">
                        <a:solidFill>
                          <a:schemeClr val="tx1"/>
                        </a:solidFill>
                        <a:latin typeface="Tw Cen MT"/>
                        <a:ea typeface="+mn-ea"/>
                        <a:cs typeface="Tw Cen M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a:solidFill>
                          <a:srgbClr val="000000"/>
                        </a:solidFill>
                        <a:latin typeface="+mn-lt"/>
                        <a:cs typeface="Harvey Ball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a:solidFill>
                          <a:srgbClr val="000000"/>
                        </a:solidFill>
                        <a:latin typeface="+mn-lt"/>
                        <a:cs typeface="Harvey Ball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a:solidFill>
                          <a:srgbClr val="000000"/>
                        </a:solidFill>
                        <a:latin typeface="+mn-lt"/>
                        <a:cs typeface="Harvey Ball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a:solidFill>
                          <a:srgbClr val="000000"/>
                        </a:solidFill>
                        <a:latin typeface="+mn-lt"/>
                        <a:cs typeface="Harvey Ball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a:solidFill>
                          <a:srgbClr val="000000"/>
                        </a:solidFill>
                        <a:latin typeface="+mn-lt"/>
                        <a:cs typeface="Harvey Ball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a:solidFill>
                          <a:srgbClr val="000000"/>
                        </a:solidFill>
                        <a:latin typeface="+mn-lt"/>
                        <a:cs typeface="Harvey Ball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3291">
                <a:tc>
                  <a:txBody>
                    <a:bodyPr/>
                    <a:lstStyle/>
                    <a:p>
                      <a:pPr algn="l"/>
                      <a:r>
                        <a:rPr kumimoji="0" lang="en-US" sz="1400" b="1" kern="1200" dirty="0" smtClean="0">
                          <a:solidFill>
                            <a:schemeClr val="tx1"/>
                          </a:solidFill>
                          <a:latin typeface="Tw Cen MT"/>
                          <a:ea typeface="+mn-ea"/>
                          <a:cs typeface="Tw Cen MT"/>
                        </a:rPr>
                        <a:t>Time in Chair</a:t>
                      </a:r>
                      <a:endParaRPr kumimoji="0" lang="en-US" sz="1400" b="1" kern="1200" dirty="0">
                        <a:solidFill>
                          <a:schemeClr val="tx1"/>
                        </a:solidFill>
                        <a:latin typeface="Tw Cen MT"/>
                        <a:ea typeface="+mn-ea"/>
                        <a:cs typeface="Tw Cen M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a:solidFill>
                          <a:srgbClr val="000000"/>
                        </a:solidFill>
                        <a:latin typeface="+mn-lt"/>
                        <a:cs typeface="Harvey Ball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a:solidFill>
                          <a:srgbClr val="000000"/>
                        </a:solidFill>
                        <a:latin typeface="+mn-lt"/>
                        <a:cs typeface="Harvey Ball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a:solidFill>
                          <a:srgbClr val="000000"/>
                        </a:solidFill>
                        <a:latin typeface="+mn-lt"/>
                        <a:cs typeface="Harvey Ball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a:solidFill>
                          <a:srgbClr val="000000"/>
                        </a:solidFill>
                        <a:latin typeface="+mn-lt"/>
                        <a:cs typeface="Harvey Ball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a:solidFill>
                          <a:srgbClr val="000000"/>
                        </a:solidFill>
                        <a:latin typeface="+mn-lt"/>
                        <a:cs typeface="Harvey Ball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400" dirty="0">
                        <a:solidFill>
                          <a:srgbClr val="000000"/>
                        </a:solidFill>
                        <a:latin typeface="+mn-lt"/>
                        <a:cs typeface="Harvey Ball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3291">
                <a:tc>
                  <a:txBody>
                    <a:bodyPr/>
                    <a:lstStyle/>
                    <a:p>
                      <a:pPr algn="l"/>
                      <a:r>
                        <a:rPr kumimoji="0" lang="en-US" sz="1400" b="1" kern="1200" dirty="0" smtClean="0">
                          <a:solidFill>
                            <a:schemeClr val="tx1"/>
                          </a:solidFill>
                          <a:latin typeface="Tw Cen MT"/>
                          <a:ea typeface="+mn-ea"/>
                          <a:cs typeface="Tw Cen MT"/>
                        </a:rPr>
                        <a:t>Cost*</a:t>
                      </a:r>
                      <a:endParaRPr kumimoji="0" lang="en-US" sz="1400" b="1" kern="1200" dirty="0">
                        <a:solidFill>
                          <a:schemeClr val="tx1"/>
                        </a:solidFill>
                        <a:latin typeface="Tw Cen MT"/>
                        <a:ea typeface="+mn-ea"/>
                        <a:cs typeface="Tw Cen M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3291">
                <a:tc>
                  <a:txBody>
                    <a:bodyPr/>
                    <a:lstStyle/>
                    <a:p>
                      <a:pPr algn="l"/>
                      <a:r>
                        <a:rPr kumimoji="0" lang="en-US" sz="1400" b="1" kern="1200" dirty="0" smtClean="0">
                          <a:solidFill>
                            <a:schemeClr val="tx1"/>
                          </a:solidFill>
                          <a:latin typeface="Tw Cen MT"/>
                          <a:ea typeface="+mn-ea"/>
                          <a:cs typeface="Tw Cen MT"/>
                        </a:rPr>
                        <a:t>Complexity</a:t>
                      </a:r>
                      <a:endParaRPr kumimoji="0" lang="en-US" sz="1400" b="1" kern="1200" dirty="0">
                        <a:solidFill>
                          <a:schemeClr val="tx1"/>
                        </a:solidFill>
                        <a:latin typeface="Tw Cen MT"/>
                        <a:ea typeface="+mn-ea"/>
                        <a:cs typeface="Tw Cen M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solidFill>
                          <a:srgbClr val="000000"/>
                        </a:solidFill>
                        <a:latin typeface="Harvey Balls"/>
                        <a:cs typeface="Harvey Ball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solidFill>
                          <a:srgbClr val="000000"/>
                        </a:solidFill>
                        <a:latin typeface="Harvey Balls"/>
                        <a:cs typeface="Harvey Ball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solidFill>
                          <a:srgbClr val="000000"/>
                        </a:solidFill>
                        <a:latin typeface="Harvey Balls"/>
                        <a:cs typeface="Harvey Ball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solidFill>
                          <a:srgbClr val="000000"/>
                        </a:solidFill>
                        <a:latin typeface="Harvey Balls"/>
                        <a:cs typeface="Harvey Ball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solidFill>
                          <a:srgbClr val="000000"/>
                        </a:solidFill>
                        <a:latin typeface="Harvey Balls"/>
                        <a:cs typeface="Harvey Ball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solidFill>
                          <a:srgbClr val="000000"/>
                        </a:solidFill>
                        <a:latin typeface="Harvey Balls"/>
                        <a:cs typeface="Harvey Ball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1026" name="Picture 2" descr="http://upload.wikimedia.org/wikipedia/en/9/99/Harvey_Balls_Small.jpg"/>
          <p:cNvPicPr>
            <a:picLocks noChangeAspect="1" noChangeArrowheads="1"/>
          </p:cNvPicPr>
          <p:nvPr/>
        </p:nvPicPr>
        <p:blipFill>
          <a:blip r:embed="rId2" cstate="print"/>
          <a:srcRect r="83333"/>
          <a:stretch>
            <a:fillRect/>
          </a:stretch>
        </p:blipFill>
        <p:spPr bwMode="auto">
          <a:xfrm>
            <a:off x="8216695" y="4254478"/>
            <a:ext cx="293266" cy="365760"/>
          </a:xfrm>
          <a:prstGeom prst="rect">
            <a:avLst/>
          </a:prstGeom>
          <a:noFill/>
        </p:spPr>
      </p:pic>
      <p:sp>
        <p:nvSpPr>
          <p:cNvPr id="11" name="Rounded Rectangle 10"/>
          <p:cNvSpPr/>
          <p:nvPr/>
        </p:nvSpPr>
        <p:spPr>
          <a:xfrm>
            <a:off x="1524000" y="1600200"/>
            <a:ext cx="3429000" cy="381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Preventative/Restorative</a:t>
            </a:r>
            <a:endParaRPr lang="en-US" b="1" dirty="0"/>
          </a:p>
        </p:txBody>
      </p:sp>
      <p:sp>
        <p:nvSpPr>
          <p:cNvPr id="12" name="Rounded Rectangle 11"/>
          <p:cNvSpPr/>
          <p:nvPr/>
        </p:nvSpPr>
        <p:spPr>
          <a:xfrm>
            <a:off x="5334000" y="1600200"/>
            <a:ext cx="3429000" cy="381000"/>
          </a:xfrm>
          <a:prstGeom prst="round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Elective/Rehabilitative</a:t>
            </a:r>
            <a:endParaRPr lang="en-US" b="1" dirty="0"/>
          </a:p>
        </p:txBody>
      </p:sp>
      <p:pic>
        <p:nvPicPr>
          <p:cNvPr id="15" name="Picture 2" descr="http://upload.wikimedia.org/wikipedia/en/9/99/Harvey_Balls_Small.jpg"/>
          <p:cNvPicPr>
            <a:picLocks noChangeAspect="1" noChangeArrowheads="1"/>
          </p:cNvPicPr>
          <p:nvPr/>
        </p:nvPicPr>
        <p:blipFill>
          <a:blip r:embed="rId2" cstate="print"/>
          <a:srcRect l="61111" r="22222"/>
          <a:stretch>
            <a:fillRect/>
          </a:stretch>
        </p:blipFill>
        <p:spPr bwMode="auto">
          <a:xfrm>
            <a:off x="5719748" y="4762500"/>
            <a:ext cx="293266" cy="365760"/>
          </a:xfrm>
          <a:prstGeom prst="rect">
            <a:avLst/>
          </a:prstGeom>
          <a:noFill/>
        </p:spPr>
      </p:pic>
      <p:sp>
        <p:nvSpPr>
          <p:cNvPr id="13" name="TextBox 12"/>
          <p:cNvSpPr txBox="1"/>
          <p:nvPr/>
        </p:nvSpPr>
        <p:spPr>
          <a:xfrm>
            <a:off x="3287120" y="6427113"/>
            <a:ext cx="5867400" cy="430887"/>
          </a:xfrm>
          <a:prstGeom prst="rect">
            <a:avLst/>
          </a:prstGeom>
          <a:noFill/>
        </p:spPr>
        <p:txBody>
          <a:bodyPr wrap="square" rtlCol="0">
            <a:spAutoFit/>
          </a:bodyPr>
          <a:lstStyle/>
          <a:p>
            <a:pPr algn="r"/>
            <a:r>
              <a:rPr lang="en-US" sz="1050" dirty="0" smtClean="0"/>
              <a:t>Anderson, Jay.  Chief Dental Officer, US Dept. of HHS. Growing and Sustaining a Dental Clinic within the Primary Care “Safety Net,” 2008.</a:t>
            </a:r>
            <a:endParaRPr lang="en-US" sz="1050" dirty="0"/>
          </a:p>
        </p:txBody>
      </p:sp>
      <p:pic>
        <p:nvPicPr>
          <p:cNvPr id="16" name="Picture 2" descr="http://upload.wikimedia.org/wikipedia/en/9/99/Harvey_Balls_Small.jpg"/>
          <p:cNvPicPr>
            <a:picLocks noChangeAspect="1" noChangeArrowheads="1"/>
          </p:cNvPicPr>
          <p:nvPr/>
        </p:nvPicPr>
        <p:blipFill>
          <a:blip r:embed="rId2" cstate="print"/>
          <a:srcRect l="80556"/>
          <a:stretch>
            <a:fillRect/>
          </a:stretch>
        </p:blipFill>
        <p:spPr bwMode="auto">
          <a:xfrm>
            <a:off x="1905000" y="4254478"/>
            <a:ext cx="342144" cy="365760"/>
          </a:xfrm>
          <a:prstGeom prst="rect">
            <a:avLst/>
          </a:prstGeom>
          <a:noFill/>
        </p:spPr>
      </p:pic>
      <p:pic>
        <p:nvPicPr>
          <p:cNvPr id="17" name="Picture 2" descr="http://upload.wikimedia.org/wikipedia/en/9/99/Harvey_Balls_Small.jpg"/>
          <p:cNvPicPr>
            <a:picLocks noChangeAspect="1" noChangeArrowheads="1"/>
          </p:cNvPicPr>
          <p:nvPr/>
        </p:nvPicPr>
        <p:blipFill>
          <a:blip r:embed="rId2" cstate="print"/>
          <a:srcRect l="80556"/>
          <a:stretch>
            <a:fillRect/>
          </a:stretch>
        </p:blipFill>
        <p:spPr bwMode="auto">
          <a:xfrm>
            <a:off x="3200400" y="4254478"/>
            <a:ext cx="342144" cy="365760"/>
          </a:xfrm>
          <a:prstGeom prst="rect">
            <a:avLst/>
          </a:prstGeom>
          <a:noFill/>
        </p:spPr>
      </p:pic>
      <p:pic>
        <p:nvPicPr>
          <p:cNvPr id="18" name="Picture 2" descr="http://upload.wikimedia.org/wikipedia/en/9/99/Harvey_Balls_Small.jpg"/>
          <p:cNvPicPr>
            <a:picLocks noChangeAspect="1" noChangeArrowheads="1"/>
          </p:cNvPicPr>
          <p:nvPr/>
        </p:nvPicPr>
        <p:blipFill>
          <a:blip r:embed="rId2" cstate="print"/>
          <a:srcRect l="38890" r="41666"/>
          <a:stretch>
            <a:fillRect/>
          </a:stretch>
        </p:blipFill>
        <p:spPr bwMode="auto">
          <a:xfrm>
            <a:off x="4433261" y="4254478"/>
            <a:ext cx="342144" cy="365760"/>
          </a:xfrm>
          <a:prstGeom prst="rect">
            <a:avLst/>
          </a:prstGeom>
          <a:noFill/>
        </p:spPr>
      </p:pic>
      <p:pic>
        <p:nvPicPr>
          <p:cNvPr id="19" name="Picture 2" descr="http://upload.wikimedia.org/wikipedia/en/9/99/Harvey_Balls_Small.jpg"/>
          <p:cNvPicPr>
            <a:picLocks noChangeAspect="1" noChangeArrowheads="1"/>
          </p:cNvPicPr>
          <p:nvPr/>
        </p:nvPicPr>
        <p:blipFill>
          <a:blip r:embed="rId2" cstate="print"/>
          <a:srcRect l="19444" r="61111"/>
          <a:stretch>
            <a:fillRect/>
          </a:stretch>
        </p:blipFill>
        <p:spPr bwMode="auto">
          <a:xfrm>
            <a:off x="5695309" y="4254478"/>
            <a:ext cx="342144" cy="365760"/>
          </a:xfrm>
          <a:prstGeom prst="rect">
            <a:avLst/>
          </a:prstGeom>
          <a:noFill/>
        </p:spPr>
      </p:pic>
      <p:pic>
        <p:nvPicPr>
          <p:cNvPr id="20" name="Picture 2" descr="http://upload.wikimedia.org/wikipedia/en/9/99/Harvey_Balls_Small.jpg"/>
          <p:cNvPicPr>
            <a:picLocks noChangeAspect="1" noChangeArrowheads="1"/>
          </p:cNvPicPr>
          <p:nvPr/>
        </p:nvPicPr>
        <p:blipFill>
          <a:blip r:embed="rId2" cstate="print"/>
          <a:srcRect l="19444" r="61111"/>
          <a:stretch>
            <a:fillRect/>
          </a:stretch>
        </p:blipFill>
        <p:spPr bwMode="auto">
          <a:xfrm>
            <a:off x="6973056" y="4254478"/>
            <a:ext cx="342144" cy="365760"/>
          </a:xfrm>
          <a:prstGeom prst="rect">
            <a:avLst/>
          </a:prstGeom>
          <a:noFill/>
        </p:spPr>
      </p:pic>
      <p:sp>
        <p:nvSpPr>
          <p:cNvPr id="22" name="Rectangle 21"/>
          <p:cNvSpPr/>
          <p:nvPr/>
        </p:nvSpPr>
        <p:spPr>
          <a:xfrm>
            <a:off x="5334000" y="6172200"/>
            <a:ext cx="3581400" cy="261610"/>
          </a:xfrm>
          <a:prstGeom prst="rect">
            <a:avLst/>
          </a:prstGeom>
        </p:spPr>
        <p:txBody>
          <a:bodyPr wrap="square">
            <a:spAutoFit/>
          </a:bodyPr>
          <a:lstStyle/>
          <a:p>
            <a:pPr algn="r"/>
            <a:r>
              <a:rPr lang="en-US" sz="1100" dirty="0" smtClean="0"/>
              <a:t>*Cost based on average Medicaid reimbursement</a:t>
            </a:r>
            <a:endParaRPr lang="en-US" sz="1100" dirty="0"/>
          </a:p>
        </p:txBody>
      </p:sp>
      <p:pic>
        <p:nvPicPr>
          <p:cNvPr id="23" name="Picture 2" descr="http://upload.wikimedia.org/wikipedia/en/9/99/Harvey_Balls_Small.jpg"/>
          <p:cNvPicPr>
            <a:picLocks noChangeAspect="1" noChangeArrowheads="1"/>
          </p:cNvPicPr>
          <p:nvPr/>
        </p:nvPicPr>
        <p:blipFill>
          <a:blip r:embed="rId2" cstate="print"/>
          <a:srcRect l="80556"/>
          <a:stretch>
            <a:fillRect/>
          </a:stretch>
        </p:blipFill>
        <p:spPr bwMode="auto">
          <a:xfrm>
            <a:off x="8192256" y="5219700"/>
            <a:ext cx="342144" cy="365760"/>
          </a:xfrm>
          <a:prstGeom prst="rect">
            <a:avLst/>
          </a:prstGeom>
          <a:noFill/>
        </p:spPr>
      </p:pic>
      <p:pic>
        <p:nvPicPr>
          <p:cNvPr id="25" name="Picture 2" descr="http://upload.wikimedia.org/wikipedia/en/9/99/Harvey_Balls_Small.jpg"/>
          <p:cNvPicPr>
            <a:picLocks noChangeAspect="1" noChangeArrowheads="1"/>
          </p:cNvPicPr>
          <p:nvPr/>
        </p:nvPicPr>
        <p:blipFill>
          <a:blip r:embed="rId2" cstate="print"/>
          <a:srcRect l="19444" r="61111"/>
          <a:stretch>
            <a:fillRect/>
          </a:stretch>
        </p:blipFill>
        <p:spPr bwMode="auto">
          <a:xfrm>
            <a:off x="6973056" y="5219700"/>
            <a:ext cx="342144" cy="365760"/>
          </a:xfrm>
          <a:prstGeom prst="rect">
            <a:avLst/>
          </a:prstGeom>
          <a:noFill/>
        </p:spPr>
      </p:pic>
      <p:pic>
        <p:nvPicPr>
          <p:cNvPr id="26" name="Picture 2" descr="http://upload.wikimedia.org/wikipedia/en/9/99/Harvey_Balls_Small.jpg"/>
          <p:cNvPicPr>
            <a:picLocks noChangeAspect="1" noChangeArrowheads="1"/>
          </p:cNvPicPr>
          <p:nvPr/>
        </p:nvPicPr>
        <p:blipFill>
          <a:blip r:embed="rId2" cstate="print"/>
          <a:srcRect l="19444" r="61111"/>
          <a:stretch>
            <a:fillRect/>
          </a:stretch>
        </p:blipFill>
        <p:spPr bwMode="auto">
          <a:xfrm>
            <a:off x="5695309" y="5219700"/>
            <a:ext cx="342144" cy="365760"/>
          </a:xfrm>
          <a:prstGeom prst="rect">
            <a:avLst/>
          </a:prstGeom>
          <a:noFill/>
        </p:spPr>
      </p:pic>
      <p:pic>
        <p:nvPicPr>
          <p:cNvPr id="27" name="Picture 2" descr="http://upload.wikimedia.org/wikipedia/en/9/99/Harvey_Balls_Small.jpg"/>
          <p:cNvPicPr>
            <a:picLocks noChangeAspect="1" noChangeArrowheads="1"/>
          </p:cNvPicPr>
          <p:nvPr/>
        </p:nvPicPr>
        <p:blipFill>
          <a:blip r:embed="rId2" cstate="print"/>
          <a:srcRect r="83333"/>
          <a:stretch>
            <a:fillRect/>
          </a:stretch>
        </p:blipFill>
        <p:spPr bwMode="auto">
          <a:xfrm>
            <a:off x="4457700" y="5219700"/>
            <a:ext cx="293266" cy="365760"/>
          </a:xfrm>
          <a:prstGeom prst="rect">
            <a:avLst/>
          </a:prstGeom>
          <a:noFill/>
        </p:spPr>
      </p:pic>
      <p:pic>
        <p:nvPicPr>
          <p:cNvPr id="28" name="Picture 2" descr="http://upload.wikimedia.org/wikipedia/en/9/99/Harvey_Balls_Small.jpg"/>
          <p:cNvPicPr>
            <a:picLocks noChangeAspect="1" noChangeArrowheads="1"/>
          </p:cNvPicPr>
          <p:nvPr/>
        </p:nvPicPr>
        <p:blipFill>
          <a:blip r:embed="rId2" cstate="print"/>
          <a:srcRect r="83333"/>
          <a:stretch>
            <a:fillRect/>
          </a:stretch>
        </p:blipFill>
        <p:spPr bwMode="auto">
          <a:xfrm>
            <a:off x="3224839" y="5219700"/>
            <a:ext cx="293266" cy="365760"/>
          </a:xfrm>
          <a:prstGeom prst="rect">
            <a:avLst/>
          </a:prstGeom>
          <a:noFill/>
        </p:spPr>
      </p:pic>
      <p:pic>
        <p:nvPicPr>
          <p:cNvPr id="29" name="Picture 2" descr="http://upload.wikimedia.org/wikipedia/en/9/99/Harvey_Balls_Small.jpg"/>
          <p:cNvPicPr>
            <a:picLocks noChangeAspect="1" noChangeArrowheads="1"/>
          </p:cNvPicPr>
          <p:nvPr/>
        </p:nvPicPr>
        <p:blipFill>
          <a:blip r:embed="rId2" cstate="print"/>
          <a:srcRect l="19444" r="61111"/>
          <a:stretch>
            <a:fillRect/>
          </a:stretch>
        </p:blipFill>
        <p:spPr bwMode="auto">
          <a:xfrm>
            <a:off x="1905000" y="5219700"/>
            <a:ext cx="342144" cy="365760"/>
          </a:xfrm>
          <a:prstGeom prst="rect">
            <a:avLst/>
          </a:prstGeom>
          <a:noFill/>
        </p:spPr>
      </p:pic>
      <p:pic>
        <p:nvPicPr>
          <p:cNvPr id="30" name="Picture 2" descr="http://upload.wikimedia.org/wikipedia/en/9/99/Harvey_Balls_Small.jpg"/>
          <p:cNvPicPr>
            <a:picLocks noChangeAspect="1" noChangeArrowheads="1"/>
          </p:cNvPicPr>
          <p:nvPr/>
        </p:nvPicPr>
        <p:blipFill>
          <a:blip r:embed="rId2" cstate="print"/>
          <a:srcRect r="83333"/>
          <a:stretch>
            <a:fillRect/>
          </a:stretch>
        </p:blipFill>
        <p:spPr bwMode="auto">
          <a:xfrm>
            <a:off x="1929439" y="4762500"/>
            <a:ext cx="293266" cy="365760"/>
          </a:xfrm>
          <a:prstGeom prst="rect">
            <a:avLst/>
          </a:prstGeom>
          <a:noFill/>
        </p:spPr>
      </p:pic>
      <p:pic>
        <p:nvPicPr>
          <p:cNvPr id="31" name="Picture 2" descr="http://upload.wikimedia.org/wikipedia/en/9/99/Harvey_Balls_Small.jpg"/>
          <p:cNvPicPr>
            <a:picLocks noChangeAspect="1" noChangeArrowheads="1"/>
          </p:cNvPicPr>
          <p:nvPr/>
        </p:nvPicPr>
        <p:blipFill>
          <a:blip r:embed="rId2" cstate="print"/>
          <a:srcRect l="19444" r="61111"/>
          <a:stretch>
            <a:fillRect/>
          </a:stretch>
        </p:blipFill>
        <p:spPr bwMode="auto">
          <a:xfrm>
            <a:off x="3200400" y="4762500"/>
            <a:ext cx="342144" cy="365760"/>
          </a:xfrm>
          <a:prstGeom prst="rect">
            <a:avLst/>
          </a:prstGeom>
          <a:noFill/>
        </p:spPr>
      </p:pic>
      <p:pic>
        <p:nvPicPr>
          <p:cNvPr id="32" name="Picture 2" descr="http://upload.wikimedia.org/wikipedia/en/9/99/Harvey_Balls_Small.jpg"/>
          <p:cNvPicPr>
            <a:picLocks noChangeAspect="1" noChangeArrowheads="1"/>
          </p:cNvPicPr>
          <p:nvPr/>
        </p:nvPicPr>
        <p:blipFill>
          <a:blip r:embed="rId2" cstate="print"/>
          <a:srcRect l="38890" r="41666"/>
          <a:stretch>
            <a:fillRect/>
          </a:stretch>
        </p:blipFill>
        <p:spPr bwMode="auto">
          <a:xfrm>
            <a:off x="4433261" y="4762500"/>
            <a:ext cx="342144" cy="365760"/>
          </a:xfrm>
          <a:prstGeom prst="rect">
            <a:avLst/>
          </a:prstGeom>
          <a:noFill/>
        </p:spPr>
      </p:pic>
      <p:pic>
        <p:nvPicPr>
          <p:cNvPr id="33" name="Picture 2" descr="http://upload.wikimedia.org/wikipedia/en/9/99/Harvey_Balls_Small.jpg"/>
          <p:cNvPicPr>
            <a:picLocks noChangeAspect="1" noChangeArrowheads="1"/>
          </p:cNvPicPr>
          <p:nvPr/>
        </p:nvPicPr>
        <p:blipFill>
          <a:blip r:embed="rId2" cstate="print"/>
          <a:srcRect l="80556"/>
          <a:stretch>
            <a:fillRect/>
          </a:stretch>
        </p:blipFill>
        <p:spPr bwMode="auto">
          <a:xfrm>
            <a:off x="8192256" y="4762500"/>
            <a:ext cx="342144" cy="365760"/>
          </a:xfrm>
          <a:prstGeom prst="rect">
            <a:avLst/>
          </a:prstGeom>
          <a:noFill/>
        </p:spPr>
      </p:pic>
      <p:pic>
        <p:nvPicPr>
          <p:cNvPr id="34" name="Picture 2" descr="http://upload.wikimedia.org/wikipedia/en/9/99/Harvey_Balls_Small.jpg"/>
          <p:cNvPicPr>
            <a:picLocks noChangeAspect="1" noChangeArrowheads="1"/>
          </p:cNvPicPr>
          <p:nvPr/>
        </p:nvPicPr>
        <p:blipFill>
          <a:blip r:embed="rId2" cstate="print"/>
          <a:srcRect l="80556"/>
          <a:stretch>
            <a:fillRect/>
          </a:stretch>
        </p:blipFill>
        <p:spPr bwMode="auto">
          <a:xfrm>
            <a:off x="6973056" y="4762500"/>
            <a:ext cx="342144" cy="365760"/>
          </a:xfrm>
          <a:prstGeom prst="rect">
            <a:avLst/>
          </a:prstGeom>
          <a:noFill/>
        </p:spPr>
      </p:pic>
      <p:pic>
        <p:nvPicPr>
          <p:cNvPr id="35" name="Picture 2" descr="http://upload.wikimedia.org/wikipedia/en/9/99/Harvey_Balls_Small.jpg"/>
          <p:cNvPicPr>
            <a:picLocks noChangeAspect="1" noChangeArrowheads="1"/>
          </p:cNvPicPr>
          <p:nvPr/>
        </p:nvPicPr>
        <p:blipFill>
          <a:blip r:embed="rId2" cstate="print"/>
          <a:srcRect l="80556"/>
          <a:stretch>
            <a:fillRect/>
          </a:stretch>
        </p:blipFill>
        <p:spPr bwMode="auto">
          <a:xfrm>
            <a:off x="8192256" y="5702278"/>
            <a:ext cx="342144" cy="365760"/>
          </a:xfrm>
          <a:prstGeom prst="rect">
            <a:avLst/>
          </a:prstGeom>
          <a:noFill/>
        </p:spPr>
      </p:pic>
      <p:pic>
        <p:nvPicPr>
          <p:cNvPr id="36" name="Picture 2" descr="http://upload.wikimedia.org/wikipedia/en/9/99/Harvey_Balls_Small.jpg"/>
          <p:cNvPicPr>
            <a:picLocks noChangeAspect="1" noChangeArrowheads="1"/>
          </p:cNvPicPr>
          <p:nvPr/>
        </p:nvPicPr>
        <p:blipFill>
          <a:blip r:embed="rId2" cstate="print"/>
          <a:srcRect l="80556"/>
          <a:stretch>
            <a:fillRect/>
          </a:stretch>
        </p:blipFill>
        <p:spPr bwMode="auto">
          <a:xfrm>
            <a:off x="6973056" y="5702278"/>
            <a:ext cx="342144" cy="365760"/>
          </a:xfrm>
          <a:prstGeom prst="rect">
            <a:avLst/>
          </a:prstGeom>
          <a:noFill/>
        </p:spPr>
      </p:pic>
      <p:pic>
        <p:nvPicPr>
          <p:cNvPr id="37" name="Picture 2" descr="http://upload.wikimedia.org/wikipedia/en/9/99/Harvey_Balls_Small.jpg"/>
          <p:cNvPicPr>
            <a:picLocks noChangeAspect="1" noChangeArrowheads="1"/>
          </p:cNvPicPr>
          <p:nvPr/>
        </p:nvPicPr>
        <p:blipFill>
          <a:blip r:embed="rId2" cstate="print"/>
          <a:srcRect l="61111" r="22222"/>
          <a:stretch>
            <a:fillRect/>
          </a:stretch>
        </p:blipFill>
        <p:spPr bwMode="auto">
          <a:xfrm>
            <a:off x="5719748" y="5702278"/>
            <a:ext cx="293266" cy="365760"/>
          </a:xfrm>
          <a:prstGeom prst="rect">
            <a:avLst/>
          </a:prstGeom>
          <a:noFill/>
        </p:spPr>
      </p:pic>
      <p:pic>
        <p:nvPicPr>
          <p:cNvPr id="38" name="Picture 2" descr="http://upload.wikimedia.org/wikipedia/en/9/99/Harvey_Balls_Small.jpg"/>
          <p:cNvPicPr>
            <a:picLocks noChangeAspect="1" noChangeArrowheads="1"/>
          </p:cNvPicPr>
          <p:nvPr/>
        </p:nvPicPr>
        <p:blipFill>
          <a:blip r:embed="rId2" cstate="print"/>
          <a:srcRect l="38890" r="41666"/>
          <a:stretch>
            <a:fillRect/>
          </a:stretch>
        </p:blipFill>
        <p:spPr bwMode="auto">
          <a:xfrm>
            <a:off x="4433261" y="5702278"/>
            <a:ext cx="342144" cy="365760"/>
          </a:xfrm>
          <a:prstGeom prst="rect">
            <a:avLst/>
          </a:prstGeom>
          <a:noFill/>
        </p:spPr>
      </p:pic>
      <p:pic>
        <p:nvPicPr>
          <p:cNvPr id="39" name="Picture 2" descr="http://upload.wikimedia.org/wikipedia/en/9/99/Harvey_Balls_Small.jpg"/>
          <p:cNvPicPr>
            <a:picLocks noChangeAspect="1" noChangeArrowheads="1"/>
          </p:cNvPicPr>
          <p:nvPr/>
        </p:nvPicPr>
        <p:blipFill>
          <a:blip r:embed="rId2" cstate="print"/>
          <a:srcRect l="38890" r="41666"/>
          <a:stretch>
            <a:fillRect/>
          </a:stretch>
        </p:blipFill>
        <p:spPr bwMode="auto">
          <a:xfrm>
            <a:off x="1905000" y="5702278"/>
            <a:ext cx="342144" cy="365760"/>
          </a:xfrm>
          <a:prstGeom prst="rect">
            <a:avLst/>
          </a:prstGeom>
          <a:noFill/>
        </p:spPr>
      </p:pic>
      <p:pic>
        <p:nvPicPr>
          <p:cNvPr id="40" name="Picture 2" descr="http://upload.wikimedia.org/wikipedia/en/9/99/Harvey_Balls_Small.jpg"/>
          <p:cNvPicPr>
            <a:picLocks noChangeAspect="1" noChangeArrowheads="1"/>
          </p:cNvPicPr>
          <p:nvPr/>
        </p:nvPicPr>
        <p:blipFill>
          <a:blip r:embed="rId2" cstate="print"/>
          <a:srcRect r="83333"/>
          <a:stretch>
            <a:fillRect/>
          </a:stretch>
        </p:blipFill>
        <p:spPr bwMode="auto">
          <a:xfrm>
            <a:off x="3224839" y="5702278"/>
            <a:ext cx="293266" cy="365760"/>
          </a:xfrm>
          <a:prstGeom prst="rect">
            <a:avLst/>
          </a:prstGeom>
          <a:noFill/>
        </p:spPr>
      </p:pic>
      <p:sp>
        <p:nvSpPr>
          <p:cNvPr id="42" name="Rounded Rectangle 41"/>
          <p:cNvSpPr/>
          <p:nvPr/>
        </p:nvSpPr>
        <p:spPr>
          <a:xfrm>
            <a:off x="1360296" y="2108200"/>
            <a:ext cx="3973703" cy="4002619"/>
          </a:xfrm>
          <a:prstGeom prst="round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Slide Number Placeholder 40"/>
          <p:cNvSpPr>
            <a:spLocks noGrp="1"/>
          </p:cNvSpPr>
          <p:nvPr>
            <p:ph type="sldNum" sz="quarter" idx="12"/>
          </p:nvPr>
        </p:nvSpPr>
        <p:spPr/>
        <p:txBody>
          <a:bodyPr>
            <a:normAutofit fontScale="85000" lnSpcReduction="20000"/>
          </a:bodyPr>
          <a:lstStyle/>
          <a:p>
            <a:fld id="{1DFFC655-D735-8243-B6C4-3B647FE025D3}"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06425" y="150813"/>
            <a:ext cx="8385175" cy="990600"/>
          </a:xfrm>
        </p:spPr>
        <p:txBody>
          <a:bodyPr>
            <a:normAutofit/>
          </a:bodyPr>
          <a:lstStyle/>
          <a:p>
            <a:r>
              <a:rPr lang="en-US" sz="3200" b="1" dirty="0" smtClean="0">
                <a:solidFill>
                  <a:schemeClr val="accent1"/>
                </a:solidFill>
              </a:rPr>
              <a:t>Service Offerings</a:t>
            </a:r>
            <a:r>
              <a:rPr lang="en-US" sz="2400" b="1" dirty="0" smtClean="0">
                <a:solidFill>
                  <a:schemeClr val="accent1"/>
                </a:solidFill>
              </a:rPr>
              <a:t/>
            </a:r>
            <a:br>
              <a:rPr lang="en-US" sz="2400" b="1" dirty="0" smtClean="0">
                <a:solidFill>
                  <a:schemeClr val="accent1"/>
                </a:solidFill>
              </a:rPr>
            </a:br>
            <a:r>
              <a:rPr lang="en-US" sz="2400" b="1" dirty="0" smtClean="0"/>
              <a:t>Preventative/restorative consistent with other health centers</a:t>
            </a:r>
          </a:p>
        </p:txBody>
      </p:sp>
      <p:sp>
        <p:nvSpPr>
          <p:cNvPr id="22603" name="Rectangle 18"/>
          <p:cNvSpPr>
            <a:spLocks noChangeArrowheads="1"/>
          </p:cNvSpPr>
          <p:nvPr/>
        </p:nvSpPr>
        <p:spPr bwMode="auto">
          <a:xfrm>
            <a:off x="400050" y="5347790"/>
            <a:ext cx="8458200" cy="715089"/>
          </a:xfrm>
          <a:prstGeom prst="roundRect">
            <a:avLst/>
          </a:prstGeom>
          <a:solidFill>
            <a:schemeClr val="accent2"/>
          </a:solidFill>
          <a:ln w="9525">
            <a:solidFill>
              <a:schemeClr val="accent2">
                <a:lumMod val="75000"/>
              </a:schemeClr>
            </a:solidFill>
            <a:miter lim="800000"/>
            <a:headEnd/>
            <a:tailEnd/>
          </a:ln>
        </p:spPr>
        <p:txBody>
          <a:bodyPr wrap="square">
            <a:spAutoFit/>
          </a:bodyPr>
          <a:lstStyle/>
          <a:p>
            <a:pPr algn="ctr"/>
            <a:r>
              <a:rPr lang="en-US" b="1" dirty="0">
                <a:solidFill>
                  <a:schemeClr val="bg1"/>
                </a:solidFill>
                <a:latin typeface="Tw Cen MT" pitchFamily="34" charset="0"/>
              </a:rPr>
              <a:t>Centers provide preventative and diagnostic care but are less likely to provide oral surgery or complex </a:t>
            </a:r>
            <a:r>
              <a:rPr lang="en-US" b="1" dirty="0" smtClean="0">
                <a:solidFill>
                  <a:schemeClr val="bg1"/>
                </a:solidFill>
                <a:latin typeface="Tw Cen MT" pitchFamily="34" charset="0"/>
              </a:rPr>
              <a:t>procedures</a:t>
            </a:r>
            <a:endParaRPr lang="en-US" b="1" dirty="0">
              <a:solidFill>
                <a:schemeClr val="bg1"/>
              </a:solidFill>
              <a:latin typeface="Tw Cen MT" pitchFamily="34" charset="0"/>
            </a:endParaRPr>
          </a:p>
        </p:txBody>
      </p:sp>
      <p:graphicFrame>
        <p:nvGraphicFramePr>
          <p:cNvPr id="10" name="Table 9"/>
          <p:cNvGraphicFramePr>
            <a:graphicFrameLocks noGrp="1"/>
          </p:cNvGraphicFramePr>
          <p:nvPr/>
        </p:nvGraphicFramePr>
        <p:xfrm>
          <a:off x="430060" y="1957107"/>
          <a:ext cx="8342573" cy="3263901"/>
        </p:xfrm>
        <a:graphic>
          <a:graphicData uri="http://schemas.openxmlformats.org/drawingml/2006/table">
            <a:tbl>
              <a:tblPr firstRow="1" bandRow="1">
                <a:tableStyleId>{EB344D84-9AFB-497E-A393-DC336BA19D2E}</a:tableStyleId>
              </a:tblPr>
              <a:tblGrid>
                <a:gridCol w="5430970"/>
                <a:gridCol w="2911603"/>
              </a:tblGrid>
              <a:tr h="602333">
                <a:tc>
                  <a:txBody>
                    <a:bodyPr/>
                    <a:lstStyle/>
                    <a:p>
                      <a:pPr algn="l" fontAlgn="b"/>
                      <a:r>
                        <a:rPr lang="en-US" sz="1600" u="none" strike="noStrike" dirty="0"/>
                        <a:t>Services provided (% of clinics)</a:t>
                      </a:r>
                      <a:endParaRPr lang="en-US" sz="16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t>Health Centers</a:t>
                      </a:r>
                      <a:endParaRPr lang="en-US" sz="1600" b="1"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0224">
                <a:tc>
                  <a:txBody>
                    <a:bodyPr/>
                    <a:lstStyle/>
                    <a:p>
                      <a:pPr algn="l" fontAlgn="b"/>
                      <a:r>
                        <a:rPr lang="en-US" sz="1600" u="none" strike="noStrike" dirty="0"/>
                        <a:t>Preventive</a:t>
                      </a:r>
                      <a:endParaRPr lang="en-US" sz="1600" b="0" i="0" u="none" strike="noStrike" dirty="0">
                        <a:latin typeface="Arial"/>
                      </a:endParaRPr>
                    </a:p>
                  </a:txBody>
                  <a:tcPr marL="11430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100%</a:t>
                      </a:r>
                      <a:endParaRPr lang="en-US" sz="1600" b="0" i="0" u="none" strike="noStrike" dirty="0">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0224">
                <a:tc>
                  <a:txBody>
                    <a:bodyPr/>
                    <a:lstStyle/>
                    <a:p>
                      <a:pPr algn="l" fontAlgn="b"/>
                      <a:r>
                        <a:rPr lang="en-US" sz="1600" u="none" strike="noStrike" dirty="0"/>
                        <a:t>Diagnostic</a:t>
                      </a:r>
                      <a:endParaRPr lang="en-US" sz="1600" b="0" i="0" u="none" strike="noStrike" dirty="0">
                        <a:latin typeface="Arial"/>
                      </a:endParaRPr>
                    </a:p>
                  </a:txBody>
                  <a:tcPr marL="11430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100%</a:t>
                      </a:r>
                      <a:endParaRPr lang="en-US" sz="1600" b="0" i="0" u="none" strike="noStrike" dirty="0">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0224">
                <a:tc>
                  <a:txBody>
                    <a:bodyPr/>
                    <a:lstStyle/>
                    <a:p>
                      <a:pPr algn="l" fontAlgn="b"/>
                      <a:r>
                        <a:rPr lang="en-US" sz="1600" u="none" strike="noStrike" dirty="0"/>
                        <a:t>Basic restorative</a:t>
                      </a:r>
                      <a:endParaRPr lang="en-US" sz="1600" b="0" i="0" u="none" strike="noStrike" dirty="0">
                        <a:latin typeface="Arial"/>
                      </a:endParaRPr>
                    </a:p>
                  </a:txBody>
                  <a:tcPr marL="11430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100%</a:t>
                      </a:r>
                      <a:endParaRPr lang="en-US" sz="1600" b="0" i="0" u="none" strike="noStrike" dirty="0">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0224">
                <a:tc>
                  <a:txBody>
                    <a:bodyPr/>
                    <a:lstStyle/>
                    <a:p>
                      <a:pPr algn="l" fontAlgn="b"/>
                      <a:r>
                        <a:rPr lang="en-US" sz="1600" u="none" strike="noStrike" dirty="0"/>
                        <a:t>Complex restorative</a:t>
                      </a:r>
                      <a:endParaRPr lang="en-US" sz="1600" b="0" i="0" u="none" strike="noStrike" dirty="0">
                        <a:latin typeface="Arial"/>
                      </a:endParaRPr>
                    </a:p>
                  </a:txBody>
                  <a:tcPr marL="11430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52%</a:t>
                      </a:r>
                      <a:endParaRPr lang="en-US" sz="1600" b="0" i="0" u="none" strike="noStrike" dirty="0">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0224">
                <a:tc>
                  <a:txBody>
                    <a:bodyPr/>
                    <a:lstStyle/>
                    <a:p>
                      <a:pPr algn="l" fontAlgn="b"/>
                      <a:r>
                        <a:rPr lang="en-US" sz="1600" u="none" strike="noStrike" dirty="0"/>
                        <a:t>Emergency care</a:t>
                      </a:r>
                      <a:endParaRPr lang="en-US" sz="1600" b="0" i="0" u="none" strike="noStrike" dirty="0">
                        <a:latin typeface="Arial"/>
                      </a:endParaRPr>
                    </a:p>
                  </a:txBody>
                  <a:tcPr marL="11430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87%</a:t>
                      </a:r>
                      <a:endParaRPr lang="en-US" sz="1600" b="0" i="0" u="none" strike="noStrike" dirty="0">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0224">
                <a:tc>
                  <a:txBody>
                    <a:bodyPr/>
                    <a:lstStyle/>
                    <a:p>
                      <a:pPr algn="l" fontAlgn="b"/>
                      <a:r>
                        <a:rPr lang="en-US" sz="1600" u="none" strike="noStrike" dirty="0"/>
                        <a:t>Oral surgery</a:t>
                      </a:r>
                      <a:endParaRPr lang="en-US" sz="1600" b="0" i="0" u="none" strike="noStrike" dirty="0">
                        <a:latin typeface="Arial"/>
                      </a:endParaRPr>
                    </a:p>
                  </a:txBody>
                  <a:tcPr marL="11430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70%</a:t>
                      </a:r>
                      <a:endParaRPr lang="en-US" sz="1600" b="0" i="0" u="none" strike="noStrike" dirty="0">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0224">
                <a:tc>
                  <a:txBody>
                    <a:bodyPr/>
                    <a:lstStyle/>
                    <a:p>
                      <a:pPr algn="l" fontAlgn="b"/>
                      <a:r>
                        <a:rPr lang="en-US" sz="1600" u="none" strike="noStrike" dirty="0"/>
                        <a:t>Other (orthodontics, </a:t>
                      </a:r>
                      <a:r>
                        <a:rPr lang="en-US" sz="1600" u="none" strike="noStrike" dirty="0" err="1"/>
                        <a:t>endodontics</a:t>
                      </a:r>
                      <a:r>
                        <a:rPr lang="en-US" sz="1600" u="none" strike="noStrike" dirty="0"/>
                        <a:t>)</a:t>
                      </a:r>
                      <a:endParaRPr lang="en-US" sz="1600" b="0" i="0" u="none" strike="noStrike" dirty="0">
                        <a:latin typeface="Arial"/>
                      </a:endParaRPr>
                    </a:p>
                  </a:txBody>
                  <a:tcPr marL="11430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t>65%</a:t>
                      </a:r>
                      <a:endParaRPr lang="en-US" sz="1600" b="0" i="0" u="none" strike="noStrike" dirty="0">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ectangle 9"/>
          <p:cNvSpPr>
            <a:spLocks noChangeArrowheads="1"/>
          </p:cNvSpPr>
          <p:nvPr/>
        </p:nvSpPr>
        <p:spPr bwMode="auto">
          <a:xfrm>
            <a:off x="2209800" y="6266556"/>
            <a:ext cx="6934200" cy="553998"/>
          </a:xfrm>
          <a:prstGeom prst="rect">
            <a:avLst/>
          </a:prstGeom>
          <a:noFill/>
          <a:ln w="9525">
            <a:noFill/>
            <a:miter lim="800000"/>
            <a:headEnd/>
            <a:tailEnd/>
          </a:ln>
        </p:spPr>
        <p:txBody>
          <a:bodyPr>
            <a:spAutoFit/>
          </a:bodyPr>
          <a:lstStyle/>
          <a:p>
            <a:pPr algn="r"/>
            <a:r>
              <a:rPr lang="en-US" sz="1000" dirty="0" smtClean="0">
                <a:latin typeface="Tw Cen MT" pitchFamily="34" charset="0"/>
              </a:rPr>
              <a:t>*Compare to “Health Centers” as they serve similar population to OIC.</a:t>
            </a:r>
          </a:p>
          <a:p>
            <a:pPr algn="r"/>
            <a:r>
              <a:rPr lang="en-US" sz="1000" dirty="0" err="1" smtClean="0">
                <a:latin typeface="Tw Cen MT" pitchFamily="34" charset="0"/>
              </a:rPr>
              <a:t>Byck</a:t>
            </a:r>
            <a:r>
              <a:rPr lang="en-US" sz="1000" dirty="0">
                <a:latin typeface="Tw Cen MT" pitchFamily="34" charset="0"/>
              </a:rPr>
              <a:t>, Gayle R. . Safety-net dental clinics A viable model for access to dental care.. The Journal of the American Dental Association (1939). 2005-07-01;136:1013.</a:t>
            </a:r>
          </a:p>
        </p:txBody>
      </p:sp>
      <p:sp>
        <p:nvSpPr>
          <p:cNvPr id="9" name="Rounded Rectangle 8"/>
          <p:cNvSpPr/>
          <p:nvPr/>
        </p:nvSpPr>
        <p:spPr>
          <a:xfrm>
            <a:off x="6633998" y="1958140"/>
            <a:ext cx="1371600" cy="1759890"/>
          </a:xfrm>
          <a:prstGeom prst="round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Slide Number Placeholder 6"/>
          <p:cNvSpPr>
            <a:spLocks noGrp="1"/>
          </p:cNvSpPr>
          <p:nvPr>
            <p:ph type="sldNum" sz="quarter" idx="12"/>
          </p:nvPr>
        </p:nvSpPr>
        <p:spPr/>
        <p:txBody>
          <a:bodyPr>
            <a:normAutofit fontScale="85000" lnSpcReduction="20000"/>
          </a:bodyPr>
          <a:lstStyle/>
          <a:p>
            <a:fld id="{1DFFC655-D735-8243-B6C4-3B647FE025D3}" type="slidenum">
              <a:rPr lang="en-US" smtClean="0"/>
              <a:pPr/>
              <a:t>35</a:t>
            </a:fld>
            <a:endParaRPr lang="en-US"/>
          </a:p>
        </p:txBody>
      </p:sp>
      <p:sp>
        <p:nvSpPr>
          <p:cNvPr id="8" name="TextBox 7"/>
          <p:cNvSpPr txBox="1"/>
          <p:nvPr/>
        </p:nvSpPr>
        <p:spPr>
          <a:xfrm>
            <a:off x="393700" y="1588016"/>
            <a:ext cx="6178550" cy="369332"/>
          </a:xfrm>
          <a:prstGeom prst="rect">
            <a:avLst/>
          </a:prstGeom>
          <a:noFill/>
        </p:spPr>
        <p:txBody>
          <a:bodyPr wrap="square" rtlCol="0">
            <a:spAutoFit/>
          </a:bodyPr>
          <a:lstStyle/>
          <a:p>
            <a:r>
              <a:rPr lang="en-US" dirty="0" smtClean="0"/>
              <a:t>Health Center Services Benchmark Study Data (2005)</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49250" y="1689100"/>
          <a:ext cx="8512048" cy="3409851"/>
        </p:xfrm>
        <a:graphic>
          <a:graphicData uri="http://schemas.openxmlformats.org/drawingml/2006/table">
            <a:tbl>
              <a:tblPr firstRow="1" bandRow="1" bandCol="1">
                <a:tableStyleId>{F2DE63D5-997A-4646-A377-4702673A728D}</a:tableStyleId>
              </a:tblPr>
              <a:tblGrid>
                <a:gridCol w="1587500"/>
                <a:gridCol w="1559677"/>
                <a:gridCol w="1833491"/>
                <a:gridCol w="1833491"/>
                <a:gridCol w="1697889"/>
              </a:tblGrid>
              <a:tr h="739974">
                <a:tc>
                  <a:txBody>
                    <a:bodyPr/>
                    <a:lstStyle/>
                    <a:p>
                      <a:pPr algn="ctr"/>
                      <a:endParaRPr lang="en-US" sz="1800" b="1" dirty="0">
                        <a:latin typeface="Tw Cen MT"/>
                        <a:cs typeface="Tw Cen 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Full-Cost</a:t>
                      </a:r>
                      <a:endParaRPr lang="en-US" sz="1800" b="1" dirty="0">
                        <a:latin typeface="Tw Cen MT"/>
                        <a:cs typeface="Tw Cen M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Group Purchasing Programs</a:t>
                      </a:r>
                      <a:endParaRPr lang="en-US" sz="1800" b="1" dirty="0">
                        <a:latin typeface="Tw Cen MT"/>
                        <a:cs typeface="Tw Cen M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Donated Used</a:t>
                      </a:r>
                      <a:endParaRPr lang="en-US" sz="1800" b="1" dirty="0">
                        <a:latin typeface="Tw Cen MT"/>
                        <a:cs typeface="Tw Cen M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Donated New</a:t>
                      </a:r>
                      <a:endParaRPr lang="en-US" sz="1800" b="1" dirty="0">
                        <a:latin typeface="Tw Cen MT"/>
                        <a:cs typeface="Tw Cen M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90700">
                <a:tc>
                  <a:txBody>
                    <a:bodyPr/>
                    <a:lstStyle/>
                    <a:p>
                      <a:pPr algn="l"/>
                      <a:r>
                        <a:rPr lang="en-US" sz="1800" dirty="0" smtClean="0"/>
                        <a:t>Considerations</a:t>
                      </a:r>
                      <a:endParaRPr lang="en-US" sz="1800" b="1" dirty="0">
                        <a:latin typeface="Tw Cen MT"/>
                        <a:cs typeface="Tw Cen M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buFont typeface="Arial"/>
                        <a:buChar char="•"/>
                      </a:pPr>
                      <a:r>
                        <a:rPr lang="en-US" sz="1600" baseline="0" dirty="0" smtClean="0"/>
                        <a:t>Most expensive</a:t>
                      </a:r>
                    </a:p>
                    <a:p>
                      <a:pPr algn="l">
                        <a:buFont typeface="Arial"/>
                        <a:buChar char="•"/>
                      </a:pPr>
                      <a:r>
                        <a:rPr lang="en-US" sz="1600" baseline="0" dirty="0" smtClean="0"/>
                        <a:t>Require increased start-up capital</a:t>
                      </a:r>
                      <a:endParaRPr lang="en-US" sz="1600" baseline="0" dirty="0" smtClean="0">
                        <a:latin typeface="Tw Cen MT"/>
                        <a:cs typeface="Tw Cen 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Arial"/>
                        <a:buChar char="•"/>
                        <a:tabLst/>
                        <a:defRPr/>
                      </a:pPr>
                      <a:r>
                        <a:rPr lang="en-US" sz="1600" dirty="0" smtClean="0"/>
                        <a:t>Many</a:t>
                      </a:r>
                      <a:r>
                        <a:rPr lang="en-US" sz="1600" baseline="0" dirty="0" smtClean="0"/>
                        <a:t> organizations offer group purchasing discounts to members</a:t>
                      </a:r>
                    </a:p>
                    <a:p>
                      <a:pPr marL="0" marR="0" indent="0" algn="l" defTabSz="914400" rtl="0" eaLnBrk="1" fontAlgn="auto" latinLnBrk="0" hangingPunct="1">
                        <a:lnSpc>
                          <a:spcPct val="100000"/>
                        </a:lnSpc>
                        <a:spcBef>
                          <a:spcPts val="0"/>
                        </a:spcBef>
                        <a:spcAft>
                          <a:spcPts val="0"/>
                        </a:spcAft>
                        <a:buClrTx/>
                        <a:buSzTx/>
                        <a:buFont typeface="Arial"/>
                        <a:buChar char="•"/>
                        <a:tabLst/>
                        <a:defRPr/>
                      </a:pPr>
                      <a:r>
                        <a:rPr lang="en-US" sz="1600" baseline="0" dirty="0" smtClean="0"/>
                        <a:t>Example: www.communityhealthventures.com</a:t>
                      </a:r>
                      <a:endParaRPr lang="en-US" sz="1600" dirty="0">
                        <a:latin typeface="Tw Cen MT"/>
                        <a:cs typeface="Tw Cen 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buFont typeface="Arial"/>
                        <a:buChar char="•"/>
                      </a:pPr>
                      <a:r>
                        <a:rPr lang="en-US" sz="1600" baseline="0" dirty="0" smtClean="0"/>
                        <a:t>Local dentists may be willing to donate equipment (if clinic isn’t viewed as competitive)</a:t>
                      </a:r>
                    </a:p>
                    <a:p>
                      <a:pPr marL="0" marR="0" indent="0" algn="l" defTabSz="914400" rtl="0" eaLnBrk="1" fontAlgn="auto" latinLnBrk="0" hangingPunct="1">
                        <a:lnSpc>
                          <a:spcPct val="100000"/>
                        </a:lnSpc>
                        <a:spcBef>
                          <a:spcPts val="0"/>
                        </a:spcBef>
                        <a:spcAft>
                          <a:spcPts val="0"/>
                        </a:spcAft>
                        <a:buClrTx/>
                        <a:buSzTx/>
                        <a:buFont typeface="Arial"/>
                        <a:buChar char="•"/>
                        <a:tabLst/>
                        <a:defRPr/>
                      </a:pPr>
                      <a:r>
                        <a:rPr lang="en-US" sz="1600" baseline="0" dirty="0" smtClean="0"/>
                        <a:t>Must ensure safety of all donated material</a:t>
                      </a:r>
                      <a:endParaRPr lang="en-US" sz="1600" dirty="0">
                        <a:latin typeface="Tw Cen MT"/>
                        <a:cs typeface="Tw Cen 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buFont typeface="Arial"/>
                        <a:buChar char="•"/>
                      </a:pPr>
                      <a:r>
                        <a:rPr lang="en-US" sz="1600" dirty="0" smtClean="0"/>
                        <a:t>Requires partnership with medical/dental suppliers</a:t>
                      </a:r>
                    </a:p>
                    <a:p>
                      <a:pPr algn="l">
                        <a:buFont typeface="Arial"/>
                        <a:buChar char="•"/>
                      </a:pPr>
                      <a:r>
                        <a:rPr lang="en-US" sz="1600" baseline="0" dirty="0" smtClean="0"/>
                        <a:t>Could use co-marketing as incentive</a:t>
                      </a:r>
                      <a:endParaRPr lang="en-US" sz="1600" baseline="0" dirty="0" smtClean="0">
                        <a:latin typeface="Tw Cen MT"/>
                        <a:cs typeface="Tw Cen 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3291">
                <a:tc>
                  <a:txBody>
                    <a:bodyPr/>
                    <a:lstStyle/>
                    <a:p>
                      <a:pPr algn="l"/>
                      <a:r>
                        <a:rPr lang="en-US" sz="1800" b="0" dirty="0" smtClean="0"/>
                        <a:t>COSTS:</a:t>
                      </a:r>
                      <a:endParaRPr lang="en-US" sz="1800" b="0" dirty="0">
                        <a:solidFill>
                          <a:srgbClr val="000000"/>
                        </a:solidFill>
                        <a:latin typeface="Tw Cen MT"/>
                        <a:cs typeface="Tw Cen M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solidFill>
                          <a:srgbClr val="000000"/>
                        </a:solidFill>
                        <a:latin typeface="Harvey Balls"/>
                        <a:cs typeface="Harvey Ball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solidFill>
                          <a:srgbClr val="000000"/>
                        </a:solidFill>
                        <a:latin typeface="Harvey Balls"/>
                        <a:cs typeface="Harvey Ball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solidFill>
                          <a:srgbClr val="000000"/>
                        </a:solidFill>
                        <a:latin typeface="Harvey Balls"/>
                        <a:cs typeface="Harvey Ball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solidFill>
                          <a:srgbClr val="000000"/>
                        </a:solidFill>
                        <a:latin typeface="Harvey Balls"/>
                        <a:cs typeface="Harvey Ball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Title 1"/>
          <p:cNvSpPr>
            <a:spLocks noGrp="1"/>
          </p:cNvSpPr>
          <p:nvPr>
            <p:ph type="title"/>
          </p:nvPr>
        </p:nvSpPr>
        <p:spPr>
          <a:xfrm>
            <a:off x="545909" y="109869"/>
            <a:ext cx="8707272" cy="990600"/>
          </a:xfrm>
        </p:spPr>
        <p:txBody>
          <a:bodyPr>
            <a:normAutofit fontScale="90000"/>
          </a:bodyPr>
          <a:lstStyle/>
          <a:p>
            <a:pPr eaLnBrk="1" hangingPunct="1"/>
            <a:r>
              <a:rPr lang="en-US" sz="3600" b="1" dirty="0" smtClean="0">
                <a:solidFill>
                  <a:schemeClr val="accent1"/>
                </a:solidFill>
              </a:rPr>
              <a:t>Equipment &amp; Supplies</a:t>
            </a:r>
            <a:r>
              <a:rPr lang="en-US" sz="2400" b="1" dirty="0" smtClean="0"/>
              <a:t/>
            </a:r>
            <a:br>
              <a:rPr lang="en-US" sz="2400" b="1" dirty="0" smtClean="0"/>
            </a:br>
            <a:r>
              <a:rPr lang="en-US" sz="2700" b="1" dirty="0" smtClean="0"/>
              <a:t>Due to high cost, safety net clinics should focus on donated equipment &amp; supplies or group purchasing programs</a:t>
            </a:r>
            <a:endParaRPr lang="en-US" sz="2700" b="1" dirty="0" smtClean="0">
              <a:solidFill>
                <a:schemeClr val="accent1"/>
              </a:solidFill>
            </a:endParaRPr>
          </a:p>
        </p:txBody>
      </p:sp>
      <p:sp>
        <p:nvSpPr>
          <p:cNvPr id="10" name="Rectangle 9"/>
          <p:cNvSpPr>
            <a:spLocks noChangeArrowheads="1"/>
          </p:cNvSpPr>
          <p:nvPr/>
        </p:nvSpPr>
        <p:spPr bwMode="auto">
          <a:xfrm>
            <a:off x="2226005" y="6262377"/>
            <a:ext cx="6934200" cy="553998"/>
          </a:xfrm>
          <a:prstGeom prst="rect">
            <a:avLst/>
          </a:prstGeom>
          <a:noFill/>
          <a:ln w="9525">
            <a:noFill/>
            <a:miter lim="800000"/>
            <a:headEnd/>
            <a:tailEnd/>
          </a:ln>
        </p:spPr>
        <p:txBody>
          <a:bodyPr>
            <a:spAutoFit/>
          </a:bodyPr>
          <a:lstStyle/>
          <a:p>
            <a:pPr algn="r"/>
            <a:r>
              <a:rPr lang="en-US" sz="1000" i="1" dirty="0" smtClean="0">
                <a:latin typeface="Tw Cen MT" pitchFamily="34" charset="0"/>
              </a:rPr>
              <a:t>The Good Practice: Treating Underserved Dental Patients While Staying Afloat</a:t>
            </a:r>
            <a:r>
              <a:rPr lang="en-US" sz="1000" dirty="0" smtClean="0">
                <a:latin typeface="Tw Cen MT" pitchFamily="34" charset="0"/>
              </a:rPr>
              <a:t>, California Healthcare Foundation, August 2008</a:t>
            </a:r>
          </a:p>
          <a:p>
            <a:pPr algn="r"/>
            <a:r>
              <a:rPr lang="en-US" sz="1000" dirty="0" smtClean="0">
                <a:latin typeface="Tw Cen MT" pitchFamily="34" charset="0"/>
              </a:rPr>
              <a:t>Fallon L, </a:t>
            </a:r>
            <a:r>
              <a:rPr lang="en-US" sz="1000" dirty="0" err="1" smtClean="0">
                <a:latin typeface="Tw Cen MT" pitchFamily="34" charset="0"/>
              </a:rPr>
              <a:t>Schmalzried</a:t>
            </a:r>
            <a:r>
              <a:rPr lang="en-US" sz="1000" dirty="0" smtClean="0">
                <a:latin typeface="Tw Cen MT" pitchFamily="34" charset="0"/>
              </a:rPr>
              <a:t>, H, et. al, Creating a Regional Dental Center Serving Six Rural County Health Districts, Journal of Public Health Management Practice, 2010, 16(4), 325-328</a:t>
            </a:r>
            <a:endParaRPr lang="en-US" sz="1000" dirty="0">
              <a:latin typeface="Tw Cen MT" pitchFamily="34" charset="0"/>
            </a:endParaRPr>
          </a:p>
        </p:txBody>
      </p:sp>
      <p:pic>
        <p:nvPicPr>
          <p:cNvPr id="6" name="Picture 2" descr="http://upload.wikimedia.org/wikipedia/en/9/99/Harvey_Balls_Small.jpg"/>
          <p:cNvPicPr>
            <a:picLocks noChangeAspect="1" noChangeArrowheads="1"/>
          </p:cNvPicPr>
          <p:nvPr/>
        </p:nvPicPr>
        <p:blipFill>
          <a:blip r:embed="rId2" cstate="print"/>
          <a:srcRect r="83333"/>
          <a:stretch>
            <a:fillRect/>
          </a:stretch>
        </p:blipFill>
        <p:spPr bwMode="auto">
          <a:xfrm>
            <a:off x="6094834" y="4666272"/>
            <a:ext cx="293266" cy="365760"/>
          </a:xfrm>
          <a:prstGeom prst="rect">
            <a:avLst/>
          </a:prstGeom>
          <a:noFill/>
        </p:spPr>
      </p:pic>
      <p:pic>
        <p:nvPicPr>
          <p:cNvPr id="7" name="Picture 2" descr="http://upload.wikimedia.org/wikipedia/en/9/99/Harvey_Balls_Small.jpg"/>
          <p:cNvPicPr>
            <a:picLocks noChangeAspect="1" noChangeArrowheads="1"/>
          </p:cNvPicPr>
          <p:nvPr/>
        </p:nvPicPr>
        <p:blipFill>
          <a:blip r:embed="rId2" cstate="print"/>
          <a:srcRect l="80556"/>
          <a:stretch>
            <a:fillRect/>
          </a:stretch>
        </p:blipFill>
        <p:spPr bwMode="auto">
          <a:xfrm>
            <a:off x="2514978" y="4666272"/>
            <a:ext cx="342144" cy="365760"/>
          </a:xfrm>
          <a:prstGeom prst="rect">
            <a:avLst/>
          </a:prstGeom>
          <a:noFill/>
        </p:spPr>
      </p:pic>
      <p:pic>
        <p:nvPicPr>
          <p:cNvPr id="12" name="Picture 2" descr="http://upload.wikimedia.org/wikipedia/en/9/99/Harvey_Balls_Small.jpg"/>
          <p:cNvPicPr>
            <a:picLocks noChangeAspect="1" noChangeArrowheads="1"/>
          </p:cNvPicPr>
          <p:nvPr/>
        </p:nvPicPr>
        <p:blipFill>
          <a:blip r:embed="rId2" cstate="print"/>
          <a:srcRect r="83333"/>
          <a:stretch>
            <a:fillRect/>
          </a:stretch>
        </p:blipFill>
        <p:spPr bwMode="auto">
          <a:xfrm>
            <a:off x="7950200" y="4666272"/>
            <a:ext cx="293266" cy="365760"/>
          </a:xfrm>
          <a:prstGeom prst="rect">
            <a:avLst/>
          </a:prstGeom>
          <a:noFill/>
        </p:spPr>
      </p:pic>
      <p:pic>
        <p:nvPicPr>
          <p:cNvPr id="13" name="Picture 2" descr="http://upload.wikimedia.org/wikipedia/en/9/99/Harvey_Balls_Small.jpg"/>
          <p:cNvPicPr>
            <a:picLocks noChangeAspect="1" noChangeArrowheads="1"/>
          </p:cNvPicPr>
          <p:nvPr/>
        </p:nvPicPr>
        <p:blipFill>
          <a:blip r:embed="rId2" cstate="print"/>
          <a:srcRect l="38890" r="41666"/>
          <a:stretch>
            <a:fillRect/>
          </a:stretch>
        </p:blipFill>
        <p:spPr bwMode="auto">
          <a:xfrm>
            <a:off x="4166561" y="4711678"/>
            <a:ext cx="342144" cy="365760"/>
          </a:xfrm>
          <a:prstGeom prst="rect">
            <a:avLst/>
          </a:prstGeom>
          <a:noFill/>
        </p:spPr>
      </p:pic>
      <p:sp>
        <p:nvSpPr>
          <p:cNvPr id="11" name="Rounded Rectangle 10"/>
          <p:cNvSpPr/>
          <p:nvPr/>
        </p:nvSpPr>
        <p:spPr>
          <a:xfrm>
            <a:off x="3476934" y="1586553"/>
            <a:ext cx="3729084" cy="3582348"/>
          </a:xfrm>
          <a:prstGeom prst="round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Slide Number Placeholder 13"/>
          <p:cNvSpPr>
            <a:spLocks noGrp="1"/>
          </p:cNvSpPr>
          <p:nvPr>
            <p:ph type="sldNum" sz="quarter" idx="12"/>
          </p:nvPr>
        </p:nvSpPr>
        <p:spPr/>
        <p:txBody>
          <a:bodyPr>
            <a:normAutofit fontScale="85000" lnSpcReduction="20000"/>
          </a:bodyPr>
          <a:lstStyle/>
          <a:p>
            <a:fld id="{1DFFC655-D735-8243-B6C4-3B647FE025D3}" type="slidenum">
              <a:rPr lang="en-US" smtClean="0"/>
              <a:pPr/>
              <a:t>36</a:t>
            </a:fld>
            <a:endParaRPr lang="en-US"/>
          </a:p>
        </p:txBody>
      </p:sp>
      <p:sp>
        <p:nvSpPr>
          <p:cNvPr id="15" name="Rectangle 18"/>
          <p:cNvSpPr>
            <a:spLocks noChangeArrowheads="1"/>
          </p:cNvSpPr>
          <p:nvPr/>
        </p:nvSpPr>
        <p:spPr bwMode="auto">
          <a:xfrm>
            <a:off x="412750" y="5423990"/>
            <a:ext cx="8458200" cy="408623"/>
          </a:xfrm>
          <a:prstGeom prst="roundRect">
            <a:avLst/>
          </a:prstGeom>
          <a:solidFill>
            <a:schemeClr val="accent2"/>
          </a:solidFill>
          <a:ln w="9525">
            <a:solidFill>
              <a:schemeClr val="accent2">
                <a:lumMod val="75000"/>
              </a:schemeClr>
            </a:solidFill>
            <a:miter lim="800000"/>
            <a:headEnd/>
            <a:tailEnd/>
          </a:ln>
        </p:spPr>
        <p:txBody>
          <a:bodyPr wrap="square">
            <a:spAutoFit/>
          </a:bodyPr>
          <a:lstStyle/>
          <a:p>
            <a:pPr algn="ctr"/>
            <a:r>
              <a:rPr lang="en-US" b="1" dirty="0" smtClean="0">
                <a:solidFill>
                  <a:schemeClr val="bg1"/>
                </a:solidFill>
                <a:latin typeface="Tw Cen MT" pitchFamily="34" charset="0"/>
              </a:rPr>
              <a:t>Ensure you check with mentor clinics so you purchase only the supplies you </a:t>
            </a:r>
            <a:r>
              <a:rPr lang="en-US" b="1" i="1" dirty="0" smtClean="0">
                <a:solidFill>
                  <a:schemeClr val="bg1"/>
                </a:solidFill>
                <a:latin typeface="Tw Cen MT" pitchFamily="34" charset="0"/>
              </a:rPr>
              <a:t>need.</a:t>
            </a:r>
            <a:endParaRPr lang="en-US" b="1" dirty="0">
              <a:solidFill>
                <a:schemeClr val="bg1"/>
              </a:solidFill>
              <a:latin typeface="Tw Cen MT"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20700" y="1689100"/>
          <a:ext cx="8166952" cy="4454625"/>
        </p:xfrm>
        <a:graphic>
          <a:graphicData uri="http://schemas.openxmlformats.org/drawingml/2006/table">
            <a:tbl>
              <a:tblPr firstRow="1" bandRow="1" bandCol="1">
                <a:tableStyleId>{F2DE63D5-997A-4646-A377-4702673A728D}</a:tableStyleId>
              </a:tblPr>
              <a:tblGrid>
                <a:gridCol w="1793449"/>
                <a:gridCol w="1978527"/>
                <a:gridCol w="2279574"/>
                <a:gridCol w="2115402"/>
              </a:tblGrid>
              <a:tr h="739974">
                <a:tc>
                  <a:txBody>
                    <a:bodyPr/>
                    <a:lstStyle/>
                    <a:p>
                      <a:pPr algn="ctr"/>
                      <a:endParaRPr lang="en-US" sz="1800" b="1" dirty="0">
                        <a:latin typeface="Tw Cen MT"/>
                        <a:cs typeface="Tw Cen 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baseline="0" dirty="0" smtClean="0">
                          <a:latin typeface="Tw Cen MT"/>
                          <a:cs typeface="Tw Cen MT"/>
                        </a:rPr>
                        <a:t>Doctor</a:t>
                      </a:r>
                      <a:r>
                        <a:rPr lang="en-US" sz="1800" b="1" baseline="0" dirty="0" smtClean="0">
                          <a:latin typeface="Tw Cen MT"/>
                          <a:cs typeface="Tw Cen MT"/>
                          <a:sym typeface="Wingdings" pitchFamily="2" charset="2"/>
                        </a:rPr>
                        <a:t> Patient</a:t>
                      </a:r>
                      <a:endParaRPr lang="en-US" sz="1800" b="1" dirty="0">
                        <a:latin typeface="Tw Cen MT"/>
                        <a:cs typeface="Tw Cen M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aseline="0" dirty="0" smtClean="0"/>
                        <a:t>Partnerships (e.g., H</a:t>
                      </a:r>
                      <a:r>
                        <a:rPr lang="en-US" sz="1800" dirty="0" smtClean="0"/>
                        <a:t>ead</a:t>
                      </a:r>
                      <a:r>
                        <a:rPr lang="en-US" sz="1800" baseline="0" dirty="0" smtClean="0"/>
                        <a:t> St</a:t>
                      </a:r>
                      <a:r>
                        <a:rPr lang="en-US" sz="1800" dirty="0" smtClean="0"/>
                        <a:t>art &amp; schools)</a:t>
                      </a:r>
                      <a:endParaRPr lang="en-US" sz="1800" b="1" dirty="0">
                        <a:latin typeface="+mn-lt"/>
                        <a:cs typeface="Tw Cen M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t>Ad Buys</a:t>
                      </a:r>
                      <a:endParaRPr lang="en-US" sz="1800" b="1" dirty="0">
                        <a:latin typeface="Tw Cen MT"/>
                        <a:cs typeface="Tw Cen M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0526">
                <a:tc>
                  <a:txBody>
                    <a:bodyPr/>
                    <a:lstStyle/>
                    <a:p>
                      <a:pPr algn="l"/>
                      <a:r>
                        <a:rPr lang="en-US" sz="1800" dirty="0" smtClean="0"/>
                        <a:t>Considerations</a:t>
                      </a:r>
                      <a:endParaRPr lang="en-US" sz="1800" b="1" dirty="0">
                        <a:latin typeface="Tw Cen MT"/>
                        <a:cs typeface="Tw Cen M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buFont typeface="Arial"/>
                        <a:buChar char="•"/>
                      </a:pPr>
                      <a:r>
                        <a:rPr lang="en-US" sz="1600" b="1" baseline="0" dirty="0" smtClean="0">
                          <a:latin typeface="+mn-lt"/>
                          <a:cs typeface="+mn-cs"/>
                        </a:rPr>
                        <a:t>Builds on existing doctor/patient trust</a:t>
                      </a:r>
                      <a:r>
                        <a:rPr lang="en-US" sz="1600" baseline="0" dirty="0" smtClean="0">
                          <a:latin typeface="+mn-lt"/>
                          <a:cs typeface="+mn-cs"/>
                        </a:rPr>
                        <a:t>, overcomes acceptability barrier</a:t>
                      </a:r>
                    </a:p>
                    <a:p>
                      <a:pPr algn="l">
                        <a:buFont typeface="Arial"/>
                        <a:buChar char="•"/>
                      </a:pPr>
                      <a:r>
                        <a:rPr lang="en-US" sz="1600" baseline="0" dirty="0" smtClean="0">
                          <a:latin typeface="+mn-lt"/>
                          <a:cs typeface="+mn-cs"/>
                        </a:rPr>
                        <a:t>Demand expressed from low-income </a:t>
                      </a:r>
                      <a:r>
                        <a:rPr kumimoji="0" lang="en-US" sz="1600" kern="1200" baseline="0" dirty="0" smtClean="0">
                          <a:solidFill>
                            <a:schemeClr val="tx1"/>
                          </a:solidFill>
                          <a:latin typeface="+mn-lt"/>
                          <a:ea typeface="+mn-ea"/>
                          <a:cs typeface="+mn-cs"/>
                        </a:rPr>
                        <a:t>patients (</a:t>
                      </a:r>
                      <a:r>
                        <a:rPr kumimoji="0" lang="en-US" sz="1600" i="1" kern="1200" baseline="0" dirty="0" smtClean="0">
                          <a:solidFill>
                            <a:schemeClr val="tx1"/>
                          </a:solidFill>
                          <a:latin typeface="+mn-lt"/>
                          <a:ea typeface="+mn-ea"/>
                          <a:cs typeface="+mn-cs"/>
                        </a:rPr>
                        <a:t>Pediatric Dentistry</a:t>
                      </a:r>
                      <a:r>
                        <a:rPr kumimoji="0" lang="en-US" sz="1600" kern="1200" baseline="0" dirty="0" smtClean="0">
                          <a:solidFill>
                            <a:schemeClr val="tx1"/>
                          </a:solidFill>
                          <a:latin typeface="+mn-lt"/>
                          <a:ea typeface="+mn-ea"/>
                          <a:cs typeface="+mn-cs"/>
                        </a:rPr>
                        <a:t>, Dr. Lewis, 2010)</a:t>
                      </a:r>
                    </a:p>
                    <a:p>
                      <a:pPr algn="l">
                        <a:buFont typeface="Arial"/>
                        <a:buChar char="•"/>
                      </a:pPr>
                      <a:r>
                        <a:rPr kumimoji="0" lang="en-US" sz="1600" b="1" kern="1200" baseline="0" dirty="0" smtClean="0">
                          <a:solidFill>
                            <a:schemeClr val="tx1"/>
                          </a:solidFill>
                          <a:latin typeface="+mn-lt"/>
                          <a:ea typeface="+mn-ea"/>
                          <a:cs typeface="+mn-cs"/>
                        </a:rPr>
                        <a:t>Creates strong referral base </a:t>
                      </a:r>
                      <a:r>
                        <a:rPr kumimoji="0" lang="en-US" sz="1600" kern="1200" baseline="0" dirty="0" smtClean="0">
                          <a:solidFill>
                            <a:schemeClr val="tx1"/>
                          </a:solidFill>
                          <a:latin typeface="+mn-lt"/>
                          <a:ea typeface="+mn-ea"/>
                          <a:cs typeface="+mn-cs"/>
                        </a:rPr>
                        <a:t>and builds on total medical </a:t>
                      </a:r>
                      <a:r>
                        <a:rPr kumimoji="0" lang="en-US" sz="1600" b="1" kern="1200" baseline="0" dirty="0" smtClean="0">
                          <a:solidFill>
                            <a:schemeClr val="tx1"/>
                          </a:solidFill>
                          <a:latin typeface="+mn-lt"/>
                          <a:ea typeface="+mn-ea"/>
                          <a:cs typeface="+mn-cs"/>
                        </a:rPr>
                        <a:t>wellness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buFont typeface="Arial"/>
                        <a:buChar char="•"/>
                      </a:pPr>
                      <a:r>
                        <a:rPr lang="en-US" sz="1600" b="1" baseline="0" dirty="0" smtClean="0">
                          <a:latin typeface="+mn-lt"/>
                          <a:cs typeface="+mn-cs"/>
                        </a:rPr>
                        <a:t>Leverage existing community relationships </a:t>
                      </a:r>
                      <a:r>
                        <a:rPr lang="en-US" sz="1600" baseline="0" dirty="0" smtClean="0">
                          <a:latin typeface="+mn-lt"/>
                          <a:cs typeface="+mn-cs"/>
                        </a:rPr>
                        <a:t>to generate </a:t>
                      </a:r>
                      <a:r>
                        <a:rPr lang="en-US" sz="1600" b="1" baseline="0" dirty="0" smtClean="0">
                          <a:latin typeface="+mn-lt"/>
                          <a:cs typeface="+mn-cs"/>
                        </a:rPr>
                        <a:t>word of mouth</a:t>
                      </a:r>
                      <a:r>
                        <a:rPr lang="en-US" sz="1600" baseline="0" dirty="0" smtClean="0">
                          <a:latin typeface="+mn-lt"/>
                          <a:cs typeface="+mn-cs"/>
                        </a:rPr>
                        <a:t> among target population</a:t>
                      </a:r>
                    </a:p>
                    <a:p>
                      <a:pPr algn="l">
                        <a:buFont typeface="Arial"/>
                        <a:buChar char="•"/>
                      </a:pPr>
                      <a:r>
                        <a:rPr lang="en-US" sz="1600" baseline="0" dirty="0" smtClean="0">
                          <a:latin typeface="+mn-lt"/>
                          <a:cs typeface="+mn-cs"/>
                        </a:rPr>
                        <a:t>Multiple Rocky Mount </a:t>
                      </a:r>
                      <a:r>
                        <a:rPr lang="en-US" sz="1600" b="1" baseline="0" dirty="0" smtClean="0">
                          <a:latin typeface="+mn-lt"/>
                          <a:cs typeface="+mn-cs"/>
                        </a:rPr>
                        <a:t>Head Start programs </a:t>
                      </a:r>
                      <a:r>
                        <a:rPr lang="en-US" sz="1600" baseline="0" dirty="0" smtClean="0">
                          <a:latin typeface="+mn-lt"/>
                          <a:cs typeface="+mn-cs"/>
                        </a:rPr>
                        <a:t>(A.J. Richardson, Dozier Road)</a:t>
                      </a:r>
                    </a:p>
                    <a:p>
                      <a:pPr algn="l">
                        <a:buFont typeface="Arial"/>
                        <a:buChar char="•"/>
                      </a:pPr>
                      <a:r>
                        <a:rPr lang="en-US" sz="1600" baseline="0" dirty="0" smtClean="0">
                          <a:latin typeface="+mn-lt"/>
                          <a:cs typeface="+mn-cs"/>
                        </a:rPr>
                        <a:t>Model successful in other NC counties (e.g., Pender County)</a:t>
                      </a:r>
                      <a:endParaRPr lang="en-US" sz="1600" baseline="0" dirty="0" smtClean="0">
                        <a:latin typeface="+mn-lt"/>
                        <a:cs typeface="Tw Cen 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buFont typeface="Arial"/>
                        <a:buChar char="•"/>
                      </a:pPr>
                      <a:r>
                        <a:rPr lang="en-US" sz="1600" baseline="0" dirty="0" smtClean="0"/>
                        <a:t>Can reach larger audience quickly</a:t>
                      </a:r>
                    </a:p>
                    <a:p>
                      <a:pPr algn="l">
                        <a:buFont typeface="Arial"/>
                        <a:buChar char="•"/>
                      </a:pPr>
                      <a:r>
                        <a:rPr lang="en-US" sz="1600" baseline="0" dirty="0" smtClean="0">
                          <a:latin typeface="Tw Cen MT"/>
                          <a:cs typeface="Tw Cen MT"/>
                        </a:rPr>
                        <a:t>Main audience (e.g., low income) may not have ready access to marketing medium</a:t>
                      </a:r>
                    </a:p>
                    <a:p>
                      <a:pPr algn="l">
                        <a:buFont typeface="Arial"/>
                        <a:buChar char="•"/>
                      </a:pPr>
                      <a:r>
                        <a:rPr lang="en-US" sz="1600" baseline="0" dirty="0" smtClean="0">
                          <a:latin typeface="Tw Cen MT"/>
                          <a:cs typeface="Tw Cen MT"/>
                        </a:rPr>
                        <a:t>Likely prohibitively expensive</a:t>
                      </a:r>
                      <a:endParaRPr lang="en-US" sz="1600" dirty="0">
                        <a:latin typeface="Tw Cen MT"/>
                        <a:cs typeface="Tw Cen M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3291">
                <a:tc>
                  <a:txBody>
                    <a:bodyPr/>
                    <a:lstStyle/>
                    <a:p>
                      <a:pPr algn="l"/>
                      <a:r>
                        <a:rPr lang="en-US" sz="1800" b="0" dirty="0" smtClean="0"/>
                        <a:t>OVERALL:</a:t>
                      </a:r>
                      <a:endParaRPr lang="en-US" sz="1800" b="0" dirty="0">
                        <a:solidFill>
                          <a:srgbClr val="000000"/>
                        </a:solidFill>
                        <a:latin typeface="Tw Cen MT"/>
                        <a:cs typeface="Tw Cen M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solidFill>
                          <a:srgbClr val="000000"/>
                        </a:solidFill>
                        <a:latin typeface="Harvey Balls"/>
                        <a:cs typeface="Harvey Ball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solidFill>
                          <a:srgbClr val="000000"/>
                        </a:solidFill>
                        <a:latin typeface="Harvey Balls"/>
                        <a:cs typeface="Harvey Ball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solidFill>
                          <a:srgbClr val="000000"/>
                        </a:solidFill>
                        <a:latin typeface="Harvey Balls"/>
                        <a:cs typeface="Harvey Ball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Title 1"/>
          <p:cNvSpPr>
            <a:spLocks noGrp="1"/>
          </p:cNvSpPr>
          <p:nvPr>
            <p:ph type="title"/>
          </p:nvPr>
        </p:nvSpPr>
        <p:spPr>
          <a:xfrm>
            <a:off x="545909" y="109869"/>
            <a:ext cx="8707272" cy="990600"/>
          </a:xfrm>
        </p:spPr>
        <p:txBody>
          <a:bodyPr>
            <a:normAutofit fontScale="90000"/>
          </a:bodyPr>
          <a:lstStyle/>
          <a:p>
            <a:pPr eaLnBrk="1" hangingPunct="1"/>
            <a:r>
              <a:rPr lang="en-US" sz="3600" b="1" dirty="0" smtClean="0">
                <a:solidFill>
                  <a:schemeClr val="accent1"/>
                </a:solidFill>
              </a:rPr>
              <a:t>Awareness &amp; Marketing</a:t>
            </a:r>
            <a:r>
              <a:rPr lang="en-US" sz="2400" b="1" dirty="0" smtClean="0"/>
              <a:t/>
            </a:r>
            <a:br>
              <a:rPr lang="en-US" sz="2400" b="1" dirty="0" smtClean="0"/>
            </a:br>
            <a:r>
              <a:rPr lang="en-US" sz="2700" b="1" dirty="0" smtClean="0"/>
              <a:t>Leverage existing community relationships to promote clinic to population of highest need</a:t>
            </a:r>
            <a:endParaRPr lang="en-US" sz="2700" b="1" dirty="0" smtClean="0">
              <a:solidFill>
                <a:schemeClr val="accent1"/>
              </a:solidFill>
            </a:endParaRPr>
          </a:p>
        </p:txBody>
      </p:sp>
      <p:sp>
        <p:nvSpPr>
          <p:cNvPr id="10" name="Rectangle 9"/>
          <p:cNvSpPr>
            <a:spLocks noChangeArrowheads="1"/>
          </p:cNvSpPr>
          <p:nvPr/>
        </p:nvSpPr>
        <p:spPr bwMode="auto">
          <a:xfrm>
            <a:off x="2212357" y="6581973"/>
            <a:ext cx="6934200" cy="246221"/>
          </a:xfrm>
          <a:prstGeom prst="rect">
            <a:avLst/>
          </a:prstGeom>
          <a:noFill/>
          <a:ln w="9525">
            <a:noFill/>
            <a:miter lim="800000"/>
            <a:headEnd/>
            <a:tailEnd/>
          </a:ln>
        </p:spPr>
        <p:txBody>
          <a:bodyPr>
            <a:spAutoFit/>
          </a:bodyPr>
          <a:lstStyle/>
          <a:p>
            <a:pPr algn="r"/>
            <a:r>
              <a:rPr lang="en-US" sz="1000" dirty="0" smtClean="0">
                <a:latin typeface="Tw Cen MT" pitchFamily="34" charset="0"/>
              </a:rPr>
              <a:t>Wanting Better: A Qualitative Study of Low-Income Parents About Their Children’s Oral Health, </a:t>
            </a:r>
            <a:r>
              <a:rPr lang="en-US" sz="1000" i="1" dirty="0" smtClean="0">
                <a:latin typeface="Tw Cen MT" pitchFamily="34" charset="0"/>
              </a:rPr>
              <a:t>Pediatric Dentistry</a:t>
            </a:r>
            <a:r>
              <a:rPr lang="en-US" sz="1000" dirty="0" smtClean="0">
                <a:latin typeface="Tw Cen MT" pitchFamily="34" charset="0"/>
              </a:rPr>
              <a:t>, Dr. Lewis, 2010</a:t>
            </a:r>
            <a:endParaRPr lang="en-US" sz="1000" dirty="0">
              <a:latin typeface="Tw Cen MT" pitchFamily="34" charset="0"/>
            </a:endParaRPr>
          </a:p>
        </p:txBody>
      </p:sp>
      <p:pic>
        <p:nvPicPr>
          <p:cNvPr id="7" name="Picture 2" descr="http://upload.wikimedia.org/wikipedia/en/9/99/Harvey_Balls_Small.jpg"/>
          <p:cNvPicPr>
            <a:picLocks noChangeAspect="1" noChangeArrowheads="1"/>
          </p:cNvPicPr>
          <p:nvPr/>
        </p:nvPicPr>
        <p:blipFill>
          <a:blip r:embed="rId2" cstate="print"/>
          <a:srcRect l="80556"/>
          <a:stretch>
            <a:fillRect/>
          </a:stretch>
        </p:blipFill>
        <p:spPr bwMode="auto">
          <a:xfrm>
            <a:off x="2926685" y="5744945"/>
            <a:ext cx="342144" cy="365760"/>
          </a:xfrm>
          <a:prstGeom prst="rect">
            <a:avLst/>
          </a:prstGeom>
          <a:noFill/>
        </p:spPr>
      </p:pic>
      <p:pic>
        <p:nvPicPr>
          <p:cNvPr id="11" name="Picture 2" descr="http://upload.wikimedia.org/wikipedia/en/9/99/Harvey_Balls_Small.jpg"/>
          <p:cNvPicPr>
            <a:picLocks noChangeAspect="1" noChangeArrowheads="1"/>
          </p:cNvPicPr>
          <p:nvPr/>
        </p:nvPicPr>
        <p:blipFill>
          <a:blip r:embed="rId2" cstate="print"/>
          <a:srcRect l="80556"/>
          <a:stretch>
            <a:fillRect/>
          </a:stretch>
        </p:blipFill>
        <p:spPr bwMode="auto">
          <a:xfrm>
            <a:off x="5064644" y="5744945"/>
            <a:ext cx="342144" cy="365760"/>
          </a:xfrm>
          <a:prstGeom prst="rect">
            <a:avLst/>
          </a:prstGeom>
          <a:noFill/>
        </p:spPr>
      </p:pic>
      <p:pic>
        <p:nvPicPr>
          <p:cNvPr id="14" name="Picture 2" descr="http://upload.wikimedia.org/wikipedia/en/9/99/Harvey_Balls_Small.jpg"/>
          <p:cNvPicPr>
            <a:picLocks noChangeAspect="1" noChangeArrowheads="1"/>
          </p:cNvPicPr>
          <p:nvPr/>
        </p:nvPicPr>
        <p:blipFill>
          <a:blip r:embed="rId2" cstate="print"/>
          <a:srcRect l="19444" r="61111"/>
          <a:stretch>
            <a:fillRect/>
          </a:stretch>
        </p:blipFill>
        <p:spPr bwMode="auto">
          <a:xfrm>
            <a:off x="7259659" y="5744945"/>
            <a:ext cx="342144" cy="365760"/>
          </a:xfrm>
          <a:prstGeom prst="rect">
            <a:avLst/>
          </a:prstGeom>
          <a:noFill/>
        </p:spPr>
      </p:pic>
      <p:sp>
        <p:nvSpPr>
          <p:cNvPr id="15" name="Rounded Rectangle 14"/>
          <p:cNvSpPr/>
          <p:nvPr/>
        </p:nvSpPr>
        <p:spPr>
          <a:xfrm>
            <a:off x="2281688" y="1675452"/>
            <a:ext cx="4315962" cy="4435253"/>
          </a:xfrm>
          <a:prstGeom prst="round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lide Number Placeholder 8"/>
          <p:cNvSpPr>
            <a:spLocks noGrp="1"/>
          </p:cNvSpPr>
          <p:nvPr>
            <p:ph type="sldNum" sz="quarter" idx="12"/>
          </p:nvPr>
        </p:nvSpPr>
        <p:spPr/>
        <p:txBody>
          <a:bodyPr>
            <a:normAutofit fontScale="85000" lnSpcReduction="20000"/>
          </a:bodyPr>
          <a:lstStyle/>
          <a:p>
            <a:fld id="{1DFFC655-D735-8243-B6C4-3B647FE025D3}"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9"/>
          <p:cNvSpPr txBox="1">
            <a:spLocks noChangeArrowheads="1"/>
          </p:cNvSpPr>
          <p:nvPr/>
        </p:nvSpPr>
        <p:spPr bwMode="auto">
          <a:xfrm>
            <a:off x="5181600" y="6611938"/>
            <a:ext cx="3962400" cy="246062"/>
          </a:xfrm>
          <a:prstGeom prst="rect">
            <a:avLst/>
          </a:prstGeom>
          <a:noFill/>
          <a:ln w="9525">
            <a:noFill/>
            <a:miter lim="800000"/>
            <a:headEnd/>
            <a:tailEnd/>
          </a:ln>
        </p:spPr>
        <p:txBody>
          <a:bodyPr>
            <a:spAutoFit/>
          </a:bodyPr>
          <a:lstStyle/>
          <a:p>
            <a:pPr algn="r"/>
            <a:r>
              <a:rPr lang="en-US" sz="1000">
                <a:latin typeface="Tw Cen MT" pitchFamily="34" charset="0"/>
              </a:rPr>
              <a:t>2011 UDS Center Designee Profile Data</a:t>
            </a:r>
          </a:p>
        </p:txBody>
      </p:sp>
      <p:sp>
        <p:nvSpPr>
          <p:cNvPr id="5" name="Content Placeholder 2"/>
          <p:cNvSpPr>
            <a:spLocks noGrp="1"/>
          </p:cNvSpPr>
          <p:nvPr>
            <p:ph sz="quarter" idx="1"/>
          </p:nvPr>
        </p:nvSpPr>
        <p:spPr>
          <a:xfrm>
            <a:off x="612648" y="1634066"/>
            <a:ext cx="8153400" cy="4495800"/>
          </a:xfrm>
        </p:spPr>
        <p:txBody>
          <a:bodyPr>
            <a:normAutofit fontScale="70000" lnSpcReduction="20000"/>
          </a:bodyPr>
          <a:lstStyle/>
          <a:p>
            <a:r>
              <a:rPr lang="en-US" b="1" dirty="0" smtClean="0"/>
              <a:t>Additional Funding Sources</a:t>
            </a:r>
          </a:p>
          <a:p>
            <a:pPr lvl="1"/>
            <a:r>
              <a:rPr lang="en-US" dirty="0" smtClean="0"/>
              <a:t>Long-term, potential contracting with a public or non-profit agency to provide care </a:t>
            </a:r>
          </a:p>
          <a:p>
            <a:pPr lvl="1"/>
            <a:r>
              <a:rPr lang="en-US" dirty="0" smtClean="0"/>
              <a:t>Grant Funding (e.g., North Carolina Dental Health Endowment)</a:t>
            </a:r>
          </a:p>
          <a:p>
            <a:r>
              <a:rPr lang="en-US" b="1" dirty="0" smtClean="0"/>
              <a:t>Patient Scheduling</a:t>
            </a:r>
          </a:p>
          <a:p>
            <a:pPr lvl="1"/>
            <a:r>
              <a:rPr lang="en-US" dirty="0" smtClean="0"/>
              <a:t>Limit downtime to improve productivity measures such as patient throughput</a:t>
            </a:r>
          </a:p>
          <a:p>
            <a:r>
              <a:rPr lang="en-US" b="1" dirty="0" smtClean="0"/>
              <a:t>Efficiency of Dental Team</a:t>
            </a:r>
          </a:p>
          <a:p>
            <a:pPr lvl="1"/>
            <a:r>
              <a:rPr lang="en-US" dirty="0" smtClean="0"/>
              <a:t>Correct mix of Dentists, Hygienists and Dental Assistants</a:t>
            </a:r>
          </a:p>
          <a:p>
            <a:pPr lvl="1"/>
            <a:r>
              <a:rPr lang="en-US" dirty="0" smtClean="0"/>
              <a:t>Adequately trained</a:t>
            </a:r>
          </a:p>
          <a:p>
            <a:pPr lvl="1"/>
            <a:r>
              <a:rPr lang="en-US" dirty="0" smtClean="0"/>
              <a:t>Motivated</a:t>
            </a:r>
          </a:p>
          <a:p>
            <a:pPr lvl="1"/>
            <a:r>
              <a:rPr lang="en-US" dirty="0" smtClean="0"/>
              <a:t>Streamlined process</a:t>
            </a:r>
          </a:p>
          <a:p>
            <a:pPr lvl="1"/>
            <a:r>
              <a:rPr lang="en-US" dirty="0" smtClean="0"/>
              <a:t>Checklist of procedures</a:t>
            </a:r>
          </a:p>
          <a:p>
            <a:r>
              <a:rPr lang="en-US" b="1" dirty="0" smtClean="0"/>
              <a:t>Billing &amp; Collection Systems</a:t>
            </a:r>
          </a:p>
          <a:p>
            <a:pPr lvl="1"/>
            <a:r>
              <a:rPr lang="en-US" dirty="0" smtClean="0"/>
              <a:t>Need to make sure this is adequate to capture all applicable revenues and bills for correct procedures</a:t>
            </a:r>
          </a:p>
          <a:p>
            <a:endParaRPr lang="en-US" dirty="0" smtClean="0"/>
          </a:p>
          <a:p>
            <a:endParaRPr lang="en-US" dirty="0" smtClean="0"/>
          </a:p>
        </p:txBody>
      </p:sp>
      <p:sp>
        <p:nvSpPr>
          <p:cNvPr id="8" name="Title 1"/>
          <p:cNvSpPr>
            <a:spLocks noGrp="1"/>
          </p:cNvSpPr>
          <p:nvPr>
            <p:ph type="title"/>
          </p:nvPr>
        </p:nvSpPr>
        <p:spPr>
          <a:xfrm>
            <a:off x="545909" y="109869"/>
            <a:ext cx="8707272" cy="990600"/>
          </a:xfrm>
        </p:spPr>
        <p:txBody>
          <a:bodyPr>
            <a:normAutofit fontScale="90000"/>
          </a:bodyPr>
          <a:lstStyle/>
          <a:p>
            <a:pPr eaLnBrk="1" hangingPunct="1"/>
            <a:r>
              <a:rPr lang="en-US" sz="3600" b="1" dirty="0" smtClean="0">
                <a:solidFill>
                  <a:schemeClr val="accent1"/>
                </a:solidFill>
              </a:rPr>
              <a:t>Other Important Considerations</a:t>
            </a:r>
            <a:r>
              <a:rPr lang="en-US" sz="2400" b="1" dirty="0" smtClean="0"/>
              <a:t/>
            </a:r>
            <a:br>
              <a:rPr lang="en-US" sz="2400" b="1" dirty="0" smtClean="0"/>
            </a:br>
            <a:r>
              <a:rPr lang="en-US" sz="2700" b="1" dirty="0" smtClean="0"/>
              <a:t>Promote balance &amp; efficiency in funding streams &amp; dental team</a:t>
            </a:r>
            <a:endParaRPr lang="en-US" sz="2700" b="1" dirty="0" smtClean="0">
              <a:solidFill>
                <a:schemeClr val="accent1"/>
              </a:solidFill>
            </a:endParaRPr>
          </a:p>
        </p:txBody>
      </p:sp>
      <p:sp>
        <p:nvSpPr>
          <p:cNvPr id="6" name="Slide Number Placeholder 5"/>
          <p:cNvSpPr>
            <a:spLocks noGrp="1"/>
          </p:cNvSpPr>
          <p:nvPr>
            <p:ph type="sldNum" sz="quarter" idx="12"/>
          </p:nvPr>
        </p:nvSpPr>
        <p:spPr/>
        <p:txBody>
          <a:bodyPr>
            <a:normAutofit fontScale="85000" lnSpcReduction="20000"/>
          </a:bodyPr>
          <a:lstStyle/>
          <a:p>
            <a:fld id="{1DFFC655-D735-8243-B6C4-3B647FE025D3}"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Preliminary Recommendation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1150"/>
            <a:ext cx="8153400" cy="990600"/>
          </a:xfrm>
        </p:spPr>
        <p:txBody>
          <a:bodyPr>
            <a:noAutofit/>
          </a:bodyPr>
          <a:lstStyle/>
          <a:p>
            <a:r>
              <a:rPr lang="en-US" sz="2800" b="1" dirty="0" smtClean="0"/>
              <a:t>Dental Care Matters: Preventative dental care is a low-cost, high-impact patient care opportunity</a:t>
            </a:r>
            <a:endParaRPr lang="en-US" sz="2800" b="1"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xmlns="" val="310523620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4572000" y="6304002"/>
            <a:ext cx="4572000" cy="553998"/>
          </a:xfrm>
          <a:prstGeom prst="rect">
            <a:avLst/>
          </a:prstGeom>
        </p:spPr>
        <p:txBody>
          <a:bodyPr>
            <a:spAutoFit/>
          </a:bodyPr>
          <a:lstStyle/>
          <a:p>
            <a:r>
              <a:rPr lang="en-US" sz="1000" dirty="0" smtClean="0"/>
              <a:t>Sources: Surgeon General, US Dept. of Health; </a:t>
            </a:r>
            <a:r>
              <a:rPr lang="en-US" sz="1000" dirty="0" smtClean="0">
                <a:hlinkClick r:id="rId8"/>
              </a:rPr>
              <a:t>http://www.deltadentalins.com/oral_health/dentalhealth.html</a:t>
            </a:r>
            <a:r>
              <a:rPr lang="en-US" sz="1000" dirty="0" smtClean="0"/>
              <a:t>; </a:t>
            </a:r>
            <a:r>
              <a:rPr lang="en-US" sz="1000" dirty="0" smtClean="0">
                <a:hlinkClick r:id="rId9"/>
              </a:rPr>
              <a:t>https://www.cms.gov/MedicaidDentalCoverage/Downloads/dentalguide.pdf</a:t>
            </a:r>
            <a:endParaRPr lang="en-US" sz="1000" dirty="0"/>
          </a:p>
        </p:txBody>
      </p:sp>
      <p:sp>
        <p:nvSpPr>
          <p:cNvPr id="6" name="Slide Number Placeholder 5"/>
          <p:cNvSpPr>
            <a:spLocks noGrp="1"/>
          </p:cNvSpPr>
          <p:nvPr>
            <p:ph type="sldNum" sz="quarter" idx="12"/>
          </p:nvPr>
        </p:nvSpPr>
        <p:spPr/>
        <p:txBody>
          <a:bodyPr>
            <a:normAutofit fontScale="85000" lnSpcReduction="20000"/>
          </a:bodyPr>
          <a:lstStyle/>
          <a:p>
            <a:fld id="{1DFFC655-D735-8243-B6C4-3B647FE025D3}" type="slidenum">
              <a:rPr lang="en-US" smtClean="0"/>
              <a:pPr/>
              <a:t>4</a:t>
            </a:fld>
            <a:endParaRPr lang="en-US"/>
          </a:p>
        </p:txBody>
      </p:sp>
    </p:spTree>
    <p:extLst>
      <p:ext uri="{BB962C8B-B14F-4D97-AF65-F5344CB8AC3E}">
        <p14:creationId xmlns:p14="http://schemas.microsoft.com/office/powerpoint/2010/main" xmlns="" val="698019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spcBef>
                <a:spcPts val="700"/>
              </a:spcBef>
              <a:defRPr/>
            </a:pPr>
            <a:r>
              <a:rPr lang="en-US" sz="3200" b="1" dirty="0" smtClean="0"/>
              <a:t>Discussion of Preliminary Recommendation</a:t>
            </a:r>
          </a:p>
        </p:txBody>
      </p:sp>
      <p:graphicFrame>
        <p:nvGraphicFramePr>
          <p:cNvPr id="4" name="Table 3"/>
          <p:cNvGraphicFramePr>
            <a:graphicFrameLocks noGrp="1"/>
          </p:cNvGraphicFramePr>
          <p:nvPr/>
        </p:nvGraphicFramePr>
        <p:xfrm>
          <a:off x="612648" y="1943100"/>
          <a:ext cx="7823200" cy="3078480"/>
        </p:xfrm>
        <a:graphic>
          <a:graphicData uri="http://schemas.openxmlformats.org/drawingml/2006/table">
            <a:tbl>
              <a:tblPr firstRow="1" bandRow="1">
                <a:tableStyleId>{EB344D84-9AFB-497E-A393-DC336BA19D2E}</a:tableStyleId>
              </a:tblPr>
              <a:tblGrid>
                <a:gridCol w="2745738"/>
                <a:gridCol w="5077462"/>
              </a:tblGrid>
              <a:tr h="370840">
                <a:tc>
                  <a:txBody>
                    <a:bodyPr/>
                    <a:lstStyle/>
                    <a:p>
                      <a:r>
                        <a:rPr lang="en-US" sz="2000" dirty="0" smtClean="0"/>
                        <a:t>Business Model Options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Recommendation</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000" dirty="0" smtClean="0"/>
                        <a:t>Labor</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At least one full time dentist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000" dirty="0" smtClean="0"/>
                        <a:t>Operational</a:t>
                      </a:r>
                      <a:r>
                        <a:rPr lang="en-US" sz="2000" baseline="0" dirty="0" smtClean="0"/>
                        <a:t> Structure</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Fixed Clinic</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000" dirty="0" smtClean="0"/>
                        <a:t>Payment Options</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Medicaid + Sliding Fee</a:t>
                      </a:r>
                      <a:r>
                        <a:rPr lang="en-US" sz="2000" baseline="0" dirty="0" smtClean="0"/>
                        <a:t> Scale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000" dirty="0" smtClean="0"/>
                        <a:t>Service Offerings</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Preventative First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000" dirty="0" smtClean="0"/>
                        <a:t>Equipment</a:t>
                      </a:r>
                      <a:r>
                        <a:rPr lang="en-US" sz="2000" baseline="0" dirty="0" smtClean="0"/>
                        <a:t> &amp; Supplies</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Mitigate cost</a:t>
                      </a:r>
                      <a:r>
                        <a:rPr lang="en-US" sz="2000" baseline="0" dirty="0" smtClean="0"/>
                        <a:t> through donations and group purchase programs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000" dirty="0" smtClean="0"/>
                        <a:t>Awareness</a:t>
                      </a:r>
                      <a:r>
                        <a:rPr lang="en-US" sz="2000" baseline="0" dirty="0" smtClean="0"/>
                        <a:t> &amp; Marketing</a:t>
                      </a:r>
                      <a:endParaRPr lang="en-US"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Medical Clinic and School</a:t>
                      </a:r>
                      <a:r>
                        <a:rPr lang="en-US" sz="2000" baseline="0" dirty="0" smtClean="0"/>
                        <a:t> Partnerships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normAutofit fontScale="85000" lnSpcReduction="20000"/>
          </a:bodyPr>
          <a:lstStyle/>
          <a:p>
            <a:fld id="{1DFFC655-D735-8243-B6C4-3B647FE025D3}"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5" name="Text Placeholder 4"/>
          <p:cNvSpPr>
            <a:spLocks noGrp="1"/>
          </p:cNvSpPr>
          <p:nvPr>
            <p:ph type="body" idx="1"/>
          </p:nvPr>
        </p:nvSpPr>
        <p:spPr>
          <a:xfrm>
            <a:off x="1371600" y="2658535"/>
            <a:ext cx="7123113" cy="1673225"/>
          </a:xfrm>
        </p:spPr>
        <p:txBody>
          <a:bodyPr/>
          <a:lstStyle/>
          <a:p>
            <a:r>
              <a:rPr lang="en-US" dirty="0" smtClean="0"/>
              <a:t>Thank you</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
        <p:nvSpPr>
          <p:cNvPr id="3" name="TextBox 2"/>
          <p:cNvSpPr txBox="1"/>
          <p:nvPr/>
        </p:nvSpPr>
        <p:spPr>
          <a:xfrm>
            <a:off x="4146334" y="3405348"/>
            <a:ext cx="5092262" cy="1938992"/>
          </a:xfrm>
          <a:prstGeom prst="rect">
            <a:avLst/>
          </a:prstGeom>
          <a:noFill/>
        </p:spPr>
        <p:txBody>
          <a:bodyPr wrap="square" rtlCol="0">
            <a:spAutoFit/>
          </a:bodyPr>
          <a:lstStyle/>
          <a:p>
            <a:pPr>
              <a:buFont typeface="Arial" pitchFamily="34" charset="0"/>
              <a:buChar char="•"/>
            </a:pPr>
            <a:r>
              <a:rPr lang="en-US" sz="2400" dirty="0" smtClean="0"/>
              <a:t> </a:t>
            </a:r>
            <a:r>
              <a:rPr lang="en-US" sz="2400" dirty="0" smtClean="0">
                <a:hlinkClick r:id="rId2" action="ppaction://hlinksldjump"/>
              </a:rPr>
              <a:t>Case Studies &amp; Partnerships</a:t>
            </a:r>
            <a:endParaRPr lang="en-US" sz="2400" dirty="0" smtClean="0"/>
          </a:p>
          <a:p>
            <a:pPr>
              <a:buFont typeface="Arial" pitchFamily="34" charset="0"/>
              <a:buChar char="•"/>
            </a:pPr>
            <a:r>
              <a:rPr lang="en-US" sz="2400" dirty="0" smtClean="0"/>
              <a:t>  </a:t>
            </a:r>
            <a:r>
              <a:rPr lang="en-US" sz="2400" dirty="0" smtClean="0">
                <a:hlinkClick r:id="" action="ppaction://noaction"/>
              </a:rPr>
              <a:t>Medicaid, CHIP, NC Health Choice</a:t>
            </a:r>
            <a:endParaRPr lang="en-US" sz="2400" dirty="0" smtClean="0"/>
          </a:p>
          <a:p>
            <a:pPr>
              <a:buFont typeface="Arial" pitchFamily="34" charset="0"/>
              <a:buChar char="•"/>
            </a:pPr>
            <a:r>
              <a:rPr lang="en-US" sz="2400" dirty="0" smtClean="0"/>
              <a:t>  </a:t>
            </a:r>
            <a:r>
              <a:rPr lang="en-US" sz="2400" dirty="0" smtClean="0">
                <a:hlinkClick r:id="rId3" action="ppaction://hlinksldjump"/>
              </a:rPr>
              <a:t>Demographics</a:t>
            </a:r>
            <a:endParaRPr lang="en-US" sz="2400" dirty="0" smtClean="0"/>
          </a:p>
          <a:p>
            <a:pPr>
              <a:buFont typeface="Arial" pitchFamily="34" charset="0"/>
              <a:buChar char="•"/>
            </a:pPr>
            <a:r>
              <a:rPr lang="en-US" sz="2400" dirty="0" smtClean="0"/>
              <a:t>  </a:t>
            </a:r>
            <a:r>
              <a:rPr lang="en-US" sz="2400" dirty="0" smtClean="0">
                <a:hlinkClick r:id="rId4" action="ppaction://hlinksldjump"/>
              </a:rPr>
              <a:t>Business Model </a:t>
            </a:r>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78464"/>
            <a:ext cx="8153400" cy="990600"/>
          </a:xfrm>
        </p:spPr>
        <p:txBody>
          <a:bodyPr>
            <a:normAutofit/>
          </a:bodyPr>
          <a:lstStyle/>
          <a:p>
            <a:r>
              <a:rPr lang="en-US" sz="3200" b="1" dirty="0" smtClean="0"/>
              <a:t>Project Team</a:t>
            </a:r>
            <a:endParaRPr lang="en-US" sz="3200" b="1" dirty="0"/>
          </a:p>
        </p:txBody>
      </p:sp>
      <p:sp>
        <p:nvSpPr>
          <p:cNvPr id="3" name="Content Placeholder 2"/>
          <p:cNvSpPr>
            <a:spLocks noGrp="1"/>
          </p:cNvSpPr>
          <p:nvPr>
            <p:ph sz="quarter" idx="1"/>
          </p:nvPr>
        </p:nvSpPr>
        <p:spPr>
          <a:xfrm>
            <a:off x="612648" y="1551710"/>
            <a:ext cx="8046443" cy="4613564"/>
          </a:xfrm>
        </p:spPr>
        <p:txBody>
          <a:bodyPr>
            <a:normAutofit/>
          </a:bodyPr>
          <a:lstStyle/>
          <a:p>
            <a:pPr>
              <a:buClrTx/>
              <a:buFont typeface="Arial" pitchFamily="34" charset="0"/>
              <a:buChar char="•"/>
            </a:pPr>
            <a:r>
              <a:rPr lang="en-US" sz="2400" dirty="0" smtClean="0"/>
              <a:t>Kellan Dickens (kellan_dickens@unc.edu)</a:t>
            </a:r>
          </a:p>
          <a:p>
            <a:pPr>
              <a:buClrTx/>
              <a:buFont typeface="Arial" pitchFamily="34" charset="0"/>
              <a:buChar char="•"/>
            </a:pPr>
            <a:r>
              <a:rPr lang="en-US" sz="2400" dirty="0" smtClean="0"/>
              <a:t>Anna Diehl (anna_diehl@unc.edu)</a:t>
            </a:r>
          </a:p>
          <a:p>
            <a:pPr>
              <a:buClrTx/>
              <a:buFont typeface="Arial" pitchFamily="34" charset="0"/>
              <a:buChar char="•"/>
            </a:pPr>
            <a:r>
              <a:rPr lang="en-US" sz="2400" dirty="0" smtClean="0"/>
              <a:t>Andrea Gourdine (andrea_gourdine@unc.edu)</a:t>
            </a:r>
          </a:p>
          <a:p>
            <a:pPr>
              <a:buClrTx/>
              <a:buFont typeface="Arial" pitchFamily="34" charset="0"/>
              <a:buChar char="•"/>
            </a:pPr>
            <a:r>
              <a:rPr lang="en-US" sz="2400" dirty="0" smtClean="0"/>
              <a:t>Rawlins Parker (rawlins_parker@unc.edu)</a:t>
            </a:r>
          </a:p>
          <a:p>
            <a:pPr>
              <a:buClrTx/>
              <a:buFont typeface="Arial" pitchFamily="34" charset="0"/>
              <a:buChar char="•"/>
            </a:pPr>
            <a:r>
              <a:rPr lang="en-US" sz="2400" dirty="0" smtClean="0"/>
              <a:t>Nora Petito (nora_petito@unc.edu)</a:t>
            </a:r>
            <a:br>
              <a:rPr lang="en-US" sz="2400" dirty="0" smtClean="0"/>
            </a:br>
            <a:endParaRPr lang="en-US" sz="2400" dirty="0"/>
          </a:p>
          <a:p>
            <a:endParaRPr lang="en-US" sz="2400" dirty="0"/>
          </a:p>
        </p:txBody>
      </p:sp>
      <p:sp>
        <p:nvSpPr>
          <p:cNvPr id="4" name="Slide Number Placeholder 3"/>
          <p:cNvSpPr>
            <a:spLocks noGrp="1"/>
          </p:cNvSpPr>
          <p:nvPr>
            <p:ph type="sldNum" sz="quarter" idx="12"/>
          </p:nvPr>
        </p:nvSpPr>
        <p:spPr/>
        <p:txBody>
          <a:bodyPr>
            <a:normAutofit fontScale="85000" lnSpcReduction="20000"/>
          </a:bodyPr>
          <a:lstStyle/>
          <a:p>
            <a:fld id="{1DFFC655-D735-8243-B6C4-3B647FE025D3}" type="slidenum">
              <a:rPr lang="en-US" smtClean="0"/>
              <a:pPr/>
              <a:t>43</a:t>
            </a:fld>
            <a:endParaRPr lang="en-US"/>
          </a:p>
        </p:txBody>
      </p:sp>
    </p:spTree>
    <p:extLst>
      <p:ext uri="{BB962C8B-B14F-4D97-AF65-F5344CB8AC3E}">
        <p14:creationId xmlns:p14="http://schemas.microsoft.com/office/powerpoint/2010/main" xmlns="" val="16111698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Appendix: Partnerships &amp; Case Studies</a:t>
            </a:r>
            <a:endParaRPr lang="en-US" dirty="0"/>
          </a:p>
        </p:txBody>
      </p:sp>
    </p:spTree>
    <p:extLst>
      <p:ext uri="{BB962C8B-B14F-4D97-AF65-F5344CB8AC3E}">
        <p14:creationId xmlns:p14="http://schemas.microsoft.com/office/powerpoint/2010/main" xmlns="" val="37824333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xmlns="" val="2997580874"/>
              </p:ext>
            </p:extLst>
          </p:nvPr>
        </p:nvGraphicFramePr>
        <p:xfrm>
          <a:off x="76129" y="1600200"/>
          <a:ext cx="8808564"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30" name="Picture 6" descr="http://img3.findthebest.com/sites/default/files/1396/media/images/East_Carolina_University_School_of_Dental_Medicine_.jp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76129" y="3357349"/>
            <a:ext cx="1825612" cy="197892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4"/>
          <p:cNvSpPr>
            <a:spLocks noGrp="1"/>
          </p:cNvSpPr>
          <p:nvPr>
            <p:ph type="title"/>
          </p:nvPr>
        </p:nvSpPr>
        <p:spPr/>
        <p:txBody>
          <a:bodyPr>
            <a:noAutofit/>
          </a:bodyPr>
          <a:lstStyle/>
          <a:p>
            <a:r>
              <a:rPr lang="en-US" sz="3200" b="1" dirty="0" smtClean="0"/>
              <a:t>Partnerships: ‘Third Generation’ - Community Health &amp; Practice-Based Education</a:t>
            </a:r>
            <a:endParaRPr lang="en-US" sz="3200" b="1" dirty="0"/>
          </a:p>
        </p:txBody>
      </p:sp>
      <p:graphicFrame>
        <p:nvGraphicFramePr>
          <p:cNvPr id="7" name="Diagram 6"/>
          <p:cNvGraphicFramePr/>
          <p:nvPr>
            <p:extLst>
              <p:ext uri="{D42A27DB-BD31-4B8C-83A1-F6EECF244321}">
                <p14:modId xmlns:p14="http://schemas.microsoft.com/office/powerpoint/2010/main" xmlns="" val="1975810864"/>
              </p:ext>
            </p:extLst>
          </p:nvPr>
        </p:nvGraphicFramePr>
        <p:xfrm>
          <a:off x="1045027" y="5213405"/>
          <a:ext cx="7948847" cy="83099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6" name="Slide Number Placeholder 5"/>
          <p:cNvSpPr>
            <a:spLocks noGrp="1"/>
          </p:cNvSpPr>
          <p:nvPr>
            <p:ph type="sldNum" sz="quarter" idx="12"/>
          </p:nvPr>
        </p:nvSpPr>
        <p:spPr/>
        <p:txBody>
          <a:bodyPr>
            <a:normAutofit fontScale="85000" lnSpcReduction="20000"/>
          </a:bodyPr>
          <a:lstStyle/>
          <a:p>
            <a:fld id="{1DFFC655-D735-8243-B6C4-3B647FE025D3}" type="slidenum">
              <a:rPr lang="en-US" smtClean="0"/>
              <a:pPr/>
              <a:t>45</a:t>
            </a:fld>
            <a:endParaRPr lang="en-US"/>
          </a:p>
        </p:txBody>
      </p:sp>
    </p:spTree>
    <p:extLst>
      <p:ext uri="{BB962C8B-B14F-4D97-AF65-F5344CB8AC3E}">
        <p14:creationId xmlns:p14="http://schemas.microsoft.com/office/powerpoint/2010/main" xmlns="" val="9569340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546" y="151150"/>
            <a:ext cx="8513800" cy="990600"/>
          </a:xfrm>
        </p:spPr>
        <p:txBody>
          <a:bodyPr>
            <a:noAutofit/>
          </a:bodyPr>
          <a:lstStyle/>
          <a:p>
            <a:r>
              <a:rPr lang="en-US" sz="3200" b="1" dirty="0" smtClean="0"/>
              <a:t>Partnerships: Carolina Family Health Centers (http://cfhc.biz/)</a:t>
            </a:r>
            <a:endParaRPr lang="en-US" sz="3200" b="1" dirty="0"/>
          </a:p>
        </p:txBody>
      </p:sp>
      <p:sp>
        <p:nvSpPr>
          <p:cNvPr id="3" name="Content Placeholder 2"/>
          <p:cNvSpPr>
            <a:spLocks noGrp="1"/>
          </p:cNvSpPr>
          <p:nvPr>
            <p:ph idx="1"/>
          </p:nvPr>
        </p:nvSpPr>
        <p:spPr/>
        <p:txBody>
          <a:bodyPr>
            <a:normAutofit/>
          </a:bodyPr>
          <a:lstStyle/>
          <a:p>
            <a:pPr>
              <a:buFont typeface="Arial" pitchFamily="34" charset="0"/>
              <a:buChar char="•"/>
            </a:pPr>
            <a:r>
              <a:rPr lang="en-US" sz="2200" b="1" dirty="0" smtClean="0"/>
              <a:t>The Mission Statement </a:t>
            </a:r>
            <a:r>
              <a:rPr lang="en-US" sz="2200" dirty="0" smtClean="0"/>
              <a:t>:  </a:t>
            </a:r>
            <a:r>
              <a:rPr lang="en-US" sz="1800" dirty="0" smtClean="0"/>
              <a:t>The Mission of Carolina Family Health Centers is to provide quality healthcare to the people of Edgecombe, Nash and Wilson Counties with dignity and respect, regardless of financial, medical or cultural status.</a:t>
            </a:r>
            <a:endParaRPr lang="en-US" sz="1100" dirty="0" smtClean="0"/>
          </a:p>
          <a:p>
            <a:pPr>
              <a:buFont typeface="Arial" pitchFamily="34" charset="0"/>
              <a:buChar char="•"/>
            </a:pPr>
            <a:r>
              <a:rPr lang="en-US" sz="2200" b="1" dirty="0" smtClean="0"/>
              <a:t>Locations: </a:t>
            </a:r>
          </a:p>
          <a:p>
            <a:pPr>
              <a:buNone/>
            </a:pPr>
            <a:r>
              <a:rPr lang="en-US" sz="2200" dirty="0" smtClean="0"/>
              <a:t>	*</a:t>
            </a:r>
            <a:r>
              <a:rPr lang="en-US" sz="2200" u="sng" dirty="0" smtClean="0"/>
              <a:t>Freedom Hill Community Health Center</a:t>
            </a:r>
            <a:r>
              <a:rPr lang="en-US" sz="2200" dirty="0" smtClean="0"/>
              <a:t/>
            </a:r>
            <a:br>
              <a:rPr lang="en-US" sz="2200" dirty="0" smtClean="0"/>
            </a:br>
            <a:r>
              <a:rPr lang="en-US" sz="2200" dirty="0" smtClean="0"/>
              <a:t>Serving Edgecombe County</a:t>
            </a:r>
            <a:br>
              <a:rPr lang="en-US" sz="2200" dirty="0" smtClean="0"/>
            </a:br>
            <a:r>
              <a:rPr lang="en-US" sz="2200" dirty="0" smtClean="0"/>
              <a:t/>
            </a:r>
            <a:br>
              <a:rPr lang="en-US" sz="2200" dirty="0" smtClean="0"/>
            </a:br>
            <a:r>
              <a:rPr lang="en-US" sz="2200" dirty="0" smtClean="0"/>
              <a:t>*</a:t>
            </a:r>
            <a:r>
              <a:rPr lang="en-US" sz="2200" u="sng" dirty="0" smtClean="0"/>
              <a:t>Harvest Family Health Center</a:t>
            </a:r>
            <a:r>
              <a:rPr lang="en-US" sz="2200" dirty="0" smtClean="0"/>
              <a:t/>
            </a:r>
            <a:br>
              <a:rPr lang="en-US" sz="2200" dirty="0" smtClean="0"/>
            </a:br>
            <a:r>
              <a:rPr lang="en-US" sz="2200" dirty="0" smtClean="0"/>
              <a:t>Serving Nash County</a:t>
            </a:r>
            <a:br>
              <a:rPr lang="en-US" sz="2200" dirty="0" smtClean="0"/>
            </a:br>
            <a:r>
              <a:rPr lang="en-US" sz="2200" dirty="0" smtClean="0"/>
              <a:t/>
            </a:r>
            <a:br>
              <a:rPr lang="en-US" sz="2200" dirty="0" smtClean="0"/>
            </a:br>
            <a:r>
              <a:rPr lang="en-US" sz="2200" dirty="0" smtClean="0"/>
              <a:t>*</a:t>
            </a:r>
            <a:r>
              <a:rPr lang="en-US" sz="2200" u="sng" dirty="0" smtClean="0"/>
              <a:t>Wilson Community Health Center</a:t>
            </a:r>
            <a:r>
              <a:rPr lang="en-US" sz="2200" dirty="0" smtClean="0"/>
              <a:t/>
            </a:r>
            <a:br>
              <a:rPr lang="en-US" sz="2200" dirty="0" smtClean="0"/>
            </a:br>
            <a:r>
              <a:rPr lang="en-US" sz="2200" dirty="0" smtClean="0"/>
              <a:t>Serving Wilson County </a:t>
            </a:r>
            <a:endParaRPr lang="en-US" sz="2200" b="1" dirty="0" smtClean="0"/>
          </a:p>
        </p:txBody>
      </p:sp>
      <p:sp>
        <p:nvSpPr>
          <p:cNvPr id="4" name="Slide Number Placeholder 3"/>
          <p:cNvSpPr>
            <a:spLocks noGrp="1"/>
          </p:cNvSpPr>
          <p:nvPr>
            <p:ph type="sldNum" sz="quarter" idx="12"/>
          </p:nvPr>
        </p:nvSpPr>
        <p:spPr/>
        <p:txBody>
          <a:bodyPr>
            <a:normAutofit fontScale="85000" lnSpcReduction="20000"/>
          </a:bodyPr>
          <a:lstStyle/>
          <a:p>
            <a:fld id="{1DFFC655-D735-8243-B6C4-3B647FE025D3}"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Partnerships:  VA Services</a:t>
            </a:r>
            <a:endParaRPr lang="en-US" sz="3200" b="1" dirty="0"/>
          </a:p>
        </p:txBody>
      </p:sp>
      <p:sp>
        <p:nvSpPr>
          <p:cNvPr id="3" name="Content Placeholder 2"/>
          <p:cNvSpPr>
            <a:spLocks noGrp="1"/>
          </p:cNvSpPr>
          <p:nvPr>
            <p:ph idx="1"/>
          </p:nvPr>
        </p:nvSpPr>
        <p:spPr/>
        <p:txBody>
          <a:bodyPr>
            <a:normAutofit/>
          </a:bodyPr>
          <a:lstStyle/>
          <a:p>
            <a:pPr>
              <a:buFont typeface="Arial" pitchFamily="34" charset="0"/>
              <a:buChar char="•"/>
            </a:pPr>
            <a:r>
              <a:rPr lang="en-US" dirty="0" smtClean="0"/>
              <a:t>VA Dental provided primarily to service related injuries at VA Clinics</a:t>
            </a:r>
          </a:p>
          <a:p>
            <a:pPr>
              <a:buFont typeface="Arial" pitchFamily="34" charset="0"/>
              <a:buChar char="•"/>
            </a:pPr>
            <a:r>
              <a:rPr lang="en-US" dirty="0" smtClean="0"/>
              <a:t>Closest VA Dental Facility </a:t>
            </a:r>
          </a:p>
          <a:p>
            <a:pPr lvl="1">
              <a:buFont typeface="Arial" pitchFamily="34" charset="0"/>
              <a:buChar char="•"/>
            </a:pPr>
            <a:r>
              <a:rPr lang="en-US" dirty="0" smtClean="0"/>
              <a:t>Greenville Clinic (Phone: 252-830-2149)or Durham VA Hospital (</a:t>
            </a:r>
            <a:r>
              <a:rPr lang="en-US" b="1" dirty="0" smtClean="0"/>
              <a:t>(919) 286-0411 or (888) 878-6890)</a:t>
            </a:r>
            <a:endParaRPr lang="en-US" dirty="0" smtClean="0"/>
          </a:p>
          <a:p>
            <a:pPr>
              <a:buFont typeface="Arial" pitchFamily="34" charset="0"/>
              <a:buChar char="•"/>
            </a:pPr>
            <a:r>
              <a:rPr lang="en-US" dirty="0" smtClean="0"/>
              <a:t>County Benefits Received per year 2009</a:t>
            </a:r>
          </a:p>
          <a:p>
            <a:pPr lvl="1">
              <a:buFont typeface="Arial" pitchFamily="34" charset="0"/>
              <a:buChar char="•"/>
            </a:pPr>
            <a:r>
              <a:rPr lang="en-US" dirty="0" smtClean="0"/>
              <a:t>Edgecombe $6,016,000 Medical/Insurance</a:t>
            </a:r>
          </a:p>
          <a:p>
            <a:pPr lvl="1">
              <a:buFont typeface="Arial" pitchFamily="34" charset="0"/>
              <a:buChar char="•"/>
            </a:pPr>
            <a:r>
              <a:rPr lang="en-US" dirty="0" smtClean="0"/>
              <a:t> Nash $11,034,000 Medical/Insurance</a:t>
            </a:r>
          </a:p>
          <a:p>
            <a:pPr lvl="1"/>
            <a:endParaRPr lang="en-US" dirty="0" smtClean="0"/>
          </a:p>
        </p:txBody>
      </p:sp>
      <p:sp>
        <p:nvSpPr>
          <p:cNvPr id="4" name="Rectangle 3"/>
          <p:cNvSpPr/>
          <p:nvPr/>
        </p:nvSpPr>
        <p:spPr>
          <a:xfrm>
            <a:off x="6662231" y="6375358"/>
            <a:ext cx="2481769" cy="246221"/>
          </a:xfrm>
          <a:prstGeom prst="rect">
            <a:avLst/>
          </a:prstGeom>
        </p:spPr>
        <p:txBody>
          <a:bodyPr wrap="none">
            <a:spAutoFit/>
          </a:bodyPr>
          <a:lstStyle/>
          <a:p>
            <a:pPr algn="r"/>
            <a:r>
              <a:rPr lang="en-US" sz="1000" dirty="0" smtClean="0"/>
              <a:t>http://www.cdc.gov/nchs/fastats/dental.htm</a:t>
            </a:r>
            <a:endParaRPr lang="en-US" sz="1000" dirty="0"/>
          </a:p>
        </p:txBody>
      </p:sp>
      <p:sp>
        <p:nvSpPr>
          <p:cNvPr id="5" name="Slide Number Placeholder 4"/>
          <p:cNvSpPr>
            <a:spLocks noGrp="1"/>
          </p:cNvSpPr>
          <p:nvPr>
            <p:ph type="sldNum" sz="quarter" idx="12"/>
          </p:nvPr>
        </p:nvSpPr>
        <p:spPr/>
        <p:txBody>
          <a:bodyPr>
            <a:normAutofit fontScale="85000" lnSpcReduction="20000"/>
          </a:bodyPr>
          <a:lstStyle/>
          <a:p>
            <a:fld id="{1DFFC655-D735-8243-B6C4-3B647FE025D3}"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Partnerships:  Carrboro Health Clinic</a:t>
            </a:r>
            <a:endParaRPr lang="en-US" sz="3200" b="1" dirty="0"/>
          </a:p>
        </p:txBody>
      </p:sp>
      <p:sp>
        <p:nvSpPr>
          <p:cNvPr id="3" name="Content Placeholder 2"/>
          <p:cNvSpPr>
            <a:spLocks noGrp="1"/>
          </p:cNvSpPr>
          <p:nvPr>
            <p:ph idx="1"/>
          </p:nvPr>
        </p:nvSpPr>
        <p:spPr/>
        <p:txBody>
          <a:bodyPr>
            <a:normAutofit/>
          </a:bodyPr>
          <a:lstStyle/>
          <a:p>
            <a:pPr>
              <a:buFont typeface="Arial" pitchFamily="34" charset="0"/>
              <a:buChar char="•"/>
            </a:pPr>
            <a:r>
              <a:rPr lang="en-US" dirty="0" smtClean="0"/>
              <a:t>Piedmont Health Services, Inc.</a:t>
            </a:r>
          </a:p>
          <a:p>
            <a:pPr lvl="1">
              <a:buFont typeface="Arial" pitchFamily="34" charset="0"/>
              <a:buChar char="•"/>
            </a:pPr>
            <a:r>
              <a:rPr lang="en-US" dirty="0" smtClean="0"/>
              <a:t>229 Lloyd St., Carrboro, NC 27510</a:t>
            </a:r>
          </a:p>
          <a:p>
            <a:pPr lvl="1">
              <a:buFont typeface="Arial" pitchFamily="34" charset="0"/>
              <a:buChar char="•"/>
            </a:pPr>
            <a:r>
              <a:rPr lang="en-US" dirty="0" smtClean="0"/>
              <a:t>919-724-1659</a:t>
            </a:r>
          </a:p>
          <a:p>
            <a:pPr lvl="1">
              <a:buFont typeface="Arial" pitchFamily="34" charset="0"/>
              <a:buChar char="•"/>
            </a:pPr>
            <a:r>
              <a:rPr lang="en-US" dirty="0" smtClean="0"/>
              <a:t>Met with 3/26/2012</a:t>
            </a:r>
          </a:p>
          <a:p>
            <a:pPr>
              <a:buFont typeface="Arial" pitchFamily="34" charset="0"/>
              <a:buChar char="•"/>
            </a:pPr>
            <a:r>
              <a:rPr lang="en-US" dirty="0" smtClean="0"/>
              <a:t>FQHC, expanded to dental clinic 7 years ago</a:t>
            </a:r>
          </a:p>
          <a:p>
            <a:pPr>
              <a:buFont typeface="Arial" pitchFamily="34" charset="0"/>
              <a:buChar char="•"/>
            </a:pPr>
            <a:r>
              <a:rPr lang="en-US" dirty="0" smtClean="0"/>
              <a:t>Katrina </a:t>
            </a:r>
            <a:r>
              <a:rPr lang="en-US" dirty="0" err="1" smtClean="0"/>
              <a:t>Mattison-Chalwe</a:t>
            </a:r>
            <a:r>
              <a:rPr lang="en-US" dirty="0" smtClean="0"/>
              <a:t>, DDS</a:t>
            </a:r>
            <a:br>
              <a:rPr lang="en-US" dirty="0" smtClean="0"/>
            </a:br>
            <a:r>
              <a:rPr lang="en-US" dirty="0" smtClean="0"/>
              <a:t>mattisok@piedmonthealth.org</a:t>
            </a:r>
          </a:p>
          <a:p>
            <a:pPr lvl="1">
              <a:buFont typeface="Arial" pitchFamily="34" charset="0"/>
              <a:buChar char="•"/>
            </a:pPr>
            <a:endParaRPr lang="en-US" dirty="0" smtClean="0"/>
          </a:p>
          <a:p>
            <a:pPr lvl="1"/>
            <a:endParaRPr lang="en-US" dirty="0" smtClean="0"/>
          </a:p>
        </p:txBody>
      </p:sp>
      <p:sp>
        <p:nvSpPr>
          <p:cNvPr id="4" name="Rectangle 3"/>
          <p:cNvSpPr/>
          <p:nvPr/>
        </p:nvSpPr>
        <p:spPr>
          <a:xfrm>
            <a:off x="6662231" y="6375358"/>
            <a:ext cx="2481769" cy="246221"/>
          </a:xfrm>
          <a:prstGeom prst="rect">
            <a:avLst/>
          </a:prstGeom>
        </p:spPr>
        <p:txBody>
          <a:bodyPr wrap="none">
            <a:spAutoFit/>
          </a:bodyPr>
          <a:lstStyle/>
          <a:p>
            <a:pPr algn="r"/>
            <a:r>
              <a:rPr lang="en-US" sz="1000" dirty="0" smtClean="0"/>
              <a:t>http://www.cdc.gov/nchs/fastats/dental.htm</a:t>
            </a:r>
            <a:endParaRPr lang="en-US" sz="1000" dirty="0"/>
          </a:p>
        </p:txBody>
      </p:sp>
      <p:sp>
        <p:nvSpPr>
          <p:cNvPr id="5" name="Slide Number Placeholder 4"/>
          <p:cNvSpPr>
            <a:spLocks noGrp="1"/>
          </p:cNvSpPr>
          <p:nvPr>
            <p:ph type="sldNum" sz="quarter" idx="12"/>
          </p:nvPr>
        </p:nvSpPr>
        <p:spPr/>
        <p:txBody>
          <a:bodyPr>
            <a:normAutofit fontScale="85000" lnSpcReduction="20000"/>
          </a:bodyPr>
          <a:lstStyle/>
          <a:p>
            <a:fld id="{1DFFC655-D735-8243-B6C4-3B647FE025D3}"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Case Studies: Dental Clinic Success Stories</a:t>
            </a:r>
            <a:endParaRPr lang="en-US" sz="3200" b="1"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xmlns="" val="348206901"/>
              </p:ext>
            </p:extLst>
          </p:nvPr>
        </p:nvGraphicFramePr>
        <p:xfrm>
          <a:off x="609599" y="1589088"/>
          <a:ext cx="8153401"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6"/>
          </p:nvPr>
        </p:nvSpPr>
        <p:spPr/>
        <p:txBody>
          <a:bodyPr>
            <a:normAutofit fontScale="85000" lnSpcReduction="20000"/>
          </a:bodyPr>
          <a:lstStyle/>
          <a:p>
            <a:fld id="{1DFFC655-D735-8243-B6C4-3B647FE025D3}" type="slidenum">
              <a:rPr lang="en-US" smtClean="0"/>
              <a:pPr/>
              <a:t>49</a:t>
            </a:fld>
            <a:endParaRPr lang="en-US"/>
          </a:p>
        </p:txBody>
      </p:sp>
    </p:spTree>
    <p:extLst>
      <p:ext uri="{BB962C8B-B14F-4D97-AF65-F5344CB8AC3E}">
        <p14:creationId xmlns:p14="http://schemas.microsoft.com/office/powerpoint/2010/main" xmlns="" val="18616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Key Barriers: Affordability, availability, and acceptability limit dental care</a:t>
            </a:r>
            <a:endParaRPr lang="en-US" sz="2800" b="1" dirty="0"/>
          </a:p>
        </p:txBody>
      </p:sp>
      <p:graphicFrame>
        <p:nvGraphicFramePr>
          <p:cNvPr id="5" name="Content Placeholder 4"/>
          <p:cNvGraphicFramePr>
            <a:graphicFrameLocks noGrp="1"/>
          </p:cNvGraphicFramePr>
          <p:nvPr>
            <p:ph sz="quarter" idx="1"/>
          </p:nvPr>
        </p:nvGraphicFramePr>
        <p:xfrm>
          <a:off x="521933"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normAutofit fontScale="85000" lnSpcReduction="20000"/>
          </a:bodyPr>
          <a:lstStyle/>
          <a:p>
            <a:fld id="{1DFFC655-D735-8243-B6C4-3B647FE025D3}"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Appendix: Medicaid, CHIP, NC Health Choice</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78464"/>
            <a:ext cx="8153400" cy="990600"/>
          </a:xfrm>
        </p:spPr>
        <p:txBody>
          <a:bodyPr>
            <a:normAutofit/>
          </a:bodyPr>
          <a:lstStyle/>
          <a:p>
            <a:r>
              <a:rPr lang="en-US" sz="3200" b="1" dirty="0" smtClean="0"/>
              <a:t>Medicaid and Dental Care</a:t>
            </a:r>
            <a:endParaRPr lang="en-US" sz="3200" b="1" dirty="0"/>
          </a:p>
        </p:txBody>
      </p:sp>
      <p:sp>
        <p:nvSpPr>
          <p:cNvPr id="3" name="Content Placeholder 2"/>
          <p:cNvSpPr>
            <a:spLocks noGrp="1"/>
          </p:cNvSpPr>
          <p:nvPr>
            <p:ph sz="quarter" idx="1"/>
          </p:nvPr>
        </p:nvSpPr>
        <p:spPr>
          <a:xfrm>
            <a:off x="612648" y="1551710"/>
            <a:ext cx="8046443" cy="4613564"/>
          </a:xfrm>
        </p:spPr>
        <p:txBody>
          <a:bodyPr>
            <a:normAutofit/>
          </a:bodyPr>
          <a:lstStyle/>
          <a:p>
            <a:pPr>
              <a:buClrTx/>
              <a:buFont typeface="Arial" pitchFamily="34" charset="0"/>
              <a:buChar char="•"/>
            </a:pPr>
            <a:r>
              <a:rPr lang="en-US" sz="2400" dirty="0"/>
              <a:t>Centers for Medicare &amp; Medicaid Services (CMS) has been working with various stakeholders and both the Federal and State level to improve access to pediatric dental care for children eligible under CHIP and Medicaid</a:t>
            </a:r>
          </a:p>
          <a:p>
            <a:pPr>
              <a:buClrTx/>
              <a:buFont typeface="Arial" pitchFamily="34" charset="0"/>
              <a:buChar char="•"/>
            </a:pPr>
            <a:r>
              <a:rPr lang="en-US" sz="2400" dirty="0"/>
              <a:t>CMS’s Early Periodic and Screening, Diagnostic and Treatment (EPSDT) showed 38% of Medicaid eligible children received a dental service in 2008 </a:t>
            </a:r>
          </a:p>
          <a:p>
            <a:pPr>
              <a:buClrTx/>
              <a:buFont typeface="Arial" pitchFamily="34" charset="0"/>
              <a:buChar char="•"/>
            </a:pPr>
            <a:r>
              <a:rPr lang="en-US" sz="2400" dirty="0"/>
              <a:t>Children ages 2 – 5 and children in households where English is not the primary language were less likely to have a dental visit in a year</a:t>
            </a:r>
          </a:p>
          <a:p>
            <a:endParaRPr lang="en-US" sz="2400" dirty="0"/>
          </a:p>
        </p:txBody>
      </p:sp>
      <p:sp>
        <p:nvSpPr>
          <p:cNvPr id="4" name="Slide Number Placeholder 3"/>
          <p:cNvSpPr>
            <a:spLocks noGrp="1"/>
          </p:cNvSpPr>
          <p:nvPr>
            <p:ph type="sldNum" sz="quarter" idx="12"/>
          </p:nvPr>
        </p:nvSpPr>
        <p:spPr/>
        <p:txBody>
          <a:bodyPr>
            <a:normAutofit fontScale="85000" lnSpcReduction="20000"/>
          </a:bodyPr>
          <a:lstStyle/>
          <a:p>
            <a:fld id="{1DFFC655-D735-8243-B6C4-3B647FE025D3}" type="slidenum">
              <a:rPr lang="en-US" smtClean="0"/>
              <a:pPr/>
              <a:t>51</a:t>
            </a:fld>
            <a:endParaRPr lang="en-US"/>
          </a:p>
        </p:txBody>
      </p:sp>
    </p:spTree>
    <p:extLst>
      <p:ext uri="{BB962C8B-B14F-4D97-AF65-F5344CB8AC3E}">
        <p14:creationId xmlns:p14="http://schemas.microsoft.com/office/powerpoint/2010/main" xmlns="" val="16111698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78464"/>
            <a:ext cx="8153400" cy="990600"/>
          </a:xfrm>
        </p:spPr>
        <p:txBody>
          <a:bodyPr>
            <a:noAutofit/>
          </a:bodyPr>
          <a:lstStyle/>
          <a:p>
            <a:r>
              <a:rPr lang="en-US" sz="3200" b="1" dirty="0" smtClean="0">
                <a:solidFill>
                  <a:schemeClr val="accent1"/>
                </a:solidFill>
              </a:rPr>
              <a:t>Medicaid Requirements </a:t>
            </a:r>
            <a:r>
              <a:rPr lang="en-US" sz="3200" b="1" dirty="0"/>
              <a:t/>
            </a:r>
            <a:br>
              <a:rPr lang="en-US" sz="3200" b="1" dirty="0"/>
            </a:br>
            <a:r>
              <a:rPr lang="en-US" sz="3200" b="1" dirty="0" smtClean="0"/>
              <a:t>Who is covered	</a:t>
            </a:r>
            <a:endParaRPr lang="en-US" sz="3200" b="1" dirty="0"/>
          </a:p>
        </p:txBody>
      </p:sp>
      <p:sp>
        <p:nvSpPr>
          <p:cNvPr id="3" name="Content Placeholder 2"/>
          <p:cNvSpPr>
            <a:spLocks noGrp="1"/>
          </p:cNvSpPr>
          <p:nvPr>
            <p:ph sz="quarter" idx="1"/>
          </p:nvPr>
        </p:nvSpPr>
        <p:spPr>
          <a:xfrm>
            <a:off x="612648" y="1551710"/>
            <a:ext cx="8046443" cy="4613564"/>
          </a:xfrm>
        </p:spPr>
        <p:txBody>
          <a:bodyPr>
            <a:normAutofit fontScale="85000" lnSpcReduction="10000"/>
          </a:bodyPr>
          <a:lstStyle/>
          <a:p>
            <a:pPr>
              <a:buFont typeface="Arial" pitchFamily="34" charset="0"/>
              <a:buChar char="•"/>
            </a:pPr>
            <a:r>
              <a:rPr lang="en-US" sz="2800" dirty="0" smtClean="0"/>
              <a:t>Adults (~11 million)</a:t>
            </a:r>
          </a:p>
          <a:p>
            <a:pPr lvl="1">
              <a:buFont typeface="Arial" pitchFamily="34" charset="0"/>
              <a:buChar char="•"/>
            </a:pPr>
            <a:r>
              <a:rPr lang="en-US" dirty="0" smtClean="0"/>
              <a:t>Non-elderly, low income parents, caretakers and non-disabled</a:t>
            </a:r>
          </a:p>
          <a:p>
            <a:pPr lvl="1">
              <a:buFont typeface="Arial" pitchFamily="34" charset="0"/>
              <a:buChar char="•"/>
            </a:pPr>
            <a:r>
              <a:rPr lang="en-US" dirty="0" smtClean="0"/>
              <a:t>Minimum requirement – 133% of the federal poverty line </a:t>
            </a:r>
          </a:p>
          <a:p>
            <a:pPr>
              <a:buFont typeface="Arial" pitchFamily="34" charset="0"/>
              <a:buChar char="•"/>
            </a:pPr>
            <a:r>
              <a:rPr lang="en-US" sz="2800" dirty="0" smtClean="0"/>
              <a:t>Pregnant Women (finances over 40% of births in U.S.)</a:t>
            </a:r>
          </a:p>
          <a:p>
            <a:pPr lvl="1">
              <a:buFont typeface="Arial" pitchFamily="34" charset="0"/>
              <a:buChar char="•"/>
            </a:pPr>
            <a:r>
              <a:rPr lang="en-US" dirty="0" smtClean="0"/>
              <a:t>Prenatal care and up to 60 days postpartum</a:t>
            </a:r>
          </a:p>
          <a:p>
            <a:pPr lvl="1">
              <a:buFont typeface="Arial" pitchFamily="34" charset="0"/>
              <a:buChar char="•"/>
            </a:pPr>
            <a:r>
              <a:rPr lang="en-US" dirty="0" smtClean="0"/>
              <a:t>Infants born by pregnant women on Medicaid automatically qualify</a:t>
            </a:r>
          </a:p>
          <a:p>
            <a:pPr>
              <a:buFont typeface="Arial" pitchFamily="34" charset="0"/>
              <a:buChar char="•"/>
            </a:pPr>
            <a:r>
              <a:rPr lang="en-US" sz="2800" dirty="0" smtClean="0"/>
              <a:t>Disabled (~8.8 million non-elderly)</a:t>
            </a:r>
          </a:p>
          <a:p>
            <a:pPr>
              <a:buFont typeface="Arial" pitchFamily="34" charset="0"/>
              <a:buChar char="•"/>
            </a:pPr>
            <a:r>
              <a:rPr lang="en-US" sz="2800" dirty="0" smtClean="0"/>
              <a:t>Seniors (~4.6 million low-income)</a:t>
            </a:r>
          </a:p>
          <a:p>
            <a:pPr lvl="1">
              <a:buFont typeface="Arial" pitchFamily="34" charset="0"/>
              <a:buChar char="•"/>
            </a:pPr>
            <a:r>
              <a:rPr lang="en-US" dirty="0" smtClean="0"/>
              <a:t>Fills the gaps beyond Medicare up to state payment limit – 8.3 million seniors are dually-eligible</a:t>
            </a:r>
          </a:p>
          <a:p>
            <a:pPr lvl="2">
              <a:buFont typeface="Arial" pitchFamily="34" charset="0"/>
              <a:buChar char="•"/>
            </a:pPr>
            <a:r>
              <a:rPr lang="en-US" dirty="0" smtClean="0"/>
              <a:t>Helps pay for premiums and out-of-pocket expenses</a:t>
            </a:r>
          </a:p>
          <a:p>
            <a:pPr lvl="1"/>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1DFFC655-D735-8243-B6C4-3B647FE025D3}" type="slidenum">
              <a:rPr lang="en-US" smtClean="0"/>
              <a:pPr/>
              <a:t>52</a:t>
            </a:fld>
            <a:endParaRPr lang="en-US"/>
          </a:p>
        </p:txBody>
      </p:sp>
    </p:spTree>
    <p:extLst>
      <p:ext uri="{BB962C8B-B14F-4D97-AF65-F5344CB8AC3E}">
        <p14:creationId xmlns:p14="http://schemas.microsoft.com/office/powerpoint/2010/main" xmlns="" val="27860122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30763"/>
          </a:xfrm>
        </p:spPr>
        <p:txBody>
          <a:bodyPr>
            <a:normAutofit fontScale="92500" lnSpcReduction="10000"/>
          </a:bodyPr>
          <a:lstStyle/>
          <a:p>
            <a:pPr>
              <a:buFont typeface="Arial" pitchFamily="34" charset="0"/>
              <a:buChar char="•"/>
            </a:pPr>
            <a:r>
              <a:rPr lang="en-US" sz="2600" dirty="0" smtClean="0"/>
              <a:t>Children (~31 million)</a:t>
            </a:r>
            <a:endParaRPr lang="en-US" sz="2600" dirty="0"/>
          </a:p>
          <a:p>
            <a:pPr lvl="1">
              <a:buFont typeface="Arial" pitchFamily="34" charset="0"/>
              <a:buChar char="•"/>
            </a:pPr>
            <a:r>
              <a:rPr lang="en-US" sz="2200" dirty="0" smtClean="0"/>
              <a:t>18 </a:t>
            </a:r>
            <a:r>
              <a:rPr lang="en-US" sz="2200" dirty="0"/>
              <a:t>years or younger </a:t>
            </a:r>
          </a:p>
          <a:p>
            <a:pPr lvl="1">
              <a:buFont typeface="Arial" pitchFamily="34" charset="0"/>
              <a:buChar char="•"/>
            </a:pPr>
            <a:r>
              <a:rPr lang="en-US" sz="2200" dirty="0" smtClean="0"/>
              <a:t>CHIP</a:t>
            </a:r>
          </a:p>
          <a:p>
            <a:pPr lvl="2">
              <a:buFont typeface="Arial" pitchFamily="34" charset="0"/>
              <a:buChar char="•"/>
            </a:pPr>
            <a:r>
              <a:rPr lang="en-US" sz="2200" dirty="0" smtClean="0"/>
              <a:t>Provides heath care coverage to ~8 million children in families whose income is too high to fall under Medicaid</a:t>
            </a:r>
          </a:p>
          <a:p>
            <a:pPr lvl="2">
              <a:buFont typeface="Arial" pitchFamily="34" charset="0"/>
              <a:buChar char="•"/>
            </a:pPr>
            <a:r>
              <a:rPr lang="en-US" sz="2200" dirty="0" smtClean="0"/>
              <a:t>Administered at state level but jointly funded by federal and state</a:t>
            </a:r>
          </a:p>
          <a:p>
            <a:pPr lvl="3">
              <a:buFont typeface="Arial" pitchFamily="34" charset="0"/>
              <a:buChar char="•"/>
            </a:pPr>
            <a:r>
              <a:rPr lang="en-US" dirty="0" smtClean="0"/>
              <a:t>Federal matching rate is 15 percentage points higher than Medicaid matching rate</a:t>
            </a:r>
          </a:p>
          <a:p>
            <a:pPr lvl="2">
              <a:buFont typeface="Arial" pitchFamily="34" charset="0"/>
              <a:buChar char="•"/>
            </a:pPr>
            <a:r>
              <a:rPr lang="en-US" sz="2200" dirty="0" smtClean="0"/>
              <a:t>Children’s </a:t>
            </a:r>
            <a:r>
              <a:rPr lang="en-US" sz="2200" dirty="0"/>
              <a:t>Health Insurance Program Reauthorization Act of 2009 </a:t>
            </a:r>
            <a:r>
              <a:rPr lang="en-US" sz="2200" dirty="0" smtClean="0"/>
              <a:t>(CHIPRA</a:t>
            </a:r>
            <a:r>
              <a:rPr lang="en-US" dirty="0" smtClean="0"/>
              <a:t>) </a:t>
            </a:r>
          </a:p>
          <a:p>
            <a:pPr lvl="3">
              <a:buFont typeface="Arial" pitchFamily="34" charset="0"/>
              <a:buChar char="•"/>
            </a:pPr>
            <a:r>
              <a:rPr lang="en-US" dirty="0" smtClean="0"/>
              <a:t>Provides states w/new funding ($100M through 2013) and incentives for children covered under Medicaid and CHIP</a:t>
            </a:r>
          </a:p>
          <a:p>
            <a:pPr lvl="3">
              <a:buFont typeface="Arial" pitchFamily="34" charset="0"/>
              <a:buChar char="•"/>
            </a:pPr>
            <a:r>
              <a:rPr lang="en-US" dirty="0" smtClean="0"/>
              <a:t>Helps states develop strategies to identify, enroll and retain health care coverage for children who qualify for CHIP and Medicaid but are not yet enrolled	</a:t>
            </a:r>
          </a:p>
          <a:p>
            <a:pPr marL="1371600" lvl="3" indent="0">
              <a:buNone/>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1DFFC655-D735-8243-B6C4-3B647FE025D3}" type="slidenum">
              <a:rPr lang="en-US" smtClean="0"/>
              <a:pPr/>
              <a:t>53</a:t>
            </a:fld>
            <a:endParaRPr lang="en-US"/>
          </a:p>
        </p:txBody>
      </p:sp>
      <p:sp>
        <p:nvSpPr>
          <p:cNvPr id="7" name="Title 1"/>
          <p:cNvSpPr>
            <a:spLocks noGrp="1"/>
          </p:cNvSpPr>
          <p:nvPr>
            <p:ph type="title"/>
          </p:nvPr>
        </p:nvSpPr>
        <p:spPr>
          <a:xfrm>
            <a:off x="612648" y="178464"/>
            <a:ext cx="8153400" cy="990600"/>
          </a:xfrm>
        </p:spPr>
        <p:txBody>
          <a:bodyPr>
            <a:noAutofit/>
          </a:bodyPr>
          <a:lstStyle/>
          <a:p>
            <a:r>
              <a:rPr lang="en-US" sz="3200" b="1" dirty="0" smtClean="0">
                <a:solidFill>
                  <a:schemeClr val="accent1"/>
                </a:solidFill>
              </a:rPr>
              <a:t>Medicaid Requirements </a:t>
            </a:r>
            <a:r>
              <a:rPr lang="en-US" sz="3200" b="1" dirty="0"/>
              <a:t/>
            </a:r>
            <a:br>
              <a:rPr lang="en-US" sz="3200" b="1" dirty="0"/>
            </a:br>
            <a:r>
              <a:rPr lang="en-US" sz="3200" b="1" dirty="0" smtClean="0"/>
              <a:t>Who is covered (</a:t>
            </a:r>
            <a:r>
              <a:rPr lang="en-US" sz="3200" b="1" dirty="0" err="1" smtClean="0"/>
              <a:t>con’t</a:t>
            </a:r>
            <a:r>
              <a:rPr lang="en-US" sz="3200" b="1" dirty="0" smtClean="0"/>
              <a:t>)</a:t>
            </a:r>
            <a:endParaRPr lang="en-US" sz="3200" b="1" dirty="0"/>
          </a:p>
        </p:txBody>
      </p:sp>
      <p:sp>
        <p:nvSpPr>
          <p:cNvPr id="6" name="TextBox 5"/>
          <p:cNvSpPr txBox="1"/>
          <p:nvPr/>
        </p:nvSpPr>
        <p:spPr>
          <a:xfrm>
            <a:off x="3988676" y="6298121"/>
            <a:ext cx="5155324" cy="553998"/>
          </a:xfrm>
          <a:prstGeom prst="rect">
            <a:avLst/>
          </a:prstGeom>
          <a:noFill/>
        </p:spPr>
        <p:txBody>
          <a:bodyPr wrap="square" rtlCol="0">
            <a:spAutoFit/>
          </a:bodyPr>
          <a:lstStyle/>
          <a:p>
            <a:pPr algn="r"/>
            <a:r>
              <a:rPr lang="en-US" sz="1000" dirty="0" smtClean="0"/>
              <a:t>Source:  </a:t>
            </a:r>
            <a:r>
              <a:rPr lang="en-US" sz="1000" dirty="0" smtClean="0">
                <a:hlinkClick r:id="rId3"/>
              </a:rPr>
              <a:t>http://www.medicaid.gov/Medicaid-CHIP-Program-Information/By-Topics/Childrens-Health-Insurance-Program-CHIP/Childrens-Health-Insurance-Program-CHIP.html</a:t>
            </a:r>
            <a:endParaRPr lang="en-US" sz="1000" dirty="0" smtClean="0"/>
          </a:p>
          <a:p>
            <a:pPr algn="r"/>
            <a:endParaRPr lang="en-US" sz="1000" dirty="0"/>
          </a:p>
        </p:txBody>
      </p:sp>
    </p:spTree>
    <p:extLst>
      <p:ext uri="{BB962C8B-B14F-4D97-AF65-F5344CB8AC3E}">
        <p14:creationId xmlns:p14="http://schemas.microsoft.com/office/powerpoint/2010/main" xmlns="" val="5222571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Children, Medicaid and CHIP</a:t>
            </a:r>
            <a:endParaRPr lang="en-US"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474386377"/>
              </p:ext>
            </p:extLst>
          </p:nvPr>
        </p:nvGraphicFramePr>
        <p:xfrm>
          <a:off x="300920" y="1828800"/>
          <a:ext cx="8603397" cy="3117273"/>
        </p:xfrm>
        <a:graphic>
          <a:graphicData uri="http://schemas.openxmlformats.org/drawingml/2006/table">
            <a:tbl>
              <a:tblPr firstRow="1" bandRow="1">
                <a:tableStyleId>{7DF18680-E054-41AD-8BC1-D1AEF772440D}</a:tableStyleId>
              </a:tblPr>
              <a:tblGrid>
                <a:gridCol w="1058141"/>
                <a:gridCol w="1058141"/>
                <a:gridCol w="1058141"/>
                <a:gridCol w="1138221"/>
                <a:gridCol w="1116330"/>
                <a:gridCol w="1114251"/>
                <a:gridCol w="1111494"/>
                <a:gridCol w="948678"/>
              </a:tblGrid>
              <a:tr h="1247297">
                <a:tc>
                  <a:txBody>
                    <a:bodyPr/>
                    <a:lstStyle/>
                    <a:p>
                      <a:pPr algn="ctr"/>
                      <a:r>
                        <a:rPr lang="en-US" b="1" dirty="0" smtClean="0"/>
                        <a:t>State and Program</a:t>
                      </a:r>
                      <a:r>
                        <a:rPr lang="en-US" b="1" baseline="0" dirty="0" smtClean="0"/>
                        <a:t> Type</a:t>
                      </a:r>
                      <a:endParaRPr lang="en-US" b="1" dirty="0"/>
                    </a:p>
                  </a:txBody>
                  <a:tcPr/>
                </a:tc>
                <a:tc>
                  <a:txBody>
                    <a:bodyPr/>
                    <a:lstStyle/>
                    <a:p>
                      <a:pPr algn="ctr"/>
                      <a:r>
                        <a:rPr lang="en-US" b="1" dirty="0" smtClean="0"/>
                        <a:t>CHIP</a:t>
                      </a:r>
                      <a:r>
                        <a:rPr lang="en-US" b="1" baseline="0" dirty="0" smtClean="0"/>
                        <a:t>  </a:t>
                      </a:r>
                      <a:endParaRPr lang="en-US" b="1" dirty="0"/>
                    </a:p>
                  </a:txBody>
                  <a:tcPr/>
                </a:tc>
                <a:tc>
                  <a:txBody>
                    <a:bodyPr/>
                    <a:lstStyle/>
                    <a:p>
                      <a:pPr algn="ctr"/>
                      <a:r>
                        <a:rPr lang="en-US" b="1" dirty="0" smtClean="0"/>
                        <a:t>CHIP </a:t>
                      </a:r>
                      <a:endParaRPr lang="en-US" b="1" dirty="0"/>
                    </a:p>
                  </a:txBody>
                  <a:tcPr/>
                </a:tc>
                <a:tc>
                  <a:txBody>
                    <a:bodyPr/>
                    <a:lstStyle/>
                    <a:p>
                      <a:pPr algn="ctr"/>
                      <a:r>
                        <a:rPr lang="en-US" b="1" dirty="0" smtClean="0"/>
                        <a:t>Medicaid</a:t>
                      </a:r>
                      <a:endParaRPr lang="en-US" b="1" dirty="0"/>
                    </a:p>
                  </a:txBody>
                  <a:tcPr/>
                </a:tc>
                <a:tc>
                  <a:txBody>
                    <a:bodyPr/>
                    <a:lstStyle/>
                    <a:p>
                      <a:pPr algn="ctr"/>
                      <a:r>
                        <a:rPr lang="en-US" b="1" dirty="0" smtClean="0"/>
                        <a:t>Medicaid</a:t>
                      </a:r>
                      <a:endParaRPr lang="en-US" b="1" dirty="0"/>
                    </a:p>
                  </a:txBody>
                  <a:tcPr/>
                </a:tc>
                <a:tc>
                  <a:txBody>
                    <a:bodyPr/>
                    <a:lstStyle/>
                    <a:p>
                      <a:pPr algn="ctr"/>
                      <a:r>
                        <a:rPr lang="en-US" b="1" dirty="0" smtClean="0"/>
                        <a:t>CHIP</a:t>
                      </a:r>
                      <a:r>
                        <a:rPr lang="en-US" b="1" baseline="0" dirty="0" smtClean="0"/>
                        <a:t> and Medicaid</a:t>
                      </a:r>
                      <a:endParaRPr lang="en-US"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CHIP</a:t>
                      </a:r>
                      <a:r>
                        <a:rPr lang="en-US" b="1" baseline="0" dirty="0" smtClean="0"/>
                        <a:t> and Medicaid</a:t>
                      </a:r>
                      <a:endParaRPr lang="en-US" b="1" dirty="0"/>
                    </a:p>
                  </a:txBody>
                  <a:tcPr/>
                </a:tc>
                <a:tc>
                  <a:txBody>
                    <a:bodyPr/>
                    <a:lstStyle/>
                    <a:p>
                      <a:pPr algn="ctr"/>
                      <a:r>
                        <a:rPr lang="en-US" b="1" dirty="0" smtClean="0"/>
                        <a:t>Percent Growth</a:t>
                      </a:r>
                      <a:r>
                        <a:rPr lang="en-US" b="1" baseline="0" dirty="0" smtClean="0"/>
                        <a:t> over 2009</a:t>
                      </a:r>
                      <a:endParaRPr lang="en-US" b="1" dirty="0"/>
                    </a:p>
                  </a:txBody>
                  <a:tcPr/>
                </a:tc>
              </a:tr>
              <a:tr h="934988">
                <a:tc>
                  <a:txBody>
                    <a:bodyPr/>
                    <a:lstStyle/>
                    <a:p>
                      <a:r>
                        <a:rPr lang="en-US" dirty="0" smtClean="0"/>
                        <a:t>YEAR</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FY 2009</a:t>
                      </a:r>
                      <a:endParaRPr lang="en-US" dirty="0" smtClean="0"/>
                    </a:p>
                  </a:txBody>
                  <a:tcPr/>
                </a:tc>
                <a:tc>
                  <a:txBody>
                    <a:bodyPr/>
                    <a:lstStyle/>
                    <a:p>
                      <a:pPr algn="ctr"/>
                      <a:r>
                        <a:rPr lang="en-US" dirty="0" smtClean="0"/>
                        <a:t>FY 2010</a:t>
                      </a:r>
                      <a:endParaRPr lang="en-US" dirty="0"/>
                    </a:p>
                  </a:txBody>
                  <a:tcPr/>
                </a:tc>
                <a:tc>
                  <a:txBody>
                    <a:bodyPr/>
                    <a:lstStyle/>
                    <a:p>
                      <a:pPr algn="ctr"/>
                      <a:r>
                        <a:rPr lang="en-US" dirty="0" smtClean="0"/>
                        <a:t>FY 2009</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FY 2010</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FY 2009</a:t>
                      </a:r>
                      <a:endParaRPr lang="en-US" dirty="0" smtClean="0"/>
                    </a:p>
                    <a:p>
                      <a:pPr algn="ctr"/>
                      <a:endParaRPr lang="en-US" dirty="0"/>
                    </a:p>
                  </a:txBody>
                  <a:tcPr/>
                </a:tc>
                <a:tc>
                  <a:txBody>
                    <a:bodyPr/>
                    <a:lstStyle/>
                    <a:p>
                      <a:pPr algn="ctr"/>
                      <a:r>
                        <a:rPr lang="en-US" dirty="0" smtClean="0"/>
                        <a:t>FY 2010</a:t>
                      </a:r>
                      <a:endParaRPr lang="en-US" dirty="0"/>
                    </a:p>
                  </a:txBody>
                  <a:tcPr/>
                </a:tc>
                <a:tc>
                  <a:txBody>
                    <a:bodyPr/>
                    <a:lstStyle/>
                    <a:p>
                      <a:endParaRPr lang="en-US" dirty="0"/>
                    </a:p>
                  </a:txBody>
                  <a:tcPr/>
                </a:tc>
              </a:tr>
              <a:tr h="934988">
                <a:tc>
                  <a:txBody>
                    <a:bodyPr/>
                    <a:lstStyle/>
                    <a:p>
                      <a:r>
                        <a:rPr lang="en-US" dirty="0" smtClean="0"/>
                        <a:t>*</a:t>
                      </a:r>
                      <a:r>
                        <a:rPr lang="en-US" sz="2000" dirty="0" smtClean="0"/>
                        <a:t>North Carolina</a:t>
                      </a:r>
                      <a:endParaRPr lang="en-US" sz="2000" dirty="0"/>
                    </a:p>
                  </a:txBody>
                  <a:tcPr/>
                </a:tc>
                <a:tc>
                  <a:txBody>
                    <a:bodyPr/>
                    <a:lstStyle/>
                    <a:p>
                      <a:pPr algn="ctr"/>
                      <a:r>
                        <a:rPr lang="en-US" sz="1600" dirty="0" smtClean="0"/>
                        <a:t>259,652</a:t>
                      </a:r>
                      <a:endParaRPr lang="en-US" sz="1600" dirty="0"/>
                    </a:p>
                  </a:txBody>
                  <a:tcPr/>
                </a:tc>
                <a:tc>
                  <a:txBody>
                    <a:bodyPr/>
                    <a:lstStyle/>
                    <a:p>
                      <a:pPr algn="ctr"/>
                      <a:r>
                        <a:rPr lang="en-US" sz="1600" dirty="0" smtClean="0"/>
                        <a:t>253,892</a:t>
                      </a:r>
                      <a:endParaRPr lang="en-US" sz="1600" dirty="0"/>
                    </a:p>
                  </a:txBody>
                  <a:tcPr/>
                </a:tc>
                <a:tc>
                  <a:txBody>
                    <a:bodyPr/>
                    <a:lstStyle/>
                    <a:p>
                      <a:pPr algn="ctr"/>
                      <a:r>
                        <a:rPr lang="en-US" sz="1600" dirty="0" smtClean="0"/>
                        <a:t>1,035,284</a:t>
                      </a:r>
                      <a:endParaRPr lang="en-US" sz="1600" dirty="0"/>
                    </a:p>
                  </a:txBody>
                  <a:tcPr/>
                </a:tc>
                <a:tc>
                  <a:txBody>
                    <a:bodyPr/>
                    <a:lstStyle/>
                    <a:p>
                      <a:pPr algn="ctr"/>
                      <a:r>
                        <a:rPr lang="en-US" sz="1600" dirty="0" smtClean="0"/>
                        <a:t>1,243,785</a:t>
                      </a:r>
                      <a:endParaRPr lang="en-US" sz="1600" dirty="0"/>
                    </a:p>
                  </a:txBody>
                  <a:tcPr/>
                </a:tc>
                <a:tc>
                  <a:txBody>
                    <a:bodyPr/>
                    <a:lstStyle/>
                    <a:p>
                      <a:pPr algn="ctr"/>
                      <a:r>
                        <a:rPr lang="en-US" sz="1600" dirty="0" smtClean="0"/>
                        <a:t>1,294,936</a:t>
                      </a:r>
                      <a:endParaRPr lang="en-US" sz="1600" dirty="0"/>
                    </a:p>
                  </a:txBody>
                  <a:tcPr/>
                </a:tc>
                <a:tc>
                  <a:txBody>
                    <a:bodyPr/>
                    <a:lstStyle/>
                    <a:p>
                      <a:pPr algn="ctr"/>
                      <a:r>
                        <a:rPr lang="en-US" sz="1600" dirty="0" smtClean="0"/>
                        <a:t>1,497,677</a:t>
                      </a:r>
                      <a:endParaRPr lang="en-US" sz="1600" dirty="0"/>
                    </a:p>
                  </a:txBody>
                  <a:tcPr/>
                </a:tc>
                <a:tc>
                  <a:txBody>
                    <a:bodyPr/>
                    <a:lstStyle/>
                    <a:p>
                      <a:pPr algn="ctr"/>
                      <a:r>
                        <a:rPr lang="en-US" sz="1600" dirty="0" smtClean="0"/>
                        <a:t>15.7</a:t>
                      </a:r>
                      <a:endParaRPr lang="en-US" sz="1600" dirty="0"/>
                    </a:p>
                  </a:txBody>
                  <a:tcPr/>
                </a:tc>
              </a:tr>
            </a:tbl>
          </a:graphicData>
        </a:graphic>
      </p:graphicFrame>
      <p:sp>
        <p:nvSpPr>
          <p:cNvPr id="6" name="TextBox 5"/>
          <p:cNvSpPr txBox="1"/>
          <p:nvPr/>
        </p:nvSpPr>
        <p:spPr>
          <a:xfrm>
            <a:off x="1524000" y="1459468"/>
            <a:ext cx="6379503" cy="369332"/>
          </a:xfrm>
          <a:prstGeom prst="rect">
            <a:avLst/>
          </a:prstGeom>
          <a:noFill/>
        </p:spPr>
        <p:txBody>
          <a:bodyPr wrap="none" rtlCol="0">
            <a:spAutoFit/>
          </a:bodyPr>
          <a:lstStyle/>
          <a:p>
            <a:r>
              <a:rPr lang="en-US" b="1" dirty="0"/>
              <a:t>FY 2010 Number of Children Ever Enrolled in Medicaid and CHIP</a:t>
            </a:r>
          </a:p>
        </p:txBody>
      </p:sp>
      <p:sp>
        <p:nvSpPr>
          <p:cNvPr id="7" name="TextBox 6"/>
          <p:cNvSpPr txBox="1"/>
          <p:nvPr/>
        </p:nvSpPr>
        <p:spPr>
          <a:xfrm>
            <a:off x="300920" y="5081639"/>
            <a:ext cx="1946174" cy="307777"/>
          </a:xfrm>
          <a:prstGeom prst="rect">
            <a:avLst/>
          </a:prstGeom>
          <a:noFill/>
        </p:spPr>
        <p:txBody>
          <a:bodyPr wrap="none" rtlCol="0">
            <a:spAutoFit/>
          </a:bodyPr>
          <a:lstStyle/>
          <a:p>
            <a:r>
              <a:rPr lang="en-US" sz="1400" dirty="0" smtClean="0"/>
              <a:t>*Combination Programs</a:t>
            </a:r>
            <a:endParaRPr lang="en-US" sz="1400" dirty="0"/>
          </a:p>
        </p:txBody>
      </p:sp>
      <p:graphicFrame>
        <p:nvGraphicFramePr>
          <p:cNvPr id="9" name="Diagram 8"/>
          <p:cNvGraphicFramePr/>
          <p:nvPr>
            <p:extLst>
              <p:ext uri="{D42A27DB-BD31-4B8C-83A1-F6EECF244321}">
                <p14:modId xmlns:p14="http://schemas.microsoft.com/office/powerpoint/2010/main" xmlns="" val="1530136042"/>
              </p:ext>
            </p:extLst>
          </p:nvPr>
        </p:nvGraphicFramePr>
        <p:xfrm>
          <a:off x="200891" y="5420102"/>
          <a:ext cx="8813494" cy="646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7"/>
          <p:cNvSpPr>
            <a:spLocks noGrp="1"/>
          </p:cNvSpPr>
          <p:nvPr>
            <p:ph type="sldNum" sz="quarter" idx="12"/>
          </p:nvPr>
        </p:nvSpPr>
        <p:spPr/>
        <p:txBody>
          <a:bodyPr>
            <a:normAutofit fontScale="85000" lnSpcReduction="20000"/>
          </a:bodyPr>
          <a:lstStyle/>
          <a:p>
            <a:fld id="{1DFFC655-D735-8243-B6C4-3B647FE025D3}" type="slidenum">
              <a:rPr lang="en-US" smtClean="0"/>
              <a:pPr/>
              <a:t>54</a:t>
            </a:fld>
            <a:endParaRPr lang="en-US"/>
          </a:p>
        </p:txBody>
      </p:sp>
      <p:sp>
        <p:nvSpPr>
          <p:cNvPr id="10" name="TextBox 9"/>
          <p:cNvSpPr txBox="1"/>
          <p:nvPr/>
        </p:nvSpPr>
        <p:spPr>
          <a:xfrm>
            <a:off x="3988676" y="6392717"/>
            <a:ext cx="5155324" cy="246221"/>
          </a:xfrm>
          <a:prstGeom prst="rect">
            <a:avLst/>
          </a:prstGeom>
          <a:noFill/>
        </p:spPr>
        <p:txBody>
          <a:bodyPr wrap="square" rtlCol="0">
            <a:spAutoFit/>
          </a:bodyPr>
          <a:lstStyle/>
          <a:p>
            <a:r>
              <a:rPr lang="en-US" sz="1000" dirty="0" smtClean="0"/>
              <a:t>Source:  </a:t>
            </a:r>
            <a:r>
              <a:rPr lang="en-US" sz="1000" dirty="0" smtClean="0">
                <a:hlinkClick r:id="rId8"/>
              </a:rPr>
              <a:t>http://www.insurekidsnow.gov/professionals/reports/chipra/2010_enrollment_data.pdf</a:t>
            </a:r>
            <a:endParaRPr lang="en-US" sz="1000" dirty="0"/>
          </a:p>
        </p:txBody>
      </p:sp>
    </p:spTree>
    <p:extLst>
      <p:ext uri="{BB962C8B-B14F-4D97-AF65-F5344CB8AC3E}">
        <p14:creationId xmlns:p14="http://schemas.microsoft.com/office/powerpoint/2010/main" xmlns="" val="39469666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612648" y="1633624"/>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a:spLocks noGrp="1"/>
          </p:cNvSpPr>
          <p:nvPr>
            <p:ph type="title"/>
          </p:nvPr>
        </p:nvSpPr>
        <p:spPr>
          <a:xfrm>
            <a:off x="612775" y="259307"/>
            <a:ext cx="8153400" cy="882106"/>
          </a:xfrm>
        </p:spPr>
        <p:txBody>
          <a:bodyPr>
            <a:noAutofit/>
          </a:bodyPr>
          <a:lstStyle/>
          <a:p>
            <a:pPr eaLnBrk="1" hangingPunct="1"/>
            <a:r>
              <a:rPr lang="en-US" sz="3200" b="1" dirty="0" smtClean="0">
                <a:solidFill>
                  <a:schemeClr val="accent1"/>
                </a:solidFill>
              </a:rPr>
              <a:t>Medicaid Acceptance</a:t>
            </a:r>
            <a:r>
              <a:rPr lang="en-US" sz="3200" b="1" dirty="0" smtClean="0"/>
              <a:t/>
            </a:r>
            <a:br>
              <a:rPr lang="en-US" sz="3200" b="1" dirty="0" smtClean="0"/>
            </a:br>
            <a:r>
              <a:rPr lang="en-US" sz="3200" b="1" dirty="0" smtClean="0"/>
              <a:t>Common issues can be mitigated</a:t>
            </a:r>
          </a:p>
        </p:txBody>
      </p:sp>
      <p:sp>
        <p:nvSpPr>
          <p:cNvPr id="5" name="Slide Number Placeholder 4"/>
          <p:cNvSpPr>
            <a:spLocks noGrp="1"/>
          </p:cNvSpPr>
          <p:nvPr>
            <p:ph type="sldNum" sz="quarter" idx="12"/>
          </p:nvPr>
        </p:nvSpPr>
        <p:spPr/>
        <p:txBody>
          <a:bodyPr>
            <a:normAutofit fontScale="85000" lnSpcReduction="20000"/>
          </a:bodyPr>
          <a:lstStyle/>
          <a:p>
            <a:fld id="{1DFFC655-D735-8243-B6C4-3B647FE025D3}"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NC Health Choice</a:t>
            </a:r>
            <a:endParaRPr lang="en-US" sz="3200" b="1" dirty="0"/>
          </a:p>
        </p:txBody>
      </p:sp>
      <p:sp>
        <p:nvSpPr>
          <p:cNvPr id="3" name="Content Placeholder 2"/>
          <p:cNvSpPr>
            <a:spLocks noGrp="1"/>
          </p:cNvSpPr>
          <p:nvPr>
            <p:ph sz="quarter" idx="1"/>
          </p:nvPr>
        </p:nvSpPr>
        <p:spPr/>
        <p:txBody>
          <a:bodyPr>
            <a:normAutofit/>
          </a:bodyPr>
          <a:lstStyle/>
          <a:p>
            <a:pPr>
              <a:buFont typeface="Arial" pitchFamily="34" charset="0"/>
              <a:buChar char="•"/>
            </a:pPr>
            <a:r>
              <a:rPr lang="en-US" sz="2400" dirty="0" smtClean="0"/>
              <a:t>Family’s monthly </a:t>
            </a:r>
            <a:r>
              <a:rPr lang="en-US" sz="2400" dirty="0" smtClean="0">
                <a:cs typeface="Tw Cen MT"/>
              </a:rPr>
              <a:t>income </a:t>
            </a:r>
            <a:r>
              <a:rPr lang="en-US" sz="2400" dirty="0" smtClean="0">
                <a:ea typeface="ＭＳ ゴシック"/>
                <a:cs typeface="Tw Cen MT"/>
              </a:rPr>
              <a:t>≤ 200% federal poverty level</a:t>
            </a:r>
          </a:p>
          <a:p>
            <a:pPr>
              <a:buFont typeface="Arial" pitchFamily="34" charset="0"/>
              <a:buChar char="•"/>
            </a:pPr>
            <a:r>
              <a:rPr lang="en-US" sz="2400" dirty="0" smtClean="0">
                <a:ea typeface="ＭＳ ゴシック"/>
                <a:cs typeface="Tw Cen MT"/>
              </a:rPr>
              <a:t>Higher copayments &amp; fees for 150-200% </a:t>
            </a:r>
          </a:p>
          <a:p>
            <a:pPr>
              <a:buFont typeface="Arial" pitchFamily="34" charset="0"/>
              <a:buChar char="•"/>
            </a:pPr>
            <a:r>
              <a:rPr lang="en-US" sz="2400" dirty="0" smtClean="0">
                <a:ea typeface="ＭＳ ゴシック"/>
                <a:cs typeface="Tw Cen MT"/>
              </a:rPr>
              <a:t>Dental services provided on a restricted basis</a:t>
            </a:r>
          </a:p>
          <a:p>
            <a:pPr lvl="1">
              <a:buFont typeface="Arial" pitchFamily="34" charset="0"/>
              <a:buChar char="•"/>
            </a:pPr>
            <a:r>
              <a:rPr lang="en-US" sz="2100" dirty="0" smtClean="0">
                <a:cs typeface="Tw Cen MT"/>
              </a:rPr>
              <a:t>Routine preventive and diagnostic dental services (i.e. oral examinations &amp; cleanings, prophylaxis and topical fluoride applications, sealants, and x-rays)</a:t>
            </a:r>
          </a:p>
          <a:p>
            <a:pPr lvl="1">
              <a:buFont typeface="Arial" pitchFamily="34" charset="0"/>
              <a:buChar char="•"/>
            </a:pPr>
            <a:r>
              <a:rPr lang="en-US" sz="2100" dirty="0" smtClean="0">
                <a:cs typeface="Tw Cen MT"/>
              </a:rPr>
              <a:t>Simple extractions and routine fillings</a:t>
            </a:r>
          </a:p>
          <a:p>
            <a:pPr>
              <a:buFont typeface="Arial" pitchFamily="34" charset="0"/>
              <a:buChar char="•"/>
            </a:pPr>
            <a:r>
              <a:rPr lang="en-US" sz="2400" dirty="0" smtClean="0">
                <a:cs typeface="Tw Cen MT"/>
              </a:rPr>
              <a:t>Reimbursement rates typically &lt;50% usual and customary charge</a:t>
            </a:r>
            <a:endParaRPr lang="en-US" sz="2400" dirty="0">
              <a:cs typeface="Tw Cen MT"/>
            </a:endParaRPr>
          </a:p>
        </p:txBody>
      </p:sp>
      <p:sp>
        <p:nvSpPr>
          <p:cNvPr id="4" name="Slide Number Placeholder 3"/>
          <p:cNvSpPr>
            <a:spLocks noGrp="1"/>
          </p:cNvSpPr>
          <p:nvPr>
            <p:ph type="sldNum" sz="quarter" idx="12"/>
          </p:nvPr>
        </p:nvSpPr>
        <p:spPr/>
        <p:txBody>
          <a:bodyPr>
            <a:normAutofit fontScale="85000" lnSpcReduction="20000"/>
          </a:bodyPr>
          <a:lstStyle/>
          <a:p>
            <a:fld id="{1DFFC655-D735-8243-B6C4-3B647FE025D3}" type="slidenum">
              <a:rPr lang="en-US" smtClean="0"/>
              <a:pPr/>
              <a:t>56</a:t>
            </a:fld>
            <a:endParaRPr lang="en-US"/>
          </a:p>
        </p:txBody>
      </p:sp>
    </p:spTree>
    <p:extLst>
      <p:ext uri="{BB962C8B-B14F-4D97-AF65-F5344CB8AC3E}">
        <p14:creationId xmlns:p14="http://schemas.microsoft.com/office/powerpoint/2010/main" xmlns="" val="41084442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NC Health Choice (</a:t>
            </a:r>
            <a:r>
              <a:rPr lang="en-US" sz="3200" b="1" dirty="0" err="1" smtClean="0"/>
              <a:t>con’t</a:t>
            </a:r>
            <a:r>
              <a:rPr lang="en-US" sz="3200" b="1" dirty="0" smtClean="0"/>
              <a:t>)</a:t>
            </a:r>
            <a:endParaRPr lang="en-US" sz="3200" b="1" dirty="0"/>
          </a:p>
        </p:txBody>
      </p:sp>
      <p:sp>
        <p:nvSpPr>
          <p:cNvPr id="3" name="Content Placeholder 2"/>
          <p:cNvSpPr>
            <a:spLocks noGrp="1"/>
          </p:cNvSpPr>
          <p:nvPr>
            <p:ph sz="quarter" idx="1"/>
          </p:nvPr>
        </p:nvSpPr>
        <p:spPr>
          <a:xfrm>
            <a:off x="367598" y="1600200"/>
            <a:ext cx="8398450" cy="4495800"/>
          </a:xfrm>
        </p:spPr>
        <p:txBody>
          <a:bodyPr>
            <a:normAutofit/>
          </a:bodyPr>
          <a:lstStyle/>
          <a:p>
            <a:pPr algn="ctr">
              <a:buNone/>
            </a:pPr>
            <a:r>
              <a:rPr lang="en-US" sz="2400" dirty="0" smtClean="0">
                <a:latin typeface="Tw Cen MT"/>
                <a:cs typeface="Tw Cen MT"/>
              </a:rPr>
              <a:t>Annual Dental Payments through NCHC</a:t>
            </a:r>
          </a:p>
          <a:p>
            <a:pPr algn="ctr">
              <a:buNone/>
            </a:pPr>
            <a:r>
              <a:rPr lang="en-US" sz="2400" dirty="0" smtClean="0">
                <a:latin typeface="Tw Cen MT"/>
                <a:cs typeface="Tw Cen MT"/>
              </a:rPr>
              <a:t>(10/08-09/09)</a:t>
            </a:r>
            <a:endParaRPr lang="en-US" sz="2400" dirty="0">
              <a:latin typeface="Tw Cen MT"/>
              <a:cs typeface="Tw Cen MT"/>
            </a:endParaRPr>
          </a:p>
        </p:txBody>
      </p:sp>
      <p:sp>
        <p:nvSpPr>
          <p:cNvPr id="6" name="TextBox 5"/>
          <p:cNvSpPr txBox="1"/>
          <p:nvPr/>
        </p:nvSpPr>
        <p:spPr>
          <a:xfrm>
            <a:off x="4782951" y="6497441"/>
            <a:ext cx="4494721" cy="276999"/>
          </a:xfrm>
          <a:prstGeom prst="rect">
            <a:avLst/>
          </a:prstGeom>
          <a:noFill/>
        </p:spPr>
        <p:txBody>
          <a:bodyPr wrap="square" rtlCol="0">
            <a:spAutoFit/>
          </a:bodyPr>
          <a:lstStyle/>
          <a:p>
            <a:r>
              <a:rPr lang="en-US" sz="1200" dirty="0" smtClean="0"/>
              <a:t>http://www.ncdhhs.gov/dma/chip/2009nchcutilizationstatistics.pdf</a:t>
            </a:r>
            <a:endParaRPr lang="en-US" sz="1200" dirty="0"/>
          </a:p>
        </p:txBody>
      </p:sp>
      <p:graphicFrame>
        <p:nvGraphicFramePr>
          <p:cNvPr id="7" name="Content Placeholder 3"/>
          <p:cNvGraphicFramePr>
            <a:graphicFrameLocks/>
          </p:cNvGraphicFramePr>
          <p:nvPr/>
        </p:nvGraphicFramePr>
        <p:xfrm>
          <a:off x="800193" y="2924520"/>
          <a:ext cx="7689800" cy="2362734"/>
        </p:xfrm>
        <a:graphic>
          <a:graphicData uri="http://schemas.openxmlformats.org/drawingml/2006/table">
            <a:tbl>
              <a:tblPr firstRow="1" bandRow="1">
                <a:tableStyleId>{5C22544A-7EE6-4342-B048-85BDC9FD1C3A}</a:tableStyleId>
              </a:tblPr>
              <a:tblGrid>
                <a:gridCol w="1380976"/>
                <a:gridCol w="1049170"/>
                <a:gridCol w="1104390"/>
                <a:gridCol w="1214828"/>
                <a:gridCol w="1176909"/>
                <a:gridCol w="1763527"/>
              </a:tblGrid>
              <a:tr h="350942">
                <a:tc>
                  <a:txBody>
                    <a:bodyPr/>
                    <a:lstStyle/>
                    <a:p>
                      <a:endParaRPr lang="en-US" sz="1800" dirty="0">
                        <a:solidFill>
                          <a:srgbClr val="000000"/>
                        </a:solidFill>
                      </a:endParaRPr>
                    </a:p>
                  </a:txBody>
                  <a:tcPr/>
                </a:tc>
                <a:tc>
                  <a:txBody>
                    <a:bodyPr/>
                    <a:lstStyle/>
                    <a:p>
                      <a:r>
                        <a:rPr lang="en-US" sz="1800" dirty="0" smtClean="0">
                          <a:solidFill>
                            <a:srgbClr val="000000"/>
                          </a:solidFill>
                        </a:rPr>
                        <a:t># Children</a:t>
                      </a:r>
                      <a:r>
                        <a:rPr lang="en-US" sz="1800" baseline="0" dirty="0" smtClean="0">
                          <a:solidFill>
                            <a:srgbClr val="000000"/>
                          </a:solidFill>
                        </a:rPr>
                        <a:t> </a:t>
                      </a:r>
                      <a:r>
                        <a:rPr lang="en-US" sz="1800" dirty="0" smtClean="0">
                          <a:solidFill>
                            <a:srgbClr val="000000"/>
                          </a:solidFill>
                        </a:rPr>
                        <a:t>Eligible</a:t>
                      </a:r>
                      <a:endParaRPr lang="en-US" sz="1800" dirty="0">
                        <a:solidFill>
                          <a:srgbClr val="000000"/>
                        </a:solidFill>
                      </a:endParaRPr>
                    </a:p>
                  </a:txBody>
                  <a:tcPr/>
                </a:tc>
                <a:tc>
                  <a:txBody>
                    <a:bodyPr/>
                    <a:lstStyle/>
                    <a:p>
                      <a:r>
                        <a:rPr lang="en-US" sz="1800" dirty="0" smtClean="0">
                          <a:solidFill>
                            <a:srgbClr val="000000"/>
                          </a:solidFill>
                        </a:rPr>
                        <a:t># of Members</a:t>
                      </a:r>
                      <a:endParaRPr lang="en-US" sz="1800" dirty="0">
                        <a:solidFill>
                          <a:srgbClr val="000000"/>
                        </a:solidFill>
                      </a:endParaRPr>
                    </a:p>
                  </a:txBody>
                  <a:tcPr/>
                </a:tc>
                <a:tc>
                  <a:txBody>
                    <a:bodyPr/>
                    <a:lstStyle/>
                    <a:p>
                      <a:r>
                        <a:rPr lang="en-US" sz="1800" dirty="0" smtClean="0">
                          <a:solidFill>
                            <a:srgbClr val="000000"/>
                          </a:solidFill>
                        </a:rPr>
                        <a:t>% Eligible Children Enrolled</a:t>
                      </a:r>
                      <a:endParaRPr lang="en-US" sz="1800" dirty="0">
                        <a:solidFill>
                          <a:srgbClr val="000000"/>
                        </a:solidFill>
                      </a:endParaRPr>
                    </a:p>
                  </a:txBody>
                  <a:tcPr/>
                </a:tc>
                <a:tc>
                  <a:txBody>
                    <a:bodyPr/>
                    <a:lstStyle/>
                    <a:p>
                      <a:r>
                        <a:rPr lang="en-US" sz="1800" baseline="0" dirty="0" smtClean="0">
                          <a:solidFill>
                            <a:srgbClr val="000000"/>
                          </a:solidFill>
                        </a:rPr>
                        <a:t>Current Annual Payments</a:t>
                      </a:r>
                      <a:endParaRPr lang="en-US" sz="1800" dirty="0">
                        <a:solidFill>
                          <a:srgbClr val="000000"/>
                        </a:solidFill>
                      </a:endParaRPr>
                    </a:p>
                  </a:txBody>
                  <a:tcPr/>
                </a:tc>
                <a:tc>
                  <a:txBody>
                    <a:bodyPr/>
                    <a:lstStyle/>
                    <a:p>
                      <a:r>
                        <a:rPr lang="en-US" sz="1800" dirty="0" smtClean="0">
                          <a:solidFill>
                            <a:srgbClr val="000000"/>
                          </a:solidFill>
                        </a:rPr>
                        <a:t>Potential Total Payments</a:t>
                      </a:r>
                      <a:endParaRPr lang="en-US" sz="1800" dirty="0">
                        <a:solidFill>
                          <a:srgbClr val="000000"/>
                        </a:solidFill>
                      </a:endParaRPr>
                    </a:p>
                  </a:txBody>
                  <a:tcPr/>
                </a:tc>
              </a:tr>
              <a:tr h="724167">
                <a:tc>
                  <a:txBody>
                    <a:bodyPr/>
                    <a:lstStyle/>
                    <a:p>
                      <a:r>
                        <a:rPr lang="en-US" sz="1800" dirty="0" smtClean="0">
                          <a:solidFill>
                            <a:srgbClr val="000000"/>
                          </a:solidFill>
                        </a:rPr>
                        <a:t>Edgecombe County</a:t>
                      </a:r>
                      <a:endParaRPr lang="en-US" sz="1800" dirty="0">
                        <a:solidFill>
                          <a:srgbClr val="000000"/>
                        </a:solidFill>
                      </a:endParaRPr>
                    </a:p>
                  </a:txBody>
                  <a:tcPr/>
                </a:tc>
                <a:tc>
                  <a:txBody>
                    <a:bodyPr/>
                    <a:lstStyle/>
                    <a:p>
                      <a:r>
                        <a:rPr lang="en-US" sz="1800" dirty="0" smtClean="0">
                          <a:solidFill>
                            <a:srgbClr val="000000"/>
                          </a:solidFill>
                        </a:rPr>
                        <a:t>11,325</a:t>
                      </a:r>
                      <a:endParaRPr lang="en-US" sz="1800" dirty="0">
                        <a:solidFill>
                          <a:srgbClr val="000000"/>
                        </a:solidFill>
                      </a:endParaRPr>
                    </a:p>
                  </a:txBody>
                  <a:tcPr/>
                </a:tc>
                <a:tc>
                  <a:txBody>
                    <a:bodyPr/>
                    <a:lstStyle/>
                    <a:p>
                      <a:r>
                        <a:rPr lang="en-US" sz="1800" dirty="0" smtClean="0">
                          <a:solidFill>
                            <a:srgbClr val="000000"/>
                          </a:solidFill>
                        </a:rPr>
                        <a:t>1,046</a:t>
                      </a:r>
                      <a:endParaRPr lang="en-US" sz="1800" dirty="0">
                        <a:solidFill>
                          <a:srgbClr val="000000"/>
                        </a:solidFill>
                      </a:endParaRPr>
                    </a:p>
                  </a:txBody>
                  <a:tcPr/>
                </a:tc>
                <a:tc>
                  <a:txBody>
                    <a:bodyPr/>
                    <a:lstStyle/>
                    <a:p>
                      <a:r>
                        <a:rPr lang="en-US" sz="1800" dirty="0" smtClean="0">
                          <a:solidFill>
                            <a:srgbClr val="000000"/>
                          </a:solidFill>
                        </a:rPr>
                        <a:t>12%</a:t>
                      </a:r>
                      <a:endParaRPr lang="en-US" sz="1800" dirty="0">
                        <a:solidFill>
                          <a:srgbClr val="000000"/>
                        </a:solidFill>
                      </a:endParaRPr>
                    </a:p>
                  </a:txBody>
                  <a:tcPr/>
                </a:tc>
                <a:tc>
                  <a:txBody>
                    <a:bodyPr/>
                    <a:lstStyle/>
                    <a:p>
                      <a:r>
                        <a:rPr lang="en-US" sz="1800" dirty="0" smtClean="0">
                          <a:solidFill>
                            <a:srgbClr val="000000"/>
                          </a:solidFill>
                        </a:rPr>
                        <a:t>$248,279</a:t>
                      </a:r>
                      <a:endParaRPr lang="en-US" sz="1800" dirty="0">
                        <a:solidFill>
                          <a:srgbClr val="000000"/>
                        </a:solidFill>
                      </a:endParaRPr>
                    </a:p>
                  </a:txBody>
                  <a:tcPr/>
                </a:tc>
                <a:tc>
                  <a:txBody>
                    <a:bodyPr/>
                    <a:lstStyle/>
                    <a:p>
                      <a:r>
                        <a:rPr lang="en-US" sz="1800" dirty="0" smtClean="0">
                          <a:solidFill>
                            <a:srgbClr val="000000"/>
                          </a:solidFill>
                        </a:rPr>
                        <a:t>$2,009,490</a:t>
                      </a:r>
                      <a:endParaRPr lang="en-US" sz="1800" dirty="0">
                        <a:solidFill>
                          <a:srgbClr val="000000"/>
                        </a:solidFill>
                      </a:endParaRPr>
                    </a:p>
                  </a:txBody>
                  <a:tcPr/>
                </a:tc>
              </a:tr>
              <a:tr h="724167">
                <a:tc>
                  <a:txBody>
                    <a:bodyPr/>
                    <a:lstStyle/>
                    <a:p>
                      <a:r>
                        <a:rPr lang="en-US" sz="1800" dirty="0" smtClean="0">
                          <a:solidFill>
                            <a:srgbClr val="000000"/>
                          </a:solidFill>
                        </a:rPr>
                        <a:t>Nash County</a:t>
                      </a:r>
                      <a:endParaRPr lang="en-US" sz="1800" dirty="0">
                        <a:solidFill>
                          <a:srgbClr val="000000"/>
                        </a:solidFill>
                      </a:endParaRPr>
                    </a:p>
                  </a:txBody>
                  <a:tcPr/>
                </a:tc>
                <a:tc>
                  <a:txBody>
                    <a:bodyPr/>
                    <a:lstStyle/>
                    <a:p>
                      <a:r>
                        <a:rPr lang="en-US" sz="1800" dirty="0" smtClean="0">
                          <a:solidFill>
                            <a:srgbClr val="000000"/>
                          </a:solidFill>
                        </a:rPr>
                        <a:t>8,466</a:t>
                      </a:r>
                      <a:endParaRPr lang="en-US" sz="1800" dirty="0">
                        <a:solidFill>
                          <a:srgbClr val="000000"/>
                        </a:solidFill>
                      </a:endParaRPr>
                    </a:p>
                  </a:txBody>
                  <a:tcPr/>
                </a:tc>
                <a:tc>
                  <a:txBody>
                    <a:bodyPr/>
                    <a:lstStyle/>
                    <a:p>
                      <a:r>
                        <a:rPr lang="en-US" sz="1800" dirty="0" smtClean="0">
                          <a:solidFill>
                            <a:srgbClr val="000000"/>
                          </a:solidFill>
                        </a:rPr>
                        <a:t>1,618</a:t>
                      </a:r>
                      <a:endParaRPr lang="en-US" sz="1800" dirty="0">
                        <a:solidFill>
                          <a:srgbClr val="000000"/>
                        </a:solidFill>
                      </a:endParaRPr>
                    </a:p>
                  </a:txBody>
                  <a:tcPr/>
                </a:tc>
                <a:tc>
                  <a:txBody>
                    <a:bodyPr/>
                    <a:lstStyle/>
                    <a:p>
                      <a:r>
                        <a:rPr lang="en-US" sz="1800" dirty="0" smtClean="0">
                          <a:solidFill>
                            <a:srgbClr val="000000"/>
                          </a:solidFill>
                        </a:rPr>
                        <a:t>14%</a:t>
                      </a:r>
                      <a:endParaRPr lang="en-US" sz="1800" dirty="0">
                        <a:solidFill>
                          <a:srgbClr val="000000"/>
                        </a:solidFill>
                      </a:endParaRPr>
                    </a:p>
                  </a:txBody>
                  <a:tcPr/>
                </a:tc>
                <a:tc>
                  <a:txBody>
                    <a:bodyPr/>
                    <a:lstStyle/>
                    <a:p>
                      <a:r>
                        <a:rPr lang="en-US" sz="1800" dirty="0" smtClean="0">
                          <a:solidFill>
                            <a:srgbClr val="000000"/>
                          </a:solidFill>
                        </a:rPr>
                        <a:t>$384,048</a:t>
                      </a:r>
                      <a:endParaRPr lang="en-US" sz="1800" dirty="0">
                        <a:solidFill>
                          <a:srgbClr val="000000"/>
                        </a:solidFill>
                      </a:endParaRPr>
                    </a:p>
                  </a:txBody>
                  <a:tcPr/>
                </a:tc>
                <a:tc>
                  <a:txBody>
                    <a:bodyPr/>
                    <a:lstStyle/>
                    <a:p>
                      <a:r>
                        <a:rPr lang="en-US" sz="1800" dirty="0" smtClean="0">
                          <a:solidFill>
                            <a:srgbClr val="000000"/>
                          </a:solidFill>
                        </a:rPr>
                        <a:t>$2,688,102</a:t>
                      </a:r>
                      <a:endParaRPr lang="en-US" sz="1800" dirty="0">
                        <a:solidFill>
                          <a:srgbClr val="000000"/>
                        </a:solidFill>
                      </a:endParaRPr>
                    </a:p>
                  </a:txBody>
                  <a:tcPr/>
                </a:tc>
              </a:tr>
            </a:tbl>
          </a:graphicData>
        </a:graphic>
      </p:graphicFrame>
      <p:sp>
        <p:nvSpPr>
          <p:cNvPr id="8" name="Slide Number Placeholder 7"/>
          <p:cNvSpPr>
            <a:spLocks noGrp="1"/>
          </p:cNvSpPr>
          <p:nvPr>
            <p:ph type="sldNum" sz="quarter" idx="12"/>
          </p:nvPr>
        </p:nvSpPr>
        <p:spPr/>
        <p:txBody>
          <a:bodyPr>
            <a:normAutofit fontScale="85000" lnSpcReduction="20000"/>
          </a:bodyPr>
          <a:lstStyle/>
          <a:p>
            <a:fld id="{1DFFC655-D735-8243-B6C4-3B647FE025D3}" type="slidenum">
              <a:rPr lang="en-US" smtClean="0"/>
              <a:pPr/>
              <a:t>57</a:t>
            </a:fld>
            <a:endParaRPr lang="en-US"/>
          </a:p>
        </p:txBody>
      </p:sp>
    </p:spTree>
    <p:extLst>
      <p:ext uri="{BB962C8B-B14F-4D97-AF65-F5344CB8AC3E}">
        <p14:creationId xmlns:p14="http://schemas.microsoft.com/office/powerpoint/2010/main" xmlns="" val="32093867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The Future of Medicaid and Dental Care for Adults</a:t>
            </a:r>
            <a:endParaRPr lang="en-US" sz="3200" b="1" dirty="0"/>
          </a:p>
        </p:txBody>
      </p:sp>
      <p:sp>
        <p:nvSpPr>
          <p:cNvPr id="3" name="Content Placeholder 2"/>
          <p:cNvSpPr>
            <a:spLocks noGrp="1"/>
          </p:cNvSpPr>
          <p:nvPr>
            <p:ph sz="quarter" idx="1"/>
          </p:nvPr>
        </p:nvSpPr>
        <p:spPr>
          <a:xfrm>
            <a:off x="612648" y="1600200"/>
            <a:ext cx="8150352" cy="3581400"/>
          </a:xfrm>
        </p:spPr>
        <p:txBody>
          <a:bodyPr>
            <a:normAutofit lnSpcReduction="10000"/>
          </a:bodyPr>
          <a:lstStyle/>
          <a:p>
            <a:pPr marL="320040" lvl="3" indent="-320040">
              <a:spcBef>
                <a:spcPts val="700"/>
              </a:spcBef>
              <a:buClr>
                <a:schemeClr val="accent2"/>
              </a:buClr>
              <a:buSzPct val="60000"/>
              <a:buFont typeface="Arial" pitchFamily="34" charset="0"/>
              <a:buChar char="•"/>
            </a:pPr>
            <a:r>
              <a:rPr lang="en-US" sz="2400" b="1" dirty="0"/>
              <a:t>States are required to provide dental benefits to children covered by Medicaid and CHIP program</a:t>
            </a:r>
            <a:r>
              <a:rPr lang="en-US" sz="2400" dirty="0"/>
              <a:t>.  States </a:t>
            </a:r>
            <a:r>
              <a:rPr lang="en-US" sz="2400" b="1" i="1" dirty="0"/>
              <a:t>choose</a:t>
            </a:r>
            <a:r>
              <a:rPr lang="en-US" sz="2400" dirty="0"/>
              <a:t> whether or not to provide dental benefits to adults</a:t>
            </a:r>
          </a:p>
          <a:p>
            <a:pPr>
              <a:buFont typeface="Arial" pitchFamily="34" charset="0"/>
              <a:buChar char="•"/>
            </a:pPr>
            <a:r>
              <a:rPr lang="en-US" sz="2400" dirty="0" smtClean="0"/>
              <a:t>Health care reform may lead to a reduction in states offering optional benefits for adults </a:t>
            </a:r>
          </a:p>
          <a:p>
            <a:pPr lvl="1">
              <a:buFont typeface="Arial" pitchFamily="34" charset="0"/>
              <a:buChar char="•"/>
            </a:pPr>
            <a:r>
              <a:rPr lang="en-US" sz="2100" dirty="0" smtClean="0"/>
              <a:t>Teeth cleaning once every two years instead of annual </a:t>
            </a:r>
          </a:p>
          <a:p>
            <a:pPr lvl="1">
              <a:buFont typeface="Arial" pitchFamily="34" charset="0"/>
              <a:buChar char="•"/>
            </a:pPr>
            <a:r>
              <a:rPr lang="en-US" sz="2100" dirty="0" smtClean="0"/>
              <a:t>Dentures – coverage of acrylic and no longer covering metal partial</a:t>
            </a:r>
          </a:p>
          <a:p>
            <a:pPr lvl="1">
              <a:buFont typeface="Arial" pitchFamily="34" charset="0"/>
              <a:buChar char="•"/>
            </a:pPr>
            <a:r>
              <a:rPr lang="en-US" sz="2100" dirty="0" smtClean="0"/>
              <a:t>Rate cuts to Medicaid providers state-wide</a:t>
            </a:r>
          </a:p>
          <a:p>
            <a:pPr lvl="1">
              <a:buFont typeface="Arial" pitchFamily="34" charset="0"/>
              <a:buChar char="•"/>
            </a:pPr>
            <a:r>
              <a:rPr lang="en-US" sz="2100" dirty="0" smtClean="0"/>
              <a:t>Adult benefits may be reduced to emergency procedures only</a:t>
            </a:r>
          </a:p>
        </p:txBody>
      </p:sp>
      <p:graphicFrame>
        <p:nvGraphicFramePr>
          <p:cNvPr id="5" name="Diagram 4"/>
          <p:cNvGraphicFramePr/>
          <p:nvPr>
            <p:extLst>
              <p:ext uri="{D42A27DB-BD31-4B8C-83A1-F6EECF244321}">
                <p14:modId xmlns:p14="http://schemas.microsoft.com/office/powerpoint/2010/main" xmlns="" val="585143326"/>
              </p:ext>
            </p:extLst>
          </p:nvPr>
        </p:nvGraphicFramePr>
        <p:xfrm>
          <a:off x="533400" y="5077362"/>
          <a:ext cx="8064690" cy="923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normAutofit fontScale="85000" lnSpcReduction="20000"/>
          </a:bodyPr>
          <a:lstStyle/>
          <a:p>
            <a:fld id="{1DFFC655-D735-8243-B6C4-3B647FE025D3}" type="slidenum">
              <a:rPr lang="en-US" smtClean="0"/>
              <a:pPr/>
              <a:t>58</a:t>
            </a:fld>
            <a:endParaRPr lang="en-US"/>
          </a:p>
        </p:txBody>
      </p:sp>
      <p:sp>
        <p:nvSpPr>
          <p:cNvPr id="7" name="Rectangle 6"/>
          <p:cNvSpPr/>
          <p:nvPr/>
        </p:nvSpPr>
        <p:spPr>
          <a:xfrm>
            <a:off x="4572000" y="6532949"/>
            <a:ext cx="4572000" cy="246221"/>
          </a:xfrm>
          <a:prstGeom prst="rect">
            <a:avLst/>
          </a:prstGeom>
        </p:spPr>
        <p:txBody>
          <a:bodyPr>
            <a:spAutoFit/>
          </a:bodyPr>
          <a:lstStyle/>
          <a:p>
            <a:pPr algn="r"/>
            <a:r>
              <a:rPr lang="en-US" sz="1000" i="1" dirty="0" smtClean="0"/>
              <a:t>Source:  </a:t>
            </a:r>
            <a:r>
              <a:rPr lang="en-US" sz="1000" i="1" dirty="0" smtClean="0">
                <a:hlinkClick r:id="rId8"/>
              </a:rPr>
              <a:t>http://www.nciom.org/wp-content/uploads/2010/12/Casey_4-26-11.pdf</a:t>
            </a:r>
            <a:endParaRPr lang="en-US" sz="1000" i="1" dirty="0"/>
          </a:p>
        </p:txBody>
      </p:sp>
    </p:spTree>
    <p:extLst>
      <p:ext uri="{BB962C8B-B14F-4D97-AF65-F5344CB8AC3E}">
        <p14:creationId xmlns:p14="http://schemas.microsoft.com/office/powerpoint/2010/main" xmlns="" val="40127156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Appendix: Demographics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3366191"/>
            <a:ext cx="7620000" cy="1974980"/>
          </a:xfrm>
        </p:spPr>
        <p:txBody>
          <a:bodyPr>
            <a:normAutofit fontScale="90000"/>
          </a:bodyPr>
          <a:lstStyle/>
          <a:p>
            <a:pPr lvl="0"/>
            <a:r>
              <a:rPr lang="en-US" dirty="0" smtClean="0"/>
              <a:t>Dental Care Gaps in Edgecombe, Nash, and Wilson County </a:t>
            </a:r>
            <a:br>
              <a:rPr lang="en-US" dirty="0" smtClean="0"/>
            </a:b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12648" y="151150"/>
            <a:ext cx="8531352" cy="990600"/>
          </a:xfrm>
        </p:spPr>
        <p:txBody>
          <a:bodyPr>
            <a:noAutofit/>
          </a:bodyPr>
          <a:lstStyle/>
          <a:p>
            <a:r>
              <a:rPr lang="en-US" sz="3200" b="1" dirty="0" smtClean="0"/>
              <a:t>Tri-County Medicaid Birth Rate</a:t>
            </a:r>
            <a:endParaRPr lang="en-US" sz="3200" b="1" dirty="0"/>
          </a:p>
        </p:txBody>
      </p:sp>
      <p:sp>
        <p:nvSpPr>
          <p:cNvPr id="5" name="Slide Number Placeholder 4"/>
          <p:cNvSpPr>
            <a:spLocks noGrp="1"/>
          </p:cNvSpPr>
          <p:nvPr>
            <p:ph type="sldNum" sz="quarter" idx="12"/>
          </p:nvPr>
        </p:nvSpPr>
        <p:spPr/>
        <p:txBody>
          <a:bodyPr>
            <a:normAutofit fontScale="85000" lnSpcReduction="20000"/>
          </a:bodyPr>
          <a:lstStyle/>
          <a:p>
            <a:fld id="{1DFFC655-D735-8243-B6C4-3B647FE025D3}" type="slidenum">
              <a:rPr lang="en-US" smtClean="0"/>
              <a:pPr/>
              <a:t>60</a:t>
            </a:fld>
            <a:endParaRPr lang="en-US"/>
          </a:p>
        </p:txBody>
      </p:sp>
      <p:graphicFrame>
        <p:nvGraphicFramePr>
          <p:cNvPr id="10" name="Content Placeholder 9"/>
          <p:cNvGraphicFramePr>
            <a:graphicFrameLocks noGrp="1"/>
          </p:cNvGraphicFramePr>
          <p:nvPr>
            <p:ph sz="quarter" idx="1"/>
            <p:extLst>
              <p:ext uri="{D42A27DB-BD31-4B8C-83A1-F6EECF244321}">
                <p14:modId xmlns:p14="http://schemas.microsoft.com/office/powerpoint/2010/main" xmlns="" val="2203415069"/>
              </p:ext>
            </p:extLst>
          </p:nvPr>
        </p:nvGraphicFramePr>
        <p:xfrm>
          <a:off x="380758" y="1941400"/>
          <a:ext cx="8531225" cy="3777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1392070" y="1828800"/>
            <a:ext cx="3234519"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dirty="0" smtClean="0"/>
              <a:t>2009 Medicaid Births</a:t>
            </a:r>
            <a:endParaRPr lang="en-US" dirty="0"/>
          </a:p>
        </p:txBody>
      </p:sp>
      <p:sp>
        <p:nvSpPr>
          <p:cNvPr id="12" name="TextBox 11"/>
          <p:cNvSpPr txBox="1"/>
          <p:nvPr/>
        </p:nvSpPr>
        <p:spPr>
          <a:xfrm>
            <a:off x="3012160" y="6152085"/>
            <a:ext cx="6073249" cy="553998"/>
          </a:xfrm>
          <a:prstGeom prst="rect">
            <a:avLst/>
          </a:prstGeom>
          <a:noFill/>
        </p:spPr>
        <p:txBody>
          <a:bodyPr wrap="square" rtlCol="0">
            <a:spAutoFit/>
          </a:bodyPr>
          <a:lstStyle/>
          <a:p>
            <a:pPr algn="r"/>
            <a:r>
              <a:rPr lang="en-US" sz="1000" dirty="0" smtClean="0">
                <a:hlinkClick r:id="rId7"/>
              </a:rPr>
              <a:t>h</a:t>
            </a:r>
            <a:r>
              <a:rPr lang="en-US" sz="1000" dirty="0">
                <a:hlinkClick r:id="rId8"/>
              </a:rPr>
              <a:t>http://</a:t>
            </a:r>
            <a:r>
              <a:rPr lang="en-US" sz="1000" dirty="0" smtClean="0">
                <a:hlinkClick r:id="rId8"/>
              </a:rPr>
              <a:t>www.ncdhhs.gov/dma/countyreports/2011/EdgecombeCounty.pdf</a:t>
            </a:r>
            <a:endParaRPr lang="en-US" sz="1000" dirty="0" smtClean="0"/>
          </a:p>
          <a:p>
            <a:pPr algn="r"/>
            <a:r>
              <a:rPr lang="en-US" sz="1000" dirty="0">
                <a:hlinkClick r:id="rId9"/>
              </a:rPr>
              <a:t>http://</a:t>
            </a:r>
            <a:r>
              <a:rPr lang="en-US" sz="1000" dirty="0" smtClean="0">
                <a:hlinkClick r:id="rId9"/>
              </a:rPr>
              <a:t>www.ncdhhs.gov/dma/countyreports/2011/NashCounty.pdf</a:t>
            </a:r>
            <a:endParaRPr lang="en-US" sz="1000" dirty="0" smtClean="0"/>
          </a:p>
          <a:p>
            <a:pPr algn="r"/>
            <a:r>
              <a:rPr lang="en-US" sz="1000" dirty="0">
                <a:hlinkClick r:id="rId10"/>
              </a:rPr>
              <a:t>http://www.ncdhhs.gov/dma/countyreports/2011/WilsonCounty.pdf</a:t>
            </a:r>
            <a:endParaRPr lang="en-US" sz="1000" dirty="0"/>
          </a:p>
        </p:txBody>
      </p:sp>
    </p:spTree>
    <p:extLst>
      <p:ext uri="{BB962C8B-B14F-4D97-AF65-F5344CB8AC3E}">
        <p14:creationId xmlns:p14="http://schemas.microsoft.com/office/powerpoint/2010/main" xmlns="" val="41884086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Nash &amp; Edgecombe County Dental Care Availability (Medicaid Patients)</a:t>
            </a:r>
            <a:endParaRPr lang="en-US" sz="3200" b="1" dirty="0"/>
          </a:p>
        </p:txBody>
      </p:sp>
      <p:sp>
        <p:nvSpPr>
          <p:cNvPr id="32" name="TextBox 31"/>
          <p:cNvSpPr txBox="1"/>
          <p:nvPr/>
        </p:nvSpPr>
        <p:spPr>
          <a:xfrm>
            <a:off x="3429000" y="6172200"/>
            <a:ext cx="5715000" cy="553998"/>
          </a:xfrm>
          <a:prstGeom prst="rect">
            <a:avLst/>
          </a:prstGeom>
          <a:noFill/>
        </p:spPr>
        <p:txBody>
          <a:bodyPr wrap="square" rtlCol="0">
            <a:spAutoFit/>
          </a:bodyPr>
          <a:lstStyle/>
          <a:p>
            <a:pPr algn="r"/>
            <a:r>
              <a:rPr lang="en-US" sz="1000" i="1" dirty="0" smtClean="0"/>
              <a:t>9 additional dentists NOT accepting Medicaid</a:t>
            </a:r>
            <a:br>
              <a:rPr lang="en-US" sz="1000" i="1" dirty="0" smtClean="0"/>
            </a:br>
            <a:r>
              <a:rPr lang="en-US" sz="1000" i="1" dirty="0" smtClean="0"/>
              <a:t>Clinics listed accepting new patients (defined as filed claims for 10+ new Medicaid patients in 4Q, 2011)</a:t>
            </a:r>
          </a:p>
          <a:p>
            <a:pPr algn="r"/>
            <a:r>
              <a:rPr lang="en-US" sz="1000" i="1" dirty="0" smtClean="0"/>
              <a:t>Source:  NC Dept. of Health &amp; Human Services</a:t>
            </a:r>
            <a:endParaRPr lang="en-US" sz="1000" i="1" dirty="0"/>
          </a:p>
        </p:txBody>
      </p:sp>
      <p:graphicFrame>
        <p:nvGraphicFramePr>
          <p:cNvPr id="34" name="Table 33"/>
          <p:cNvGraphicFramePr>
            <a:graphicFrameLocks noGrp="1"/>
          </p:cNvGraphicFramePr>
          <p:nvPr/>
        </p:nvGraphicFramePr>
        <p:xfrm>
          <a:off x="152400" y="1835843"/>
          <a:ext cx="8839200" cy="2614237"/>
        </p:xfrm>
        <a:graphic>
          <a:graphicData uri="http://schemas.openxmlformats.org/drawingml/2006/table">
            <a:tbl>
              <a:tblPr firstRow="1" bandRow="1">
                <a:tableStyleId>{5C22544A-7EE6-4342-B048-85BDC9FD1C3A}</a:tableStyleId>
              </a:tblPr>
              <a:tblGrid>
                <a:gridCol w="1600200"/>
                <a:gridCol w="2286000"/>
                <a:gridCol w="2819400"/>
                <a:gridCol w="1143000"/>
                <a:gridCol w="990600"/>
              </a:tblGrid>
              <a:tr h="373957">
                <a:tc>
                  <a:txBody>
                    <a:bodyPr/>
                    <a:lstStyle/>
                    <a:p>
                      <a:pPr algn="ctr"/>
                      <a:r>
                        <a:rPr lang="en-US" sz="1200" dirty="0" smtClean="0"/>
                        <a:t>City</a:t>
                      </a:r>
                      <a:r>
                        <a:rPr lang="en-US" sz="1200" baseline="0" dirty="0" smtClean="0"/>
                        <a:t> (County)</a:t>
                      </a:r>
                      <a:endParaRPr lang="en-US" sz="1200" dirty="0"/>
                    </a:p>
                  </a:txBody>
                  <a:tcPr/>
                </a:tc>
                <a:tc>
                  <a:txBody>
                    <a:bodyPr/>
                    <a:lstStyle/>
                    <a:p>
                      <a:pPr algn="ctr"/>
                      <a:r>
                        <a:rPr lang="en-US" sz="1200" dirty="0" smtClean="0"/>
                        <a:t>Facility Name (Address)</a:t>
                      </a:r>
                      <a:endParaRPr lang="en-US" sz="1200" dirty="0"/>
                    </a:p>
                  </a:txBody>
                  <a:tcPr/>
                </a:tc>
                <a:tc>
                  <a:txBody>
                    <a:bodyPr/>
                    <a:lstStyle/>
                    <a:p>
                      <a:pPr algn="ctr"/>
                      <a:r>
                        <a:rPr lang="en-US" sz="1200" dirty="0" smtClean="0"/>
                        <a:t>Dentists </a:t>
                      </a:r>
                      <a:endParaRPr lang="en-US" sz="1200" dirty="0"/>
                    </a:p>
                  </a:txBody>
                  <a:tcPr/>
                </a:tc>
                <a:tc>
                  <a:txBody>
                    <a:bodyPr/>
                    <a:lstStyle/>
                    <a:p>
                      <a:pPr algn="ctr"/>
                      <a:r>
                        <a:rPr lang="en-US" sz="1200" dirty="0" smtClean="0"/>
                        <a:t>Phone</a:t>
                      </a:r>
                      <a:r>
                        <a:rPr lang="en-US" sz="1200" baseline="0" dirty="0" smtClean="0"/>
                        <a:t> #</a:t>
                      </a:r>
                      <a:endParaRPr lang="en-US" sz="1200" dirty="0"/>
                    </a:p>
                  </a:txBody>
                  <a:tcPr/>
                </a:tc>
                <a:tc>
                  <a:txBody>
                    <a:bodyPr/>
                    <a:lstStyle/>
                    <a:p>
                      <a:pPr algn="ctr"/>
                      <a:r>
                        <a:rPr lang="en-US" sz="800" dirty="0" smtClean="0"/>
                        <a:t>Accepting New Medicaid</a:t>
                      </a:r>
                      <a:r>
                        <a:rPr lang="en-US" sz="800" baseline="0" dirty="0" smtClean="0"/>
                        <a:t> Patients?</a:t>
                      </a:r>
                      <a:endParaRPr lang="en-US" sz="800" dirty="0"/>
                    </a:p>
                  </a:txBody>
                  <a:tcPr/>
                </a:tc>
              </a:tr>
              <a:tr h="539362">
                <a:tc>
                  <a:txBody>
                    <a:bodyPr/>
                    <a:lstStyle/>
                    <a:p>
                      <a:r>
                        <a:rPr lang="en-US" sz="1050" dirty="0" smtClean="0"/>
                        <a:t>Rocky Mount (</a:t>
                      </a:r>
                      <a:r>
                        <a:rPr lang="en-US" sz="1050" i="1" dirty="0" smtClean="0"/>
                        <a:t>Nash</a:t>
                      </a:r>
                      <a:r>
                        <a:rPr lang="en-US" sz="1050" dirty="0" smtClean="0"/>
                        <a:t>)</a:t>
                      </a:r>
                      <a:endParaRPr lang="en-US" sz="1050" dirty="0"/>
                    </a:p>
                  </a:txBody>
                  <a:tcPr/>
                </a:tc>
                <a:tc>
                  <a:txBody>
                    <a:bodyPr/>
                    <a:lstStyle/>
                    <a:p>
                      <a:r>
                        <a:rPr lang="en-US" sz="1050" b="1" dirty="0" smtClean="0"/>
                        <a:t>Comprehensive Dental Center</a:t>
                      </a:r>
                      <a:r>
                        <a:rPr lang="en-US" sz="1050" baseline="0" dirty="0" smtClean="0"/>
                        <a:t/>
                      </a:r>
                      <a:br>
                        <a:rPr lang="en-US" sz="1050" baseline="0" dirty="0" smtClean="0"/>
                      </a:br>
                      <a:r>
                        <a:rPr lang="en-US" sz="1050" baseline="0" dirty="0" smtClean="0"/>
                        <a:t>(1108 </a:t>
                      </a:r>
                      <a:r>
                        <a:rPr lang="en-US" sz="1050" baseline="0" dirty="0" err="1" smtClean="0"/>
                        <a:t>Winstead</a:t>
                      </a:r>
                      <a:r>
                        <a:rPr lang="en-US" sz="1050" baseline="0" dirty="0" smtClean="0"/>
                        <a:t> Ave.)</a:t>
                      </a:r>
                      <a:endParaRPr lang="en-US" sz="1050" dirty="0"/>
                    </a:p>
                  </a:txBody>
                  <a:tcPr/>
                </a:tc>
                <a:tc>
                  <a:txBody>
                    <a:bodyPr/>
                    <a:lstStyle/>
                    <a:p>
                      <a:r>
                        <a:rPr lang="en-US" sz="1050" dirty="0" smtClean="0"/>
                        <a:t>(7)  </a:t>
                      </a:r>
                      <a:r>
                        <a:rPr lang="en-US" sz="1050" dirty="0" err="1" smtClean="0"/>
                        <a:t>Mayte</a:t>
                      </a:r>
                      <a:r>
                        <a:rPr lang="en-US" sz="1050" dirty="0" smtClean="0"/>
                        <a:t> </a:t>
                      </a:r>
                      <a:r>
                        <a:rPr lang="en-US" sz="1050" dirty="0" err="1" smtClean="0"/>
                        <a:t>Accornero</a:t>
                      </a:r>
                      <a:r>
                        <a:rPr lang="en-US" sz="1050" dirty="0" smtClean="0"/>
                        <a:t>, Kimberly </a:t>
                      </a:r>
                      <a:r>
                        <a:rPr lang="en-US" sz="1050" dirty="0" err="1" smtClean="0"/>
                        <a:t>Burbano</a:t>
                      </a:r>
                      <a:r>
                        <a:rPr lang="en-US" sz="1050" dirty="0" smtClean="0"/>
                        <a:t>, Tyler Davis, </a:t>
                      </a:r>
                      <a:r>
                        <a:rPr lang="en-US" sz="1050" dirty="0" err="1" smtClean="0"/>
                        <a:t>Kavita</a:t>
                      </a:r>
                      <a:r>
                        <a:rPr lang="en-US" sz="1050" dirty="0" smtClean="0"/>
                        <a:t> </a:t>
                      </a:r>
                      <a:r>
                        <a:rPr lang="en-US" sz="1050" dirty="0" err="1" smtClean="0"/>
                        <a:t>Ghai</a:t>
                      </a:r>
                      <a:r>
                        <a:rPr lang="en-US" sz="1050" dirty="0" smtClean="0"/>
                        <a:t>, Felicia</a:t>
                      </a:r>
                      <a:r>
                        <a:rPr lang="en-US" sz="1050" baseline="0" dirty="0" smtClean="0"/>
                        <a:t> Singletary, Carlos Smith, Karen Torres</a:t>
                      </a:r>
                      <a:endParaRPr lang="en-US" sz="1050" dirty="0"/>
                    </a:p>
                  </a:txBody>
                  <a:tcPr/>
                </a:tc>
                <a:tc>
                  <a:txBody>
                    <a:bodyPr/>
                    <a:lstStyle/>
                    <a:p>
                      <a:pPr algn="r"/>
                      <a:r>
                        <a:rPr lang="en-US" sz="1050" dirty="0" smtClean="0"/>
                        <a:t>252-443-9097</a:t>
                      </a:r>
                      <a:endParaRPr lang="en-US" sz="1050" dirty="0"/>
                    </a:p>
                  </a:txBody>
                  <a:tcPr/>
                </a:tc>
                <a:tc>
                  <a:txBody>
                    <a:bodyPr/>
                    <a:lstStyle/>
                    <a:p>
                      <a:pPr algn="ctr"/>
                      <a:r>
                        <a:rPr lang="en-US" sz="1050" dirty="0" smtClean="0"/>
                        <a:t>Y</a:t>
                      </a:r>
                    </a:p>
                  </a:txBody>
                  <a:tcPr/>
                </a:tc>
              </a:tr>
              <a:tr h="4038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Rocky Mount (</a:t>
                      </a:r>
                      <a:r>
                        <a:rPr lang="en-US" sz="1050" i="1" dirty="0" smtClean="0"/>
                        <a:t>Nash, Edgecombe*</a:t>
                      </a:r>
                      <a:r>
                        <a:rPr lang="en-US" sz="1050" dirty="0" smtClean="0"/>
                        <a:t>)</a:t>
                      </a:r>
                    </a:p>
                  </a:txBody>
                  <a:tcPr/>
                </a:tc>
                <a:tc>
                  <a:txBody>
                    <a:bodyPr/>
                    <a:lstStyle/>
                    <a:p>
                      <a:r>
                        <a:rPr lang="en-US" sz="1050" b="1" dirty="0" smtClean="0"/>
                        <a:t>The Dental Care Center</a:t>
                      </a:r>
                      <a:r>
                        <a:rPr lang="en-US" sz="1050" dirty="0" smtClean="0"/>
                        <a:t/>
                      </a:r>
                      <a:br>
                        <a:rPr lang="en-US" sz="1050" dirty="0" smtClean="0"/>
                      </a:br>
                      <a:r>
                        <a:rPr lang="en-US" sz="1050" dirty="0" smtClean="0"/>
                        <a:t>(3769 Sunset Ave., 105 Wayfarer Ct.)</a:t>
                      </a:r>
                      <a:endParaRPr lang="en-US" sz="1050" dirty="0"/>
                    </a:p>
                  </a:txBody>
                  <a:tcPr/>
                </a:tc>
                <a:tc>
                  <a:txBody>
                    <a:bodyPr/>
                    <a:lstStyle/>
                    <a:p>
                      <a:r>
                        <a:rPr lang="en-US" sz="1050" dirty="0" smtClean="0"/>
                        <a:t>(6)  </a:t>
                      </a:r>
                      <a:r>
                        <a:rPr lang="en-US" sz="1050" dirty="0" err="1" smtClean="0"/>
                        <a:t>Janier</a:t>
                      </a:r>
                      <a:r>
                        <a:rPr lang="en-US" sz="1050" dirty="0" smtClean="0"/>
                        <a:t> Barton, </a:t>
                      </a:r>
                      <a:r>
                        <a:rPr lang="en-US" sz="1050" baseline="0" dirty="0" smtClean="0"/>
                        <a:t> James </a:t>
                      </a:r>
                      <a:r>
                        <a:rPr lang="en-US" sz="1050" baseline="0" dirty="0" err="1" smtClean="0"/>
                        <a:t>Harrold</a:t>
                      </a:r>
                      <a:r>
                        <a:rPr lang="en-US" sz="1050" baseline="0" dirty="0" smtClean="0"/>
                        <a:t>, Li-Ming Liu, George Mani, Michael Watson, Michael McCann</a:t>
                      </a:r>
                      <a:endParaRPr lang="en-US" sz="1050" dirty="0"/>
                    </a:p>
                  </a:txBody>
                  <a:tcPr/>
                </a:tc>
                <a:tc>
                  <a:txBody>
                    <a:bodyPr/>
                    <a:lstStyle/>
                    <a:p>
                      <a:pPr algn="r"/>
                      <a:r>
                        <a:rPr lang="en-US" sz="1050" dirty="0" smtClean="0"/>
                        <a:t>252-443-0048/</a:t>
                      </a:r>
                      <a:br>
                        <a:rPr lang="en-US" sz="1050" dirty="0" smtClean="0"/>
                      </a:br>
                      <a:r>
                        <a:rPr lang="en-US" sz="1050" dirty="0" smtClean="0"/>
                        <a:t>252-908-7255</a:t>
                      </a:r>
                      <a:endParaRPr lang="en-US" sz="1050" dirty="0"/>
                    </a:p>
                  </a:txBody>
                  <a:tcPr/>
                </a:tc>
                <a:tc>
                  <a:txBody>
                    <a:bodyPr/>
                    <a:lstStyle/>
                    <a:p>
                      <a:pPr algn="ctr"/>
                      <a:r>
                        <a:rPr lang="en-US" sz="1050" dirty="0" smtClean="0"/>
                        <a:t>Y</a:t>
                      </a:r>
                    </a:p>
                  </a:txBody>
                  <a:tcPr/>
                </a:tc>
              </a:tr>
              <a:tr h="242864">
                <a:tc>
                  <a:txBody>
                    <a:bodyPr/>
                    <a:lstStyle/>
                    <a:p>
                      <a:r>
                        <a:rPr lang="en-US" sz="1050" dirty="0" smtClean="0"/>
                        <a:t>Rocky Mount (</a:t>
                      </a:r>
                      <a:r>
                        <a:rPr lang="en-US" sz="1050" i="1" dirty="0" smtClean="0"/>
                        <a:t>Nash)</a:t>
                      </a:r>
                      <a:endParaRPr lang="en-US" sz="1050" dirty="0"/>
                    </a:p>
                  </a:txBody>
                  <a:tcPr/>
                </a:tc>
                <a:tc>
                  <a:txBody>
                    <a:bodyPr/>
                    <a:lstStyle/>
                    <a:p>
                      <a:r>
                        <a:rPr lang="en-US" sz="1050" dirty="0" smtClean="0"/>
                        <a:t>73 Success Court</a:t>
                      </a:r>
                      <a:endParaRPr lang="en-US" sz="1050" dirty="0"/>
                    </a:p>
                  </a:txBody>
                  <a:tcPr/>
                </a:tc>
                <a:tc>
                  <a:txBody>
                    <a:bodyPr/>
                    <a:lstStyle/>
                    <a:p>
                      <a:r>
                        <a:rPr lang="en-US" sz="1050" dirty="0" smtClean="0"/>
                        <a:t>(1) Frank</a:t>
                      </a:r>
                      <a:r>
                        <a:rPr lang="en-US" sz="1050" baseline="0" dirty="0" smtClean="0"/>
                        <a:t> Courts</a:t>
                      </a:r>
                      <a:endParaRPr lang="en-US" sz="1050" dirty="0"/>
                    </a:p>
                  </a:txBody>
                  <a:tcPr/>
                </a:tc>
                <a:tc>
                  <a:txBody>
                    <a:bodyPr/>
                    <a:lstStyle/>
                    <a:p>
                      <a:pPr algn="r"/>
                      <a:r>
                        <a:rPr lang="en-US" sz="1050" dirty="0" smtClean="0"/>
                        <a:t>252-443-7136</a:t>
                      </a:r>
                      <a:endParaRPr lang="en-US" sz="1050" dirty="0"/>
                    </a:p>
                  </a:txBody>
                  <a:tcPr/>
                </a:tc>
                <a:tc>
                  <a:txBody>
                    <a:bodyPr/>
                    <a:lstStyle/>
                    <a:p>
                      <a:pPr algn="ctr"/>
                      <a:r>
                        <a:rPr lang="en-US" sz="1050" dirty="0" smtClean="0"/>
                        <a:t>Y</a:t>
                      </a:r>
                    </a:p>
                  </a:txBody>
                  <a:tcPr/>
                </a:tc>
              </a:tr>
              <a:tr h="2428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smtClean="0"/>
                        <a:t>Rocky Mount (</a:t>
                      </a:r>
                      <a:r>
                        <a:rPr lang="en-US" sz="1050" i="1" dirty="0" smtClean="0"/>
                        <a:t>Nash)</a:t>
                      </a:r>
                      <a:endParaRPr lang="en-US" sz="1050" dirty="0" smtClean="0"/>
                    </a:p>
                  </a:txBody>
                  <a:tcPr/>
                </a:tc>
                <a:tc>
                  <a:txBody>
                    <a:bodyPr/>
                    <a:lstStyle/>
                    <a:p>
                      <a:r>
                        <a:rPr lang="en-US" sz="1050" baseline="0" dirty="0" smtClean="0"/>
                        <a:t>1427 Wesleyan Blvd.</a:t>
                      </a:r>
                      <a:endParaRPr lang="en-US" sz="1050" dirty="0"/>
                    </a:p>
                  </a:txBody>
                  <a:tcPr/>
                </a:tc>
                <a:tc>
                  <a:txBody>
                    <a:bodyPr/>
                    <a:lstStyle/>
                    <a:p>
                      <a:r>
                        <a:rPr lang="en-US" sz="1050" dirty="0" smtClean="0"/>
                        <a:t>(1) Edward Jernigan</a:t>
                      </a:r>
                      <a:endParaRPr lang="en-US" sz="1050" dirty="0"/>
                    </a:p>
                  </a:txBody>
                  <a:tcPr/>
                </a:tc>
                <a:tc>
                  <a:txBody>
                    <a:bodyPr/>
                    <a:lstStyle/>
                    <a:p>
                      <a:pPr algn="r"/>
                      <a:r>
                        <a:rPr lang="en-US" sz="1050" dirty="0" smtClean="0"/>
                        <a:t>252-977-7197</a:t>
                      </a:r>
                      <a:endParaRPr lang="en-US" sz="1050" dirty="0"/>
                    </a:p>
                  </a:txBody>
                  <a:tcPr/>
                </a:tc>
                <a:tc>
                  <a:txBody>
                    <a:bodyPr/>
                    <a:lstStyle/>
                    <a:p>
                      <a:pPr algn="ctr"/>
                      <a:r>
                        <a:rPr lang="en-US" sz="1050" dirty="0" smtClean="0"/>
                        <a:t>Y</a:t>
                      </a:r>
                    </a:p>
                  </a:txBody>
                  <a:tcPr/>
                </a:tc>
              </a:tr>
              <a:tr h="242864">
                <a:tc>
                  <a:txBody>
                    <a:bodyPr/>
                    <a:lstStyle/>
                    <a:p>
                      <a:r>
                        <a:rPr lang="en-US" sz="1050" dirty="0" smtClean="0"/>
                        <a:t>Rocky Mount (E</a:t>
                      </a:r>
                      <a:r>
                        <a:rPr lang="en-US" sz="1050" i="1" dirty="0" smtClean="0"/>
                        <a:t>dgecombe</a:t>
                      </a:r>
                      <a:r>
                        <a:rPr lang="en-US" sz="1050" dirty="0" smtClean="0"/>
                        <a:t>)</a:t>
                      </a:r>
                      <a:endParaRPr lang="en-US" sz="1050" dirty="0"/>
                    </a:p>
                  </a:txBody>
                  <a:tcPr/>
                </a:tc>
                <a:tc>
                  <a:txBody>
                    <a:bodyPr/>
                    <a:lstStyle/>
                    <a:p>
                      <a:r>
                        <a:rPr lang="en-US" sz="1050" dirty="0" smtClean="0"/>
                        <a:t>3729</a:t>
                      </a:r>
                      <a:r>
                        <a:rPr lang="en-US" sz="1050" baseline="0" dirty="0" smtClean="0"/>
                        <a:t> </a:t>
                      </a:r>
                      <a:r>
                        <a:rPr lang="en-US" sz="1050" baseline="0" dirty="0" err="1" smtClean="0"/>
                        <a:t>Wetridge</a:t>
                      </a:r>
                      <a:r>
                        <a:rPr lang="en-US" sz="1050" baseline="0" dirty="0" smtClean="0"/>
                        <a:t> Circle Dr.</a:t>
                      </a:r>
                      <a:endParaRPr lang="en-US" sz="1050" dirty="0"/>
                    </a:p>
                  </a:txBody>
                  <a:tcPr/>
                </a:tc>
                <a:tc>
                  <a:txBody>
                    <a:bodyPr/>
                    <a:lstStyle/>
                    <a:p>
                      <a:r>
                        <a:rPr lang="en-US" sz="1050" dirty="0" smtClean="0"/>
                        <a:t>(1) Doris Thorne</a:t>
                      </a:r>
                      <a:endParaRPr lang="en-US" sz="1050" dirty="0"/>
                    </a:p>
                  </a:txBody>
                  <a:tcPr/>
                </a:tc>
                <a:tc>
                  <a:txBody>
                    <a:bodyPr/>
                    <a:lstStyle/>
                    <a:p>
                      <a:pPr algn="r"/>
                      <a:r>
                        <a:rPr lang="en-US" sz="1050" dirty="0" smtClean="0"/>
                        <a:t>919-937-7337</a:t>
                      </a:r>
                      <a:endParaRPr lang="en-US" sz="1050" dirty="0"/>
                    </a:p>
                  </a:txBody>
                  <a:tcPr/>
                </a:tc>
                <a:tc>
                  <a:txBody>
                    <a:bodyPr/>
                    <a:lstStyle/>
                    <a:p>
                      <a:pPr algn="ctr"/>
                      <a:r>
                        <a:rPr lang="en-US" sz="1050" dirty="0" smtClean="0"/>
                        <a:t>Y</a:t>
                      </a:r>
                    </a:p>
                  </a:txBody>
                  <a:tcPr/>
                </a:tc>
              </a:tr>
              <a:tr h="242864">
                <a:tc>
                  <a:txBody>
                    <a:bodyPr/>
                    <a:lstStyle/>
                    <a:p>
                      <a:r>
                        <a:rPr lang="en-US" sz="1050" dirty="0" smtClean="0"/>
                        <a:t>Tarboro</a:t>
                      </a:r>
                      <a:r>
                        <a:rPr lang="en-US" sz="1050" baseline="0" dirty="0" smtClean="0"/>
                        <a:t> (</a:t>
                      </a:r>
                      <a:r>
                        <a:rPr lang="en-US" sz="1050" i="1" baseline="0" dirty="0" smtClean="0"/>
                        <a:t>Edgecombe</a:t>
                      </a:r>
                      <a:r>
                        <a:rPr lang="en-US" sz="1050" baseline="0" dirty="0" smtClean="0"/>
                        <a:t>)</a:t>
                      </a:r>
                      <a:endParaRPr lang="en-US" sz="1050" dirty="0"/>
                    </a:p>
                  </a:txBody>
                  <a:tcPr/>
                </a:tc>
                <a:tc>
                  <a:txBody>
                    <a:bodyPr/>
                    <a:lstStyle/>
                    <a:p>
                      <a:r>
                        <a:rPr lang="en-US" sz="1050" dirty="0" smtClean="0"/>
                        <a:t>211 Trade St.</a:t>
                      </a:r>
                      <a:endParaRPr lang="en-US" sz="1050" dirty="0"/>
                    </a:p>
                  </a:txBody>
                  <a:tcPr/>
                </a:tc>
                <a:tc>
                  <a:txBody>
                    <a:bodyPr/>
                    <a:lstStyle/>
                    <a:p>
                      <a:r>
                        <a:rPr lang="en-US" sz="1050" dirty="0" smtClean="0"/>
                        <a:t>(1) David </a:t>
                      </a:r>
                      <a:r>
                        <a:rPr lang="en-US" sz="1050" dirty="0" err="1" smtClean="0"/>
                        <a:t>Badgett</a:t>
                      </a:r>
                      <a:endParaRPr lang="en-US" sz="1050" dirty="0"/>
                    </a:p>
                  </a:txBody>
                  <a:tcPr/>
                </a:tc>
                <a:tc>
                  <a:txBody>
                    <a:bodyPr/>
                    <a:lstStyle/>
                    <a:p>
                      <a:pPr algn="r"/>
                      <a:r>
                        <a:rPr lang="en-US" sz="1050" dirty="0" smtClean="0"/>
                        <a:t>252-823-4238</a:t>
                      </a:r>
                      <a:endParaRPr lang="en-US" sz="1050" dirty="0"/>
                    </a:p>
                  </a:txBody>
                  <a:tcPr/>
                </a:tc>
                <a:tc>
                  <a:txBody>
                    <a:bodyPr/>
                    <a:lstStyle/>
                    <a:p>
                      <a:pPr algn="ctr"/>
                      <a:r>
                        <a:rPr lang="en-US" sz="1050" dirty="0" smtClean="0"/>
                        <a:t>Y</a:t>
                      </a:r>
                    </a:p>
                  </a:txBody>
                  <a:tcPr/>
                </a:tc>
              </a:tr>
              <a:tr h="242864">
                <a:tc>
                  <a:txBody>
                    <a:bodyPr/>
                    <a:lstStyle/>
                    <a:p>
                      <a:r>
                        <a:rPr lang="en-US" sz="1050" dirty="0" smtClean="0"/>
                        <a:t>Nashville (</a:t>
                      </a:r>
                      <a:r>
                        <a:rPr lang="en-US" sz="1050" i="1" dirty="0" smtClean="0"/>
                        <a:t>Nash)</a:t>
                      </a:r>
                      <a:endParaRPr lang="en-US" sz="1050" i="1" dirty="0"/>
                    </a:p>
                  </a:txBody>
                  <a:tcPr/>
                </a:tc>
                <a:tc>
                  <a:txBody>
                    <a:bodyPr/>
                    <a:lstStyle/>
                    <a:p>
                      <a:r>
                        <a:rPr lang="en-US" sz="1050" dirty="0" smtClean="0"/>
                        <a:t>105 W Church St.</a:t>
                      </a:r>
                      <a:endParaRPr lang="en-US" sz="1050" dirty="0"/>
                    </a:p>
                  </a:txBody>
                  <a:tcPr/>
                </a:tc>
                <a:tc>
                  <a:txBody>
                    <a:bodyPr/>
                    <a:lstStyle/>
                    <a:p>
                      <a:r>
                        <a:rPr lang="en-US" sz="1050" dirty="0" smtClean="0"/>
                        <a:t>(1) Ronnie Lloyd</a:t>
                      </a:r>
                      <a:endParaRPr lang="en-US" sz="1050" dirty="0"/>
                    </a:p>
                  </a:txBody>
                  <a:tcPr/>
                </a:tc>
                <a:tc>
                  <a:txBody>
                    <a:bodyPr/>
                    <a:lstStyle/>
                    <a:p>
                      <a:pPr algn="r"/>
                      <a:r>
                        <a:rPr lang="en-US" sz="1050" dirty="0" smtClean="0"/>
                        <a:t>252-459-2561</a:t>
                      </a:r>
                      <a:endParaRPr lang="en-US" sz="1050" dirty="0"/>
                    </a:p>
                  </a:txBody>
                  <a:tcPr/>
                </a:tc>
                <a:tc>
                  <a:txBody>
                    <a:bodyPr/>
                    <a:lstStyle/>
                    <a:p>
                      <a:pPr algn="ctr"/>
                      <a:r>
                        <a:rPr lang="en-US" sz="1050" dirty="0" smtClean="0"/>
                        <a:t>Y</a:t>
                      </a:r>
                    </a:p>
                  </a:txBody>
                  <a:tcPr/>
                </a:tc>
              </a:tr>
            </a:tbl>
          </a:graphicData>
        </a:graphic>
      </p:graphicFrame>
      <p:sp>
        <p:nvSpPr>
          <p:cNvPr id="35" name="TextBox 34"/>
          <p:cNvSpPr txBox="1"/>
          <p:nvPr/>
        </p:nvSpPr>
        <p:spPr>
          <a:xfrm>
            <a:off x="5715000" y="4495800"/>
            <a:ext cx="3276600" cy="215444"/>
          </a:xfrm>
          <a:prstGeom prst="rect">
            <a:avLst/>
          </a:prstGeom>
          <a:noFill/>
        </p:spPr>
        <p:txBody>
          <a:bodyPr wrap="square" rtlCol="0">
            <a:spAutoFit/>
          </a:bodyPr>
          <a:lstStyle/>
          <a:p>
            <a:pPr algn="r"/>
            <a:r>
              <a:rPr lang="en-US" sz="800" i="1" dirty="0" smtClean="0"/>
              <a:t>*- Edgecombe county office only accepts dental emergencies</a:t>
            </a:r>
            <a:endParaRPr lang="en-US" sz="800" i="1" dirty="0"/>
          </a:p>
        </p:txBody>
      </p:sp>
      <p:graphicFrame>
        <p:nvGraphicFramePr>
          <p:cNvPr id="36" name="Table 35"/>
          <p:cNvGraphicFramePr>
            <a:graphicFrameLocks noGrp="1"/>
          </p:cNvGraphicFramePr>
          <p:nvPr/>
        </p:nvGraphicFramePr>
        <p:xfrm>
          <a:off x="152400" y="4831080"/>
          <a:ext cx="8839200" cy="1112520"/>
        </p:xfrm>
        <a:graphic>
          <a:graphicData uri="http://schemas.openxmlformats.org/drawingml/2006/table">
            <a:tbl>
              <a:tblPr firstRow="1" bandRow="1">
                <a:tableStyleId>{21E4AEA4-8DFA-4A89-87EB-49C32662AFE0}</a:tableStyleId>
              </a:tblPr>
              <a:tblGrid>
                <a:gridCol w="1628274"/>
                <a:gridCol w="2562726"/>
                <a:gridCol w="2438400"/>
                <a:gridCol w="1219200"/>
                <a:gridCol w="990600"/>
              </a:tblGrid>
              <a:tr h="381000">
                <a:tc>
                  <a:txBody>
                    <a:bodyPr/>
                    <a:lstStyle/>
                    <a:p>
                      <a:pPr algn="ctr"/>
                      <a:r>
                        <a:rPr lang="en-US" sz="1200" dirty="0" smtClean="0"/>
                        <a:t>City</a:t>
                      </a:r>
                      <a:r>
                        <a:rPr lang="en-US" sz="1200" baseline="0" dirty="0" smtClean="0"/>
                        <a:t> (County)</a:t>
                      </a:r>
                      <a:endParaRPr lang="en-US" sz="1200" dirty="0"/>
                    </a:p>
                  </a:txBody>
                  <a:tcPr/>
                </a:tc>
                <a:tc>
                  <a:txBody>
                    <a:bodyPr/>
                    <a:lstStyle/>
                    <a:p>
                      <a:pPr algn="ctr"/>
                      <a:r>
                        <a:rPr lang="en-US" sz="1200" dirty="0" smtClean="0"/>
                        <a:t>Facility Name (Address)</a:t>
                      </a:r>
                      <a:endParaRPr lang="en-US" sz="1200" dirty="0"/>
                    </a:p>
                  </a:txBody>
                  <a:tcPr/>
                </a:tc>
                <a:tc>
                  <a:txBody>
                    <a:bodyPr/>
                    <a:lstStyle/>
                    <a:p>
                      <a:pPr algn="ctr"/>
                      <a:r>
                        <a:rPr lang="en-US" sz="1200" dirty="0" smtClean="0"/>
                        <a:t>Dentists </a:t>
                      </a:r>
                      <a:endParaRPr lang="en-US" sz="1200" dirty="0"/>
                    </a:p>
                  </a:txBody>
                  <a:tcPr/>
                </a:tc>
                <a:tc>
                  <a:txBody>
                    <a:bodyPr/>
                    <a:lstStyle/>
                    <a:p>
                      <a:pPr algn="ctr"/>
                      <a:r>
                        <a:rPr lang="en-US" sz="1200" dirty="0" smtClean="0"/>
                        <a:t>Phone</a:t>
                      </a:r>
                      <a:r>
                        <a:rPr lang="en-US" sz="1200" baseline="0" dirty="0" smtClean="0"/>
                        <a:t> #</a:t>
                      </a:r>
                      <a:endParaRPr lang="en-US" sz="1200" dirty="0"/>
                    </a:p>
                  </a:txBody>
                  <a:tcPr/>
                </a:tc>
                <a:tc>
                  <a:txBody>
                    <a:bodyPr/>
                    <a:lstStyle/>
                    <a:p>
                      <a:pPr algn="ctr"/>
                      <a:r>
                        <a:rPr lang="en-US" sz="800" dirty="0" smtClean="0"/>
                        <a:t>Accepting New Medicaid</a:t>
                      </a:r>
                      <a:r>
                        <a:rPr lang="en-US" sz="800" baseline="0" dirty="0" smtClean="0"/>
                        <a:t> Patients?</a:t>
                      </a:r>
                      <a:endParaRPr lang="en-US" sz="800" dirty="0"/>
                    </a:p>
                  </a:txBody>
                  <a:tcPr/>
                </a:tc>
              </a:tr>
              <a:tr h="257335">
                <a:tc>
                  <a:txBody>
                    <a:bodyPr/>
                    <a:lstStyle/>
                    <a:p>
                      <a:r>
                        <a:rPr lang="en-US" sz="1050" dirty="0" smtClean="0"/>
                        <a:t>Spring Hope, Elm City (</a:t>
                      </a:r>
                      <a:r>
                        <a:rPr lang="en-US" sz="1050" i="1" dirty="0" smtClean="0"/>
                        <a:t>Nash</a:t>
                      </a:r>
                      <a:r>
                        <a:rPr lang="en-US" sz="1050" dirty="0" smtClean="0"/>
                        <a:t>);</a:t>
                      </a:r>
                      <a:br>
                        <a:rPr lang="en-US" sz="1050" dirty="0" smtClean="0"/>
                      </a:br>
                      <a:r>
                        <a:rPr lang="en-US" sz="1050" dirty="0" smtClean="0"/>
                        <a:t>Tarboro (</a:t>
                      </a:r>
                      <a:r>
                        <a:rPr lang="en-US" sz="1050" i="1" dirty="0" smtClean="0"/>
                        <a:t>Edgecombe</a:t>
                      </a:r>
                      <a:r>
                        <a:rPr lang="en-US" sz="1050" i="0" dirty="0" smtClean="0"/>
                        <a:t>)</a:t>
                      </a:r>
                      <a:endParaRPr lang="en-US" sz="10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smtClean="0"/>
                        <a:t>Harvest Family Health Center</a:t>
                      </a:r>
                      <a:r>
                        <a:rPr lang="en-US" sz="1050" baseline="0" dirty="0" smtClean="0"/>
                        <a:t/>
                      </a:r>
                      <a:br>
                        <a:rPr lang="en-US" sz="1050" baseline="0" dirty="0" smtClean="0"/>
                      </a:br>
                      <a:r>
                        <a:rPr lang="en-US" sz="1050" baseline="0" dirty="0" smtClean="0"/>
                        <a:t>(9088 Old Bailey Hwy, 8282 South NC 58)</a:t>
                      </a:r>
                      <a:br>
                        <a:rPr lang="en-US" sz="1050" baseline="0" dirty="0" smtClean="0"/>
                      </a:br>
                      <a:r>
                        <a:rPr lang="en-US" sz="1050" b="1" dirty="0" smtClean="0"/>
                        <a:t>Freedom Hill Community</a:t>
                      </a:r>
                      <a:r>
                        <a:rPr lang="en-US" sz="1050" dirty="0" smtClean="0"/>
                        <a:t/>
                      </a:r>
                      <a:br>
                        <a:rPr lang="en-US" sz="1050" dirty="0" smtClean="0"/>
                      </a:br>
                      <a:r>
                        <a:rPr lang="en-US" sz="1050" dirty="0" smtClean="0"/>
                        <a:t>(162 NC Hwy 33 East)</a:t>
                      </a:r>
                    </a:p>
                  </a:txBody>
                  <a:tcPr/>
                </a:tc>
                <a:tc>
                  <a:txBody>
                    <a:bodyPr/>
                    <a:lstStyle/>
                    <a:p>
                      <a:r>
                        <a:rPr lang="en-US" sz="1050" dirty="0" smtClean="0"/>
                        <a:t>(1) </a:t>
                      </a:r>
                      <a:r>
                        <a:rPr lang="en-US" sz="1050" dirty="0" err="1" smtClean="0"/>
                        <a:t>Gerrard</a:t>
                      </a:r>
                      <a:r>
                        <a:rPr lang="en-US" sz="1050" dirty="0" smtClean="0"/>
                        <a:t> Hunt</a:t>
                      </a:r>
                      <a:endParaRPr lang="en-US" sz="1050" dirty="0"/>
                    </a:p>
                  </a:txBody>
                  <a:tcPr/>
                </a:tc>
                <a:tc>
                  <a:txBody>
                    <a:bodyPr/>
                    <a:lstStyle/>
                    <a:p>
                      <a:pPr algn="r"/>
                      <a:r>
                        <a:rPr lang="en-US" sz="1050" dirty="0" smtClean="0"/>
                        <a:t>252-243-9800,</a:t>
                      </a:r>
                      <a:r>
                        <a:rPr lang="en-US" sz="1050" baseline="0" dirty="0" smtClean="0"/>
                        <a:t> 252-443-7744, </a:t>
                      </a:r>
                      <a:r>
                        <a:rPr lang="en-US" sz="1050" dirty="0" smtClean="0"/>
                        <a:t>252-443-9097</a:t>
                      </a:r>
                      <a:endParaRPr lang="en-US" sz="1050" dirty="0"/>
                    </a:p>
                  </a:txBody>
                  <a:tcPr/>
                </a:tc>
                <a:tc>
                  <a:txBody>
                    <a:bodyPr/>
                    <a:lstStyle/>
                    <a:p>
                      <a:pPr algn="ctr"/>
                      <a:r>
                        <a:rPr lang="en-US" sz="1050" dirty="0" smtClean="0"/>
                        <a:t>Y</a:t>
                      </a:r>
                    </a:p>
                  </a:txBody>
                  <a:tcPr/>
                </a:tc>
              </a:tr>
            </a:tbl>
          </a:graphicData>
        </a:graphic>
      </p:graphicFrame>
      <p:sp>
        <p:nvSpPr>
          <p:cNvPr id="37" name="TextBox 36"/>
          <p:cNvSpPr txBox="1"/>
          <p:nvPr/>
        </p:nvSpPr>
        <p:spPr>
          <a:xfrm>
            <a:off x="152400" y="1551503"/>
            <a:ext cx="3276600" cy="307777"/>
          </a:xfrm>
          <a:prstGeom prst="rect">
            <a:avLst/>
          </a:prstGeom>
          <a:noFill/>
        </p:spPr>
        <p:txBody>
          <a:bodyPr wrap="square" rtlCol="0">
            <a:spAutoFit/>
          </a:bodyPr>
          <a:lstStyle/>
          <a:p>
            <a:r>
              <a:rPr lang="en-US" sz="1400" b="1" u="sng" dirty="0" smtClean="0"/>
              <a:t>Dental Offices (w/ Medicaid)</a:t>
            </a:r>
            <a:endParaRPr lang="en-US" sz="1400" b="1" u="sng" dirty="0"/>
          </a:p>
        </p:txBody>
      </p:sp>
      <p:sp>
        <p:nvSpPr>
          <p:cNvPr id="38" name="TextBox 37"/>
          <p:cNvSpPr txBox="1"/>
          <p:nvPr/>
        </p:nvSpPr>
        <p:spPr>
          <a:xfrm>
            <a:off x="152400" y="4523303"/>
            <a:ext cx="3276600" cy="307777"/>
          </a:xfrm>
          <a:prstGeom prst="rect">
            <a:avLst/>
          </a:prstGeom>
          <a:noFill/>
        </p:spPr>
        <p:txBody>
          <a:bodyPr wrap="square" rtlCol="0">
            <a:spAutoFit/>
          </a:bodyPr>
          <a:lstStyle/>
          <a:p>
            <a:r>
              <a:rPr lang="en-US" sz="1400" b="1" u="sng" dirty="0" smtClean="0"/>
              <a:t>FQHC Office</a:t>
            </a:r>
            <a:endParaRPr lang="en-US" sz="1400" b="1" u="sng" dirty="0"/>
          </a:p>
        </p:txBody>
      </p:sp>
      <p:sp>
        <p:nvSpPr>
          <p:cNvPr id="9" name="Slide Number Placeholder 8"/>
          <p:cNvSpPr>
            <a:spLocks noGrp="1"/>
          </p:cNvSpPr>
          <p:nvPr>
            <p:ph type="sldNum" sz="quarter" idx="12"/>
          </p:nvPr>
        </p:nvSpPr>
        <p:spPr/>
        <p:txBody>
          <a:bodyPr>
            <a:normAutofit fontScale="85000" lnSpcReduction="20000"/>
          </a:bodyPr>
          <a:lstStyle/>
          <a:p>
            <a:fld id="{1DFFC655-D735-8243-B6C4-3B647FE025D3}"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Medicaid </a:t>
            </a:r>
            <a:r>
              <a:rPr lang="en-US" sz="3200" b="1" dirty="0" err="1" smtClean="0"/>
              <a:t>Eligibles</a:t>
            </a:r>
            <a:r>
              <a:rPr lang="en-US" sz="3200" b="1" dirty="0" smtClean="0"/>
              <a:t> per Medicaid Dentist</a:t>
            </a:r>
            <a:endParaRPr lang="en-US" sz="3200" b="1" dirty="0"/>
          </a:p>
        </p:txBody>
      </p:sp>
      <p:graphicFrame>
        <p:nvGraphicFramePr>
          <p:cNvPr id="4" name="Chart 3"/>
          <p:cNvGraphicFramePr>
            <a:graphicFrameLocks/>
          </p:cNvGraphicFramePr>
          <p:nvPr>
            <p:extLst>
              <p:ext uri="{D42A27DB-BD31-4B8C-83A1-F6EECF244321}">
                <p14:modId xmlns:p14="http://schemas.microsoft.com/office/powerpoint/2010/main" xmlns="" val="3360055436"/>
              </p:ext>
            </p:extLst>
          </p:nvPr>
        </p:nvGraphicFramePr>
        <p:xfrm>
          <a:off x="513109" y="2057400"/>
          <a:ext cx="7328848" cy="3797490"/>
        </p:xfrm>
        <a:graphic>
          <a:graphicData uri="http://schemas.openxmlformats.org/drawingml/2006/chart">
            <c:chart xmlns:c="http://schemas.openxmlformats.org/drawingml/2006/chart" xmlns:r="http://schemas.openxmlformats.org/officeDocument/2006/relationships" r:id="rId2"/>
          </a:graphicData>
        </a:graphic>
      </p:graphicFrame>
      <p:sp>
        <p:nvSpPr>
          <p:cNvPr id="5" name="Line Callout 1 4"/>
          <p:cNvSpPr/>
          <p:nvPr/>
        </p:nvSpPr>
        <p:spPr>
          <a:xfrm>
            <a:off x="5029199" y="2634002"/>
            <a:ext cx="1508078" cy="502692"/>
          </a:xfrm>
          <a:prstGeom prst="borderCallout1">
            <a:avLst>
              <a:gd name="adj1" fmla="val 18750"/>
              <a:gd name="adj2" fmla="val -8333"/>
              <a:gd name="adj3" fmla="val 69062"/>
              <a:gd name="adj4" fmla="val -1751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+33%</a:t>
            </a:r>
          </a:p>
          <a:p>
            <a:pPr algn="ctr"/>
            <a:r>
              <a:rPr lang="en-US" sz="1400" dirty="0" smtClean="0"/>
              <a:t>Need +3 Dentists</a:t>
            </a:r>
            <a:endParaRPr lang="en-US" sz="1400" dirty="0"/>
          </a:p>
        </p:txBody>
      </p:sp>
      <p:sp>
        <p:nvSpPr>
          <p:cNvPr id="7" name="Line Callout 1 6"/>
          <p:cNvSpPr/>
          <p:nvPr/>
        </p:nvSpPr>
        <p:spPr>
          <a:xfrm>
            <a:off x="7609945" y="2809154"/>
            <a:ext cx="1424873" cy="529992"/>
          </a:xfrm>
          <a:prstGeom prst="borderCallout1">
            <a:avLst>
              <a:gd name="adj1" fmla="val 41926"/>
              <a:gd name="adj2" fmla="val -8333"/>
              <a:gd name="adj3" fmla="val 99625"/>
              <a:gd name="adj4" fmla="val -20134"/>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t>+11%</a:t>
            </a:r>
          </a:p>
          <a:p>
            <a:pPr algn="ctr"/>
            <a:r>
              <a:rPr lang="en-US" sz="1400" dirty="0" smtClean="0"/>
              <a:t>Need +1 Dentist</a:t>
            </a:r>
            <a:endParaRPr lang="en-US" sz="1400" dirty="0"/>
          </a:p>
        </p:txBody>
      </p:sp>
      <p:sp>
        <p:nvSpPr>
          <p:cNvPr id="9" name="TextBox 8"/>
          <p:cNvSpPr txBox="1"/>
          <p:nvPr/>
        </p:nvSpPr>
        <p:spPr>
          <a:xfrm>
            <a:off x="2330928" y="6264321"/>
            <a:ext cx="6641310" cy="400110"/>
          </a:xfrm>
          <a:prstGeom prst="rect">
            <a:avLst/>
          </a:prstGeom>
          <a:noFill/>
        </p:spPr>
        <p:txBody>
          <a:bodyPr wrap="square" rtlCol="0">
            <a:spAutoFit/>
          </a:bodyPr>
          <a:lstStyle/>
          <a:p>
            <a:pPr algn="r"/>
            <a:r>
              <a:rPr lang="en-US" sz="1000" dirty="0" smtClean="0"/>
              <a:t>Data </a:t>
            </a:r>
            <a:r>
              <a:rPr lang="en-US" sz="1000" dirty="0"/>
              <a:t>extrapolated </a:t>
            </a:r>
            <a:r>
              <a:rPr lang="en-US" sz="1000" dirty="0" smtClean="0"/>
              <a:t>from 2010 US Census and NCDHHS Medicaid Dental Referral List November 2011 http</a:t>
            </a:r>
            <a:r>
              <a:rPr lang="en-US" sz="1000" dirty="0"/>
              <a:t>://www.ncdhhs.gov/dma/dental/MedicaidDentalReferralList112011.xls</a:t>
            </a:r>
          </a:p>
        </p:txBody>
      </p:sp>
      <p:sp>
        <p:nvSpPr>
          <p:cNvPr id="8" name="Slide Number Placeholder 7"/>
          <p:cNvSpPr>
            <a:spLocks noGrp="1"/>
          </p:cNvSpPr>
          <p:nvPr>
            <p:ph type="sldNum" sz="quarter" idx="12"/>
          </p:nvPr>
        </p:nvSpPr>
        <p:spPr/>
        <p:txBody>
          <a:bodyPr>
            <a:normAutofit fontScale="85000" lnSpcReduction="20000"/>
          </a:bodyPr>
          <a:lstStyle/>
          <a:p>
            <a:fld id="{1DFFC655-D735-8243-B6C4-3B647FE025D3}" type="slidenum">
              <a:rPr lang="en-US" smtClean="0"/>
              <a:pPr/>
              <a:t>62</a:t>
            </a:fld>
            <a:endParaRPr lang="en-US"/>
          </a:p>
        </p:txBody>
      </p:sp>
    </p:spTree>
    <p:extLst>
      <p:ext uri="{BB962C8B-B14F-4D97-AF65-F5344CB8AC3E}">
        <p14:creationId xmlns:p14="http://schemas.microsoft.com/office/powerpoint/2010/main" xmlns="" val="13777055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 Residents per Dentist: Edgecombe is Underserved </a:t>
            </a:r>
            <a:r>
              <a:rPr lang="en-US" sz="3200" b="1" dirty="0"/>
              <a:t>R</a:t>
            </a:r>
            <a:r>
              <a:rPr lang="en-US" sz="3200" b="1" dirty="0" smtClean="0"/>
              <a:t>elative to NC Average</a:t>
            </a:r>
            <a:endParaRPr lang="en-US" sz="3200" b="1" dirty="0"/>
          </a:p>
        </p:txBody>
      </p:sp>
      <p:graphicFrame>
        <p:nvGraphicFramePr>
          <p:cNvPr id="10" name="Chart 9"/>
          <p:cNvGraphicFramePr>
            <a:graphicFrameLocks/>
          </p:cNvGraphicFramePr>
          <p:nvPr>
            <p:extLst>
              <p:ext uri="{D42A27DB-BD31-4B8C-83A1-F6EECF244321}">
                <p14:modId xmlns:p14="http://schemas.microsoft.com/office/powerpoint/2010/main" xmlns="" val="4030750315"/>
              </p:ext>
            </p:extLst>
          </p:nvPr>
        </p:nvGraphicFramePr>
        <p:xfrm>
          <a:off x="612648" y="1603169"/>
          <a:ext cx="8153400" cy="364572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1943131" y="3274345"/>
            <a:ext cx="487114" cy="2616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050" dirty="0" smtClean="0"/>
              <a:t>22%</a:t>
            </a:r>
            <a:endParaRPr lang="en-US" sz="1050" dirty="0"/>
          </a:p>
        </p:txBody>
      </p:sp>
      <p:sp>
        <p:nvSpPr>
          <p:cNvPr id="12" name="TextBox 11"/>
          <p:cNvSpPr txBox="1"/>
          <p:nvPr/>
        </p:nvSpPr>
        <p:spPr>
          <a:xfrm>
            <a:off x="612648" y="5248894"/>
            <a:ext cx="8012737"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 typeface="Arial" pitchFamily="34" charset="0"/>
              <a:buChar char="•"/>
            </a:pPr>
            <a:r>
              <a:rPr lang="en-US" sz="1600" dirty="0" smtClean="0"/>
              <a:t>Nash does not appear to be underserved</a:t>
            </a:r>
          </a:p>
          <a:p>
            <a:pPr marL="285750" indent="-285750">
              <a:buFont typeface="Arial" pitchFamily="34" charset="0"/>
              <a:buChar char="•"/>
            </a:pPr>
            <a:r>
              <a:rPr lang="en-US" sz="1600" dirty="0" smtClean="0"/>
              <a:t>Edgecombe does not appear to be underserved w/respect to Medicaid dentists</a:t>
            </a:r>
          </a:p>
          <a:p>
            <a:pPr marL="285750" indent="-285750">
              <a:buFont typeface="Arial" pitchFamily="34" charset="0"/>
              <a:buChar char="•"/>
            </a:pPr>
            <a:r>
              <a:rPr lang="en-US" sz="1600" dirty="0"/>
              <a:t>2 </a:t>
            </a:r>
            <a:r>
              <a:rPr lang="en-US" sz="1600" dirty="0" smtClean="0"/>
              <a:t>additional </a:t>
            </a:r>
            <a:r>
              <a:rPr lang="en-US" sz="1600" dirty="0"/>
              <a:t>dentists would bring Edgecombe in line with the </a:t>
            </a:r>
            <a:r>
              <a:rPr lang="en-US" sz="1600" dirty="0" smtClean="0"/>
              <a:t>state w/respect to total dentists</a:t>
            </a:r>
            <a:endParaRPr lang="en-US" sz="1600" dirty="0"/>
          </a:p>
        </p:txBody>
      </p:sp>
      <p:sp>
        <p:nvSpPr>
          <p:cNvPr id="13" name="TextBox 12"/>
          <p:cNvSpPr txBox="1"/>
          <p:nvPr/>
        </p:nvSpPr>
        <p:spPr>
          <a:xfrm>
            <a:off x="2409758" y="6295853"/>
            <a:ext cx="6641310" cy="400110"/>
          </a:xfrm>
          <a:prstGeom prst="rect">
            <a:avLst/>
          </a:prstGeom>
          <a:noFill/>
        </p:spPr>
        <p:txBody>
          <a:bodyPr wrap="square" rtlCol="0">
            <a:spAutoFit/>
          </a:bodyPr>
          <a:lstStyle/>
          <a:p>
            <a:pPr algn="r"/>
            <a:r>
              <a:rPr lang="en-US" sz="1000" dirty="0" smtClean="0"/>
              <a:t>Data </a:t>
            </a:r>
            <a:r>
              <a:rPr lang="en-US" sz="1000" dirty="0"/>
              <a:t>extrapolated </a:t>
            </a:r>
            <a:r>
              <a:rPr lang="en-US" sz="1000" dirty="0" smtClean="0"/>
              <a:t>from 2010 US Census and NCDHHS Medicaid Dental Referral List November 2011: http</a:t>
            </a:r>
            <a:r>
              <a:rPr lang="en-US" sz="1000" dirty="0"/>
              <a:t>://www.ncdhhs.gov/dma/dental/MedicaidDentalReferralList112011.xls</a:t>
            </a:r>
          </a:p>
        </p:txBody>
      </p:sp>
      <p:sp>
        <p:nvSpPr>
          <p:cNvPr id="7" name="Slide Number Placeholder 6"/>
          <p:cNvSpPr>
            <a:spLocks noGrp="1"/>
          </p:cNvSpPr>
          <p:nvPr>
            <p:ph type="sldNum" sz="quarter" idx="12"/>
          </p:nvPr>
        </p:nvSpPr>
        <p:spPr/>
        <p:txBody>
          <a:bodyPr>
            <a:normAutofit fontScale="85000" lnSpcReduction="20000"/>
          </a:bodyPr>
          <a:lstStyle/>
          <a:p>
            <a:fld id="{1DFFC655-D735-8243-B6C4-3B647FE025D3}" type="slidenum">
              <a:rPr lang="en-US" smtClean="0"/>
              <a:pPr/>
              <a:t>63</a:t>
            </a:fld>
            <a:endParaRPr lang="en-US"/>
          </a:p>
        </p:txBody>
      </p:sp>
    </p:spTree>
    <p:extLst>
      <p:ext uri="{BB962C8B-B14F-4D97-AF65-F5344CB8AC3E}">
        <p14:creationId xmlns:p14="http://schemas.microsoft.com/office/powerpoint/2010/main" xmlns="" val="15043313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Under 18: Edgecombe has high rate of Medicaid Coverage</a:t>
            </a:r>
            <a:endParaRPr lang="en-US" sz="3200" b="1" dirty="0"/>
          </a:p>
        </p:txBody>
      </p:sp>
      <p:graphicFrame>
        <p:nvGraphicFramePr>
          <p:cNvPr id="7" name="Chart 6"/>
          <p:cNvGraphicFramePr>
            <a:graphicFrameLocks/>
          </p:cNvGraphicFramePr>
          <p:nvPr>
            <p:extLst>
              <p:ext uri="{D42A27DB-BD31-4B8C-83A1-F6EECF244321}">
                <p14:modId xmlns:p14="http://schemas.microsoft.com/office/powerpoint/2010/main" xmlns="" val="3156893396"/>
              </p:ext>
            </p:extLst>
          </p:nvPr>
        </p:nvGraphicFramePr>
        <p:xfrm>
          <a:off x="685800" y="2057400"/>
          <a:ext cx="80772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normAutofit fontScale="85000" lnSpcReduction="20000"/>
          </a:bodyPr>
          <a:lstStyle/>
          <a:p>
            <a:fld id="{1DFFC655-D735-8243-B6C4-3B647FE025D3}" type="slidenum">
              <a:rPr lang="en-US" smtClean="0"/>
              <a:pPr/>
              <a:t>64</a:t>
            </a:fld>
            <a:endParaRPr lang="en-US"/>
          </a:p>
        </p:txBody>
      </p:sp>
    </p:spTree>
    <p:extLst>
      <p:ext uri="{BB962C8B-B14F-4D97-AF65-F5344CB8AC3E}">
        <p14:creationId xmlns:p14="http://schemas.microsoft.com/office/powerpoint/2010/main" xmlns="" val="15498204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18 to 34: Edgecombe has high rate of Medicaid and w/o Coverage</a:t>
            </a:r>
            <a:endParaRPr lang="en-US" sz="3200" b="1" dirty="0"/>
          </a:p>
        </p:txBody>
      </p:sp>
      <p:graphicFrame>
        <p:nvGraphicFramePr>
          <p:cNvPr id="4" name="Chart 3"/>
          <p:cNvGraphicFramePr>
            <a:graphicFrameLocks/>
          </p:cNvGraphicFramePr>
          <p:nvPr>
            <p:extLst>
              <p:ext uri="{D42A27DB-BD31-4B8C-83A1-F6EECF244321}">
                <p14:modId xmlns:p14="http://schemas.microsoft.com/office/powerpoint/2010/main" xmlns="" val="1477543167"/>
              </p:ext>
            </p:extLst>
          </p:nvPr>
        </p:nvGraphicFramePr>
        <p:xfrm>
          <a:off x="609600" y="2057400"/>
          <a:ext cx="81534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normAutofit fontScale="85000" lnSpcReduction="20000"/>
          </a:bodyPr>
          <a:lstStyle/>
          <a:p>
            <a:fld id="{1DFFC655-D735-8243-B6C4-3B647FE025D3}" type="slidenum">
              <a:rPr lang="en-US" smtClean="0"/>
              <a:pPr/>
              <a:t>65</a:t>
            </a:fld>
            <a:endParaRPr lang="en-US"/>
          </a:p>
        </p:txBody>
      </p:sp>
    </p:spTree>
    <p:extLst>
      <p:ext uri="{BB962C8B-B14F-4D97-AF65-F5344CB8AC3E}">
        <p14:creationId xmlns:p14="http://schemas.microsoft.com/office/powerpoint/2010/main" xmlns="" val="38995818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35 to 64: Both Edgecombe and Nash have fewer w/o coverage than NC</a:t>
            </a:r>
            <a:endParaRPr lang="en-US" sz="3200" b="1" dirty="0"/>
          </a:p>
        </p:txBody>
      </p:sp>
      <p:graphicFrame>
        <p:nvGraphicFramePr>
          <p:cNvPr id="5" name="Chart 4"/>
          <p:cNvGraphicFramePr>
            <a:graphicFrameLocks/>
          </p:cNvGraphicFramePr>
          <p:nvPr>
            <p:extLst>
              <p:ext uri="{D42A27DB-BD31-4B8C-83A1-F6EECF244321}">
                <p14:modId xmlns:p14="http://schemas.microsoft.com/office/powerpoint/2010/main" xmlns="" val="2509550416"/>
              </p:ext>
            </p:extLst>
          </p:nvPr>
        </p:nvGraphicFramePr>
        <p:xfrm>
          <a:off x="609600" y="2057400"/>
          <a:ext cx="80772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normAutofit fontScale="85000" lnSpcReduction="20000"/>
          </a:bodyPr>
          <a:lstStyle/>
          <a:p>
            <a:fld id="{1DFFC655-D735-8243-B6C4-3B647FE025D3}" type="slidenum">
              <a:rPr lang="en-US" smtClean="0"/>
              <a:pPr/>
              <a:t>66</a:t>
            </a:fld>
            <a:endParaRPr lang="en-US"/>
          </a:p>
        </p:txBody>
      </p:sp>
    </p:spTree>
    <p:extLst>
      <p:ext uri="{BB962C8B-B14F-4D97-AF65-F5344CB8AC3E}">
        <p14:creationId xmlns:p14="http://schemas.microsoft.com/office/powerpoint/2010/main" xmlns="" val="280289332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p:spPr>
        <p:txBody>
          <a:bodyPr>
            <a:noAutofit/>
          </a:bodyPr>
          <a:lstStyle/>
          <a:p>
            <a:r>
              <a:rPr lang="en-US" sz="3200" b="1" dirty="0" smtClean="0"/>
              <a:t>64+: Medicare is prevalent, no major differences compared to NC</a:t>
            </a:r>
            <a:endParaRPr lang="en-US" sz="3200" b="1" dirty="0"/>
          </a:p>
        </p:txBody>
      </p:sp>
      <p:graphicFrame>
        <p:nvGraphicFramePr>
          <p:cNvPr id="4" name="Chart 3"/>
          <p:cNvGraphicFramePr>
            <a:graphicFrameLocks/>
          </p:cNvGraphicFramePr>
          <p:nvPr>
            <p:extLst>
              <p:ext uri="{D42A27DB-BD31-4B8C-83A1-F6EECF244321}">
                <p14:modId xmlns:p14="http://schemas.microsoft.com/office/powerpoint/2010/main" xmlns="" val="417929335"/>
              </p:ext>
            </p:extLst>
          </p:nvPr>
        </p:nvGraphicFramePr>
        <p:xfrm>
          <a:off x="609600" y="20574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normAutofit fontScale="85000" lnSpcReduction="20000"/>
          </a:bodyPr>
          <a:lstStyle/>
          <a:p>
            <a:fld id="{1DFFC655-D735-8243-B6C4-3B647FE025D3}" type="slidenum">
              <a:rPr lang="en-US" smtClean="0"/>
              <a:pPr/>
              <a:t>67</a:t>
            </a:fld>
            <a:endParaRPr lang="en-US"/>
          </a:p>
        </p:txBody>
      </p:sp>
    </p:spTree>
    <p:extLst>
      <p:ext uri="{BB962C8B-B14F-4D97-AF65-F5344CB8AC3E}">
        <p14:creationId xmlns:p14="http://schemas.microsoft.com/office/powerpoint/2010/main" xmlns="" val="412582927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p:spPr>
        <p:txBody>
          <a:bodyPr>
            <a:noAutofit/>
          </a:bodyPr>
          <a:lstStyle/>
          <a:p>
            <a:r>
              <a:rPr lang="en-US" sz="3200" b="1" dirty="0" smtClean="0"/>
              <a:t>Race: No major geographic differences, but higher rate for Blacks &amp; Hispanics </a:t>
            </a:r>
            <a:endParaRPr lang="en-US" sz="3200" b="1" dirty="0"/>
          </a:p>
        </p:txBody>
      </p:sp>
      <p:graphicFrame>
        <p:nvGraphicFramePr>
          <p:cNvPr id="6" name="Chart 5"/>
          <p:cNvGraphicFramePr>
            <a:graphicFrameLocks/>
          </p:cNvGraphicFramePr>
          <p:nvPr>
            <p:extLst>
              <p:ext uri="{D42A27DB-BD31-4B8C-83A1-F6EECF244321}">
                <p14:modId xmlns:p14="http://schemas.microsoft.com/office/powerpoint/2010/main" xmlns="" val="1234839255"/>
              </p:ext>
            </p:extLst>
          </p:nvPr>
        </p:nvGraphicFramePr>
        <p:xfrm>
          <a:off x="685800" y="2057400"/>
          <a:ext cx="79248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normAutofit fontScale="85000" lnSpcReduction="20000"/>
          </a:bodyPr>
          <a:lstStyle/>
          <a:p>
            <a:fld id="{1DFFC655-D735-8243-B6C4-3B647FE025D3}" type="slidenum">
              <a:rPr lang="en-US" smtClean="0"/>
              <a:pPr/>
              <a:t>68</a:t>
            </a:fld>
            <a:endParaRPr lang="en-US"/>
          </a:p>
        </p:txBody>
      </p:sp>
    </p:spTree>
    <p:extLst>
      <p:ext uri="{BB962C8B-B14F-4D97-AF65-F5344CB8AC3E}">
        <p14:creationId xmlns:p14="http://schemas.microsoft.com/office/powerpoint/2010/main" xmlns="" val="19903654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p:spPr>
        <p:txBody>
          <a:bodyPr>
            <a:noAutofit/>
          </a:bodyPr>
          <a:lstStyle/>
          <a:p>
            <a:r>
              <a:rPr lang="en-US" sz="3200" b="1" dirty="0" smtClean="0"/>
              <a:t>Labor Status: Edgecombe has higher rate of uninsured among unemployed</a:t>
            </a:r>
            <a:endParaRPr lang="en-US" sz="3200" b="1" dirty="0"/>
          </a:p>
        </p:txBody>
      </p:sp>
      <p:graphicFrame>
        <p:nvGraphicFramePr>
          <p:cNvPr id="4" name="Chart 3"/>
          <p:cNvGraphicFramePr>
            <a:graphicFrameLocks/>
          </p:cNvGraphicFramePr>
          <p:nvPr>
            <p:extLst>
              <p:ext uri="{D42A27DB-BD31-4B8C-83A1-F6EECF244321}">
                <p14:modId xmlns:p14="http://schemas.microsoft.com/office/powerpoint/2010/main" xmlns="" val="1063250742"/>
              </p:ext>
            </p:extLst>
          </p:nvPr>
        </p:nvGraphicFramePr>
        <p:xfrm>
          <a:off x="609600" y="2057400"/>
          <a:ext cx="80010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normAutofit fontScale="85000" lnSpcReduction="20000"/>
          </a:bodyPr>
          <a:lstStyle/>
          <a:p>
            <a:fld id="{1DFFC655-D735-8243-B6C4-3B647FE025D3}" type="slidenum">
              <a:rPr lang="en-US" smtClean="0"/>
              <a:pPr/>
              <a:t>69</a:t>
            </a:fld>
            <a:endParaRPr lang="en-US"/>
          </a:p>
        </p:txBody>
      </p:sp>
    </p:spTree>
    <p:extLst>
      <p:ext uri="{BB962C8B-B14F-4D97-AF65-F5344CB8AC3E}">
        <p14:creationId xmlns:p14="http://schemas.microsoft.com/office/powerpoint/2010/main" xmlns="" val="1496885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378952" cy="990600"/>
          </a:xfrm>
        </p:spPr>
        <p:txBody>
          <a:bodyPr>
            <a:noAutofit/>
          </a:bodyPr>
          <a:lstStyle/>
          <a:p>
            <a:r>
              <a:rPr lang="en-US" sz="2800" b="1" dirty="0" smtClean="0"/>
              <a:t>OIC’s relevant dental service area is Tri-County: Edgecombe, Nash, Wilson based on willingness to travel</a:t>
            </a:r>
            <a:endParaRPr lang="en-US" sz="2800" b="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6453" t="12186"/>
          <a:stretch/>
        </p:blipFill>
        <p:spPr bwMode="auto">
          <a:xfrm>
            <a:off x="1475076" y="2776184"/>
            <a:ext cx="6185682" cy="31951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Oval 9"/>
          <p:cNvSpPr/>
          <p:nvPr/>
        </p:nvSpPr>
        <p:spPr>
          <a:xfrm>
            <a:off x="3469758" y="3304329"/>
            <a:ext cx="1676400" cy="1600200"/>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85900" y="3294804"/>
            <a:ext cx="1181100" cy="2676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Oval 18"/>
          <p:cNvSpPr/>
          <p:nvPr/>
        </p:nvSpPr>
        <p:spPr>
          <a:xfrm>
            <a:off x="3888858" y="3713904"/>
            <a:ext cx="861333" cy="838200"/>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914400" y="1542871"/>
            <a:ext cx="6019800" cy="1477328"/>
          </a:xfrm>
          <a:prstGeom prst="rect">
            <a:avLst/>
          </a:prstGeom>
          <a:noFill/>
        </p:spPr>
        <p:txBody>
          <a:bodyPr wrap="square" rtlCol="0">
            <a:spAutoFit/>
          </a:bodyPr>
          <a:lstStyle/>
          <a:p>
            <a:r>
              <a:rPr lang="en-US" dirty="0" smtClean="0"/>
              <a:t>Average distance traveled for medical or dental care </a:t>
            </a:r>
          </a:p>
          <a:p>
            <a:pPr marL="285750" indent="-285750">
              <a:buFont typeface="Arial" pitchFamily="34" charset="0"/>
              <a:buChar char="•"/>
            </a:pPr>
            <a:r>
              <a:rPr lang="en-US" dirty="0" smtClean="0"/>
              <a:t>Entire US = 10.2 miles</a:t>
            </a:r>
          </a:p>
          <a:p>
            <a:pPr marL="285750" indent="-285750">
              <a:buFont typeface="Arial" pitchFamily="34" charset="0"/>
              <a:buChar char="•"/>
            </a:pPr>
            <a:r>
              <a:rPr lang="en-US" dirty="0" smtClean="0"/>
              <a:t>Rural US = 17.5 miles</a:t>
            </a:r>
          </a:p>
          <a:p>
            <a:pPr marL="285750" indent="-285750">
              <a:buFont typeface="Arial" pitchFamily="34" charset="0"/>
              <a:buChar char="•"/>
            </a:pPr>
            <a:r>
              <a:rPr lang="en-US" dirty="0" smtClean="0"/>
              <a:t>21.4% of rural residents travel &gt;30 miles</a:t>
            </a:r>
          </a:p>
          <a:p>
            <a:pPr marL="285750" indent="-285750">
              <a:buFont typeface="Arial" pitchFamily="34" charset="0"/>
              <a:buChar char="•"/>
            </a:pPr>
            <a:endParaRPr lang="en-US" dirty="0"/>
          </a:p>
        </p:txBody>
      </p:sp>
      <p:sp>
        <p:nvSpPr>
          <p:cNvPr id="24" name="TextBox 23"/>
          <p:cNvSpPr txBox="1"/>
          <p:nvPr/>
        </p:nvSpPr>
        <p:spPr>
          <a:xfrm>
            <a:off x="5257800" y="2940252"/>
            <a:ext cx="1981200" cy="646331"/>
          </a:xfrm>
          <a:prstGeom prst="rect">
            <a:avLst/>
          </a:prstGeom>
          <a:solidFill>
            <a:schemeClr val="bg1">
              <a:lumMod val="95000"/>
            </a:schemeClr>
          </a:solidFill>
        </p:spPr>
        <p:txBody>
          <a:bodyPr wrap="square" rtlCol="0">
            <a:spAutoFit/>
          </a:bodyPr>
          <a:lstStyle/>
          <a:p>
            <a:r>
              <a:rPr lang="en-US" dirty="0" smtClean="0"/>
              <a:t>20m radius = 200k residents</a:t>
            </a:r>
            <a:endParaRPr lang="en-US" dirty="0"/>
          </a:p>
        </p:txBody>
      </p:sp>
      <p:sp>
        <p:nvSpPr>
          <p:cNvPr id="28" name="TextBox 27"/>
          <p:cNvSpPr txBox="1"/>
          <p:nvPr/>
        </p:nvSpPr>
        <p:spPr>
          <a:xfrm>
            <a:off x="5562600" y="3778452"/>
            <a:ext cx="1981200" cy="646331"/>
          </a:xfrm>
          <a:prstGeom prst="rect">
            <a:avLst/>
          </a:prstGeom>
          <a:solidFill>
            <a:schemeClr val="bg1">
              <a:lumMod val="95000"/>
            </a:schemeClr>
          </a:solidFill>
        </p:spPr>
        <p:txBody>
          <a:bodyPr wrap="square" rtlCol="0">
            <a:spAutoFit/>
          </a:bodyPr>
          <a:lstStyle/>
          <a:p>
            <a:r>
              <a:rPr lang="en-US" dirty="0" smtClean="0"/>
              <a:t>10m radius = 80k residents</a:t>
            </a:r>
            <a:endParaRPr lang="en-US" dirty="0"/>
          </a:p>
        </p:txBody>
      </p:sp>
      <p:cxnSp>
        <p:nvCxnSpPr>
          <p:cNvPr id="27" name="Straight Arrow Connector 26"/>
          <p:cNvCxnSpPr>
            <a:endCxn id="10" idx="7"/>
          </p:cNvCxnSpPr>
          <p:nvPr/>
        </p:nvCxnSpPr>
        <p:spPr>
          <a:xfrm flipH="1">
            <a:off x="4900655" y="3294804"/>
            <a:ext cx="357145" cy="243869"/>
          </a:xfrm>
          <a:prstGeom prst="straightConnector1">
            <a:avLst/>
          </a:prstGeom>
          <a:ln w="3810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8" idx="1"/>
            <a:endCxn id="19" idx="6"/>
          </p:cNvCxnSpPr>
          <p:nvPr/>
        </p:nvCxnSpPr>
        <p:spPr>
          <a:xfrm flipH="1">
            <a:off x="4750191" y="4101618"/>
            <a:ext cx="812409" cy="31386"/>
          </a:xfrm>
          <a:prstGeom prst="straightConnector1">
            <a:avLst/>
          </a:prstGeom>
          <a:ln w="3810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32" name="TextBox 1031"/>
          <p:cNvSpPr txBox="1"/>
          <p:nvPr/>
        </p:nvSpPr>
        <p:spPr>
          <a:xfrm>
            <a:off x="2320120" y="6142632"/>
            <a:ext cx="6780664" cy="553998"/>
          </a:xfrm>
          <a:prstGeom prst="rect">
            <a:avLst/>
          </a:prstGeom>
          <a:noFill/>
        </p:spPr>
        <p:txBody>
          <a:bodyPr wrap="square" rtlCol="0">
            <a:spAutoFit/>
          </a:bodyPr>
          <a:lstStyle/>
          <a:p>
            <a:pPr marL="171450" indent="-171450" algn="r"/>
            <a:r>
              <a:rPr lang="en-US" sz="1000" dirty="0" smtClean="0"/>
              <a:t>Travel </a:t>
            </a:r>
            <a:r>
              <a:rPr lang="en-US" sz="1000" dirty="0"/>
              <a:t>data obtained from </a:t>
            </a:r>
            <a:r>
              <a:rPr lang="en-US" sz="1000" dirty="0" smtClean="0"/>
              <a:t>South Carolina Rural Health Research Center </a:t>
            </a:r>
            <a:r>
              <a:rPr lang="en-US" sz="1000" dirty="0">
                <a:hlinkClick r:id="rId4"/>
              </a:rPr>
              <a:t>http://rhr.sph.sc.edu </a:t>
            </a:r>
            <a:r>
              <a:rPr lang="en-US" sz="1000" dirty="0" smtClean="0"/>
              <a:t> “Mode </a:t>
            </a:r>
            <a:r>
              <a:rPr lang="en-US" sz="1000" dirty="0"/>
              <a:t>of Travel and Actual Distance Traveled </a:t>
            </a:r>
            <a:r>
              <a:rPr lang="en-US" sz="1000" dirty="0" smtClean="0"/>
              <a:t>For </a:t>
            </a:r>
            <a:r>
              <a:rPr lang="en-US" sz="1000" dirty="0"/>
              <a:t>Medical or Dental Care by Rural and Urban </a:t>
            </a:r>
            <a:r>
              <a:rPr lang="en-US" sz="1000" dirty="0" smtClean="0"/>
              <a:t>Residents” (2006).</a:t>
            </a:r>
            <a:endParaRPr lang="en-US" sz="1000" dirty="0"/>
          </a:p>
          <a:p>
            <a:pPr marL="171450" indent="-171450" algn="r"/>
            <a:r>
              <a:rPr lang="en-US" sz="1000" dirty="0" smtClean="0"/>
              <a:t>Data estimated using 2010 US Census Population Maps: </a:t>
            </a:r>
            <a:r>
              <a:rPr lang="en-US" sz="1000" dirty="0" smtClean="0">
                <a:hlinkClick r:id="rId5"/>
              </a:rPr>
              <a:t>http</a:t>
            </a:r>
            <a:r>
              <a:rPr lang="en-US" sz="1000" dirty="0">
                <a:hlinkClick r:id="rId5"/>
              </a:rPr>
              <a:t>://2010.census.gov/2010census/popmap/</a:t>
            </a:r>
            <a:endParaRPr lang="en-US" sz="1000" dirty="0"/>
          </a:p>
        </p:txBody>
      </p:sp>
      <p:sp>
        <p:nvSpPr>
          <p:cNvPr id="13" name="Slide Number Placeholder 12"/>
          <p:cNvSpPr>
            <a:spLocks noGrp="1"/>
          </p:cNvSpPr>
          <p:nvPr>
            <p:ph type="sldNum" sz="quarter" idx="12"/>
          </p:nvPr>
        </p:nvSpPr>
        <p:spPr/>
        <p:txBody>
          <a:bodyPr>
            <a:normAutofit fontScale="85000" lnSpcReduction="20000"/>
          </a:bodyPr>
          <a:lstStyle/>
          <a:p>
            <a:fld id="{1DFFC655-D735-8243-B6C4-3B647FE025D3}" type="slidenum">
              <a:rPr lang="en-US" smtClean="0"/>
              <a:pPr/>
              <a:t>7</a:t>
            </a:fld>
            <a:endParaRPr lang="en-US"/>
          </a:p>
        </p:txBody>
      </p:sp>
    </p:spTree>
    <p:extLst>
      <p:ext uri="{BB962C8B-B14F-4D97-AF65-F5344CB8AC3E}">
        <p14:creationId xmlns:p14="http://schemas.microsoft.com/office/powerpoint/2010/main" xmlns="" val="9385358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Appendix: Business Model Considerations</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299" y="2362200"/>
            <a:ext cx="8153400" cy="990600"/>
          </a:xfrm>
        </p:spPr>
        <p:txBody>
          <a:bodyPr>
            <a:noAutofit/>
          </a:bodyPr>
          <a:lstStyle/>
          <a:p>
            <a:r>
              <a:rPr lang="en-US" sz="4000" dirty="0" smtClean="0"/>
              <a:t>Health Provider Shortage Area (HPSA) By State and County</a:t>
            </a:r>
            <a:endParaRPr lang="en-US" sz="4000" dirty="0"/>
          </a:p>
        </p:txBody>
      </p:sp>
      <p:sp>
        <p:nvSpPr>
          <p:cNvPr id="5" name="Rectangle 4"/>
          <p:cNvSpPr/>
          <p:nvPr/>
        </p:nvSpPr>
        <p:spPr>
          <a:xfrm>
            <a:off x="6538537" y="6237792"/>
            <a:ext cx="2411237" cy="246221"/>
          </a:xfrm>
          <a:prstGeom prst="rect">
            <a:avLst/>
          </a:prstGeom>
        </p:spPr>
        <p:txBody>
          <a:bodyPr wrap="none">
            <a:spAutoFit/>
          </a:bodyPr>
          <a:lstStyle/>
          <a:p>
            <a:pPr algn="r"/>
            <a:r>
              <a:rPr lang="en-US" sz="1000" i="1" dirty="0" smtClean="0"/>
              <a:t>http://hpsafind.hrsa.gov/HPSASearch.aspx</a:t>
            </a:r>
            <a:endParaRPr lang="en-US" sz="1000" i="1" dirty="0"/>
          </a:p>
        </p:txBody>
      </p:sp>
      <p:grpSp>
        <p:nvGrpSpPr>
          <p:cNvPr id="3" name="Group 5"/>
          <p:cNvGrpSpPr/>
          <p:nvPr/>
        </p:nvGrpSpPr>
        <p:grpSpPr>
          <a:xfrm>
            <a:off x="186263" y="1540933"/>
            <a:ext cx="8766047" cy="4047066"/>
            <a:chOff x="695325" y="1767716"/>
            <a:chExt cx="7753350" cy="3150658"/>
          </a:xfrm>
        </p:grpSpPr>
        <p:pic>
          <p:nvPicPr>
            <p:cNvPr id="1026" name="Picture 2"/>
            <p:cNvPicPr>
              <a:picLocks noChangeAspect="1" noChangeArrowheads="1"/>
            </p:cNvPicPr>
            <p:nvPr/>
          </p:nvPicPr>
          <p:blipFill>
            <a:blip r:embed="rId2"/>
            <a:srcRect/>
            <a:stretch>
              <a:fillRect/>
            </a:stretch>
          </p:blipFill>
          <p:spPr bwMode="auto">
            <a:xfrm>
              <a:off x="695325" y="1767716"/>
              <a:ext cx="7753350" cy="2447925"/>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729698" y="4232574"/>
              <a:ext cx="7705725" cy="685800"/>
            </a:xfrm>
            <a:prstGeom prst="rect">
              <a:avLst/>
            </a:prstGeom>
            <a:noFill/>
            <a:ln w="9525">
              <a:noFill/>
              <a:miter lim="800000"/>
              <a:headEnd/>
              <a:tailEnd/>
            </a:ln>
          </p:spPr>
        </p:pic>
      </p:grpSp>
      <p:sp>
        <p:nvSpPr>
          <p:cNvPr id="7" name="Title 1"/>
          <p:cNvSpPr txBox="1">
            <a:spLocks/>
          </p:cNvSpPr>
          <p:nvPr/>
        </p:nvSpPr>
        <p:spPr>
          <a:xfrm>
            <a:off x="533400" y="234950"/>
            <a:ext cx="8153400" cy="869950"/>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1"/>
                </a:solidFill>
                <a:effectLst/>
                <a:uLnTx/>
                <a:uFillTx/>
                <a:latin typeface="+mj-lt"/>
                <a:ea typeface="+mj-ea"/>
                <a:cs typeface="+mj-cs"/>
              </a:rPr>
              <a:t>Labor</a:t>
            </a:r>
            <a:r>
              <a:rPr kumimoji="0" lang="en-US" sz="2000" b="1" i="0" u="none" strike="noStrike" kern="1200" cap="none" spc="0" normalizeH="0" baseline="0" noProof="0" dirty="0" smtClean="0">
                <a:ln>
                  <a:noFill/>
                </a:ln>
                <a:solidFill>
                  <a:schemeClr val="tx2"/>
                </a:solidFill>
                <a:effectLst/>
                <a:uLnTx/>
                <a:uFillTx/>
                <a:latin typeface="+mj-lt"/>
                <a:ea typeface="+mj-ea"/>
                <a:cs typeface="+mj-cs"/>
              </a:rPr>
              <a:t/>
            </a:r>
            <a:br>
              <a:rPr kumimoji="0" lang="en-US" sz="2000" b="1" i="0" u="none" strike="noStrike" kern="1200" cap="none" spc="0" normalizeH="0" baseline="0" noProof="0" dirty="0" smtClean="0">
                <a:ln>
                  <a:noFill/>
                </a:ln>
                <a:solidFill>
                  <a:schemeClr val="tx2"/>
                </a:solidFill>
                <a:effectLst/>
                <a:uLnTx/>
                <a:uFillTx/>
                <a:latin typeface="+mj-lt"/>
                <a:ea typeface="+mj-ea"/>
                <a:cs typeface="+mj-cs"/>
              </a:rPr>
            </a:br>
            <a:r>
              <a:rPr kumimoji="0" lang="en-US" sz="2400" b="1" i="0" u="none" strike="noStrike" kern="1200" cap="none" spc="0" normalizeH="0" baseline="0" noProof="0" dirty="0" smtClean="0">
                <a:ln>
                  <a:noFill/>
                </a:ln>
                <a:solidFill>
                  <a:schemeClr val="tx2"/>
                </a:solidFill>
                <a:effectLst/>
                <a:uLnTx/>
                <a:uFillTx/>
                <a:latin typeface="+mj-lt"/>
                <a:ea typeface="+mj-ea"/>
                <a:cs typeface="+mj-cs"/>
              </a:rPr>
              <a:t>HSPA Qualification</a:t>
            </a:r>
            <a:r>
              <a:rPr kumimoji="0" lang="en-US" sz="2400" b="1" i="0" u="none" strike="noStrike" kern="1200" cap="none" spc="0" normalizeH="0" noProof="0" dirty="0" smtClean="0">
                <a:ln>
                  <a:noFill/>
                </a:ln>
                <a:solidFill>
                  <a:schemeClr val="tx2"/>
                </a:solidFill>
                <a:effectLst/>
                <a:uLnTx/>
                <a:uFillTx/>
                <a:latin typeface="+mj-lt"/>
                <a:ea typeface="+mj-ea"/>
                <a:cs typeface="+mj-cs"/>
              </a:rPr>
              <a:t> by County</a:t>
            </a:r>
            <a:endParaRPr kumimoji="0" lang="en-US" sz="2400" b="1" i="0" u="none" strike="noStrike" kern="1200" cap="none" spc="0" normalizeH="0" baseline="0" noProof="0" dirty="0">
              <a:ln>
                <a:noFill/>
              </a:ln>
              <a:solidFill>
                <a:schemeClr val="tx2"/>
              </a:solidFill>
              <a:effectLst/>
              <a:uLnTx/>
              <a:uFillTx/>
              <a:latin typeface="+mj-lt"/>
              <a:ea typeface="+mj-ea"/>
              <a:cs typeface="+mj-cs"/>
            </a:endParaRPr>
          </a:p>
        </p:txBody>
      </p:sp>
      <p:sp>
        <p:nvSpPr>
          <p:cNvPr id="8" name="Slide Number Placeholder 7"/>
          <p:cNvSpPr>
            <a:spLocks noGrp="1"/>
          </p:cNvSpPr>
          <p:nvPr>
            <p:ph type="sldNum" sz="quarter" idx="12"/>
          </p:nvPr>
        </p:nvSpPr>
        <p:spPr/>
        <p:txBody>
          <a:bodyPr>
            <a:normAutofit fontScale="85000" lnSpcReduction="20000"/>
          </a:bodyPr>
          <a:lstStyle/>
          <a:p>
            <a:fld id="{1DFFC655-D735-8243-B6C4-3B647FE025D3}" type="slidenum">
              <a:rPr lang="en-US" smtClean="0"/>
              <a:pPr/>
              <a:t>71</a:t>
            </a:fld>
            <a:endParaRPr lang="en-US"/>
          </a:p>
        </p:txBody>
      </p:sp>
    </p:spTree>
    <p:extLst>
      <p:ext uri="{BB962C8B-B14F-4D97-AF65-F5344CB8AC3E}">
        <p14:creationId xmlns:p14="http://schemas.microsoft.com/office/powerpoint/2010/main" xmlns="" val="236891220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13016" y="150813"/>
            <a:ext cx="8385175" cy="990600"/>
          </a:xfrm>
        </p:spPr>
        <p:txBody>
          <a:bodyPr>
            <a:normAutofit fontScale="90000"/>
          </a:bodyPr>
          <a:lstStyle/>
          <a:p>
            <a:pPr eaLnBrk="1" hangingPunct="1"/>
            <a:r>
              <a:rPr lang="en-US" sz="3600" b="1" dirty="0" smtClean="0">
                <a:solidFill>
                  <a:schemeClr val="accent1"/>
                </a:solidFill>
              </a:rPr>
              <a:t>Labor</a:t>
            </a:r>
            <a:r>
              <a:rPr lang="en-US" sz="2400" b="1" dirty="0" smtClean="0"/>
              <a:t/>
            </a:r>
            <a:br>
              <a:rPr lang="en-US" sz="2400" b="1" dirty="0" smtClean="0"/>
            </a:br>
            <a:r>
              <a:rPr lang="en-US" sz="2700" b="1" dirty="0" smtClean="0"/>
              <a:t>Similar “Safety Net” Dental Clinics employ one Full Time Dentist along with Dental Assistants however, this varies</a:t>
            </a:r>
            <a:endParaRPr lang="en-US" sz="2700" b="1" dirty="0" smtClean="0">
              <a:solidFill>
                <a:schemeClr val="accent1"/>
              </a:solidFill>
            </a:endParaRPr>
          </a:p>
        </p:txBody>
      </p:sp>
      <p:graphicFrame>
        <p:nvGraphicFramePr>
          <p:cNvPr id="7" name="Table 6"/>
          <p:cNvGraphicFramePr>
            <a:graphicFrameLocks noGrp="1"/>
          </p:cNvGraphicFramePr>
          <p:nvPr/>
        </p:nvGraphicFramePr>
        <p:xfrm>
          <a:off x="609600" y="1752600"/>
          <a:ext cx="4521200" cy="4296037"/>
        </p:xfrm>
        <a:graphic>
          <a:graphicData uri="http://schemas.openxmlformats.org/drawingml/2006/table">
            <a:tbl>
              <a:tblPr>
                <a:tableStyleId>{6E25E649-3F16-4E02-A733-19D2CDBF48F0}</a:tableStyleId>
              </a:tblPr>
              <a:tblGrid>
                <a:gridCol w="2388689"/>
                <a:gridCol w="2132511"/>
              </a:tblGrid>
              <a:tr h="209293">
                <a:tc rowSpan="2">
                  <a:txBody>
                    <a:bodyPr/>
                    <a:lstStyle/>
                    <a:p>
                      <a:pPr algn="l" fontAlgn="ctr"/>
                      <a:r>
                        <a:rPr lang="en-US" sz="1200" b="1" u="none" strike="noStrike" dirty="0"/>
                        <a:t>Staffing</a:t>
                      </a:r>
                      <a:endParaRPr lang="en-US" sz="1200" b="1" i="0" u="none" strike="noStrike" dirty="0">
                        <a:latin typeface="Arial"/>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t>Percentage of Safety-Net </a:t>
                      </a:r>
                      <a:r>
                        <a:rPr lang="en-US" sz="1200" u="none" strike="noStrike" dirty="0" smtClean="0"/>
                        <a:t>Clinics (Study</a:t>
                      </a:r>
                      <a:r>
                        <a:rPr lang="en-US" sz="1200" u="none" strike="noStrike" baseline="0" dirty="0" smtClean="0"/>
                        <a:t> in Illinois, 2005)</a:t>
                      </a:r>
                      <a:endParaRPr lang="en-US" sz="1200" b="1" i="0" u="none" strike="noStrike" dirty="0">
                        <a:latin typeface="Arial"/>
                      </a:endParaRPr>
                    </a:p>
                  </a:txBody>
                  <a:tcPr marL="9525" marR="9525" marT="9525" marB="0" anchor="ctr">
                    <a:lnB w="12700" cap="flat" cmpd="sng" algn="ctr">
                      <a:solidFill>
                        <a:schemeClr val="tx1"/>
                      </a:solidFill>
                      <a:prstDash val="solid"/>
                      <a:round/>
                      <a:headEnd type="none" w="med" len="med"/>
                      <a:tailEnd type="none" w="med" len="med"/>
                    </a:lnB>
                  </a:tcPr>
                </a:tc>
              </a:tr>
              <a:tr h="499977">
                <a:tc vMerge="1">
                  <a:txBody>
                    <a:bodyPr/>
                    <a:lstStyle/>
                    <a:p>
                      <a:endParaRPr lang="en-US"/>
                    </a:p>
                  </a:txBody>
                  <a:tcPr/>
                </a:tc>
                <a:tc>
                  <a:txBody>
                    <a:bodyPr/>
                    <a:lstStyle/>
                    <a:p>
                      <a:pPr algn="ctr" fontAlgn="ctr"/>
                      <a:r>
                        <a:rPr lang="en-US" sz="1200" b="1" u="none" strike="noStrike" dirty="0"/>
                        <a:t>Health Centers</a:t>
                      </a:r>
                      <a:endParaRPr lang="en-US" sz="1200" b="1" i="0" u="none" strike="noStrike" dirty="0">
                        <a:latin typeface="Arial"/>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873">
                <a:tc>
                  <a:txBody>
                    <a:bodyPr/>
                    <a:lstStyle/>
                    <a:p>
                      <a:pPr algn="l" fontAlgn="b"/>
                      <a:r>
                        <a:rPr lang="en-US" sz="1200" i="1" u="none" strike="noStrike" dirty="0"/>
                        <a:t>Dentists</a:t>
                      </a:r>
                      <a:endParaRPr lang="en-US" sz="1200" b="0" i="1" u="none" strike="noStrike" dirty="0">
                        <a:latin typeface="Arial"/>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200" b="1" u="none" strike="noStrike" dirty="0"/>
                        <a:t> </a:t>
                      </a:r>
                      <a:endParaRPr lang="en-US" sz="1200" b="1" i="0" u="none" strike="noStrike" dirty="0">
                        <a:latin typeface="Arial"/>
                      </a:endParaRPr>
                    </a:p>
                  </a:txBody>
                  <a:tcPr marL="9525" marR="9525" marT="9525" marB="0" anchor="b">
                    <a:lnT w="12700" cap="flat" cmpd="sng" algn="ctr">
                      <a:solidFill>
                        <a:schemeClr val="tx1"/>
                      </a:solidFill>
                      <a:prstDash val="solid"/>
                      <a:round/>
                      <a:headEnd type="none" w="med" len="med"/>
                      <a:tailEnd type="none" w="med" len="med"/>
                    </a:lnT>
                  </a:tcPr>
                </a:tc>
              </a:tr>
              <a:tr h="244175">
                <a:tc>
                  <a:txBody>
                    <a:bodyPr/>
                    <a:lstStyle/>
                    <a:p>
                      <a:pPr algn="l" fontAlgn="b"/>
                      <a:r>
                        <a:rPr lang="en-US" sz="1200" u="none" strike="noStrike" dirty="0" smtClean="0"/>
                        <a:t>Full</a:t>
                      </a:r>
                      <a:r>
                        <a:rPr lang="en-US" sz="1200" u="none" strike="noStrike" baseline="0" dirty="0" smtClean="0"/>
                        <a:t> Time</a:t>
                      </a:r>
                      <a:endParaRPr lang="en-US" sz="1200" b="0" i="0" u="none" strike="noStrike" dirty="0">
                        <a:latin typeface="Arial"/>
                      </a:endParaRPr>
                    </a:p>
                  </a:txBody>
                  <a:tcPr marL="114300" marR="9525" marT="9525" marB="0" anchor="b"/>
                </a:tc>
                <a:tc>
                  <a:txBody>
                    <a:bodyPr/>
                    <a:lstStyle/>
                    <a:p>
                      <a:pPr algn="ctr" fontAlgn="b"/>
                      <a:r>
                        <a:rPr lang="en-US" sz="1200" b="1" u="none" strike="noStrike" dirty="0"/>
                        <a:t>70%</a:t>
                      </a:r>
                      <a:endParaRPr lang="en-US" sz="1200" b="1" i="0" u="none" strike="noStrike" dirty="0">
                        <a:latin typeface="Arial"/>
                      </a:endParaRPr>
                    </a:p>
                  </a:txBody>
                  <a:tcPr marL="9525" marR="9525" marT="9525" marB="0" anchor="b"/>
                </a:tc>
              </a:tr>
              <a:tr h="244175">
                <a:tc>
                  <a:txBody>
                    <a:bodyPr/>
                    <a:lstStyle/>
                    <a:p>
                      <a:pPr algn="l" fontAlgn="b"/>
                      <a:r>
                        <a:rPr lang="en-US" sz="1200" u="none" strike="noStrike" dirty="0" smtClean="0"/>
                        <a:t>Part</a:t>
                      </a:r>
                      <a:r>
                        <a:rPr lang="en-US" sz="1200" u="none" strike="noStrike" baseline="0" dirty="0" smtClean="0"/>
                        <a:t> Time</a:t>
                      </a:r>
                      <a:endParaRPr lang="en-US" sz="1200" b="0" i="0" u="none" strike="noStrike" dirty="0">
                        <a:latin typeface="Arial"/>
                      </a:endParaRPr>
                    </a:p>
                  </a:txBody>
                  <a:tcPr marL="114300" marR="9525" marT="9525" marB="0" anchor="b"/>
                </a:tc>
                <a:tc>
                  <a:txBody>
                    <a:bodyPr/>
                    <a:lstStyle/>
                    <a:p>
                      <a:pPr algn="ctr" fontAlgn="b"/>
                      <a:r>
                        <a:rPr lang="en-US" sz="1200" b="1" u="none" strike="noStrike" dirty="0"/>
                        <a:t>30%</a:t>
                      </a:r>
                      <a:endParaRPr lang="en-US" sz="1200" b="1" i="0" u="none" strike="noStrike" dirty="0">
                        <a:latin typeface="Arial"/>
                      </a:endParaRPr>
                    </a:p>
                  </a:txBody>
                  <a:tcPr marL="9525" marR="9525" marT="9525" marB="0" anchor="b"/>
                </a:tc>
              </a:tr>
              <a:tr h="244175">
                <a:tc>
                  <a:txBody>
                    <a:bodyPr/>
                    <a:lstStyle/>
                    <a:p>
                      <a:pPr algn="l" fontAlgn="b"/>
                      <a:r>
                        <a:rPr lang="en-US" sz="1200" u="none" strike="noStrike" dirty="0"/>
                        <a:t>Volunteer</a:t>
                      </a:r>
                      <a:endParaRPr lang="en-US" sz="1200" b="0" i="0" u="none" strike="noStrike" dirty="0">
                        <a:latin typeface="Arial"/>
                      </a:endParaRPr>
                    </a:p>
                  </a:txBody>
                  <a:tcPr marL="114300"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dirty="0"/>
                        <a:t>0%</a:t>
                      </a:r>
                      <a:endParaRPr lang="en-US" sz="1200" b="1" i="0" u="none" strike="noStrike" dirty="0">
                        <a:latin typeface="Arial"/>
                      </a:endParaRPr>
                    </a:p>
                  </a:txBody>
                  <a:tcPr marL="9525" marR="9525" marT="9525" marB="0" anchor="b">
                    <a:lnB w="12700" cap="flat" cmpd="sng" algn="ctr">
                      <a:solidFill>
                        <a:schemeClr val="tx1"/>
                      </a:solidFill>
                      <a:prstDash val="solid"/>
                      <a:round/>
                      <a:headEnd type="none" w="med" len="med"/>
                      <a:tailEnd type="none" w="med" len="med"/>
                    </a:lnB>
                  </a:tcPr>
                </a:tc>
              </a:tr>
              <a:tr h="244175">
                <a:tc>
                  <a:txBody>
                    <a:bodyPr/>
                    <a:lstStyle/>
                    <a:p>
                      <a:pPr algn="l" fontAlgn="b"/>
                      <a:r>
                        <a:rPr lang="en-US" sz="1200" i="1" u="none" strike="noStrike" dirty="0"/>
                        <a:t>Dental </a:t>
                      </a:r>
                      <a:r>
                        <a:rPr lang="en-US" sz="1200" i="1" u="none" strike="noStrike" dirty="0" smtClean="0"/>
                        <a:t>Hygienists</a:t>
                      </a:r>
                      <a:endParaRPr lang="en-US" sz="1200" b="0" i="1" u="none" strike="noStrike" dirty="0">
                        <a:latin typeface="Arial"/>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200" b="1" u="none" strike="noStrike" dirty="0"/>
                        <a:t> </a:t>
                      </a:r>
                      <a:endParaRPr lang="en-US" sz="1200" b="1" i="0" u="none" strike="noStrike" dirty="0">
                        <a:latin typeface="Arial"/>
                      </a:endParaRPr>
                    </a:p>
                  </a:txBody>
                  <a:tcPr marL="9525" marR="9525" marT="9525" marB="0" anchor="b">
                    <a:lnT w="12700" cap="flat" cmpd="sng" algn="ctr">
                      <a:solidFill>
                        <a:schemeClr val="tx1"/>
                      </a:solidFill>
                      <a:prstDash val="solid"/>
                      <a:round/>
                      <a:headEnd type="none" w="med" len="med"/>
                      <a:tailEnd type="none" w="med" len="med"/>
                    </a:lnT>
                  </a:tcPr>
                </a:tc>
              </a:tr>
              <a:tr h="244175">
                <a:tc>
                  <a:txBody>
                    <a:bodyPr/>
                    <a:lstStyle/>
                    <a:p>
                      <a:pPr algn="l" fontAlgn="b"/>
                      <a:r>
                        <a:rPr lang="en-US" sz="1200" u="none" strike="noStrike" dirty="0" smtClean="0"/>
                        <a:t>Full</a:t>
                      </a:r>
                      <a:r>
                        <a:rPr lang="en-US" sz="1200" u="none" strike="noStrike" baseline="0" dirty="0" smtClean="0"/>
                        <a:t> Time</a:t>
                      </a:r>
                      <a:endParaRPr lang="en-US" sz="1200" b="0" i="0" u="none" strike="noStrike" dirty="0">
                        <a:latin typeface="Arial"/>
                      </a:endParaRPr>
                    </a:p>
                  </a:txBody>
                  <a:tcPr marL="114300" marR="9525" marT="9525" marB="0" anchor="b"/>
                </a:tc>
                <a:tc>
                  <a:txBody>
                    <a:bodyPr/>
                    <a:lstStyle/>
                    <a:p>
                      <a:pPr algn="ctr" fontAlgn="b"/>
                      <a:r>
                        <a:rPr lang="en-US" sz="1200" b="1" u="none" strike="noStrike" dirty="0"/>
                        <a:t>9%</a:t>
                      </a:r>
                      <a:endParaRPr lang="en-US" sz="1200" b="1" i="0" u="none" strike="noStrike" dirty="0">
                        <a:latin typeface="Arial"/>
                      </a:endParaRPr>
                    </a:p>
                  </a:txBody>
                  <a:tcPr marL="9525" marR="9525" marT="9525" marB="0" anchor="b"/>
                </a:tc>
              </a:tr>
              <a:tr h="244175">
                <a:tc>
                  <a:txBody>
                    <a:bodyPr/>
                    <a:lstStyle/>
                    <a:p>
                      <a:pPr algn="l" fontAlgn="b"/>
                      <a:r>
                        <a:rPr lang="en-US" sz="1200" u="none" strike="noStrike" dirty="0" smtClean="0"/>
                        <a:t>Part</a:t>
                      </a:r>
                      <a:r>
                        <a:rPr lang="en-US" sz="1200" u="none" strike="noStrike" baseline="0" dirty="0" smtClean="0"/>
                        <a:t> Time</a:t>
                      </a:r>
                      <a:endParaRPr lang="en-US" sz="1200" b="0" i="0" u="none" strike="noStrike" dirty="0">
                        <a:latin typeface="Arial"/>
                      </a:endParaRPr>
                    </a:p>
                  </a:txBody>
                  <a:tcPr marL="114300" marR="9525" marT="9525" marB="0" anchor="b"/>
                </a:tc>
                <a:tc>
                  <a:txBody>
                    <a:bodyPr/>
                    <a:lstStyle/>
                    <a:p>
                      <a:pPr algn="ctr" fontAlgn="b"/>
                      <a:r>
                        <a:rPr lang="en-US" sz="1200" b="1" u="none" strike="noStrike" dirty="0"/>
                        <a:t>30%</a:t>
                      </a:r>
                      <a:endParaRPr lang="en-US" sz="1200" b="1" i="0" u="none" strike="noStrike" dirty="0">
                        <a:latin typeface="Arial"/>
                      </a:endParaRPr>
                    </a:p>
                  </a:txBody>
                  <a:tcPr marL="9525" marR="9525" marT="9525" marB="0" anchor="b"/>
                </a:tc>
              </a:tr>
              <a:tr h="244175">
                <a:tc>
                  <a:txBody>
                    <a:bodyPr/>
                    <a:lstStyle/>
                    <a:p>
                      <a:pPr algn="l" fontAlgn="b"/>
                      <a:r>
                        <a:rPr lang="en-US" sz="1200" u="none" strike="noStrike" dirty="0"/>
                        <a:t>Volunteer</a:t>
                      </a:r>
                      <a:endParaRPr lang="en-US" sz="1200" b="0" i="0" u="none" strike="noStrike" dirty="0">
                        <a:latin typeface="Arial"/>
                      </a:endParaRPr>
                    </a:p>
                  </a:txBody>
                  <a:tcPr marL="114300" marR="9525" marT="9525" marB="0" anchor="b"/>
                </a:tc>
                <a:tc>
                  <a:txBody>
                    <a:bodyPr/>
                    <a:lstStyle/>
                    <a:p>
                      <a:pPr algn="ctr" fontAlgn="b"/>
                      <a:r>
                        <a:rPr lang="en-US" sz="1200" b="1" u="none" strike="noStrike" dirty="0"/>
                        <a:t>0%</a:t>
                      </a:r>
                      <a:endParaRPr lang="en-US" sz="1200" b="1" i="0" u="none" strike="noStrike" dirty="0">
                        <a:latin typeface="Arial"/>
                      </a:endParaRPr>
                    </a:p>
                  </a:txBody>
                  <a:tcPr marL="9525" marR="9525" marT="9525" marB="0" anchor="b"/>
                </a:tc>
              </a:tr>
              <a:tr h="244175">
                <a:tc>
                  <a:txBody>
                    <a:bodyPr/>
                    <a:lstStyle/>
                    <a:p>
                      <a:pPr algn="l" fontAlgn="b"/>
                      <a:r>
                        <a:rPr lang="en-US" sz="1200" u="none" strike="noStrike" dirty="0"/>
                        <a:t>None</a:t>
                      </a:r>
                      <a:endParaRPr lang="en-US" sz="1200" b="0" i="0" u="none" strike="noStrike" dirty="0">
                        <a:latin typeface="Arial"/>
                      </a:endParaRPr>
                    </a:p>
                  </a:txBody>
                  <a:tcPr marL="114300"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200" b="1" u="none" strike="noStrike" dirty="0"/>
                        <a:t>61%</a:t>
                      </a:r>
                      <a:endParaRPr lang="en-US" sz="1200" b="1" i="0" u="none" strike="noStrike" dirty="0">
                        <a:latin typeface="Arial"/>
                      </a:endParaRPr>
                    </a:p>
                  </a:txBody>
                  <a:tcPr marL="9525" marR="9525" marT="9525" marB="0" anchor="b">
                    <a:lnB w="12700" cap="flat" cmpd="sng" algn="ctr">
                      <a:solidFill>
                        <a:schemeClr val="tx1"/>
                      </a:solidFill>
                      <a:prstDash val="solid"/>
                      <a:round/>
                      <a:headEnd type="none" w="med" len="med"/>
                      <a:tailEnd type="none" w="med" len="med"/>
                    </a:lnB>
                  </a:tcPr>
                </a:tc>
              </a:tr>
              <a:tr h="244175">
                <a:tc>
                  <a:txBody>
                    <a:bodyPr/>
                    <a:lstStyle/>
                    <a:p>
                      <a:pPr algn="l" fontAlgn="b"/>
                      <a:r>
                        <a:rPr lang="en-US" sz="1200" i="1" u="none" strike="noStrike" dirty="0"/>
                        <a:t>Dental Assistants</a:t>
                      </a:r>
                      <a:endParaRPr lang="en-US" sz="1200" b="0" i="1" u="none" strike="noStrike" dirty="0">
                        <a:latin typeface="Arial"/>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1200" b="1" u="none" strike="noStrike" dirty="0"/>
                        <a:t> </a:t>
                      </a:r>
                      <a:endParaRPr lang="en-US" sz="1200" b="1" i="0" u="none" strike="noStrike" dirty="0">
                        <a:latin typeface="Arial"/>
                      </a:endParaRPr>
                    </a:p>
                  </a:txBody>
                  <a:tcPr marL="9525" marR="9525" marT="9525" marB="0" anchor="b">
                    <a:lnT w="12700" cap="flat" cmpd="sng" algn="ctr">
                      <a:solidFill>
                        <a:schemeClr val="tx1"/>
                      </a:solidFill>
                      <a:prstDash val="solid"/>
                      <a:round/>
                      <a:headEnd type="none" w="med" len="med"/>
                      <a:tailEnd type="none" w="med" len="med"/>
                    </a:lnT>
                  </a:tcPr>
                </a:tc>
              </a:tr>
              <a:tr h="244175">
                <a:tc>
                  <a:txBody>
                    <a:bodyPr/>
                    <a:lstStyle/>
                    <a:p>
                      <a:pPr algn="l" fontAlgn="b"/>
                      <a:r>
                        <a:rPr lang="en-US" sz="1200" u="none" strike="noStrike" dirty="0" smtClean="0"/>
                        <a:t>Full</a:t>
                      </a:r>
                      <a:r>
                        <a:rPr lang="en-US" sz="1200" u="none" strike="noStrike" baseline="0" dirty="0" smtClean="0"/>
                        <a:t> Time</a:t>
                      </a:r>
                      <a:endParaRPr lang="en-US" sz="1200" b="0" i="0" u="none" strike="noStrike" dirty="0">
                        <a:latin typeface="Arial"/>
                      </a:endParaRPr>
                    </a:p>
                  </a:txBody>
                  <a:tcPr marL="114300" marR="9525" marT="9525" marB="0" anchor="b"/>
                </a:tc>
                <a:tc>
                  <a:txBody>
                    <a:bodyPr/>
                    <a:lstStyle/>
                    <a:p>
                      <a:pPr algn="ctr" fontAlgn="b"/>
                      <a:r>
                        <a:rPr lang="en-US" sz="1200" b="1" u="none" strike="noStrike" dirty="0"/>
                        <a:t>87%</a:t>
                      </a:r>
                      <a:endParaRPr lang="en-US" sz="1200" b="1" i="0" u="none" strike="noStrike" dirty="0">
                        <a:latin typeface="Arial"/>
                      </a:endParaRPr>
                    </a:p>
                  </a:txBody>
                  <a:tcPr marL="9525" marR="9525" marT="9525" marB="0" anchor="b"/>
                </a:tc>
              </a:tr>
              <a:tr h="244175">
                <a:tc>
                  <a:txBody>
                    <a:bodyPr/>
                    <a:lstStyle/>
                    <a:p>
                      <a:pPr algn="l" fontAlgn="b"/>
                      <a:r>
                        <a:rPr lang="en-US" sz="1200" u="none" strike="noStrike" dirty="0" smtClean="0"/>
                        <a:t>Part</a:t>
                      </a:r>
                      <a:r>
                        <a:rPr lang="en-US" sz="1200" u="none" strike="noStrike" baseline="0" dirty="0" smtClean="0"/>
                        <a:t> Time</a:t>
                      </a:r>
                      <a:endParaRPr lang="en-US" sz="1200" b="0" i="0" u="none" strike="noStrike" dirty="0">
                        <a:latin typeface="Arial"/>
                      </a:endParaRPr>
                    </a:p>
                  </a:txBody>
                  <a:tcPr marL="114300" marR="9525" marT="9525" marB="0" anchor="b"/>
                </a:tc>
                <a:tc>
                  <a:txBody>
                    <a:bodyPr/>
                    <a:lstStyle/>
                    <a:p>
                      <a:pPr algn="ctr" fontAlgn="b"/>
                      <a:r>
                        <a:rPr lang="en-US" sz="1200" b="1" u="none" strike="noStrike" dirty="0"/>
                        <a:t>9%</a:t>
                      </a:r>
                      <a:endParaRPr lang="en-US" sz="1200" b="1" i="0" u="none" strike="noStrike" dirty="0">
                        <a:latin typeface="Arial"/>
                      </a:endParaRPr>
                    </a:p>
                  </a:txBody>
                  <a:tcPr marL="9525" marR="9525" marT="9525" marB="0" anchor="b"/>
                </a:tc>
              </a:tr>
              <a:tr h="244175">
                <a:tc>
                  <a:txBody>
                    <a:bodyPr/>
                    <a:lstStyle/>
                    <a:p>
                      <a:pPr algn="l" fontAlgn="b"/>
                      <a:r>
                        <a:rPr lang="en-US" sz="1200" u="none" strike="noStrike" dirty="0"/>
                        <a:t>Volunteer</a:t>
                      </a:r>
                      <a:endParaRPr lang="en-US" sz="1200" b="0" i="0" u="none" strike="noStrike" dirty="0">
                        <a:latin typeface="Arial"/>
                      </a:endParaRPr>
                    </a:p>
                  </a:txBody>
                  <a:tcPr marL="114300" marR="9525" marT="9525" marB="0" anchor="b"/>
                </a:tc>
                <a:tc>
                  <a:txBody>
                    <a:bodyPr/>
                    <a:lstStyle/>
                    <a:p>
                      <a:pPr algn="ctr" fontAlgn="b"/>
                      <a:r>
                        <a:rPr lang="en-US" sz="1200" b="1" u="none" strike="noStrike" dirty="0"/>
                        <a:t>0%</a:t>
                      </a:r>
                      <a:endParaRPr lang="en-US" sz="1200" b="1" i="0" u="none" strike="noStrike" dirty="0">
                        <a:latin typeface="Arial"/>
                      </a:endParaRPr>
                    </a:p>
                  </a:txBody>
                  <a:tcPr marL="9525" marR="9525" marT="9525" marB="0" anchor="b"/>
                </a:tc>
              </a:tr>
              <a:tr h="255802">
                <a:tc>
                  <a:txBody>
                    <a:bodyPr/>
                    <a:lstStyle/>
                    <a:p>
                      <a:pPr algn="l" fontAlgn="b"/>
                      <a:r>
                        <a:rPr lang="en-US" sz="1200" u="none" strike="noStrike" dirty="0"/>
                        <a:t>None</a:t>
                      </a:r>
                      <a:endParaRPr lang="en-US" sz="1200" b="0" i="0" u="none" strike="noStrike" dirty="0">
                        <a:latin typeface="Arial"/>
                      </a:endParaRPr>
                    </a:p>
                  </a:txBody>
                  <a:tcPr marL="114300" marR="9525" marT="9525" marB="0" anchor="b"/>
                </a:tc>
                <a:tc>
                  <a:txBody>
                    <a:bodyPr/>
                    <a:lstStyle/>
                    <a:p>
                      <a:pPr algn="ctr" fontAlgn="b"/>
                      <a:r>
                        <a:rPr lang="en-US" sz="1200" b="1" u="none" strike="noStrike" dirty="0"/>
                        <a:t>4%</a:t>
                      </a:r>
                      <a:endParaRPr lang="en-US" sz="1200" b="1" i="0" u="none" strike="noStrike" dirty="0">
                        <a:latin typeface="Arial"/>
                      </a:endParaRPr>
                    </a:p>
                  </a:txBody>
                  <a:tcPr marL="9525" marR="9525" marT="9525" marB="0" anchor="b"/>
                </a:tc>
              </a:tr>
            </a:tbl>
          </a:graphicData>
        </a:graphic>
      </p:graphicFrame>
      <p:sp>
        <p:nvSpPr>
          <p:cNvPr id="18504" name="TextBox 8"/>
          <p:cNvSpPr txBox="1">
            <a:spLocks noChangeArrowheads="1"/>
          </p:cNvSpPr>
          <p:nvPr/>
        </p:nvSpPr>
        <p:spPr bwMode="auto">
          <a:xfrm>
            <a:off x="5943600" y="1752600"/>
            <a:ext cx="2895600" cy="3139321"/>
          </a:xfrm>
          <a:prstGeom prst="rect">
            <a:avLst/>
          </a:prstGeom>
          <a:noFill/>
          <a:ln w="9525">
            <a:noFill/>
            <a:miter lim="800000"/>
            <a:headEnd/>
            <a:tailEnd/>
          </a:ln>
        </p:spPr>
        <p:txBody>
          <a:bodyPr>
            <a:spAutoFit/>
          </a:bodyPr>
          <a:lstStyle/>
          <a:p>
            <a:endParaRPr lang="en-US" dirty="0">
              <a:latin typeface="Tw Cen MT" pitchFamily="34" charset="0"/>
            </a:endParaRPr>
          </a:p>
          <a:p>
            <a:r>
              <a:rPr lang="en-US" dirty="0" smtClean="0">
                <a:latin typeface="Tw Cen MT" pitchFamily="34" charset="0"/>
              </a:rPr>
              <a:t>Cite other case studies reliant on volunteers</a:t>
            </a:r>
          </a:p>
          <a:p>
            <a:endParaRPr lang="en-US" dirty="0" smtClean="0">
              <a:latin typeface="Tw Cen MT" pitchFamily="34" charset="0"/>
            </a:endParaRPr>
          </a:p>
          <a:p>
            <a:endParaRPr lang="en-US" dirty="0" smtClean="0">
              <a:latin typeface="Tw Cen MT" pitchFamily="34" charset="0"/>
            </a:endParaRPr>
          </a:p>
          <a:p>
            <a:endParaRPr lang="en-US" dirty="0" smtClean="0">
              <a:latin typeface="Tw Cen MT" pitchFamily="34" charset="0"/>
            </a:endParaRPr>
          </a:p>
          <a:p>
            <a:r>
              <a:rPr lang="en-US" dirty="0" smtClean="0">
                <a:latin typeface="Tw Cen MT" pitchFamily="34" charset="0"/>
              </a:rPr>
              <a:t>Heavy </a:t>
            </a:r>
            <a:r>
              <a:rPr lang="en-US" dirty="0">
                <a:latin typeface="Tw Cen MT" pitchFamily="34" charset="0"/>
              </a:rPr>
              <a:t>reliance on Dental Assistants vs. Dental </a:t>
            </a:r>
            <a:r>
              <a:rPr lang="en-US" dirty="0" smtClean="0">
                <a:latin typeface="Tw Cen MT" pitchFamily="34" charset="0"/>
              </a:rPr>
              <a:t>Hygienists</a:t>
            </a:r>
          </a:p>
          <a:p>
            <a:endParaRPr lang="en-US" dirty="0" smtClean="0">
              <a:latin typeface="Tw Cen MT" pitchFamily="34" charset="0"/>
            </a:endParaRPr>
          </a:p>
          <a:p>
            <a:endParaRPr lang="en-US" dirty="0" smtClean="0">
              <a:latin typeface="Tw Cen MT" pitchFamily="34" charset="0"/>
            </a:endParaRPr>
          </a:p>
        </p:txBody>
      </p:sp>
      <p:sp>
        <p:nvSpPr>
          <p:cNvPr id="18505" name="Rectangle 9"/>
          <p:cNvSpPr>
            <a:spLocks noChangeArrowheads="1"/>
          </p:cNvSpPr>
          <p:nvPr/>
        </p:nvSpPr>
        <p:spPr bwMode="auto">
          <a:xfrm>
            <a:off x="2209800" y="6133528"/>
            <a:ext cx="6934200" cy="707886"/>
          </a:xfrm>
          <a:prstGeom prst="rect">
            <a:avLst/>
          </a:prstGeom>
          <a:noFill/>
          <a:ln w="9525">
            <a:noFill/>
            <a:miter lim="800000"/>
            <a:headEnd/>
            <a:tailEnd/>
          </a:ln>
        </p:spPr>
        <p:txBody>
          <a:bodyPr>
            <a:spAutoFit/>
          </a:bodyPr>
          <a:lstStyle/>
          <a:p>
            <a:pPr algn="r"/>
            <a:r>
              <a:rPr lang="en-US" sz="1000" dirty="0" smtClean="0">
                <a:latin typeface="Tw Cen MT" pitchFamily="34" charset="0"/>
              </a:rPr>
              <a:t>*Compare to Health Centers as they serve similar population to OIC.</a:t>
            </a:r>
          </a:p>
          <a:p>
            <a:pPr algn="r"/>
            <a:r>
              <a:rPr lang="en-US" sz="1000" dirty="0" smtClean="0">
                <a:latin typeface="Tw Cen MT" pitchFamily="34" charset="0"/>
              </a:rPr>
              <a:t>*Cannot </a:t>
            </a:r>
            <a:r>
              <a:rPr lang="en-US" sz="1000" dirty="0">
                <a:latin typeface="Tw Cen MT" pitchFamily="34" charset="0"/>
              </a:rPr>
              <a:t>perform procedures when dentist is absent</a:t>
            </a:r>
          </a:p>
          <a:p>
            <a:pPr algn="r"/>
            <a:r>
              <a:rPr lang="en-US" sz="1000" dirty="0" err="1">
                <a:latin typeface="Tw Cen MT" pitchFamily="34" charset="0"/>
              </a:rPr>
              <a:t>Byck</a:t>
            </a:r>
            <a:r>
              <a:rPr lang="en-US" sz="1000" dirty="0">
                <a:latin typeface="Tw Cen MT" pitchFamily="34" charset="0"/>
              </a:rPr>
              <a:t>, Gayle R. . Safety-net dental clinics A viable model for access to dental care.. The Journal of the American Dental Association (1939). 2005-07-01;136:1013.</a:t>
            </a:r>
          </a:p>
        </p:txBody>
      </p:sp>
      <p:sp>
        <p:nvSpPr>
          <p:cNvPr id="9" name="Rounded Rectangle 8"/>
          <p:cNvSpPr/>
          <p:nvPr/>
        </p:nvSpPr>
        <p:spPr>
          <a:xfrm>
            <a:off x="3162300" y="2641600"/>
            <a:ext cx="1701800" cy="1086576"/>
          </a:xfrm>
          <a:prstGeom prst="round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1DFFC655-D735-8243-B6C4-3B647FE025D3}" type="slidenum">
              <a:rPr lang="en-US" smtClean="0"/>
              <a:pPr/>
              <a:t>72</a:t>
            </a:fld>
            <a:endParaRPr lang="en-US"/>
          </a:p>
        </p:txBody>
      </p:sp>
    </p:spTree>
    <p:extLst>
      <p:ext uri="{BB962C8B-B14F-4D97-AF65-F5344CB8AC3E}">
        <p14:creationId xmlns:p14="http://schemas.microsoft.com/office/powerpoint/2010/main" xmlns="" val="160057561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684864"/>
            <a:ext cx="8153400" cy="4778997"/>
          </a:xfrm>
        </p:spPr>
        <p:txBody>
          <a:bodyPr>
            <a:normAutofit fontScale="47500" lnSpcReduction="20000"/>
          </a:bodyPr>
          <a:lstStyle/>
          <a:p>
            <a:pPr>
              <a:buFont typeface="Arial" pitchFamily="34" charset="0"/>
              <a:buChar char="•"/>
            </a:pPr>
            <a:r>
              <a:rPr lang="en-US" sz="3800" dirty="0" smtClean="0"/>
              <a:t>UNC Dental School requires two 4-week DISC (Dental rotations </a:t>
            </a:r>
          </a:p>
          <a:p>
            <a:pPr>
              <a:buFont typeface="Arial" pitchFamily="34" charset="0"/>
              <a:buChar char="•"/>
            </a:pPr>
            <a:r>
              <a:rPr lang="en-US" sz="3800" dirty="0" smtClean="0"/>
              <a:t>NC HHS Medical Placement Staff provide assistance to underserved communities with no placement fee</a:t>
            </a:r>
          </a:p>
          <a:p>
            <a:pPr>
              <a:buFont typeface="Arial" pitchFamily="34" charset="0"/>
              <a:buChar char="•"/>
            </a:pPr>
            <a:r>
              <a:rPr lang="en-US" sz="3800" dirty="0" smtClean="0"/>
              <a:t>http://www.ncdhhs.gov/orhcc/recruitment/communities.htm</a:t>
            </a:r>
          </a:p>
          <a:p>
            <a:pPr>
              <a:buFont typeface="Arial" pitchFamily="34" charset="0"/>
              <a:buChar char="•"/>
            </a:pPr>
            <a:r>
              <a:rPr lang="en-US" sz="3800" dirty="0" smtClean="0"/>
              <a:t>Loan Repayment Programs</a:t>
            </a:r>
          </a:p>
          <a:p>
            <a:pPr>
              <a:buFont typeface="Arial" pitchFamily="34" charset="0"/>
              <a:buChar char="•"/>
            </a:pPr>
            <a:r>
              <a:rPr lang="en-US" sz="3800" b="1" dirty="0" smtClean="0"/>
              <a:t>Federal</a:t>
            </a:r>
            <a:r>
              <a:rPr lang="en-US" sz="3800" dirty="0" smtClean="0"/>
              <a:t>: $60,000 at sites with HPSA score of 14+ and $40,000 at sites with HPSA score of 0 – 13 for 2-year commitment with opportunity to extend for additional years. For more information, go to the </a:t>
            </a:r>
            <a:r>
              <a:rPr lang="en-US" sz="3800" dirty="0" smtClean="0">
                <a:hlinkClick r:id="rId2"/>
              </a:rPr>
              <a:t>NHSC Home Page</a:t>
            </a:r>
            <a:r>
              <a:rPr lang="en-US" sz="3800" dirty="0" smtClean="0"/>
              <a:t>. </a:t>
            </a:r>
          </a:p>
          <a:p>
            <a:pPr>
              <a:buFont typeface="Arial" pitchFamily="34" charset="0"/>
              <a:buChar char="•"/>
            </a:pPr>
            <a:r>
              <a:rPr lang="en-US" sz="3800" b="1" dirty="0" smtClean="0"/>
              <a:t>State Loan Repayment:</a:t>
            </a:r>
            <a:r>
              <a:rPr lang="en-US" sz="3800" dirty="0" smtClean="0"/>
              <a:t> Principle plus interest maximums are $100,000 for physicians with a 4-year commitment, and $100,000 for general practice dentists with a 4-year commitment. The maximum for nurse practitioners, physician assistants, nurse midwives, and dental hygienists is $60,000 for a 4-year commitment. Interested? </a:t>
            </a:r>
            <a:r>
              <a:rPr lang="en-US" sz="3800" dirty="0" smtClean="0">
                <a:hlinkClick r:id="rId3" action="ppaction://hlinkfile"/>
              </a:rPr>
              <a:t>Contact us</a:t>
            </a:r>
            <a:r>
              <a:rPr lang="en-US" sz="3800" dirty="0" smtClean="0"/>
              <a:t>.</a:t>
            </a:r>
          </a:p>
          <a:p>
            <a:pPr>
              <a:buFont typeface="Arial" pitchFamily="34" charset="0"/>
              <a:buChar char="•"/>
            </a:pPr>
            <a:r>
              <a:rPr lang="en-US" sz="3800" b="1" dirty="0" smtClean="0"/>
              <a:t>High Needs Service Bonus: </a:t>
            </a:r>
            <a:r>
              <a:rPr lang="en-US" sz="3800" dirty="0" smtClean="0"/>
              <a:t>This incentive has been designed for those with no loans. The bonus maximums (assuming no loans) are $50,000 for physicians and dentists with a 4-year commitment and $30,000 for nurse practitioners, physician assistants, nurse midwives, and dental hygienists with a 4-year commitment. Interested? </a:t>
            </a:r>
            <a:r>
              <a:rPr lang="en-US" sz="3800" dirty="0" smtClean="0">
                <a:hlinkClick r:id="rId3" action="ppaction://hlinkfile"/>
              </a:rPr>
              <a:t>Contact us</a:t>
            </a:r>
            <a:r>
              <a:rPr lang="en-US" sz="3800" dirty="0" smtClean="0"/>
              <a:t>.</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1DFFC655-D735-8243-B6C4-3B647FE025D3}" type="slidenum">
              <a:rPr lang="en-US" smtClean="0"/>
              <a:pPr/>
              <a:t>73</a:t>
            </a:fld>
            <a:endParaRPr lang="en-US"/>
          </a:p>
        </p:txBody>
      </p:sp>
      <p:sp>
        <p:nvSpPr>
          <p:cNvPr id="7" name="Title 1"/>
          <p:cNvSpPr>
            <a:spLocks noGrp="1"/>
          </p:cNvSpPr>
          <p:nvPr>
            <p:ph type="title"/>
          </p:nvPr>
        </p:nvSpPr>
        <p:spPr>
          <a:xfrm>
            <a:off x="613016" y="150813"/>
            <a:ext cx="8385175" cy="990600"/>
          </a:xfrm>
        </p:spPr>
        <p:txBody>
          <a:bodyPr>
            <a:normAutofit fontScale="90000"/>
          </a:bodyPr>
          <a:lstStyle/>
          <a:p>
            <a:pPr eaLnBrk="1" hangingPunct="1"/>
            <a:r>
              <a:rPr lang="en-US" sz="3600" b="1" dirty="0" smtClean="0">
                <a:solidFill>
                  <a:schemeClr val="accent1"/>
                </a:solidFill>
              </a:rPr>
              <a:t>Labor</a:t>
            </a:r>
            <a:r>
              <a:rPr lang="en-US" sz="2400" b="1" dirty="0" smtClean="0"/>
              <a:t/>
            </a:r>
            <a:br>
              <a:rPr lang="en-US" sz="2400" b="1" dirty="0" smtClean="0"/>
            </a:br>
            <a:r>
              <a:rPr lang="en-US" sz="2700" b="1" dirty="0" smtClean="0"/>
              <a:t>Staffing Rural Dental Clinics (Background)</a:t>
            </a:r>
            <a:endParaRPr lang="en-US" sz="2700" b="1" dirty="0" smtClean="0">
              <a:solidFill>
                <a:schemeClr val="accent1"/>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0" y="1600200"/>
          <a:ext cx="9143999" cy="4543989"/>
        </p:xfrm>
        <a:graphic>
          <a:graphicData uri="http://schemas.openxmlformats.org/drawingml/2006/table">
            <a:tbl>
              <a:tblPr firstRow="1" bandRow="1">
                <a:tableStyleId>{5C22544A-7EE6-4342-B048-85BDC9FD1C3A}</a:tableStyleId>
              </a:tblPr>
              <a:tblGrid>
                <a:gridCol w="1532072"/>
                <a:gridCol w="1618123"/>
                <a:gridCol w="1498451"/>
                <a:gridCol w="1498451"/>
                <a:gridCol w="1498451"/>
                <a:gridCol w="1498451"/>
              </a:tblGrid>
              <a:tr h="879900">
                <a:tc>
                  <a:txBody>
                    <a:bodyPr/>
                    <a:lstStyle/>
                    <a:p>
                      <a:pPr algn="ctr"/>
                      <a:r>
                        <a:rPr lang="en-US" sz="1800" b="1" dirty="0" smtClean="0">
                          <a:latin typeface="Tw Cen MT"/>
                          <a:cs typeface="Tw Cen MT"/>
                        </a:rPr>
                        <a:t>Level 1</a:t>
                      </a:r>
                      <a:r>
                        <a:rPr lang="en-US" sz="1800" b="1" baseline="0" dirty="0" smtClean="0">
                          <a:latin typeface="Tw Cen MT"/>
                          <a:cs typeface="Tw Cen MT"/>
                        </a:rPr>
                        <a:t> </a:t>
                      </a:r>
                    </a:p>
                    <a:p>
                      <a:pPr algn="ctr"/>
                      <a:r>
                        <a:rPr lang="en-US" sz="1800" b="1" baseline="0" dirty="0" smtClean="0">
                          <a:latin typeface="Tw Cen MT"/>
                          <a:cs typeface="Tw Cen MT"/>
                        </a:rPr>
                        <a:t>Emergency Care</a:t>
                      </a:r>
                      <a:endParaRPr lang="en-US" sz="1800" b="1" dirty="0">
                        <a:latin typeface="Tw Cen MT"/>
                        <a:cs typeface="Tw Cen MT"/>
                      </a:endParaRPr>
                    </a:p>
                  </a:txBody>
                  <a:tcPr anchor="ctr"/>
                </a:tc>
                <a:tc>
                  <a:txBody>
                    <a:bodyPr/>
                    <a:lstStyle/>
                    <a:p>
                      <a:pPr algn="ctr"/>
                      <a:r>
                        <a:rPr lang="en-US" sz="1800" b="1" dirty="0" smtClean="0">
                          <a:latin typeface="Tw Cen MT"/>
                          <a:cs typeface="Tw Cen MT"/>
                        </a:rPr>
                        <a:t>Level 2</a:t>
                      </a:r>
                    </a:p>
                    <a:p>
                      <a:pPr algn="ctr"/>
                      <a:r>
                        <a:rPr lang="en-US" sz="1800" b="1" dirty="0" smtClean="0">
                          <a:latin typeface="Tw Cen MT"/>
                          <a:cs typeface="Tw Cen MT"/>
                        </a:rPr>
                        <a:t>Primary</a:t>
                      </a:r>
                      <a:r>
                        <a:rPr lang="en-US" sz="1800" b="1" baseline="0" dirty="0" smtClean="0">
                          <a:latin typeface="Tw Cen MT"/>
                          <a:cs typeface="Tw Cen MT"/>
                        </a:rPr>
                        <a:t> Prevention</a:t>
                      </a:r>
                      <a:endParaRPr lang="en-US" sz="1800" b="1" dirty="0">
                        <a:latin typeface="Tw Cen MT"/>
                        <a:cs typeface="Tw Cen MT"/>
                      </a:endParaRPr>
                    </a:p>
                  </a:txBody>
                  <a:tcPr anchor="ctr"/>
                </a:tc>
                <a:tc>
                  <a:txBody>
                    <a:bodyPr/>
                    <a:lstStyle/>
                    <a:p>
                      <a:pPr algn="ctr"/>
                      <a:r>
                        <a:rPr lang="en-US" sz="1800" b="1" dirty="0" smtClean="0">
                          <a:latin typeface="Tw Cen MT"/>
                          <a:cs typeface="Tw Cen MT"/>
                        </a:rPr>
                        <a:t>Level 3 Restorative</a:t>
                      </a:r>
                    </a:p>
                    <a:p>
                      <a:pPr algn="ctr"/>
                      <a:r>
                        <a:rPr lang="en-US" sz="1800" b="1" dirty="0" smtClean="0">
                          <a:latin typeface="Tw Cen MT"/>
                          <a:cs typeface="Tw Cen MT"/>
                        </a:rPr>
                        <a:t>Prevention</a:t>
                      </a:r>
                      <a:endParaRPr lang="en-US" sz="1800" b="1" dirty="0">
                        <a:latin typeface="Tw Cen MT"/>
                        <a:cs typeface="Tw Cen MT"/>
                      </a:endParaRPr>
                    </a:p>
                  </a:txBody>
                  <a:tcPr anchor="ctr"/>
                </a:tc>
                <a:tc>
                  <a:txBody>
                    <a:bodyPr/>
                    <a:lstStyle/>
                    <a:p>
                      <a:pPr algn="ctr"/>
                      <a:r>
                        <a:rPr lang="en-US" sz="1800" b="1" dirty="0" smtClean="0">
                          <a:latin typeface="Tw Cen MT"/>
                          <a:cs typeface="Tw Cen MT"/>
                        </a:rPr>
                        <a:t>Level</a:t>
                      </a:r>
                      <a:r>
                        <a:rPr lang="en-US" sz="1800" b="1" baseline="0" dirty="0" smtClean="0">
                          <a:latin typeface="Tw Cen MT"/>
                          <a:cs typeface="Tw Cen MT"/>
                        </a:rPr>
                        <a:t> 4 Limited Rehab</a:t>
                      </a:r>
                      <a:endParaRPr lang="en-US" sz="1800" b="1" dirty="0">
                        <a:latin typeface="Tw Cen MT"/>
                        <a:cs typeface="Tw Cen MT"/>
                      </a:endParaRPr>
                    </a:p>
                  </a:txBody>
                  <a:tcPr anchor="ctr">
                    <a:solidFill>
                      <a:schemeClr val="accent3"/>
                    </a:solidFill>
                  </a:tcPr>
                </a:tc>
                <a:tc>
                  <a:txBody>
                    <a:bodyPr/>
                    <a:lstStyle/>
                    <a:p>
                      <a:pPr algn="ctr"/>
                      <a:r>
                        <a:rPr lang="en-US" sz="1800" b="1" dirty="0" smtClean="0">
                          <a:latin typeface="Tw Cen MT"/>
                          <a:cs typeface="Tw Cen MT"/>
                        </a:rPr>
                        <a:t>Level</a:t>
                      </a:r>
                      <a:r>
                        <a:rPr lang="en-US" sz="1800" b="1" baseline="0" dirty="0" smtClean="0">
                          <a:latin typeface="Tw Cen MT"/>
                          <a:cs typeface="Tw Cen MT"/>
                        </a:rPr>
                        <a:t> 5 Rehab-</a:t>
                      </a:r>
                      <a:r>
                        <a:rPr lang="en-US" sz="1800" b="1" baseline="0" dirty="0" err="1" smtClean="0">
                          <a:latin typeface="Tw Cen MT"/>
                          <a:cs typeface="Tw Cen MT"/>
                        </a:rPr>
                        <a:t>ilitation</a:t>
                      </a:r>
                      <a:endParaRPr lang="en-US" sz="1800" b="1" dirty="0">
                        <a:latin typeface="Tw Cen MT"/>
                        <a:cs typeface="Tw Cen MT"/>
                      </a:endParaRPr>
                    </a:p>
                  </a:txBody>
                  <a:tcPr anchor="ctr">
                    <a:solidFill>
                      <a:schemeClr val="accent3"/>
                    </a:solidFill>
                  </a:tcPr>
                </a:tc>
                <a:tc>
                  <a:txBody>
                    <a:bodyPr/>
                    <a:lstStyle/>
                    <a:p>
                      <a:pPr algn="ctr"/>
                      <a:r>
                        <a:rPr lang="en-US" sz="1800" b="1" dirty="0" smtClean="0">
                          <a:latin typeface="Tw Cen MT"/>
                          <a:cs typeface="Tw Cen MT"/>
                        </a:rPr>
                        <a:t>Level 6 Complex Rehab</a:t>
                      </a:r>
                      <a:endParaRPr lang="en-US" sz="1800" b="1" dirty="0">
                        <a:latin typeface="Tw Cen MT"/>
                        <a:cs typeface="Tw Cen MT"/>
                      </a:endParaRPr>
                    </a:p>
                  </a:txBody>
                  <a:tcPr anchor="ctr">
                    <a:solidFill>
                      <a:schemeClr val="accent3"/>
                    </a:solidFill>
                  </a:tcPr>
                </a:tc>
              </a:tr>
              <a:tr h="3629589">
                <a:tc>
                  <a:txBody>
                    <a:bodyPr/>
                    <a:lstStyle/>
                    <a:p>
                      <a:pPr>
                        <a:buFont typeface="Arial" pitchFamily="34" charset="0"/>
                        <a:buChar char="•"/>
                      </a:pPr>
                      <a:r>
                        <a:rPr kumimoji="0" lang="en-US" sz="1050" b="1" kern="1200" baseline="0" dirty="0" smtClean="0">
                          <a:solidFill>
                            <a:schemeClr val="dk1"/>
                          </a:solidFill>
                          <a:latin typeface="+mn-lt"/>
                          <a:ea typeface="+mn-ea"/>
                          <a:cs typeface="+mn-cs"/>
                        </a:rPr>
                        <a:t>Emergency oral examination –problem focused</a:t>
                      </a:r>
                    </a:p>
                    <a:p>
                      <a:pPr>
                        <a:buFont typeface="Arial" pitchFamily="34" charset="0"/>
                        <a:buChar char="•"/>
                      </a:pPr>
                      <a:r>
                        <a:rPr kumimoji="0" lang="en-US" sz="1050" b="1" kern="1200" baseline="0" dirty="0" smtClean="0">
                          <a:solidFill>
                            <a:schemeClr val="dk1"/>
                          </a:solidFill>
                          <a:latin typeface="+mn-lt"/>
                          <a:ea typeface="+mn-ea"/>
                          <a:cs typeface="+mn-cs"/>
                        </a:rPr>
                        <a:t>Problem focused x-rays</a:t>
                      </a:r>
                    </a:p>
                    <a:p>
                      <a:pPr>
                        <a:buFont typeface="Arial" pitchFamily="34" charset="0"/>
                        <a:buChar char="•"/>
                      </a:pPr>
                      <a:r>
                        <a:rPr kumimoji="0" lang="en-US" sz="1050" b="1" kern="1200" baseline="0" dirty="0" smtClean="0">
                          <a:solidFill>
                            <a:schemeClr val="dk1"/>
                          </a:solidFill>
                          <a:latin typeface="+mn-lt"/>
                          <a:ea typeface="+mn-ea"/>
                          <a:cs typeface="+mn-cs"/>
                        </a:rPr>
                        <a:t>Simple tooth extractions</a:t>
                      </a:r>
                    </a:p>
                    <a:p>
                      <a:pPr>
                        <a:buFont typeface="Arial" pitchFamily="34" charset="0"/>
                        <a:buChar char="•"/>
                      </a:pPr>
                      <a:r>
                        <a:rPr kumimoji="0" lang="en-US" sz="1050" b="1" kern="1200" baseline="0" dirty="0" smtClean="0">
                          <a:solidFill>
                            <a:schemeClr val="dk1"/>
                          </a:solidFill>
                          <a:latin typeface="+mn-lt"/>
                          <a:ea typeface="+mn-ea"/>
                          <a:cs typeface="+mn-cs"/>
                        </a:rPr>
                        <a:t>Temporary or sedative restorations</a:t>
                      </a:r>
                    </a:p>
                    <a:p>
                      <a:pPr>
                        <a:buFont typeface="Arial" pitchFamily="34" charset="0"/>
                        <a:buChar char="•"/>
                      </a:pPr>
                      <a:r>
                        <a:rPr kumimoji="0" lang="en-US" sz="1050" b="1" kern="1200" baseline="0" dirty="0" smtClean="0">
                          <a:solidFill>
                            <a:schemeClr val="dk1"/>
                          </a:solidFill>
                          <a:latin typeface="+mn-lt"/>
                          <a:ea typeface="+mn-ea"/>
                          <a:cs typeface="+mn-cs"/>
                        </a:rPr>
                        <a:t>Palliative treatment</a:t>
                      </a:r>
                    </a:p>
                    <a:p>
                      <a:pPr>
                        <a:buFont typeface="Arial" pitchFamily="34" charset="0"/>
                        <a:buChar char="•"/>
                      </a:pPr>
                      <a:r>
                        <a:rPr kumimoji="0" lang="en-US" sz="1050" b="1" kern="1200" baseline="0" dirty="0" smtClean="0">
                          <a:solidFill>
                            <a:schemeClr val="dk1"/>
                          </a:solidFill>
                          <a:latin typeface="+mn-lt"/>
                          <a:ea typeface="+mn-ea"/>
                          <a:cs typeface="+mn-cs"/>
                        </a:rPr>
                        <a:t>Prescription medications for pain and infection</a:t>
                      </a:r>
                    </a:p>
                    <a:p>
                      <a:pPr>
                        <a:buFont typeface="Arial" pitchFamily="34" charset="0"/>
                        <a:buChar char="•"/>
                      </a:pPr>
                      <a:r>
                        <a:rPr kumimoji="0" lang="en-US" sz="1050" b="1" kern="1200" baseline="0" dirty="0" smtClean="0">
                          <a:solidFill>
                            <a:schemeClr val="dk1"/>
                          </a:solidFill>
                          <a:latin typeface="+mn-lt"/>
                          <a:ea typeface="+mn-ea"/>
                          <a:cs typeface="+mn-cs"/>
                        </a:rPr>
                        <a:t>raining of oral abscesses</a:t>
                      </a:r>
                    </a:p>
                    <a:p>
                      <a:pPr>
                        <a:buFont typeface="Arial" pitchFamily="34" charset="0"/>
                        <a:buChar char="•"/>
                      </a:pPr>
                      <a:r>
                        <a:rPr kumimoji="0" lang="en-US" sz="1050" b="1" kern="1200" baseline="0" dirty="0" smtClean="0">
                          <a:solidFill>
                            <a:schemeClr val="dk1"/>
                          </a:solidFill>
                          <a:latin typeface="+mn-lt"/>
                          <a:ea typeface="+mn-ea"/>
                          <a:cs typeface="+mn-cs"/>
                        </a:rPr>
                        <a:t>Denture repairs and other urgent repairs</a:t>
                      </a:r>
                      <a:endParaRPr lang="en-US" sz="1000" baseline="0" dirty="0" smtClean="0">
                        <a:latin typeface="Tw Cen MT"/>
                        <a:cs typeface="Tw Cen MT"/>
                      </a:endParaRPr>
                    </a:p>
                  </a:txBody>
                  <a:tcPr/>
                </a:tc>
                <a:tc>
                  <a:txBody>
                    <a:bodyPr/>
                    <a:lstStyle/>
                    <a:p>
                      <a:pPr marL="0" algn="l" rtl="0" eaLnBrk="1" latinLnBrk="0" hangingPunct="1">
                        <a:buFont typeface="Arial" pitchFamily="34" charset="0"/>
                        <a:buChar char="•"/>
                      </a:pPr>
                      <a:r>
                        <a:rPr kumimoji="0" lang="en-US" sz="1050" b="1" kern="1200" baseline="0" dirty="0" smtClean="0">
                          <a:solidFill>
                            <a:schemeClr val="dk1"/>
                          </a:solidFill>
                          <a:latin typeface="+mn-lt"/>
                          <a:ea typeface="+mn-ea"/>
                          <a:cs typeface="+mn-cs"/>
                        </a:rPr>
                        <a:t>Adult/childe preventative teeth cleanings (prophylaxis) with or without topical fluoride</a:t>
                      </a:r>
                    </a:p>
                    <a:p>
                      <a:pPr marL="0" algn="l" rtl="0" eaLnBrk="1" latinLnBrk="0" hangingPunct="1">
                        <a:buFont typeface="Arial" pitchFamily="34" charset="0"/>
                        <a:buChar char="•"/>
                      </a:pPr>
                      <a:r>
                        <a:rPr kumimoji="0" lang="en-US" sz="1050" b="1" kern="1200" baseline="0" dirty="0" smtClean="0">
                          <a:solidFill>
                            <a:schemeClr val="dk1"/>
                          </a:solidFill>
                          <a:latin typeface="+mn-lt"/>
                          <a:ea typeface="+mn-ea"/>
                          <a:cs typeface="+mn-cs"/>
                        </a:rPr>
                        <a:t>Sealant by tooth and quadrant</a:t>
                      </a:r>
                    </a:p>
                    <a:p>
                      <a:pPr marL="0" algn="l" rtl="0" eaLnBrk="1" latinLnBrk="0" hangingPunct="1">
                        <a:buFont typeface="Arial" pitchFamily="34" charset="0"/>
                        <a:buChar char="•"/>
                      </a:pPr>
                      <a:r>
                        <a:rPr kumimoji="0" lang="en-US" sz="1050" b="1" kern="1200" baseline="0" dirty="0" smtClean="0">
                          <a:solidFill>
                            <a:schemeClr val="dk1"/>
                          </a:solidFill>
                          <a:latin typeface="+mn-lt"/>
                          <a:ea typeface="+mn-ea"/>
                          <a:cs typeface="+mn-cs"/>
                        </a:rPr>
                        <a:t>Preventive self-care patient education</a:t>
                      </a:r>
                    </a:p>
                    <a:p>
                      <a:pPr marL="0" algn="l" rtl="0" eaLnBrk="1" latinLnBrk="0" hangingPunct="1">
                        <a:buFont typeface="Arial" pitchFamily="34" charset="0"/>
                        <a:buChar char="•"/>
                      </a:pPr>
                      <a:r>
                        <a:rPr kumimoji="0" lang="en-US" sz="1050" b="1" kern="1200" baseline="0" dirty="0" smtClean="0">
                          <a:solidFill>
                            <a:schemeClr val="dk1"/>
                          </a:solidFill>
                          <a:latin typeface="+mn-lt"/>
                          <a:ea typeface="+mn-ea"/>
                          <a:cs typeface="+mn-cs"/>
                        </a:rPr>
                        <a:t>Periodontal recall or maintenance procedures</a:t>
                      </a:r>
                    </a:p>
                    <a:p>
                      <a:pPr marL="0" algn="l" rtl="0" eaLnBrk="1" latinLnBrk="0" hangingPunct="1">
                        <a:buFont typeface="Arial" pitchFamily="34" charset="0"/>
                        <a:buChar char="•"/>
                      </a:pPr>
                      <a:r>
                        <a:rPr kumimoji="0" lang="en-US" sz="1050" b="1" kern="1200" baseline="0" dirty="0" err="1" smtClean="0">
                          <a:solidFill>
                            <a:schemeClr val="dk1"/>
                          </a:solidFill>
                          <a:latin typeface="+mn-lt"/>
                          <a:ea typeface="+mn-ea"/>
                          <a:cs typeface="+mn-cs"/>
                        </a:rPr>
                        <a:t>Flouride</a:t>
                      </a:r>
                      <a:r>
                        <a:rPr kumimoji="0" lang="en-US" sz="1050" b="1" kern="1200" baseline="0" dirty="0" smtClean="0">
                          <a:solidFill>
                            <a:schemeClr val="dk1"/>
                          </a:solidFill>
                          <a:latin typeface="+mn-lt"/>
                          <a:ea typeface="+mn-ea"/>
                          <a:cs typeface="+mn-cs"/>
                        </a:rPr>
                        <a:t> supplements or treatments</a:t>
                      </a:r>
                    </a:p>
                  </a:txBody>
                  <a:tcPr/>
                </a:tc>
                <a:tc>
                  <a:txBody>
                    <a:bodyPr/>
                    <a:lstStyle/>
                    <a:p>
                      <a:pPr marL="0" algn="l" rtl="0" eaLnBrk="1" latinLnBrk="0" hangingPunct="1">
                        <a:buFont typeface="Arial" pitchFamily="34" charset="0"/>
                        <a:buChar char="•"/>
                      </a:pPr>
                      <a:r>
                        <a:rPr kumimoji="0" lang="en-US" sz="1050" b="1" kern="1200" baseline="0" dirty="0" smtClean="0">
                          <a:solidFill>
                            <a:schemeClr val="dk1"/>
                          </a:solidFill>
                          <a:latin typeface="+mn-lt"/>
                          <a:ea typeface="+mn-ea"/>
                          <a:cs typeface="+mn-cs"/>
                        </a:rPr>
                        <a:t>Initial or periodic oral exam</a:t>
                      </a:r>
                    </a:p>
                    <a:p>
                      <a:pPr marL="0" algn="l" rtl="0" eaLnBrk="1" latinLnBrk="0" hangingPunct="1">
                        <a:buFont typeface="Arial" pitchFamily="34" charset="0"/>
                        <a:buChar char="•"/>
                      </a:pPr>
                      <a:r>
                        <a:rPr kumimoji="0" lang="en-US" sz="1050" b="1" kern="1200" baseline="0" dirty="0" smtClean="0">
                          <a:solidFill>
                            <a:schemeClr val="dk1"/>
                          </a:solidFill>
                          <a:latin typeface="+mn-lt"/>
                          <a:ea typeface="+mn-ea"/>
                          <a:cs typeface="+mn-cs"/>
                        </a:rPr>
                        <a:t>Full mouth x-rays, bitewings and panoramic radiographs</a:t>
                      </a:r>
                    </a:p>
                    <a:p>
                      <a:pPr marL="0" algn="l" rtl="0" eaLnBrk="1" latinLnBrk="0" hangingPunct="1">
                        <a:buFont typeface="Arial" pitchFamily="34" charset="0"/>
                        <a:buChar char="•"/>
                      </a:pPr>
                      <a:r>
                        <a:rPr kumimoji="0" lang="en-US" sz="1050" b="1" kern="1200" baseline="0" dirty="0" smtClean="0">
                          <a:solidFill>
                            <a:schemeClr val="dk1"/>
                          </a:solidFill>
                          <a:latin typeface="+mn-lt"/>
                          <a:ea typeface="+mn-ea"/>
                          <a:cs typeface="+mn-cs"/>
                        </a:rPr>
                        <a:t>Diagnostic casts</a:t>
                      </a:r>
                    </a:p>
                    <a:p>
                      <a:pPr marL="0" algn="l" rtl="0" eaLnBrk="1" latinLnBrk="0" hangingPunct="1">
                        <a:buFont typeface="Arial" pitchFamily="34" charset="0"/>
                        <a:buChar char="•"/>
                      </a:pPr>
                      <a:r>
                        <a:rPr kumimoji="0" lang="en-US" sz="1050" b="1" kern="1200" baseline="0" dirty="0" smtClean="0">
                          <a:solidFill>
                            <a:schemeClr val="dk1"/>
                          </a:solidFill>
                          <a:latin typeface="+mn-lt"/>
                          <a:ea typeface="+mn-ea"/>
                          <a:cs typeface="+mn-cs"/>
                        </a:rPr>
                        <a:t>Space maintainers</a:t>
                      </a:r>
                    </a:p>
                    <a:p>
                      <a:pPr marL="0" algn="l" rtl="0" eaLnBrk="1" latinLnBrk="0" hangingPunct="1">
                        <a:buFont typeface="Arial" pitchFamily="34" charset="0"/>
                        <a:buChar char="•"/>
                      </a:pPr>
                      <a:r>
                        <a:rPr kumimoji="0" lang="en-US" sz="1050" b="1" kern="1200" baseline="0" dirty="0" smtClean="0">
                          <a:solidFill>
                            <a:schemeClr val="dk1"/>
                          </a:solidFill>
                          <a:latin typeface="+mn-lt"/>
                          <a:ea typeface="+mn-ea"/>
                          <a:cs typeface="+mn-cs"/>
                        </a:rPr>
                        <a:t>Fillings (up to 3 surfaces)</a:t>
                      </a:r>
                    </a:p>
                    <a:p>
                      <a:pPr marL="0" algn="l" rtl="0" eaLnBrk="1" latinLnBrk="0" hangingPunct="1">
                        <a:buFont typeface="Arial" pitchFamily="34" charset="0"/>
                        <a:buChar char="•"/>
                      </a:pPr>
                      <a:r>
                        <a:rPr kumimoji="0" lang="en-US" sz="1050" b="1" kern="1200" baseline="0" dirty="0" smtClean="0">
                          <a:solidFill>
                            <a:schemeClr val="dk1"/>
                          </a:solidFill>
                          <a:latin typeface="+mn-lt"/>
                          <a:ea typeface="+mn-ea"/>
                          <a:cs typeface="+mn-cs"/>
                        </a:rPr>
                        <a:t>Stainless steel crowns on primary teeth</a:t>
                      </a:r>
                    </a:p>
                    <a:p>
                      <a:pPr marL="0" algn="l" rtl="0" eaLnBrk="1" latinLnBrk="0" hangingPunct="1">
                        <a:buFont typeface="Arial" pitchFamily="34" charset="0"/>
                        <a:buChar char="•"/>
                      </a:pPr>
                      <a:r>
                        <a:rPr kumimoji="0" lang="en-US" sz="1050" b="1" kern="1200" baseline="0" dirty="0" smtClean="0">
                          <a:solidFill>
                            <a:schemeClr val="dk1"/>
                          </a:solidFill>
                          <a:latin typeface="+mn-lt"/>
                          <a:ea typeface="+mn-ea"/>
                          <a:cs typeface="+mn-cs"/>
                        </a:rPr>
                        <a:t>Therapeutic </a:t>
                      </a:r>
                      <a:r>
                        <a:rPr kumimoji="0" lang="en-US" sz="1050" b="1" kern="1200" baseline="0" dirty="0" err="1" smtClean="0">
                          <a:solidFill>
                            <a:schemeClr val="dk1"/>
                          </a:solidFill>
                          <a:latin typeface="+mn-lt"/>
                          <a:ea typeface="+mn-ea"/>
                          <a:cs typeface="+mn-cs"/>
                        </a:rPr>
                        <a:t>pulpotomy</a:t>
                      </a:r>
                      <a:r>
                        <a:rPr kumimoji="0" lang="en-US" sz="1050" b="1" kern="1200" baseline="0" dirty="0" smtClean="0">
                          <a:solidFill>
                            <a:schemeClr val="dk1"/>
                          </a:solidFill>
                          <a:latin typeface="+mn-lt"/>
                          <a:ea typeface="+mn-ea"/>
                          <a:cs typeface="+mn-cs"/>
                        </a:rPr>
                        <a:t> of primary teeth</a:t>
                      </a:r>
                    </a:p>
                    <a:p>
                      <a:pPr marL="0" algn="l" rtl="0" eaLnBrk="1" latinLnBrk="0" hangingPunct="1">
                        <a:buFont typeface="Arial" pitchFamily="34" charset="0"/>
                        <a:buChar char="•"/>
                      </a:pPr>
                      <a:r>
                        <a:rPr kumimoji="0" lang="en-US" sz="1050" b="1" kern="1200" baseline="0" dirty="0" smtClean="0">
                          <a:solidFill>
                            <a:schemeClr val="dk1"/>
                          </a:solidFill>
                          <a:latin typeface="+mn-lt"/>
                          <a:ea typeface="+mn-ea"/>
                          <a:cs typeface="+mn-cs"/>
                        </a:rPr>
                        <a:t>Anterior root canal (one canal)</a:t>
                      </a:r>
                    </a:p>
                    <a:p>
                      <a:pPr marL="0" algn="l" rtl="0" eaLnBrk="1" latinLnBrk="0" hangingPunct="1">
                        <a:buFont typeface="Arial" pitchFamily="34" charset="0"/>
                        <a:buChar char="•"/>
                      </a:pPr>
                      <a:r>
                        <a:rPr kumimoji="0" lang="en-US" sz="1050" b="1" kern="1200" baseline="0" dirty="0" smtClean="0">
                          <a:solidFill>
                            <a:schemeClr val="dk1"/>
                          </a:solidFill>
                          <a:latin typeface="+mn-lt"/>
                          <a:ea typeface="+mn-ea"/>
                          <a:cs typeface="+mn-cs"/>
                        </a:rPr>
                        <a:t>Periodontal scaling/root </a:t>
                      </a:r>
                      <a:r>
                        <a:rPr kumimoji="0" lang="en-US" sz="1050" b="1" kern="1200" baseline="0" dirty="0" err="1" smtClean="0">
                          <a:solidFill>
                            <a:schemeClr val="dk1"/>
                          </a:solidFill>
                          <a:latin typeface="+mn-lt"/>
                          <a:ea typeface="+mn-ea"/>
                          <a:cs typeface="+mn-cs"/>
                        </a:rPr>
                        <a:t>planing</a:t>
                      </a:r>
                      <a:endParaRPr kumimoji="0" lang="en-US" sz="1050" b="1" kern="1200" baseline="0" dirty="0" smtClean="0">
                        <a:solidFill>
                          <a:schemeClr val="dk1"/>
                        </a:solidFill>
                        <a:latin typeface="+mn-lt"/>
                        <a:ea typeface="+mn-ea"/>
                        <a:cs typeface="+mn-cs"/>
                      </a:endParaRPr>
                    </a:p>
                    <a:p>
                      <a:pPr marL="0" algn="l" rtl="0" eaLnBrk="1" latinLnBrk="0" hangingPunct="1">
                        <a:buFont typeface="Arial" pitchFamily="34" charset="0"/>
                        <a:buChar char="•"/>
                      </a:pPr>
                      <a:r>
                        <a:rPr kumimoji="0" lang="en-US" sz="1050" b="1" kern="1200" baseline="0" dirty="0" smtClean="0">
                          <a:solidFill>
                            <a:schemeClr val="dk1"/>
                          </a:solidFill>
                          <a:latin typeface="+mn-lt"/>
                          <a:ea typeface="+mn-ea"/>
                          <a:cs typeface="+mn-cs"/>
                        </a:rPr>
                        <a:t>Biopsy, excision of small lesion</a:t>
                      </a:r>
                    </a:p>
                  </a:txBody>
                  <a:tcPr/>
                </a:tc>
                <a:tc>
                  <a:txBody>
                    <a:bodyPr/>
                    <a:lstStyle/>
                    <a:p>
                      <a:pPr marL="0" algn="l" rtl="0" eaLnBrk="1" latinLnBrk="0" hangingPunct="1">
                        <a:buFont typeface="Arial" pitchFamily="34" charset="0"/>
                        <a:buChar char="•"/>
                      </a:pPr>
                      <a:r>
                        <a:rPr kumimoji="0" lang="en-US" sz="1050" b="1" kern="1200" baseline="0" dirty="0" smtClean="0">
                          <a:solidFill>
                            <a:schemeClr val="dk1"/>
                          </a:solidFill>
                          <a:latin typeface="+mn-lt"/>
                          <a:ea typeface="+mn-ea"/>
                          <a:cs typeface="+mn-cs"/>
                        </a:rPr>
                        <a:t>Cast </a:t>
                      </a:r>
                      <a:r>
                        <a:rPr kumimoji="0" lang="en-US" sz="1050" b="1" kern="1200" baseline="0" dirty="0" err="1" smtClean="0">
                          <a:solidFill>
                            <a:schemeClr val="dk1"/>
                          </a:solidFill>
                          <a:latin typeface="+mn-lt"/>
                          <a:ea typeface="+mn-ea"/>
                          <a:cs typeface="+mn-cs"/>
                        </a:rPr>
                        <a:t>onlays</a:t>
                      </a:r>
                      <a:r>
                        <a:rPr kumimoji="0" lang="en-US" sz="1050" b="1" kern="1200" baseline="0" dirty="0" smtClean="0">
                          <a:solidFill>
                            <a:schemeClr val="dk1"/>
                          </a:solidFill>
                          <a:latin typeface="+mn-lt"/>
                          <a:ea typeface="+mn-ea"/>
                          <a:cs typeface="+mn-cs"/>
                        </a:rPr>
                        <a:t>, inlays or crowns with or without porcelain</a:t>
                      </a:r>
                    </a:p>
                    <a:p>
                      <a:pPr marL="0" algn="l" rtl="0" eaLnBrk="1" latinLnBrk="0" hangingPunct="1">
                        <a:buFont typeface="Arial" pitchFamily="34" charset="0"/>
                        <a:buChar char="•"/>
                      </a:pPr>
                      <a:r>
                        <a:rPr kumimoji="0" lang="en-US" sz="1050" b="1" kern="1200" baseline="0" dirty="0" smtClean="0">
                          <a:solidFill>
                            <a:schemeClr val="dk1"/>
                          </a:solidFill>
                          <a:latin typeface="+mn-lt"/>
                          <a:ea typeface="+mn-ea"/>
                          <a:cs typeface="+mn-cs"/>
                        </a:rPr>
                        <a:t>Post and core restorations</a:t>
                      </a:r>
                    </a:p>
                    <a:p>
                      <a:pPr marL="0" algn="l" rtl="0" eaLnBrk="1" latinLnBrk="0" hangingPunct="1">
                        <a:buFont typeface="Arial" pitchFamily="34" charset="0"/>
                        <a:buChar char="•"/>
                      </a:pPr>
                      <a:r>
                        <a:rPr kumimoji="0" lang="en-US" sz="1050" b="1" kern="1200" baseline="0" dirty="0" smtClean="0">
                          <a:solidFill>
                            <a:schemeClr val="dk1"/>
                          </a:solidFill>
                          <a:latin typeface="+mn-lt"/>
                          <a:ea typeface="+mn-ea"/>
                          <a:cs typeface="+mn-cs"/>
                        </a:rPr>
                        <a:t>Crown build-ups</a:t>
                      </a:r>
                    </a:p>
                    <a:p>
                      <a:pPr marL="0" algn="l" rtl="0" eaLnBrk="1" latinLnBrk="0" hangingPunct="1">
                        <a:buFont typeface="Arial" pitchFamily="34" charset="0"/>
                        <a:buChar char="•"/>
                      </a:pPr>
                      <a:r>
                        <a:rPr kumimoji="0" lang="en-US" sz="1050" b="1" kern="1200" baseline="0" dirty="0" smtClean="0">
                          <a:solidFill>
                            <a:schemeClr val="dk1"/>
                          </a:solidFill>
                          <a:latin typeface="+mn-lt"/>
                          <a:ea typeface="+mn-ea"/>
                          <a:cs typeface="+mn-cs"/>
                        </a:rPr>
                        <a:t>Laser and </a:t>
                      </a:r>
                      <a:r>
                        <a:rPr kumimoji="0" lang="en-US" sz="1050" b="1" kern="1200" baseline="0" dirty="0" err="1" smtClean="0">
                          <a:solidFill>
                            <a:schemeClr val="dk1"/>
                          </a:solidFill>
                          <a:latin typeface="+mn-lt"/>
                          <a:ea typeface="+mn-ea"/>
                          <a:cs typeface="+mn-cs"/>
                        </a:rPr>
                        <a:t>cryo</a:t>
                      </a:r>
                      <a:r>
                        <a:rPr kumimoji="0" lang="en-US" sz="1050" b="1" kern="1200" baseline="0" dirty="0" smtClean="0">
                          <a:solidFill>
                            <a:schemeClr val="dk1"/>
                          </a:solidFill>
                          <a:latin typeface="+mn-lt"/>
                          <a:ea typeface="+mn-ea"/>
                          <a:cs typeface="+mn-cs"/>
                        </a:rPr>
                        <a:t> dental applications</a:t>
                      </a:r>
                    </a:p>
                    <a:p>
                      <a:pPr marL="0" algn="l" rtl="0" eaLnBrk="1" latinLnBrk="0" hangingPunct="1">
                        <a:buFont typeface="Arial" pitchFamily="34" charset="0"/>
                        <a:buChar char="•"/>
                      </a:pPr>
                      <a:r>
                        <a:rPr kumimoji="0" lang="en-US" sz="1050" b="1" kern="1200" baseline="0" dirty="0" smtClean="0">
                          <a:solidFill>
                            <a:schemeClr val="dk1"/>
                          </a:solidFill>
                          <a:latin typeface="+mn-lt"/>
                          <a:ea typeface="+mn-ea"/>
                          <a:cs typeface="+mn-cs"/>
                        </a:rPr>
                        <a:t>Maryland type acid etch bridge</a:t>
                      </a:r>
                    </a:p>
                    <a:p>
                      <a:pPr marL="0" algn="l" rtl="0" eaLnBrk="1" latinLnBrk="0" hangingPunct="1">
                        <a:buFont typeface="Arial" pitchFamily="34" charset="0"/>
                        <a:buChar char="•"/>
                      </a:pPr>
                      <a:r>
                        <a:rPr kumimoji="0" lang="en-US" sz="1050" b="1" kern="1200" baseline="0" dirty="0" smtClean="0">
                          <a:solidFill>
                            <a:schemeClr val="dk1"/>
                          </a:solidFill>
                          <a:latin typeface="+mn-lt"/>
                          <a:ea typeface="+mn-ea"/>
                          <a:cs typeface="+mn-cs"/>
                        </a:rPr>
                        <a:t>Bicuspid two-canal root canals</a:t>
                      </a:r>
                    </a:p>
                    <a:p>
                      <a:pPr marL="0" algn="l" rtl="0" eaLnBrk="1" latinLnBrk="0" hangingPunct="1">
                        <a:buFont typeface="Arial" pitchFamily="34" charset="0"/>
                        <a:buChar char="•"/>
                      </a:pPr>
                      <a:r>
                        <a:rPr kumimoji="0" lang="en-US" sz="1050" b="1" kern="1200" baseline="0" dirty="0" err="1" smtClean="0">
                          <a:solidFill>
                            <a:schemeClr val="dk1"/>
                          </a:solidFill>
                          <a:latin typeface="+mn-lt"/>
                          <a:ea typeface="+mn-ea"/>
                          <a:cs typeface="+mn-cs"/>
                        </a:rPr>
                        <a:t>Apicoectomy</a:t>
                      </a:r>
                      <a:r>
                        <a:rPr kumimoji="0" lang="en-US" sz="1050" b="1" kern="1200" baseline="0" dirty="0" smtClean="0">
                          <a:solidFill>
                            <a:schemeClr val="dk1"/>
                          </a:solidFill>
                          <a:latin typeface="+mn-lt"/>
                          <a:ea typeface="+mn-ea"/>
                          <a:cs typeface="+mn-cs"/>
                        </a:rPr>
                        <a:t> and retrograde filling</a:t>
                      </a:r>
                    </a:p>
                    <a:p>
                      <a:pPr marL="0" algn="l" rtl="0" eaLnBrk="1" latinLnBrk="0" hangingPunct="1">
                        <a:buFont typeface="Arial" pitchFamily="34" charset="0"/>
                        <a:buChar char="•"/>
                      </a:pPr>
                      <a:r>
                        <a:rPr kumimoji="0" lang="en-US" sz="1050" b="1" kern="1200" baseline="0" dirty="0" err="1" smtClean="0">
                          <a:solidFill>
                            <a:schemeClr val="dk1"/>
                          </a:solidFill>
                          <a:latin typeface="+mn-lt"/>
                          <a:ea typeface="+mn-ea"/>
                          <a:cs typeface="+mn-cs"/>
                        </a:rPr>
                        <a:t>Gingivoplasty</a:t>
                      </a:r>
                      <a:endParaRPr kumimoji="0" lang="en-US" sz="1050" b="1" kern="1200" baseline="0" dirty="0" smtClean="0">
                        <a:solidFill>
                          <a:schemeClr val="dk1"/>
                        </a:solidFill>
                        <a:latin typeface="+mn-lt"/>
                        <a:ea typeface="+mn-ea"/>
                        <a:cs typeface="+mn-cs"/>
                      </a:endParaRPr>
                    </a:p>
                    <a:p>
                      <a:pPr marL="0" algn="l" rtl="0" eaLnBrk="1" latinLnBrk="0" hangingPunct="1">
                        <a:buFont typeface="Arial" pitchFamily="34" charset="0"/>
                        <a:buChar char="•"/>
                      </a:pPr>
                      <a:r>
                        <a:rPr kumimoji="0" lang="en-US" sz="1050" b="1" kern="1200" baseline="0" dirty="0" smtClean="0">
                          <a:solidFill>
                            <a:schemeClr val="dk1"/>
                          </a:solidFill>
                          <a:latin typeface="+mn-lt"/>
                          <a:ea typeface="+mn-ea"/>
                          <a:cs typeface="+mn-cs"/>
                        </a:rPr>
                        <a:t>Limited/interceptive orthodontics</a:t>
                      </a:r>
                    </a:p>
                    <a:p>
                      <a:pPr marL="0" algn="l" rtl="0" eaLnBrk="1" latinLnBrk="0" hangingPunct="1">
                        <a:buFont typeface="Arial" pitchFamily="34" charset="0"/>
                        <a:buChar char="•"/>
                      </a:pPr>
                      <a:r>
                        <a:rPr kumimoji="0" lang="en-US" sz="1050" b="1" kern="1200" baseline="0" dirty="0" smtClean="0">
                          <a:solidFill>
                            <a:schemeClr val="dk1"/>
                          </a:solidFill>
                          <a:latin typeface="+mn-lt"/>
                          <a:ea typeface="+mn-ea"/>
                          <a:cs typeface="+mn-cs"/>
                        </a:rPr>
                        <a:t>Surgical extraction, root recovery procedure –uncomplicated</a:t>
                      </a:r>
                    </a:p>
                  </a:txBody>
                  <a:tcPr/>
                </a:tc>
                <a:tc>
                  <a:txBody>
                    <a:bodyPr/>
                    <a:lstStyle/>
                    <a:p>
                      <a:pPr marL="0" algn="l" rtl="0" eaLnBrk="1" latinLnBrk="0" hangingPunct="1">
                        <a:buFont typeface="Arial" pitchFamily="34" charset="0"/>
                        <a:buChar char="•"/>
                      </a:pPr>
                      <a:r>
                        <a:rPr kumimoji="0" lang="en-US" sz="1050" b="1" kern="1200" baseline="0" dirty="0" smtClean="0">
                          <a:solidFill>
                            <a:schemeClr val="dk1"/>
                          </a:solidFill>
                          <a:latin typeface="+mn-lt"/>
                          <a:ea typeface="+mn-ea"/>
                          <a:cs typeface="+mn-cs"/>
                        </a:rPr>
                        <a:t>Molar root canals (3 or more canals)</a:t>
                      </a:r>
                    </a:p>
                    <a:p>
                      <a:pPr marL="0" algn="l" rtl="0" eaLnBrk="1" latinLnBrk="0" hangingPunct="1">
                        <a:buFont typeface="Arial" pitchFamily="34" charset="0"/>
                        <a:buChar char="•"/>
                      </a:pPr>
                      <a:r>
                        <a:rPr kumimoji="0" lang="en-US" sz="1050" b="1" kern="1200" baseline="0" dirty="0" smtClean="0">
                          <a:solidFill>
                            <a:schemeClr val="dk1"/>
                          </a:solidFill>
                          <a:latin typeface="+mn-lt"/>
                          <a:ea typeface="+mn-ea"/>
                          <a:cs typeface="+mn-cs"/>
                        </a:rPr>
                        <a:t>Periodontal surgery (</a:t>
                      </a:r>
                      <a:r>
                        <a:rPr kumimoji="0" lang="en-US" sz="1050" b="1" kern="1200" baseline="0" dirty="0" err="1" smtClean="0">
                          <a:solidFill>
                            <a:schemeClr val="dk1"/>
                          </a:solidFill>
                          <a:latin typeface="+mn-lt"/>
                          <a:ea typeface="+mn-ea"/>
                          <a:cs typeface="+mn-cs"/>
                        </a:rPr>
                        <a:t>mucogingival</a:t>
                      </a:r>
                      <a:r>
                        <a:rPr kumimoji="0" lang="en-US" sz="1050" b="1" kern="1200" baseline="0" dirty="0" smtClean="0">
                          <a:solidFill>
                            <a:schemeClr val="dk1"/>
                          </a:solidFill>
                          <a:latin typeface="+mn-lt"/>
                          <a:ea typeface="+mn-ea"/>
                          <a:cs typeface="+mn-cs"/>
                        </a:rPr>
                        <a:t> and osseous)</a:t>
                      </a:r>
                    </a:p>
                    <a:p>
                      <a:pPr marL="0" algn="l" rtl="0" eaLnBrk="1" latinLnBrk="0" hangingPunct="1">
                        <a:buFont typeface="Arial" pitchFamily="34" charset="0"/>
                        <a:buChar char="•"/>
                      </a:pPr>
                      <a:r>
                        <a:rPr kumimoji="0" lang="en-US" sz="1050" b="1" kern="1200" baseline="0" dirty="0" smtClean="0">
                          <a:solidFill>
                            <a:schemeClr val="dk1"/>
                          </a:solidFill>
                          <a:latin typeface="+mn-lt"/>
                          <a:ea typeface="+mn-ea"/>
                          <a:cs typeface="+mn-cs"/>
                        </a:rPr>
                        <a:t>Periodontal splints</a:t>
                      </a:r>
                    </a:p>
                    <a:p>
                      <a:pPr marL="0" algn="l" rtl="0" eaLnBrk="1" latinLnBrk="0" hangingPunct="1">
                        <a:buFont typeface="Arial" pitchFamily="34" charset="0"/>
                        <a:buChar char="•"/>
                      </a:pPr>
                      <a:r>
                        <a:rPr kumimoji="0" lang="en-US" sz="1050" b="1" kern="1200" baseline="0" dirty="0" smtClean="0">
                          <a:solidFill>
                            <a:schemeClr val="dk1"/>
                          </a:solidFill>
                          <a:latin typeface="+mn-lt"/>
                          <a:ea typeface="+mn-ea"/>
                          <a:cs typeface="+mn-cs"/>
                        </a:rPr>
                        <a:t>Complete and partial dentures</a:t>
                      </a:r>
                    </a:p>
                    <a:p>
                      <a:pPr marL="0" algn="l" rtl="0" eaLnBrk="1" latinLnBrk="0" hangingPunct="1">
                        <a:buFont typeface="Arial" pitchFamily="34" charset="0"/>
                        <a:buChar char="•"/>
                      </a:pPr>
                      <a:r>
                        <a:rPr kumimoji="0" lang="en-US" sz="1050" b="1" kern="1200" baseline="0" dirty="0" smtClean="0">
                          <a:solidFill>
                            <a:schemeClr val="dk1"/>
                          </a:solidFill>
                          <a:latin typeface="+mn-lt"/>
                          <a:ea typeface="+mn-ea"/>
                          <a:cs typeface="+mn-cs"/>
                        </a:rPr>
                        <a:t>Denture rebase (laboratory)</a:t>
                      </a:r>
                    </a:p>
                    <a:p>
                      <a:pPr marL="0" algn="l" rtl="0" eaLnBrk="1" latinLnBrk="0" hangingPunct="1">
                        <a:buFont typeface="Arial" pitchFamily="34" charset="0"/>
                        <a:buChar char="•"/>
                      </a:pPr>
                      <a:r>
                        <a:rPr kumimoji="0" lang="en-US" sz="1050" b="1" kern="1200" baseline="0" dirty="0" smtClean="0">
                          <a:solidFill>
                            <a:schemeClr val="dk1"/>
                          </a:solidFill>
                          <a:latin typeface="+mn-lt"/>
                          <a:ea typeface="+mn-ea"/>
                          <a:cs typeface="+mn-cs"/>
                        </a:rPr>
                        <a:t>Fixed bridgework (retainers and </a:t>
                      </a:r>
                      <a:r>
                        <a:rPr kumimoji="0" lang="en-US" sz="1050" b="1" kern="1200" baseline="0" dirty="0" err="1" smtClean="0">
                          <a:solidFill>
                            <a:schemeClr val="dk1"/>
                          </a:solidFill>
                          <a:latin typeface="+mn-lt"/>
                          <a:ea typeface="+mn-ea"/>
                          <a:cs typeface="+mn-cs"/>
                        </a:rPr>
                        <a:t>pontics</a:t>
                      </a:r>
                      <a:r>
                        <a:rPr kumimoji="0" lang="en-US" sz="1050" b="1" kern="1200" baseline="0" dirty="0" smtClean="0">
                          <a:solidFill>
                            <a:schemeClr val="dk1"/>
                          </a:solidFill>
                          <a:latin typeface="+mn-lt"/>
                          <a:ea typeface="+mn-ea"/>
                          <a:cs typeface="+mn-cs"/>
                        </a:rPr>
                        <a:t>)</a:t>
                      </a:r>
                    </a:p>
                    <a:p>
                      <a:pPr marL="0" algn="l" rtl="0" eaLnBrk="1" latinLnBrk="0" hangingPunct="1">
                        <a:buFont typeface="Arial" pitchFamily="34" charset="0"/>
                        <a:buChar char="•"/>
                      </a:pPr>
                      <a:r>
                        <a:rPr kumimoji="0" lang="en-US" sz="1050" b="1" kern="1200" baseline="0" dirty="0" smtClean="0">
                          <a:solidFill>
                            <a:schemeClr val="dk1"/>
                          </a:solidFill>
                          <a:latin typeface="+mn-lt"/>
                          <a:ea typeface="+mn-ea"/>
                          <a:cs typeface="+mn-cs"/>
                        </a:rPr>
                        <a:t>Multiple teeth surgical extractions and removal of soft tissue (impacted teeth)</a:t>
                      </a:r>
                    </a:p>
                  </a:txBody>
                  <a:tcPr/>
                </a:tc>
                <a:tc>
                  <a:txBody>
                    <a:bodyPr/>
                    <a:lstStyle/>
                    <a:p>
                      <a:pPr marL="0" algn="l" rtl="0" eaLnBrk="1" latinLnBrk="0" hangingPunct="1">
                        <a:buFont typeface="Arial" pitchFamily="34" charset="0"/>
                        <a:buChar char="•"/>
                      </a:pPr>
                      <a:r>
                        <a:rPr kumimoji="0" lang="en-US" sz="1050" b="1" kern="1200" baseline="0" dirty="0" smtClean="0">
                          <a:solidFill>
                            <a:schemeClr val="dk1"/>
                          </a:solidFill>
                          <a:latin typeface="+mn-lt"/>
                          <a:ea typeface="+mn-ea"/>
                          <a:cs typeface="+mn-cs"/>
                        </a:rPr>
                        <a:t>Full mouth or quadrant </a:t>
                      </a:r>
                      <a:r>
                        <a:rPr kumimoji="0" lang="en-US" sz="1050" b="1" kern="1200" baseline="0" dirty="0" err="1" smtClean="0">
                          <a:solidFill>
                            <a:schemeClr val="dk1"/>
                          </a:solidFill>
                          <a:latin typeface="+mn-lt"/>
                          <a:ea typeface="+mn-ea"/>
                          <a:cs typeface="+mn-cs"/>
                        </a:rPr>
                        <a:t>occlusal</a:t>
                      </a:r>
                      <a:r>
                        <a:rPr kumimoji="0" lang="en-US" sz="1050" b="1" kern="1200" baseline="0" dirty="0" smtClean="0">
                          <a:solidFill>
                            <a:schemeClr val="dk1"/>
                          </a:solidFill>
                          <a:latin typeface="+mn-lt"/>
                          <a:ea typeface="+mn-ea"/>
                          <a:cs typeface="+mn-cs"/>
                        </a:rPr>
                        <a:t> adjustments</a:t>
                      </a:r>
                    </a:p>
                    <a:p>
                      <a:pPr marL="0" algn="l" rtl="0" eaLnBrk="1" latinLnBrk="0" hangingPunct="1">
                        <a:buFont typeface="Arial" pitchFamily="34" charset="0"/>
                        <a:buChar char="•"/>
                      </a:pPr>
                      <a:r>
                        <a:rPr kumimoji="0" lang="en-US" sz="1050" b="1" kern="1200" baseline="0" dirty="0" smtClean="0">
                          <a:solidFill>
                            <a:schemeClr val="dk1"/>
                          </a:solidFill>
                          <a:latin typeface="+mn-lt"/>
                          <a:ea typeface="+mn-ea"/>
                          <a:cs typeface="+mn-cs"/>
                        </a:rPr>
                        <a:t>Periodontal surgery (flap, osseous, soft tissue grafts)</a:t>
                      </a:r>
                    </a:p>
                    <a:p>
                      <a:pPr marL="0" algn="l" rtl="0" eaLnBrk="1" latinLnBrk="0" hangingPunct="1">
                        <a:buFont typeface="Arial" pitchFamily="34" charset="0"/>
                        <a:buChar char="•"/>
                      </a:pPr>
                      <a:r>
                        <a:rPr kumimoji="0" lang="en-US" sz="1050" b="1" kern="1200" baseline="0" dirty="0" err="1" smtClean="0">
                          <a:solidFill>
                            <a:schemeClr val="dk1"/>
                          </a:solidFill>
                          <a:latin typeface="+mn-lt"/>
                          <a:ea typeface="+mn-ea"/>
                          <a:cs typeface="+mn-cs"/>
                        </a:rPr>
                        <a:t>Overdentures</a:t>
                      </a:r>
                      <a:endParaRPr kumimoji="0" lang="en-US" sz="1050" b="1" kern="1200" baseline="0" dirty="0" smtClean="0">
                        <a:solidFill>
                          <a:schemeClr val="dk1"/>
                        </a:solidFill>
                        <a:latin typeface="+mn-lt"/>
                        <a:ea typeface="+mn-ea"/>
                        <a:cs typeface="+mn-cs"/>
                      </a:endParaRPr>
                    </a:p>
                    <a:p>
                      <a:pPr marL="0" algn="l" rtl="0" eaLnBrk="1" latinLnBrk="0" hangingPunct="1">
                        <a:buFont typeface="Arial" pitchFamily="34" charset="0"/>
                        <a:buChar char="•"/>
                      </a:pPr>
                      <a:r>
                        <a:rPr kumimoji="0" lang="en-US" sz="1050" b="1" kern="1200" baseline="0" dirty="0" smtClean="0">
                          <a:solidFill>
                            <a:schemeClr val="dk1"/>
                          </a:solidFill>
                          <a:latin typeface="+mn-lt"/>
                          <a:ea typeface="+mn-ea"/>
                          <a:cs typeface="+mn-cs"/>
                        </a:rPr>
                        <a:t>Precision attachment prosthetics</a:t>
                      </a:r>
                    </a:p>
                    <a:p>
                      <a:pPr marL="0" algn="l" rtl="0" eaLnBrk="1" latinLnBrk="0" hangingPunct="1">
                        <a:buFont typeface="Arial" pitchFamily="34" charset="0"/>
                        <a:buChar char="•"/>
                      </a:pPr>
                      <a:r>
                        <a:rPr kumimoji="0" lang="en-US" sz="1050" b="1" kern="1200" baseline="0" dirty="0" smtClean="0">
                          <a:solidFill>
                            <a:schemeClr val="dk1"/>
                          </a:solidFill>
                          <a:latin typeface="+mn-lt"/>
                          <a:ea typeface="+mn-ea"/>
                          <a:cs typeface="+mn-cs"/>
                        </a:rPr>
                        <a:t>Comprehensive orthodontics</a:t>
                      </a:r>
                    </a:p>
                    <a:p>
                      <a:pPr marL="0" algn="l" rtl="0" eaLnBrk="1" latinLnBrk="0" hangingPunct="1">
                        <a:buFont typeface="Arial" pitchFamily="34" charset="0"/>
                        <a:buChar char="•"/>
                      </a:pPr>
                      <a:r>
                        <a:rPr kumimoji="0" lang="en-US" sz="1050" b="1" kern="1200" baseline="0" dirty="0" smtClean="0">
                          <a:solidFill>
                            <a:schemeClr val="dk1"/>
                          </a:solidFill>
                          <a:latin typeface="+mn-lt"/>
                          <a:ea typeface="+mn-ea"/>
                          <a:cs typeface="+mn-cs"/>
                        </a:rPr>
                        <a:t>Complex surgical extractions (boney impacted, sinus fistula closures, large excisions, osseous bone grafts)</a:t>
                      </a:r>
                    </a:p>
                    <a:p>
                      <a:pPr marL="0" algn="l" rtl="0" eaLnBrk="1" latinLnBrk="0" hangingPunct="1">
                        <a:buFont typeface="Arial" pitchFamily="34" charset="0"/>
                        <a:buChar char="•"/>
                      </a:pPr>
                      <a:r>
                        <a:rPr kumimoji="0" lang="en-US" sz="1050" b="1" kern="1200" baseline="0" dirty="0" smtClean="0">
                          <a:solidFill>
                            <a:schemeClr val="dk1"/>
                          </a:solidFill>
                          <a:latin typeface="+mn-lt"/>
                          <a:ea typeface="+mn-ea"/>
                          <a:cs typeface="+mn-cs"/>
                        </a:rPr>
                        <a:t>Intravenous sedation and general anesthesia</a:t>
                      </a:r>
                    </a:p>
                    <a:p>
                      <a:pPr marL="0" algn="l" rtl="0" eaLnBrk="1" latinLnBrk="0" hangingPunct="1">
                        <a:buFont typeface="Arial" pitchFamily="34" charset="0"/>
                        <a:buChar char="•"/>
                      </a:pPr>
                      <a:r>
                        <a:rPr kumimoji="0" lang="en-US" sz="1050" b="1" kern="1200" baseline="0" dirty="0" smtClean="0">
                          <a:solidFill>
                            <a:schemeClr val="dk1"/>
                          </a:solidFill>
                          <a:latin typeface="+mn-lt"/>
                          <a:ea typeface="+mn-ea"/>
                          <a:cs typeface="+mn-cs"/>
                        </a:rPr>
                        <a:t>Specialty service consultation</a:t>
                      </a:r>
                    </a:p>
                    <a:p>
                      <a:pPr marL="0" algn="l" rtl="0" eaLnBrk="1" latinLnBrk="0" hangingPunct="1">
                        <a:buFont typeface="Arial" pitchFamily="34" charset="0"/>
                        <a:buChar char="•"/>
                      </a:pPr>
                      <a:r>
                        <a:rPr kumimoji="0" lang="en-US" sz="1050" b="1" kern="1200" baseline="0" dirty="0" err="1" smtClean="0">
                          <a:solidFill>
                            <a:schemeClr val="dk1"/>
                          </a:solidFill>
                          <a:latin typeface="+mn-lt"/>
                          <a:ea typeface="+mn-ea"/>
                          <a:cs typeface="+mn-cs"/>
                        </a:rPr>
                        <a:t>Cephalometric</a:t>
                      </a:r>
                      <a:endParaRPr kumimoji="0" lang="en-US" sz="1050" b="1" kern="1200" baseline="0" dirty="0" smtClean="0">
                        <a:solidFill>
                          <a:schemeClr val="dk1"/>
                        </a:solidFill>
                        <a:latin typeface="+mn-lt"/>
                        <a:ea typeface="+mn-ea"/>
                        <a:cs typeface="+mn-cs"/>
                      </a:endParaRPr>
                    </a:p>
                  </a:txBody>
                  <a:tcPr/>
                </a:tc>
              </a:tr>
            </a:tbl>
          </a:graphicData>
        </a:graphic>
      </p:graphicFrame>
      <p:sp>
        <p:nvSpPr>
          <p:cNvPr id="5" name="TextBox 4"/>
          <p:cNvSpPr txBox="1"/>
          <p:nvPr/>
        </p:nvSpPr>
        <p:spPr>
          <a:xfrm>
            <a:off x="3200400" y="6427113"/>
            <a:ext cx="5867400" cy="400110"/>
          </a:xfrm>
          <a:prstGeom prst="rect">
            <a:avLst/>
          </a:prstGeom>
          <a:noFill/>
        </p:spPr>
        <p:txBody>
          <a:bodyPr wrap="square" rtlCol="0">
            <a:spAutoFit/>
          </a:bodyPr>
          <a:lstStyle/>
          <a:p>
            <a:pPr algn="r"/>
            <a:r>
              <a:rPr lang="en-US" sz="1000" dirty="0" smtClean="0"/>
              <a:t>Anderson, Jay.  Chief Dental Officer, US Dept. of HHS. Growing and Sustaining a Dental Clinic within the Primary Care “Safety Net,” 2008.</a:t>
            </a:r>
            <a:endParaRPr lang="en-US" sz="1000" dirty="0"/>
          </a:p>
        </p:txBody>
      </p:sp>
      <p:sp>
        <p:nvSpPr>
          <p:cNvPr id="6" name="Slide Number Placeholder 5"/>
          <p:cNvSpPr>
            <a:spLocks noGrp="1"/>
          </p:cNvSpPr>
          <p:nvPr>
            <p:ph type="sldNum" sz="quarter" idx="12"/>
          </p:nvPr>
        </p:nvSpPr>
        <p:spPr/>
        <p:txBody>
          <a:bodyPr>
            <a:normAutofit fontScale="85000" lnSpcReduction="20000"/>
          </a:bodyPr>
          <a:lstStyle/>
          <a:p>
            <a:fld id="{1DFFC655-D735-8243-B6C4-3B647FE025D3}" type="slidenum">
              <a:rPr lang="en-US" smtClean="0"/>
              <a:pPr/>
              <a:t>74</a:t>
            </a:fld>
            <a:endParaRPr lang="en-US"/>
          </a:p>
        </p:txBody>
      </p:sp>
      <p:sp>
        <p:nvSpPr>
          <p:cNvPr id="9" name="Title 1"/>
          <p:cNvSpPr>
            <a:spLocks noGrp="1"/>
          </p:cNvSpPr>
          <p:nvPr>
            <p:ph type="title"/>
          </p:nvPr>
        </p:nvSpPr>
        <p:spPr>
          <a:xfrm>
            <a:off x="613016" y="150813"/>
            <a:ext cx="8385175" cy="990600"/>
          </a:xfrm>
        </p:spPr>
        <p:txBody>
          <a:bodyPr>
            <a:normAutofit fontScale="90000"/>
          </a:bodyPr>
          <a:lstStyle/>
          <a:p>
            <a:pPr eaLnBrk="1" hangingPunct="1"/>
            <a:r>
              <a:rPr lang="en-US" sz="3600" b="1" dirty="0" smtClean="0">
                <a:solidFill>
                  <a:schemeClr val="accent1"/>
                </a:solidFill>
              </a:rPr>
              <a:t>Operational</a:t>
            </a:r>
            <a:r>
              <a:rPr lang="en-US" sz="2400" b="1" dirty="0" smtClean="0"/>
              <a:t/>
            </a:r>
            <a:br>
              <a:rPr lang="en-US" sz="2400" b="1" dirty="0" smtClean="0"/>
            </a:br>
            <a:r>
              <a:rPr lang="en-US" sz="2700" b="1" dirty="0" smtClean="0"/>
              <a:t>Service Level Definitions</a:t>
            </a:r>
            <a:endParaRPr lang="en-US" sz="2700" b="1" dirty="0" smtClean="0">
              <a:solidFill>
                <a:schemeClr val="accent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Medicaid eligible patients are underserved compared to the population of the </a:t>
            </a:r>
            <a:r>
              <a:rPr lang="en-US" sz="2800" b="1" dirty="0"/>
              <a:t>Tri-County </a:t>
            </a:r>
            <a:r>
              <a:rPr lang="en-US" sz="2800" b="1" dirty="0" smtClean="0"/>
              <a:t>area</a:t>
            </a:r>
            <a:endParaRPr lang="en-US" sz="2800" b="1" dirty="0"/>
          </a:p>
        </p:txBody>
      </p:sp>
      <p:graphicFrame>
        <p:nvGraphicFramePr>
          <p:cNvPr id="4" name="Chart 3"/>
          <p:cNvGraphicFramePr>
            <a:graphicFrameLocks/>
          </p:cNvGraphicFramePr>
          <p:nvPr>
            <p:extLst>
              <p:ext uri="{D42A27DB-BD31-4B8C-83A1-F6EECF244321}">
                <p14:modId xmlns:p14="http://schemas.microsoft.com/office/powerpoint/2010/main" xmlns="" val="2581787718"/>
              </p:ext>
            </p:extLst>
          </p:nvPr>
        </p:nvGraphicFramePr>
        <p:xfrm>
          <a:off x="914400" y="2057400"/>
          <a:ext cx="7287904" cy="378384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466676" y="6264321"/>
            <a:ext cx="6641310" cy="400110"/>
          </a:xfrm>
          <a:prstGeom prst="rect">
            <a:avLst/>
          </a:prstGeom>
          <a:noFill/>
        </p:spPr>
        <p:txBody>
          <a:bodyPr wrap="square" rtlCol="0">
            <a:spAutoFit/>
          </a:bodyPr>
          <a:lstStyle/>
          <a:p>
            <a:pPr algn="r"/>
            <a:r>
              <a:rPr lang="en-US" sz="1000" dirty="0" smtClean="0"/>
              <a:t>Data </a:t>
            </a:r>
            <a:r>
              <a:rPr lang="en-US" sz="1000" dirty="0"/>
              <a:t>extrapolated </a:t>
            </a:r>
            <a:r>
              <a:rPr lang="en-US" sz="1000" dirty="0" smtClean="0"/>
              <a:t>from 2010 US Census and NCDHHS Medicaid Dental Referral List November 2011 http</a:t>
            </a:r>
            <a:r>
              <a:rPr lang="en-US" sz="1000" dirty="0"/>
              <a:t>://www.ncdhhs.gov/dma/dental/MedicaidDentalReferralList112011.xls</a:t>
            </a:r>
          </a:p>
        </p:txBody>
      </p:sp>
      <p:sp>
        <p:nvSpPr>
          <p:cNvPr id="5" name="TextBox 4"/>
          <p:cNvSpPr txBox="1"/>
          <p:nvPr/>
        </p:nvSpPr>
        <p:spPr>
          <a:xfrm>
            <a:off x="5067300" y="3162300"/>
            <a:ext cx="2897686" cy="923330"/>
          </a:xfrm>
          <a:prstGeom prst="rect">
            <a:avLst/>
          </a:prstGeom>
          <a:noFill/>
        </p:spPr>
        <p:txBody>
          <a:bodyPr wrap="square" rtlCol="0">
            <a:spAutoFit/>
          </a:bodyPr>
          <a:lstStyle/>
          <a:p>
            <a:pPr algn="ctr"/>
            <a:r>
              <a:rPr lang="en-US" i="1" dirty="0" smtClean="0">
                <a:solidFill>
                  <a:srgbClr val="C00000"/>
                </a:solidFill>
              </a:rPr>
              <a:t>The coverage gap for Medicaid eligible patients is equivalent to 3 dentists</a:t>
            </a:r>
            <a:endParaRPr lang="en-US" i="1" dirty="0">
              <a:solidFill>
                <a:srgbClr val="C00000"/>
              </a:solidFill>
            </a:endParaRPr>
          </a:p>
        </p:txBody>
      </p:sp>
      <p:sp>
        <p:nvSpPr>
          <p:cNvPr id="7" name="Slide Number Placeholder 6"/>
          <p:cNvSpPr>
            <a:spLocks noGrp="1"/>
          </p:cNvSpPr>
          <p:nvPr>
            <p:ph type="sldNum" sz="quarter" idx="12"/>
          </p:nvPr>
        </p:nvSpPr>
        <p:spPr/>
        <p:txBody>
          <a:bodyPr>
            <a:normAutofit fontScale="85000" lnSpcReduction="20000"/>
          </a:bodyPr>
          <a:lstStyle/>
          <a:p>
            <a:fld id="{1DFFC655-D735-8243-B6C4-3B647FE025D3}" type="slidenum">
              <a:rPr lang="en-US" smtClean="0"/>
              <a:pPr/>
              <a:t>8</a:t>
            </a:fld>
            <a:endParaRPr lang="en-US"/>
          </a:p>
        </p:txBody>
      </p:sp>
    </p:spTree>
    <p:extLst>
      <p:ext uri="{BB962C8B-B14F-4D97-AF65-F5344CB8AC3E}">
        <p14:creationId xmlns:p14="http://schemas.microsoft.com/office/powerpoint/2010/main" xmlns="" val="3507894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Medicaid patients have limited dental care options in </a:t>
            </a:r>
            <a:br>
              <a:rPr lang="en-US" sz="2800" b="1" dirty="0" smtClean="0"/>
            </a:br>
            <a:r>
              <a:rPr lang="en-US" sz="2800" b="1" dirty="0" smtClean="0"/>
              <a:t>Tri-County area</a:t>
            </a:r>
            <a:endParaRPr lang="en-US" sz="2800" b="1" dirty="0"/>
          </a:p>
        </p:txBody>
      </p:sp>
      <p:pic>
        <p:nvPicPr>
          <p:cNvPr id="63" name="Picture 2"/>
          <p:cNvPicPr>
            <a:picLocks noChangeAspect="1" noChangeArrowheads="1"/>
          </p:cNvPicPr>
          <p:nvPr/>
        </p:nvPicPr>
        <p:blipFill>
          <a:blip r:embed="rId2" cstate="print"/>
          <a:srcRect l="8199" t="21875" r="8638" b="5208"/>
          <a:stretch>
            <a:fillRect/>
          </a:stretch>
        </p:blipFill>
        <p:spPr bwMode="auto">
          <a:xfrm>
            <a:off x="160338" y="1743075"/>
            <a:ext cx="8831262" cy="4352925"/>
          </a:xfrm>
          <a:prstGeom prst="rect">
            <a:avLst/>
          </a:prstGeom>
          <a:noFill/>
          <a:ln w="9525">
            <a:noFill/>
            <a:miter lim="800000"/>
            <a:headEnd/>
            <a:tailEnd/>
          </a:ln>
        </p:spPr>
      </p:pic>
      <p:sp>
        <p:nvSpPr>
          <p:cNvPr id="64" name="Rectangle 63"/>
          <p:cNvSpPr/>
          <p:nvPr/>
        </p:nvSpPr>
        <p:spPr>
          <a:xfrm>
            <a:off x="7162800" y="2082381"/>
            <a:ext cx="1828800" cy="762000"/>
          </a:xfrm>
          <a:prstGeom prst="rect">
            <a:avLst/>
          </a:prstGeom>
          <a:solidFill>
            <a:sysClr val="window" lastClr="FFFFFF"/>
          </a:solidFill>
          <a:ln w="25400" cap="flat" cmpd="sng" algn="ctr">
            <a:solidFill>
              <a:schemeClr val="tx1"/>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65" name="Oval 64"/>
          <p:cNvSpPr/>
          <p:nvPr/>
        </p:nvSpPr>
        <p:spPr>
          <a:xfrm>
            <a:off x="4190999" y="3571874"/>
            <a:ext cx="228600" cy="2286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66" name="Oval 65"/>
          <p:cNvSpPr/>
          <p:nvPr/>
        </p:nvSpPr>
        <p:spPr>
          <a:xfrm>
            <a:off x="3886199" y="4038599"/>
            <a:ext cx="228600" cy="2286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68" name="TextBox 67"/>
          <p:cNvSpPr txBox="1"/>
          <p:nvPr/>
        </p:nvSpPr>
        <p:spPr>
          <a:xfrm>
            <a:off x="2743200" y="3374446"/>
            <a:ext cx="1371600" cy="283154"/>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wrap="square" lIns="18288" tIns="18288" rIns="18288" bIns="18288">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tx1"/>
                </a:solidFill>
                <a:effectLst/>
                <a:uLnTx/>
                <a:uFillTx/>
                <a:latin typeface="Calibri"/>
                <a:ea typeface="+mn-ea"/>
                <a:cs typeface="+mn-cs"/>
              </a:rPr>
              <a:t>Comprehensive Dental Center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solidFill>
                <a:effectLst/>
                <a:uLnTx/>
                <a:uFillTx/>
                <a:latin typeface="Calibri"/>
                <a:ea typeface="+mn-ea"/>
                <a:cs typeface="+mn-cs"/>
              </a:rPr>
              <a:t>1108 N. Winston Ave.</a:t>
            </a:r>
          </a:p>
        </p:txBody>
      </p:sp>
      <p:sp>
        <p:nvSpPr>
          <p:cNvPr id="70" name="TextBox 69"/>
          <p:cNvSpPr txBox="1"/>
          <p:nvPr/>
        </p:nvSpPr>
        <p:spPr>
          <a:xfrm>
            <a:off x="2514600" y="4267200"/>
            <a:ext cx="1371600" cy="283154"/>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wrap="square" lIns="18288" tIns="18288" rIns="18288" bIns="18288">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chemeClr val="tx1"/>
                </a:solidFill>
                <a:effectLst/>
                <a:uLnTx/>
                <a:uFillTx/>
                <a:latin typeface="Calibri"/>
                <a:ea typeface="+mn-ea"/>
                <a:cs typeface="+mn-cs"/>
              </a:rPr>
              <a:t>The Dental Care Center</a:t>
            </a:r>
            <a:endParaRPr kumimoji="0" lang="en-US" sz="800" b="1" i="0" u="none" strike="noStrike" kern="0" cap="none" spc="0" normalizeH="0" baseline="0" noProof="0" dirty="0">
              <a:ln>
                <a:noFill/>
              </a:ln>
              <a:solidFill>
                <a:schemeClr val="tx1"/>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solidFill>
                <a:effectLst/>
                <a:uLnTx/>
                <a:uFillTx/>
                <a:latin typeface="Calibri"/>
                <a:ea typeface="+mn-ea"/>
                <a:cs typeface="+mn-cs"/>
              </a:rPr>
              <a:t>3769 Sunset Ave.</a:t>
            </a:r>
          </a:p>
        </p:txBody>
      </p:sp>
      <p:sp>
        <p:nvSpPr>
          <p:cNvPr id="71" name="TextBox 70"/>
          <p:cNvSpPr txBox="1"/>
          <p:nvPr/>
        </p:nvSpPr>
        <p:spPr>
          <a:xfrm>
            <a:off x="5334000" y="3114675"/>
            <a:ext cx="1828800" cy="646113"/>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2"/>
                </a:solidFill>
                <a:effectLst/>
                <a:uLnTx/>
                <a:uFillTx/>
                <a:latin typeface="Calibri"/>
                <a:cs typeface="+mn-cs"/>
              </a:rPr>
              <a:t>OIC Dental Clinic (Proposed)</a:t>
            </a:r>
          </a:p>
        </p:txBody>
      </p:sp>
      <p:cxnSp>
        <p:nvCxnSpPr>
          <p:cNvPr id="72" name="Straight Connector 71"/>
          <p:cNvCxnSpPr>
            <a:endCxn id="71" idx="1"/>
          </p:cNvCxnSpPr>
          <p:nvPr/>
        </p:nvCxnSpPr>
        <p:spPr>
          <a:xfrm flipV="1">
            <a:off x="4953000" y="3438525"/>
            <a:ext cx="381000" cy="742950"/>
          </a:xfrm>
          <a:prstGeom prst="line">
            <a:avLst/>
          </a:prstGeom>
          <a:noFill/>
          <a:ln w="25400" cap="flat" cmpd="sng" algn="ctr">
            <a:solidFill>
              <a:schemeClr val="accent2"/>
            </a:solidFill>
            <a:prstDash val="solid"/>
          </a:ln>
          <a:effectLst>
            <a:outerShdw blurRad="40000" dist="20000" dir="5400000" rotWithShape="0">
              <a:srgbClr val="000000">
                <a:alpha val="38000"/>
              </a:srgbClr>
            </a:outerShdw>
          </a:effectLst>
        </p:spPr>
      </p:cxnSp>
      <p:sp>
        <p:nvSpPr>
          <p:cNvPr id="73" name="TextBox 72"/>
          <p:cNvSpPr txBox="1"/>
          <p:nvPr/>
        </p:nvSpPr>
        <p:spPr>
          <a:xfrm>
            <a:off x="3048000" y="5172075"/>
            <a:ext cx="1371600" cy="283154"/>
          </a:xfrm>
          <a:prstGeom prst="rect">
            <a:avLst/>
          </a:prstGeom>
          <a:ln w="38100"/>
        </p:spPr>
        <p:style>
          <a:lnRef idx="2">
            <a:schemeClr val="accent2">
              <a:shade val="50000"/>
            </a:schemeClr>
          </a:lnRef>
          <a:fillRef idx="1">
            <a:schemeClr val="accent2"/>
          </a:fillRef>
          <a:effectRef idx="0">
            <a:schemeClr val="accent2"/>
          </a:effectRef>
          <a:fontRef idx="minor">
            <a:schemeClr val="lt1"/>
          </a:fontRef>
        </p:style>
        <p:txBody>
          <a:bodyPr wrap="square" lIns="18288" tIns="18288" rIns="18288" bIns="18288">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ysClr val="window" lastClr="FFFFFF"/>
                </a:solidFill>
                <a:effectLst/>
                <a:uLnTx/>
                <a:uFillTx/>
                <a:latin typeface="Calibri"/>
                <a:ea typeface="+mn-ea"/>
                <a:cs typeface="+mn-cs"/>
              </a:rPr>
              <a:t>Harvest Family Health Center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ysClr val="window" lastClr="FFFFFF"/>
                </a:solidFill>
                <a:effectLst/>
                <a:uLnTx/>
                <a:uFillTx/>
                <a:latin typeface="Calibri"/>
                <a:ea typeface="+mn-ea"/>
                <a:cs typeface="+mn-cs"/>
              </a:rPr>
              <a:t>8282 South NC 58</a:t>
            </a:r>
          </a:p>
        </p:txBody>
      </p:sp>
      <p:sp>
        <p:nvSpPr>
          <p:cNvPr id="74" name="5-Point Star 73"/>
          <p:cNvSpPr/>
          <p:nvPr/>
        </p:nvSpPr>
        <p:spPr>
          <a:xfrm>
            <a:off x="2895600" y="5400675"/>
            <a:ext cx="76200" cy="76200"/>
          </a:xfrm>
          <a:prstGeom prst="star5">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75" name="5-Point Star 74"/>
          <p:cNvSpPr/>
          <p:nvPr/>
        </p:nvSpPr>
        <p:spPr>
          <a:xfrm>
            <a:off x="8382000" y="5172075"/>
            <a:ext cx="76200" cy="76200"/>
          </a:xfrm>
          <a:prstGeom prst="star5">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76" name="TextBox 75"/>
          <p:cNvSpPr txBox="1"/>
          <p:nvPr/>
        </p:nvSpPr>
        <p:spPr>
          <a:xfrm>
            <a:off x="7391400" y="5400675"/>
            <a:ext cx="1371600" cy="283154"/>
          </a:xfrm>
          <a:prstGeom prst="rect">
            <a:avLst/>
          </a:prstGeom>
          <a:ln w="38100"/>
        </p:spPr>
        <p:style>
          <a:lnRef idx="2">
            <a:schemeClr val="accent2">
              <a:shade val="50000"/>
            </a:schemeClr>
          </a:lnRef>
          <a:fillRef idx="1">
            <a:schemeClr val="accent2"/>
          </a:fillRef>
          <a:effectRef idx="0">
            <a:schemeClr val="accent2"/>
          </a:effectRef>
          <a:fontRef idx="minor">
            <a:schemeClr val="lt1"/>
          </a:fontRef>
        </p:style>
        <p:txBody>
          <a:bodyPr wrap="square" lIns="18288" tIns="18288" rIns="18288" bIns="18288">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ysClr val="window" lastClr="FFFFFF"/>
                </a:solidFill>
                <a:effectLst/>
                <a:uLnTx/>
                <a:uFillTx/>
                <a:latin typeface="Calibri"/>
                <a:ea typeface="+mn-ea"/>
                <a:cs typeface="+mn-cs"/>
              </a:rPr>
              <a:t>Freedom Hill Community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ysClr val="window" lastClr="FFFFFF"/>
                </a:solidFill>
                <a:effectLst/>
                <a:uLnTx/>
                <a:uFillTx/>
                <a:latin typeface="Calibri"/>
                <a:ea typeface="+mn-ea"/>
                <a:cs typeface="+mn-cs"/>
              </a:rPr>
              <a:t>162 NC Hwy 33 East</a:t>
            </a:r>
          </a:p>
        </p:txBody>
      </p:sp>
      <p:sp>
        <p:nvSpPr>
          <p:cNvPr id="77" name="Oval 76"/>
          <p:cNvSpPr/>
          <p:nvPr/>
        </p:nvSpPr>
        <p:spPr>
          <a:xfrm>
            <a:off x="4648200" y="3937000"/>
            <a:ext cx="73025" cy="73025"/>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78" name="TextBox 77"/>
          <p:cNvSpPr txBox="1"/>
          <p:nvPr/>
        </p:nvSpPr>
        <p:spPr>
          <a:xfrm>
            <a:off x="381000" y="5334000"/>
            <a:ext cx="1371600" cy="283154"/>
          </a:xfrm>
          <a:prstGeom prst="rect">
            <a:avLst/>
          </a:prstGeom>
          <a:ln w="38100"/>
        </p:spPr>
        <p:style>
          <a:lnRef idx="2">
            <a:schemeClr val="accent2">
              <a:shade val="50000"/>
            </a:schemeClr>
          </a:lnRef>
          <a:fillRef idx="1">
            <a:schemeClr val="accent2"/>
          </a:fillRef>
          <a:effectRef idx="0">
            <a:schemeClr val="accent2"/>
          </a:effectRef>
          <a:fontRef idx="minor">
            <a:schemeClr val="lt1"/>
          </a:fontRef>
        </p:style>
        <p:txBody>
          <a:bodyPr wrap="square" lIns="18288" tIns="18288" rIns="18288" bIns="18288">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ysClr val="window" lastClr="FFFFFF"/>
                </a:solidFill>
                <a:effectLst/>
                <a:uLnTx/>
                <a:uFillTx/>
                <a:latin typeface="Calibri"/>
                <a:ea typeface="+mn-ea"/>
                <a:cs typeface="+mn-cs"/>
              </a:rPr>
              <a:t>Harvest Family Health Center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ysClr val="window" lastClr="FFFFFF"/>
                </a:solidFill>
                <a:effectLst/>
                <a:uLnTx/>
                <a:uFillTx/>
                <a:latin typeface="Calibri"/>
                <a:ea typeface="+mn-ea"/>
                <a:cs typeface="+mn-cs"/>
              </a:rPr>
              <a:t>9088 Old Bailey Hwy</a:t>
            </a:r>
          </a:p>
        </p:txBody>
      </p:sp>
      <p:sp>
        <p:nvSpPr>
          <p:cNvPr id="79" name="5-Point Star 78"/>
          <p:cNvSpPr/>
          <p:nvPr/>
        </p:nvSpPr>
        <p:spPr>
          <a:xfrm>
            <a:off x="1676400" y="5705475"/>
            <a:ext cx="76200" cy="76200"/>
          </a:xfrm>
          <a:prstGeom prst="star5">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80" name="Oval 79"/>
          <p:cNvSpPr/>
          <p:nvPr/>
        </p:nvSpPr>
        <p:spPr>
          <a:xfrm>
            <a:off x="8610600" y="5095875"/>
            <a:ext cx="73025" cy="73025"/>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81" name="Oval 80"/>
          <p:cNvSpPr/>
          <p:nvPr/>
        </p:nvSpPr>
        <p:spPr>
          <a:xfrm>
            <a:off x="7908925" y="4470400"/>
            <a:ext cx="73025" cy="73025"/>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82" name="Oval 81"/>
          <p:cNvSpPr/>
          <p:nvPr/>
        </p:nvSpPr>
        <p:spPr>
          <a:xfrm>
            <a:off x="4860925" y="3648075"/>
            <a:ext cx="73025" cy="73025"/>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83" name="Oval 82"/>
          <p:cNvSpPr/>
          <p:nvPr/>
        </p:nvSpPr>
        <p:spPr>
          <a:xfrm>
            <a:off x="2362200" y="3876675"/>
            <a:ext cx="73025" cy="73025"/>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84" name="Oval 83"/>
          <p:cNvSpPr/>
          <p:nvPr/>
        </p:nvSpPr>
        <p:spPr>
          <a:xfrm>
            <a:off x="4175125" y="3952875"/>
            <a:ext cx="73025" cy="73025"/>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85" name="Oval 84"/>
          <p:cNvSpPr/>
          <p:nvPr/>
        </p:nvSpPr>
        <p:spPr>
          <a:xfrm>
            <a:off x="7238999" y="2136774"/>
            <a:ext cx="228600" cy="2286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86" name="Oval 85"/>
          <p:cNvSpPr/>
          <p:nvPr/>
        </p:nvSpPr>
        <p:spPr>
          <a:xfrm>
            <a:off x="7316787" y="2444750"/>
            <a:ext cx="73025" cy="73025"/>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87" name="5-Point Star 86"/>
          <p:cNvSpPr/>
          <p:nvPr/>
        </p:nvSpPr>
        <p:spPr>
          <a:xfrm>
            <a:off x="7315199" y="2670175"/>
            <a:ext cx="76200" cy="76200"/>
          </a:xfrm>
          <a:prstGeom prst="star5">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88" name="TextBox 36"/>
          <p:cNvSpPr txBox="1">
            <a:spLocks noChangeArrowheads="1"/>
          </p:cNvSpPr>
          <p:nvPr/>
        </p:nvSpPr>
        <p:spPr bwMode="auto">
          <a:xfrm>
            <a:off x="7467600" y="2136775"/>
            <a:ext cx="1295400" cy="215900"/>
          </a:xfrm>
          <a:prstGeom prst="rect">
            <a:avLst/>
          </a:prstGeom>
          <a:noFill/>
          <a:ln w="9525">
            <a:noFill/>
            <a:miter lim="800000"/>
            <a:headEnd/>
            <a:tailEnd/>
          </a:ln>
        </p:spPr>
        <p:txBody>
          <a:bodyPr>
            <a:spAutoFit/>
          </a:bodyPr>
          <a:lstStyle/>
          <a:p>
            <a:r>
              <a:rPr lang="en-US" sz="800" dirty="0">
                <a:latin typeface="Calibri" pitchFamily="34" charset="0"/>
              </a:rPr>
              <a:t>Dental Center (&gt;1 dentist)</a:t>
            </a:r>
          </a:p>
        </p:txBody>
      </p:sp>
      <p:sp>
        <p:nvSpPr>
          <p:cNvPr id="89" name="TextBox 37"/>
          <p:cNvSpPr txBox="1">
            <a:spLocks noChangeArrowheads="1"/>
          </p:cNvSpPr>
          <p:nvPr/>
        </p:nvSpPr>
        <p:spPr bwMode="auto">
          <a:xfrm>
            <a:off x="7467600" y="2365375"/>
            <a:ext cx="1524000" cy="215900"/>
          </a:xfrm>
          <a:prstGeom prst="rect">
            <a:avLst/>
          </a:prstGeom>
          <a:noFill/>
          <a:ln w="9525">
            <a:noFill/>
            <a:miter lim="800000"/>
            <a:headEnd/>
            <a:tailEnd/>
          </a:ln>
        </p:spPr>
        <p:txBody>
          <a:bodyPr>
            <a:spAutoFit/>
          </a:bodyPr>
          <a:lstStyle/>
          <a:p>
            <a:r>
              <a:rPr lang="en-US" sz="800" dirty="0">
                <a:latin typeface="Calibri" pitchFamily="34" charset="0"/>
              </a:rPr>
              <a:t>Dental Practitioner (1 dentist)</a:t>
            </a:r>
          </a:p>
        </p:txBody>
      </p:sp>
      <p:sp>
        <p:nvSpPr>
          <p:cNvPr id="90" name="TextBox 38"/>
          <p:cNvSpPr txBox="1">
            <a:spLocks noChangeArrowheads="1"/>
          </p:cNvSpPr>
          <p:nvPr/>
        </p:nvSpPr>
        <p:spPr bwMode="auto">
          <a:xfrm>
            <a:off x="7467600" y="2593975"/>
            <a:ext cx="1676400" cy="215900"/>
          </a:xfrm>
          <a:prstGeom prst="rect">
            <a:avLst/>
          </a:prstGeom>
          <a:noFill/>
          <a:ln w="9525">
            <a:noFill/>
            <a:miter lim="800000"/>
            <a:headEnd/>
            <a:tailEnd/>
          </a:ln>
        </p:spPr>
        <p:txBody>
          <a:bodyPr>
            <a:spAutoFit/>
          </a:bodyPr>
          <a:lstStyle/>
          <a:p>
            <a:r>
              <a:rPr lang="en-US" sz="800" dirty="0">
                <a:latin typeface="Calibri" pitchFamily="34" charset="0"/>
              </a:rPr>
              <a:t>FQHC </a:t>
            </a:r>
            <a:r>
              <a:rPr lang="en-US" sz="800" dirty="0" smtClean="0">
                <a:latin typeface="Calibri" pitchFamily="34" charset="0"/>
              </a:rPr>
              <a:t>w/ Dental </a:t>
            </a:r>
            <a:r>
              <a:rPr lang="en-US" sz="800" dirty="0">
                <a:latin typeface="Calibri" pitchFamily="34" charset="0"/>
              </a:rPr>
              <a:t>Center (1 dentist)</a:t>
            </a:r>
          </a:p>
        </p:txBody>
      </p:sp>
      <p:sp>
        <p:nvSpPr>
          <p:cNvPr id="32" name="TextBox 31"/>
          <p:cNvSpPr txBox="1"/>
          <p:nvPr/>
        </p:nvSpPr>
        <p:spPr>
          <a:xfrm>
            <a:off x="3048001" y="6311900"/>
            <a:ext cx="6108700" cy="400110"/>
          </a:xfrm>
          <a:prstGeom prst="rect">
            <a:avLst/>
          </a:prstGeom>
          <a:noFill/>
        </p:spPr>
        <p:txBody>
          <a:bodyPr wrap="square" rtlCol="0">
            <a:spAutoFit/>
          </a:bodyPr>
          <a:lstStyle/>
          <a:p>
            <a:pPr algn="r"/>
            <a:r>
              <a:rPr lang="en-US" sz="1000" dirty="0" smtClean="0"/>
              <a:t>Clinics listed accepting new patients (defined as filed claims for 10+ new Medicaid patients in 4Q, 2011)</a:t>
            </a:r>
          </a:p>
          <a:p>
            <a:pPr algn="r"/>
            <a:r>
              <a:rPr lang="en-US" sz="1000" dirty="0" smtClean="0"/>
              <a:t>Source:  NC Dept. of Health &amp; Human Services</a:t>
            </a:r>
            <a:endParaRPr lang="en-US" sz="1000" dirty="0"/>
          </a:p>
        </p:txBody>
      </p:sp>
      <p:sp>
        <p:nvSpPr>
          <p:cNvPr id="34" name="Oval 33"/>
          <p:cNvSpPr/>
          <p:nvPr/>
        </p:nvSpPr>
        <p:spPr>
          <a:xfrm>
            <a:off x="5181600" y="4422775"/>
            <a:ext cx="73025" cy="73025"/>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31" name="Slide Number Placeholder 30"/>
          <p:cNvSpPr>
            <a:spLocks noGrp="1"/>
          </p:cNvSpPr>
          <p:nvPr>
            <p:ph type="sldNum" sz="quarter" idx="12"/>
          </p:nvPr>
        </p:nvSpPr>
        <p:spPr/>
        <p:txBody>
          <a:bodyPr>
            <a:normAutofit fontScale="85000" lnSpcReduction="20000"/>
          </a:bodyPr>
          <a:lstStyle/>
          <a:p>
            <a:fld id="{1DFFC655-D735-8243-B6C4-3B647FE025D3}"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2889</TotalTime>
  <Words>5804</Words>
  <Application>Microsoft Office PowerPoint</Application>
  <PresentationFormat>On-screen Show (4:3)</PresentationFormat>
  <Paragraphs>1027</Paragraphs>
  <Slides>74</Slides>
  <Notes>23</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Median</vt:lpstr>
      <vt:lpstr>OIC Family Medical Center: Dental Clinic initiative</vt:lpstr>
      <vt:lpstr>Agenda</vt:lpstr>
      <vt:lpstr>Why Dental Care Matters and Key Barriers</vt:lpstr>
      <vt:lpstr>Dental Care Matters: Preventative dental care is a low-cost, high-impact patient care opportunity</vt:lpstr>
      <vt:lpstr>Key Barriers: Affordability, availability, and acceptability limit dental care</vt:lpstr>
      <vt:lpstr>Dental Care Gaps in Edgecombe, Nash, and Wilson County  </vt:lpstr>
      <vt:lpstr>OIC’s relevant dental service area is Tri-County: Edgecombe, Nash, Wilson based on willingness to travel</vt:lpstr>
      <vt:lpstr>Medicaid eligible patients are underserved compared to the population of the Tri-County area</vt:lpstr>
      <vt:lpstr>Medicaid patients have limited dental care options in  Tri-County area</vt:lpstr>
      <vt:lpstr>The market size of the underserved population (Medicaid and No Coverage) is 85,000 patients</vt:lpstr>
      <vt:lpstr>85% of OIC’s current patient profile reflects the underserved dental population</vt:lpstr>
      <vt:lpstr>Financial Viability</vt:lpstr>
      <vt:lpstr>Patient volume is projected to be 4,114 visits</vt:lpstr>
      <vt:lpstr>Startup investment is approximately $347,218</vt:lpstr>
      <vt:lpstr>Annual operating costs are approximately $309,000*</vt:lpstr>
      <vt:lpstr>Annual service revenues are approximately $700,000</vt:lpstr>
      <vt:lpstr>An OIC dental clinic appears to be financially viable</vt:lpstr>
      <vt:lpstr>Immediate Impact Fluoride varnish treatment</vt:lpstr>
      <vt:lpstr>Fluoride varnish treatments provide preventative dental care in a medical setting</vt:lpstr>
      <vt:lpstr>Medicaid provides for dental care as part of well child visits</vt:lpstr>
      <vt:lpstr>Fluoride varnish is an immediate opportunity to provide 200+ treatments and earn $10,500</vt:lpstr>
      <vt:lpstr>Fluoride varnish is an easy win that you can start working towards right away</vt:lpstr>
      <vt:lpstr>Clinic Business Model Options</vt:lpstr>
      <vt:lpstr>Clinic Business Model Options</vt:lpstr>
      <vt:lpstr>Labor At least one Full-Time Dentist is the optimal staffing option</vt:lpstr>
      <vt:lpstr>Labor Effective recruitment of dentists and a dental director is critical</vt:lpstr>
      <vt:lpstr>Labor Projection of dentists needed aligns with studies of full time dentist productivity = 1 Dentist</vt:lpstr>
      <vt:lpstr>Labor Hygienists can be used to increase productivity to meet growth in demand</vt:lpstr>
      <vt:lpstr>Operational Structures There are multiple benefits to pursing a fixed clinic option</vt:lpstr>
      <vt:lpstr>Operational Structures To start three chairs would meet the dental needs of the underserved population</vt:lpstr>
      <vt:lpstr>Payment Options Ideal financial models should combine Medicaid with sliding fees and outside source funding</vt:lpstr>
      <vt:lpstr>Payment Options  For uninsured, implement sliding fee schedule beginning at Medicaid reimbursement rate</vt:lpstr>
      <vt:lpstr>Service Offerings Balancing breadth of care and financial viability is key</vt:lpstr>
      <vt:lpstr>Service Offerings Focus on preventative/restorative balances public health &amp; cost drivers</vt:lpstr>
      <vt:lpstr>Service Offerings Preventative/restorative consistent with other health centers</vt:lpstr>
      <vt:lpstr>Equipment &amp; Supplies Due to high cost, safety net clinics should focus on donated equipment &amp; supplies or group purchasing programs</vt:lpstr>
      <vt:lpstr>Awareness &amp; Marketing Leverage existing community relationships to promote clinic to population of highest need</vt:lpstr>
      <vt:lpstr>Other Important Considerations Promote balance &amp; efficiency in funding streams &amp; dental team</vt:lpstr>
      <vt:lpstr>Preliminary Recommendation</vt:lpstr>
      <vt:lpstr>Discussion of Preliminary Recommendation</vt:lpstr>
      <vt:lpstr>Questions?</vt:lpstr>
      <vt:lpstr>Appendix</vt:lpstr>
      <vt:lpstr>Project Team</vt:lpstr>
      <vt:lpstr>Appendix: Partnerships &amp; Case Studies</vt:lpstr>
      <vt:lpstr>Partnerships: ‘Third Generation’ - Community Health &amp; Practice-Based Education</vt:lpstr>
      <vt:lpstr>Partnerships: Carolina Family Health Centers (http://cfhc.biz/)</vt:lpstr>
      <vt:lpstr>Partnerships:  VA Services</vt:lpstr>
      <vt:lpstr>Partnerships:  Carrboro Health Clinic</vt:lpstr>
      <vt:lpstr>Case Studies: Dental Clinic Success Stories</vt:lpstr>
      <vt:lpstr>Appendix: Medicaid, CHIP, NC Health Choice</vt:lpstr>
      <vt:lpstr>Medicaid and Dental Care</vt:lpstr>
      <vt:lpstr>Medicaid Requirements  Who is covered </vt:lpstr>
      <vt:lpstr>Medicaid Requirements  Who is covered (con’t)</vt:lpstr>
      <vt:lpstr>Children, Medicaid and CHIP</vt:lpstr>
      <vt:lpstr>Medicaid Acceptance Common issues can be mitigated</vt:lpstr>
      <vt:lpstr>NC Health Choice</vt:lpstr>
      <vt:lpstr>NC Health Choice (con’t)</vt:lpstr>
      <vt:lpstr>The Future of Medicaid and Dental Care for Adults</vt:lpstr>
      <vt:lpstr>Appendix: Demographics</vt:lpstr>
      <vt:lpstr>Tri-County Medicaid Birth Rate</vt:lpstr>
      <vt:lpstr>Nash &amp; Edgecombe County Dental Care Availability (Medicaid Patients)</vt:lpstr>
      <vt:lpstr>Medicaid Eligibles per Medicaid Dentist</vt:lpstr>
      <vt:lpstr># Residents per Dentist: Edgecombe is Underserved Relative to NC Average</vt:lpstr>
      <vt:lpstr>Under 18: Edgecombe has high rate of Medicaid Coverage</vt:lpstr>
      <vt:lpstr>18 to 34: Edgecombe has high rate of Medicaid and w/o Coverage</vt:lpstr>
      <vt:lpstr>35 to 64: Both Edgecombe and Nash have fewer w/o coverage than NC</vt:lpstr>
      <vt:lpstr>64+: Medicare is prevalent, no major differences compared to NC</vt:lpstr>
      <vt:lpstr>Race: No major geographic differences, but higher rate for Blacks &amp; Hispanics </vt:lpstr>
      <vt:lpstr>Labor Status: Edgecombe has higher rate of uninsured among unemployed</vt:lpstr>
      <vt:lpstr>Appendix: Business Model Considerations</vt:lpstr>
      <vt:lpstr>Health Provider Shortage Area (HPSA) By State and County</vt:lpstr>
      <vt:lpstr>Labor Similar “Safety Net” Dental Clinics employ one Full Time Dentist along with Dental Assistants however, this varies</vt:lpstr>
      <vt:lpstr>Labor Staffing Rural Dental Clinics (Background)</vt:lpstr>
      <vt:lpstr>Operational Service Level Definitions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OIC Family Medical Center: Proposed Dental Clinic</dc:title>
  <dc:creator>Rawlins Parker</dc:creator>
  <cp:lastModifiedBy>Nick Didow</cp:lastModifiedBy>
  <cp:revision>190</cp:revision>
  <dcterms:created xsi:type="dcterms:W3CDTF">2012-03-29T01:53:45Z</dcterms:created>
  <dcterms:modified xsi:type="dcterms:W3CDTF">2012-04-13T14:32:00Z</dcterms:modified>
</cp:coreProperties>
</file>