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0" r:id="rId1"/>
    <p:sldMasterId id="2147483937" r:id="rId2"/>
    <p:sldMasterId id="2147483924" r:id="rId3"/>
  </p:sldMasterIdLst>
  <p:notesMasterIdLst>
    <p:notesMasterId r:id="rId35"/>
  </p:notesMasterIdLst>
  <p:handoutMasterIdLst>
    <p:handoutMasterId r:id="rId36"/>
  </p:handoutMasterIdLst>
  <p:sldIdLst>
    <p:sldId id="424" r:id="rId4"/>
    <p:sldId id="452" r:id="rId5"/>
    <p:sldId id="460" r:id="rId6"/>
    <p:sldId id="456" r:id="rId7"/>
    <p:sldId id="453" r:id="rId8"/>
    <p:sldId id="457" r:id="rId9"/>
    <p:sldId id="435" r:id="rId10"/>
    <p:sldId id="454" r:id="rId11"/>
    <p:sldId id="436" r:id="rId12"/>
    <p:sldId id="455" r:id="rId13"/>
    <p:sldId id="437" r:id="rId14"/>
    <p:sldId id="439" r:id="rId15"/>
    <p:sldId id="440" r:id="rId16"/>
    <p:sldId id="441" r:id="rId17"/>
    <p:sldId id="442" r:id="rId18"/>
    <p:sldId id="445" r:id="rId19"/>
    <p:sldId id="446" r:id="rId20"/>
    <p:sldId id="447" r:id="rId21"/>
    <p:sldId id="448" r:id="rId22"/>
    <p:sldId id="449" r:id="rId23"/>
    <p:sldId id="464" r:id="rId24"/>
    <p:sldId id="429" r:id="rId25"/>
    <p:sldId id="395" r:id="rId26"/>
    <p:sldId id="396" r:id="rId27"/>
    <p:sldId id="399" r:id="rId28"/>
    <p:sldId id="400" r:id="rId29"/>
    <p:sldId id="432" r:id="rId30"/>
    <p:sldId id="403" r:id="rId31"/>
    <p:sldId id="450" r:id="rId32"/>
    <p:sldId id="463" r:id="rId33"/>
    <p:sldId id="459" r:id="rId34"/>
  </p:sldIdLst>
  <p:sldSz cx="9144000" cy="6858000" type="screen4x3"/>
  <p:notesSz cx="6669088" cy="9928225"/>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FFFF"/>
    <a:srgbClr val="FF9966"/>
    <a:srgbClr val="FF3399"/>
    <a:srgbClr val="99FF99"/>
    <a:srgbClr val="CC0066"/>
    <a:srgbClr val="FFFFCC"/>
    <a:srgbClr val="FFCC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92" autoAdjust="0"/>
    <p:restoredTop sz="97660" autoAdjust="0"/>
  </p:normalViewPr>
  <p:slideViewPr>
    <p:cSldViewPr snapToGrid="0">
      <p:cViewPr varScale="1">
        <p:scale>
          <a:sx n="74" d="100"/>
          <a:sy n="74" d="100"/>
        </p:scale>
        <p:origin x="1188" y="72"/>
      </p:cViewPr>
      <p:guideLst>
        <p:guide orient="horz" pos="2160"/>
        <p:guide pos="2880"/>
      </p:guideLst>
    </p:cSldViewPr>
  </p:slideViewPr>
  <p:outlineViewPr>
    <p:cViewPr>
      <p:scale>
        <a:sx n="33" d="100"/>
        <a:sy n="33" d="100"/>
      </p:scale>
      <p:origin x="0" y="888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76" d="100"/>
          <a:sy n="76" d="100"/>
        </p:scale>
        <p:origin x="-2196" y="-96"/>
      </p:cViewPr>
      <p:guideLst>
        <p:guide orient="horz" pos="3127"/>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0736" tIns="45368" rIns="90736" bIns="45368" numCol="1" anchor="t" anchorCtr="0" compatLnSpc="1">
            <a:prstTxWarp prst="textNoShape">
              <a:avLst/>
            </a:prstTxWarp>
          </a:bodyPr>
          <a:lstStyle>
            <a:lvl1pPr defTabSz="908050">
              <a:defRPr sz="1200"/>
            </a:lvl1pPr>
          </a:lstStyle>
          <a:p>
            <a:pPr>
              <a:defRPr/>
            </a:pPr>
            <a:endParaRPr lang="en-GB" dirty="0"/>
          </a:p>
        </p:txBody>
      </p:sp>
      <p:sp>
        <p:nvSpPr>
          <p:cNvPr id="56323" name="Rectangle 3"/>
          <p:cNvSpPr>
            <a:spLocks noGrp="1" noChangeArrowheads="1"/>
          </p:cNvSpPr>
          <p:nvPr>
            <p:ph type="dt" sz="quarter" idx="1"/>
          </p:nvPr>
        </p:nvSpPr>
        <p:spPr bwMode="auto">
          <a:xfrm>
            <a:off x="3776663" y="0"/>
            <a:ext cx="2890837" cy="496888"/>
          </a:xfrm>
          <a:prstGeom prst="rect">
            <a:avLst/>
          </a:prstGeom>
          <a:noFill/>
          <a:ln w="9525">
            <a:noFill/>
            <a:miter lim="800000"/>
            <a:headEnd/>
            <a:tailEnd/>
          </a:ln>
          <a:effectLst/>
        </p:spPr>
        <p:txBody>
          <a:bodyPr vert="horz" wrap="square" lIns="90736" tIns="45368" rIns="90736" bIns="45368" numCol="1" anchor="t" anchorCtr="0" compatLnSpc="1">
            <a:prstTxWarp prst="textNoShape">
              <a:avLst/>
            </a:prstTxWarp>
          </a:bodyPr>
          <a:lstStyle>
            <a:lvl1pPr algn="r" defTabSz="908050">
              <a:defRPr sz="1200"/>
            </a:lvl1pPr>
          </a:lstStyle>
          <a:p>
            <a:pPr>
              <a:defRPr/>
            </a:pPr>
            <a:endParaRPr lang="en-GB" dirty="0"/>
          </a:p>
        </p:txBody>
      </p:sp>
      <p:sp>
        <p:nvSpPr>
          <p:cNvPr id="56324" name="Rectangle 4"/>
          <p:cNvSpPr>
            <a:spLocks noGrp="1" noChangeArrowheads="1"/>
          </p:cNvSpPr>
          <p:nvPr>
            <p:ph type="ftr" sz="quarter" idx="2"/>
          </p:nvPr>
        </p:nvSpPr>
        <p:spPr bwMode="auto">
          <a:xfrm>
            <a:off x="0" y="9429750"/>
            <a:ext cx="2890838" cy="496888"/>
          </a:xfrm>
          <a:prstGeom prst="rect">
            <a:avLst/>
          </a:prstGeom>
          <a:noFill/>
          <a:ln w="9525">
            <a:noFill/>
            <a:miter lim="800000"/>
            <a:headEnd/>
            <a:tailEnd/>
          </a:ln>
          <a:effectLst/>
        </p:spPr>
        <p:txBody>
          <a:bodyPr vert="horz" wrap="square" lIns="90736" tIns="45368" rIns="90736" bIns="45368" numCol="1" anchor="b" anchorCtr="0" compatLnSpc="1">
            <a:prstTxWarp prst="textNoShape">
              <a:avLst/>
            </a:prstTxWarp>
          </a:bodyPr>
          <a:lstStyle>
            <a:lvl1pPr defTabSz="908050">
              <a:defRPr sz="1200"/>
            </a:lvl1pPr>
          </a:lstStyle>
          <a:p>
            <a:pPr>
              <a:defRPr/>
            </a:pPr>
            <a:endParaRPr lang="en-GB" dirty="0"/>
          </a:p>
        </p:txBody>
      </p:sp>
      <p:sp>
        <p:nvSpPr>
          <p:cNvPr id="56325" name="Rectangle 5"/>
          <p:cNvSpPr>
            <a:spLocks noGrp="1" noChangeArrowheads="1"/>
          </p:cNvSpPr>
          <p:nvPr>
            <p:ph type="sldNum" sz="quarter" idx="3"/>
          </p:nvPr>
        </p:nvSpPr>
        <p:spPr bwMode="auto">
          <a:xfrm>
            <a:off x="3776663" y="9429750"/>
            <a:ext cx="2890837" cy="496888"/>
          </a:xfrm>
          <a:prstGeom prst="rect">
            <a:avLst/>
          </a:prstGeom>
          <a:noFill/>
          <a:ln w="9525">
            <a:noFill/>
            <a:miter lim="800000"/>
            <a:headEnd/>
            <a:tailEnd/>
          </a:ln>
          <a:effectLst/>
        </p:spPr>
        <p:txBody>
          <a:bodyPr vert="horz" wrap="square" lIns="90736" tIns="45368" rIns="90736" bIns="45368" numCol="1" anchor="b" anchorCtr="0" compatLnSpc="1">
            <a:prstTxWarp prst="textNoShape">
              <a:avLst/>
            </a:prstTxWarp>
          </a:bodyPr>
          <a:lstStyle>
            <a:lvl1pPr algn="r" defTabSz="908050">
              <a:defRPr sz="1200"/>
            </a:lvl1pPr>
          </a:lstStyle>
          <a:p>
            <a:pPr>
              <a:defRPr/>
            </a:pPr>
            <a:fld id="{79AC4F7D-97DB-4CBB-B986-4897CBA5D374}" type="slidenum">
              <a:rPr lang="en-GB"/>
              <a:pPr>
                <a:defRPr/>
              </a:pPr>
              <a:t>‹#›</a:t>
            </a:fld>
            <a:endParaRPr lang="en-GB" dirty="0"/>
          </a:p>
        </p:txBody>
      </p:sp>
    </p:spTree>
    <p:extLst>
      <p:ext uri="{BB962C8B-B14F-4D97-AF65-F5344CB8AC3E}">
        <p14:creationId xmlns:p14="http://schemas.microsoft.com/office/powerpoint/2010/main" val="3339427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0736" tIns="45368" rIns="90736" bIns="45368" numCol="1" anchor="t" anchorCtr="0" compatLnSpc="1">
            <a:prstTxWarp prst="textNoShape">
              <a:avLst/>
            </a:prstTxWarp>
          </a:bodyPr>
          <a:lstStyle>
            <a:lvl1pPr defTabSz="908050">
              <a:defRPr sz="1200"/>
            </a:lvl1pPr>
          </a:lstStyle>
          <a:p>
            <a:pPr>
              <a:defRPr/>
            </a:pPr>
            <a:endParaRPr lang="en-GB" dirty="0"/>
          </a:p>
        </p:txBody>
      </p:sp>
      <p:sp>
        <p:nvSpPr>
          <p:cNvPr id="58371" name="Rectangle 3"/>
          <p:cNvSpPr>
            <a:spLocks noGrp="1" noChangeArrowheads="1"/>
          </p:cNvSpPr>
          <p:nvPr>
            <p:ph type="dt" idx="1"/>
          </p:nvPr>
        </p:nvSpPr>
        <p:spPr bwMode="auto">
          <a:xfrm>
            <a:off x="3776663" y="0"/>
            <a:ext cx="2890837" cy="496888"/>
          </a:xfrm>
          <a:prstGeom prst="rect">
            <a:avLst/>
          </a:prstGeom>
          <a:noFill/>
          <a:ln w="9525">
            <a:noFill/>
            <a:miter lim="800000"/>
            <a:headEnd/>
            <a:tailEnd/>
          </a:ln>
          <a:effectLst/>
        </p:spPr>
        <p:txBody>
          <a:bodyPr vert="horz" wrap="square" lIns="90736" tIns="45368" rIns="90736" bIns="45368" numCol="1" anchor="t" anchorCtr="0" compatLnSpc="1">
            <a:prstTxWarp prst="textNoShape">
              <a:avLst/>
            </a:prstTxWarp>
          </a:bodyPr>
          <a:lstStyle>
            <a:lvl1pPr algn="r" defTabSz="908050">
              <a:defRPr sz="1200"/>
            </a:lvl1pPr>
          </a:lstStyle>
          <a:p>
            <a:pPr>
              <a:defRPr/>
            </a:pPr>
            <a:endParaRPr lang="en-GB" dirty="0"/>
          </a:p>
        </p:txBody>
      </p:sp>
      <p:sp>
        <p:nvSpPr>
          <p:cNvPr id="22532"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0736" tIns="45368" rIns="90736" bIns="45368"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8374" name="Rectangle 6"/>
          <p:cNvSpPr>
            <a:spLocks noGrp="1" noChangeArrowheads="1"/>
          </p:cNvSpPr>
          <p:nvPr>
            <p:ph type="ftr" sz="quarter" idx="4"/>
          </p:nvPr>
        </p:nvSpPr>
        <p:spPr bwMode="auto">
          <a:xfrm>
            <a:off x="0" y="9429750"/>
            <a:ext cx="2890838" cy="496888"/>
          </a:xfrm>
          <a:prstGeom prst="rect">
            <a:avLst/>
          </a:prstGeom>
          <a:noFill/>
          <a:ln w="9525">
            <a:noFill/>
            <a:miter lim="800000"/>
            <a:headEnd/>
            <a:tailEnd/>
          </a:ln>
          <a:effectLst/>
        </p:spPr>
        <p:txBody>
          <a:bodyPr vert="horz" wrap="square" lIns="90736" tIns="45368" rIns="90736" bIns="45368" numCol="1" anchor="b" anchorCtr="0" compatLnSpc="1">
            <a:prstTxWarp prst="textNoShape">
              <a:avLst/>
            </a:prstTxWarp>
          </a:bodyPr>
          <a:lstStyle>
            <a:lvl1pPr defTabSz="908050">
              <a:defRPr sz="1200"/>
            </a:lvl1pPr>
          </a:lstStyle>
          <a:p>
            <a:pPr>
              <a:defRPr/>
            </a:pPr>
            <a:endParaRPr lang="en-GB" dirty="0"/>
          </a:p>
        </p:txBody>
      </p:sp>
      <p:sp>
        <p:nvSpPr>
          <p:cNvPr id="58375" name="Rectangle 7"/>
          <p:cNvSpPr>
            <a:spLocks noGrp="1" noChangeArrowheads="1"/>
          </p:cNvSpPr>
          <p:nvPr>
            <p:ph type="sldNum" sz="quarter" idx="5"/>
          </p:nvPr>
        </p:nvSpPr>
        <p:spPr bwMode="auto">
          <a:xfrm>
            <a:off x="3776663" y="9429750"/>
            <a:ext cx="2890837" cy="496888"/>
          </a:xfrm>
          <a:prstGeom prst="rect">
            <a:avLst/>
          </a:prstGeom>
          <a:noFill/>
          <a:ln w="9525">
            <a:noFill/>
            <a:miter lim="800000"/>
            <a:headEnd/>
            <a:tailEnd/>
          </a:ln>
          <a:effectLst/>
        </p:spPr>
        <p:txBody>
          <a:bodyPr vert="horz" wrap="square" lIns="90736" tIns="45368" rIns="90736" bIns="45368" numCol="1" anchor="b" anchorCtr="0" compatLnSpc="1">
            <a:prstTxWarp prst="textNoShape">
              <a:avLst/>
            </a:prstTxWarp>
          </a:bodyPr>
          <a:lstStyle>
            <a:lvl1pPr algn="r" defTabSz="908050">
              <a:defRPr sz="1200"/>
            </a:lvl1pPr>
          </a:lstStyle>
          <a:p>
            <a:pPr>
              <a:defRPr/>
            </a:pPr>
            <a:fld id="{CE37896D-8861-4BB8-A5F3-6FDBD1311FB0}" type="slidenum">
              <a:rPr lang="en-GB"/>
              <a:pPr>
                <a:defRPr/>
              </a:pPr>
              <a:t>‹#›</a:t>
            </a:fld>
            <a:endParaRPr lang="en-GB" dirty="0"/>
          </a:p>
        </p:txBody>
      </p:sp>
    </p:spTree>
    <p:extLst>
      <p:ext uri="{BB962C8B-B14F-4D97-AF65-F5344CB8AC3E}">
        <p14:creationId xmlns:p14="http://schemas.microsoft.com/office/powerpoint/2010/main" val="32572186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 What is it all about</a:t>
            </a:r>
          </a:p>
          <a:p>
            <a:r>
              <a:rPr lang="en-GB" dirty="0"/>
              <a:t> Where has it come from</a:t>
            </a:r>
          </a:p>
          <a:p>
            <a:r>
              <a:rPr lang="en-GB" dirty="0"/>
              <a:t> what are the other terms associated with the idea.</a:t>
            </a:r>
          </a:p>
        </p:txBody>
      </p:sp>
      <p:sp>
        <p:nvSpPr>
          <p:cNvPr id="4" name="Slide Number Placeholder 3"/>
          <p:cNvSpPr>
            <a:spLocks noGrp="1"/>
          </p:cNvSpPr>
          <p:nvPr>
            <p:ph type="sldNum" sz="quarter" idx="10"/>
          </p:nvPr>
        </p:nvSpPr>
        <p:spPr/>
        <p:txBody>
          <a:bodyPr/>
          <a:lstStyle/>
          <a:p>
            <a:fld id="{15B98D4B-53F0-49D3-B32A-4D14AB1AF82F}" type="slidenum">
              <a:rPr lang="en-GB" smtClean="0"/>
              <a:pPr/>
              <a:t>1</a:t>
            </a:fld>
            <a:endParaRPr lang="en-GB" dirty="0"/>
          </a:p>
        </p:txBody>
      </p:sp>
    </p:spTree>
    <p:extLst>
      <p:ext uri="{BB962C8B-B14F-4D97-AF65-F5344CB8AC3E}">
        <p14:creationId xmlns:p14="http://schemas.microsoft.com/office/powerpoint/2010/main" val="67108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4B49AE5-9D43-49FF-A66F-FA2CBDA2D71B}" type="slidenum">
              <a:rPr lang="en-GB" smtClean="0"/>
              <a:pPr/>
              <a:t>23</a:t>
            </a:fld>
            <a:endParaRPr lang="en-GB"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marL="685800" lvl="1" indent="-228600" eaLnBrk="1" hangingPunct="1">
              <a:lnSpc>
                <a:spcPct val="80000"/>
              </a:lnSpc>
              <a:buClr>
                <a:srgbClr val="009999"/>
              </a:buClr>
            </a:pPr>
            <a:r>
              <a:rPr lang="en-GB" dirty="0"/>
              <a:t>While the exact details of the Government’s neighbourhood planning policy are still in development we certainly have a strong feel for the direction of travel and we have clauses for the Localism Bill that support that Direction of Travel. So what are the key principles – at their heart is genuine and active community engagement and empowerment and planning’s role as an enabler of change. There are some basic principles which have stayed consistent:</a:t>
            </a:r>
          </a:p>
          <a:p>
            <a:pPr marL="228600" indent="-228600" eaLnBrk="1" hangingPunct="1">
              <a:buFontTx/>
              <a:buAutoNum type="arabicPeriod"/>
            </a:pPr>
            <a:r>
              <a:rPr lang="en-GB" dirty="0"/>
              <a:t>reducing local authority decision-making on development and planning in neighbourhoods</a:t>
            </a:r>
          </a:p>
          <a:p>
            <a:pPr marL="228600" indent="-228600" eaLnBrk="1" hangingPunct="1">
              <a:buFontTx/>
              <a:buAutoNum type="arabicPeriod"/>
            </a:pPr>
            <a:r>
              <a:rPr lang="en-GB" dirty="0"/>
              <a:t>the ability for neighbourhoods to be self-defined (but within constraints)</a:t>
            </a:r>
          </a:p>
          <a:p>
            <a:pPr marL="228600" indent="-228600" eaLnBrk="1" hangingPunct="1">
              <a:buFontTx/>
              <a:buAutoNum type="arabicPeriod"/>
            </a:pPr>
            <a:r>
              <a:rPr lang="en-GB" dirty="0"/>
              <a:t>a neighbourhood-owned and community-initiated process – not an LPA led process (they are far more in a supportive role)</a:t>
            </a:r>
          </a:p>
          <a:p>
            <a:pPr marL="228600" indent="-228600" eaLnBrk="1" hangingPunct="1">
              <a:buFontTx/>
              <a:buAutoNum type="arabicPeriod"/>
            </a:pPr>
            <a:r>
              <a:rPr lang="en-GB" dirty="0"/>
              <a:t>creating a light-touch testing process, ensuring that examinations with public hearings will be the exception rather than the rule</a:t>
            </a:r>
          </a:p>
          <a:p>
            <a:pPr marL="228600" indent="-228600" eaLnBrk="1" hangingPunct="1">
              <a:buFontTx/>
              <a:buAutoNum type="arabicPeriod"/>
            </a:pPr>
            <a:r>
              <a:rPr lang="en-GB" dirty="0"/>
              <a:t>using the planning process and decentralisation to maximise creativity and innovation at a local level</a:t>
            </a:r>
          </a:p>
          <a:p>
            <a:pPr marL="228600" indent="-228600" eaLnBrk="1" hangingPunct="1">
              <a:buFontTx/>
              <a:buAutoNum type="arabicPeriod"/>
            </a:pPr>
            <a:r>
              <a:rPr lang="en-GB" dirty="0"/>
              <a:t>through the granting of pp it reduces the amount of small scale development in the planning system</a:t>
            </a:r>
          </a:p>
          <a:p>
            <a:pPr marL="228600" indent="-228600" eaLnBrk="1" hangingPunct="1">
              <a:buFontTx/>
              <a:buAutoNum type="arabicPeriod"/>
            </a:pPr>
            <a:r>
              <a:rPr lang="en-GB" dirty="0"/>
              <a:t>it is an entirely permissive regime – there is no requirement to have a neighbourhood plan– you can still apply for planning permission through the normal LPA application route</a:t>
            </a:r>
          </a:p>
        </p:txBody>
      </p:sp>
    </p:spTree>
    <p:extLst>
      <p:ext uri="{BB962C8B-B14F-4D97-AF65-F5344CB8AC3E}">
        <p14:creationId xmlns:p14="http://schemas.microsoft.com/office/powerpoint/2010/main" val="2217158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7D9C30D-6ABF-420F-A9C5-38EDEAEFAF3F}" type="slidenum">
              <a:rPr lang="en-GB" smtClean="0"/>
              <a:pPr/>
              <a:t>24</a:t>
            </a:fld>
            <a:endParaRPr lang="en-GB"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319088" y="4716463"/>
            <a:ext cx="6067425" cy="4467225"/>
          </a:xfrm>
          <a:noFill/>
          <a:ln/>
        </p:spPr>
        <p:txBody>
          <a:bodyPr/>
          <a:lstStyle/>
          <a:p>
            <a:pPr eaLnBrk="1" hangingPunct="1"/>
            <a:r>
              <a:rPr lang="en-GB" sz="1000" dirty="0"/>
              <a:t>I will now try to run through the </a:t>
            </a:r>
            <a:r>
              <a:rPr lang="en-GB" sz="1000" b="1" dirty="0"/>
              <a:t>key highlights</a:t>
            </a:r>
            <a:r>
              <a:rPr lang="en-GB" sz="1000" dirty="0"/>
              <a:t> of the new neighbourhood planning system. This will be quite a high-level discussion, but I am happy to discuss the details with anyone after this event and over the next few weeks. </a:t>
            </a:r>
          </a:p>
          <a:p>
            <a:pPr eaLnBrk="1" hangingPunct="1"/>
            <a:endParaRPr lang="en-GB" sz="1000" dirty="0"/>
          </a:p>
          <a:p>
            <a:pPr eaLnBrk="1" hangingPunct="1"/>
            <a:r>
              <a:rPr lang="en-GB" sz="1000" dirty="0"/>
              <a:t>Crucially, there neighbourhood plans can </a:t>
            </a:r>
            <a:r>
              <a:rPr lang="en-GB" sz="1000" b="1" dirty="0"/>
              <a:t>only</a:t>
            </a:r>
            <a:r>
              <a:rPr lang="en-GB" sz="1000" dirty="0"/>
              <a:t> be brought forward by 2 applicants – a neighbourhood forum or a parish council. A neighbourhood development order can be bought forward by </a:t>
            </a:r>
            <a:r>
              <a:rPr lang="en-GB" sz="1000" b="1" dirty="0"/>
              <a:t>3 applicants</a:t>
            </a:r>
            <a:r>
              <a:rPr lang="en-GB" sz="1000" dirty="0"/>
              <a:t> – a neighbourhood forum, a parish council or a CrTB organisation. If a developer wants to bring forward a neighbourhood plan it will need to be sponsored, supported and formally submitted by one of these organisation. </a:t>
            </a:r>
          </a:p>
          <a:p>
            <a:pPr eaLnBrk="1" hangingPunct="1"/>
            <a:endParaRPr lang="en-GB" sz="1000" dirty="0"/>
          </a:p>
          <a:p>
            <a:pPr eaLnBrk="1" hangingPunct="1"/>
            <a:r>
              <a:rPr lang="en-GB" sz="1000" dirty="0"/>
              <a:t>A neighbourhood forum will be a community group – they will be designated “the neighbourhood forum” :</a:t>
            </a:r>
          </a:p>
          <a:p>
            <a:pPr eaLnBrk="1" hangingPunct="1"/>
            <a:r>
              <a:rPr lang="en-GB" sz="1000" dirty="0"/>
              <a:t> - at least 3 members of the neighbourhood to which the neighbourhood plan or order relates</a:t>
            </a:r>
          </a:p>
          <a:p>
            <a:pPr eaLnBrk="1" hangingPunct="1"/>
            <a:r>
              <a:rPr lang="en-GB" sz="1000" dirty="0"/>
              <a:t> - written constitution,  - bank account</a:t>
            </a:r>
          </a:p>
          <a:p>
            <a:pPr eaLnBrk="1" hangingPunct="1"/>
            <a:r>
              <a:rPr lang="en-GB" sz="1000" dirty="0"/>
              <a:t> - establish to further social, economic or environmental interests of the residents</a:t>
            </a:r>
          </a:p>
          <a:p>
            <a:pPr eaLnBrk="1" hangingPunct="1"/>
            <a:endParaRPr lang="en-GB" sz="1000" dirty="0"/>
          </a:p>
          <a:p>
            <a:pPr eaLnBrk="1" hangingPunct="1"/>
            <a:r>
              <a:rPr lang="en-GB" sz="1000" dirty="0"/>
              <a:t>A CrTB organisation has similar definition plus it has specific requirements around the distribution of any profits made from the development granted by the CrTB order, the membership, and how its assets are distributed. </a:t>
            </a:r>
          </a:p>
          <a:p>
            <a:pPr eaLnBrk="1" hangingPunct="1"/>
            <a:endParaRPr lang="en-GB" sz="1000" dirty="0"/>
          </a:p>
          <a:p>
            <a:pPr eaLnBrk="1" hangingPunct="1"/>
            <a:r>
              <a:rPr lang="en-GB" sz="1000" dirty="0"/>
              <a:t>A parish council can make an application in relation to any area that consists of or includes the whole or any part of the council’s area. </a:t>
            </a:r>
          </a:p>
          <a:p>
            <a:pPr eaLnBrk="1" hangingPunct="1"/>
            <a:r>
              <a:rPr lang="en-GB" sz="1000" b="1" dirty="0"/>
              <a:t>There are 3 tools</a:t>
            </a:r>
            <a:r>
              <a:rPr lang="en-GB" sz="1000" dirty="0"/>
              <a:t>:</a:t>
            </a:r>
          </a:p>
          <a:p>
            <a:pPr eaLnBrk="1" hangingPunct="1"/>
            <a:r>
              <a:rPr lang="en-GB" sz="1000" dirty="0"/>
              <a:t>A Neighbourhood Development Order which can grant outline or full permission for certain categories or types of development</a:t>
            </a:r>
          </a:p>
          <a:p>
            <a:pPr eaLnBrk="1" hangingPunct="1"/>
            <a:r>
              <a:rPr lang="en-GB" sz="1000" dirty="0"/>
              <a:t>A Neighbourhood Development plan which sets out policies for the development and use of land in the neighbourhood</a:t>
            </a:r>
          </a:p>
          <a:p>
            <a:pPr eaLnBrk="1" hangingPunct="1"/>
            <a:r>
              <a:rPr lang="en-GB" sz="1000" dirty="0"/>
              <a:t>A CrTB Order which can grant outline or full permission but only where the order is brought forward by a CrTB organisation and that the benefits of the development are explicitly retained within the community</a:t>
            </a:r>
            <a:endParaRPr lang="en-GB" sz="1000" b="1" dirty="0"/>
          </a:p>
        </p:txBody>
      </p:sp>
    </p:spTree>
    <p:extLst>
      <p:ext uri="{BB962C8B-B14F-4D97-AF65-F5344CB8AC3E}">
        <p14:creationId xmlns:p14="http://schemas.microsoft.com/office/powerpoint/2010/main" val="1989528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1F56040-99AC-45D9-B9BA-02C82497ABFC}" type="slidenum">
              <a:rPr lang="en-GB" smtClean="0"/>
              <a:pPr/>
              <a:t>25</a:t>
            </a:fld>
            <a:endParaRPr lang="en-GB"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lnSpc>
                <a:spcPct val="150000"/>
              </a:lnSpc>
              <a:spcBef>
                <a:spcPct val="0"/>
              </a:spcBef>
              <a:buFontTx/>
              <a:buChar char="•"/>
            </a:pPr>
            <a:r>
              <a:rPr lang="en-GB" dirty="0"/>
              <a:t>Neighbourhood plans will not replace Local Plans – they are in addition to comprehensive coverage of local authority plans</a:t>
            </a:r>
          </a:p>
          <a:p>
            <a:pPr eaLnBrk="1" hangingPunct="1">
              <a:lnSpc>
                <a:spcPct val="150000"/>
              </a:lnSpc>
              <a:spcBef>
                <a:spcPct val="0"/>
              </a:spcBef>
              <a:buFontTx/>
              <a:buChar char="•"/>
            </a:pPr>
            <a:r>
              <a:rPr lang="en-GB" dirty="0"/>
              <a:t>Once adopted neighbourhood plans become part of statutory development plan</a:t>
            </a:r>
          </a:p>
          <a:p>
            <a:pPr eaLnBrk="1" hangingPunct="1">
              <a:lnSpc>
                <a:spcPct val="150000"/>
              </a:lnSpc>
              <a:spcBef>
                <a:spcPct val="0"/>
              </a:spcBef>
              <a:buFontTx/>
              <a:buChar char="•"/>
            </a:pPr>
            <a:r>
              <a:rPr lang="en-GB" dirty="0"/>
              <a:t>Despite rumours to the contrary, we will still be encouraging LPAs to produce Local Plans that set out their policies for the development and use of land across the LPA area</a:t>
            </a:r>
          </a:p>
          <a:p>
            <a:pPr eaLnBrk="1" hangingPunct="1">
              <a:lnSpc>
                <a:spcPct val="150000"/>
              </a:lnSpc>
              <a:spcBef>
                <a:spcPct val="0"/>
              </a:spcBef>
              <a:buFontTx/>
              <a:buChar char="•"/>
            </a:pPr>
            <a:r>
              <a:rPr lang="en-GB" dirty="0"/>
              <a:t>Neighbourhood plans will need to sit “within” the framework of Local Plans and national policy but they can promote </a:t>
            </a:r>
            <a:r>
              <a:rPr lang="en-GB" b="1" dirty="0"/>
              <a:t>more</a:t>
            </a:r>
            <a:r>
              <a:rPr lang="en-GB" dirty="0"/>
              <a:t> development than in the strategic plan and include more detailed policies (e.g. on design, car parking, landscaping)</a:t>
            </a:r>
          </a:p>
          <a:p>
            <a:pPr eaLnBrk="1" hangingPunct="1">
              <a:lnSpc>
                <a:spcPct val="150000"/>
              </a:lnSpc>
              <a:spcBef>
                <a:spcPct val="0"/>
              </a:spcBef>
              <a:buFontTx/>
              <a:buChar char="•"/>
            </a:pPr>
            <a:r>
              <a:rPr lang="en-GB" dirty="0"/>
              <a:t>One of the key issues for neighbourhood planning is funding the process, and thus another key principle is that development which gains permission through the NDO route, and is thus not subject to a planning application fee, will pay a charge to the LPA at the commencement of development</a:t>
            </a:r>
          </a:p>
        </p:txBody>
      </p:sp>
    </p:spTree>
    <p:extLst>
      <p:ext uri="{BB962C8B-B14F-4D97-AF65-F5344CB8AC3E}">
        <p14:creationId xmlns:p14="http://schemas.microsoft.com/office/powerpoint/2010/main" val="4243677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1DEA5951-BD72-4A13-973F-4B60C79633AF}" type="slidenum">
              <a:rPr lang="en-GB" smtClean="0"/>
              <a:pPr/>
              <a:t>26</a:t>
            </a:fld>
            <a:endParaRPr lang="en-GB"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lnSpc>
                <a:spcPct val="150000"/>
              </a:lnSpc>
              <a:spcBef>
                <a:spcPct val="0"/>
              </a:spcBef>
              <a:buFontTx/>
              <a:buChar char="•"/>
            </a:pPr>
            <a:r>
              <a:rPr lang="en-GB" dirty="0"/>
              <a:t>Building on the previous slide – neighbourhood plans have to work within limits – they cannot permit development in the middle of a proposed strategic road link or houses on a site for a major employment facility</a:t>
            </a:r>
          </a:p>
          <a:p>
            <a:pPr eaLnBrk="1" hangingPunct="1">
              <a:lnSpc>
                <a:spcPct val="150000"/>
              </a:lnSpc>
              <a:spcBef>
                <a:spcPct val="0"/>
              </a:spcBef>
              <a:buFontTx/>
              <a:buChar char="•"/>
            </a:pPr>
            <a:r>
              <a:rPr lang="en-GB" dirty="0"/>
              <a:t>These limits include – have regard to national policy and guidance, to other DPDs and perhaps most critically being in general conformity with strategic policies in the development plan. We will define in the NPPF what we mean by strategic policies rather than in legislation – but we anticipate them to include the broad distribution and overall need for housing delivery across a LPA area, the broad distribution and overall need for employment premises across an LPA, policies on energy infrastructure and transport infrastructure. Finally, one of the key constraints on developing the neighbourhood planning proposals has been ensuring they are compatible with ECHR legislation and obligations of various EU Directives. These will be the tests that must be met before a neighbourhood plan/order can be adopted. </a:t>
            </a:r>
          </a:p>
        </p:txBody>
      </p:sp>
    </p:spTree>
    <p:extLst>
      <p:ext uri="{BB962C8B-B14F-4D97-AF65-F5344CB8AC3E}">
        <p14:creationId xmlns:p14="http://schemas.microsoft.com/office/powerpoint/2010/main" val="2427602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87A9D76-8D71-4BE9-93B2-9443AC46EA26}" type="slidenum">
              <a:rPr lang="en-GB" smtClean="0"/>
              <a:pPr/>
              <a:t>28</a:t>
            </a:fld>
            <a:endParaRPr lang="en-GB"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GB" dirty="0"/>
              <a:t>Finally, and apologies for the very quick trawl, but to conclude we must go back to the beginning. </a:t>
            </a:r>
          </a:p>
          <a:p>
            <a:pPr eaLnBrk="1" hangingPunct="1"/>
            <a:endParaRPr lang="en-GB" dirty="0"/>
          </a:p>
          <a:p>
            <a:pPr eaLnBrk="1" hangingPunct="1"/>
            <a:r>
              <a:rPr lang="en-GB" dirty="0"/>
              <a:t>Neighbourhood planning is a key part of the must wider agenda of turning the tables on the development discussion. From communities resisting development because they only see the costs to communities welcoming development because they have had a role in controlling its form and nature, they feel ownership towards it and they feel collective responsibility for the future of their communities. They also have the incentives to see the tangible difference development has on their own lives and to gain real pride in their surroundings which they have helped to change. </a:t>
            </a:r>
          </a:p>
        </p:txBody>
      </p:sp>
    </p:spTree>
    <p:extLst>
      <p:ext uri="{BB962C8B-B14F-4D97-AF65-F5344CB8AC3E}">
        <p14:creationId xmlns:p14="http://schemas.microsoft.com/office/powerpoint/2010/main" val="2013798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 What is it all about</a:t>
            </a:r>
          </a:p>
          <a:p>
            <a:r>
              <a:rPr lang="en-GB" dirty="0"/>
              <a:t> Where has it come from</a:t>
            </a:r>
          </a:p>
          <a:p>
            <a:r>
              <a:rPr lang="en-GB" dirty="0"/>
              <a:t> what are the other terms associated with the idea.</a:t>
            </a:r>
          </a:p>
        </p:txBody>
      </p:sp>
      <p:sp>
        <p:nvSpPr>
          <p:cNvPr id="4" name="Slide Number Placeholder 3"/>
          <p:cNvSpPr>
            <a:spLocks noGrp="1"/>
          </p:cNvSpPr>
          <p:nvPr>
            <p:ph type="sldNum" sz="quarter" idx="10"/>
          </p:nvPr>
        </p:nvSpPr>
        <p:spPr/>
        <p:txBody>
          <a:bodyPr/>
          <a:lstStyle/>
          <a:p>
            <a:fld id="{15B98D4B-53F0-49D3-B32A-4D14AB1AF82F}" type="slidenum">
              <a:rPr lang="en-GB" smtClean="0"/>
              <a:pPr/>
              <a:t>29</a:t>
            </a:fld>
            <a:endParaRPr lang="en-GB" dirty="0"/>
          </a:p>
        </p:txBody>
      </p:sp>
    </p:spTree>
    <p:extLst>
      <p:ext uri="{BB962C8B-B14F-4D97-AF65-F5344CB8AC3E}">
        <p14:creationId xmlns:p14="http://schemas.microsoft.com/office/powerpoint/2010/main" val="671067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 What is it all about</a:t>
            </a:r>
          </a:p>
          <a:p>
            <a:r>
              <a:rPr lang="en-GB" dirty="0"/>
              <a:t> Where has it come from</a:t>
            </a:r>
          </a:p>
          <a:p>
            <a:r>
              <a:rPr lang="en-GB" dirty="0"/>
              <a:t> what are the other terms associated with the idea.</a:t>
            </a:r>
          </a:p>
        </p:txBody>
      </p:sp>
      <p:sp>
        <p:nvSpPr>
          <p:cNvPr id="4" name="Slide Number Placeholder 3"/>
          <p:cNvSpPr>
            <a:spLocks noGrp="1"/>
          </p:cNvSpPr>
          <p:nvPr>
            <p:ph type="sldNum" sz="quarter" idx="10"/>
          </p:nvPr>
        </p:nvSpPr>
        <p:spPr/>
        <p:txBody>
          <a:bodyPr/>
          <a:lstStyle/>
          <a:p>
            <a:fld id="{15B98D4B-53F0-49D3-B32A-4D14AB1AF82F}" type="slidenum">
              <a:rPr lang="en-GB" smtClean="0">
                <a:solidFill>
                  <a:srgbClr val="000000"/>
                </a:solidFill>
              </a:rPr>
              <a:pPr/>
              <a:t>30</a:t>
            </a:fld>
            <a:endParaRPr lang="en-GB" dirty="0">
              <a:solidFill>
                <a:srgbClr val="000000"/>
              </a:solidFill>
            </a:endParaRPr>
          </a:p>
        </p:txBody>
      </p:sp>
    </p:spTree>
    <p:extLst>
      <p:ext uri="{BB962C8B-B14F-4D97-AF65-F5344CB8AC3E}">
        <p14:creationId xmlns:p14="http://schemas.microsoft.com/office/powerpoint/2010/main" val="3696493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 What is it all about</a:t>
            </a:r>
          </a:p>
          <a:p>
            <a:r>
              <a:rPr lang="en-GB" dirty="0"/>
              <a:t> Where has it come from</a:t>
            </a:r>
          </a:p>
          <a:p>
            <a:r>
              <a:rPr lang="en-GB" dirty="0"/>
              <a:t> what are the other terms associated with the idea.</a:t>
            </a:r>
          </a:p>
        </p:txBody>
      </p:sp>
      <p:sp>
        <p:nvSpPr>
          <p:cNvPr id="4" name="Slide Number Placeholder 3"/>
          <p:cNvSpPr>
            <a:spLocks noGrp="1"/>
          </p:cNvSpPr>
          <p:nvPr>
            <p:ph type="sldNum" sz="quarter" idx="10"/>
          </p:nvPr>
        </p:nvSpPr>
        <p:spPr/>
        <p:txBody>
          <a:bodyPr/>
          <a:lstStyle/>
          <a:p>
            <a:fld id="{15B98D4B-53F0-49D3-B32A-4D14AB1AF82F}" type="slidenum">
              <a:rPr lang="en-GB" smtClean="0"/>
              <a:pPr/>
              <a:t>31</a:t>
            </a:fld>
            <a:endParaRPr lang="en-GB" dirty="0"/>
          </a:p>
        </p:txBody>
      </p:sp>
    </p:spTree>
    <p:extLst>
      <p:ext uri="{BB962C8B-B14F-4D97-AF65-F5344CB8AC3E}">
        <p14:creationId xmlns:p14="http://schemas.microsoft.com/office/powerpoint/2010/main" val="599273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6F9B8CD-342D-4579-98EC-A8FD6B7370E1}" type="datetimeFigureOut">
              <a:rPr lang="en-US" smtClean="0"/>
              <a:pPr/>
              <a:t>3/22/2018</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BBB5E19-F10A-4C2F-BF6F-11C513378A2E}" type="slidenum">
              <a:rPr kumimoji="0" lang="en-US" smtClean="0"/>
              <a:pPr/>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pPr algn="r" eaLnBrk="1" latinLnBrk="0" hangingPunct="1"/>
            <a:fld id="{E6F9B8CD-342D-4579-98EC-A8FD6B7370E1}" type="datetimeFigureOut">
              <a:rPr lang="en-US" smtClean="0"/>
              <a:pPr algn="r" eaLnBrk="1" latinLnBrk="0" hangingPunct="1"/>
              <a:t>3/22/2018</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B486C43-27BD-40A6-B8E8-1E9FCD3B952E}" type="datetimeFigureOut">
              <a:rPr lang="en-GB" smtClean="0"/>
              <a:pPr/>
              <a:t>22/03/2018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6714BE-BF26-4E26-B47B-4C58697E090F}" type="slidenum">
              <a:rPr lang="en-GB" smtClean="0"/>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9A279AA-B2D2-4EB9-A30B-E27EBDC8FF4E}" type="datetimeFigureOut">
              <a:rPr lang="en-GB" smtClean="0"/>
              <a:pPr/>
              <a:t>22/03/2018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1D2B793-3E5F-455D-9C80-B4EE060617EB}" type="slidenum">
              <a:rPr lang="en-GB" smtClean="0"/>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A279AA-B2D2-4EB9-A30B-E27EBDC8FF4E}" type="datetimeFigureOut">
              <a:rPr lang="en-GB" smtClean="0"/>
              <a:pPr/>
              <a:t>22/03/2018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1D2B793-3E5F-455D-9C80-B4EE060617EB}" type="slidenum">
              <a:rPr lang="en-GB" smtClean="0"/>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A279AA-B2D2-4EB9-A30B-E27EBDC8FF4E}" type="datetimeFigureOut">
              <a:rPr lang="en-GB" smtClean="0"/>
              <a:pPr/>
              <a:t>22/03/2018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1D2B793-3E5F-455D-9C80-B4EE060617EB}" type="slidenum">
              <a:rPr lang="en-GB" smtClean="0"/>
              <a:pPr/>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9A279AA-B2D2-4EB9-A30B-E27EBDC8FF4E}" type="datetimeFigureOut">
              <a:rPr lang="en-GB" smtClean="0"/>
              <a:pPr/>
              <a:t>22/03/2018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1D2B793-3E5F-455D-9C80-B4EE060617EB}" type="slidenum">
              <a:rPr lang="en-GB" smtClean="0"/>
              <a:pPr/>
              <a:t>‹#›</a:t>
            </a:fld>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9A279AA-B2D2-4EB9-A30B-E27EBDC8FF4E}" type="datetimeFigureOut">
              <a:rPr lang="en-GB" smtClean="0"/>
              <a:pPr/>
              <a:t>22/03/2018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1D2B793-3E5F-455D-9C80-B4EE060617EB}" type="slidenum">
              <a:rPr lang="en-GB" smtClean="0"/>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9A279AA-B2D2-4EB9-A30B-E27EBDC8FF4E}" type="datetimeFigureOut">
              <a:rPr lang="en-GB" smtClean="0"/>
              <a:pPr/>
              <a:t>22/03/2018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1D2B793-3E5F-455D-9C80-B4EE060617EB}"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279AA-B2D2-4EB9-A30B-E27EBDC8FF4E}" type="datetimeFigureOut">
              <a:rPr lang="en-GB" smtClean="0"/>
              <a:pPr/>
              <a:t>22/03/2018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1D2B793-3E5F-455D-9C80-B4EE060617EB}" type="slidenum">
              <a:rPr lang="en-GB" smtClean="0"/>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A279AA-B2D2-4EB9-A30B-E27EBDC8FF4E}" type="datetimeFigureOut">
              <a:rPr lang="en-GB" smtClean="0"/>
              <a:pPr/>
              <a:t>22/03/2018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1D2B793-3E5F-455D-9C80-B4EE060617EB}" type="slidenum">
              <a:rPr lang="en-GB" smtClean="0"/>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A279AA-B2D2-4EB9-A30B-E27EBDC8FF4E}" type="datetimeFigureOut">
              <a:rPr lang="en-GB" smtClean="0"/>
              <a:pPr/>
              <a:t>22/03/2018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1D2B793-3E5F-455D-9C80-B4EE060617EB}" type="slidenum">
              <a:rPr lang="en-GB" smtClean="0"/>
              <a:pPr/>
              <a:t>‹#›</a:t>
            </a:fld>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A279AA-B2D2-4EB9-A30B-E27EBDC8FF4E}" type="datetimeFigureOut">
              <a:rPr lang="en-GB" smtClean="0"/>
              <a:pPr/>
              <a:t>22/03/2018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1D2B793-3E5F-455D-9C80-B4EE060617EB}" type="slidenum">
              <a:rPr lang="en-GB" smtClean="0"/>
              <a:pPr/>
              <a:t>‹#›</a:t>
            </a:fld>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A279AA-B2D2-4EB9-A30B-E27EBDC8FF4E}" type="datetimeFigureOut">
              <a:rPr lang="en-GB" smtClean="0"/>
              <a:pPr/>
              <a:t>22/03/2018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1D2B793-3E5F-455D-9C80-B4EE060617EB}" type="slidenum">
              <a:rPr lang="en-GB" smtClean="0"/>
              <a:pPr/>
              <a:t>‹#›</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653F65-3156-495D-AE06-4A5302E13A31}" type="datetimeFigureOut">
              <a:rPr lang="en-GB" smtClean="0"/>
              <a:pPr/>
              <a:t>22/03/2018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D8FF2A-A419-445D-87F1-31BAB92E5158}" type="slidenum">
              <a:rPr lang="en-GB" smtClean="0"/>
              <a:pPr/>
              <a:t>‹#›</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653F65-3156-495D-AE06-4A5302E13A31}" type="datetimeFigureOut">
              <a:rPr lang="en-GB" smtClean="0"/>
              <a:pPr/>
              <a:t>22/03/2018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D8FF2A-A419-445D-87F1-31BAB92E5158}" type="slidenum">
              <a:rPr lang="en-GB" smtClean="0"/>
              <a:pPr/>
              <a:t>‹#›</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653F65-3156-495D-AE06-4A5302E13A31}" type="datetimeFigureOut">
              <a:rPr lang="en-GB" smtClean="0"/>
              <a:pPr/>
              <a:t>22/03/2018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D8FF2A-A419-445D-87F1-31BAB92E5158}" type="slidenum">
              <a:rPr lang="en-GB" smtClean="0"/>
              <a:pPr/>
              <a:t>‹#›</a:t>
            </a:fld>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653F65-3156-495D-AE06-4A5302E13A31}" type="datetimeFigureOut">
              <a:rPr lang="en-GB" smtClean="0"/>
              <a:pPr/>
              <a:t>22/03/2018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9D8FF2A-A419-445D-87F1-31BAB92E5158}" type="slidenum">
              <a:rPr lang="en-GB" smtClean="0"/>
              <a:pPr/>
              <a:t>‹#›</a:t>
            </a:fld>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653F65-3156-495D-AE06-4A5302E13A31}" type="datetimeFigureOut">
              <a:rPr lang="en-GB" smtClean="0"/>
              <a:pPr/>
              <a:t>22/03/2018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9D8FF2A-A419-445D-87F1-31BAB92E5158}"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3/22/2018</a:t>
            </a:fld>
            <a:endParaRPr lang="en-US" dirty="0">
              <a:solidFill>
                <a:schemeClr val="tx2"/>
              </a:solidFill>
            </a:endParaRPr>
          </a:p>
        </p:txBody>
      </p:sp>
      <p:sp>
        <p:nvSpPr>
          <p:cNvPr id="4" name="Footer Placeholder 3"/>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653F65-3156-495D-AE06-4A5302E13A31}" type="datetimeFigureOut">
              <a:rPr lang="en-GB" smtClean="0"/>
              <a:pPr/>
              <a:t>22/03/2018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9D8FF2A-A419-445D-87F1-31BAB92E5158}" type="slidenum">
              <a:rPr lang="en-GB" smtClean="0"/>
              <a:pPr/>
              <a:t>‹#›</a:t>
            </a:fld>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53F65-3156-495D-AE06-4A5302E13A31}" type="datetimeFigureOut">
              <a:rPr lang="en-GB" smtClean="0"/>
              <a:pPr/>
              <a:t>22/03/2018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9D8FF2A-A419-445D-87F1-31BAB92E5158}" type="slidenum">
              <a:rPr lang="en-GB" smtClean="0"/>
              <a:pPr/>
              <a:t>‹#›</a:t>
            </a:fld>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653F65-3156-495D-AE06-4A5302E13A31}" type="datetimeFigureOut">
              <a:rPr lang="en-GB" smtClean="0"/>
              <a:pPr/>
              <a:t>22/03/2018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9D8FF2A-A419-445D-87F1-31BAB92E5158}" type="slidenum">
              <a:rPr lang="en-GB" smtClean="0"/>
              <a:pPr/>
              <a:t>‹#›</a:t>
            </a:fld>
            <a:endParaRPr lang="en-GB"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653F65-3156-495D-AE06-4A5302E13A31}" type="datetimeFigureOut">
              <a:rPr lang="en-GB" smtClean="0"/>
              <a:pPr/>
              <a:t>22/03/2018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9D8FF2A-A419-445D-87F1-31BAB92E5158}" type="slidenum">
              <a:rPr lang="en-GB" smtClean="0"/>
              <a:pPr/>
              <a:t>‹#›</a:t>
            </a:fld>
            <a:endParaRPr lang="en-GB"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653F65-3156-495D-AE06-4A5302E13A31}" type="datetimeFigureOut">
              <a:rPr lang="en-GB" smtClean="0"/>
              <a:pPr/>
              <a:t>22/03/2018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D8FF2A-A419-445D-87F1-31BAB92E5158}" type="slidenum">
              <a:rPr lang="en-GB" smtClean="0"/>
              <a:pPr/>
              <a:t>‹#›</a:t>
            </a:fld>
            <a:endParaRPr lang="en-GB"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653F65-3156-495D-AE06-4A5302E13A31}" type="datetimeFigureOut">
              <a:rPr lang="en-GB" smtClean="0"/>
              <a:pPr/>
              <a:t>22/03/2018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D8FF2A-A419-445D-87F1-31BAB92E5158}" type="slidenum">
              <a:rPr lang="en-GB" smtClean="0"/>
              <a:pPr/>
              <a:t>‹#›</a:t>
            </a:fld>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653F65-3156-495D-AE06-4A5302E13A31}" type="datetimeFigureOut">
              <a:rPr lang="en-GB" smtClean="0"/>
              <a:pPr/>
              <a:t>22/03/2018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9D8FF2A-A419-445D-87F1-31BAB92E5158}"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6F9B8CD-342D-4579-98EC-A8FD6B7370E1}"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6F9B8CD-342D-4579-98EC-A8FD6B7370E1}" type="datetimeFigureOut">
              <a:rPr lang="en-US" smtClean="0"/>
              <a:pPr/>
              <a:t>3/22/2018</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a:t>
            </a:fld>
            <a:endParaRPr kumimoji="0"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6F9B8CD-342D-4579-98EC-A8FD6B7370E1}" type="datetimeFigureOut">
              <a:rPr lang="en-US" smtClean="0"/>
              <a:pPr/>
              <a:t>3/22/2018</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3/22/2018</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9B8CD-342D-4579-98EC-A8FD6B7370E1}" type="datetimeFigureOut">
              <a:rPr lang="en-US" smtClean="0"/>
              <a:pPr/>
              <a:t>3/22/2018</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lgn="r" eaLnBrk="1" latinLnBrk="0" hangingPunct="1"/>
            <a:fld id="{E6F9B8CD-342D-4579-98EC-A8FD6B7370E1}" type="datetimeFigureOut">
              <a:rPr lang="en-US" smtClean="0"/>
              <a:pPr algn="r" eaLnBrk="1" latinLnBrk="0" hangingPunct="1"/>
              <a:t>3/22/2018</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lgn="r" eaLnBrk="1" latinLnBrk="0" hangingPunct="1"/>
            <a:fld id="{E6F9B8CD-342D-4579-98EC-A8FD6B7370E1}" type="datetimeFigureOut">
              <a:rPr lang="en-US" smtClean="0"/>
              <a:pPr algn="r" eaLnBrk="1" latinLnBrk="0" hangingPunct="1"/>
              <a:t>3/22/2018</a:t>
            </a:fld>
            <a:endParaRPr lang="en-US" dirty="0">
              <a:solidFill>
                <a:schemeClr val="tx2"/>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l" eaLnBrk="1" latinLnBrk="0" hangingPunct="1"/>
            <a:endParaRPr kumimoji="0" lang="en-US" dirty="0">
              <a:solidFill>
                <a:schemeClr val="tx2"/>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911" r:id="rId1"/>
    <p:sldLayoutId id="2147483912" r:id="rId2"/>
    <p:sldLayoutId id="2147483923"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49"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279AA-B2D2-4EB9-A30B-E27EBDC8FF4E}" type="datetimeFigureOut">
              <a:rPr lang="en-GB" smtClean="0"/>
              <a:pPr/>
              <a:t>22/03/2018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2B793-3E5F-455D-9C80-B4EE060617E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53F65-3156-495D-AE06-4A5302E13A31}" type="datetimeFigureOut">
              <a:rPr lang="en-GB" smtClean="0"/>
              <a:pPr/>
              <a:t>22/03/2018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8FF2A-A419-445D-87F1-31BAB92E5158}"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2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2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174657" y="2725179"/>
            <a:ext cx="2668576" cy="1520397"/>
          </a:xfrm>
          <a:prstGeom prst="rect">
            <a:avLst/>
          </a:prstGeom>
        </p:spPr>
      </p:pic>
      <p:sp>
        <p:nvSpPr>
          <p:cNvPr id="2" name="TextBox 1">
            <a:extLst>
              <a:ext uri="{FF2B5EF4-FFF2-40B4-BE49-F238E27FC236}">
                <a16:creationId xmlns:a16="http://schemas.microsoft.com/office/drawing/2014/main" xmlns="" id="{CCF7BC4F-F83E-BA4E-8BBA-51D27B6DD62E}"/>
              </a:ext>
            </a:extLst>
          </p:cNvPr>
          <p:cNvSpPr txBox="1"/>
          <p:nvPr/>
        </p:nvSpPr>
        <p:spPr>
          <a:xfrm>
            <a:off x="1769520" y="965915"/>
            <a:ext cx="6810274" cy="1569660"/>
          </a:xfrm>
          <a:prstGeom prst="rect">
            <a:avLst/>
          </a:prstGeom>
          <a:noFill/>
        </p:spPr>
        <p:txBody>
          <a:bodyPr wrap="square" rtlCol="0">
            <a:spAutoFit/>
          </a:bodyPr>
          <a:lstStyle/>
          <a:p>
            <a:r>
              <a:rPr lang="en-GB" b="1" dirty="0" smtClean="0"/>
              <a:t>Neighbourhood Plan Open Meeting</a:t>
            </a:r>
          </a:p>
          <a:p>
            <a:endParaRPr lang="en-GB" b="1" dirty="0" smtClean="0"/>
          </a:p>
          <a:p>
            <a:r>
              <a:rPr lang="en-GB" b="1" dirty="0" smtClean="0"/>
              <a:t>7.00 p.m. 26</a:t>
            </a:r>
            <a:r>
              <a:rPr lang="en-GB" b="1" baseline="30000" dirty="0" smtClean="0"/>
              <a:t>th</a:t>
            </a:r>
            <a:r>
              <a:rPr lang="en-GB" b="1" dirty="0" smtClean="0"/>
              <a:t> </a:t>
            </a:r>
            <a:r>
              <a:rPr lang="en-GB" b="1" dirty="0"/>
              <a:t>March </a:t>
            </a:r>
            <a:r>
              <a:rPr lang="en-GB" b="1" dirty="0" smtClean="0"/>
              <a:t>2018</a:t>
            </a:r>
          </a:p>
          <a:p>
            <a:r>
              <a:rPr lang="en-GB" b="1" dirty="0" smtClean="0"/>
              <a:t>Belbroughton </a:t>
            </a:r>
            <a:r>
              <a:rPr lang="en-GB" b="1" dirty="0"/>
              <a:t>Recreation Centre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F7736ED-98BF-8540-82DE-C027B301A1FC}"/>
              </a:ext>
            </a:extLst>
          </p:cNvPr>
          <p:cNvSpPr/>
          <p:nvPr/>
        </p:nvSpPr>
        <p:spPr>
          <a:xfrm>
            <a:off x="535022" y="229639"/>
            <a:ext cx="7937770" cy="5447645"/>
          </a:xfrm>
          <a:prstGeom prst="rect">
            <a:avLst/>
          </a:prstGeom>
        </p:spPr>
        <p:txBody>
          <a:bodyPr wrap="square">
            <a:spAutoFit/>
          </a:bodyPr>
          <a:lstStyle/>
          <a:p>
            <a:pPr algn="ctr"/>
            <a:r>
              <a:rPr lang="en-GB" sz="3600" b="1" dirty="0">
                <a:latin typeface="Calibri,Bold"/>
              </a:rPr>
              <a:t>Study Brief </a:t>
            </a:r>
          </a:p>
          <a:p>
            <a:pPr algn="ctr"/>
            <a:endParaRPr lang="en-GB" dirty="0"/>
          </a:p>
          <a:p>
            <a:r>
              <a:rPr lang="en-GB" b="1" dirty="0">
                <a:latin typeface="Calibri" panose="020F0502020204030204" pitchFamily="34" charset="0"/>
              </a:rPr>
              <a:t>Review of existing identified supply to consider whether, by positively applying policies that are consistent for each type of site across the HMA, more dwellings could be provided through increased densities. </a:t>
            </a:r>
            <a:endParaRPr lang="en-GB" b="1" dirty="0"/>
          </a:p>
          <a:p>
            <a:r>
              <a:rPr lang="en-GB" b="1" dirty="0">
                <a:latin typeface="Calibri" panose="020F0502020204030204" pitchFamily="34" charset="0"/>
              </a:rPr>
              <a:t>Should a shortfall remain following consideration of option (1), consider the potential additional supply on other land outside of the Green Belt that has not been previously considered for housing development, by applying a consistent approach across the HMA. This should take into account the sustainability of the locations for accommodating housing growth, including the need to provide other land uses. </a:t>
            </a:r>
            <a:endParaRPr lang="en-GB" b="1" dirty="0">
              <a:effectLst/>
            </a:endParaRPr>
          </a:p>
        </p:txBody>
      </p:sp>
    </p:spTree>
    <p:extLst>
      <p:ext uri="{BB962C8B-B14F-4D97-AF65-F5344CB8AC3E}">
        <p14:creationId xmlns:p14="http://schemas.microsoft.com/office/powerpoint/2010/main" val="3452771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2A6B74A-6153-CD4C-B599-0EDD6F13032F}"/>
              </a:ext>
            </a:extLst>
          </p:cNvPr>
          <p:cNvSpPr/>
          <p:nvPr/>
        </p:nvSpPr>
        <p:spPr>
          <a:xfrm>
            <a:off x="272370" y="511581"/>
            <a:ext cx="8715983" cy="4893647"/>
          </a:xfrm>
          <a:prstGeom prst="rect">
            <a:avLst/>
          </a:prstGeom>
        </p:spPr>
        <p:txBody>
          <a:bodyPr wrap="square">
            <a:spAutoFit/>
          </a:bodyPr>
          <a:lstStyle/>
          <a:p>
            <a:pPr algn="ctr"/>
            <a:r>
              <a:rPr lang="en-GB" sz="3600" b="1" dirty="0">
                <a:latin typeface="Calibri,Bold"/>
              </a:rPr>
              <a:t>Study Brief</a:t>
            </a:r>
          </a:p>
          <a:p>
            <a:pPr algn="ctr"/>
            <a:r>
              <a:rPr lang="en-GB" sz="3600" dirty="0">
                <a:latin typeface="Calibri,Bold"/>
              </a:rPr>
              <a:t> </a:t>
            </a:r>
            <a:endParaRPr lang="en-GB" dirty="0"/>
          </a:p>
          <a:p>
            <a:r>
              <a:rPr lang="en-GB" b="1" dirty="0">
                <a:latin typeface="Calibri" panose="020F0502020204030204" pitchFamily="34" charset="0"/>
              </a:rPr>
              <a:t>Should a shortfall remain after undertaking tasks (1) and (2) consider the development potential and suitability of any large previously developed sites within the Green Belt that may lie in sustainable locations. </a:t>
            </a:r>
            <a:endParaRPr lang="en-GB" b="1" dirty="0"/>
          </a:p>
          <a:p>
            <a:r>
              <a:rPr lang="en-GB" b="1" dirty="0">
                <a:latin typeface="Calibri" panose="020F0502020204030204" pitchFamily="34" charset="0"/>
              </a:rPr>
              <a:t>Should a shortfall remain after undertaking tasks (1) to (3), undertake a full strategic review of the Green Belt within the HMA utilising a consistent Green Belt Review</a:t>
            </a:r>
            <a:br>
              <a:rPr lang="en-GB" b="1" dirty="0">
                <a:latin typeface="Calibri" panose="020F0502020204030204" pitchFamily="34" charset="0"/>
              </a:rPr>
            </a:br>
            <a:r>
              <a:rPr lang="en-GB" b="1" dirty="0">
                <a:latin typeface="Calibri" panose="020F0502020204030204" pitchFamily="34" charset="0"/>
              </a:rPr>
              <a:t>methodology, which assesses Green Belt against its five purposes, followed by consideration of distribution and broad locations, taking into account market capacity to deliver. </a:t>
            </a:r>
            <a:endParaRPr lang="en-GB" b="1" dirty="0">
              <a:effectLst/>
            </a:endParaRPr>
          </a:p>
        </p:txBody>
      </p:sp>
    </p:spTree>
    <p:extLst>
      <p:ext uri="{BB962C8B-B14F-4D97-AF65-F5344CB8AC3E}">
        <p14:creationId xmlns:p14="http://schemas.microsoft.com/office/powerpoint/2010/main" val="1927928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page6image3003760">
            <a:extLst>
              <a:ext uri="{FF2B5EF4-FFF2-40B4-BE49-F238E27FC236}">
                <a16:creationId xmlns:a16="http://schemas.microsoft.com/office/drawing/2014/main" xmlns="" id="{130A080A-56A0-0E46-8773-05DBD2984C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0" y="50584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052103D0-ED81-7F44-837D-AE181115FF91}"/>
              </a:ext>
            </a:extLst>
          </p:cNvPr>
          <p:cNvSpPr txBox="1"/>
          <p:nvPr/>
        </p:nvSpPr>
        <p:spPr>
          <a:xfrm>
            <a:off x="1070040" y="233464"/>
            <a:ext cx="6926093" cy="1200329"/>
          </a:xfrm>
          <a:prstGeom prst="rect">
            <a:avLst/>
          </a:prstGeom>
          <a:noFill/>
        </p:spPr>
        <p:txBody>
          <a:bodyPr wrap="square" rtlCol="0">
            <a:spAutoFit/>
          </a:bodyPr>
          <a:lstStyle/>
          <a:p>
            <a:pPr algn="ctr"/>
            <a:r>
              <a:rPr lang="en-GB" b="1" dirty="0"/>
              <a:t>Dwellings needed by 2032</a:t>
            </a:r>
          </a:p>
          <a:p>
            <a:pPr algn="ctr"/>
            <a:r>
              <a:rPr lang="en-GB" b="1" dirty="0"/>
              <a:t>Greater Birmingham and Black Country Market Area </a:t>
            </a:r>
          </a:p>
        </p:txBody>
      </p:sp>
    </p:spTree>
    <p:extLst>
      <p:ext uri="{BB962C8B-B14F-4D97-AF65-F5344CB8AC3E}">
        <p14:creationId xmlns:p14="http://schemas.microsoft.com/office/powerpoint/2010/main" val="257305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page8image5053648">
            <a:extLst>
              <a:ext uri="{FF2B5EF4-FFF2-40B4-BE49-F238E27FC236}">
                <a16:creationId xmlns:a16="http://schemas.microsoft.com/office/drawing/2014/main" xmlns="" id="{F853043A-295F-324A-9AE5-0326449CB5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52"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315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F9E2014-9FC9-BF44-A787-D2014405AC29}"/>
              </a:ext>
            </a:extLst>
          </p:cNvPr>
          <p:cNvSpPr/>
          <p:nvPr/>
        </p:nvSpPr>
        <p:spPr>
          <a:xfrm>
            <a:off x="486383" y="612845"/>
            <a:ext cx="7772400" cy="4462760"/>
          </a:xfrm>
          <a:prstGeom prst="rect">
            <a:avLst/>
          </a:prstGeom>
        </p:spPr>
        <p:txBody>
          <a:bodyPr wrap="square">
            <a:spAutoFit/>
          </a:bodyPr>
          <a:lstStyle/>
          <a:p>
            <a:pPr algn="ctr"/>
            <a:r>
              <a:rPr lang="en-GB" sz="4400" b="1" dirty="0">
                <a:latin typeface="Calibri" panose="020F0502020204030204" pitchFamily="34" charset="0"/>
              </a:rPr>
              <a:t>Purposes of the Green Belt </a:t>
            </a:r>
          </a:p>
          <a:p>
            <a:r>
              <a:rPr lang="en-GB" b="1" dirty="0" smtClean="0">
                <a:latin typeface="Calibri" panose="020F0502020204030204" pitchFamily="34" charset="0"/>
              </a:rPr>
              <a:t>To </a:t>
            </a:r>
            <a:r>
              <a:rPr lang="en-GB" b="1" dirty="0">
                <a:latin typeface="Calibri" panose="020F0502020204030204" pitchFamily="34" charset="0"/>
              </a:rPr>
              <a:t>check the unrestricted sprawl of large built-up areas </a:t>
            </a:r>
            <a:endParaRPr lang="en-GB" b="1" dirty="0">
              <a:latin typeface="Arial" panose="020B0604020202020204" pitchFamily="34" charset="0"/>
            </a:endParaRPr>
          </a:p>
          <a:p>
            <a:r>
              <a:rPr lang="en-GB" b="1" dirty="0">
                <a:latin typeface="Calibri" panose="020F0502020204030204" pitchFamily="34" charset="0"/>
              </a:rPr>
              <a:t>To prevent neighbouring towns merging into one </a:t>
            </a:r>
            <a:endParaRPr lang="en-GB" b="1" dirty="0">
              <a:latin typeface="Arial" panose="020B0604020202020204" pitchFamily="34" charset="0"/>
            </a:endParaRPr>
          </a:p>
          <a:p>
            <a:r>
              <a:rPr lang="en-GB" b="1" dirty="0">
                <a:latin typeface="Calibri" panose="020F0502020204030204" pitchFamily="34" charset="0"/>
              </a:rPr>
              <a:t>	another</a:t>
            </a:r>
            <a:endParaRPr lang="en-GB" b="1" dirty="0">
              <a:latin typeface="Arial" panose="020B0604020202020204" pitchFamily="34" charset="0"/>
            </a:endParaRPr>
          </a:p>
          <a:p>
            <a:r>
              <a:rPr lang="en-GB" b="1" dirty="0">
                <a:latin typeface="Calibri" panose="020F0502020204030204" pitchFamily="34" charset="0"/>
              </a:rPr>
              <a:t>To assist in safeguarding the countryside from </a:t>
            </a:r>
            <a:endParaRPr lang="en-GB" b="1" dirty="0">
              <a:latin typeface="Arial" panose="020B0604020202020204" pitchFamily="34" charset="0"/>
            </a:endParaRPr>
          </a:p>
          <a:p>
            <a:r>
              <a:rPr lang="en-GB" b="1" dirty="0">
                <a:latin typeface="Calibri" panose="020F0502020204030204" pitchFamily="34" charset="0"/>
              </a:rPr>
              <a:t>	encroachment</a:t>
            </a:r>
            <a:endParaRPr lang="en-GB" b="1" dirty="0">
              <a:latin typeface="Arial" panose="020B0604020202020204" pitchFamily="34" charset="0"/>
            </a:endParaRPr>
          </a:p>
          <a:p>
            <a:r>
              <a:rPr lang="en-GB" b="1" dirty="0">
                <a:latin typeface="Calibri" panose="020F0502020204030204" pitchFamily="34" charset="0"/>
              </a:rPr>
              <a:t>To preserve the setting and special character of historic </a:t>
            </a:r>
            <a:endParaRPr lang="en-GB" b="1" dirty="0">
              <a:latin typeface="Arial" panose="020B0604020202020204" pitchFamily="34" charset="0"/>
            </a:endParaRPr>
          </a:p>
          <a:p>
            <a:r>
              <a:rPr lang="en-GB" b="1" dirty="0">
                <a:latin typeface="Calibri" panose="020F0502020204030204" pitchFamily="34" charset="0"/>
              </a:rPr>
              <a:t>	</a:t>
            </a:r>
            <a:r>
              <a:rPr lang="en-GB" b="1" dirty="0" smtClean="0">
                <a:latin typeface="Calibri" panose="020F0502020204030204" pitchFamily="34" charset="0"/>
              </a:rPr>
              <a:t>towns</a:t>
            </a:r>
          </a:p>
          <a:p>
            <a:endParaRPr lang="en-GB" b="1" dirty="0">
              <a:latin typeface="Arial" panose="020B0604020202020204" pitchFamily="34" charset="0"/>
            </a:endParaRPr>
          </a:p>
          <a:p>
            <a:r>
              <a:rPr lang="en-GB" b="1" dirty="0">
                <a:latin typeface="Calibri,Italic"/>
              </a:rPr>
              <a:t>To assist in urban regeneration, by encouraging the recycling  </a:t>
            </a:r>
            <a:r>
              <a:rPr lang="en-GB" b="1" dirty="0" smtClean="0">
                <a:latin typeface="Calibri,Italic"/>
              </a:rPr>
              <a:t>of </a:t>
            </a:r>
            <a:r>
              <a:rPr lang="en-GB" b="1" dirty="0">
                <a:latin typeface="Calibri,Italic"/>
              </a:rPr>
              <a:t>derelict and other urban land. </a:t>
            </a:r>
            <a:endParaRPr lang="en-GB" b="1" dirty="0">
              <a:latin typeface="Arial" panose="020B0604020202020204" pitchFamily="34" charset="0"/>
            </a:endParaRPr>
          </a:p>
        </p:txBody>
      </p:sp>
    </p:spTree>
    <p:extLst>
      <p:ext uri="{BB962C8B-B14F-4D97-AF65-F5344CB8AC3E}">
        <p14:creationId xmlns:p14="http://schemas.microsoft.com/office/powerpoint/2010/main" val="3039552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305D9C7-8633-0F4E-AEBA-0CB04190523F}"/>
              </a:ext>
            </a:extLst>
          </p:cNvPr>
          <p:cNvSpPr/>
          <p:nvPr/>
        </p:nvSpPr>
        <p:spPr>
          <a:xfrm>
            <a:off x="778213" y="578567"/>
            <a:ext cx="8035047" cy="5201424"/>
          </a:xfrm>
          <a:prstGeom prst="rect">
            <a:avLst/>
          </a:prstGeom>
        </p:spPr>
        <p:txBody>
          <a:bodyPr wrap="square">
            <a:spAutoFit/>
          </a:bodyPr>
          <a:lstStyle/>
          <a:p>
            <a:pPr algn="ctr"/>
            <a:r>
              <a:rPr lang="en-GB" sz="4400" b="1" dirty="0">
                <a:latin typeface="Calibri,Bold"/>
              </a:rPr>
              <a:t>Development Types </a:t>
            </a:r>
            <a:endParaRPr lang="en-GB" b="1" dirty="0"/>
          </a:p>
          <a:p>
            <a:r>
              <a:rPr lang="en-GB" b="1" dirty="0">
                <a:latin typeface="Calibri" panose="020F0502020204030204" pitchFamily="34" charset="0"/>
              </a:rPr>
              <a:t>A range of sites of different sizes can contribute</a:t>
            </a:r>
            <a:br>
              <a:rPr lang="en-GB" b="1" dirty="0">
                <a:latin typeface="Calibri" panose="020F0502020204030204" pitchFamily="34" charset="0"/>
              </a:rPr>
            </a:br>
            <a:r>
              <a:rPr lang="en-GB" b="1" dirty="0">
                <a:latin typeface="Calibri" panose="020F0502020204030204" pitchFamily="34" charset="0"/>
              </a:rPr>
              <a:t>A range of small and medium sized sites – particularly in short/medium-term </a:t>
            </a:r>
            <a:endParaRPr lang="en-GB" b="1" dirty="0"/>
          </a:p>
          <a:p>
            <a:r>
              <a:rPr lang="en-GB" b="1" dirty="0">
                <a:latin typeface="Calibri,Bold"/>
              </a:rPr>
              <a:t>Proportionate Dispersal (500 -2,500 dwellings) </a:t>
            </a:r>
            <a:r>
              <a:rPr lang="en-GB" b="1" dirty="0">
                <a:latin typeface="Calibri" panose="020F0502020204030204" pitchFamily="34" charset="0"/>
              </a:rPr>
              <a:t>Need to identify strategic development options </a:t>
            </a:r>
            <a:br>
              <a:rPr lang="en-GB" b="1" dirty="0">
                <a:latin typeface="Calibri" panose="020F0502020204030204" pitchFamily="34" charset="0"/>
              </a:rPr>
            </a:br>
            <a:endParaRPr lang="en-GB" b="1" dirty="0">
              <a:latin typeface="Calibri" panose="020F0502020204030204" pitchFamily="34" charset="0"/>
            </a:endParaRPr>
          </a:p>
          <a:p>
            <a:r>
              <a:rPr lang="en-GB" b="1" dirty="0">
                <a:latin typeface="Calibri" panose="020F0502020204030204" pitchFamily="34" charset="0"/>
              </a:rPr>
              <a:t>Study moves on to investigate potential strategic development options: </a:t>
            </a:r>
            <a:endParaRPr lang="en-GB" b="1" dirty="0"/>
          </a:p>
          <a:p>
            <a:pPr lvl="1">
              <a:buFont typeface="Arial" panose="020B0604020202020204" pitchFamily="34" charset="0"/>
              <a:buChar char="•"/>
            </a:pPr>
            <a:r>
              <a:rPr lang="en-GB" b="1" dirty="0">
                <a:latin typeface="Calibri,Bold"/>
              </a:rPr>
              <a:t>Urban Extensions (1,500 – 7,500 dwellings) </a:t>
            </a:r>
            <a:endParaRPr lang="en-GB" b="1" dirty="0">
              <a:latin typeface="Arial" panose="020B0604020202020204" pitchFamily="34" charset="0"/>
            </a:endParaRPr>
          </a:p>
          <a:p>
            <a:pPr lvl="1">
              <a:buFont typeface="Arial" panose="020B0604020202020204" pitchFamily="34" charset="0"/>
              <a:buChar char="•"/>
            </a:pPr>
            <a:r>
              <a:rPr lang="en-GB" b="1" dirty="0">
                <a:latin typeface="Calibri,Bold"/>
              </a:rPr>
              <a:t>Employment-Led Strategic Development (1,500 – 7,500          	dwellings) </a:t>
            </a:r>
            <a:endParaRPr lang="en-GB" b="1" dirty="0">
              <a:latin typeface="Arial" panose="020B0604020202020204" pitchFamily="34" charset="0"/>
            </a:endParaRPr>
          </a:p>
          <a:p>
            <a:pPr lvl="1">
              <a:buFont typeface="Arial" panose="020B0604020202020204" pitchFamily="34" charset="0"/>
              <a:buChar char="•"/>
            </a:pPr>
            <a:r>
              <a:rPr lang="en-GB" b="1" dirty="0">
                <a:latin typeface="Calibri,Bold"/>
              </a:rPr>
              <a:t>New Settlements (10,000+ dwellings) </a:t>
            </a:r>
            <a:endParaRPr lang="en-GB" b="1" dirty="0">
              <a:latin typeface="Arial" panose="020B0604020202020204" pitchFamily="34" charset="0"/>
            </a:endParaRPr>
          </a:p>
        </p:txBody>
      </p:sp>
    </p:spTree>
    <p:extLst>
      <p:ext uri="{BB962C8B-B14F-4D97-AF65-F5344CB8AC3E}">
        <p14:creationId xmlns:p14="http://schemas.microsoft.com/office/powerpoint/2010/main" val="4259261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page16image4987344">
            <a:extLst>
              <a:ext uri="{FF2B5EF4-FFF2-40B4-BE49-F238E27FC236}">
                <a16:creationId xmlns:a16="http://schemas.microsoft.com/office/drawing/2014/main" xmlns="" id="{DFE346FF-BE1D-2B46-BF6B-5B0D3C6751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715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096FB94-9A41-454C-8C1B-71A2E1D67175}"/>
              </a:ext>
            </a:extLst>
          </p:cNvPr>
          <p:cNvSpPr/>
          <p:nvPr/>
        </p:nvSpPr>
        <p:spPr>
          <a:xfrm>
            <a:off x="447474" y="290716"/>
            <a:ext cx="8414426" cy="4955203"/>
          </a:xfrm>
          <a:prstGeom prst="rect">
            <a:avLst/>
          </a:prstGeom>
        </p:spPr>
        <p:txBody>
          <a:bodyPr wrap="square">
            <a:spAutoFit/>
          </a:bodyPr>
          <a:lstStyle/>
          <a:p>
            <a:pPr algn="ctr"/>
            <a:r>
              <a:rPr lang="en-GB" sz="2800" b="1" dirty="0">
                <a:latin typeface="Calibri,Bold"/>
              </a:rPr>
              <a:t>Recommendations</a:t>
            </a:r>
          </a:p>
          <a:p>
            <a:endParaRPr lang="en-GB" dirty="0"/>
          </a:p>
          <a:p>
            <a:r>
              <a:rPr lang="en-GB" b="1" dirty="0">
                <a:latin typeface="Calibri" panose="020F0502020204030204" pitchFamily="34" charset="0"/>
              </a:rPr>
              <a:t>Implications for Bromsgrove is the report is suggesting further </a:t>
            </a:r>
            <a:r>
              <a:rPr lang="en-GB" b="1" dirty="0">
                <a:latin typeface="Calibri,Bold"/>
              </a:rPr>
              <a:t>testing </a:t>
            </a:r>
            <a:r>
              <a:rPr lang="en-GB" b="1" dirty="0">
                <a:latin typeface="Calibri" panose="020F0502020204030204" pitchFamily="34" charset="0"/>
              </a:rPr>
              <a:t>of the below scenarios </a:t>
            </a:r>
          </a:p>
          <a:p>
            <a:endParaRPr lang="en-GB" dirty="0"/>
          </a:p>
          <a:p>
            <a:pPr>
              <a:buFont typeface="Arial" panose="020B0604020202020204" pitchFamily="34" charset="0"/>
              <a:buChar char="•"/>
            </a:pPr>
            <a:r>
              <a:rPr lang="en-GB" b="1" dirty="0">
                <a:latin typeface="Calibri" panose="020F0502020204030204" pitchFamily="34" charset="0"/>
              </a:rPr>
              <a:t>Proportionate dispersal of a range smaller of sites of 500 to up a     	combine total of 2,500 houses in total </a:t>
            </a:r>
            <a:endParaRPr lang="en-GB" b="1" dirty="0">
              <a:latin typeface="Arial" panose="020B0604020202020204" pitchFamily="34" charset="0"/>
            </a:endParaRPr>
          </a:p>
          <a:p>
            <a:pPr>
              <a:buFont typeface="Arial" panose="020B0604020202020204" pitchFamily="34" charset="0"/>
              <a:buChar char="•"/>
            </a:pPr>
            <a:r>
              <a:rPr lang="en-GB" b="1" dirty="0">
                <a:latin typeface="Courier New" panose="02070309020205020404" pitchFamily="49" charset="0"/>
              </a:rPr>
              <a:t> </a:t>
            </a:r>
            <a:r>
              <a:rPr lang="en-GB" b="1" dirty="0">
                <a:latin typeface="Calibri" panose="020F0502020204030204" pitchFamily="34" charset="0"/>
              </a:rPr>
              <a:t>South of Bromsgrove by the train station,</a:t>
            </a:r>
            <a:br>
              <a:rPr lang="en-GB" b="1" dirty="0">
                <a:latin typeface="Calibri" panose="020F0502020204030204" pitchFamily="34" charset="0"/>
              </a:rPr>
            </a:br>
            <a:r>
              <a:rPr lang="en-GB" b="1" dirty="0">
                <a:latin typeface="Calibri" panose="020F0502020204030204" pitchFamily="34" charset="0"/>
              </a:rPr>
              <a:t>	South of Birmingham in and around the Wythall area. </a:t>
            </a:r>
            <a:endParaRPr lang="en-GB" b="1" dirty="0">
              <a:latin typeface="Arial" panose="020B0604020202020204" pitchFamily="34" charset="0"/>
            </a:endParaRPr>
          </a:p>
          <a:p>
            <a:pPr>
              <a:buFont typeface="Arial" panose="020B0604020202020204" pitchFamily="34" charset="0"/>
              <a:buChar char="•"/>
            </a:pPr>
            <a:r>
              <a:rPr lang="en-GB" b="1" dirty="0">
                <a:latin typeface="Calibri" panose="020F0502020204030204" pitchFamily="34" charset="0"/>
              </a:rPr>
              <a:t>Urban extension circa 1,500 - 7,500 houses on the South of    	Dudley in close proximity to Hagley </a:t>
            </a:r>
            <a:endParaRPr lang="en-GB" b="1" dirty="0">
              <a:latin typeface="Arial" panose="020B0604020202020204" pitchFamily="34" charset="0"/>
            </a:endParaRPr>
          </a:p>
          <a:p>
            <a:pPr>
              <a:buFont typeface="Arial" panose="020B0604020202020204" pitchFamily="34" charset="0"/>
              <a:buChar char="•"/>
            </a:pPr>
            <a:r>
              <a:rPr lang="en-GB" b="1" dirty="0">
                <a:latin typeface="Calibri" panose="020F0502020204030204" pitchFamily="34" charset="0"/>
              </a:rPr>
              <a:t>New Settlement circa 10,000+ houses in the Barnt Green / 	Alvechurch area </a:t>
            </a:r>
            <a:endParaRPr lang="en-GB" b="1" dirty="0">
              <a:latin typeface="Arial" panose="020B0604020202020204" pitchFamily="34" charset="0"/>
            </a:endParaRPr>
          </a:p>
        </p:txBody>
      </p:sp>
    </p:spTree>
    <p:extLst>
      <p:ext uri="{BB962C8B-B14F-4D97-AF65-F5344CB8AC3E}">
        <p14:creationId xmlns:p14="http://schemas.microsoft.com/office/powerpoint/2010/main" val="749513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page18image5001232">
            <a:extLst>
              <a:ext uri="{FF2B5EF4-FFF2-40B4-BE49-F238E27FC236}">
                <a16:creationId xmlns:a16="http://schemas.microsoft.com/office/drawing/2014/main" xmlns="" id="{FE0C8475-769D-D442-8872-9047DE3DA1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448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page19image5007840">
            <a:extLst>
              <a:ext uri="{FF2B5EF4-FFF2-40B4-BE49-F238E27FC236}">
                <a16:creationId xmlns:a16="http://schemas.microsoft.com/office/drawing/2014/main" xmlns="" id="{1F62BAF5-03C5-1E4C-BF6D-9E439794E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004" y="0"/>
            <a:ext cx="1041832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60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D2D0AA7-DB9F-DC47-A9CD-98C026463F85}"/>
              </a:ext>
            </a:extLst>
          </p:cNvPr>
          <p:cNvSpPr txBox="1"/>
          <p:nvPr/>
        </p:nvSpPr>
        <p:spPr>
          <a:xfrm>
            <a:off x="914396" y="466928"/>
            <a:ext cx="7723762" cy="707886"/>
          </a:xfrm>
          <a:prstGeom prst="rect">
            <a:avLst/>
          </a:prstGeom>
          <a:noFill/>
        </p:spPr>
        <p:txBody>
          <a:bodyPr wrap="square" rtlCol="0">
            <a:spAutoFit/>
          </a:bodyPr>
          <a:lstStyle/>
          <a:p>
            <a:pPr algn="ctr"/>
            <a:r>
              <a:rPr lang="en-GB" sz="4000" b="1" dirty="0" smtClean="0"/>
              <a:t>Agenda</a:t>
            </a:r>
            <a:endParaRPr lang="en-GB" sz="4000" b="1" dirty="0"/>
          </a:p>
        </p:txBody>
      </p:sp>
      <p:sp>
        <p:nvSpPr>
          <p:cNvPr id="6" name="TextBox 5">
            <a:extLst>
              <a:ext uri="{FF2B5EF4-FFF2-40B4-BE49-F238E27FC236}">
                <a16:creationId xmlns:a16="http://schemas.microsoft.com/office/drawing/2014/main" xmlns="" id="{27984458-4D8B-FB46-8E43-2129CA45D948}"/>
              </a:ext>
            </a:extLst>
          </p:cNvPr>
          <p:cNvSpPr txBox="1"/>
          <p:nvPr/>
        </p:nvSpPr>
        <p:spPr>
          <a:xfrm>
            <a:off x="1184856" y="1174815"/>
            <a:ext cx="7637171" cy="5262979"/>
          </a:xfrm>
          <a:prstGeom prst="rect">
            <a:avLst/>
          </a:prstGeom>
          <a:noFill/>
        </p:spPr>
        <p:txBody>
          <a:bodyPr wrap="square" rtlCol="0">
            <a:spAutoFit/>
          </a:bodyPr>
          <a:lstStyle/>
          <a:p>
            <a:pPr marL="342900" indent="-342900">
              <a:buFont typeface="Arial" panose="020B0604020202020204" pitchFamily="34" charset="0"/>
              <a:buChar char="•"/>
            </a:pPr>
            <a:r>
              <a:rPr lang="en-GB" b="1" dirty="0"/>
              <a:t>Notes of </a:t>
            </a:r>
            <a:r>
              <a:rPr lang="en-GB" b="1" dirty="0" smtClean="0"/>
              <a:t>our previous </a:t>
            </a:r>
            <a:r>
              <a:rPr lang="en-GB" b="1" dirty="0"/>
              <a:t>meeting</a:t>
            </a:r>
          </a:p>
          <a:p>
            <a:pPr marL="342900" indent="-342900">
              <a:buFont typeface="Arial" panose="020B0604020202020204" pitchFamily="34" charset="0"/>
              <a:buChar char="•"/>
            </a:pPr>
            <a:r>
              <a:rPr lang="en-GB" b="1" dirty="0"/>
              <a:t>Hearn </a:t>
            </a:r>
            <a:r>
              <a:rPr lang="en-GB" b="1" dirty="0" smtClean="0"/>
              <a:t>Report </a:t>
            </a:r>
            <a:r>
              <a:rPr lang="en-GB" b="1" dirty="0"/>
              <a:t>presentation </a:t>
            </a:r>
          </a:p>
          <a:p>
            <a:pPr marL="800100" lvl="1" indent="-342900">
              <a:buFont typeface="Arial" panose="020B0604020202020204" pitchFamily="34" charset="0"/>
              <a:buChar char="•"/>
            </a:pPr>
            <a:r>
              <a:rPr lang="en-GB" b="1" dirty="0"/>
              <a:t>  “Facing up to Reality or Fiction”</a:t>
            </a:r>
          </a:p>
          <a:p>
            <a:pPr marL="342900" indent="-342900">
              <a:buFont typeface="Arial" panose="020B0604020202020204" pitchFamily="34" charset="0"/>
              <a:buChar char="•"/>
            </a:pPr>
            <a:r>
              <a:rPr lang="en-GB" b="1" dirty="0"/>
              <a:t>Next steps</a:t>
            </a:r>
          </a:p>
          <a:p>
            <a:pPr marL="800100" lvl="1" indent="-342900">
              <a:buFont typeface="Arial" panose="020B0604020202020204" pitchFamily="34" charset="0"/>
              <a:buChar char="•"/>
            </a:pPr>
            <a:r>
              <a:rPr lang="en-GB" b="1" dirty="0"/>
              <a:t>Call for expertise and general assistance</a:t>
            </a:r>
          </a:p>
          <a:p>
            <a:pPr marL="800100" lvl="1" indent="-342900">
              <a:buFont typeface="Arial" panose="020B0604020202020204" pitchFamily="34" charset="0"/>
              <a:buChar char="•"/>
            </a:pPr>
            <a:r>
              <a:rPr lang="en-GB" b="1" dirty="0"/>
              <a:t>Preparing for a response to the District Council’s  Green Belt review</a:t>
            </a:r>
          </a:p>
          <a:p>
            <a:pPr marL="800100" lvl="1" indent="-342900">
              <a:buFont typeface="Arial" panose="020B0604020202020204" pitchFamily="34" charset="0"/>
              <a:buChar char="•"/>
            </a:pPr>
            <a:r>
              <a:rPr lang="en-GB" b="1" dirty="0"/>
              <a:t>Discussion on the pursuit funding from Localities Commission</a:t>
            </a:r>
          </a:p>
          <a:p>
            <a:pPr marL="800100" lvl="1" indent="-342900">
              <a:buFont typeface="Arial" panose="020B0604020202020204" pitchFamily="34" charset="0"/>
              <a:buChar char="•"/>
            </a:pPr>
            <a:r>
              <a:rPr lang="en-GB" b="1" dirty="0"/>
              <a:t>Liaison with Parish Council</a:t>
            </a:r>
          </a:p>
          <a:p>
            <a:pPr marL="800100" lvl="1" indent="-342900">
              <a:buFont typeface="Arial" panose="020B0604020202020204" pitchFamily="34" charset="0"/>
              <a:buChar char="•"/>
            </a:pPr>
            <a:r>
              <a:rPr lang="en-GB" b="1" dirty="0"/>
              <a:t>Communication methodology</a:t>
            </a:r>
          </a:p>
          <a:p>
            <a:pPr marL="800100" lvl="1" indent="-342900">
              <a:buFont typeface="Arial" panose="020B0604020202020204" pitchFamily="34" charset="0"/>
              <a:buChar char="•"/>
            </a:pPr>
            <a:r>
              <a:rPr lang="en-GB" b="1" dirty="0"/>
              <a:t>Open discussion forum</a:t>
            </a:r>
          </a:p>
          <a:p>
            <a:pPr marL="342900" indent="-342900">
              <a:buFont typeface="Arial" panose="020B0604020202020204" pitchFamily="34" charset="0"/>
              <a:buChar char="•"/>
            </a:pPr>
            <a:r>
              <a:rPr lang="en-GB" b="1" dirty="0"/>
              <a:t>Future meetings and discussion topics</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2555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9A1F7FA-519F-8345-BD4B-1001CBA6823B}"/>
              </a:ext>
            </a:extLst>
          </p:cNvPr>
          <p:cNvSpPr/>
          <p:nvPr/>
        </p:nvSpPr>
        <p:spPr>
          <a:xfrm>
            <a:off x="603115" y="522101"/>
            <a:ext cx="6254885" cy="3600986"/>
          </a:xfrm>
          <a:prstGeom prst="rect">
            <a:avLst/>
          </a:prstGeom>
        </p:spPr>
        <p:txBody>
          <a:bodyPr wrap="square">
            <a:spAutoFit/>
          </a:bodyPr>
          <a:lstStyle/>
          <a:p>
            <a:pPr algn="ctr"/>
            <a:r>
              <a:rPr lang="en-GB" sz="4400" b="1" dirty="0">
                <a:latin typeface="Calibri" panose="020F0502020204030204" pitchFamily="34" charset="0"/>
              </a:rPr>
              <a:t>Next Steps  for BDC</a:t>
            </a:r>
          </a:p>
          <a:p>
            <a:endParaRPr lang="en-GB" sz="4400" dirty="0">
              <a:latin typeface="Calibri" panose="020F0502020204030204" pitchFamily="34" charset="0"/>
            </a:endParaRPr>
          </a:p>
          <a:p>
            <a:pPr marL="457200" indent="-457200">
              <a:buFont typeface="Arial" panose="020B0604020202020204" pitchFamily="34" charset="0"/>
              <a:buChar char="•"/>
            </a:pPr>
            <a:r>
              <a:rPr lang="en-GB" sz="2800" b="1" dirty="0">
                <a:latin typeface="Arial" panose="020B0604020202020204" pitchFamily="34" charset="0"/>
                <a:cs typeface="Arial" panose="020B0604020202020204" pitchFamily="34" charset="0"/>
              </a:rPr>
              <a:t>Testing the strategic Review</a:t>
            </a:r>
          </a:p>
          <a:p>
            <a:pPr marL="457200" indent="-457200">
              <a:buFont typeface="Arial" panose="020B0604020202020204" pitchFamily="34" charset="0"/>
              <a:buChar char="•"/>
            </a:pPr>
            <a:r>
              <a:rPr lang="en-GB" sz="2800" b="1" dirty="0"/>
              <a:t>Bromsgrove local Plan review</a:t>
            </a:r>
          </a:p>
          <a:p>
            <a:pPr marL="457200" indent="-457200">
              <a:buFont typeface="Arial" panose="020B0604020202020204" pitchFamily="34" charset="0"/>
              <a:buChar char="•"/>
            </a:pPr>
            <a:r>
              <a:rPr lang="en-GB" sz="2800" b="1" dirty="0"/>
              <a:t>Issues and options consultation</a:t>
            </a:r>
          </a:p>
          <a:p>
            <a:pPr marL="457200" indent="-457200">
              <a:buFont typeface="Arial" panose="020B0604020202020204" pitchFamily="34" charset="0"/>
              <a:buChar char="•"/>
            </a:pPr>
            <a:r>
              <a:rPr lang="en-GB" sz="2800" b="1" dirty="0"/>
              <a:t>Green Belt review methodology</a:t>
            </a:r>
          </a:p>
          <a:p>
            <a:pPr marL="457200" indent="-457200">
              <a:buFont typeface="Arial" panose="020B0604020202020204" pitchFamily="34" charset="0"/>
              <a:buChar char="•"/>
            </a:pPr>
            <a:r>
              <a:rPr lang="en-GB" sz="2800" b="1" dirty="0"/>
              <a:t>Site selection methodology</a:t>
            </a:r>
          </a:p>
        </p:txBody>
      </p:sp>
    </p:spTree>
    <p:extLst>
      <p:ext uri="{BB962C8B-B14F-4D97-AF65-F5344CB8AC3E}">
        <p14:creationId xmlns:p14="http://schemas.microsoft.com/office/powerpoint/2010/main" val="1962285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D2D0AA7-DB9F-DC47-A9CD-98C026463F85}"/>
              </a:ext>
            </a:extLst>
          </p:cNvPr>
          <p:cNvSpPr txBox="1"/>
          <p:nvPr/>
        </p:nvSpPr>
        <p:spPr>
          <a:xfrm>
            <a:off x="914396" y="466928"/>
            <a:ext cx="7723762" cy="707886"/>
          </a:xfrm>
          <a:prstGeom prst="rect">
            <a:avLst/>
          </a:prstGeom>
          <a:noFill/>
        </p:spPr>
        <p:txBody>
          <a:bodyPr wrap="square" rtlCol="0">
            <a:spAutoFit/>
          </a:bodyPr>
          <a:lstStyle/>
          <a:p>
            <a:pPr algn="ctr"/>
            <a:r>
              <a:rPr lang="en-GB" sz="4000" b="1" dirty="0" smtClean="0"/>
              <a:t>Agenda</a:t>
            </a:r>
            <a:endParaRPr lang="en-GB" sz="4000" b="1" dirty="0"/>
          </a:p>
        </p:txBody>
      </p:sp>
      <p:sp>
        <p:nvSpPr>
          <p:cNvPr id="6" name="TextBox 5">
            <a:extLst>
              <a:ext uri="{FF2B5EF4-FFF2-40B4-BE49-F238E27FC236}">
                <a16:creationId xmlns:a16="http://schemas.microsoft.com/office/drawing/2014/main" xmlns="" id="{27984458-4D8B-FB46-8E43-2129CA45D948}"/>
              </a:ext>
            </a:extLst>
          </p:cNvPr>
          <p:cNvSpPr txBox="1"/>
          <p:nvPr/>
        </p:nvSpPr>
        <p:spPr>
          <a:xfrm>
            <a:off x="1184856" y="1174815"/>
            <a:ext cx="7637171" cy="5262979"/>
          </a:xfrm>
          <a:prstGeom prst="rect">
            <a:avLst/>
          </a:prstGeom>
          <a:noFill/>
        </p:spPr>
        <p:txBody>
          <a:bodyPr wrap="square" rtlCol="0">
            <a:spAutoFit/>
          </a:bodyPr>
          <a:lstStyle/>
          <a:p>
            <a:pPr marL="342900" indent="-342900">
              <a:buFont typeface="Arial" panose="020B0604020202020204" pitchFamily="34" charset="0"/>
              <a:buChar char="•"/>
            </a:pPr>
            <a:r>
              <a:rPr lang="en-GB" b="1" strike="sngStrike" dirty="0"/>
              <a:t>Notes of </a:t>
            </a:r>
            <a:r>
              <a:rPr lang="en-GB" b="1" strike="sngStrike" dirty="0" smtClean="0"/>
              <a:t>our previous </a:t>
            </a:r>
            <a:r>
              <a:rPr lang="en-GB" b="1" strike="sngStrike" dirty="0"/>
              <a:t>meeting</a:t>
            </a:r>
          </a:p>
          <a:p>
            <a:pPr marL="342900" indent="-342900">
              <a:buFont typeface="Arial" panose="020B0604020202020204" pitchFamily="34" charset="0"/>
              <a:buChar char="•"/>
            </a:pPr>
            <a:r>
              <a:rPr lang="en-GB" b="1" strike="sngStrike" dirty="0"/>
              <a:t>Hearn </a:t>
            </a:r>
            <a:r>
              <a:rPr lang="en-GB" b="1" strike="sngStrike" dirty="0" smtClean="0"/>
              <a:t>Report </a:t>
            </a:r>
            <a:r>
              <a:rPr lang="en-GB" b="1" strike="sngStrike" dirty="0"/>
              <a:t>presentation </a:t>
            </a:r>
          </a:p>
          <a:p>
            <a:pPr marL="800100" lvl="1" indent="-342900">
              <a:buFont typeface="Arial" panose="020B0604020202020204" pitchFamily="34" charset="0"/>
              <a:buChar char="•"/>
            </a:pPr>
            <a:r>
              <a:rPr lang="en-GB" b="1" dirty="0"/>
              <a:t>  “</a:t>
            </a:r>
            <a:r>
              <a:rPr lang="en-GB" b="1" strike="sngStrike" dirty="0"/>
              <a:t>Facing up to Reality or Fiction”</a:t>
            </a:r>
          </a:p>
          <a:p>
            <a:pPr marL="342900" indent="-342900">
              <a:buFont typeface="Arial" panose="020B0604020202020204" pitchFamily="34" charset="0"/>
              <a:buChar char="•"/>
            </a:pPr>
            <a:r>
              <a:rPr lang="en-GB" b="1" dirty="0"/>
              <a:t>Next steps</a:t>
            </a:r>
          </a:p>
          <a:p>
            <a:pPr marL="800100" lvl="1" indent="-342900">
              <a:buFont typeface="Arial" panose="020B0604020202020204" pitchFamily="34" charset="0"/>
              <a:buChar char="•"/>
            </a:pPr>
            <a:r>
              <a:rPr lang="en-GB" b="1" dirty="0"/>
              <a:t>Call for expertise and general assistance</a:t>
            </a:r>
          </a:p>
          <a:p>
            <a:pPr marL="800100" lvl="1" indent="-342900">
              <a:buFont typeface="Arial" panose="020B0604020202020204" pitchFamily="34" charset="0"/>
              <a:buChar char="•"/>
            </a:pPr>
            <a:r>
              <a:rPr lang="en-GB" b="1" dirty="0"/>
              <a:t>Preparing for a response to the District Council’s  Green Belt review</a:t>
            </a:r>
          </a:p>
          <a:p>
            <a:pPr marL="800100" lvl="1" indent="-342900">
              <a:buFont typeface="Arial" panose="020B0604020202020204" pitchFamily="34" charset="0"/>
              <a:buChar char="•"/>
            </a:pPr>
            <a:r>
              <a:rPr lang="en-GB" b="1" dirty="0"/>
              <a:t>Discussion on the pursuit funding from Localities Commission</a:t>
            </a:r>
          </a:p>
          <a:p>
            <a:pPr marL="800100" lvl="1" indent="-342900">
              <a:buFont typeface="Arial" panose="020B0604020202020204" pitchFamily="34" charset="0"/>
              <a:buChar char="•"/>
            </a:pPr>
            <a:r>
              <a:rPr lang="en-GB" b="1" dirty="0"/>
              <a:t>Liaison with Parish Council</a:t>
            </a:r>
          </a:p>
          <a:p>
            <a:pPr marL="800100" lvl="1" indent="-342900">
              <a:buFont typeface="Arial" panose="020B0604020202020204" pitchFamily="34" charset="0"/>
              <a:buChar char="•"/>
            </a:pPr>
            <a:r>
              <a:rPr lang="en-GB" b="1" dirty="0"/>
              <a:t>Communication methodology</a:t>
            </a:r>
          </a:p>
          <a:p>
            <a:pPr marL="800100" lvl="1" indent="-342900">
              <a:buFont typeface="Arial" panose="020B0604020202020204" pitchFamily="34" charset="0"/>
              <a:buChar char="•"/>
            </a:pPr>
            <a:r>
              <a:rPr lang="en-GB" b="1" dirty="0"/>
              <a:t>Open discussion forum</a:t>
            </a:r>
          </a:p>
          <a:p>
            <a:pPr marL="342900" indent="-342900">
              <a:buFont typeface="Arial" panose="020B0604020202020204" pitchFamily="34" charset="0"/>
              <a:buChar char="•"/>
            </a:pPr>
            <a:r>
              <a:rPr lang="en-GB" b="1" dirty="0"/>
              <a:t>Future meetings and discussion topics</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140077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pPr algn="ctr"/>
            <a:r>
              <a:rPr lang="en-GB" sz="4000" b="0" dirty="0">
                <a:solidFill>
                  <a:schemeClr val="tx1"/>
                </a:solidFill>
                <a:latin typeface="Arial Black" pitchFamily="34" charset="0"/>
              </a:rPr>
              <a:t>Putting Communities in charge of Planning</a:t>
            </a:r>
          </a:p>
        </p:txBody>
      </p:sp>
      <p:sp>
        <p:nvSpPr>
          <p:cNvPr id="3" name="Content Placeholder 2"/>
          <p:cNvSpPr>
            <a:spLocks noGrp="1"/>
          </p:cNvSpPr>
          <p:nvPr>
            <p:ph idx="1"/>
          </p:nvPr>
        </p:nvSpPr>
        <p:spPr>
          <a:xfrm>
            <a:off x="220133" y="1320800"/>
            <a:ext cx="8415868" cy="4572000"/>
          </a:xfrm>
        </p:spPr>
        <p:txBody>
          <a:bodyPr>
            <a:normAutofit/>
          </a:bodyPr>
          <a:lstStyle/>
          <a:p>
            <a:endParaRPr lang="en-GB" dirty="0"/>
          </a:p>
          <a:p>
            <a:pPr>
              <a:buNone/>
            </a:pPr>
            <a:endParaRPr lang="en-GB" dirty="0"/>
          </a:p>
          <a:p>
            <a:pPr>
              <a:buNone/>
            </a:pPr>
            <a:endParaRPr lang="en-GB" dirty="0"/>
          </a:p>
          <a:p>
            <a:pPr>
              <a:buNone/>
            </a:pPr>
            <a:endParaRPr lang="en-GB" dirty="0"/>
          </a:p>
        </p:txBody>
      </p:sp>
      <p:pic>
        <p:nvPicPr>
          <p:cNvPr id="51202" name="Picture 2"/>
          <p:cNvPicPr>
            <a:picLocks noChangeAspect="1" noChangeArrowheads="1"/>
          </p:cNvPicPr>
          <p:nvPr/>
        </p:nvPicPr>
        <p:blipFill>
          <a:blip r:embed="rId2" cstate="print"/>
          <a:srcRect/>
          <a:stretch>
            <a:fillRect/>
          </a:stretch>
        </p:blipFill>
        <p:spPr bwMode="auto">
          <a:xfrm>
            <a:off x="1375626" y="1416128"/>
            <a:ext cx="5591844" cy="359614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ChangeArrowheads="1"/>
          </p:cNvSpPr>
          <p:nvPr/>
        </p:nvSpPr>
        <p:spPr bwMode="auto">
          <a:xfrm>
            <a:off x="0" y="1186774"/>
            <a:ext cx="5626100" cy="5671226"/>
          </a:xfrm>
          <a:prstGeom prst="rect">
            <a:avLst/>
          </a:prstGeom>
          <a:noFill/>
          <a:ln w="9525">
            <a:noFill/>
            <a:miter lim="800000"/>
            <a:headEnd/>
            <a:tailEnd/>
          </a:ln>
        </p:spPr>
        <p:txBody>
          <a:bodyPr lIns="0" tIns="0" rIns="0" bIns="0" anchor="ctr"/>
          <a:lstStyle/>
          <a:p>
            <a:pPr>
              <a:lnSpc>
                <a:spcPct val="80000"/>
              </a:lnSpc>
              <a:buClr>
                <a:srgbClr val="009999"/>
              </a:buClr>
              <a:tabLst>
                <a:tab pos="355600" algn="l"/>
              </a:tabLst>
            </a:pPr>
            <a:r>
              <a:rPr lang="en-GB" b="1" dirty="0"/>
              <a:t>	Empowers Communities to take 	control </a:t>
            </a:r>
          </a:p>
          <a:p>
            <a:pPr>
              <a:lnSpc>
                <a:spcPct val="80000"/>
              </a:lnSpc>
              <a:buClr>
                <a:srgbClr val="009999"/>
              </a:buClr>
              <a:tabLst>
                <a:tab pos="355600" algn="l"/>
              </a:tabLst>
            </a:pPr>
            <a:endParaRPr lang="en-GB" b="1" dirty="0"/>
          </a:p>
          <a:p>
            <a:pPr>
              <a:lnSpc>
                <a:spcPct val="80000"/>
              </a:lnSpc>
              <a:buClr>
                <a:srgbClr val="009999"/>
              </a:buClr>
              <a:tabLst>
                <a:tab pos="355600" algn="l"/>
              </a:tabLst>
            </a:pPr>
            <a:r>
              <a:rPr lang="en-GB" b="1" dirty="0"/>
              <a:t>	Is Community NOT Parish Council 	led</a:t>
            </a:r>
          </a:p>
          <a:p>
            <a:pPr>
              <a:lnSpc>
                <a:spcPct val="80000"/>
              </a:lnSpc>
              <a:buClr>
                <a:srgbClr val="009999"/>
              </a:buClr>
              <a:tabLst>
                <a:tab pos="355600" algn="l"/>
              </a:tabLst>
            </a:pPr>
            <a:r>
              <a:rPr lang="en-GB" b="1" dirty="0"/>
              <a:t>  </a:t>
            </a:r>
          </a:p>
          <a:p>
            <a:pPr>
              <a:lnSpc>
                <a:spcPct val="80000"/>
              </a:lnSpc>
              <a:buClr>
                <a:srgbClr val="009999"/>
              </a:buClr>
              <a:tabLst>
                <a:tab pos="355600" algn="l"/>
              </a:tabLst>
            </a:pPr>
            <a:r>
              <a:rPr lang="en-GB" b="1" dirty="0"/>
              <a:t>	Can Inspire improving innovation 	and creativity </a:t>
            </a:r>
          </a:p>
          <a:p>
            <a:pPr>
              <a:lnSpc>
                <a:spcPct val="80000"/>
              </a:lnSpc>
              <a:buClr>
                <a:srgbClr val="009999"/>
              </a:buClr>
              <a:tabLst>
                <a:tab pos="355600" algn="l"/>
              </a:tabLst>
            </a:pPr>
            <a:r>
              <a:rPr lang="en-GB" b="1" dirty="0"/>
              <a:t>  </a:t>
            </a:r>
          </a:p>
          <a:p>
            <a:pPr>
              <a:lnSpc>
                <a:spcPct val="80000"/>
              </a:lnSpc>
              <a:buClr>
                <a:srgbClr val="009999"/>
              </a:buClr>
              <a:tabLst>
                <a:tab pos="355600" algn="l"/>
              </a:tabLst>
            </a:pPr>
            <a:r>
              <a:rPr lang="en-GB" b="1" dirty="0"/>
              <a:t>	Explore ways of enabling 	community development and 	maturity  </a:t>
            </a:r>
          </a:p>
          <a:p>
            <a:pPr marL="444500" lvl="1" indent="-265113">
              <a:lnSpc>
                <a:spcPct val="80000"/>
              </a:lnSpc>
              <a:buClr>
                <a:srgbClr val="009999"/>
              </a:buClr>
              <a:tabLst>
                <a:tab pos="355600" algn="l"/>
              </a:tabLst>
            </a:pPr>
            <a:endParaRPr lang="en-US" dirty="0">
              <a:solidFill>
                <a:srgbClr val="0070C0"/>
              </a:solidFill>
            </a:endParaRPr>
          </a:p>
          <a:p>
            <a:pPr marL="444500" lvl="1" indent="-265113">
              <a:lnSpc>
                <a:spcPct val="80000"/>
              </a:lnSpc>
              <a:buClr>
                <a:srgbClr val="009999"/>
              </a:buClr>
              <a:tabLst>
                <a:tab pos="355600" algn="l"/>
              </a:tabLst>
            </a:pPr>
            <a:endParaRPr lang="en-US" sz="2000" dirty="0"/>
          </a:p>
          <a:p>
            <a:pPr marL="444500" lvl="1" indent="-265113">
              <a:lnSpc>
                <a:spcPct val="80000"/>
              </a:lnSpc>
              <a:buClr>
                <a:srgbClr val="009999"/>
              </a:buClr>
              <a:tabLst>
                <a:tab pos="355600" algn="l"/>
              </a:tabLst>
            </a:pPr>
            <a:endParaRPr lang="en-US" sz="2000" dirty="0"/>
          </a:p>
        </p:txBody>
      </p:sp>
      <p:sp>
        <p:nvSpPr>
          <p:cNvPr id="8195" name="Rectangle 10"/>
          <p:cNvSpPr>
            <a:spLocks noChangeArrowheads="1"/>
          </p:cNvSpPr>
          <p:nvPr/>
        </p:nvSpPr>
        <p:spPr bwMode="auto">
          <a:xfrm>
            <a:off x="0" y="0"/>
            <a:ext cx="9144000" cy="1026319"/>
          </a:xfrm>
          <a:prstGeom prst="rect">
            <a:avLst/>
          </a:prstGeom>
          <a:noFill/>
          <a:ln w="9525">
            <a:noFill/>
            <a:miter lim="800000"/>
            <a:headEnd/>
            <a:tailEnd/>
          </a:ln>
        </p:spPr>
        <p:txBody>
          <a:bodyPr lIns="0" tIns="0" rIns="0" bIns="0"/>
          <a:lstStyle/>
          <a:p>
            <a:pPr algn="ctr"/>
            <a:r>
              <a:rPr lang="en-GB" sz="3200" b="1" dirty="0">
                <a:latin typeface="Arial Black" pitchFamily="34" charset="0"/>
              </a:rPr>
              <a:t>Basic Principles: </a:t>
            </a:r>
          </a:p>
          <a:p>
            <a:pPr algn="ctr"/>
            <a:r>
              <a:rPr lang="en-GB" sz="3200" b="1" dirty="0">
                <a:latin typeface="Arial Black" pitchFamily="34" charset="0"/>
              </a:rPr>
              <a:t>Planning </a:t>
            </a:r>
            <a:r>
              <a:rPr lang="en-GB" sz="4400" b="1" dirty="0">
                <a:latin typeface="Arial Black" pitchFamily="34" charset="0"/>
              </a:rPr>
              <a:t>at</a:t>
            </a:r>
            <a:r>
              <a:rPr lang="en-GB" sz="3200" b="1" dirty="0">
                <a:latin typeface="Arial Black" pitchFamily="34" charset="0"/>
              </a:rPr>
              <a:t> neighbourhood level</a:t>
            </a:r>
          </a:p>
          <a:p>
            <a:pPr algn="ctr"/>
            <a:endParaRPr lang="en-GB" sz="3200" b="1" dirty="0">
              <a:solidFill>
                <a:schemeClr val="accent1"/>
              </a:solidFill>
              <a:latin typeface="Arial Black" pitchFamily="34" charset="0"/>
            </a:endParaRPr>
          </a:p>
          <a:p>
            <a:pPr algn="ctr"/>
            <a:r>
              <a:rPr lang="en-GB" sz="3200" b="1" dirty="0">
                <a:solidFill>
                  <a:schemeClr val="accent1"/>
                </a:solidFill>
                <a:latin typeface="Arial Black" pitchFamily="34" charset="0"/>
              </a:rPr>
              <a:t> </a:t>
            </a:r>
          </a:p>
          <a:p>
            <a:pPr algn="ctr"/>
            <a:endParaRPr lang="en-GB" sz="3200" b="1" dirty="0">
              <a:solidFill>
                <a:schemeClr val="accent1"/>
              </a:solidFill>
              <a:latin typeface="Arial Black" pitchFamily="34" charset="0"/>
            </a:endParaRPr>
          </a:p>
          <a:p>
            <a:pPr algn="ctr"/>
            <a:endParaRPr lang="en-GB" sz="3200" b="1" dirty="0">
              <a:solidFill>
                <a:schemeClr val="accent1"/>
              </a:solidFill>
              <a:latin typeface="Arial Black" pitchFamily="34" charset="0"/>
            </a:endParaRPr>
          </a:p>
        </p:txBody>
      </p:sp>
      <p:pic>
        <p:nvPicPr>
          <p:cNvPr id="434180" name="Picture 4"/>
          <p:cNvPicPr>
            <a:picLocks noChangeAspect="1" noChangeArrowheads="1"/>
          </p:cNvPicPr>
          <p:nvPr/>
        </p:nvPicPr>
        <p:blipFill>
          <a:blip r:embed="rId3" cstate="print"/>
          <a:srcRect/>
          <a:stretch>
            <a:fillRect/>
          </a:stretch>
        </p:blipFill>
        <p:spPr bwMode="auto">
          <a:xfrm>
            <a:off x="6313250" y="1026320"/>
            <a:ext cx="2576209" cy="2340678"/>
          </a:xfrm>
          <a:prstGeom prst="rect">
            <a:avLst/>
          </a:prstGeom>
          <a:noFill/>
          <a:ln w="9525">
            <a:noFill/>
            <a:miter lim="800000"/>
            <a:headEnd/>
            <a:tailEnd/>
          </a:ln>
        </p:spPr>
      </p:pic>
      <p:pic>
        <p:nvPicPr>
          <p:cNvPr id="8197" name="Picture 5" descr="DSCF4649"/>
          <p:cNvPicPr>
            <a:picLocks noChangeAspect="1" noChangeArrowheads="1"/>
          </p:cNvPicPr>
          <p:nvPr/>
        </p:nvPicPr>
        <p:blipFill>
          <a:blip r:embed="rId4" cstate="print"/>
          <a:srcRect/>
          <a:stretch>
            <a:fillRect/>
          </a:stretch>
        </p:blipFill>
        <p:spPr bwMode="auto">
          <a:xfrm>
            <a:off x="-10972800" y="-8229600"/>
            <a:ext cx="2073275" cy="1555750"/>
          </a:xfrm>
          <a:prstGeom prst="rect">
            <a:avLst/>
          </a:prstGeom>
          <a:noFill/>
          <a:ln w="9525">
            <a:noFill/>
            <a:miter lim="800000"/>
            <a:headEnd/>
            <a:tailEnd/>
          </a:ln>
        </p:spPr>
      </p:pic>
      <p:pic>
        <p:nvPicPr>
          <p:cNvPr id="434182" name="Picture 6" descr="DSCF4649"/>
          <p:cNvPicPr>
            <a:picLocks noChangeAspect="1" noChangeArrowheads="1"/>
          </p:cNvPicPr>
          <p:nvPr/>
        </p:nvPicPr>
        <p:blipFill>
          <a:blip r:embed="rId5" cstate="print"/>
          <a:srcRect/>
          <a:stretch>
            <a:fillRect/>
          </a:stretch>
        </p:blipFill>
        <p:spPr bwMode="auto">
          <a:xfrm>
            <a:off x="6313250" y="4000500"/>
            <a:ext cx="2830750" cy="228002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177800"/>
            <a:ext cx="9144000" cy="1104900"/>
          </a:xfrm>
        </p:spPr>
        <p:txBody>
          <a:bodyPr>
            <a:noAutofit/>
          </a:bodyPr>
          <a:lstStyle/>
          <a:p>
            <a:pPr algn="ctr" eaLnBrk="1" hangingPunct="1"/>
            <a:r>
              <a:rPr lang="en-GB" sz="3600" cap="all" dirty="0">
                <a:solidFill>
                  <a:schemeClr val="tx1"/>
                </a:solidFill>
                <a:latin typeface="Arial Black" pitchFamily="34" charset="0"/>
              </a:rPr>
              <a:t>Structure of </a:t>
            </a:r>
            <a:br>
              <a:rPr lang="en-GB" sz="3600" cap="all" dirty="0">
                <a:solidFill>
                  <a:schemeClr val="tx1"/>
                </a:solidFill>
                <a:latin typeface="Arial Black" pitchFamily="34" charset="0"/>
              </a:rPr>
            </a:br>
            <a:r>
              <a:rPr lang="en-GB" sz="3600" cap="all" dirty="0">
                <a:solidFill>
                  <a:schemeClr val="tx1"/>
                </a:solidFill>
                <a:latin typeface="Arial Black" pitchFamily="34" charset="0"/>
              </a:rPr>
              <a:t>Planning  System</a:t>
            </a:r>
            <a:endParaRPr lang="en-GB" sz="3200" cap="all" dirty="0">
              <a:solidFill>
                <a:schemeClr val="tx1"/>
              </a:solidFill>
              <a:latin typeface="Arial Black" pitchFamily="34" charset="0"/>
            </a:endParaRPr>
          </a:p>
        </p:txBody>
      </p:sp>
      <p:sp>
        <p:nvSpPr>
          <p:cNvPr id="9219" name="Text Box 3"/>
          <p:cNvSpPr txBox="1">
            <a:spLocks noChangeArrowheads="1"/>
          </p:cNvSpPr>
          <p:nvPr/>
        </p:nvSpPr>
        <p:spPr bwMode="auto">
          <a:xfrm>
            <a:off x="788988" y="3146425"/>
            <a:ext cx="6192837" cy="244475"/>
          </a:xfrm>
          <a:prstGeom prst="rect">
            <a:avLst/>
          </a:prstGeom>
          <a:noFill/>
          <a:ln w="9525" algn="ctr">
            <a:noFill/>
            <a:miter lim="800000"/>
            <a:headEnd/>
            <a:tailEnd/>
          </a:ln>
        </p:spPr>
        <p:txBody>
          <a:bodyPr lIns="0" tIns="0" rIns="0" bIns="0">
            <a:spAutoFit/>
          </a:bodyPr>
          <a:lstStyle/>
          <a:p>
            <a:pPr>
              <a:spcBef>
                <a:spcPct val="50000"/>
              </a:spcBef>
            </a:pPr>
            <a:endParaRPr lang="en-US" sz="1600" b="1" dirty="0">
              <a:solidFill>
                <a:srgbClr val="336699"/>
              </a:solidFill>
            </a:endParaRPr>
          </a:p>
        </p:txBody>
      </p:sp>
      <p:sp>
        <p:nvSpPr>
          <p:cNvPr id="436229" name="Oval 5"/>
          <p:cNvSpPr>
            <a:spLocks noChangeArrowheads="1"/>
          </p:cNvSpPr>
          <p:nvPr/>
        </p:nvSpPr>
        <p:spPr bwMode="auto">
          <a:xfrm>
            <a:off x="257377" y="4475460"/>
            <a:ext cx="1466445" cy="1436991"/>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436236" name="Puzzle3"/>
          <p:cNvSpPr>
            <a:spLocks noEditPoints="1" noChangeArrowheads="1"/>
          </p:cNvSpPr>
          <p:nvPr/>
        </p:nvSpPr>
        <p:spPr bwMode="auto">
          <a:xfrm>
            <a:off x="4129088" y="1579563"/>
            <a:ext cx="1981200" cy="27543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273 w 21600"/>
              <a:gd name="T25" fmla="*/ 7719 h 21600"/>
              <a:gd name="T26" fmla="*/ 19149 w 21600"/>
              <a:gd name="T27" fmla="*/ 202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GB" dirty="0"/>
          </a:p>
        </p:txBody>
      </p:sp>
      <p:sp>
        <p:nvSpPr>
          <p:cNvPr id="436237" name="Puzzle1"/>
          <p:cNvSpPr>
            <a:spLocks noEditPoints="1" noChangeArrowheads="1"/>
          </p:cNvSpPr>
          <p:nvPr/>
        </p:nvSpPr>
        <p:spPr bwMode="auto">
          <a:xfrm>
            <a:off x="5292725" y="2413000"/>
            <a:ext cx="3201988" cy="19113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6086 w 21600"/>
              <a:gd name="T25" fmla="*/ 2569 h 21600"/>
              <a:gd name="T26" fmla="*/ 16132 w 21600"/>
              <a:gd name="T27" fmla="*/ 195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GB" dirty="0"/>
          </a:p>
        </p:txBody>
      </p:sp>
      <p:sp>
        <p:nvSpPr>
          <p:cNvPr id="436240" name="Puzzle4"/>
          <p:cNvSpPr>
            <a:spLocks noEditPoints="1" noChangeArrowheads="1"/>
          </p:cNvSpPr>
          <p:nvPr/>
        </p:nvSpPr>
        <p:spPr bwMode="auto">
          <a:xfrm rot="16200000">
            <a:off x="2454275" y="1876425"/>
            <a:ext cx="1908175" cy="29241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076 w 21600"/>
              <a:gd name="T25" fmla="*/ 5664 h 21600"/>
              <a:gd name="T26" fmla="*/ 20203 w 21600"/>
              <a:gd name="T27" fmla="*/ 1598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GB" sz="1600" b="1" dirty="0">
              <a:solidFill>
                <a:srgbClr val="0033CC"/>
              </a:solidFill>
            </a:endParaRPr>
          </a:p>
        </p:txBody>
      </p:sp>
      <p:sp>
        <p:nvSpPr>
          <p:cNvPr id="18" name="Oval 5"/>
          <p:cNvSpPr>
            <a:spLocks noChangeArrowheads="1"/>
          </p:cNvSpPr>
          <p:nvPr/>
        </p:nvSpPr>
        <p:spPr bwMode="auto">
          <a:xfrm>
            <a:off x="165100" y="2705100"/>
            <a:ext cx="1587500" cy="1600200"/>
          </a:xfrm>
          <a:prstGeom prst="ellipse">
            <a:avLst/>
          </a:prstGeom>
          <a:solidFill>
            <a:schemeClr val="accent1"/>
          </a:solidFill>
          <a:ln w="9525">
            <a:solidFill>
              <a:schemeClr val="tx1"/>
            </a:solidFill>
            <a:round/>
            <a:headEnd/>
            <a:tailEnd/>
          </a:ln>
        </p:spPr>
        <p:txBody>
          <a:bodyPr wrap="none" anchor="ctr"/>
          <a:lstStyle/>
          <a:p>
            <a:endParaRPr lang="en-US" sz="1800" dirty="0"/>
          </a:p>
        </p:txBody>
      </p:sp>
      <p:sp>
        <p:nvSpPr>
          <p:cNvPr id="19" name="Oval 5"/>
          <p:cNvSpPr>
            <a:spLocks noChangeArrowheads="1"/>
          </p:cNvSpPr>
          <p:nvPr/>
        </p:nvSpPr>
        <p:spPr bwMode="auto">
          <a:xfrm>
            <a:off x="152400" y="1040860"/>
            <a:ext cx="1562100" cy="1537240"/>
          </a:xfrm>
          <a:prstGeom prst="ellipse">
            <a:avLst/>
          </a:prstGeom>
          <a:solidFill>
            <a:schemeClr val="accent1"/>
          </a:solidFill>
          <a:ln w="9525">
            <a:solidFill>
              <a:schemeClr val="tx1"/>
            </a:solidFill>
            <a:round/>
            <a:headEnd/>
            <a:tailEnd/>
          </a:ln>
        </p:spPr>
        <p:txBody>
          <a:bodyPr wrap="none" anchor="ctr"/>
          <a:lstStyle/>
          <a:p>
            <a:pPr algn="ctr"/>
            <a:r>
              <a:rPr lang="en-US" sz="1800" dirty="0"/>
              <a:t>	</a:t>
            </a:r>
            <a:r>
              <a:rPr lang="en-US" sz="1400" b="1" dirty="0"/>
              <a:t>National Planning </a:t>
            </a:r>
          </a:p>
          <a:p>
            <a:pPr algn="ctr"/>
            <a:r>
              <a:rPr lang="en-US" sz="1400" b="1" dirty="0"/>
              <a:t>Policies</a:t>
            </a:r>
          </a:p>
        </p:txBody>
      </p:sp>
      <p:sp>
        <p:nvSpPr>
          <p:cNvPr id="20" name="TextBox 19"/>
          <p:cNvSpPr txBox="1"/>
          <p:nvPr/>
        </p:nvSpPr>
        <p:spPr>
          <a:xfrm>
            <a:off x="179387" y="3018904"/>
            <a:ext cx="1651000" cy="1015663"/>
          </a:xfrm>
          <a:prstGeom prst="rect">
            <a:avLst/>
          </a:prstGeom>
          <a:noFill/>
        </p:spPr>
        <p:txBody>
          <a:bodyPr wrap="square" rtlCol="0">
            <a:spAutoFit/>
          </a:bodyPr>
          <a:lstStyle/>
          <a:p>
            <a:pPr algn="ctr"/>
            <a:r>
              <a:rPr lang="en-GB" sz="1800" b="1" dirty="0"/>
              <a:t>Bromsgrove </a:t>
            </a:r>
          </a:p>
          <a:p>
            <a:pPr algn="ctr"/>
            <a:endParaRPr lang="en-GB" sz="1400" b="1" dirty="0"/>
          </a:p>
          <a:p>
            <a:pPr algn="ctr"/>
            <a:r>
              <a:rPr lang="en-GB" sz="1400" b="1" dirty="0"/>
              <a:t>Local Plan</a:t>
            </a:r>
          </a:p>
          <a:p>
            <a:pPr algn="ctr"/>
            <a:endParaRPr lang="en-GB" sz="1400" b="1" dirty="0"/>
          </a:p>
        </p:txBody>
      </p:sp>
      <p:sp>
        <p:nvSpPr>
          <p:cNvPr id="22" name="TextBox 21"/>
          <p:cNvSpPr txBox="1"/>
          <p:nvPr/>
        </p:nvSpPr>
        <p:spPr>
          <a:xfrm>
            <a:off x="257377" y="4796567"/>
            <a:ext cx="1352482" cy="707886"/>
          </a:xfrm>
          <a:prstGeom prst="rect">
            <a:avLst/>
          </a:prstGeom>
          <a:noFill/>
        </p:spPr>
        <p:txBody>
          <a:bodyPr wrap="square" rtlCol="0">
            <a:spAutoFit/>
          </a:bodyPr>
          <a:lstStyle/>
          <a:p>
            <a:pPr algn="ctr"/>
            <a:endParaRPr lang="en-GB" sz="1800" dirty="0"/>
          </a:p>
          <a:p>
            <a:pPr algn="ctr"/>
            <a:r>
              <a:rPr lang="en-GB" sz="1100" b="1" dirty="0">
                <a:solidFill>
                  <a:srgbClr val="FF0000"/>
                </a:solidFill>
              </a:rPr>
              <a:t>Neighbourhood  Plan</a:t>
            </a:r>
          </a:p>
        </p:txBody>
      </p:sp>
      <p:sp>
        <p:nvSpPr>
          <p:cNvPr id="23" name="TextBox 22"/>
          <p:cNvSpPr txBox="1"/>
          <p:nvPr/>
        </p:nvSpPr>
        <p:spPr>
          <a:xfrm>
            <a:off x="2641600" y="3035300"/>
            <a:ext cx="1739900" cy="830997"/>
          </a:xfrm>
          <a:prstGeom prst="rect">
            <a:avLst/>
          </a:prstGeom>
          <a:noFill/>
        </p:spPr>
        <p:txBody>
          <a:bodyPr wrap="square" rtlCol="0">
            <a:spAutoFit/>
          </a:bodyPr>
          <a:lstStyle/>
          <a:p>
            <a:r>
              <a:rPr lang="en-GB" dirty="0">
                <a:solidFill>
                  <a:srgbClr val="0070C0"/>
                </a:solidFill>
              </a:rPr>
              <a:t>Right to buy</a:t>
            </a:r>
          </a:p>
        </p:txBody>
      </p:sp>
      <p:sp>
        <p:nvSpPr>
          <p:cNvPr id="24" name="TextBox 23"/>
          <p:cNvSpPr txBox="1"/>
          <p:nvPr/>
        </p:nvSpPr>
        <p:spPr>
          <a:xfrm>
            <a:off x="4140200" y="2514600"/>
            <a:ext cx="2019300" cy="461665"/>
          </a:xfrm>
          <a:prstGeom prst="rect">
            <a:avLst/>
          </a:prstGeom>
          <a:noFill/>
        </p:spPr>
        <p:txBody>
          <a:bodyPr wrap="square" rtlCol="0">
            <a:spAutoFit/>
          </a:bodyPr>
          <a:lstStyle/>
          <a:p>
            <a:r>
              <a:rPr lang="en-GB" dirty="0">
                <a:solidFill>
                  <a:srgbClr val="0070C0"/>
                </a:solidFill>
              </a:rPr>
              <a:t>Right to build</a:t>
            </a:r>
          </a:p>
        </p:txBody>
      </p:sp>
      <p:sp>
        <p:nvSpPr>
          <p:cNvPr id="25" name="TextBox 24"/>
          <p:cNvSpPr txBox="1"/>
          <p:nvPr/>
        </p:nvSpPr>
        <p:spPr>
          <a:xfrm>
            <a:off x="5740400" y="3124200"/>
            <a:ext cx="3048000" cy="400110"/>
          </a:xfrm>
          <a:prstGeom prst="rect">
            <a:avLst/>
          </a:prstGeom>
          <a:noFill/>
        </p:spPr>
        <p:txBody>
          <a:bodyPr wrap="square" rtlCol="0">
            <a:spAutoFit/>
          </a:bodyPr>
          <a:lstStyle/>
          <a:p>
            <a:r>
              <a:rPr lang="en-GB" sz="2000" dirty="0">
                <a:solidFill>
                  <a:srgbClr val="0070C0"/>
                </a:solidFill>
              </a:rPr>
              <a:t>Right to challenge</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165099"/>
            <a:ext cx="8748713" cy="1689100"/>
          </a:xfrm>
        </p:spPr>
        <p:txBody>
          <a:bodyPr>
            <a:normAutofit/>
          </a:bodyPr>
          <a:lstStyle/>
          <a:p>
            <a:pPr algn="ctr"/>
            <a:r>
              <a:rPr lang="en-GB" sz="3200" b="0" dirty="0">
                <a:solidFill>
                  <a:schemeClr val="tx1"/>
                </a:solidFill>
                <a:effectLst/>
                <a:latin typeface="Arial Black" pitchFamily="34" charset="0"/>
              </a:rPr>
              <a:t>Neighbourhood planning </a:t>
            </a:r>
            <a:r>
              <a:rPr lang="en-GB" sz="3200" b="0" u="sng" dirty="0">
                <a:solidFill>
                  <a:schemeClr val="tx1"/>
                </a:solidFill>
                <a:effectLst/>
                <a:latin typeface="Arial Black" pitchFamily="34" charset="0"/>
              </a:rPr>
              <a:t>cannot</a:t>
            </a:r>
          </a:p>
        </p:txBody>
      </p:sp>
      <p:sp>
        <p:nvSpPr>
          <p:cNvPr id="13315" name="Text Box 3"/>
          <p:cNvSpPr txBox="1">
            <a:spLocks noChangeArrowheads="1"/>
          </p:cNvSpPr>
          <p:nvPr/>
        </p:nvSpPr>
        <p:spPr bwMode="auto">
          <a:xfrm>
            <a:off x="827088" y="4149725"/>
            <a:ext cx="6192837" cy="244475"/>
          </a:xfrm>
          <a:prstGeom prst="rect">
            <a:avLst/>
          </a:prstGeom>
          <a:noFill/>
          <a:ln w="9525" algn="ctr">
            <a:noFill/>
            <a:miter lim="800000"/>
            <a:headEnd/>
            <a:tailEnd/>
          </a:ln>
        </p:spPr>
        <p:txBody>
          <a:bodyPr lIns="0" tIns="0" rIns="0" bIns="0">
            <a:spAutoFit/>
          </a:bodyPr>
          <a:lstStyle/>
          <a:p>
            <a:pPr>
              <a:spcBef>
                <a:spcPct val="50000"/>
              </a:spcBef>
            </a:pPr>
            <a:endParaRPr lang="en-US" sz="1600" b="1" dirty="0">
              <a:solidFill>
                <a:srgbClr val="336699"/>
              </a:solidFill>
            </a:endParaRPr>
          </a:p>
        </p:txBody>
      </p:sp>
      <p:sp>
        <p:nvSpPr>
          <p:cNvPr id="442372" name="Text Box 4"/>
          <p:cNvSpPr txBox="1">
            <a:spLocks noChangeArrowheads="1"/>
          </p:cNvSpPr>
          <p:nvPr/>
        </p:nvSpPr>
        <p:spPr bwMode="auto">
          <a:xfrm>
            <a:off x="214009" y="1283690"/>
            <a:ext cx="8534704" cy="3647152"/>
          </a:xfrm>
          <a:prstGeom prst="rect">
            <a:avLst/>
          </a:prstGeom>
          <a:noFill/>
          <a:ln w="9525" algn="ctr">
            <a:noFill/>
            <a:miter lim="800000"/>
            <a:headEnd/>
            <a:tailEnd/>
          </a:ln>
        </p:spPr>
        <p:txBody>
          <a:bodyPr wrap="square" lIns="0" tIns="0" rIns="0" bIns="0">
            <a:spAutoFit/>
          </a:bodyPr>
          <a:lstStyle/>
          <a:p>
            <a:pPr>
              <a:lnSpc>
                <a:spcPct val="150000"/>
              </a:lnSpc>
            </a:pPr>
            <a:r>
              <a:rPr lang="en-GB" sz="2000" b="1" dirty="0">
                <a:latin typeface="Arial" panose="020B0604020202020204" pitchFamily="34" charset="0"/>
                <a:cs typeface="Arial" panose="020B0604020202020204" pitchFamily="34" charset="0"/>
              </a:rPr>
              <a:t>	Switch off</a:t>
            </a:r>
            <a:r>
              <a:rPr lang="en-GB" sz="2000" dirty="0">
                <a:latin typeface="Arial" panose="020B0604020202020204" pitchFamily="34" charset="0"/>
                <a:cs typeface="Arial" panose="020B0604020202020204" pitchFamily="34" charset="0"/>
              </a:rPr>
              <a:t>....Town &amp; Country Planning regulations</a:t>
            </a:r>
          </a:p>
          <a:p>
            <a:pPr>
              <a:lnSpc>
                <a:spcPct val="150000"/>
              </a:lnSpc>
            </a:pPr>
            <a:endParaRPr lang="en-GB" sz="2000" dirty="0">
              <a:latin typeface="Arial" panose="020B0604020202020204" pitchFamily="34" charset="0"/>
              <a:cs typeface="Arial" panose="020B0604020202020204" pitchFamily="34" charset="0"/>
            </a:endParaRPr>
          </a:p>
          <a:p>
            <a:pPr>
              <a:lnSpc>
                <a:spcPct val="150000"/>
              </a:lnSpc>
            </a:pPr>
            <a:r>
              <a:rPr lang="en-GB" sz="2000" b="1" dirty="0">
                <a:latin typeface="Arial" panose="020B0604020202020204" pitchFamily="34" charset="0"/>
                <a:cs typeface="Arial" panose="020B0604020202020204" pitchFamily="34" charset="0"/>
              </a:rPr>
              <a:t>	Override</a:t>
            </a:r>
            <a:r>
              <a:rPr lang="en-GB" sz="2000" dirty="0">
                <a:latin typeface="Arial" panose="020B0604020202020204" pitchFamily="34" charset="0"/>
                <a:cs typeface="Arial" panose="020B0604020202020204" pitchFamily="34" charset="0"/>
              </a:rPr>
              <a:t>….Strategic plans or national policy</a:t>
            </a:r>
          </a:p>
          <a:p>
            <a:pPr>
              <a:lnSpc>
                <a:spcPct val="150000"/>
              </a:lnSpc>
            </a:pPr>
            <a:endParaRPr lang="en-GB" sz="2000" dirty="0">
              <a:latin typeface="Arial" panose="020B0604020202020204" pitchFamily="34" charset="0"/>
              <a:cs typeface="Arial" panose="020B0604020202020204" pitchFamily="34" charset="0"/>
            </a:endParaRPr>
          </a:p>
          <a:p>
            <a:pPr>
              <a:lnSpc>
                <a:spcPct val="150000"/>
              </a:lnSpc>
            </a:pPr>
            <a:r>
              <a:rPr lang="en-GB" sz="2000" b="1" dirty="0">
                <a:latin typeface="Arial" panose="020B0604020202020204" pitchFamily="34" charset="0"/>
                <a:cs typeface="Arial" panose="020B0604020202020204" pitchFamily="34" charset="0"/>
              </a:rPr>
              <a:t>	Go  beyond.... Local authority policies </a:t>
            </a:r>
            <a:r>
              <a:rPr lang="en-GB" sz="2000" dirty="0">
                <a:latin typeface="Arial" panose="020B0604020202020204" pitchFamily="34" charset="0"/>
                <a:cs typeface="Arial" panose="020B0604020202020204" pitchFamily="34" charset="0"/>
              </a:rPr>
              <a:t>on development</a:t>
            </a:r>
          </a:p>
          <a:p>
            <a:pPr>
              <a:lnSpc>
                <a:spcPct val="150000"/>
              </a:lnSpc>
            </a:pPr>
            <a:endParaRPr lang="en-GB" sz="2000" dirty="0">
              <a:solidFill>
                <a:schemeClr val="accent1"/>
              </a:solidFill>
              <a:latin typeface="Arial" panose="020B0604020202020204" pitchFamily="34" charset="0"/>
              <a:cs typeface="Arial" panose="020B0604020202020204" pitchFamily="34" charset="0"/>
            </a:endParaRPr>
          </a:p>
          <a:p>
            <a:pPr>
              <a:lnSpc>
                <a:spcPct val="150000"/>
              </a:lnSpc>
            </a:pPr>
            <a:r>
              <a:rPr lang="en-GB" sz="2000" b="1" dirty="0">
                <a:latin typeface="Arial" panose="020B0604020202020204" pitchFamily="34" charset="0"/>
                <a:cs typeface="Arial" panose="020B0604020202020204" pitchFamily="34" charset="0"/>
              </a:rPr>
              <a:t>	Promote</a:t>
            </a:r>
            <a:r>
              <a:rPr lang="en-GB" sz="2000" dirty="0">
                <a:latin typeface="Arial" panose="020B0604020202020204" pitchFamily="34" charset="0"/>
                <a:cs typeface="Arial" panose="020B0604020202020204" pitchFamily="34" charset="0"/>
              </a:rPr>
              <a:t>....</a:t>
            </a:r>
            <a:r>
              <a:rPr lang="en-GB" sz="2000" b="1" dirty="0">
                <a:solidFill>
                  <a:schemeClr val="accent2"/>
                </a:solidFill>
                <a:latin typeface="Arial" panose="020B0604020202020204" pitchFamily="34" charset="0"/>
                <a:cs typeface="Arial" panose="020B0604020202020204" pitchFamily="34" charset="0"/>
              </a:rPr>
              <a:t>less</a:t>
            </a:r>
            <a:r>
              <a:rPr lang="en-GB" sz="2000" dirty="0">
                <a:solidFill>
                  <a:schemeClr val="accent2"/>
                </a:solidFill>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but  can promote…. </a:t>
            </a:r>
            <a:r>
              <a:rPr lang="en-GB" sz="2000" b="1" dirty="0">
                <a:solidFill>
                  <a:schemeClr val="accent2"/>
                </a:solidFill>
                <a:latin typeface="Arial" panose="020B0604020202020204" pitchFamily="34" charset="0"/>
                <a:cs typeface="Arial" panose="020B0604020202020204" pitchFamily="34" charset="0"/>
              </a:rPr>
              <a:t>more</a:t>
            </a:r>
            <a:r>
              <a:rPr lang="en-GB" sz="2000" dirty="0">
                <a:solidFill>
                  <a:schemeClr val="accent2"/>
                </a:solidFill>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suitable development</a:t>
            </a:r>
          </a:p>
          <a:p>
            <a:pPr>
              <a:lnSpc>
                <a:spcPct val="150000"/>
              </a:lnSpc>
              <a:buFontTx/>
              <a:buChar char="•"/>
            </a:pPr>
            <a:endParaRPr lang="en-GB" sz="1800" b="1" dirty="0">
              <a:solidFill>
                <a:srgbClr val="0066FF"/>
              </a:solidFill>
            </a:endParaRPr>
          </a:p>
        </p:txBody>
      </p:sp>
      <p:pic>
        <p:nvPicPr>
          <p:cNvPr id="13317" name="Picture 5" descr="MC900441753[1]"/>
          <p:cNvPicPr>
            <a:picLocks noChangeAspect="1" noChangeArrowheads="1"/>
          </p:cNvPicPr>
          <p:nvPr/>
        </p:nvPicPr>
        <p:blipFill>
          <a:blip r:embed="rId3" cstate="print"/>
          <a:srcRect/>
          <a:stretch>
            <a:fillRect/>
          </a:stretch>
        </p:blipFill>
        <p:spPr bwMode="auto">
          <a:xfrm>
            <a:off x="6514921" y="1106521"/>
            <a:ext cx="1701800" cy="2120900"/>
          </a:xfrm>
          <a:prstGeom prst="rect">
            <a:avLst/>
          </a:prstGeom>
          <a:noFill/>
          <a:ln w="9525">
            <a:noFill/>
            <a:miter lim="800000"/>
            <a:headEnd/>
            <a:tailEnd/>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827088" y="4149725"/>
            <a:ext cx="6192837" cy="244475"/>
          </a:xfrm>
          <a:prstGeom prst="rect">
            <a:avLst/>
          </a:prstGeom>
          <a:noFill/>
          <a:ln w="9525" algn="ctr">
            <a:noFill/>
            <a:miter lim="800000"/>
            <a:headEnd/>
            <a:tailEnd/>
          </a:ln>
        </p:spPr>
        <p:txBody>
          <a:bodyPr lIns="0" tIns="0" rIns="0" bIns="0">
            <a:spAutoFit/>
          </a:bodyPr>
          <a:lstStyle/>
          <a:p>
            <a:pPr>
              <a:spcBef>
                <a:spcPct val="50000"/>
              </a:spcBef>
            </a:pPr>
            <a:endParaRPr lang="en-US" sz="1600" b="1" dirty="0">
              <a:solidFill>
                <a:srgbClr val="336699"/>
              </a:solidFill>
            </a:endParaRPr>
          </a:p>
        </p:txBody>
      </p:sp>
      <p:sp>
        <p:nvSpPr>
          <p:cNvPr id="10" name="TextBox 9"/>
          <p:cNvSpPr txBox="1"/>
          <p:nvPr/>
        </p:nvSpPr>
        <p:spPr>
          <a:xfrm>
            <a:off x="958714" y="4819535"/>
            <a:ext cx="4902200" cy="830997"/>
          </a:xfrm>
          <a:prstGeom prst="rect">
            <a:avLst/>
          </a:prstGeom>
          <a:noFill/>
        </p:spPr>
        <p:txBody>
          <a:bodyPr wrap="square" rtlCol="0">
            <a:spAutoFit/>
          </a:bodyPr>
          <a:lstStyle/>
          <a:p>
            <a:pPr algn="ctr"/>
            <a:endParaRPr lang="en-GB" dirty="0">
              <a:latin typeface="Arial Black" pitchFamily="34" charset="0"/>
            </a:endParaRPr>
          </a:p>
          <a:p>
            <a:pPr algn="ctr"/>
            <a:r>
              <a:rPr lang="en-GB" dirty="0">
                <a:latin typeface="Arial Black" pitchFamily="34" charset="0"/>
              </a:rPr>
              <a:t>A Neighbourhood Plan</a:t>
            </a:r>
          </a:p>
        </p:txBody>
      </p:sp>
      <p:pic>
        <p:nvPicPr>
          <p:cNvPr id="8" name="Picture 7"/>
          <p:cNvPicPr>
            <a:picLocks noChangeAspect="1"/>
          </p:cNvPicPr>
          <p:nvPr/>
        </p:nvPicPr>
        <p:blipFill>
          <a:blip r:embed="rId3"/>
          <a:stretch>
            <a:fillRect/>
          </a:stretch>
        </p:blipFill>
        <p:spPr>
          <a:xfrm>
            <a:off x="5629006" y="4819534"/>
            <a:ext cx="2210291" cy="1259293"/>
          </a:xfrm>
          <a:prstGeom prst="rect">
            <a:avLst/>
          </a:prstGeom>
        </p:spPr>
      </p:pic>
      <p:pic>
        <p:nvPicPr>
          <p:cNvPr id="2" name="Picture 1"/>
          <p:cNvPicPr>
            <a:picLocks noChangeAspect="1"/>
          </p:cNvPicPr>
          <p:nvPr/>
        </p:nvPicPr>
        <p:blipFill>
          <a:blip r:embed="rId4"/>
          <a:stretch>
            <a:fillRect/>
          </a:stretch>
        </p:blipFill>
        <p:spPr>
          <a:xfrm>
            <a:off x="3209062" y="485774"/>
            <a:ext cx="3065278" cy="4230590"/>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418" y="457200"/>
            <a:ext cx="8902700" cy="698500"/>
          </a:xfrm>
        </p:spPr>
        <p:txBody>
          <a:bodyPr>
            <a:normAutofit fontScale="90000"/>
          </a:bodyPr>
          <a:lstStyle/>
          <a:p>
            <a:pPr algn="ctr">
              <a:defRPr/>
            </a:pPr>
            <a:r>
              <a:rPr lang="en-GB" sz="3600" cap="all" dirty="0">
                <a:solidFill>
                  <a:schemeClr val="accent1">
                    <a:lumMod val="75000"/>
                  </a:schemeClr>
                </a:solidFill>
                <a:latin typeface="Arial Black" pitchFamily="34" charset="0"/>
              </a:rPr>
              <a:t/>
            </a:r>
            <a:br>
              <a:rPr lang="en-GB" sz="3600" cap="all" dirty="0">
                <a:solidFill>
                  <a:schemeClr val="accent1">
                    <a:lumMod val="75000"/>
                  </a:schemeClr>
                </a:solidFill>
                <a:latin typeface="Arial Black" pitchFamily="34" charset="0"/>
              </a:rPr>
            </a:br>
            <a:r>
              <a:rPr lang="en-GB" sz="3600" cap="all" dirty="0">
                <a:solidFill>
                  <a:schemeClr val="accent1">
                    <a:lumMod val="75000"/>
                  </a:schemeClr>
                </a:solidFill>
                <a:latin typeface="Arial Black" pitchFamily="34" charset="0"/>
              </a:rPr>
              <a:t/>
            </a:r>
            <a:br>
              <a:rPr lang="en-GB" sz="3600" cap="all" dirty="0">
                <a:solidFill>
                  <a:schemeClr val="accent1">
                    <a:lumMod val="75000"/>
                  </a:schemeClr>
                </a:solidFill>
                <a:latin typeface="Arial Black" pitchFamily="34" charset="0"/>
              </a:rPr>
            </a:br>
            <a:r>
              <a:rPr lang="en-GB" sz="3600" cap="all" dirty="0">
                <a:solidFill>
                  <a:schemeClr val="accent1">
                    <a:lumMod val="75000"/>
                  </a:schemeClr>
                </a:solidFill>
                <a:latin typeface="Arial Black" pitchFamily="34" charset="0"/>
              </a:rPr>
              <a:t/>
            </a:r>
            <a:br>
              <a:rPr lang="en-GB" sz="3600" cap="all" dirty="0">
                <a:solidFill>
                  <a:schemeClr val="accent1">
                    <a:lumMod val="75000"/>
                  </a:schemeClr>
                </a:solidFill>
                <a:latin typeface="Arial Black" pitchFamily="34" charset="0"/>
              </a:rPr>
            </a:br>
            <a:r>
              <a:rPr lang="en-GB" sz="2000" cap="all" dirty="0">
                <a:solidFill>
                  <a:schemeClr val="accent1">
                    <a:lumMod val="75000"/>
                  </a:schemeClr>
                </a:solidFill>
                <a:latin typeface="Arial Black" pitchFamily="34" charset="0"/>
              </a:rPr>
              <a:t/>
            </a:r>
            <a:br>
              <a:rPr lang="en-GB" sz="2000" cap="all" dirty="0">
                <a:solidFill>
                  <a:schemeClr val="accent1">
                    <a:lumMod val="75000"/>
                  </a:schemeClr>
                </a:solidFill>
                <a:latin typeface="Arial Black" pitchFamily="34" charset="0"/>
              </a:rPr>
            </a:br>
            <a:r>
              <a:rPr lang="en-GB" sz="3100" cap="all" dirty="0">
                <a:solidFill>
                  <a:schemeClr val="tx1"/>
                </a:solidFill>
                <a:latin typeface="Arial Black" pitchFamily="34" charset="0"/>
              </a:rPr>
              <a:t>WHAT CAN A NEIGHBOURHOOD PLAN DO ?</a:t>
            </a:r>
            <a:r>
              <a:rPr lang="en-GB" sz="3100" cap="all" dirty="0">
                <a:solidFill>
                  <a:schemeClr val="accent1">
                    <a:lumMod val="75000"/>
                  </a:schemeClr>
                </a:solidFill>
                <a:latin typeface="Arial Black" pitchFamily="34" charset="0"/>
              </a:rPr>
              <a:t/>
            </a:r>
            <a:br>
              <a:rPr lang="en-GB" sz="3100" cap="all" dirty="0">
                <a:solidFill>
                  <a:schemeClr val="accent1">
                    <a:lumMod val="75000"/>
                  </a:schemeClr>
                </a:solidFill>
                <a:latin typeface="Arial Black" pitchFamily="34" charset="0"/>
              </a:rPr>
            </a:br>
            <a:r>
              <a:rPr lang="en-GB" sz="2700" cap="all" dirty="0">
                <a:solidFill>
                  <a:schemeClr val="accent1">
                    <a:lumMod val="75000"/>
                  </a:schemeClr>
                </a:solidFill>
                <a:latin typeface="Arial Black" pitchFamily="34" charset="0"/>
              </a:rPr>
              <a:t/>
            </a:r>
            <a:br>
              <a:rPr lang="en-GB" sz="2700" cap="all" dirty="0">
                <a:solidFill>
                  <a:schemeClr val="accent1">
                    <a:lumMod val="75000"/>
                  </a:schemeClr>
                </a:solidFill>
                <a:latin typeface="Arial Black" pitchFamily="34" charset="0"/>
              </a:rPr>
            </a:br>
            <a:r>
              <a:rPr lang="en-GB" sz="2700" cap="all" dirty="0">
                <a:solidFill>
                  <a:schemeClr val="accent1">
                    <a:lumMod val="75000"/>
                  </a:schemeClr>
                </a:solidFill>
                <a:latin typeface="Arial Black" pitchFamily="34" charset="0"/>
              </a:rPr>
              <a:t/>
            </a:r>
            <a:br>
              <a:rPr lang="en-GB" sz="2700" cap="all" dirty="0">
                <a:solidFill>
                  <a:schemeClr val="accent1">
                    <a:lumMod val="75000"/>
                  </a:schemeClr>
                </a:solidFill>
                <a:latin typeface="Arial Black" pitchFamily="34" charset="0"/>
              </a:rPr>
            </a:br>
            <a:r>
              <a:rPr lang="en-GB" sz="2700" cap="all" dirty="0">
                <a:solidFill>
                  <a:schemeClr val="accent1">
                    <a:lumMod val="75000"/>
                  </a:schemeClr>
                </a:solidFill>
                <a:latin typeface="Arial Black" pitchFamily="34" charset="0"/>
              </a:rPr>
              <a:t/>
            </a:r>
            <a:br>
              <a:rPr lang="en-GB" sz="2700" cap="all" dirty="0">
                <a:solidFill>
                  <a:schemeClr val="accent1">
                    <a:lumMod val="75000"/>
                  </a:schemeClr>
                </a:solidFill>
                <a:latin typeface="Arial Black" pitchFamily="34" charset="0"/>
              </a:rPr>
            </a:br>
            <a:r>
              <a:rPr lang="en-GB" sz="2700" cap="all" dirty="0">
                <a:solidFill>
                  <a:schemeClr val="accent1">
                    <a:lumMod val="75000"/>
                  </a:schemeClr>
                </a:solidFill>
                <a:latin typeface="Arial Black" pitchFamily="34" charset="0"/>
              </a:rPr>
              <a:t/>
            </a:r>
            <a:br>
              <a:rPr lang="en-GB" sz="2700" cap="all" dirty="0">
                <a:solidFill>
                  <a:schemeClr val="accent1">
                    <a:lumMod val="75000"/>
                  </a:schemeClr>
                </a:solidFill>
                <a:latin typeface="Arial Black" pitchFamily="34" charset="0"/>
              </a:rPr>
            </a:br>
            <a:r>
              <a:rPr lang="en-GB" sz="2200" cap="all" dirty="0">
                <a:solidFill>
                  <a:schemeClr val="accent1">
                    <a:lumMod val="75000"/>
                  </a:schemeClr>
                </a:solidFill>
                <a:latin typeface="Arial Black" pitchFamily="34" charset="0"/>
              </a:rPr>
              <a:t/>
            </a:r>
            <a:br>
              <a:rPr lang="en-GB" sz="2200" cap="all" dirty="0">
                <a:solidFill>
                  <a:schemeClr val="accent1">
                    <a:lumMod val="75000"/>
                  </a:schemeClr>
                </a:solidFill>
                <a:latin typeface="Arial Black" pitchFamily="34" charset="0"/>
              </a:rPr>
            </a:br>
            <a:r>
              <a:rPr lang="en-GB" sz="2200" cap="all" dirty="0">
                <a:solidFill>
                  <a:schemeClr val="accent1">
                    <a:lumMod val="75000"/>
                  </a:schemeClr>
                </a:solidFill>
                <a:latin typeface="Arial Black" pitchFamily="34" charset="0"/>
              </a:rPr>
              <a:t> </a:t>
            </a:r>
          </a:p>
        </p:txBody>
      </p:sp>
      <p:pic>
        <p:nvPicPr>
          <p:cNvPr id="7" name="Picture 6"/>
          <p:cNvPicPr>
            <a:picLocks noChangeAspect="1"/>
          </p:cNvPicPr>
          <p:nvPr/>
        </p:nvPicPr>
        <p:blipFill>
          <a:blip r:embed="rId2"/>
          <a:stretch>
            <a:fillRect/>
          </a:stretch>
        </p:blipFill>
        <p:spPr>
          <a:xfrm>
            <a:off x="5473316" y="5003725"/>
            <a:ext cx="2112339" cy="1203486"/>
          </a:xfrm>
          <a:prstGeom prst="rect">
            <a:avLst/>
          </a:prstGeom>
        </p:spPr>
      </p:pic>
      <p:sp>
        <p:nvSpPr>
          <p:cNvPr id="3" name="TextBox 2"/>
          <p:cNvSpPr txBox="1"/>
          <p:nvPr/>
        </p:nvSpPr>
        <p:spPr>
          <a:xfrm>
            <a:off x="541867" y="1354667"/>
            <a:ext cx="8161866" cy="4616648"/>
          </a:xfrm>
          <a:prstGeom prst="rect">
            <a:avLst/>
          </a:prstGeom>
          <a:noFill/>
        </p:spPr>
        <p:txBody>
          <a:bodyPr wrap="square" rtlCol="0">
            <a:spAutoFit/>
          </a:bodyPr>
          <a:lstStyle/>
          <a:p>
            <a:pPr>
              <a:lnSpc>
                <a:spcPct val="150000"/>
              </a:lnSpc>
            </a:pPr>
            <a:r>
              <a:rPr lang="en-GB" sz="2000" b="1" dirty="0"/>
              <a:t>Be expensive</a:t>
            </a:r>
          </a:p>
          <a:p>
            <a:pPr>
              <a:lnSpc>
                <a:spcPct val="150000"/>
              </a:lnSpc>
            </a:pPr>
            <a:r>
              <a:rPr lang="en-GB" sz="2000" b="1" dirty="0"/>
              <a:t>Divert precious resources</a:t>
            </a:r>
          </a:p>
          <a:p>
            <a:pPr>
              <a:lnSpc>
                <a:spcPct val="150000"/>
              </a:lnSpc>
            </a:pPr>
            <a:r>
              <a:rPr lang="en-GB" sz="2000" b="1" dirty="0"/>
              <a:t>Absorb energy of a community</a:t>
            </a:r>
          </a:p>
          <a:p>
            <a:pPr>
              <a:lnSpc>
                <a:spcPct val="150000"/>
              </a:lnSpc>
            </a:pPr>
            <a:r>
              <a:rPr lang="en-GB" sz="2000" b="1" dirty="0"/>
              <a:t>Divide a community</a:t>
            </a:r>
          </a:p>
          <a:p>
            <a:pPr>
              <a:lnSpc>
                <a:spcPct val="150000"/>
              </a:lnSpc>
            </a:pPr>
            <a:r>
              <a:rPr lang="en-GB" sz="2000" b="1" dirty="0"/>
              <a:t>Be ineffective if legally challenged</a:t>
            </a:r>
          </a:p>
          <a:p>
            <a:pPr>
              <a:lnSpc>
                <a:spcPct val="150000"/>
              </a:lnSpc>
            </a:pPr>
            <a:r>
              <a:rPr lang="en-GB" sz="2000" b="1" dirty="0"/>
              <a:t>Fail to engage with the community wishes</a:t>
            </a:r>
          </a:p>
          <a:p>
            <a:pPr>
              <a:lnSpc>
                <a:spcPct val="150000"/>
              </a:lnSpc>
            </a:pPr>
            <a:r>
              <a:rPr lang="en-GB" sz="2000" b="1" dirty="0"/>
              <a:t>Ineffectually absorb the time and enthusiasm of volunteers</a:t>
            </a:r>
          </a:p>
          <a:p>
            <a:pPr>
              <a:lnSpc>
                <a:spcPct val="150000"/>
              </a:lnSpc>
            </a:pPr>
            <a:r>
              <a:rPr lang="en-GB" sz="2000" b="1" dirty="0"/>
              <a:t>An initiative that fails because of change of national government policy</a:t>
            </a:r>
            <a:r>
              <a:rPr lang="en-GB" sz="2000" dirty="0"/>
              <a:t>.</a:t>
            </a:r>
          </a:p>
          <a:p>
            <a:endParaRPr lang="en-GB" dirty="0"/>
          </a:p>
        </p:txBody>
      </p:sp>
    </p:spTree>
    <p:extLst>
      <p:ext uri="{BB962C8B-B14F-4D97-AF65-F5344CB8AC3E}">
        <p14:creationId xmlns:p14="http://schemas.microsoft.com/office/powerpoint/2010/main" val="2060798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63" name="Picture 3" descr="A photograph of an excavator in a residential neighborhood."/>
          <p:cNvPicPr>
            <a:picLocks noGrp="1" noChangeAspect="1" noChangeArrowheads="1"/>
          </p:cNvPicPr>
          <p:nvPr>
            <p:ph idx="4294967295"/>
          </p:nvPr>
        </p:nvPicPr>
        <p:blipFill>
          <a:blip r:embed="rId3" cstate="print"/>
          <a:stretch>
            <a:fillRect/>
          </a:stretch>
        </p:blipFill>
        <p:spPr>
          <a:xfrm>
            <a:off x="4343400" y="2857499"/>
            <a:ext cx="3822700" cy="2482057"/>
          </a:xfrm>
        </p:spPr>
      </p:pic>
      <p:sp>
        <p:nvSpPr>
          <p:cNvPr id="450562" name="Rectangle 2"/>
          <p:cNvSpPr>
            <a:spLocks noGrp="1" noChangeArrowheads="1"/>
          </p:cNvSpPr>
          <p:nvPr>
            <p:ph type="title" idx="4294967295"/>
          </p:nvPr>
        </p:nvSpPr>
        <p:spPr>
          <a:xfrm>
            <a:off x="0" y="228600"/>
            <a:ext cx="8877300" cy="2133600"/>
          </a:xfrm>
        </p:spPr>
        <p:txBody>
          <a:bodyPr>
            <a:normAutofit/>
          </a:bodyPr>
          <a:lstStyle/>
          <a:p>
            <a:pPr algn="ctr" eaLnBrk="1" hangingPunct="1"/>
            <a:r>
              <a:rPr lang="en-US" sz="4400" dirty="0">
                <a:solidFill>
                  <a:schemeClr val="tx1"/>
                </a:solidFill>
                <a:latin typeface="Arial Black" pitchFamily="34" charset="0"/>
              </a:rPr>
              <a:t>An Ambition </a:t>
            </a:r>
            <a:r>
              <a:rPr lang="en-US" sz="3200" dirty="0">
                <a:solidFill>
                  <a:schemeClr val="accent1">
                    <a:lumMod val="75000"/>
                  </a:schemeClr>
                </a:solidFill>
              </a:rPr>
              <a:t/>
            </a:r>
            <a:br>
              <a:rPr lang="en-US" sz="3200" dirty="0">
                <a:solidFill>
                  <a:schemeClr val="accent1">
                    <a:lumMod val="75000"/>
                  </a:schemeClr>
                </a:solidFill>
              </a:rPr>
            </a:br>
            <a:r>
              <a:rPr lang="en-US" sz="3200" dirty="0">
                <a:solidFill>
                  <a:schemeClr val="accent1">
                    <a:lumMod val="75000"/>
                  </a:schemeClr>
                </a:solidFill>
              </a:rPr>
              <a:t/>
            </a:r>
            <a:br>
              <a:rPr lang="en-US" sz="3200" dirty="0">
                <a:solidFill>
                  <a:schemeClr val="accent1">
                    <a:lumMod val="75000"/>
                  </a:schemeClr>
                </a:solidFill>
              </a:rPr>
            </a:br>
            <a:r>
              <a:rPr lang="en-US" sz="2200" b="0" dirty="0">
                <a:solidFill>
                  <a:schemeClr val="tx1"/>
                </a:solidFill>
                <a:latin typeface="Arial Black" pitchFamily="34" charset="0"/>
              </a:rPr>
              <a:t>Restore the idea that development can be a force for good, rather than something to be resisted at all costs</a:t>
            </a:r>
            <a:endParaRPr lang="en-GB" sz="2200" b="0" dirty="0">
              <a:solidFill>
                <a:schemeClr val="tx1"/>
              </a:solidFill>
              <a:latin typeface="Arial Black" pitchFamily="34" charset="0"/>
            </a:endParaRPr>
          </a:p>
        </p:txBody>
      </p:sp>
      <p:sp>
        <p:nvSpPr>
          <p:cNvPr id="450565" name="Text Box 5"/>
          <p:cNvSpPr txBox="1">
            <a:spLocks noChangeArrowheads="1"/>
          </p:cNvSpPr>
          <p:nvPr/>
        </p:nvSpPr>
        <p:spPr bwMode="auto">
          <a:xfrm>
            <a:off x="374650" y="5533129"/>
            <a:ext cx="8128000" cy="461665"/>
          </a:xfrm>
          <a:prstGeom prst="rect">
            <a:avLst/>
          </a:prstGeom>
          <a:noFill/>
          <a:ln w="9525">
            <a:noFill/>
            <a:miter lim="800000"/>
            <a:headEnd/>
            <a:tailEnd/>
          </a:ln>
        </p:spPr>
        <p:txBody>
          <a:bodyPr wrap="square">
            <a:spAutoFit/>
          </a:bodyPr>
          <a:lstStyle/>
          <a:p>
            <a:pPr algn="ctr">
              <a:spcBef>
                <a:spcPct val="50000"/>
              </a:spcBef>
            </a:pPr>
            <a:r>
              <a:rPr lang="en-GB" dirty="0">
                <a:latin typeface="Arial Black" pitchFamily="34" charset="0"/>
              </a:rPr>
              <a:t>		</a:t>
            </a:r>
            <a:r>
              <a:rPr lang="en-GB" sz="2000" dirty="0">
                <a:latin typeface="Arial Black" pitchFamily="34" charset="0"/>
              </a:rPr>
              <a:t>Capturing Benefits and Incentives</a:t>
            </a:r>
          </a:p>
        </p:txBody>
      </p:sp>
      <p:sp>
        <p:nvSpPr>
          <p:cNvPr id="18438" name="Rectangle 6"/>
          <p:cNvSpPr>
            <a:spLocks noChangeArrowheads="1"/>
          </p:cNvSpPr>
          <p:nvPr/>
        </p:nvSpPr>
        <p:spPr bwMode="auto">
          <a:xfrm>
            <a:off x="2971800" y="252413"/>
            <a:ext cx="5783263" cy="941387"/>
          </a:xfrm>
          <a:prstGeom prst="rect">
            <a:avLst/>
          </a:prstGeom>
          <a:noFill/>
          <a:ln w="9525">
            <a:noFill/>
            <a:miter lim="800000"/>
            <a:headEnd/>
            <a:tailEnd/>
          </a:ln>
        </p:spPr>
        <p:txBody>
          <a:bodyPr lIns="0" tIns="0" rIns="0" bIns="0"/>
          <a:lstStyle/>
          <a:p>
            <a:pPr algn="r"/>
            <a:endParaRPr lang="en-US" sz="2200" b="1" dirty="0">
              <a:solidFill>
                <a:schemeClr val="tx2"/>
              </a:solidFill>
            </a:endParaRPr>
          </a:p>
        </p:txBody>
      </p:sp>
      <p:pic>
        <p:nvPicPr>
          <p:cNvPr id="8" name="Picture 7"/>
          <p:cNvPicPr>
            <a:picLocks noChangeAspect="1"/>
          </p:cNvPicPr>
          <p:nvPr/>
        </p:nvPicPr>
        <p:blipFill>
          <a:blip r:embed="rId4"/>
          <a:stretch>
            <a:fillRect/>
          </a:stretch>
        </p:blipFill>
        <p:spPr>
          <a:xfrm>
            <a:off x="457200" y="3017438"/>
            <a:ext cx="3562350" cy="202961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43260" y="408658"/>
            <a:ext cx="2344003" cy="1335475"/>
          </a:xfrm>
          <a:prstGeom prst="rect">
            <a:avLst/>
          </a:prstGeom>
        </p:spPr>
      </p:pic>
      <p:sp>
        <p:nvSpPr>
          <p:cNvPr id="2" name="TextBox 1">
            <a:extLst>
              <a:ext uri="{FF2B5EF4-FFF2-40B4-BE49-F238E27FC236}">
                <a16:creationId xmlns:a16="http://schemas.microsoft.com/office/drawing/2014/main" xmlns="" id="{EA8BF26C-8D45-E247-8CB2-19EAC93D7ED4}"/>
              </a:ext>
            </a:extLst>
          </p:cNvPr>
          <p:cNvSpPr txBox="1"/>
          <p:nvPr/>
        </p:nvSpPr>
        <p:spPr>
          <a:xfrm>
            <a:off x="389469" y="2150772"/>
            <a:ext cx="8160598" cy="2616101"/>
          </a:xfrm>
          <a:prstGeom prst="rect">
            <a:avLst/>
          </a:prstGeom>
          <a:noFill/>
        </p:spPr>
        <p:txBody>
          <a:bodyPr wrap="square" rtlCol="0">
            <a:spAutoFit/>
          </a:bodyPr>
          <a:lstStyle/>
          <a:p>
            <a:pPr marL="285750" indent="-285750">
              <a:buFont typeface="Arial" panose="020B0604020202020204" pitchFamily="34" charset="0"/>
              <a:buChar char="•"/>
            </a:pPr>
            <a:r>
              <a:rPr lang="en-GB" sz="1800" b="1" dirty="0"/>
              <a:t>Parish Council </a:t>
            </a:r>
            <a:r>
              <a:rPr lang="en-GB" sz="1800" b="1" dirty="0" smtClean="0"/>
              <a:t>has approved </a:t>
            </a:r>
            <a:r>
              <a:rPr lang="en-GB" sz="1800" b="1" dirty="0"/>
              <a:t>some </a:t>
            </a:r>
            <a:r>
              <a:rPr lang="en-GB" sz="1800" b="1" dirty="0" smtClean="0"/>
              <a:t>funding</a:t>
            </a:r>
            <a:endParaRPr lang="en-GB" sz="1800" b="1" dirty="0"/>
          </a:p>
          <a:p>
            <a:pPr marL="285750" indent="-285750">
              <a:buFont typeface="Arial" panose="020B0604020202020204" pitchFamily="34" charset="0"/>
              <a:buChar char="•"/>
            </a:pPr>
            <a:r>
              <a:rPr lang="en-GB" sz="1800" b="1" dirty="0"/>
              <a:t>Considering  if Localities </a:t>
            </a:r>
            <a:r>
              <a:rPr lang="en-GB" sz="1800" b="1" dirty="0" smtClean="0"/>
              <a:t>Commission </a:t>
            </a:r>
            <a:r>
              <a:rPr lang="en-GB" sz="1800" b="1" dirty="0"/>
              <a:t>to be approached for further funds</a:t>
            </a:r>
          </a:p>
          <a:p>
            <a:pPr marL="285750" indent="-285750">
              <a:buFont typeface="Arial" panose="020B0604020202020204" pitchFamily="34" charset="0"/>
              <a:buChar char="•"/>
            </a:pPr>
            <a:r>
              <a:rPr lang="en-GB" sz="1800" b="1" dirty="0"/>
              <a:t>Steering group formed and active with two open meetings held</a:t>
            </a:r>
          </a:p>
          <a:p>
            <a:pPr marL="285750" indent="-285750">
              <a:buFont typeface="Arial" panose="020B0604020202020204" pitchFamily="34" charset="0"/>
              <a:buChar char="•"/>
            </a:pPr>
            <a:r>
              <a:rPr lang="en-GB" sz="1800" b="1" dirty="0"/>
              <a:t>Executive group identified but needs to be developed</a:t>
            </a:r>
          </a:p>
          <a:p>
            <a:pPr marL="285750" indent="-285750">
              <a:buFont typeface="Arial" panose="020B0604020202020204" pitchFamily="34" charset="0"/>
              <a:buChar char="•"/>
            </a:pPr>
            <a:r>
              <a:rPr lang="en-GB" sz="1800" b="1" dirty="0"/>
              <a:t>BDC have approved </a:t>
            </a:r>
            <a:r>
              <a:rPr lang="en-GB" sz="1800" b="1" dirty="0" smtClean="0"/>
              <a:t>the </a:t>
            </a:r>
            <a:r>
              <a:rPr lang="en-GB" sz="1800" b="1" dirty="0"/>
              <a:t>application to </a:t>
            </a:r>
            <a:r>
              <a:rPr lang="en-GB" sz="1800" b="1" dirty="0" smtClean="0"/>
              <a:t>‘designate’ </a:t>
            </a:r>
            <a:r>
              <a:rPr lang="en-GB" sz="1800" b="1" dirty="0"/>
              <a:t>the Parish area</a:t>
            </a:r>
          </a:p>
          <a:p>
            <a:pPr marL="285750" indent="-285750">
              <a:buFont typeface="Arial" panose="020B0604020202020204" pitchFamily="34" charset="0"/>
              <a:buChar char="•"/>
            </a:pPr>
            <a:endParaRPr lang="en-GB" sz="1400" b="1" dirty="0"/>
          </a:p>
          <a:p>
            <a:pPr marL="285750" indent="-285750">
              <a:buFont typeface="Arial" panose="020B0604020202020204" pitchFamily="34" charset="0"/>
              <a:buChar char="•"/>
            </a:pPr>
            <a:endParaRPr lang="en-GB" sz="1400" b="1"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p:txBody>
      </p:sp>
    </p:spTree>
    <p:extLst>
      <p:ext uri="{BB962C8B-B14F-4D97-AF65-F5344CB8AC3E}">
        <p14:creationId xmlns:p14="http://schemas.microsoft.com/office/powerpoint/2010/main" val="1671612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D2D0AA7-DB9F-DC47-A9CD-98C026463F85}"/>
              </a:ext>
            </a:extLst>
          </p:cNvPr>
          <p:cNvSpPr txBox="1"/>
          <p:nvPr/>
        </p:nvSpPr>
        <p:spPr>
          <a:xfrm>
            <a:off x="914396" y="466928"/>
            <a:ext cx="7723762" cy="4462760"/>
          </a:xfrm>
          <a:prstGeom prst="rect">
            <a:avLst/>
          </a:prstGeom>
          <a:noFill/>
        </p:spPr>
        <p:txBody>
          <a:bodyPr wrap="square" rtlCol="0">
            <a:spAutoFit/>
          </a:bodyPr>
          <a:lstStyle/>
          <a:p>
            <a:r>
              <a:rPr lang="en-GB" dirty="0"/>
              <a:t>    </a:t>
            </a:r>
          </a:p>
          <a:p>
            <a:pPr algn="ctr"/>
            <a:r>
              <a:rPr lang="en-GB" sz="4400" b="1" dirty="0" smtClean="0"/>
              <a:t>Facing </a:t>
            </a:r>
            <a:r>
              <a:rPr lang="en-GB" sz="4400" b="1" dirty="0"/>
              <a:t>up to Reality or </a:t>
            </a:r>
            <a:r>
              <a:rPr lang="en-GB" sz="4400" b="1" dirty="0" smtClean="0"/>
              <a:t>Fiction</a:t>
            </a:r>
          </a:p>
          <a:p>
            <a:pPr algn="ctr"/>
            <a:endParaRPr lang="en-GB" sz="4400" b="1" dirty="0"/>
          </a:p>
          <a:p>
            <a:pPr algn="ctr"/>
            <a:r>
              <a:rPr lang="en-GB" sz="2800" b="1" dirty="0" smtClean="0">
                <a:solidFill>
                  <a:srgbClr val="FF0000"/>
                </a:solidFill>
              </a:rPr>
              <a:t>The </a:t>
            </a:r>
            <a:r>
              <a:rPr lang="en-GB" sz="2800" b="1" dirty="0">
                <a:solidFill>
                  <a:srgbClr val="FF0000"/>
                </a:solidFill>
              </a:rPr>
              <a:t>Hearn </a:t>
            </a:r>
            <a:r>
              <a:rPr lang="en-GB" sz="2800" b="1" dirty="0" smtClean="0">
                <a:solidFill>
                  <a:srgbClr val="FF0000"/>
                </a:solidFill>
              </a:rPr>
              <a:t>Report</a:t>
            </a:r>
          </a:p>
          <a:p>
            <a:pPr algn="ctr"/>
            <a:endParaRPr lang="en-GB" sz="2800" b="1" dirty="0">
              <a:solidFill>
                <a:srgbClr val="FF0000"/>
              </a:solidFill>
            </a:endParaRPr>
          </a:p>
          <a:p>
            <a:pPr algn="ctr"/>
            <a:r>
              <a:rPr lang="en-GB" b="1" dirty="0" smtClean="0"/>
              <a:t>Councillor Bob Morgan</a:t>
            </a:r>
          </a:p>
          <a:p>
            <a:pPr algn="ctr"/>
            <a:endParaRPr lang="en-GB" b="1" dirty="0"/>
          </a:p>
          <a:p>
            <a:pPr algn="ctr"/>
            <a:r>
              <a:rPr lang="en-GB" b="1" dirty="0"/>
              <a:t>Belbroughton and Fairfield Parish Council NHP lead</a:t>
            </a:r>
          </a:p>
        </p:txBody>
      </p:sp>
    </p:spTree>
    <p:extLst>
      <p:ext uri="{BB962C8B-B14F-4D97-AF65-F5344CB8AC3E}">
        <p14:creationId xmlns:p14="http://schemas.microsoft.com/office/powerpoint/2010/main" val="1212737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A8BF26C-8D45-E247-8CB2-19EAC93D7ED4}"/>
              </a:ext>
            </a:extLst>
          </p:cNvPr>
          <p:cNvSpPr txBox="1"/>
          <p:nvPr/>
        </p:nvSpPr>
        <p:spPr>
          <a:xfrm>
            <a:off x="412124" y="373487"/>
            <a:ext cx="8137943" cy="5570756"/>
          </a:xfrm>
          <a:prstGeom prst="rect">
            <a:avLst/>
          </a:prstGeom>
          <a:noFill/>
        </p:spPr>
        <p:txBody>
          <a:bodyPr wrap="square" rtlCol="0">
            <a:spAutoFit/>
          </a:bodyPr>
          <a:lstStyle/>
          <a:p>
            <a:pPr marL="285750" indent="-285750">
              <a:buFont typeface="Arial" panose="020B0604020202020204" pitchFamily="34" charset="0"/>
              <a:buChar char="•"/>
            </a:pPr>
            <a:r>
              <a:rPr lang="en-GB" sz="2000" b="1" dirty="0" smtClean="0">
                <a:solidFill>
                  <a:prstClr val="black"/>
                </a:solidFill>
              </a:rPr>
              <a:t>We </a:t>
            </a:r>
            <a:r>
              <a:rPr lang="en-GB" sz="2000" b="1" dirty="0">
                <a:solidFill>
                  <a:prstClr val="black"/>
                </a:solidFill>
              </a:rPr>
              <a:t>need to :-</a:t>
            </a:r>
          </a:p>
          <a:p>
            <a:pPr marL="742950" lvl="1" indent="-285750">
              <a:buFont typeface="Arial" panose="020B0604020202020204" pitchFamily="34" charset="0"/>
              <a:buChar char="•"/>
            </a:pPr>
            <a:r>
              <a:rPr lang="en-GB" sz="2000" b="1" dirty="0">
                <a:solidFill>
                  <a:prstClr val="black"/>
                </a:solidFill>
              </a:rPr>
              <a:t>Develop volunteers into an effective team</a:t>
            </a:r>
          </a:p>
          <a:p>
            <a:pPr marL="742950" lvl="1" indent="-285750">
              <a:buFont typeface="Arial" panose="020B0604020202020204" pitchFamily="34" charset="0"/>
              <a:buChar char="•"/>
            </a:pPr>
            <a:r>
              <a:rPr lang="en-GB" sz="2000" b="1" dirty="0">
                <a:solidFill>
                  <a:prstClr val="black"/>
                </a:solidFill>
              </a:rPr>
              <a:t>Identify areas where no experienced volunteers exist</a:t>
            </a:r>
          </a:p>
          <a:p>
            <a:pPr marL="1200150" lvl="2" indent="-285750">
              <a:buFont typeface="Arial" panose="020B0604020202020204" pitchFamily="34" charset="0"/>
              <a:buChar char="•"/>
            </a:pPr>
            <a:r>
              <a:rPr lang="en-GB" sz="2000" b="1" dirty="0">
                <a:solidFill>
                  <a:prstClr val="black"/>
                </a:solidFill>
              </a:rPr>
              <a:t>Project planning</a:t>
            </a:r>
          </a:p>
          <a:p>
            <a:pPr marL="1200150" lvl="2" indent="-285750">
              <a:buFont typeface="Arial" panose="020B0604020202020204" pitchFamily="34" charset="0"/>
              <a:buChar char="•"/>
            </a:pPr>
            <a:r>
              <a:rPr lang="en-GB" sz="2000" b="1" dirty="0">
                <a:solidFill>
                  <a:prstClr val="black"/>
                </a:solidFill>
              </a:rPr>
              <a:t>Expert advice on the correct approach to plan development</a:t>
            </a:r>
          </a:p>
          <a:p>
            <a:pPr marL="1200150" lvl="2" indent="-285750">
              <a:buFont typeface="Arial" panose="020B0604020202020204" pitchFamily="34" charset="0"/>
              <a:buChar char="•"/>
            </a:pPr>
            <a:r>
              <a:rPr lang="en-GB" sz="2000" b="1" dirty="0">
                <a:solidFill>
                  <a:prstClr val="black"/>
                </a:solidFill>
              </a:rPr>
              <a:t>Cost the above……Catshill will be spending Circa  £15,000 possibly</a:t>
            </a:r>
          </a:p>
          <a:p>
            <a:pPr marL="742950" lvl="1" indent="-285750">
              <a:buFont typeface="Arial" panose="020B0604020202020204" pitchFamily="34" charset="0"/>
              <a:buChar char="•"/>
            </a:pPr>
            <a:r>
              <a:rPr lang="en-GB" sz="2000" b="1" dirty="0">
                <a:solidFill>
                  <a:prstClr val="black"/>
                </a:solidFill>
              </a:rPr>
              <a:t>Engage with the community at every stage</a:t>
            </a:r>
          </a:p>
          <a:p>
            <a:pPr marL="742950" lvl="1" indent="-285750">
              <a:buFont typeface="Arial" panose="020B0604020202020204" pitchFamily="34" charset="0"/>
              <a:buChar char="•"/>
            </a:pPr>
            <a:r>
              <a:rPr lang="en-GB" sz="2000" b="1" dirty="0">
                <a:solidFill>
                  <a:prstClr val="black"/>
                </a:solidFill>
              </a:rPr>
              <a:t>Engage with BDC and other active groups</a:t>
            </a:r>
          </a:p>
          <a:p>
            <a:pPr marL="742950" lvl="1" indent="-285750">
              <a:buFont typeface="Arial" panose="020B0604020202020204" pitchFamily="34" charset="0"/>
              <a:buChar char="•"/>
            </a:pPr>
            <a:r>
              <a:rPr lang="en-GB" sz="2000" b="1" dirty="0">
                <a:solidFill>
                  <a:prstClr val="black"/>
                </a:solidFill>
              </a:rPr>
              <a:t>Educate our community on the issues enabling informed judgements </a:t>
            </a:r>
          </a:p>
          <a:p>
            <a:pPr marL="742950" lvl="1" indent="-285750">
              <a:buFont typeface="Arial" panose="020B0604020202020204" pitchFamily="34" charset="0"/>
              <a:buChar char="•"/>
            </a:pPr>
            <a:r>
              <a:rPr lang="en-GB" sz="2000" b="1" dirty="0">
                <a:solidFill>
                  <a:prstClr val="black"/>
                </a:solidFill>
              </a:rPr>
              <a:t>Focus on  how engagement and consultation can effect improvements in our community</a:t>
            </a:r>
          </a:p>
          <a:p>
            <a:pPr marL="742950" lvl="1" indent="-285750">
              <a:buFont typeface="Arial" panose="020B0604020202020204" pitchFamily="34" charset="0"/>
              <a:buChar char="•"/>
            </a:pPr>
            <a:endParaRPr lang="en-GB" sz="2000" dirty="0">
              <a:solidFill>
                <a:prstClr val="black"/>
              </a:solidFill>
            </a:endParaRPr>
          </a:p>
          <a:p>
            <a:pPr marL="285750" indent="-285750">
              <a:buFont typeface="Arial" panose="020B0604020202020204" pitchFamily="34" charset="0"/>
              <a:buChar char="•"/>
            </a:pPr>
            <a:endParaRPr lang="en-GB" sz="1400" dirty="0">
              <a:solidFill>
                <a:prstClr val="black"/>
              </a:solidFill>
            </a:endParaRPr>
          </a:p>
          <a:p>
            <a:pPr marL="285750" indent="-285750">
              <a:buFont typeface="Arial" panose="020B0604020202020204" pitchFamily="34" charset="0"/>
              <a:buChar char="•"/>
            </a:pPr>
            <a:endParaRPr lang="en-GB" sz="1400" dirty="0">
              <a:solidFill>
                <a:prstClr val="black"/>
              </a:solidFill>
            </a:endParaRPr>
          </a:p>
          <a:p>
            <a:pPr marL="285750" indent="-285750">
              <a:buFont typeface="Arial" panose="020B0604020202020204" pitchFamily="34" charset="0"/>
              <a:buChar char="•"/>
            </a:pPr>
            <a:endParaRPr lang="en-GB" sz="1400" dirty="0">
              <a:solidFill>
                <a:prstClr val="black"/>
              </a:solidFill>
            </a:endParaRPr>
          </a:p>
          <a:p>
            <a:pPr marL="285750" indent="-285750">
              <a:buFont typeface="Arial" panose="020B0604020202020204" pitchFamily="34" charset="0"/>
              <a:buChar char="•"/>
            </a:pPr>
            <a:endParaRPr lang="en-GB" sz="1400" dirty="0">
              <a:solidFill>
                <a:prstClr val="black"/>
              </a:solidFill>
            </a:endParaRPr>
          </a:p>
        </p:txBody>
      </p:sp>
    </p:spTree>
    <p:extLst>
      <p:ext uri="{BB962C8B-B14F-4D97-AF65-F5344CB8AC3E}">
        <p14:creationId xmlns:p14="http://schemas.microsoft.com/office/powerpoint/2010/main" val="2728944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64620" y="819139"/>
            <a:ext cx="2861732" cy="1630446"/>
          </a:xfrm>
          <a:prstGeom prst="rect">
            <a:avLst/>
          </a:prstGeom>
        </p:spPr>
      </p:pic>
      <p:sp>
        <p:nvSpPr>
          <p:cNvPr id="2" name="TextBox 1">
            <a:extLst>
              <a:ext uri="{FF2B5EF4-FFF2-40B4-BE49-F238E27FC236}">
                <a16:creationId xmlns:a16="http://schemas.microsoft.com/office/drawing/2014/main" xmlns="" id="{CCF7BC4F-F83E-BA4E-8BBA-51D27B6DD62E}"/>
              </a:ext>
            </a:extLst>
          </p:cNvPr>
          <p:cNvSpPr txBox="1"/>
          <p:nvPr/>
        </p:nvSpPr>
        <p:spPr>
          <a:xfrm>
            <a:off x="1104931" y="2884868"/>
            <a:ext cx="6042843" cy="461665"/>
          </a:xfrm>
          <a:prstGeom prst="rect">
            <a:avLst/>
          </a:prstGeom>
          <a:noFill/>
        </p:spPr>
        <p:txBody>
          <a:bodyPr wrap="square" rtlCol="0">
            <a:spAutoFit/>
          </a:bodyPr>
          <a:lstStyle/>
          <a:p>
            <a:pPr algn="ctr"/>
            <a:r>
              <a:rPr lang="en-GB" b="1" dirty="0" smtClean="0"/>
              <a:t>Thanks you for attending this evening</a:t>
            </a:r>
            <a:endParaRPr lang="en-GB" b="1" dirty="0"/>
          </a:p>
        </p:txBody>
      </p:sp>
    </p:spTree>
    <p:extLst>
      <p:ext uri="{BB962C8B-B14F-4D97-AF65-F5344CB8AC3E}">
        <p14:creationId xmlns:p14="http://schemas.microsoft.com/office/powerpoint/2010/main" val="360049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E6E17DB-E81E-624D-8BEA-B355303C65FA}"/>
              </a:ext>
            </a:extLst>
          </p:cNvPr>
          <p:cNvPicPr>
            <a:picLocks noChangeAspect="1"/>
          </p:cNvPicPr>
          <p:nvPr/>
        </p:nvPicPr>
        <p:blipFill>
          <a:blip r:embed="rId2"/>
          <a:stretch>
            <a:fillRect/>
          </a:stretch>
        </p:blipFill>
        <p:spPr>
          <a:xfrm>
            <a:off x="1705209" y="1575881"/>
            <a:ext cx="6067191" cy="3921886"/>
          </a:xfrm>
          <a:prstGeom prst="rect">
            <a:avLst/>
          </a:prstGeom>
        </p:spPr>
      </p:pic>
      <p:sp>
        <p:nvSpPr>
          <p:cNvPr id="3" name="TextBox 2">
            <a:extLst>
              <a:ext uri="{FF2B5EF4-FFF2-40B4-BE49-F238E27FC236}">
                <a16:creationId xmlns:a16="http://schemas.microsoft.com/office/drawing/2014/main" xmlns="" id="{84334434-416E-FD4C-8A71-C52E7827B309}"/>
              </a:ext>
            </a:extLst>
          </p:cNvPr>
          <p:cNvSpPr txBox="1"/>
          <p:nvPr/>
        </p:nvSpPr>
        <p:spPr>
          <a:xfrm>
            <a:off x="1801668" y="337317"/>
            <a:ext cx="6225702" cy="830997"/>
          </a:xfrm>
          <a:prstGeom prst="rect">
            <a:avLst/>
          </a:prstGeom>
          <a:noFill/>
        </p:spPr>
        <p:txBody>
          <a:bodyPr wrap="square" rtlCol="0">
            <a:spAutoFit/>
          </a:bodyPr>
          <a:lstStyle/>
          <a:p>
            <a:pPr algn="ctr"/>
            <a:r>
              <a:rPr lang="en-GB" b="1" dirty="0"/>
              <a:t>Birmingham Housing Market Area</a:t>
            </a:r>
          </a:p>
          <a:p>
            <a:pPr algn="ctr"/>
            <a:r>
              <a:rPr lang="en-GB" b="1" dirty="0"/>
              <a:t> Strategic Growth Study</a:t>
            </a:r>
          </a:p>
        </p:txBody>
      </p:sp>
    </p:spTree>
    <p:extLst>
      <p:ext uri="{BB962C8B-B14F-4D97-AF65-F5344CB8AC3E}">
        <p14:creationId xmlns:p14="http://schemas.microsoft.com/office/powerpoint/2010/main" val="3732621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079ABFB-B319-3A48-92D5-59F852A50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030"/>
            <a:ext cx="9144000" cy="5960466"/>
          </a:xfrm>
          <a:prstGeom prst="rect">
            <a:avLst/>
          </a:prstGeom>
        </p:spPr>
      </p:pic>
    </p:spTree>
    <p:extLst>
      <p:ext uri="{BB962C8B-B14F-4D97-AF65-F5344CB8AC3E}">
        <p14:creationId xmlns:p14="http://schemas.microsoft.com/office/powerpoint/2010/main" val="3298103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E6E17DB-E81E-624D-8BEA-B355303C65FA}"/>
              </a:ext>
            </a:extLst>
          </p:cNvPr>
          <p:cNvPicPr>
            <a:picLocks noChangeAspect="1"/>
          </p:cNvPicPr>
          <p:nvPr/>
        </p:nvPicPr>
        <p:blipFill>
          <a:blip r:embed="rId2"/>
          <a:stretch>
            <a:fillRect/>
          </a:stretch>
        </p:blipFill>
        <p:spPr>
          <a:xfrm>
            <a:off x="4552252" y="3822971"/>
            <a:ext cx="2991737" cy="1933885"/>
          </a:xfrm>
          <a:prstGeom prst="rect">
            <a:avLst/>
          </a:prstGeom>
        </p:spPr>
      </p:pic>
      <p:sp>
        <p:nvSpPr>
          <p:cNvPr id="3" name="TextBox 2">
            <a:extLst>
              <a:ext uri="{FF2B5EF4-FFF2-40B4-BE49-F238E27FC236}">
                <a16:creationId xmlns:a16="http://schemas.microsoft.com/office/drawing/2014/main" xmlns="" id="{84334434-416E-FD4C-8A71-C52E7827B309}"/>
              </a:ext>
            </a:extLst>
          </p:cNvPr>
          <p:cNvSpPr txBox="1"/>
          <p:nvPr/>
        </p:nvSpPr>
        <p:spPr>
          <a:xfrm>
            <a:off x="1634242" y="350196"/>
            <a:ext cx="6225702" cy="830997"/>
          </a:xfrm>
          <a:prstGeom prst="rect">
            <a:avLst/>
          </a:prstGeom>
          <a:noFill/>
        </p:spPr>
        <p:txBody>
          <a:bodyPr wrap="square" rtlCol="0">
            <a:spAutoFit/>
          </a:bodyPr>
          <a:lstStyle/>
          <a:p>
            <a:pPr algn="ctr"/>
            <a:r>
              <a:rPr lang="en-GB" b="1" dirty="0"/>
              <a:t>Birmingham Housing Market Area</a:t>
            </a:r>
          </a:p>
          <a:p>
            <a:pPr algn="ctr"/>
            <a:r>
              <a:rPr lang="en-GB" b="1" dirty="0"/>
              <a:t> Strategic Growth Study</a:t>
            </a:r>
          </a:p>
        </p:txBody>
      </p:sp>
      <p:sp>
        <p:nvSpPr>
          <p:cNvPr id="4" name="TextBox 3">
            <a:extLst>
              <a:ext uri="{FF2B5EF4-FFF2-40B4-BE49-F238E27FC236}">
                <a16:creationId xmlns:a16="http://schemas.microsoft.com/office/drawing/2014/main" xmlns="" id="{14ADBDCD-F1C1-EE46-B7CE-CBD5A81AA2D7}"/>
              </a:ext>
            </a:extLst>
          </p:cNvPr>
          <p:cNvSpPr txBox="1"/>
          <p:nvPr/>
        </p:nvSpPr>
        <p:spPr>
          <a:xfrm>
            <a:off x="553793" y="1532586"/>
            <a:ext cx="7948182" cy="2343655"/>
          </a:xfrm>
          <a:prstGeom prst="rect">
            <a:avLst/>
          </a:prstGeom>
          <a:noFill/>
        </p:spPr>
        <p:txBody>
          <a:bodyPr wrap="square" rtlCol="0">
            <a:spAutoFit/>
          </a:bodyPr>
          <a:lstStyle/>
          <a:p>
            <a:pPr>
              <a:lnSpc>
                <a:spcPct val="150000"/>
              </a:lnSpc>
            </a:pPr>
            <a:r>
              <a:rPr lang="en-GB" sz="2000" b="1" dirty="0"/>
              <a:t>The </a:t>
            </a:r>
            <a:r>
              <a:rPr lang="en-GB" sz="2000" b="1" dirty="0" smtClean="0"/>
              <a:t>National </a:t>
            </a:r>
            <a:r>
              <a:rPr lang="en-GB" sz="2000" b="1" dirty="0"/>
              <a:t>Planning Policy Framework and the Localism Act 2011 requires local authorities to work together though the “Duty to co-operate” across the relevant Housing Market Area </a:t>
            </a:r>
            <a:endParaRPr lang="en-GB" sz="2000" b="1" dirty="0" smtClean="0"/>
          </a:p>
          <a:p>
            <a:pPr>
              <a:lnSpc>
                <a:spcPct val="150000"/>
              </a:lnSpc>
            </a:pPr>
            <a:r>
              <a:rPr lang="en-GB" sz="2000" b="1" dirty="0" smtClean="0"/>
              <a:t>( </a:t>
            </a:r>
            <a:r>
              <a:rPr lang="en-GB" sz="2000" b="1" dirty="0"/>
              <a:t>HMA) to identify and then meet housing need where it is sustainable to do so</a:t>
            </a:r>
          </a:p>
        </p:txBody>
      </p:sp>
    </p:spTree>
    <p:extLst>
      <p:ext uri="{BB962C8B-B14F-4D97-AF65-F5344CB8AC3E}">
        <p14:creationId xmlns:p14="http://schemas.microsoft.com/office/powerpoint/2010/main" val="1738392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32CB60A-525C-094A-BC7F-A6F48FA7FF4C}"/>
              </a:ext>
            </a:extLst>
          </p:cNvPr>
          <p:cNvSpPr/>
          <p:nvPr/>
        </p:nvSpPr>
        <p:spPr>
          <a:xfrm>
            <a:off x="1293776" y="116741"/>
            <a:ext cx="6789907" cy="4893647"/>
          </a:xfrm>
          <a:prstGeom prst="rect">
            <a:avLst/>
          </a:prstGeom>
        </p:spPr>
        <p:txBody>
          <a:bodyPr wrap="square">
            <a:spAutoFit/>
          </a:bodyPr>
          <a:lstStyle/>
          <a:p>
            <a:pPr algn="ctr"/>
            <a:endParaRPr lang="en-GB" sz="6000" dirty="0"/>
          </a:p>
          <a:p>
            <a:pPr algn="ctr"/>
            <a:r>
              <a:rPr lang="en-GB" sz="3200" b="1" dirty="0">
                <a:effectLst/>
                <a:latin typeface="Arial" panose="020B0604020202020204" pitchFamily="34" charset="0"/>
              </a:rPr>
              <a:t>A Strategic </a:t>
            </a:r>
            <a:r>
              <a:rPr lang="en-GB" sz="3200" b="1" dirty="0">
                <a:latin typeface="Arial" panose="020B0604020202020204" pitchFamily="34" charset="0"/>
              </a:rPr>
              <a:t>G</a:t>
            </a:r>
            <a:r>
              <a:rPr lang="en-GB" sz="3200" b="1" dirty="0">
                <a:effectLst/>
                <a:latin typeface="Arial" panose="020B0604020202020204" pitchFamily="34" charset="0"/>
              </a:rPr>
              <a:t>rowth </a:t>
            </a:r>
            <a:r>
              <a:rPr lang="en-GB" sz="3200" b="1" dirty="0">
                <a:latin typeface="Arial" panose="020B0604020202020204" pitchFamily="34" charset="0"/>
              </a:rPr>
              <a:t>S</a:t>
            </a:r>
            <a:r>
              <a:rPr lang="en-GB" sz="3200" b="1" dirty="0">
                <a:effectLst/>
                <a:latin typeface="Arial" panose="020B0604020202020204" pitchFamily="34" charset="0"/>
              </a:rPr>
              <a:t>tudy into the Greater Birmingham and Black Country Housing Market Area</a:t>
            </a:r>
          </a:p>
          <a:p>
            <a:pPr algn="ctr"/>
            <a:endParaRPr lang="en-GB" sz="4000" dirty="0">
              <a:effectLst/>
              <a:latin typeface="Arial" panose="020B0604020202020204" pitchFamily="34" charset="0"/>
            </a:endParaRPr>
          </a:p>
          <a:p>
            <a:pPr algn="ctr"/>
            <a:r>
              <a:rPr lang="en-GB" sz="3600" b="1" dirty="0">
                <a:solidFill>
                  <a:schemeClr val="accent1"/>
                </a:solidFill>
                <a:latin typeface="Arial" panose="020B0604020202020204" pitchFamily="34" charset="0"/>
              </a:rPr>
              <a:t>G L Hearn and Wood PLC</a:t>
            </a:r>
            <a:endParaRPr lang="en-GB" sz="3600" b="1" dirty="0">
              <a:solidFill>
                <a:schemeClr val="accent1"/>
              </a:solidFill>
              <a:effectLst/>
              <a:latin typeface="Arial" panose="020B0604020202020204" pitchFamily="34" charset="0"/>
            </a:endParaRPr>
          </a:p>
          <a:p>
            <a:pPr algn="ctr"/>
            <a:endParaRPr lang="en-GB" sz="4000" dirty="0">
              <a:latin typeface="Arial" panose="020B0604020202020204" pitchFamily="34" charset="0"/>
            </a:endParaRPr>
          </a:p>
          <a:p>
            <a:pPr algn="ctr"/>
            <a:r>
              <a:rPr lang="en-GB" sz="4000" dirty="0">
                <a:effectLst/>
                <a:latin typeface="Arial" panose="020B0604020202020204" pitchFamily="34" charset="0"/>
              </a:rPr>
              <a:t> </a:t>
            </a:r>
            <a:r>
              <a:rPr lang="en-GB" sz="4000" b="1" dirty="0">
                <a:effectLst/>
                <a:latin typeface="Arial" panose="020B0604020202020204" pitchFamily="34" charset="0"/>
              </a:rPr>
              <a:t>February 2018</a:t>
            </a:r>
            <a:endParaRPr lang="en-GB" sz="4000" b="1" dirty="0">
              <a:effectLst/>
            </a:endParaRPr>
          </a:p>
        </p:txBody>
      </p:sp>
    </p:spTree>
    <p:extLst>
      <p:ext uri="{BB962C8B-B14F-4D97-AF65-F5344CB8AC3E}">
        <p14:creationId xmlns:p14="http://schemas.microsoft.com/office/powerpoint/2010/main" val="909348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B7C251E-F564-174E-B68C-AD626FE767A5}"/>
              </a:ext>
            </a:extLst>
          </p:cNvPr>
          <p:cNvSpPr txBox="1"/>
          <p:nvPr/>
        </p:nvSpPr>
        <p:spPr>
          <a:xfrm>
            <a:off x="768485" y="233461"/>
            <a:ext cx="7616758" cy="4493538"/>
          </a:xfrm>
          <a:prstGeom prst="rect">
            <a:avLst/>
          </a:prstGeom>
          <a:noFill/>
        </p:spPr>
        <p:txBody>
          <a:bodyPr wrap="square" rtlCol="0">
            <a:spAutoFit/>
          </a:bodyPr>
          <a:lstStyle/>
          <a:p>
            <a:pPr>
              <a:lnSpc>
                <a:spcPct val="150000"/>
              </a:lnSpc>
            </a:pPr>
            <a:r>
              <a:rPr lang="en-GB" dirty="0"/>
              <a:t>“</a:t>
            </a:r>
            <a:r>
              <a:rPr lang="en-GB" sz="2000" b="1" dirty="0"/>
              <a:t>It cannot be stressed strongly enough that the council has not accepted the findings of the study but is looking to the residents and other interested parties of Bromsgrove to help inform its view on the study through a full consultation on the issues and options…….</a:t>
            </a:r>
          </a:p>
          <a:p>
            <a:pPr>
              <a:lnSpc>
                <a:spcPct val="150000"/>
              </a:lnSpc>
            </a:pPr>
            <a:r>
              <a:rPr lang="en-GB" sz="2000" b="1" dirty="0"/>
              <a:t>The district plan review will include looking at the whole green belt and assessing future development needs for the district</a:t>
            </a:r>
          </a:p>
          <a:p>
            <a:endParaRPr lang="en-GB" sz="2000" b="1" dirty="0"/>
          </a:p>
          <a:p>
            <a:r>
              <a:rPr lang="en-GB" sz="2000" b="1" dirty="0">
                <a:solidFill>
                  <a:srgbClr val="FF0000"/>
                </a:solidFill>
              </a:rPr>
              <a:t>Geoff Denaro   Leader of Bromsgrove District Council</a:t>
            </a:r>
          </a:p>
        </p:txBody>
      </p:sp>
    </p:spTree>
    <p:extLst>
      <p:ext uri="{BB962C8B-B14F-4D97-AF65-F5344CB8AC3E}">
        <p14:creationId xmlns:p14="http://schemas.microsoft.com/office/powerpoint/2010/main" val="2933064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F7736ED-98BF-8540-82DE-C027B301A1FC}"/>
              </a:ext>
            </a:extLst>
          </p:cNvPr>
          <p:cNvSpPr/>
          <p:nvPr/>
        </p:nvSpPr>
        <p:spPr>
          <a:xfrm>
            <a:off x="535022" y="385281"/>
            <a:ext cx="7937770" cy="6309420"/>
          </a:xfrm>
          <a:prstGeom prst="rect">
            <a:avLst/>
          </a:prstGeom>
        </p:spPr>
        <p:txBody>
          <a:bodyPr wrap="square">
            <a:spAutoFit/>
          </a:bodyPr>
          <a:lstStyle/>
          <a:p>
            <a:pPr algn="ctr"/>
            <a:r>
              <a:rPr lang="en-GB" sz="3600" b="1" dirty="0">
                <a:latin typeface="Calibri,Bold"/>
              </a:rPr>
              <a:t>Study Brief </a:t>
            </a:r>
          </a:p>
          <a:p>
            <a:pPr algn="ctr"/>
            <a:r>
              <a:rPr lang="en-GB" dirty="0"/>
              <a:t>It has </a:t>
            </a:r>
            <a:r>
              <a:rPr lang="en-GB" b="1" dirty="0"/>
              <a:t>been established that there is a shortfall in planned provision to meet the housing requirements in the Greater Birmingham and Black Country Market Area</a:t>
            </a:r>
          </a:p>
          <a:p>
            <a:pPr algn="ctr"/>
            <a:endParaRPr lang="en-GB" dirty="0"/>
          </a:p>
          <a:p>
            <a:pPr algn="ctr"/>
            <a:r>
              <a:rPr lang="en-GB" sz="2000" b="1" dirty="0">
                <a:solidFill>
                  <a:schemeClr val="accent1"/>
                </a:solidFill>
              </a:rPr>
              <a:t>Source   Birmingham Development Plan (BDP) 2017</a:t>
            </a:r>
          </a:p>
          <a:p>
            <a:pPr algn="r"/>
            <a:endParaRPr lang="en-GB" dirty="0">
              <a:solidFill>
                <a:schemeClr val="accent1"/>
              </a:solidFill>
            </a:endParaRPr>
          </a:p>
          <a:p>
            <a:r>
              <a:rPr lang="en-GB" b="1" dirty="0"/>
              <a:t>The Birmingham Development Plan (BDA) contains a clause requiring adjacent local Authorities to work together to address the shortfall</a:t>
            </a:r>
          </a:p>
          <a:p>
            <a:endParaRPr lang="en-GB" b="1" dirty="0"/>
          </a:p>
          <a:p>
            <a:pPr algn="ctr"/>
            <a:r>
              <a:rPr lang="en-GB" sz="2000" b="1" dirty="0">
                <a:solidFill>
                  <a:schemeClr val="accent1"/>
                </a:solidFill>
              </a:rPr>
              <a:t>Source   Black Country Core Strategy Review</a:t>
            </a:r>
          </a:p>
          <a:p>
            <a:pPr algn="ctr"/>
            <a:endParaRPr lang="en-GB" sz="2000" b="1" dirty="0">
              <a:solidFill>
                <a:schemeClr val="accent1"/>
              </a:solidFill>
            </a:endParaRPr>
          </a:p>
          <a:p>
            <a:r>
              <a:rPr lang="en-GB" b="1" dirty="0"/>
              <a:t>A series of studies indicates a major shortfall</a:t>
            </a:r>
          </a:p>
          <a:p>
            <a:endParaRPr lang="en-GB" b="1" dirty="0"/>
          </a:p>
          <a:p>
            <a:pPr algn="ctr"/>
            <a:r>
              <a:rPr lang="en-GB" sz="2000" b="1" dirty="0">
                <a:solidFill>
                  <a:schemeClr val="accent1"/>
                </a:solidFill>
              </a:rPr>
              <a:t>Source   G L Hearn</a:t>
            </a:r>
          </a:p>
        </p:txBody>
      </p:sp>
    </p:spTree>
    <p:extLst>
      <p:ext uri="{BB962C8B-B14F-4D97-AF65-F5344CB8AC3E}">
        <p14:creationId xmlns:p14="http://schemas.microsoft.com/office/powerpoint/2010/main" val="22892864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13523</TotalTime>
  <Words>1929</Words>
  <Application>Microsoft Office PowerPoint</Application>
  <PresentationFormat>On-screen Show (4:3)</PresentationFormat>
  <Paragraphs>229</Paragraphs>
  <Slides>31</Slides>
  <Notes>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31</vt:i4>
      </vt:variant>
    </vt:vector>
  </HeadingPairs>
  <TitlesOfParts>
    <vt:vector size="44" baseType="lpstr">
      <vt:lpstr>Arial</vt:lpstr>
      <vt:lpstr>Arial Black</vt:lpstr>
      <vt:lpstr>Calibri</vt:lpstr>
      <vt:lpstr>Calibri,Bold</vt:lpstr>
      <vt:lpstr>Calibri,Italic</vt:lpstr>
      <vt:lpstr>Courier New</vt:lpstr>
      <vt:lpstr>Lucida Sans Unicode</vt:lpstr>
      <vt:lpstr>Verdana</vt:lpstr>
      <vt:lpstr>Wingdings 2</vt:lpstr>
      <vt:lpstr>Wingdings 3</vt:lpstr>
      <vt:lpstr>Concourse</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Putting Communities in charge of Planning</vt:lpstr>
      <vt:lpstr>PowerPoint Presentation</vt:lpstr>
      <vt:lpstr>Structure of  Planning  System</vt:lpstr>
      <vt:lpstr>Neighbourhood planning cannot</vt:lpstr>
      <vt:lpstr>PowerPoint Presentation</vt:lpstr>
      <vt:lpstr>    WHAT CAN A NEIGHBOURHOOD PLAN DO ?       </vt:lpstr>
      <vt:lpstr>An Ambition   Restore the idea that development can be a force for good, rather than something to be resisted at all costs</vt:lpstr>
      <vt:lpstr>PowerPoint Presentation</vt:lpstr>
      <vt:lpstr>PowerPoint Presentation</vt:lpstr>
      <vt:lpstr>PowerPoint Presentation</vt:lpstr>
    </vt:vector>
  </TitlesOfParts>
  <Manager/>
  <Company>DCLG</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Futures: Analytical pack</dc:title>
  <dc:subject/>
  <dc:creator>mgilbert</dc:creator>
  <cp:keywords/>
  <dc:description/>
  <cp:lastModifiedBy>Belbroughton&amp;Fairfield Parish Council</cp:lastModifiedBy>
  <cp:revision>801</cp:revision>
  <cp:lastPrinted>2018-03-21T12:58:50Z</cp:lastPrinted>
  <dcterms:created xsi:type="dcterms:W3CDTF">2009-09-24T15:42:43Z</dcterms:created>
  <dcterms:modified xsi:type="dcterms:W3CDTF">2018-03-22T11:27:57Z</dcterms:modified>
  <cp:category/>
</cp:coreProperties>
</file>