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6"/>
  </p:notesMasterIdLst>
  <p:sldIdLst>
    <p:sldId id="302" r:id="rId2"/>
    <p:sldId id="322" r:id="rId3"/>
    <p:sldId id="445" r:id="rId4"/>
    <p:sldId id="394" r:id="rId5"/>
    <p:sldId id="428" r:id="rId6"/>
    <p:sldId id="455" r:id="rId7"/>
    <p:sldId id="457" r:id="rId8"/>
    <p:sldId id="397" r:id="rId9"/>
    <p:sldId id="398" r:id="rId10"/>
    <p:sldId id="448" r:id="rId11"/>
    <p:sldId id="456" r:id="rId12"/>
    <p:sldId id="433" r:id="rId13"/>
    <p:sldId id="461" r:id="rId14"/>
    <p:sldId id="34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8A7"/>
    <a:srgbClr val="616145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4660"/>
  </p:normalViewPr>
  <p:slideViewPr>
    <p:cSldViewPr>
      <p:cViewPr>
        <p:scale>
          <a:sx n="52" d="100"/>
          <a:sy n="52" d="100"/>
        </p:scale>
        <p:origin x="-60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8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C325C-C355-4AB2-B3E9-BABD14EDCEA9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33B7-367E-4DB4-ABE3-7FF336A40D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8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2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1702" indent="-277578" defTabSz="9052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0310" indent="-222062" defTabSz="9052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54434" indent="-222062" defTabSz="9052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98558" indent="-222062" defTabSz="9052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2682" indent="-222062" defTabSz="905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86807" indent="-222062" defTabSz="905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30931" indent="-222062" defTabSz="905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55" indent="-222062" defTabSz="905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71D21ED-A7DF-4E8D-ADAB-7F056B7D84E9}" type="slidenum">
              <a:rPr lang="en-US" altLang="en-US" smtClean="0">
                <a:latin typeface="Times New Roman" charset="0"/>
              </a:rPr>
              <a:pPr/>
              <a:t>5</a:t>
            </a:fld>
            <a:endParaRPr lang="en-US" altLang="en-US" smtClean="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150813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061" y="3747617"/>
            <a:ext cx="6037621" cy="4947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7578" lvl="1" indent="-161921"/>
            <a:r>
              <a:rPr lang="en-US" altLang="en-US" sz="1400" i="1">
                <a:latin typeface="Times New Roman" charset="0"/>
              </a:rPr>
              <a:t>16.    Resource Materials: * Club Leadership Plan</a:t>
            </a:r>
            <a:r>
              <a:rPr lang="en-US" altLang="en-US" sz="1400">
                <a:latin typeface="Times New Roman" charset="0"/>
              </a:rPr>
              <a:t> (EN-245) – publication that explains how to implement the plan </a:t>
            </a:r>
          </a:p>
          <a:p>
            <a:pPr marL="277578" lvl="1" indent="-161921">
              <a:buFontTx/>
              <a:buChar char="•"/>
            </a:pPr>
            <a:r>
              <a:rPr lang="en-US" altLang="en-US" sz="1400">
                <a:latin typeface="Times New Roman" charset="0"/>
              </a:rPr>
              <a:t>* Frequently Asked Questions – Answers to commonly asked questions about the Club Leadership Plan </a:t>
            </a:r>
          </a:p>
          <a:p>
            <a:pPr marL="277578" lvl="1" indent="-161921">
              <a:buFontTx/>
              <a:buChar char="•"/>
            </a:pPr>
            <a:r>
              <a:rPr lang="en-US" altLang="en-US" sz="1400">
                <a:latin typeface="Times New Roman" charset="0"/>
              </a:rPr>
              <a:t>* Recommended Rotary Club Bylaws  – Operating procedures for Rotary clubs can be amended to reflect a club’s practices and  procedures</a:t>
            </a:r>
          </a:p>
          <a:p>
            <a:pPr marL="277578" lvl="1" indent="-161921">
              <a:buFontTx/>
              <a:buChar char="•"/>
            </a:pPr>
            <a:r>
              <a:rPr lang="en-US" altLang="en-US" sz="1400" i="1">
                <a:latin typeface="Times New Roman" charset="0"/>
              </a:rPr>
              <a:t>* Planning Guide for Effective Rotary Clubs </a:t>
            </a:r>
            <a:r>
              <a:rPr lang="en-US" altLang="en-US" sz="1400">
                <a:latin typeface="Times New Roman" charset="0"/>
              </a:rPr>
              <a:t> – goal setting tool based on the interactive club concept</a:t>
            </a:r>
          </a:p>
          <a:p>
            <a:pPr marL="277578" lvl="1" indent="-161921">
              <a:buFontTx/>
              <a:buChar char="•"/>
            </a:pPr>
            <a:r>
              <a:rPr lang="en-US" altLang="en-US" sz="1400">
                <a:latin typeface="Times New Roman" charset="0"/>
              </a:rPr>
              <a:t>District Membership Chair – acts a consultant as clubs go through implementation steps</a:t>
            </a:r>
          </a:p>
          <a:p>
            <a:pPr marL="277578" lvl="1" indent="-161921">
              <a:buFontTx/>
              <a:buChar char="•"/>
            </a:pPr>
            <a:r>
              <a:rPr lang="en-US" altLang="en-US" sz="1400">
                <a:latin typeface="Times New Roman" charset="0"/>
              </a:rPr>
              <a:t>Assistant Governor – acts a consultant as clubs go through implementation steps</a:t>
            </a:r>
          </a:p>
          <a:p>
            <a:pPr marL="277578" lvl="1" indent="-161921">
              <a:buFontTx/>
              <a:buChar char="•"/>
            </a:pPr>
            <a:r>
              <a:rPr lang="en-US" altLang="en-US" sz="1400">
                <a:latin typeface="Times New Roman" charset="0"/>
              </a:rPr>
              <a:t>District committees – supports work of club committees; coordinates district wide efforts</a:t>
            </a:r>
          </a:p>
          <a:p>
            <a:pPr marL="277578" lvl="1" indent="-161921"/>
            <a:endParaRPr lang="en-US" altLang="en-US" sz="1400">
              <a:latin typeface="Times New Roman" charset="0"/>
            </a:endParaRPr>
          </a:p>
          <a:p>
            <a:pPr eaLnBrk="1" hangingPunct="1"/>
            <a:r>
              <a:rPr lang="en-US" altLang="en-US" sz="1400">
                <a:latin typeface="Times New Roman" charset="0"/>
              </a:rPr>
              <a:t>* Available on www.rotary.org. </a:t>
            </a:r>
          </a:p>
        </p:txBody>
      </p:sp>
    </p:spTree>
    <p:extLst>
      <p:ext uri="{BB962C8B-B14F-4D97-AF65-F5344CB8AC3E}">
        <p14:creationId xmlns:p14="http://schemas.microsoft.com/office/powerpoint/2010/main" val="138457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7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2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1702" indent="-277578" defTabSz="9052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0310" indent="-222062" defTabSz="9052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54434" indent="-222062" defTabSz="9052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98558" indent="-222062" defTabSz="90521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2682" indent="-222062" defTabSz="905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86807" indent="-222062" defTabSz="905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30931" indent="-222062" defTabSz="905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75055" indent="-222062" defTabSz="905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71D21ED-A7DF-4E8D-ADAB-7F056B7D84E9}" type="slidenum">
              <a:rPr lang="en-US" altLang="en-US" smtClean="0">
                <a:latin typeface="Times New Roman" charset="0"/>
              </a:rPr>
              <a:pPr/>
              <a:t>11</a:t>
            </a:fld>
            <a:endParaRPr lang="en-US" altLang="en-US" smtClean="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150813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061" y="3747617"/>
            <a:ext cx="6037621" cy="4947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7578" lvl="1" indent="-161921"/>
            <a:r>
              <a:rPr lang="en-US" altLang="en-US" sz="1400" i="1">
                <a:latin typeface="Times New Roman" charset="0"/>
              </a:rPr>
              <a:t>16.    Resource Materials: * Club Leadership Plan</a:t>
            </a:r>
            <a:r>
              <a:rPr lang="en-US" altLang="en-US" sz="1400">
                <a:latin typeface="Times New Roman" charset="0"/>
              </a:rPr>
              <a:t> (EN-245) – publication that explains how to implement the plan </a:t>
            </a:r>
          </a:p>
          <a:p>
            <a:pPr marL="277578" lvl="1" indent="-161921">
              <a:buFontTx/>
              <a:buChar char="•"/>
            </a:pPr>
            <a:r>
              <a:rPr lang="en-US" altLang="en-US" sz="1400">
                <a:latin typeface="Times New Roman" charset="0"/>
              </a:rPr>
              <a:t>* Frequently Asked Questions – Answers to commonly asked questions about the Club Leadership Plan </a:t>
            </a:r>
          </a:p>
          <a:p>
            <a:pPr marL="277578" lvl="1" indent="-161921">
              <a:buFontTx/>
              <a:buChar char="•"/>
            </a:pPr>
            <a:r>
              <a:rPr lang="en-US" altLang="en-US" sz="1400">
                <a:latin typeface="Times New Roman" charset="0"/>
              </a:rPr>
              <a:t>* Recommended Rotary Club Bylaws  – Operating procedures for Rotary clubs can be amended to reflect a club’s practices and  procedures</a:t>
            </a:r>
          </a:p>
          <a:p>
            <a:pPr marL="277578" lvl="1" indent="-161921">
              <a:buFontTx/>
              <a:buChar char="•"/>
            </a:pPr>
            <a:r>
              <a:rPr lang="en-US" altLang="en-US" sz="1400" i="1">
                <a:latin typeface="Times New Roman" charset="0"/>
              </a:rPr>
              <a:t>* Planning Guide for Effective Rotary Clubs </a:t>
            </a:r>
            <a:r>
              <a:rPr lang="en-US" altLang="en-US" sz="1400">
                <a:latin typeface="Times New Roman" charset="0"/>
              </a:rPr>
              <a:t> – goal setting tool based on the interactive club concept</a:t>
            </a:r>
          </a:p>
          <a:p>
            <a:pPr marL="277578" lvl="1" indent="-161921">
              <a:buFontTx/>
              <a:buChar char="•"/>
            </a:pPr>
            <a:r>
              <a:rPr lang="en-US" altLang="en-US" sz="1400">
                <a:latin typeface="Times New Roman" charset="0"/>
              </a:rPr>
              <a:t>District Membership Chair – acts a consultant as clubs go through implementation steps</a:t>
            </a:r>
          </a:p>
          <a:p>
            <a:pPr marL="277578" lvl="1" indent="-161921">
              <a:buFontTx/>
              <a:buChar char="•"/>
            </a:pPr>
            <a:r>
              <a:rPr lang="en-US" altLang="en-US" sz="1400">
                <a:latin typeface="Times New Roman" charset="0"/>
              </a:rPr>
              <a:t>Assistant Governor – acts a consultant as clubs go through implementation steps</a:t>
            </a:r>
          </a:p>
          <a:p>
            <a:pPr marL="277578" lvl="1" indent="-161921">
              <a:buFontTx/>
              <a:buChar char="•"/>
            </a:pPr>
            <a:r>
              <a:rPr lang="en-US" altLang="en-US" sz="1400">
                <a:latin typeface="Times New Roman" charset="0"/>
              </a:rPr>
              <a:t>District committees – supports work of club committees; coordinates district wide efforts</a:t>
            </a:r>
          </a:p>
          <a:p>
            <a:pPr marL="277578" lvl="1" indent="-161921"/>
            <a:endParaRPr lang="en-US" altLang="en-US" sz="1400">
              <a:latin typeface="Times New Roman" charset="0"/>
            </a:endParaRPr>
          </a:p>
          <a:p>
            <a:pPr eaLnBrk="1" hangingPunct="1"/>
            <a:r>
              <a:rPr lang="en-US" altLang="en-US" sz="1400">
                <a:latin typeface="Times New Roman" charset="0"/>
              </a:rPr>
              <a:t>* Available on www.rotary.org. </a:t>
            </a:r>
          </a:p>
        </p:txBody>
      </p:sp>
    </p:spTree>
    <p:extLst>
      <p:ext uri="{BB962C8B-B14F-4D97-AF65-F5344CB8AC3E}">
        <p14:creationId xmlns:p14="http://schemas.microsoft.com/office/powerpoint/2010/main" val="270638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8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5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40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3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4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3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67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02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65202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2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4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3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9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6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8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2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B50EC-82E0-41D7-B985-BED2B9A65B41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D1694-5A42-4AF2-8736-2FF1515D3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95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vidwhur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50949" y="291164"/>
            <a:ext cx="855482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/>
              <a:t>Changing the mindset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0200" y="4876800"/>
            <a:ext cx="3287590" cy="1447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Presented by: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Dave Hurt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(Dist. 5790)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5955268"/>
            <a:ext cx="41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www.davidwhurt@sbcglobal.net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David\Pictures\2015-2016 Rotary The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063"/>
            <a:ext cx="2286000" cy="1603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1" y="1554907"/>
            <a:ext cx="4866054" cy="4206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68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8070" y="549592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2382867"/>
            <a:ext cx="46481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Buy-in can be a simple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matter of being heard.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6238815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HBR </a:t>
            </a:r>
            <a:r>
              <a:rPr lang="en-US" sz="2000" b="1" dirty="0" err="1" smtClean="0">
                <a:solidFill>
                  <a:schemeClr val="bg1"/>
                </a:solidFill>
              </a:rPr>
              <a:t>OnPoint</a:t>
            </a:r>
            <a:r>
              <a:rPr lang="en-US" sz="2000" b="1" dirty="0" smtClean="0">
                <a:solidFill>
                  <a:schemeClr val="bg1"/>
                </a:solidFill>
              </a:rPr>
              <a:t> Jeffrey Ford &amp; Laurie Ford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38200"/>
            <a:ext cx="4800600" cy="4524315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 smtClean="0"/>
              <a:t>Analyze situational factors.</a:t>
            </a:r>
            <a:endParaRPr lang="en-US" sz="36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 smtClean="0"/>
              <a:t>Determine the optimal speed of change.</a:t>
            </a:r>
            <a:endParaRPr lang="en-US" sz="36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 smtClean="0"/>
              <a:t>Consider methods to counter resistance.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91000" y="62484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/>
                </a:solidFill>
              </a:rPr>
              <a:t>*HBR </a:t>
            </a:r>
            <a:r>
              <a:rPr lang="en-US" sz="2000" dirty="0" err="1" smtClean="0">
                <a:solidFill>
                  <a:schemeClr val="tx2"/>
                </a:solidFill>
              </a:rPr>
              <a:t>OnPoint</a:t>
            </a:r>
            <a:r>
              <a:rPr lang="en-US" sz="2000" dirty="0" smtClean="0">
                <a:solidFill>
                  <a:schemeClr val="tx2"/>
                </a:solidFill>
              </a:rPr>
              <a:t> Kotter &amp; </a:t>
            </a:r>
            <a:r>
              <a:rPr lang="en-US" sz="2000" dirty="0" err="1" smtClean="0">
                <a:solidFill>
                  <a:schemeClr val="tx2"/>
                </a:solidFill>
              </a:rPr>
              <a:t>Schiesinger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8070" y="549592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070" y="3048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Focus on 1 behavior at a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Have concrete and measurable goals.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Activate peer pressure.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Remove barriers to change.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Teach and coach well.</a:t>
            </a: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1470" y="6273306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/>
                </a:solidFill>
              </a:rPr>
              <a:t>*HBR </a:t>
            </a:r>
            <a:r>
              <a:rPr lang="en-US" sz="2000" dirty="0" err="1" smtClean="0">
                <a:solidFill>
                  <a:schemeClr val="tx2"/>
                </a:solidFill>
              </a:rPr>
              <a:t>OnPoint</a:t>
            </a:r>
            <a:r>
              <a:rPr lang="en-US" sz="2000" dirty="0" smtClean="0">
                <a:solidFill>
                  <a:schemeClr val="tx2"/>
                </a:solidFill>
              </a:rPr>
              <a:t> Morten Hansen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117586">
            <a:off x="391881" y="4796311"/>
            <a:ext cx="5290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Inspire Change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2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Education and Communication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Participation and Involvement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Facilitation and Support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Negotiation and Agreement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Manipulation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Coercion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Make the Group the Guru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6248400"/>
            <a:ext cx="5000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*HBR </a:t>
            </a:r>
            <a:r>
              <a:rPr lang="en-US" sz="2000" dirty="0" err="1" smtClean="0">
                <a:solidFill>
                  <a:schemeClr val="bg1"/>
                </a:solidFill>
              </a:rPr>
              <a:t>OnPoint</a:t>
            </a:r>
            <a:r>
              <a:rPr lang="en-US" sz="2000" dirty="0" smtClean="0">
                <a:solidFill>
                  <a:schemeClr val="bg1"/>
                </a:solidFill>
              </a:rPr>
              <a:t> John Koester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340" y="5325070"/>
            <a:ext cx="8113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Dealing with Resistance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8070" y="549592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http://www.rotarydistrict7430.org/IMupload/Membership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0" y="333291"/>
            <a:ext cx="1821255" cy="172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6721" y="213360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chemeClr val="tx2"/>
              </a:solidFill>
            </a:endParaRPr>
          </a:p>
          <a:p>
            <a:endParaRPr lang="en-US" sz="3200" b="1" dirty="0">
              <a:solidFill>
                <a:schemeClr val="tx2"/>
              </a:solidFill>
            </a:endParaRP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7" name="Picture 3" descr="F:\Dave Rotary Cam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39" y="2839309"/>
            <a:ext cx="2510909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075958" y="5713482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  <a:hlinkClick r:id="rId4"/>
              </a:rPr>
              <a:t>www.DavidWHurt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@sbcglobal.net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43" y="2255965"/>
            <a:ext cx="55754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I might suggest you take club pictures during your term and replay them with the year end changing of the guard.</a:t>
            </a:r>
          </a:p>
          <a:p>
            <a:endParaRPr lang="en-US" sz="3200" i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3200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Very best wishes as you grow your club!</a:t>
            </a:r>
            <a:endParaRPr lang="en-US" sz="3200" i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4724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838200"/>
            <a:ext cx="4876800" cy="550920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Why is Membership Growth So Difficult?</a:t>
            </a:r>
          </a:p>
          <a:p>
            <a:pPr algn="r"/>
            <a:endParaRPr lang="en-US" sz="3200" dirty="0" smtClean="0"/>
          </a:p>
          <a:p>
            <a:pPr algn="r"/>
            <a:r>
              <a:rPr lang="en-US" sz="3200" dirty="0" smtClean="0"/>
              <a:t>What Internal Mindsets Need Adjustment?</a:t>
            </a:r>
          </a:p>
          <a:p>
            <a:pPr algn="r"/>
            <a:endParaRPr lang="en-US" sz="3200" dirty="0" smtClean="0"/>
          </a:p>
          <a:p>
            <a:pPr algn="r"/>
            <a:r>
              <a:rPr lang="en-US" sz="3200" dirty="0" smtClean="0"/>
              <a:t>What External Variables Must Be Addressed?</a:t>
            </a:r>
          </a:p>
          <a:p>
            <a:pPr algn="r"/>
            <a:endParaRPr lang="en-US" sz="3200" dirty="0" smtClean="0"/>
          </a:p>
          <a:p>
            <a:pPr algn="r"/>
            <a:r>
              <a:rPr lang="en-US" sz="3200" dirty="0" smtClean="0"/>
              <a:t>How Do We Change? </a:t>
            </a:r>
          </a:p>
          <a:p>
            <a:pPr algn="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96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8070" y="545393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57" y="762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“People are much more likely to act their way into a new way of thinking than to think their way into a new way of acting.”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63246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*HBR </a:t>
            </a:r>
            <a:r>
              <a:rPr lang="en-US" sz="2000" dirty="0" err="1" smtClean="0">
                <a:solidFill>
                  <a:schemeClr val="bg1"/>
                </a:solidFill>
              </a:rPr>
              <a:t>OnPoint</a:t>
            </a:r>
            <a:r>
              <a:rPr lang="en-US" sz="2000" dirty="0" smtClean="0">
                <a:solidFill>
                  <a:schemeClr val="bg1"/>
                </a:solidFill>
              </a:rPr>
              <a:t> Pascale &amp; </a:t>
            </a:r>
            <a:r>
              <a:rPr lang="en-US" sz="2000" dirty="0" err="1" smtClean="0">
                <a:solidFill>
                  <a:schemeClr val="bg1"/>
                </a:solidFill>
              </a:rPr>
              <a:t>Sternin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4741572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764359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/>
                </a:solidFill>
              </a:rPr>
              <a:t>Winter 2014 </a:t>
            </a:r>
            <a:r>
              <a:rPr lang="en-US" sz="2000" dirty="0" err="1" smtClean="0">
                <a:solidFill>
                  <a:schemeClr val="tx2"/>
                </a:solidFill>
              </a:rPr>
              <a:t>OnPoint</a:t>
            </a:r>
            <a:r>
              <a:rPr lang="en-US" sz="2000" dirty="0" smtClean="0">
                <a:solidFill>
                  <a:schemeClr val="tx2"/>
                </a:solidFill>
              </a:rPr>
              <a:t> Harvard Business Review Articles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1614288"/>
            <a:ext cx="7315200" cy="1825096"/>
          </a:xfrm>
        </p:spPr>
        <p:txBody>
          <a:bodyPr/>
          <a:lstStyle/>
          <a:p>
            <a:r>
              <a:rPr lang="en-US" dirty="0" smtClean="0"/>
              <a:t>Leading change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Works and What Doesn’t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76200"/>
            <a:ext cx="3053558" cy="5078313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What’s to be changed?</a:t>
            </a:r>
            <a:endParaRPr lang="en-US" sz="3600" dirty="0">
              <a:solidFill>
                <a:schemeClr val="bg1"/>
              </a:solidFill>
            </a:endParaRPr>
          </a:p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 What’s to be left alone?</a:t>
            </a:r>
            <a:endParaRPr lang="en-US" sz="3600" dirty="0">
              <a:solidFill>
                <a:schemeClr val="bg1"/>
              </a:solidFill>
            </a:endParaRPr>
          </a:p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 Touch this and you will surely die!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6324600"/>
            <a:ext cx="442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*HBR </a:t>
            </a:r>
            <a:r>
              <a:rPr lang="en-US" sz="2000" dirty="0" err="1" smtClean="0">
                <a:solidFill>
                  <a:schemeClr val="bg1"/>
                </a:solidFill>
              </a:rPr>
              <a:t>OnPoint</a:t>
            </a:r>
            <a:r>
              <a:rPr lang="en-US" sz="2000" dirty="0" smtClean="0">
                <a:solidFill>
                  <a:schemeClr val="bg1"/>
                </a:solidFill>
              </a:rPr>
              <a:t> Peabody &amp; </a:t>
            </a:r>
            <a:r>
              <a:rPr lang="en-US" sz="2000" dirty="0" err="1" smtClean="0">
                <a:solidFill>
                  <a:schemeClr val="bg1"/>
                </a:solidFill>
              </a:rPr>
              <a:t>Stybel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76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196" name="Rectangle 10"/>
          <p:cNvSpPr txBox="1">
            <a:spLocks noChangeArrowheads="1"/>
          </p:cNvSpPr>
          <p:nvPr/>
        </p:nvSpPr>
        <p:spPr bwMode="auto">
          <a:xfrm>
            <a:off x="-48128" y="381000"/>
            <a:ext cx="9144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latin typeface="+mj-lt"/>
                <a:ea typeface="ヒラギノ角ゴ Pro W3"/>
                <a:cs typeface="Georgia" pitchFamily="18" charset="0"/>
              </a:rPr>
              <a:t>Mindset: The Key To Change</a:t>
            </a:r>
            <a:r>
              <a:rPr lang="en-US" altLang="en-US" sz="4000" dirty="0">
                <a:latin typeface="+mj-lt"/>
                <a:ea typeface="ヒラギノ角ゴ Pro W3"/>
                <a:cs typeface="Georgia" pitchFamily="18" charset="0"/>
              </a:rPr>
              <a:t/>
            </a:r>
            <a:br>
              <a:rPr lang="en-US" altLang="en-US" sz="4000" dirty="0">
                <a:latin typeface="+mj-lt"/>
                <a:ea typeface="ヒラギノ角ゴ Pro W3"/>
                <a:cs typeface="Georgia" pitchFamily="18" charset="0"/>
              </a:rPr>
            </a:br>
            <a:endParaRPr lang="en-US" altLang="en-US" sz="4000" dirty="0">
              <a:latin typeface="+mj-lt"/>
              <a:ea typeface="ヒラギノ角ゴ Pro W3"/>
              <a:cs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4297680" cy="51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8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3048000" cy="6400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Learn From the People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 With the People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Begin With What They Have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Build On What They Know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4572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4724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957072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Reasons People Resist Change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Strategies for Change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Getting People to Change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Dealing with Resistance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Your Role as Club President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Why Change Does Not Occur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1400" y="457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</a:rPr>
              <a:t>To change behavior, it is important to know: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6" y="163135"/>
            <a:ext cx="3302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39" y="76200"/>
            <a:ext cx="9115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desire not to lose something of value.</a:t>
            </a:r>
            <a:endParaRPr lang="en-US" sz="2800" dirty="0"/>
          </a:p>
          <a:p>
            <a:r>
              <a:rPr lang="en-US" sz="2800" dirty="0" smtClean="0"/>
              <a:t>A misunderstanding of the change.</a:t>
            </a:r>
            <a:endParaRPr lang="en-US" sz="2800" dirty="0"/>
          </a:p>
          <a:p>
            <a:r>
              <a:rPr lang="en-US" sz="2800" dirty="0" smtClean="0"/>
              <a:t>Believing the change will not produce the desired result.</a:t>
            </a:r>
            <a:endParaRPr lang="en-US" sz="2800" dirty="0"/>
          </a:p>
          <a:p>
            <a:r>
              <a:rPr lang="en-US" sz="2800" dirty="0" smtClean="0"/>
              <a:t>A low tolerance for change.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505200" y="63246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*HBR </a:t>
            </a:r>
            <a:r>
              <a:rPr lang="en-US" sz="2000" dirty="0" err="1" smtClean="0">
                <a:solidFill>
                  <a:schemeClr val="bg1"/>
                </a:solidFill>
              </a:rPr>
              <a:t>OnPoint</a:t>
            </a:r>
            <a:r>
              <a:rPr lang="en-US" sz="2000" dirty="0" smtClean="0">
                <a:solidFill>
                  <a:schemeClr val="bg1"/>
                </a:solidFill>
              </a:rPr>
              <a:t> J. Kotter &amp; L. </a:t>
            </a:r>
            <a:r>
              <a:rPr lang="en-US" sz="2000" dirty="0" err="1" smtClean="0">
                <a:solidFill>
                  <a:schemeClr val="bg1"/>
                </a:solidFill>
              </a:rPr>
              <a:t>Schiesinger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0498367">
            <a:off x="466499" y="4812217"/>
            <a:ext cx="5347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They Resist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6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7608</TotalTime>
  <Words>589</Words>
  <Application>Microsoft Office PowerPoint</Application>
  <PresentationFormat>On-screen Show (4:3)</PresentationFormat>
  <Paragraphs>91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Vapor Trail</vt:lpstr>
      <vt:lpstr>Changing the mindset</vt:lpstr>
      <vt:lpstr>PowerPoint Presentation</vt:lpstr>
      <vt:lpstr>PowerPoint Presentation</vt:lpstr>
      <vt:lpstr>Leading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545</cp:revision>
  <dcterms:created xsi:type="dcterms:W3CDTF">2014-01-27T23:29:31Z</dcterms:created>
  <dcterms:modified xsi:type="dcterms:W3CDTF">2015-02-15T18:52:20Z</dcterms:modified>
</cp:coreProperties>
</file>