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  <p:sldMasterId id="2147483787" r:id="rId3"/>
  </p:sldMasterIdLst>
  <p:notesMasterIdLst>
    <p:notesMasterId r:id="rId19"/>
  </p:notesMasterIdLst>
  <p:handoutMasterIdLst>
    <p:handoutMasterId r:id="rId20"/>
  </p:handoutMasterIdLst>
  <p:sldIdLst>
    <p:sldId id="256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5590" autoAdjust="0"/>
  </p:normalViewPr>
  <p:slideViewPr>
    <p:cSldViewPr>
      <p:cViewPr varScale="1">
        <p:scale>
          <a:sx n="86" d="100"/>
          <a:sy n="86" d="100"/>
        </p:scale>
        <p:origin x="-1344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9BC10358-5B47-41F9-B62D-0F61529CE705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7794C2FD-ABB7-4039-AAF4-245F41A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2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7A340199-F7EC-4303-A251-BCBA6039BEF3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AAA376C4-16A9-4A18-92BC-D64F4CE1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76C4-16A9-4A18-92BC-D64F4CE182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1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72510" y="987413"/>
            <a:ext cx="3975600" cy="34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6200"/>
            </a:lvl1pPr>
            <a:lvl2pPr lvl="1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1424" y="4632900"/>
            <a:ext cx="3068400" cy="1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1206313" y="2251033"/>
            <a:ext cx="6733200" cy="1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1204488" y="3773767"/>
            <a:ext cx="673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4" name="Google Shape;84;p11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85" name="Google Shape;85;p1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11"/>
          <p:cNvGrpSpPr/>
          <p:nvPr/>
        </p:nvGrpSpPr>
        <p:grpSpPr>
          <a:xfrm rot="10800000" flipH="1">
            <a:off x="4541" y="3457624"/>
            <a:ext cx="9144105" cy="3414281"/>
            <a:chOff x="360075" y="1852550"/>
            <a:chExt cx="2253075" cy="630950"/>
          </a:xfrm>
        </p:grpSpPr>
        <p:sp>
          <p:nvSpPr>
            <p:cNvPr id="92" name="Google Shape;92;p1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3"/>
          <p:cNvGrpSpPr/>
          <p:nvPr/>
        </p:nvGrpSpPr>
        <p:grpSpPr>
          <a:xfrm>
            <a:off x="23" y="1358793"/>
            <a:ext cx="9143955" cy="5010431"/>
            <a:chOff x="3495000" y="3037300"/>
            <a:chExt cx="2243475" cy="1193225"/>
          </a:xfrm>
        </p:grpSpPr>
        <p:sp>
          <p:nvSpPr>
            <p:cNvPr id="101" name="Google Shape;101;p13"/>
            <p:cNvSpPr/>
            <p:nvPr/>
          </p:nvSpPr>
          <p:spPr>
            <a:xfrm>
              <a:off x="5499575" y="3222825"/>
              <a:ext cx="238900" cy="865200"/>
            </a:xfrm>
            <a:custGeom>
              <a:avLst/>
              <a:gdLst/>
              <a:ahLst/>
              <a:cxnLst/>
              <a:rect l="l" t="t" r="r" b="b"/>
              <a:pathLst>
                <a:path w="9556" h="34608" extrusionOk="0">
                  <a:moveTo>
                    <a:pt x="9555" y="0"/>
                  </a:moveTo>
                  <a:lnTo>
                    <a:pt x="1" y="17073"/>
                  </a:lnTo>
                  <a:lnTo>
                    <a:pt x="9555" y="34607"/>
                  </a:lnTo>
                  <a:lnTo>
                    <a:pt x="9555" y="28921"/>
                  </a:lnTo>
                  <a:lnTo>
                    <a:pt x="3088" y="17059"/>
                  </a:lnTo>
                  <a:lnTo>
                    <a:pt x="9555" y="549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575250" y="3357925"/>
              <a:ext cx="163225" cy="591350"/>
            </a:xfrm>
            <a:custGeom>
              <a:avLst/>
              <a:gdLst/>
              <a:ahLst/>
              <a:cxnLst/>
              <a:rect l="l" t="t" r="r" b="b"/>
              <a:pathLst>
                <a:path w="6529" h="23654" extrusionOk="0">
                  <a:moveTo>
                    <a:pt x="6528" y="1"/>
                  </a:moveTo>
                  <a:lnTo>
                    <a:pt x="0" y="11669"/>
                  </a:lnTo>
                  <a:lnTo>
                    <a:pt x="6528" y="23653"/>
                  </a:lnTo>
                  <a:lnTo>
                    <a:pt x="6528" y="17972"/>
                  </a:lnTo>
                  <a:lnTo>
                    <a:pt x="3088" y="11655"/>
                  </a:lnTo>
                  <a:lnTo>
                    <a:pt x="6528" y="5504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5422050" y="3084075"/>
              <a:ext cx="316425" cy="1146450"/>
            </a:xfrm>
            <a:custGeom>
              <a:avLst/>
              <a:gdLst/>
              <a:ahLst/>
              <a:cxnLst/>
              <a:rect l="l" t="t" r="r" b="b"/>
              <a:pathLst>
                <a:path w="12657" h="45858" extrusionOk="0">
                  <a:moveTo>
                    <a:pt x="12656" y="0"/>
                  </a:moveTo>
                  <a:lnTo>
                    <a:pt x="0" y="22623"/>
                  </a:lnTo>
                  <a:lnTo>
                    <a:pt x="12656" y="45858"/>
                  </a:lnTo>
                  <a:lnTo>
                    <a:pt x="12656" y="40171"/>
                  </a:lnTo>
                  <a:lnTo>
                    <a:pt x="3088" y="22609"/>
                  </a:lnTo>
                  <a:lnTo>
                    <a:pt x="12656" y="5498"/>
                  </a:lnTo>
                  <a:lnTo>
                    <a:pt x="1265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495125" y="3179825"/>
              <a:ext cx="235475" cy="853325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3495000" y="3318575"/>
              <a:ext cx="160050" cy="579475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3495125" y="3037300"/>
              <a:ext cx="313125" cy="1134600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1696016" y="43261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2"/>
          </p:nvPr>
        </p:nvSpPr>
        <p:spPr>
          <a:xfrm>
            <a:off x="1696016" y="4798096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3"/>
          </p:nvPr>
        </p:nvSpPr>
        <p:spPr>
          <a:xfrm>
            <a:off x="3752999" y="43261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4"/>
          </p:nvPr>
        </p:nvSpPr>
        <p:spPr>
          <a:xfrm>
            <a:off x="3752999" y="4798096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5"/>
          </p:nvPr>
        </p:nvSpPr>
        <p:spPr>
          <a:xfrm>
            <a:off x="5809984" y="43261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6"/>
          </p:nvPr>
        </p:nvSpPr>
        <p:spPr>
          <a:xfrm>
            <a:off x="5809984" y="4798096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396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879635" y="1981200"/>
            <a:ext cx="1559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2"/>
          </p:nvPr>
        </p:nvSpPr>
        <p:spPr>
          <a:xfrm>
            <a:off x="879635" y="2403987"/>
            <a:ext cx="1559700" cy="1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3"/>
          </p:nvPr>
        </p:nvSpPr>
        <p:spPr>
          <a:xfrm>
            <a:off x="879635" y="4327100"/>
            <a:ext cx="1559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4"/>
          </p:nvPr>
        </p:nvSpPr>
        <p:spPr>
          <a:xfrm>
            <a:off x="879638" y="4751211"/>
            <a:ext cx="15597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5"/>
          </p:nvPr>
        </p:nvSpPr>
        <p:spPr>
          <a:xfrm>
            <a:off x="3052775" y="1981200"/>
            <a:ext cx="1634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6"/>
          </p:nvPr>
        </p:nvSpPr>
        <p:spPr>
          <a:xfrm>
            <a:off x="3052775" y="2403987"/>
            <a:ext cx="1634700" cy="1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7"/>
          </p:nvPr>
        </p:nvSpPr>
        <p:spPr>
          <a:xfrm>
            <a:off x="3052775" y="4327100"/>
            <a:ext cx="17013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8"/>
          </p:nvPr>
        </p:nvSpPr>
        <p:spPr>
          <a:xfrm>
            <a:off x="3052775" y="4751200"/>
            <a:ext cx="1701300" cy="1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1384038" y="2378903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2"/>
          </p:nvPr>
        </p:nvSpPr>
        <p:spPr>
          <a:xfrm>
            <a:off x="1384038" y="2776847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3"/>
          </p:nvPr>
        </p:nvSpPr>
        <p:spPr>
          <a:xfrm>
            <a:off x="3716100" y="2378903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4"/>
          </p:nvPr>
        </p:nvSpPr>
        <p:spPr>
          <a:xfrm>
            <a:off x="3716100" y="2776847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5"/>
          </p:nvPr>
        </p:nvSpPr>
        <p:spPr>
          <a:xfrm>
            <a:off x="6048088" y="2378903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6"/>
          </p:nvPr>
        </p:nvSpPr>
        <p:spPr>
          <a:xfrm>
            <a:off x="6048088" y="2776847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7"/>
          </p:nvPr>
        </p:nvSpPr>
        <p:spPr>
          <a:xfrm>
            <a:off x="1384038" y="4829025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8"/>
          </p:nvPr>
        </p:nvSpPr>
        <p:spPr>
          <a:xfrm>
            <a:off x="1384038" y="5226945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9"/>
          </p:nvPr>
        </p:nvSpPr>
        <p:spPr>
          <a:xfrm>
            <a:off x="3716100" y="4829025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13"/>
          </p:nvPr>
        </p:nvSpPr>
        <p:spPr>
          <a:xfrm>
            <a:off x="3716100" y="5226945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14"/>
          </p:nvPr>
        </p:nvSpPr>
        <p:spPr>
          <a:xfrm>
            <a:off x="6048088" y="4829025"/>
            <a:ext cx="1711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subTitle" idx="15"/>
          </p:nvPr>
        </p:nvSpPr>
        <p:spPr>
          <a:xfrm>
            <a:off x="6048088" y="5226945"/>
            <a:ext cx="17118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138" name="Google Shape;138;p15"/>
          <p:cNvGrpSpPr/>
          <p:nvPr/>
        </p:nvGrpSpPr>
        <p:grpSpPr>
          <a:xfrm>
            <a:off x="7780524" y="6"/>
            <a:ext cx="1368120" cy="3348127"/>
            <a:chOff x="7780524" y="4"/>
            <a:chExt cx="1368120" cy="2511095"/>
          </a:xfrm>
        </p:grpSpPr>
        <p:sp>
          <p:nvSpPr>
            <p:cNvPr id="139" name="Google Shape;139;p15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5"/>
          <p:cNvGrpSpPr/>
          <p:nvPr/>
        </p:nvGrpSpPr>
        <p:grpSpPr>
          <a:xfrm>
            <a:off x="4541" y="6"/>
            <a:ext cx="1432955" cy="3414281"/>
            <a:chOff x="4540" y="4"/>
            <a:chExt cx="1432955" cy="2560711"/>
          </a:xfrm>
        </p:grpSpPr>
        <p:sp>
          <p:nvSpPr>
            <p:cNvPr id="143" name="Google Shape;143;p15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6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148" name="Google Shape;148;p16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1"/>
          </p:nvPr>
        </p:nvSpPr>
        <p:spPr>
          <a:xfrm>
            <a:off x="668162" y="2180833"/>
            <a:ext cx="2359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2"/>
          </p:nvPr>
        </p:nvSpPr>
        <p:spPr>
          <a:xfrm>
            <a:off x="668262" y="2577400"/>
            <a:ext cx="2359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3"/>
          </p:nvPr>
        </p:nvSpPr>
        <p:spPr>
          <a:xfrm>
            <a:off x="666337" y="4559900"/>
            <a:ext cx="2353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4"/>
          </p:nvPr>
        </p:nvSpPr>
        <p:spPr>
          <a:xfrm>
            <a:off x="659912" y="4956967"/>
            <a:ext cx="2359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5"/>
          </p:nvPr>
        </p:nvSpPr>
        <p:spPr>
          <a:xfrm>
            <a:off x="6123937" y="2182667"/>
            <a:ext cx="2359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6"/>
          </p:nvPr>
        </p:nvSpPr>
        <p:spPr>
          <a:xfrm>
            <a:off x="6124588" y="2580000"/>
            <a:ext cx="2359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7"/>
          </p:nvPr>
        </p:nvSpPr>
        <p:spPr>
          <a:xfrm>
            <a:off x="6117862" y="4560267"/>
            <a:ext cx="2353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8"/>
          </p:nvPr>
        </p:nvSpPr>
        <p:spPr>
          <a:xfrm>
            <a:off x="6117863" y="4956433"/>
            <a:ext cx="2359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9" hasCustomPrompt="1"/>
          </p:nvPr>
        </p:nvSpPr>
        <p:spPr>
          <a:xfrm>
            <a:off x="3333744" y="2279592"/>
            <a:ext cx="782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13" hasCustomPrompt="1"/>
          </p:nvPr>
        </p:nvSpPr>
        <p:spPr>
          <a:xfrm>
            <a:off x="3333744" y="4673679"/>
            <a:ext cx="782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14" hasCustomPrompt="1"/>
          </p:nvPr>
        </p:nvSpPr>
        <p:spPr>
          <a:xfrm>
            <a:off x="5044205" y="2279592"/>
            <a:ext cx="782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15" hasCustomPrompt="1"/>
          </p:nvPr>
        </p:nvSpPr>
        <p:spPr>
          <a:xfrm>
            <a:off x="5044205" y="4673679"/>
            <a:ext cx="782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9" name="Google Shape;169;p17"/>
          <p:cNvGrpSpPr/>
          <p:nvPr/>
        </p:nvGrpSpPr>
        <p:grpSpPr>
          <a:xfrm>
            <a:off x="24" y="1358799"/>
            <a:ext cx="1003266" cy="4764261"/>
            <a:chOff x="22" y="1019094"/>
            <a:chExt cx="1276744" cy="3573196"/>
          </a:xfrm>
        </p:grpSpPr>
        <p:sp>
          <p:nvSpPr>
            <p:cNvPr id="170" name="Google Shape;170;p1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 flipH="1">
            <a:off x="8140724" y="1358799"/>
            <a:ext cx="1003266" cy="4764261"/>
            <a:chOff x="22" y="1019094"/>
            <a:chExt cx="1276744" cy="3573196"/>
          </a:xfrm>
        </p:grpSpPr>
        <p:sp>
          <p:nvSpPr>
            <p:cNvPr id="174" name="Google Shape;174;p1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79" name="Google Shape;179;p18"/>
          <p:cNvGrpSpPr/>
          <p:nvPr/>
        </p:nvGrpSpPr>
        <p:grpSpPr>
          <a:xfrm>
            <a:off x="8196713" y="0"/>
            <a:ext cx="947288" cy="5210960"/>
            <a:chOff x="8187751" y="597125"/>
            <a:chExt cx="947288" cy="3908220"/>
          </a:xfrm>
        </p:grpSpPr>
        <p:sp>
          <p:nvSpPr>
            <p:cNvPr id="180" name="Google Shape;180;p18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18"/>
          <p:cNvGrpSpPr/>
          <p:nvPr/>
        </p:nvGrpSpPr>
        <p:grpSpPr>
          <a:xfrm rot="10800000">
            <a:off x="-12" y="1647033"/>
            <a:ext cx="947288" cy="5210960"/>
            <a:chOff x="8187751" y="597125"/>
            <a:chExt cx="947288" cy="3908220"/>
          </a:xfrm>
        </p:grpSpPr>
        <p:sp>
          <p:nvSpPr>
            <p:cNvPr id="184" name="Google Shape;184;p18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Highlighted number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>
            <a:spLocks noGrp="1"/>
          </p:cNvSpPr>
          <p:nvPr>
            <p:ph type="title" hasCustomPrompt="1"/>
          </p:nvPr>
        </p:nvSpPr>
        <p:spPr>
          <a:xfrm>
            <a:off x="1545194" y="2186452"/>
            <a:ext cx="25701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19"/>
          <p:cNvSpPr txBox="1">
            <a:spLocks noGrp="1"/>
          </p:cNvSpPr>
          <p:nvPr>
            <p:ph type="subTitle" idx="1"/>
          </p:nvPr>
        </p:nvSpPr>
        <p:spPr>
          <a:xfrm>
            <a:off x="1545194" y="2763980"/>
            <a:ext cx="2570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 idx="2" hasCustomPrompt="1"/>
          </p:nvPr>
        </p:nvSpPr>
        <p:spPr>
          <a:xfrm>
            <a:off x="5028706" y="2188860"/>
            <a:ext cx="25701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9"/>
          <p:cNvSpPr txBox="1">
            <a:spLocks noGrp="1"/>
          </p:cNvSpPr>
          <p:nvPr>
            <p:ph type="subTitle" idx="3"/>
          </p:nvPr>
        </p:nvSpPr>
        <p:spPr>
          <a:xfrm>
            <a:off x="5028706" y="2763980"/>
            <a:ext cx="2570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title" idx="4" hasCustomPrompt="1"/>
          </p:nvPr>
        </p:nvSpPr>
        <p:spPr>
          <a:xfrm>
            <a:off x="1545200" y="4540033"/>
            <a:ext cx="25701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5"/>
          </p:nvPr>
        </p:nvSpPr>
        <p:spPr>
          <a:xfrm>
            <a:off x="1545200" y="5116767"/>
            <a:ext cx="2570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 idx="6" hasCustomPrompt="1"/>
          </p:nvPr>
        </p:nvSpPr>
        <p:spPr>
          <a:xfrm>
            <a:off x="5028706" y="4540032"/>
            <a:ext cx="25701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7"/>
          </p:nvPr>
        </p:nvSpPr>
        <p:spPr>
          <a:xfrm>
            <a:off x="5028706" y="5116769"/>
            <a:ext cx="2570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title" idx="8"/>
          </p:nvPr>
        </p:nvSpPr>
        <p:spPr>
          <a:xfrm>
            <a:off x="622625" y="486880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7780524" y="6"/>
            <a:ext cx="1368120" cy="3348127"/>
            <a:chOff x="7780524" y="4"/>
            <a:chExt cx="1368120" cy="2511095"/>
          </a:xfrm>
        </p:grpSpPr>
        <p:sp>
          <p:nvSpPr>
            <p:cNvPr id="198" name="Google Shape;198;p19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4541" y="6"/>
            <a:ext cx="1432955" cy="3414281"/>
            <a:chOff x="4540" y="4"/>
            <a:chExt cx="1432955" cy="2560711"/>
          </a:xfrm>
        </p:grpSpPr>
        <p:sp>
          <p:nvSpPr>
            <p:cNvPr id="202" name="Google Shape;202;p19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0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207" name="Google Shape;207;p20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0"/>
          <p:cNvGrpSpPr/>
          <p:nvPr/>
        </p:nvGrpSpPr>
        <p:grpSpPr>
          <a:xfrm rot="10800000" flipH="1">
            <a:off x="4541" y="3457624"/>
            <a:ext cx="9144105" cy="3414281"/>
            <a:chOff x="360075" y="1852550"/>
            <a:chExt cx="2253075" cy="630950"/>
          </a:xfrm>
        </p:grpSpPr>
        <p:sp>
          <p:nvSpPr>
            <p:cNvPr id="214" name="Google Shape;214;p20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2445375" y="307867"/>
            <a:ext cx="4251300" cy="1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93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93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93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93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93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93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93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93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2447275" y="2166833"/>
            <a:ext cx="4251300" cy="1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2288450" y="5003700"/>
            <a:ext cx="45696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, including icon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, and infographics &amp; images from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525888" y="3198153"/>
            <a:ext cx="608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06013" y="1337600"/>
            <a:ext cx="1128600" cy="1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5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29313" y="4376033"/>
            <a:ext cx="60888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000000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16" name="Google Shape;16;p3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3"/>
          <p:cNvGrpSpPr/>
          <p:nvPr/>
        </p:nvGrpSpPr>
        <p:grpSpPr>
          <a:xfrm rot="10800000" flipH="1">
            <a:off x="4541" y="3457624"/>
            <a:ext cx="9144105" cy="3414281"/>
            <a:chOff x="360075" y="1852550"/>
            <a:chExt cx="2253075" cy="630950"/>
          </a:xfrm>
        </p:grpSpPr>
        <p:sp>
          <p:nvSpPr>
            <p:cNvPr id="23" name="Google Shape;23;p3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145250" y="2153189"/>
            <a:ext cx="3043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2"/>
          </p:nvPr>
        </p:nvSpPr>
        <p:spPr>
          <a:xfrm>
            <a:off x="1145250" y="2846900"/>
            <a:ext cx="3043500" cy="2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3"/>
          </p:nvPr>
        </p:nvSpPr>
        <p:spPr>
          <a:xfrm>
            <a:off x="4955250" y="2153189"/>
            <a:ext cx="30435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subTitle" idx="4"/>
          </p:nvPr>
        </p:nvSpPr>
        <p:spPr>
          <a:xfrm>
            <a:off x="4955250" y="2846901"/>
            <a:ext cx="3043500" cy="2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29" name="Google Shape;229;p21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230" name="Google Shape;230;p2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2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238" name="Google Shape;238;p22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22"/>
          <p:cNvGrpSpPr/>
          <p:nvPr/>
        </p:nvGrpSpPr>
        <p:grpSpPr>
          <a:xfrm rot="10800000" flipH="1">
            <a:off x="4541" y="3457624"/>
            <a:ext cx="9144105" cy="3414281"/>
            <a:chOff x="360075" y="1852550"/>
            <a:chExt cx="2253075" cy="630950"/>
          </a:xfrm>
        </p:grpSpPr>
        <p:sp>
          <p:nvSpPr>
            <p:cNvPr id="245" name="Google Shape;245;p22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2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3"/>
          <p:cNvGrpSpPr/>
          <p:nvPr/>
        </p:nvGrpSpPr>
        <p:grpSpPr>
          <a:xfrm>
            <a:off x="8196713" y="0"/>
            <a:ext cx="947288" cy="5210960"/>
            <a:chOff x="8187751" y="597125"/>
            <a:chExt cx="947288" cy="3908220"/>
          </a:xfrm>
        </p:grpSpPr>
        <p:sp>
          <p:nvSpPr>
            <p:cNvPr id="253" name="Google Shape;253;p23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23"/>
          <p:cNvGrpSpPr/>
          <p:nvPr/>
        </p:nvGrpSpPr>
        <p:grpSpPr>
          <a:xfrm rot="10800000">
            <a:off x="-12" y="1647033"/>
            <a:ext cx="947288" cy="5210960"/>
            <a:chOff x="8187751" y="597125"/>
            <a:chExt cx="947288" cy="3908220"/>
          </a:xfrm>
        </p:grpSpPr>
        <p:sp>
          <p:nvSpPr>
            <p:cNvPr id="257" name="Google Shape;257;p23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4"/>
          <p:cNvGrpSpPr/>
          <p:nvPr/>
        </p:nvGrpSpPr>
        <p:grpSpPr>
          <a:xfrm>
            <a:off x="7780524" y="6"/>
            <a:ext cx="1368120" cy="3348127"/>
            <a:chOff x="7780524" y="4"/>
            <a:chExt cx="1368120" cy="2511095"/>
          </a:xfrm>
        </p:grpSpPr>
        <p:sp>
          <p:nvSpPr>
            <p:cNvPr id="262" name="Google Shape;262;p24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24"/>
          <p:cNvGrpSpPr/>
          <p:nvPr/>
        </p:nvGrpSpPr>
        <p:grpSpPr>
          <a:xfrm>
            <a:off x="4541" y="6"/>
            <a:ext cx="1432955" cy="3414281"/>
            <a:chOff x="4540" y="4"/>
            <a:chExt cx="1432955" cy="2560711"/>
          </a:xfrm>
        </p:grpSpPr>
        <p:sp>
          <p:nvSpPr>
            <p:cNvPr id="266" name="Google Shape;266;p24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24" y="1358799"/>
            <a:ext cx="1003266" cy="4764261"/>
            <a:chOff x="22" y="1019094"/>
            <a:chExt cx="1276744" cy="3573196"/>
          </a:xfrm>
        </p:grpSpPr>
        <p:sp>
          <p:nvSpPr>
            <p:cNvPr id="271" name="Google Shape;271;p25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25"/>
          <p:cNvGrpSpPr/>
          <p:nvPr/>
        </p:nvGrpSpPr>
        <p:grpSpPr>
          <a:xfrm flipH="1">
            <a:off x="8140724" y="1358799"/>
            <a:ext cx="1003266" cy="4764261"/>
            <a:chOff x="22" y="1019094"/>
            <a:chExt cx="1276744" cy="3573196"/>
          </a:xfrm>
        </p:grpSpPr>
        <p:sp>
          <p:nvSpPr>
            <p:cNvPr id="275" name="Google Shape;275;p25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199" y="2121734"/>
            <a:ext cx="947279" cy="4736135"/>
            <a:chOff x="198" y="1591300"/>
            <a:chExt cx="947279" cy="3552101"/>
          </a:xfrm>
        </p:grpSpPr>
        <p:sp>
          <p:nvSpPr>
            <p:cNvPr id="280" name="Google Shape;280;p26"/>
            <p:cNvSpPr/>
            <p:nvPr/>
          </p:nvSpPr>
          <p:spPr>
            <a:xfrm>
              <a:off x="198" y="2161172"/>
              <a:ext cx="685676" cy="2948936"/>
            </a:xfrm>
            <a:custGeom>
              <a:avLst/>
              <a:gdLst/>
              <a:ahLst/>
              <a:cxnLst/>
              <a:rect l="l" t="t" r="r" b="b"/>
              <a:pathLst>
                <a:path w="8141" h="29496" extrusionOk="0">
                  <a:moveTo>
                    <a:pt x="1" y="1"/>
                  </a:moveTo>
                  <a:lnTo>
                    <a:pt x="1" y="5683"/>
                  </a:lnTo>
                  <a:lnTo>
                    <a:pt x="5053" y="14960"/>
                  </a:lnTo>
                  <a:lnTo>
                    <a:pt x="1" y="23992"/>
                  </a:lnTo>
                  <a:lnTo>
                    <a:pt x="1" y="29495"/>
                  </a:lnTo>
                  <a:lnTo>
                    <a:pt x="8140" y="149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198" y="2716147"/>
              <a:ext cx="431148" cy="1853583"/>
            </a:xfrm>
            <a:custGeom>
              <a:avLst/>
              <a:gdLst/>
              <a:ahLst/>
              <a:cxnLst/>
              <a:rect l="l" t="t" r="r" b="b"/>
              <a:pathLst>
                <a:path w="5119" h="18540" extrusionOk="0">
                  <a:moveTo>
                    <a:pt x="1" y="0"/>
                  </a:moveTo>
                  <a:lnTo>
                    <a:pt x="1" y="5682"/>
                  </a:lnTo>
                  <a:lnTo>
                    <a:pt x="2031" y="9409"/>
                  </a:lnTo>
                  <a:lnTo>
                    <a:pt x="1" y="13037"/>
                  </a:lnTo>
                  <a:lnTo>
                    <a:pt x="1" y="18540"/>
                  </a:lnTo>
                  <a:lnTo>
                    <a:pt x="5118" y="93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198" y="1591300"/>
              <a:ext cx="947279" cy="3552101"/>
            </a:xfrm>
            <a:custGeom>
              <a:avLst/>
              <a:gdLst/>
              <a:ahLst/>
              <a:cxnLst/>
              <a:rect l="l" t="t" r="r" b="b"/>
              <a:pathLst>
                <a:path w="11247" h="35529" extrusionOk="0">
                  <a:moveTo>
                    <a:pt x="1" y="0"/>
                  </a:moveTo>
                  <a:lnTo>
                    <a:pt x="1" y="5687"/>
                  </a:lnTo>
                  <a:lnTo>
                    <a:pt x="8159" y="20660"/>
                  </a:lnTo>
                  <a:lnTo>
                    <a:pt x="1" y="35247"/>
                  </a:lnTo>
                  <a:lnTo>
                    <a:pt x="1" y="35529"/>
                  </a:lnTo>
                  <a:lnTo>
                    <a:pt x="2919" y="35529"/>
                  </a:lnTo>
                  <a:lnTo>
                    <a:pt x="11247" y="206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26"/>
          <p:cNvGrpSpPr/>
          <p:nvPr/>
        </p:nvGrpSpPr>
        <p:grpSpPr>
          <a:xfrm>
            <a:off x="8195713" y="796167"/>
            <a:ext cx="947288" cy="5210960"/>
            <a:chOff x="8187751" y="597125"/>
            <a:chExt cx="947288" cy="3908220"/>
          </a:xfrm>
        </p:grpSpPr>
        <p:sp>
          <p:nvSpPr>
            <p:cNvPr id="284" name="Google Shape;284;p26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26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body" idx="1"/>
          </p:nvPr>
        </p:nvSpPr>
        <p:spPr>
          <a:xfrm>
            <a:off x="2068800" y="2557933"/>
            <a:ext cx="5006400" cy="2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❖"/>
              <a:defRPr sz="18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➢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◆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➢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◆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7"/>
          <p:cNvGrpSpPr/>
          <p:nvPr/>
        </p:nvGrpSpPr>
        <p:grpSpPr>
          <a:xfrm>
            <a:off x="199" y="2121734"/>
            <a:ext cx="947279" cy="4736135"/>
            <a:chOff x="198" y="1591300"/>
            <a:chExt cx="947279" cy="3552101"/>
          </a:xfrm>
        </p:grpSpPr>
        <p:sp>
          <p:nvSpPr>
            <p:cNvPr id="291" name="Google Shape;291;p27"/>
            <p:cNvSpPr/>
            <p:nvPr/>
          </p:nvSpPr>
          <p:spPr>
            <a:xfrm>
              <a:off x="198" y="2161172"/>
              <a:ext cx="685676" cy="2948936"/>
            </a:xfrm>
            <a:custGeom>
              <a:avLst/>
              <a:gdLst/>
              <a:ahLst/>
              <a:cxnLst/>
              <a:rect l="l" t="t" r="r" b="b"/>
              <a:pathLst>
                <a:path w="8141" h="29496" extrusionOk="0">
                  <a:moveTo>
                    <a:pt x="1" y="1"/>
                  </a:moveTo>
                  <a:lnTo>
                    <a:pt x="1" y="5683"/>
                  </a:lnTo>
                  <a:lnTo>
                    <a:pt x="5053" y="14960"/>
                  </a:lnTo>
                  <a:lnTo>
                    <a:pt x="1" y="23992"/>
                  </a:lnTo>
                  <a:lnTo>
                    <a:pt x="1" y="29495"/>
                  </a:lnTo>
                  <a:lnTo>
                    <a:pt x="8140" y="149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98" y="2716147"/>
              <a:ext cx="431148" cy="1853583"/>
            </a:xfrm>
            <a:custGeom>
              <a:avLst/>
              <a:gdLst/>
              <a:ahLst/>
              <a:cxnLst/>
              <a:rect l="l" t="t" r="r" b="b"/>
              <a:pathLst>
                <a:path w="5119" h="18540" extrusionOk="0">
                  <a:moveTo>
                    <a:pt x="1" y="0"/>
                  </a:moveTo>
                  <a:lnTo>
                    <a:pt x="1" y="5682"/>
                  </a:lnTo>
                  <a:lnTo>
                    <a:pt x="2031" y="9409"/>
                  </a:lnTo>
                  <a:lnTo>
                    <a:pt x="1" y="13037"/>
                  </a:lnTo>
                  <a:lnTo>
                    <a:pt x="1" y="18540"/>
                  </a:lnTo>
                  <a:lnTo>
                    <a:pt x="5118" y="93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98" y="1591300"/>
              <a:ext cx="947279" cy="3552101"/>
            </a:xfrm>
            <a:custGeom>
              <a:avLst/>
              <a:gdLst/>
              <a:ahLst/>
              <a:cxnLst/>
              <a:rect l="l" t="t" r="r" b="b"/>
              <a:pathLst>
                <a:path w="11247" h="35529" extrusionOk="0">
                  <a:moveTo>
                    <a:pt x="1" y="0"/>
                  </a:moveTo>
                  <a:lnTo>
                    <a:pt x="1" y="5687"/>
                  </a:lnTo>
                  <a:lnTo>
                    <a:pt x="8159" y="20660"/>
                  </a:lnTo>
                  <a:lnTo>
                    <a:pt x="1" y="35247"/>
                  </a:lnTo>
                  <a:lnTo>
                    <a:pt x="1" y="35529"/>
                  </a:lnTo>
                  <a:lnTo>
                    <a:pt x="2919" y="35529"/>
                  </a:lnTo>
                  <a:lnTo>
                    <a:pt x="11247" y="206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>
            <a:off x="8195713" y="796167"/>
            <a:ext cx="947288" cy="5210960"/>
            <a:chOff x="8187751" y="597125"/>
            <a:chExt cx="947288" cy="3908220"/>
          </a:xfrm>
        </p:grpSpPr>
        <p:sp>
          <p:nvSpPr>
            <p:cNvPr id="295" name="Google Shape;295;p27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body" idx="1"/>
          </p:nvPr>
        </p:nvSpPr>
        <p:spPr>
          <a:xfrm>
            <a:off x="985250" y="1557267"/>
            <a:ext cx="7173600" cy="4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AutoNum type="romanLcPeriod"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1_Title and body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>
            <a:spLocks noGrp="1"/>
          </p:cNvSpPr>
          <p:nvPr>
            <p:ph type="title"/>
          </p:nvPr>
        </p:nvSpPr>
        <p:spPr>
          <a:xfrm>
            <a:off x="5873125" y="486867"/>
            <a:ext cx="2468400" cy="1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2" name="Google Shape;302;p28"/>
          <p:cNvSpPr txBox="1">
            <a:spLocks noGrp="1"/>
          </p:cNvSpPr>
          <p:nvPr>
            <p:ph type="subTitle" idx="1"/>
          </p:nvPr>
        </p:nvSpPr>
        <p:spPr>
          <a:xfrm>
            <a:off x="5873125" y="2151473"/>
            <a:ext cx="246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03" name="Google Shape;303;p28"/>
          <p:cNvSpPr txBox="1">
            <a:spLocks noGrp="1"/>
          </p:cNvSpPr>
          <p:nvPr>
            <p:ph type="subTitle" idx="2"/>
          </p:nvPr>
        </p:nvSpPr>
        <p:spPr>
          <a:xfrm>
            <a:off x="5873125" y="2685327"/>
            <a:ext cx="2468400" cy="2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9"/>
          <p:cNvGrpSpPr/>
          <p:nvPr/>
        </p:nvGrpSpPr>
        <p:grpSpPr>
          <a:xfrm>
            <a:off x="23" y="1358793"/>
            <a:ext cx="9143955" cy="5010431"/>
            <a:chOff x="3495000" y="3037300"/>
            <a:chExt cx="2243475" cy="1193225"/>
          </a:xfrm>
        </p:grpSpPr>
        <p:sp>
          <p:nvSpPr>
            <p:cNvPr id="306" name="Google Shape;306;p29"/>
            <p:cNvSpPr/>
            <p:nvPr/>
          </p:nvSpPr>
          <p:spPr>
            <a:xfrm>
              <a:off x="5499575" y="3222825"/>
              <a:ext cx="238900" cy="865200"/>
            </a:xfrm>
            <a:custGeom>
              <a:avLst/>
              <a:gdLst/>
              <a:ahLst/>
              <a:cxnLst/>
              <a:rect l="l" t="t" r="r" b="b"/>
              <a:pathLst>
                <a:path w="9556" h="34608" extrusionOk="0">
                  <a:moveTo>
                    <a:pt x="9555" y="0"/>
                  </a:moveTo>
                  <a:lnTo>
                    <a:pt x="1" y="17073"/>
                  </a:lnTo>
                  <a:lnTo>
                    <a:pt x="9555" y="34607"/>
                  </a:lnTo>
                  <a:lnTo>
                    <a:pt x="9555" y="28921"/>
                  </a:lnTo>
                  <a:lnTo>
                    <a:pt x="3088" y="17059"/>
                  </a:lnTo>
                  <a:lnTo>
                    <a:pt x="9555" y="549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5575250" y="3357925"/>
              <a:ext cx="163225" cy="591350"/>
            </a:xfrm>
            <a:custGeom>
              <a:avLst/>
              <a:gdLst/>
              <a:ahLst/>
              <a:cxnLst/>
              <a:rect l="l" t="t" r="r" b="b"/>
              <a:pathLst>
                <a:path w="6529" h="23654" extrusionOk="0">
                  <a:moveTo>
                    <a:pt x="6528" y="1"/>
                  </a:moveTo>
                  <a:lnTo>
                    <a:pt x="0" y="11669"/>
                  </a:lnTo>
                  <a:lnTo>
                    <a:pt x="6528" y="23653"/>
                  </a:lnTo>
                  <a:lnTo>
                    <a:pt x="6528" y="17972"/>
                  </a:lnTo>
                  <a:lnTo>
                    <a:pt x="3088" y="11655"/>
                  </a:lnTo>
                  <a:lnTo>
                    <a:pt x="6528" y="5504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5422050" y="3084075"/>
              <a:ext cx="316425" cy="1146450"/>
            </a:xfrm>
            <a:custGeom>
              <a:avLst/>
              <a:gdLst/>
              <a:ahLst/>
              <a:cxnLst/>
              <a:rect l="l" t="t" r="r" b="b"/>
              <a:pathLst>
                <a:path w="12657" h="45858" extrusionOk="0">
                  <a:moveTo>
                    <a:pt x="12656" y="0"/>
                  </a:moveTo>
                  <a:lnTo>
                    <a:pt x="0" y="22623"/>
                  </a:lnTo>
                  <a:lnTo>
                    <a:pt x="12656" y="45858"/>
                  </a:lnTo>
                  <a:lnTo>
                    <a:pt x="12656" y="40171"/>
                  </a:lnTo>
                  <a:lnTo>
                    <a:pt x="3088" y="22609"/>
                  </a:lnTo>
                  <a:lnTo>
                    <a:pt x="12656" y="5498"/>
                  </a:lnTo>
                  <a:lnTo>
                    <a:pt x="1265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495125" y="3179825"/>
              <a:ext cx="235475" cy="853325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495000" y="3318575"/>
              <a:ext cx="160050" cy="579475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495125" y="3037300"/>
              <a:ext cx="313125" cy="1134600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9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3" name="Google Shape;313;p29"/>
          <p:cNvSpPr txBox="1">
            <a:spLocks noGrp="1"/>
          </p:cNvSpPr>
          <p:nvPr>
            <p:ph type="subTitle" idx="1"/>
          </p:nvPr>
        </p:nvSpPr>
        <p:spPr>
          <a:xfrm>
            <a:off x="1466991" y="41229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subTitle" idx="2"/>
          </p:nvPr>
        </p:nvSpPr>
        <p:spPr>
          <a:xfrm>
            <a:off x="1466991" y="4522561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subTitle" idx="3"/>
          </p:nvPr>
        </p:nvSpPr>
        <p:spPr>
          <a:xfrm>
            <a:off x="3752999" y="41229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subTitle" idx="4"/>
          </p:nvPr>
        </p:nvSpPr>
        <p:spPr>
          <a:xfrm>
            <a:off x="3752999" y="4522561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ubTitle" idx="5"/>
          </p:nvPr>
        </p:nvSpPr>
        <p:spPr>
          <a:xfrm>
            <a:off x="6039009" y="4122960"/>
            <a:ext cx="163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8" name="Google Shape;318;p29"/>
          <p:cNvSpPr txBox="1">
            <a:spLocks noGrp="1"/>
          </p:cNvSpPr>
          <p:nvPr>
            <p:ph type="subTitle" idx="6"/>
          </p:nvPr>
        </p:nvSpPr>
        <p:spPr>
          <a:xfrm>
            <a:off x="6039009" y="4522561"/>
            <a:ext cx="1638000" cy="11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5441060" y="2635184"/>
            <a:ext cx="2447700" cy="2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33" name="Google Shape;33;p4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FA24-17DC-48A5-A19F-F3393529559E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F32E-F396-4857-9E0B-A297DAB04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562474" y="486880"/>
            <a:ext cx="2846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5571675" y="2220967"/>
            <a:ext cx="2846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571675" y="2719567"/>
            <a:ext cx="28461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5571675" y="4134733"/>
            <a:ext cx="28461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5571675" y="4633124"/>
            <a:ext cx="28461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FA24-17DC-48A5-A19F-F3393529559E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F32E-F396-4857-9E0B-A297DAB04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46056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2225850" y="1680733"/>
            <a:ext cx="4692300" cy="4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22" y="1358792"/>
            <a:ext cx="1276744" cy="4764261"/>
            <a:chOff x="22" y="1019094"/>
            <a:chExt cx="1276744" cy="3573196"/>
          </a:xfrm>
        </p:grpSpPr>
        <p:sp>
          <p:nvSpPr>
            <p:cNvPr id="51" name="Google Shape;51;p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7"/>
          <p:cNvGrpSpPr/>
          <p:nvPr/>
        </p:nvGrpSpPr>
        <p:grpSpPr>
          <a:xfrm flipH="1">
            <a:off x="7868572" y="1358792"/>
            <a:ext cx="1276744" cy="4764261"/>
            <a:chOff x="22" y="1019094"/>
            <a:chExt cx="1276744" cy="3573196"/>
          </a:xfrm>
        </p:grpSpPr>
        <p:sp>
          <p:nvSpPr>
            <p:cNvPr id="55" name="Google Shape;55;p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288600" y="1839767"/>
            <a:ext cx="4561500" cy="20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2293900" y="4093184"/>
            <a:ext cx="4561500" cy="10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61" name="Google Shape;61;p8"/>
          <p:cNvGrpSpPr/>
          <p:nvPr/>
        </p:nvGrpSpPr>
        <p:grpSpPr>
          <a:xfrm>
            <a:off x="4541" y="6"/>
            <a:ext cx="9144105" cy="3414281"/>
            <a:chOff x="360075" y="1852550"/>
            <a:chExt cx="2253075" cy="630950"/>
          </a:xfrm>
        </p:grpSpPr>
        <p:sp>
          <p:nvSpPr>
            <p:cNvPr id="62" name="Google Shape;62;p8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8"/>
          <p:cNvGrpSpPr/>
          <p:nvPr/>
        </p:nvGrpSpPr>
        <p:grpSpPr>
          <a:xfrm rot="10800000" flipH="1">
            <a:off x="4541" y="3457624"/>
            <a:ext cx="9144105" cy="3414281"/>
            <a:chOff x="360075" y="1852550"/>
            <a:chExt cx="2253075" cy="630950"/>
          </a:xfrm>
        </p:grpSpPr>
        <p:sp>
          <p:nvSpPr>
            <p:cNvPr id="69" name="Google Shape;69;p8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726225" y="2217767"/>
            <a:ext cx="2734800" cy="3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726225" y="486867"/>
            <a:ext cx="27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982475" y="2229400"/>
            <a:ext cx="3270600" cy="1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982475" y="4146200"/>
            <a:ext cx="327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shade val="100000"/>
                <a:satMod val="150000"/>
                <a:lumMod val="78000"/>
                <a:lumOff val="22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86880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shade val="100000"/>
                <a:satMod val="150000"/>
                <a:lumMod val="78000"/>
                <a:lumOff val="22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E115E21A-85C5-4069-A22A-93A4C80E4D8B}" type="datetime4">
              <a:rPr lang="en-US" smtClean="0"/>
              <a:pPr/>
              <a:t>August 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hyperlink" Target="https://www.news-medical.net/news/20200521/COVID-19-may-damage-the-central-nervous-system.aspx" TargetMode="Externa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s://www.thelancet.com/journals/laneur/article/PIIS1474-4422(20)30221-0/fulltext" TargetMode="External"/><Relationship Id="rId5" Type="http://schemas.openxmlformats.org/officeDocument/2006/relationships/hyperlink" Target="https://radiopaedia.org/articles/subarachnoid-cisterns?lang=us" TargetMode="External"/><Relationship Id="rId4" Type="http://schemas.openxmlformats.org/officeDocument/2006/relationships/hyperlink" Target="https://thejns.org/focus/view/journals/neurosurg-focus/43/5/article-pE7.x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s://radiopaedia.org/articles/cerebrospinal-fluid-1?lang=us" TargetMode="External"/><Relationship Id="rId5" Type="http://schemas.openxmlformats.org/officeDocument/2006/relationships/hyperlink" Target="https://radiopaedia.org/articles/pia-mater?lang=us" TargetMode="External"/><Relationship Id="rId4" Type="http://schemas.openxmlformats.org/officeDocument/2006/relationships/hyperlink" Target="https://radiopaedia.org/articles/subarachnoid-space?lang=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  <a:lumMod val="10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239000" cy="365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Clinical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3000"/>
            <a:ext cx="8305800" cy="1524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RADIOGRAPHIC FINDINGS OF EMPTY SELLA AND FACIAL NERVE ENHANCEMENT IN</a:t>
            </a:r>
            <a:br>
              <a:rPr lang="en-US" sz="3200" dirty="0" smtClean="0"/>
            </a:br>
            <a:r>
              <a:rPr lang="en-US" sz="3200" dirty="0" smtClean="0"/>
              <a:t>SARS-COV-2 PATIENTS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" r="-7451" b="-23636"/>
          <a:stretch/>
        </p:blipFill>
        <p:spPr>
          <a:xfrm>
            <a:off x="282385" y="228600"/>
            <a:ext cx="9140241" cy="53820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3"/>
    </mc:Choice>
    <mc:Fallback>
      <p:transition spd="slow" advTm="1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2057400" y="1981200"/>
            <a:ext cx="5718048" cy="825086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FACIAL NERVE ENHANCEMENT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35112" cy="1143000"/>
          </a:xfrm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sz="4800" dirty="0" smtClean="0"/>
              <a:t>CASE PRESENTATION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352800"/>
            <a:ext cx="152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Figure H :</a:t>
            </a:r>
          </a:p>
          <a:p>
            <a:r>
              <a:rPr lang="en-US" sz="1600" i="1" dirty="0" smtClean="0"/>
              <a:t>Enhancement of Mastoid branch of facial nerve on a MRI brain and IAC in </a:t>
            </a:r>
            <a:r>
              <a:rPr lang="en-US" sz="1600" i="1" dirty="0" err="1" smtClean="0"/>
              <a:t>Covid</a:t>
            </a:r>
            <a:r>
              <a:rPr lang="en-US" sz="1600" i="1" dirty="0" smtClean="0"/>
              <a:t> 19 patient .</a:t>
            </a:r>
          </a:p>
          <a:p>
            <a:r>
              <a:rPr lang="en-US" sz="1600" i="1" dirty="0" smtClean="0"/>
              <a:t>Pt.2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7" b="18326"/>
          <a:stretch/>
        </p:blipFill>
        <p:spPr>
          <a:xfrm>
            <a:off x="2473911" y="2793507"/>
            <a:ext cx="3962400" cy="39145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0"/>
    </mc:Choice>
    <mc:Fallback>
      <p:transition spd="slow" advTm="2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1143000" y="2209800"/>
            <a:ext cx="6861048" cy="3677528"/>
          </a:xfrm>
        </p:spPr>
        <p:txBody>
          <a:bodyPr>
            <a:normAutofit fontScale="85000" lnSpcReduction="20000"/>
          </a:bodyPr>
          <a:lstStyle/>
          <a:p>
            <a:r>
              <a:rPr lang="en-US" sz="4300" dirty="0"/>
              <a:t>Viral infections like SARS-CoV-2 could lead to lymphatic fluid aggregation in the subarachnoid space leading to Empty </a:t>
            </a:r>
            <a:r>
              <a:rPr lang="en-US" sz="4300" dirty="0" err="1"/>
              <a:t>sella</a:t>
            </a:r>
            <a:r>
              <a:rPr lang="en-US" sz="4300" dirty="0"/>
              <a:t> or Partially empty </a:t>
            </a:r>
            <a:r>
              <a:rPr lang="en-US" sz="4300" dirty="0" err="1"/>
              <a:t>sella</a:t>
            </a:r>
            <a:r>
              <a:rPr lang="en-US" sz="4300" dirty="0"/>
              <a:t> sign on a MRI radiograph.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56078" cy="1295400"/>
          </a:xfrm>
        </p:spPr>
        <p:txBody>
          <a:bodyPr/>
          <a:lstStyle/>
          <a:p>
            <a:r>
              <a:rPr lang="en-US" dirty="0" smtClean="0"/>
              <a:t>        </a:t>
            </a:r>
            <a:r>
              <a:rPr lang="en-US" sz="4800" dirty="0" smtClean="0"/>
              <a:t>DISCUSSION</a:t>
            </a:r>
            <a:endParaRPr lang="en-US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6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9"/>
    </mc:Choice>
    <mc:Fallback>
      <p:transition spd="slow" advTm="2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914400" y="2286000"/>
            <a:ext cx="7315200" cy="403860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-</a:t>
            </a:r>
            <a:r>
              <a:rPr lang="en-US" sz="3600" dirty="0" smtClean="0"/>
              <a:t>Sars-Cov-2 </a:t>
            </a:r>
            <a:r>
              <a:rPr lang="en-US" sz="3600" dirty="0"/>
              <a:t>infection hence could affect the </a:t>
            </a:r>
            <a:r>
              <a:rPr lang="en-US" sz="3600" dirty="0" smtClean="0"/>
              <a:t>IAC </a:t>
            </a:r>
            <a:r>
              <a:rPr lang="en-US" sz="3600" dirty="0"/>
              <a:t>segment of the vestibulocochlear nerve causing </a:t>
            </a:r>
            <a:r>
              <a:rPr lang="en-US" sz="3600" dirty="0" smtClean="0"/>
              <a:t>dizziness</a:t>
            </a:r>
          </a:p>
          <a:p>
            <a:r>
              <a:rPr lang="en-US" sz="3600" dirty="0" smtClean="0"/>
              <a:t>-Sars-Cov-2 infection could also effect </a:t>
            </a:r>
            <a:r>
              <a:rPr lang="en-US" sz="3600" dirty="0"/>
              <a:t>mastoid branch of Facial nerve and nerve to stapedius causing sensitivity to high pitched sounds  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09600"/>
            <a:ext cx="7467600" cy="850126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en-US" sz="4800" dirty="0" smtClean="0"/>
              <a:t> DISCUSSION </a:t>
            </a:r>
            <a:endParaRPr lang="en-US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3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1"/>
    </mc:Choice>
    <mc:Fallback>
      <p:transition spd="slow" advTm="1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734451" y="2057400"/>
            <a:ext cx="7751298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                    RESULT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533400"/>
            <a:ext cx="6046434" cy="850126"/>
          </a:xfrm>
        </p:spPr>
        <p:txBody>
          <a:bodyPr/>
          <a:lstStyle/>
          <a:p>
            <a:r>
              <a:rPr lang="en-US" sz="4800" dirty="0" smtClean="0"/>
              <a:t>       DISCUSSION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762000" y="2971800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The study links </a:t>
            </a:r>
            <a:r>
              <a:rPr lang="en-US" sz="3600" i="1" dirty="0"/>
              <a:t>SARS-CoV-2 and the abnormal </a:t>
            </a:r>
            <a:r>
              <a:rPr lang="en-US" sz="3600" i="1" dirty="0" smtClean="0"/>
              <a:t>neuro radiological </a:t>
            </a:r>
            <a:r>
              <a:rPr lang="en-US" sz="3600" i="1" dirty="0"/>
              <a:t>manifestations of empty </a:t>
            </a:r>
            <a:r>
              <a:rPr lang="en-US" sz="3600" i="1" dirty="0" err="1"/>
              <a:t>sella</a:t>
            </a:r>
            <a:r>
              <a:rPr lang="en-US" sz="3600" i="1" dirty="0"/>
              <a:t> and enhancement of the mastoid segment of the facial nerve.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14"/>
    </mc:Choice>
    <mc:Fallback>
      <p:transition spd="slow" advTm="2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1219200" y="2362200"/>
            <a:ext cx="6781800" cy="3886200"/>
          </a:xfrm>
        </p:spPr>
        <p:txBody>
          <a:bodyPr>
            <a:normAutofit fontScale="85000" lnSpcReduction="20000"/>
          </a:bodyPr>
          <a:lstStyle/>
          <a:p>
            <a:r>
              <a:rPr lang="en-US" b="1" u="sng" dirty="0">
                <a:hlinkClick r:id="rId4"/>
              </a:rPr>
              <a:t>https://thejns.org/focus/view/journals/neurosurg-focus/43/5/article-pE7.xml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u="sng" dirty="0">
                <a:hlinkClick r:id="rId5"/>
              </a:rPr>
              <a:t>https://radiopaedia.org/articles/subarachnoid-cisterns?lang=us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u="sng" dirty="0">
                <a:hlinkClick r:id="rId6"/>
              </a:rPr>
              <a:t>https://www.thelancet.com/journals/laneur/article/PIIS1474-4422(20)30221-0/fulltext</a:t>
            </a:r>
            <a:endParaRPr lang="en-US" dirty="0"/>
          </a:p>
          <a:p>
            <a:r>
              <a:rPr lang="en-US" b="1" dirty="0" smtClean="0"/>
              <a:t>https</a:t>
            </a:r>
            <a:r>
              <a:rPr lang="en-US" b="1" dirty="0"/>
              <a:t>://www.ncbi.nlm.nih.gov/pmc/articles/PMC7609129/</a:t>
            </a:r>
            <a:endParaRPr lang="en-US" dirty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www.news-medical.net/news/20200521/COVID-19-may-damage-the-central-nervous-system.aspx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https://jamanetwork.com/journals/jamaotolaryngology/fullarticle/2768620?resultClick=1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660678" cy="753122"/>
          </a:xfrm>
        </p:spPr>
        <p:txBody>
          <a:bodyPr/>
          <a:lstStyle/>
          <a:p>
            <a:r>
              <a:rPr lang="en-US" dirty="0" smtClean="0"/>
              <a:t>        </a:t>
            </a:r>
            <a:r>
              <a:rPr lang="en-US" sz="4800" dirty="0" smtClean="0"/>
              <a:t>REFERENCES</a:t>
            </a:r>
            <a:endParaRPr lang="en-US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9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2"/>
    </mc:Choice>
    <mc:Fallback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1447800" y="2743200"/>
            <a:ext cx="6324600" cy="117829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  Have a blessed day!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39912" cy="1371601"/>
          </a:xfrm>
        </p:spPr>
        <p:txBody>
          <a:bodyPr/>
          <a:lstStyle/>
          <a:p>
            <a:r>
              <a:rPr lang="en-US" dirty="0" smtClean="0"/>
              <a:t>          THANK  YOU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1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9"/>
    </mc:Choice>
    <mc:Fallback>
      <p:transition spd="slow" advTm="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3200400"/>
            <a:ext cx="7680960" cy="28956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                                                          </a:t>
            </a:r>
            <a:endParaRPr lang="en-US" sz="2400" dirty="0"/>
          </a:p>
          <a:p>
            <a:r>
              <a:rPr lang="en-US" sz="3600" dirty="0" smtClean="0">
                <a:latin typeface="+mj-lt"/>
              </a:rPr>
              <a:t>                                      </a:t>
            </a:r>
            <a:r>
              <a:rPr lang="en-US" sz="3600" b="1" dirty="0" err="1" smtClean="0">
                <a:latin typeface="+mj-lt"/>
              </a:rPr>
              <a:t>Erum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>
                <a:latin typeface="+mj-lt"/>
              </a:rPr>
              <a:t>S</a:t>
            </a:r>
            <a:r>
              <a:rPr lang="en-US" sz="3600" b="1" dirty="0" smtClean="0">
                <a:latin typeface="+mj-lt"/>
              </a:rPr>
              <a:t>iddiqui</a:t>
            </a:r>
          </a:p>
          <a:p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                                 Dr. </a:t>
            </a:r>
            <a:r>
              <a:rPr lang="en-US" sz="3600" dirty="0" err="1" smtClean="0">
                <a:latin typeface="+mj-lt"/>
              </a:rPr>
              <a:t>Harpal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Mangat</a:t>
            </a:r>
            <a:endParaRPr lang="en-US" sz="3600" dirty="0" smtClean="0">
              <a:latin typeface="+mj-lt"/>
            </a:endParaRPr>
          </a:p>
          <a:p>
            <a:r>
              <a:rPr lang="en-US" sz="3600" dirty="0" smtClean="0"/>
              <a:t>                                      </a:t>
            </a:r>
            <a:r>
              <a:rPr lang="en-US" sz="3600" dirty="0" err="1" smtClean="0"/>
              <a:t>Sagar</a:t>
            </a:r>
            <a:r>
              <a:rPr lang="en-US" sz="3600" dirty="0" smtClean="0"/>
              <a:t> </a:t>
            </a:r>
            <a:r>
              <a:rPr lang="en-US" sz="3600" dirty="0" err="1" smtClean="0"/>
              <a:t>Matharu</a:t>
            </a:r>
            <a:endParaRPr lang="en-US" sz="3600" dirty="0" smtClean="0"/>
          </a:p>
          <a:p>
            <a:r>
              <a:rPr lang="en-US" sz="3600" dirty="0" smtClean="0"/>
              <a:t>                                     </a:t>
            </a:r>
            <a:r>
              <a:rPr lang="en-US" sz="3600" dirty="0" err="1" smtClean="0"/>
              <a:t>Aamna</a:t>
            </a:r>
            <a:r>
              <a:rPr lang="en-US" sz="3600" dirty="0" smtClean="0"/>
              <a:t> Siddiqui</a:t>
            </a:r>
          </a:p>
          <a:p>
            <a:r>
              <a:rPr lang="en-US" sz="3600" dirty="0" smtClean="0"/>
              <a:t>                                       </a:t>
            </a:r>
            <a:r>
              <a:rPr lang="en-US" sz="3600" dirty="0" err="1" smtClean="0"/>
              <a:t>Apanjit</a:t>
            </a:r>
            <a:r>
              <a:rPr lang="en-US" sz="3600" dirty="0" smtClean="0"/>
              <a:t> </a:t>
            </a:r>
            <a:r>
              <a:rPr lang="en-US" sz="3600" dirty="0" err="1"/>
              <a:t>Sahi</a:t>
            </a:r>
            <a:r>
              <a:rPr lang="en-US" sz="3600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57200"/>
            <a:ext cx="7680960" cy="3200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               </a:t>
            </a:r>
            <a:r>
              <a:rPr lang="en-US" sz="3200" dirty="0" smtClean="0"/>
              <a:t>RADIOGRAPHIC  FINDINGS OF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                     EMPTY SELLA  AND </a:t>
            </a:r>
            <a:br>
              <a:rPr lang="en-US" sz="3200" dirty="0" smtClean="0"/>
            </a:br>
            <a:r>
              <a:rPr lang="en-US" sz="3200" dirty="0" smtClean="0"/>
              <a:t>           FACIAL NERVE ENHANCEMENT IN </a:t>
            </a:r>
            <a:br>
              <a:rPr lang="en-US" sz="3200" dirty="0" smtClean="0"/>
            </a:br>
            <a:r>
              <a:rPr lang="en-US" sz="3200" dirty="0" smtClean="0"/>
              <a:t>                        SAA-COV-2 PATIENTS  </a:t>
            </a:r>
            <a:br>
              <a:rPr lang="en-US" sz="3200" dirty="0" smtClean="0"/>
            </a:br>
            <a:r>
              <a:rPr lang="en-US" sz="3200" dirty="0" smtClean="0"/>
              <a:t>          </a:t>
            </a:r>
            <a:endParaRPr lang="en-U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3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"/>
    </mc:Choice>
    <mc:Fallback>
      <p:transition spd="slow" advTm="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3048000" cy="4495800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SUBARCHANOID CISTERNS</a:t>
            </a:r>
          </a:p>
          <a:p>
            <a:r>
              <a:rPr lang="en-US" dirty="0" smtClean="0"/>
              <a:t>The </a:t>
            </a:r>
            <a:r>
              <a:rPr lang="en-US" dirty="0"/>
              <a:t>subarachnoid cisterns are compartments within the </a:t>
            </a:r>
            <a:r>
              <a:rPr lang="en-US" dirty="0">
                <a:hlinkClick r:id="rId4"/>
              </a:rPr>
              <a:t>subarachnoid space</a:t>
            </a:r>
            <a:r>
              <a:rPr lang="en-US" dirty="0"/>
              <a:t> where the </a:t>
            </a:r>
            <a:r>
              <a:rPr lang="en-US" dirty="0">
                <a:hlinkClick r:id="rId5"/>
              </a:rPr>
              <a:t>pia mater</a:t>
            </a:r>
            <a:r>
              <a:rPr lang="en-US" dirty="0"/>
              <a:t> and arachnoid membrane are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in close approximation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results in </a:t>
            </a:r>
            <a:r>
              <a:rPr lang="en-US" dirty="0">
                <a:hlinkClick r:id="rId6"/>
              </a:rPr>
              <a:t>cerebrospinal fluid</a:t>
            </a:r>
            <a:r>
              <a:rPr lang="en-US" dirty="0"/>
              <a:t> pools.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63712" cy="1524000"/>
          </a:xfrm>
        </p:spPr>
        <p:txBody>
          <a:bodyPr/>
          <a:lstStyle/>
          <a:p>
            <a:r>
              <a:rPr lang="en-US" sz="4800" dirty="0" smtClean="0"/>
              <a:t>            INTRODUCTION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944471" cy="3783487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876800" y="5975358"/>
            <a:ext cx="3276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Figure A. Gross anatomy of cisterns</a:t>
            </a:r>
            <a:endParaRPr lang="en-US" sz="15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1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76"/>
    </mc:Choice>
    <mc:Fallback>
      <p:transition spd="slow" advTm="2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228600" y="2133600"/>
            <a:ext cx="4840942" cy="9906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PATHOLOGICAL CAUSES  OF EXCESS CSF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AND RAISED INTRACRANIAL PRESSURE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04800"/>
            <a:ext cx="7189434" cy="1078726"/>
          </a:xfrm>
        </p:spPr>
        <p:txBody>
          <a:bodyPr/>
          <a:lstStyle/>
          <a:p>
            <a:r>
              <a:rPr lang="en-US" dirty="0" smtClean="0"/>
              <a:t>       </a:t>
            </a:r>
            <a:r>
              <a:rPr lang="en-US" sz="4800" dirty="0" smtClean="0"/>
              <a:t>INTRODUCTION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81000" y="3124200"/>
            <a:ext cx="3733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r>
              <a:rPr lang="en-US" i="1" dirty="0" smtClean="0"/>
              <a:t>Brain trauma</a:t>
            </a:r>
          </a:p>
          <a:p>
            <a:r>
              <a:rPr lang="en-US" i="1" dirty="0" smtClean="0"/>
              <a:t>-Infections-Bacterial or Viral</a:t>
            </a:r>
          </a:p>
          <a:p>
            <a:r>
              <a:rPr lang="en-US" i="1" dirty="0" smtClean="0"/>
              <a:t>-The virus causes a bradykinin and a cytokine storm.</a:t>
            </a:r>
          </a:p>
          <a:p>
            <a:r>
              <a:rPr lang="en-US" i="1" dirty="0"/>
              <a:t>-</a:t>
            </a:r>
            <a:r>
              <a:rPr lang="en-US" i="1" dirty="0" smtClean="0"/>
              <a:t>The net result is a rise in ICP due to lymphatic </a:t>
            </a:r>
            <a:r>
              <a:rPr lang="en-US" i="1" dirty="0"/>
              <a:t> </a:t>
            </a:r>
            <a:r>
              <a:rPr lang="en-US" i="1" dirty="0" smtClean="0"/>
              <a:t>fluid </a:t>
            </a:r>
            <a:r>
              <a:rPr lang="en-US" i="1" dirty="0"/>
              <a:t>aggregation </a:t>
            </a:r>
            <a:endParaRPr lang="en-US" i="1" dirty="0" smtClean="0"/>
          </a:p>
          <a:p>
            <a:r>
              <a:rPr lang="en-US" i="1" dirty="0" smtClean="0"/>
              <a:t>-The ICP is released by natural    pathways</a:t>
            </a:r>
          </a:p>
          <a:p>
            <a:r>
              <a:rPr lang="en-US" i="1" dirty="0" smtClean="0"/>
              <a:t>-One of </a:t>
            </a:r>
            <a:r>
              <a:rPr lang="en-US" i="1" dirty="0"/>
              <a:t> </a:t>
            </a:r>
            <a:r>
              <a:rPr lang="en-US" i="1" dirty="0" smtClean="0"/>
              <a:t>them causes </a:t>
            </a:r>
            <a:r>
              <a:rPr lang="en-US" i="1" dirty="0"/>
              <a:t>CSF to flood and accumulate into the subarachnoid </a:t>
            </a:r>
            <a:r>
              <a:rPr lang="en-US" i="1" dirty="0" smtClean="0"/>
              <a:t> cisterns</a:t>
            </a:r>
            <a:endParaRPr lang="en-US" i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72" y="1993468"/>
            <a:ext cx="4274155" cy="41258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9565" y="593467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/>
            </a:r>
            <a:br>
              <a:rPr lang="en-US" sz="900" dirty="0"/>
            </a:br>
            <a:endParaRPr lang="en-US" sz="9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809565" y="6160601"/>
            <a:ext cx="4136325" cy="39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Figure B. Infected cells with Sara-Cov-2</a:t>
            </a:r>
            <a:endParaRPr lang="en-US" sz="15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01"/>
    </mc:Choice>
    <mc:Fallback>
      <p:transition spd="slow" advTm="6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7924800" cy="1295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EMPTY SELLA</a:t>
            </a:r>
          </a:p>
          <a:p>
            <a:r>
              <a:rPr lang="en-US" sz="1800" dirty="0" smtClean="0"/>
              <a:t>Increased ICP causes CSF to flood and accumulate into the subarachnoid cistern overhead the </a:t>
            </a:r>
            <a:r>
              <a:rPr lang="en-US" sz="1800" dirty="0" err="1" smtClean="0"/>
              <a:t>sella</a:t>
            </a:r>
            <a:r>
              <a:rPr lang="en-US" sz="1800" dirty="0" smtClean="0"/>
              <a:t> </a:t>
            </a:r>
            <a:r>
              <a:rPr lang="en-US" sz="1800" dirty="0" err="1" smtClean="0"/>
              <a:t>turcica</a:t>
            </a:r>
            <a:r>
              <a:rPr lang="en-US" sz="1800" dirty="0" smtClean="0"/>
              <a:t>, causing the </a:t>
            </a:r>
            <a:r>
              <a:rPr lang="en-US" sz="1800" dirty="0" err="1" smtClean="0"/>
              <a:t>sella</a:t>
            </a:r>
            <a:r>
              <a:rPr lang="en-US" sz="1800" dirty="0" smtClean="0"/>
              <a:t> </a:t>
            </a:r>
            <a:r>
              <a:rPr lang="en-US" sz="1800" dirty="0" err="1" smtClean="0"/>
              <a:t>turcica</a:t>
            </a:r>
            <a:r>
              <a:rPr lang="en-US" sz="1800" dirty="0" smtClean="0"/>
              <a:t> to appear empty on a MRI scan</a:t>
            </a: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3952" y="609600"/>
            <a:ext cx="6858000" cy="926326"/>
          </a:xfrm>
        </p:spPr>
        <p:txBody>
          <a:bodyPr/>
          <a:lstStyle/>
          <a:p>
            <a:r>
              <a:rPr lang="en-US" smtClean="0"/>
              <a:t>       </a:t>
            </a:r>
            <a:r>
              <a:rPr lang="en-US" sz="4800" smtClean="0"/>
              <a:t>INTRODUCTION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8" y="3429000"/>
            <a:ext cx="3033768" cy="289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1" y="3498996"/>
            <a:ext cx="3065929" cy="282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624" y="6322239"/>
            <a:ext cx="3128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Figure C :Early stage of ES 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163671" y="63049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Figure D : Advanced  stage of ES</a:t>
            </a:r>
            <a:endParaRPr lang="en-US" sz="1400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93"/>
    </mc:Choice>
    <mc:Fallback>
      <p:transition spd="slow" advTm="5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903698" cy="1620128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       </a:t>
            </a:r>
            <a:r>
              <a:rPr lang="en-US" sz="5100" dirty="0" smtClean="0"/>
              <a:t>INVOLVEMENT OF FACIAL AND VESTIBULOCCHLEAR NERVE</a:t>
            </a:r>
          </a:p>
          <a:p>
            <a:r>
              <a:rPr lang="en-US" sz="5100" dirty="0"/>
              <a:t>The subarachnoid space envelopes around the mastoid branch of the facial nerve, nerve to the stapedius and </a:t>
            </a:r>
            <a:r>
              <a:rPr lang="en-US" sz="5100" dirty="0" smtClean="0"/>
              <a:t>vestibulocochlear</a:t>
            </a:r>
            <a:r>
              <a:rPr lang="en-US" sz="5100" dirty="0"/>
              <a:t> </a:t>
            </a:r>
            <a:r>
              <a:rPr lang="en-US" sz="5100" dirty="0" smtClean="0"/>
              <a:t>which are located in IAC</a:t>
            </a:r>
            <a:endParaRPr lang="en-US" sz="5100" dirty="0"/>
          </a:p>
          <a:p>
            <a:r>
              <a:rPr lang="en-US" sz="5100" dirty="0"/>
              <a:t/>
            </a:r>
            <a:br>
              <a:rPr lang="en-US" sz="5100" dirty="0"/>
            </a:br>
            <a:endParaRPr lang="en-US" sz="5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7465" y="762000"/>
            <a:ext cx="6468038" cy="609600"/>
          </a:xfrm>
        </p:spPr>
        <p:txBody>
          <a:bodyPr/>
          <a:lstStyle/>
          <a:p>
            <a:r>
              <a:rPr lang="en-US" dirty="0" smtClean="0"/>
              <a:t>       </a:t>
            </a:r>
            <a:r>
              <a:rPr lang="en-US" sz="4800" dirty="0" smtClean="0"/>
              <a:t>INTRODUCTION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197"/>
            <a:ext cx="7315200" cy="33467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3671" y="6470992"/>
            <a:ext cx="701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                                    </a:t>
            </a:r>
            <a:r>
              <a:rPr lang="en-US" sz="1100" i="1" dirty="0" smtClean="0"/>
              <a:t>Figure E : Cranial nerve 7</a:t>
            </a:r>
            <a:r>
              <a:rPr lang="en-US" sz="1100" i="1" baseline="30000" dirty="0" smtClean="0"/>
              <a:t>th</a:t>
            </a:r>
            <a:r>
              <a:rPr lang="en-US" sz="1100" i="1" dirty="0" smtClean="0"/>
              <a:t> and 8</a:t>
            </a:r>
            <a:r>
              <a:rPr lang="en-US" sz="1100" i="1" baseline="30000" dirty="0" smtClean="0"/>
              <a:t>th</a:t>
            </a:r>
            <a:r>
              <a:rPr lang="en-US" sz="1100" i="1" dirty="0" smtClean="0"/>
              <a:t> in IAC</a:t>
            </a:r>
            <a:endParaRPr lang="en-US" sz="1100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0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1"/>
    </mc:Choice>
    <mc:Fallback>
      <p:transition spd="slow" advTm="3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7772400" cy="3886200"/>
          </a:xfrm>
        </p:spPr>
        <p:txBody>
          <a:bodyPr>
            <a:noAutofit/>
          </a:bodyPr>
          <a:lstStyle/>
          <a:p>
            <a:r>
              <a:rPr lang="en-US" sz="3200" dirty="0"/>
              <a:t>A retrospective review was conducted selecting cases presenting with neurological symptoms and a positive NAA test of SARS-CoV-2. Subjects were separated on the basis of absence or presence of any </a:t>
            </a:r>
            <a:r>
              <a:rPr lang="en-US" sz="3200" dirty="0">
                <a:solidFill>
                  <a:srgbClr val="FF0000"/>
                </a:solidFill>
              </a:rPr>
              <a:t>abnormal </a:t>
            </a:r>
            <a:r>
              <a:rPr lang="en-US" sz="3200" dirty="0" smtClean="0">
                <a:solidFill>
                  <a:srgbClr val="FF0000"/>
                </a:solidFill>
              </a:rPr>
              <a:t>neuro radiological </a:t>
            </a:r>
            <a:r>
              <a:rPr lang="en-US" sz="3200" dirty="0">
                <a:solidFill>
                  <a:srgbClr val="FF0000"/>
                </a:solidFill>
              </a:rPr>
              <a:t>manifestations . 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09600"/>
            <a:ext cx="7677912" cy="914400"/>
          </a:xfrm>
        </p:spPr>
        <p:txBody>
          <a:bodyPr/>
          <a:lstStyle/>
          <a:p>
            <a:r>
              <a:rPr lang="en-US" sz="4800" dirty="0" smtClean="0"/>
              <a:t>    CASE PRESENTATION</a:t>
            </a:r>
            <a:endParaRPr lang="en-US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3"/>
    </mc:Choice>
    <mc:Fallback>
      <p:transition spd="slow" advTm="2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239000" cy="381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CLINICAL DATA CHART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609600"/>
            <a:ext cx="7341834" cy="910451"/>
          </a:xfrm>
        </p:spPr>
        <p:txBody>
          <a:bodyPr/>
          <a:lstStyle/>
          <a:p>
            <a:r>
              <a:rPr lang="en-US" sz="4800" dirty="0" smtClean="0"/>
              <a:t>    CASE PRESENTATION</a:t>
            </a:r>
            <a:endParaRPr lang="en-US" sz="4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82850" y="2606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92310"/>
              </p:ext>
            </p:extLst>
          </p:nvPr>
        </p:nvGraphicFramePr>
        <p:xfrm>
          <a:off x="304800" y="2785650"/>
          <a:ext cx="8382001" cy="262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274"/>
                <a:gridCol w="1439703"/>
                <a:gridCol w="741491"/>
                <a:gridCol w="1069202"/>
                <a:gridCol w="835704"/>
                <a:gridCol w="1044631"/>
                <a:gridCol w="1392841"/>
                <a:gridCol w="1348155"/>
              </a:tblGrid>
              <a:tr h="59258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Pt.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Headache, Dizziness, Loss of Taste</a:t>
                      </a:r>
                      <a:r>
                        <a:rPr lang="en-US" sz="1100" baseline="0" dirty="0" smtClean="0"/>
                        <a:t> and Smell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COVID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Test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Hyperacusis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Empty Sella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Mastoid Effusion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Facial Nerve Enhancement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Vestibulocochlear Enhancement</a:t>
                      </a:r>
                      <a:endParaRPr lang="en-US" sz="1100" dirty="0"/>
                    </a:p>
                  </a:txBody>
                  <a:tcPr/>
                </a:tc>
              </a:tr>
              <a:tr h="4060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</a:tr>
              <a:tr h="4060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</a:tr>
              <a:tr h="4060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</a:tr>
              <a:tr h="4060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</a:tr>
              <a:tr h="4060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2608" y="5380244"/>
            <a:ext cx="838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News Flash!!!- Sars-Cov-2 isolated from the Middle Ear and Mastoid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08" y="5867400"/>
            <a:ext cx="833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Research article published by John Hopkins Dept. of  Otolaryngology-Head and Neck Surgery discusses about finding Mastoid effusions in 2 out of 3 Postmortem dissections</a:t>
            </a:r>
            <a:endParaRPr lang="en-US" i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00"/>
    </mc:Choice>
    <mc:Fallback>
      <p:transition spd="slow" advTm="7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1600200" y="2057400"/>
            <a:ext cx="5562600" cy="609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800" dirty="0" smtClean="0"/>
              <a:t>EVIDENCE OF EMPTY SELLA SIGN ON  MRI RADIOGRAPHS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01000" cy="1078726"/>
          </a:xfrm>
        </p:spPr>
        <p:txBody>
          <a:bodyPr/>
          <a:lstStyle/>
          <a:p>
            <a:pPr algn="ctr"/>
            <a:r>
              <a:rPr lang="en-US" sz="4800" dirty="0" smtClean="0"/>
              <a:t>CASE PRESENTATION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79376"/>
            <a:ext cx="2743200" cy="3024821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1295400" y="6217024"/>
            <a:ext cx="3276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Figure F. Radiograph of Early Stages of Empty Sella</a:t>
            </a:r>
            <a:endParaRPr lang="en-US" sz="15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917529" y="6193046"/>
            <a:ext cx="3276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0" i="1" kern="1200" cap="none" spc="12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Figure G. Radiograph of Advanced Empty Sella from Pt.1</a:t>
            </a:r>
            <a:endParaRPr lang="en-US" sz="1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27934" r="-739" b="17090"/>
          <a:stretch/>
        </p:blipFill>
        <p:spPr>
          <a:xfrm>
            <a:off x="4876800" y="3079375"/>
            <a:ext cx="3358059" cy="302482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0"/>
    </mc:Choice>
    <mc:Fallback>
      <p:transition spd="slow" advTm="3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spiratory Clinical Cas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3F3F3"/>
      </a:lt2>
      <a:accent1>
        <a:srgbClr val="5FC2AB"/>
      </a:accent1>
      <a:accent2>
        <a:srgbClr val="8BCFC2"/>
      </a:accent2>
      <a:accent3>
        <a:srgbClr val="A4D8CF"/>
      </a:accent3>
      <a:accent4>
        <a:srgbClr val="00C3B1"/>
      </a:accent4>
      <a:accent5>
        <a:srgbClr val="D9D9D9"/>
      </a:accent5>
      <a:accent6>
        <a:srgbClr val="E3E3E3"/>
      </a:accent6>
      <a:hlink>
        <a:srgbClr val="5FC2A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Respiratory Clinical Case by Slidesgo</Template>
  <TotalTime>13848</TotalTime>
  <Words>551</Words>
  <Application>Microsoft Office PowerPoint</Application>
  <PresentationFormat>On-screen Show (4:3)</PresentationFormat>
  <Paragraphs>128</Paragraphs>
  <Slides>15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Respiratory Clinical Case by Slidesgo</vt:lpstr>
      <vt:lpstr>Slidesgo Final Pages</vt:lpstr>
      <vt:lpstr>Mylar</vt:lpstr>
      <vt:lpstr>RADIOGRAPHIC FINDINGS OF EMPTY SELLA AND FACIAL NERVE ENHANCEMENT IN SARS-COV-2 PATIENTS</vt:lpstr>
      <vt:lpstr>                RADIOGRAPHIC  FINDINGS OF                           EMPTY SELLA  AND             FACIAL NERVE ENHANCEMENT IN                          SAA-COV-2 PATIENTS             </vt:lpstr>
      <vt:lpstr>            INTRODUCTION</vt:lpstr>
      <vt:lpstr>       INTRODUCTION</vt:lpstr>
      <vt:lpstr>       INTRODUCTION</vt:lpstr>
      <vt:lpstr>       INTRODUCTION</vt:lpstr>
      <vt:lpstr>    CASE PRESENTATION</vt:lpstr>
      <vt:lpstr>    CASE PRESENTATION</vt:lpstr>
      <vt:lpstr>CASE PRESENTATION</vt:lpstr>
      <vt:lpstr>     CASE PRESENTATION</vt:lpstr>
      <vt:lpstr>        DISCUSSION</vt:lpstr>
      <vt:lpstr>       DISCUSSION </vt:lpstr>
      <vt:lpstr>       DISCUSSION</vt:lpstr>
      <vt:lpstr>        REFERENCES</vt:lpstr>
      <vt:lpstr>          THANK 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erum</dc:creator>
  <cp:lastModifiedBy>erum</cp:lastModifiedBy>
  <cp:revision>71</cp:revision>
  <cp:lastPrinted>2021-04-18T16:56:43Z</cp:lastPrinted>
  <dcterms:created xsi:type="dcterms:W3CDTF">2021-04-09T03:16:58Z</dcterms:created>
  <dcterms:modified xsi:type="dcterms:W3CDTF">2021-08-04T20:07:34Z</dcterms:modified>
</cp:coreProperties>
</file>