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8"/>
  </p:notesMasterIdLst>
  <p:sldIdLst>
    <p:sldId id="263" r:id="rId2"/>
    <p:sldId id="300" r:id="rId3"/>
    <p:sldId id="296" r:id="rId4"/>
    <p:sldId id="297" r:id="rId5"/>
    <p:sldId id="299" r:id="rId6"/>
    <p:sldId id="301" r:id="rId7"/>
    <p:sldId id="288" r:id="rId8"/>
    <p:sldId id="291" r:id="rId9"/>
    <p:sldId id="302" r:id="rId10"/>
    <p:sldId id="294" r:id="rId11"/>
    <p:sldId id="304" r:id="rId12"/>
    <p:sldId id="305" r:id="rId13"/>
    <p:sldId id="308" r:id="rId14"/>
    <p:sldId id="306" r:id="rId15"/>
    <p:sldId id="307" r:id="rId16"/>
    <p:sldId id="268" r:id="rId17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Segoe UI" panose="020B0502040204020203" pitchFamily="34" charset="0"/>
      <p:regular r:id="rId23"/>
      <p:bold r:id="rId24"/>
      <p:italic r:id="rId25"/>
      <p:boldItalic r:id="rId26"/>
    </p:embeddedFont>
    <p:embeddedFont>
      <p:font typeface="Open Sans" panose="020B0606030504020204" pitchFamily="34" charset="0"/>
      <p:regular r:id="rId27"/>
      <p:bold r:id="rId28"/>
      <p:italic r:id="rId29"/>
      <p:boldItalic r:id="rId3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A82"/>
    <a:srgbClr val="AA5616"/>
    <a:srgbClr val="E87722"/>
    <a:srgbClr val="48705D"/>
    <a:srgbClr val="FF0F0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107" autoAdjust="0"/>
    <p:restoredTop sz="94434" autoAdjust="0"/>
  </p:normalViewPr>
  <p:slideViewPr>
    <p:cSldViewPr>
      <p:cViewPr varScale="1">
        <p:scale>
          <a:sx n="116" d="100"/>
          <a:sy n="116" d="100"/>
        </p:scale>
        <p:origin x="155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534FA5-9EF4-4B97-B673-79C4081EA954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6AFBF7-EFE4-4BA8-B871-0E2AC7FAD6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2489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6AFBF7-EFE4-4BA8-B871-0E2AC7FAD6E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4064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3886200"/>
            <a:ext cx="9144000" cy="2514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4038603"/>
            <a:ext cx="8839200" cy="1422399"/>
          </a:xfrm>
        </p:spPr>
        <p:txBody>
          <a:bodyPr>
            <a:normAutofit/>
          </a:bodyPr>
          <a:lstStyle>
            <a:lvl1pPr algn="ctr">
              <a:defRPr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152400" y="5461001"/>
            <a:ext cx="8839200" cy="812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pPr lvl="0"/>
            <a:r>
              <a:rPr lang="en-US" dirty="0" smtClean="0"/>
              <a:t>Sub-Title</a:t>
            </a:r>
            <a:endParaRPr lang="en-US" dirty="0"/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400800"/>
            <a:ext cx="9144000" cy="4572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100" baseline="0">
                <a:solidFill>
                  <a:schemeClr val="accent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 smtClean="0"/>
              <a:t>Name, Position | Date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133475"/>
            <a:ext cx="50292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4236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93804"/>
            <a:ext cx="8763000" cy="4958462"/>
          </a:xfrm>
        </p:spPr>
        <p:txBody>
          <a:bodyPr>
            <a:normAutofit/>
          </a:bodyPr>
          <a:lstStyle>
            <a:lvl1pPr>
              <a:buClr>
                <a:schemeClr val="accent5">
                  <a:lumMod val="60000"/>
                  <a:lumOff val="40000"/>
                </a:schemeClr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chemeClr val="accent5">
                  <a:lumMod val="60000"/>
                  <a:lumOff val="40000"/>
                </a:schemeClr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chemeClr val="accent5">
                  <a:lumMod val="60000"/>
                  <a:lumOff val="40000"/>
                </a:schemeClr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chemeClr val="accent5">
                  <a:lumMod val="60000"/>
                  <a:lumOff val="40000"/>
                </a:schemeClr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chemeClr val="accent5">
                  <a:lumMod val="60000"/>
                  <a:lumOff val="40000"/>
                </a:schemeClr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990602"/>
            <a:ext cx="9144000" cy="889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6152266"/>
            <a:ext cx="9144000" cy="7057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75400"/>
            <a:ext cx="2895600" cy="365125"/>
          </a:xfr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375400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" y="6139372"/>
            <a:ext cx="134112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8844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- T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93800"/>
            <a:ext cx="8763000" cy="4958465"/>
          </a:xfrm>
        </p:spPr>
        <p:txBody>
          <a:bodyPr>
            <a:normAutofit/>
          </a:bodyPr>
          <a:lstStyle>
            <a:lvl1pPr>
              <a:buClr>
                <a:schemeClr val="accent6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chemeClr val="accent6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chemeClr val="accent6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chemeClr val="accent6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chemeClr val="accent6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990602"/>
            <a:ext cx="9144000" cy="88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0" y="6152266"/>
            <a:ext cx="9144000" cy="7057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75400"/>
            <a:ext cx="2895600" cy="365125"/>
          </a:xfr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375400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" y="6139372"/>
            <a:ext cx="134112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1855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-Column 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93804"/>
            <a:ext cx="4191000" cy="4958462"/>
          </a:xfrm>
        </p:spPr>
        <p:txBody>
          <a:bodyPr>
            <a:normAutofit/>
          </a:bodyPr>
          <a:lstStyle>
            <a:lvl1pPr>
              <a:buClr>
                <a:srgbClr val="FF0F00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rgbClr val="FF0F00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rgbClr val="FF0F00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rgbClr val="FF0F00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rgbClr val="FF0F00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4724400" y="1193804"/>
            <a:ext cx="4191000" cy="4958462"/>
          </a:xfrm>
        </p:spPr>
        <p:txBody>
          <a:bodyPr>
            <a:normAutofit/>
          </a:bodyPr>
          <a:lstStyle>
            <a:lvl1pPr>
              <a:buClr>
                <a:srgbClr val="FF0000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rgbClr val="FF0000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rgbClr val="FF0000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rgbClr val="FF0000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rgbClr val="FF0000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6152266"/>
            <a:ext cx="9144000" cy="7057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75400"/>
            <a:ext cx="2895600" cy="365125"/>
          </a:xfr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375400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" y="6139372"/>
            <a:ext cx="134112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5693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44557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29934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Orang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29934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YellowGre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06782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Gray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29934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3191435" y="3810000"/>
            <a:ext cx="5952565" cy="2438400"/>
          </a:xfrm>
          <a:prstGeom prst="rect">
            <a:avLst/>
          </a:prstGeom>
          <a:solidFill>
            <a:srgbClr val="1B36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3429000" y="4038600"/>
            <a:ext cx="5562600" cy="2019300"/>
          </a:xfrm>
        </p:spPr>
        <p:txBody>
          <a:bodyPr>
            <a:normAutofit/>
          </a:bodyPr>
          <a:lstStyle>
            <a:lvl1pPr algn="r">
              <a:defRPr sz="3500" baseline="0"/>
            </a:lvl1pPr>
          </a:lstStyle>
          <a:p>
            <a:r>
              <a:rPr lang="en-US" dirty="0" smtClean="0"/>
              <a:t>Insert Section Heading</a:t>
            </a:r>
            <a:endParaRPr lang="en-US" dirty="0"/>
          </a:p>
        </p:txBody>
      </p:sp>
      <p:pic>
        <p:nvPicPr>
          <p:cNvPr id="1026" name="Picture 2" descr="C:\Users\CA19029\Documents\Brand and Style Rollout\Updated dept logo\TN Dept of Education ColorPMS -«.png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18180" y="3810000"/>
            <a:ext cx="238222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3344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4572000" y="0"/>
            <a:ext cx="4572000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81000" y="2209801"/>
            <a:ext cx="3962400" cy="2235200"/>
          </a:xfrm>
        </p:spPr>
        <p:txBody>
          <a:bodyPr>
            <a:noAutofit/>
          </a:bodyPr>
          <a:lstStyle>
            <a:lvl1pPr marL="0" indent="0" algn="l">
              <a:defRPr sz="3600">
                <a:effectLst/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381000" y="5562600"/>
            <a:ext cx="4038600" cy="1117600"/>
          </a:xfrm>
        </p:spPr>
        <p:txBody>
          <a:bodyPr anchor="b">
            <a:normAutofit/>
          </a:bodyPr>
          <a:lstStyle>
            <a:lvl1pPr marL="0" indent="0">
              <a:buNone/>
              <a:defRPr sz="1100">
                <a:solidFill>
                  <a:schemeClr val="accent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 smtClean="0"/>
              <a:t>Name, Position</a:t>
            </a:r>
          </a:p>
          <a:p>
            <a:pPr lvl="0"/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381000" y="4445001"/>
            <a:ext cx="3962400" cy="812800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accent5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 smtClean="0"/>
              <a:t>Sub-Title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81000"/>
            <a:ext cx="2346960" cy="128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976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67000" y="3962400"/>
            <a:ext cx="6324600" cy="2057400"/>
          </a:xfrm>
        </p:spPr>
        <p:txBody>
          <a:bodyPr/>
          <a:lstStyle>
            <a:lvl1pPr algn="r">
              <a:defRPr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400" y="3766736"/>
            <a:ext cx="2514600" cy="245634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/>
          <p:nvPr userDrawn="1"/>
        </p:nvSpPr>
        <p:spPr>
          <a:xfrm>
            <a:off x="2590800" y="3874770"/>
            <a:ext cx="6553200" cy="22402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8909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- TN M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32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839200" cy="5562600"/>
          </a:xfrm>
        </p:spPr>
        <p:txBody>
          <a:bodyPr>
            <a:normAutofit/>
          </a:bodyPr>
          <a:lstStyle>
            <a:lvl1pPr>
              <a:buClr>
                <a:schemeClr val="bg2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chemeClr val="bg2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chemeClr val="bg2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chemeClr val="bg2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chemeClr val="bg2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6019800"/>
            <a:ext cx="866774" cy="866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9786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32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93804"/>
            <a:ext cx="8763000" cy="4958462"/>
          </a:xfrm>
        </p:spPr>
        <p:txBody>
          <a:bodyPr>
            <a:normAutofit/>
          </a:bodyPr>
          <a:lstStyle>
            <a:lvl1pPr>
              <a:buClr>
                <a:schemeClr val="bg2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chemeClr val="bg2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chemeClr val="bg2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chemeClr val="bg2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chemeClr val="bg2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6152266"/>
            <a:ext cx="9144000" cy="7057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75400"/>
            <a:ext cx="2895600" cy="365125"/>
          </a:xfr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375400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" y="6139372"/>
            <a:ext cx="134112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011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32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93800"/>
            <a:ext cx="8763000" cy="4958465"/>
          </a:xfrm>
        </p:spPr>
        <p:txBody>
          <a:bodyPr>
            <a:normAutofit/>
          </a:bodyPr>
          <a:lstStyle>
            <a:lvl1pPr>
              <a:buClr>
                <a:srgbClr val="FF0F00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rgbClr val="FF0F00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rgbClr val="FF0F00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rgbClr val="FF0F00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rgbClr val="FF0F00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990602"/>
            <a:ext cx="9144000" cy="88900"/>
          </a:xfrm>
          <a:prstGeom prst="rect">
            <a:avLst/>
          </a:prstGeom>
          <a:solidFill>
            <a:srgbClr val="FF0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0" y="6152266"/>
            <a:ext cx="9144000" cy="7057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75400"/>
            <a:ext cx="2895600" cy="365125"/>
          </a:xfr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375400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" y="6139372"/>
            <a:ext cx="134112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656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-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228600" y="1193800"/>
            <a:ext cx="8763000" cy="4958465"/>
          </a:xfrm>
        </p:spPr>
        <p:txBody>
          <a:bodyPr>
            <a:normAutofit/>
          </a:bodyPr>
          <a:lstStyle>
            <a:lvl1pPr>
              <a:buClr>
                <a:schemeClr val="accent3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chemeClr val="accent3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chemeClr val="accent3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chemeClr val="accent3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chemeClr val="accent3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0" y="990602"/>
            <a:ext cx="9144000" cy="88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0" y="6152266"/>
            <a:ext cx="9144000" cy="7057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75400"/>
            <a:ext cx="2895600" cy="365125"/>
          </a:xfr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375400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" y="6139372"/>
            <a:ext cx="134112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395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93800"/>
            <a:ext cx="8763000" cy="4958465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chemeClr val="accent1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chemeClr val="accent1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chemeClr val="accent1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chemeClr val="accent1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990602"/>
            <a:ext cx="9144000" cy="88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0" y="6152266"/>
            <a:ext cx="9144000" cy="7057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75400"/>
            <a:ext cx="2895600" cy="365125"/>
          </a:xfr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375400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" y="6139372"/>
            <a:ext cx="134112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100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- Yellow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93800"/>
            <a:ext cx="8763000" cy="4958465"/>
          </a:xfrm>
        </p:spPr>
        <p:txBody>
          <a:bodyPr>
            <a:normAutofit/>
          </a:bodyPr>
          <a:lstStyle>
            <a:lvl1pPr>
              <a:buClr>
                <a:schemeClr val="accent2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chemeClr val="accent2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chemeClr val="accent2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chemeClr val="accent2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chemeClr val="accent2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990602"/>
            <a:ext cx="9144000" cy="88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0" y="6152266"/>
            <a:ext cx="9144000" cy="7057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75400"/>
            <a:ext cx="2895600" cy="365125"/>
          </a:xfr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375400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" y="6139372"/>
            <a:ext cx="134112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267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 i="1">
                <a:solidFill>
                  <a:schemeClr val="accent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6410326"/>
            <a:ext cx="2133600" cy="365125"/>
          </a:xfrm>
          <a:prstGeom prst="rect">
            <a:avLst/>
          </a:prstGeom>
        </p:spPr>
        <p:txBody>
          <a:bodyPr anchor="b"/>
          <a:lstStyle>
            <a:lvl1pPr algn="r">
              <a:defRPr sz="1000" i="1">
                <a:solidFill>
                  <a:schemeClr val="accent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3005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70" r:id="rId2"/>
    <p:sldLayoutId id="2147483649" r:id="rId3"/>
    <p:sldLayoutId id="2147483680" r:id="rId4"/>
    <p:sldLayoutId id="2147483679" r:id="rId5"/>
    <p:sldLayoutId id="2147483668" r:id="rId6"/>
    <p:sldLayoutId id="2147483665" r:id="rId7"/>
    <p:sldLayoutId id="2147483672" r:id="rId8"/>
    <p:sldLayoutId id="2147483673" r:id="rId9"/>
    <p:sldLayoutId id="2147483671" r:id="rId10"/>
    <p:sldLayoutId id="2147483674" r:id="rId11"/>
    <p:sldLayoutId id="2147483662" r:id="rId12"/>
    <p:sldLayoutId id="2147483663" r:id="rId13"/>
    <p:sldLayoutId id="2147483676" r:id="rId14"/>
    <p:sldLayoutId id="2147483677" r:id="rId15"/>
    <p:sldLayoutId id="2147483675" r:id="rId16"/>
    <p:sldLayoutId id="2147483678" r:id="rId17"/>
    <p:sldLayoutId id="2147483681" r:id="rId18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4.gif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tmp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Empowering Districts </a:t>
            </a:r>
            <a:b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through Technology</a:t>
            </a: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Investments and Directions</a:t>
            </a:r>
            <a:endParaRPr lang="en-US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Cliff Lloyd | CIO | September 2016, Murfreesboro, TN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4832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Digital Content</a:t>
            </a:r>
            <a:endParaRPr lang="en-US" b="0" dirty="0"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429000" y="1447800"/>
            <a:ext cx="4495800" cy="44758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#</a:t>
            </a:r>
            <a:r>
              <a:rPr lang="en-US" dirty="0" err="1" smtClean="0"/>
              <a:t>GoOpen</a:t>
            </a:r>
            <a:endParaRPr lang="en-US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Amazon Inspire </a:t>
            </a:r>
            <a:r>
              <a:rPr lang="en-US" dirty="0" err="1" smtClean="0"/>
              <a:t>Partership</a:t>
            </a:r>
            <a:endParaRPr lang="en-US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Canvas LMS Partnership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Schoology LMS Partnership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 smtClean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"/>
          <a:stretch/>
        </p:blipFill>
        <p:spPr>
          <a:xfrm>
            <a:off x="838200" y="1386657"/>
            <a:ext cx="2419350" cy="53905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875" y="2286000"/>
            <a:ext cx="2066925" cy="73410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971800"/>
            <a:ext cx="2362200" cy="97267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225" y="4091056"/>
            <a:ext cx="2162175" cy="402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395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Predictive Analytics</a:t>
            </a:r>
            <a:endParaRPr lang="en-US" b="0" dirty="0"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835677" y="1175141"/>
            <a:ext cx="6937063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en-US" sz="2400" b="0" dirty="0" smtClean="0">
                <a:solidFill>
                  <a:schemeClr val="tx1"/>
                </a:solidFill>
                <a:effectLst/>
                <a:latin typeface="+mj-lt"/>
              </a:rPr>
              <a:t>Identifying indicators of possible failure while there is still time to correct.</a:t>
            </a:r>
            <a:endParaRPr lang="en-US" sz="2400" b="0" dirty="0"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835677" y="2055194"/>
            <a:ext cx="6937063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Recognizing evidence of ability so that we can build on the potential early.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835677" y="2964850"/>
            <a:ext cx="7242631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Personalizing curriculum to meet the individual outcome goals of every student.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835677" y="4915164"/>
            <a:ext cx="6613929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Matching students with optimal career and college opportunities.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887" y="1321058"/>
            <a:ext cx="812802" cy="81280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610" y="5047574"/>
            <a:ext cx="771355" cy="771355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1835676" y="3936758"/>
            <a:ext cx="7242631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Adapting learning content to meet the specific learning style of every student.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135" y="2259152"/>
            <a:ext cx="694048" cy="69194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954" y="3204347"/>
            <a:ext cx="638410" cy="62564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591" y="3943206"/>
            <a:ext cx="997135" cy="997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690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Affordable Laptop Program – Goals</a:t>
            </a:r>
            <a:endParaRPr lang="en-US" b="0" dirty="0"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1371601" y="1524000"/>
            <a:ext cx="7315200" cy="4351338"/>
          </a:xfrm>
        </p:spPr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dirty="0"/>
              <a:t>Every student in the state has a permanently assigned personal computing device.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dirty="0"/>
              <a:t>Students have access to the latest technology with no device more than three years old.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dirty="0"/>
              <a:t>Acquisition of the technology is affordable and sustainable for school districts.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dirty="0"/>
              <a:t>School districts have the support they need to meet the increased infrastructure demands of 1:1 devices.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791" y="1524000"/>
            <a:ext cx="753609" cy="90144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792" y="3502580"/>
            <a:ext cx="749072" cy="90051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407" y="4670206"/>
            <a:ext cx="619531" cy="80294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134" y="2631760"/>
            <a:ext cx="563748" cy="674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731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5154466"/>
            <a:ext cx="1266444" cy="40813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5096083"/>
            <a:ext cx="1289222" cy="4936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4835702"/>
            <a:ext cx="1804093" cy="10144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4067" y="4800600"/>
            <a:ext cx="1896533" cy="10668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33400" y="1295401"/>
            <a:ext cx="37204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Successes:</a:t>
            </a:r>
          </a:p>
          <a:p>
            <a:pPr marL="342900" indent="-342900">
              <a:buClr>
                <a:srgbClr val="48705D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Strong vendor buy-in</a:t>
            </a:r>
          </a:p>
          <a:p>
            <a:pPr marL="342900" indent="-342900">
              <a:buClr>
                <a:srgbClr val="48705D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Expected cost savings realized</a:t>
            </a:r>
          </a:p>
          <a:p>
            <a:pPr marL="342900" indent="-342900">
              <a:buClr>
                <a:srgbClr val="48705D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District CFO support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394892" y="1295400"/>
            <a:ext cx="45967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Challenges:</a:t>
            </a:r>
          </a:p>
          <a:p>
            <a:pPr marL="342900" indent="-342900">
              <a:buClr>
                <a:srgbClr val="E87722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Multi-year commitment </a:t>
            </a:r>
            <a:r>
              <a:rPr lang="en-US" sz="2000" dirty="0" smtClean="0"/>
              <a:t>audit concerns</a:t>
            </a:r>
            <a:endParaRPr lang="en-US" sz="2000" dirty="0"/>
          </a:p>
          <a:p>
            <a:pPr marL="342900" indent="-342900">
              <a:buClr>
                <a:srgbClr val="E87722"/>
              </a:buClr>
              <a:buFont typeface="Arial" panose="020B0604020202020204" pitchFamily="34" charset="0"/>
              <a:buChar char="•"/>
            </a:pPr>
            <a:r>
              <a:rPr lang="en-US" sz="2000" dirty="0" smtClean="0"/>
              <a:t>Difficult procurement</a:t>
            </a:r>
            <a:endParaRPr lang="en-US" sz="2000" dirty="0"/>
          </a:p>
          <a:p>
            <a:pPr marL="342900" indent="-342900">
              <a:buClr>
                <a:srgbClr val="E87722"/>
              </a:buClr>
              <a:buFont typeface="Arial" panose="020B0604020202020204" pitchFamily="34" charset="0"/>
              <a:buChar char="•"/>
            </a:pPr>
            <a:r>
              <a:rPr lang="en-US" sz="2000" dirty="0" smtClean="0"/>
              <a:t>Program uncertainty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4417546" y="2895600"/>
            <a:ext cx="4574054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Solutions:</a:t>
            </a:r>
            <a:endParaRPr lang="en-US" sz="2400" b="1" dirty="0"/>
          </a:p>
          <a:p>
            <a:pPr marL="342900" indent="-342900">
              <a:buClr>
                <a:srgbClr val="48705D"/>
              </a:buClr>
              <a:buFont typeface="Arial" panose="020B0604020202020204" pitchFamily="34" charset="0"/>
              <a:buChar char="•"/>
            </a:pPr>
            <a:r>
              <a:rPr lang="en-US" sz="2000" dirty="0" smtClean="0"/>
              <a:t>Comptroller support</a:t>
            </a:r>
          </a:p>
          <a:p>
            <a:pPr marL="342900" indent="-342900">
              <a:buClr>
                <a:srgbClr val="48705D"/>
              </a:buClr>
              <a:buFont typeface="Arial" panose="020B0604020202020204" pitchFamily="34" charset="0"/>
              <a:buChar char="•"/>
            </a:pPr>
            <a:r>
              <a:rPr lang="en-US" sz="2000" dirty="0" smtClean="0"/>
              <a:t>New state procurement vehicle</a:t>
            </a:r>
          </a:p>
          <a:p>
            <a:pPr marL="342900" indent="-342900">
              <a:buClr>
                <a:srgbClr val="48705D"/>
              </a:buClr>
              <a:buFont typeface="Arial" panose="020B0604020202020204" pitchFamily="34" charset="0"/>
              <a:buChar char="•"/>
            </a:pPr>
            <a:r>
              <a:rPr lang="en-US" sz="2000" dirty="0" smtClean="0"/>
              <a:t>Road shows to county commissions and schools boards explaining program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409772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Imagine Academy</a:t>
            </a:r>
            <a:endParaRPr lang="en-US" b="0" dirty="0"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04800" y="1184938"/>
            <a:ext cx="853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Ensuring every high school student has the opportunity to gain the essential computer skills needed to be successful in post secondary studies.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019800" y="2209800"/>
            <a:ext cx="299959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Imagine Academy is a Microsoft program that delivers extensive, modular training on the use of computers, operating systems, productivity software and communications software to students.</a:t>
            </a:r>
          </a:p>
        </p:txBody>
      </p:sp>
      <p:pic>
        <p:nvPicPr>
          <p:cNvPr id="21" name="Picture 20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514600"/>
            <a:ext cx="5611008" cy="358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254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Classroom Avatar</a:t>
            </a:r>
            <a:endParaRPr lang="en-US" b="0" dirty="0"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75337" y="1200145"/>
            <a:ext cx="82743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Active participation solutions for students with long term class absences.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576119" y="2209449"/>
            <a:ext cx="4073611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Classroom Avatar is a robot that “sits in” for a student when he or she is absent from class.</a:t>
            </a:r>
          </a:p>
          <a:p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Avatar includes real time voice and video feeds and is controlled directly by the remote student.</a:t>
            </a:r>
          </a:p>
          <a:p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Imagine a student in a hospital bed with a long term illness who can still participate actively in class?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283331"/>
            <a:ext cx="3779044" cy="25172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53731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Questions?</a:t>
            </a:r>
            <a:endParaRPr lang="en-US" sz="28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Text Placeholder 11"/>
          <p:cNvSpPr>
            <a:spLocks noGrp="1"/>
          </p:cNvSpPr>
          <p:nvPr>
            <p:ph type="body" sz="quarter" idx="11"/>
          </p:nvPr>
        </p:nvSpPr>
        <p:spPr/>
        <p:txBody>
          <a:bodyPr anchor="b">
            <a:normAutofit/>
          </a:bodyPr>
          <a:lstStyle>
            <a:lvl1pPr marL="0" indent="0">
              <a:buNone/>
              <a:defRPr sz="1100">
                <a:solidFill>
                  <a:schemeClr val="accent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2016 Attendance Conference </a:t>
            </a:r>
          </a:p>
          <a:p>
            <a:pPr lvl="0"/>
            <a:r>
              <a:rPr lang="en-US" dirty="0"/>
              <a:t>April, Murfreesboro, TN</a:t>
            </a:r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17469" t="16345" r="52499"/>
          <a:stretch/>
        </p:blipFill>
        <p:spPr>
          <a:xfrm>
            <a:off x="4576354" y="1"/>
            <a:ext cx="456764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783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err="1" smtClean="0">
                <a:solidFill>
                  <a:schemeClr val="bg1"/>
                </a:solidFill>
              </a:rPr>
              <a:t>TNReady</a:t>
            </a:r>
            <a:r>
              <a:rPr lang="en-US" sz="4000" dirty="0" smtClean="0">
                <a:solidFill>
                  <a:schemeClr val="bg1"/>
                </a:solidFill>
              </a:rPr>
              <a:t> Online Assessment Update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2346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Rigorous Vendor Selection &amp; Due Diligence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410200" y="1295400"/>
            <a:ext cx="3276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0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Tennessee imposed the most rigorous technical requirements of any state we’ve worked with</a:t>
            </a:r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  <a:endParaRPr lang="en-US" sz="2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19800" y="2572382"/>
            <a:ext cx="2514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 smtClean="0"/>
              <a:t>- QAI</a:t>
            </a:r>
            <a:endParaRPr lang="en-US" sz="1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1207562"/>
            <a:ext cx="5181600" cy="43550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 smtClean="0"/>
              <a:t>Specific, detailed and contractually enforced technical requirements: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 smtClean="0"/>
              <a:t>Device compatibility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 smtClean="0"/>
              <a:t>Infrastructure alignment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 smtClean="0"/>
              <a:t>Server capacity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200" dirty="0" smtClean="0"/>
              <a:t>Process and procedures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200" dirty="0" smtClean="0"/>
              <a:t>Emphasis on vendor readiness over district readiness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200" dirty="0" smtClean="0"/>
              <a:t>Online phase-in with multiple, incremental proof points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200" dirty="0" smtClean="0"/>
              <a:t>On site verification of vendor platform</a:t>
            </a:r>
            <a:endParaRPr lang="en-US" sz="22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41276" y="3255579"/>
            <a:ext cx="3402724" cy="2916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763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1227392">
            <a:off x="5791027" y="4365737"/>
            <a:ext cx="3044099" cy="1441186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Phased Uplift Approach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533400" y="5181600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Device Compatibility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Infrastructure &amp; Capacity</a:t>
            </a:r>
            <a:endParaRPr lang="en-US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2514600" y="4038600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User Experiences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Training &amp; Operationalization</a:t>
            </a:r>
            <a:endParaRPr lang="en-US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4495800" y="2895600"/>
            <a:ext cx="2743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Scoring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Customer Service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 smtClean="0"/>
          </a:p>
          <a:p>
            <a:endParaRPr lang="en-US" sz="1400" dirty="0" smtClean="0"/>
          </a:p>
        </p:txBody>
      </p:sp>
      <p:sp>
        <p:nvSpPr>
          <p:cNvPr id="3" name="Rectangle 2"/>
          <p:cNvSpPr/>
          <p:nvPr/>
        </p:nvSpPr>
        <p:spPr>
          <a:xfrm>
            <a:off x="4572000" y="2514600"/>
            <a:ext cx="1981200" cy="381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Spring Testing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590800" y="3654751"/>
            <a:ext cx="1981200" cy="381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Fall Practice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09600" y="4800600"/>
            <a:ext cx="1981200" cy="381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Pilot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6655750" y="1313335"/>
            <a:ext cx="1981200" cy="381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17/18+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629400" y="1694335"/>
            <a:ext cx="2514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Scaled Operationalization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Scaled Performance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 smtClean="0"/>
          </a:p>
          <a:p>
            <a:endParaRPr lang="en-US" sz="1400" dirty="0" smtClean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05496">
            <a:off x="1071008" y="3273809"/>
            <a:ext cx="1179716" cy="19598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05496">
            <a:off x="3052208" y="2130809"/>
            <a:ext cx="1179716" cy="19598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05496">
            <a:off x="5134534" y="938541"/>
            <a:ext cx="1179716" cy="195985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07919">
            <a:off x="23457" y="1460766"/>
            <a:ext cx="3036071" cy="1103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756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2273896" y="1644651"/>
            <a:ext cx="6260504" cy="437514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Participation Opportunities in 16/17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28600" y="1644651"/>
            <a:ext cx="1665010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 smtClean="0">
                <a:solidFill>
                  <a:schemeClr val="bg2">
                    <a:lumMod val="75000"/>
                  </a:schemeClr>
                </a:solidFill>
              </a:rPr>
              <a:t>Pilot</a:t>
            </a:r>
          </a:p>
          <a:p>
            <a:pPr algn="r"/>
            <a:endParaRPr lang="en-US" sz="2000" b="1" dirty="0">
              <a:solidFill>
                <a:schemeClr val="accent3">
                  <a:lumMod val="75000"/>
                </a:schemeClr>
              </a:solidFill>
            </a:endParaRPr>
          </a:p>
          <a:p>
            <a:pPr algn="r"/>
            <a:endParaRPr lang="en-US" sz="20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r"/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Training</a:t>
            </a:r>
          </a:p>
          <a:p>
            <a:pPr algn="r"/>
            <a:endParaRPr lang="en-US" sz="2000" b="1" dirty="0">
              <a:solidFill>
                <a:schemeClr val="accent3">
                  <a:lumMod val="75000"/>
                </a:schemeClr>
              </a:solidFill>
            </a:endParaRPr>
          </a:p>
          <a:p>
            <a:pPr algn="r"/>
            <a:endParaRPr lang="en-US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r"/>
            <a:r>
              <a:rPr lang="en-US" sz="2800" b="1" dirty="0" smtClean="0">
                <a:solidFill>
                  <a:srgbClr val="7030A0"/>
                </a:solidFill>
              </a:rPr>
              <a:t>Practice</a:t>
            </a:r>
          </a:p>
          <a:p>
            <a:pPr algn="r"/>
            <a:endParaRPr lang="en-US" sz="1600" b="1" dirty="0">
              <a:solidFill>
                <a:schemeClr val="accent3">
                  <a:lumMod val="75000"/>
                </a:schemeClr>
              </a:solidFill>
            </a:endParaRPr>
          </a:p>
          <a:p>
            <a:pPr algn="r"/>
            <a:endParaRPr lang="en-US" sz="20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r"/>
            <a:r>
              <a:rPr lang="en-US" sz="2800" b="1" dirty="0" smtClean="0">
                <a:solidFill>
                  <a:srgbClr val="48705D"/>
                </a:solidFill>
              </a:rPr>
              <a:t>Testing</a:t>
            </a:r>
            <a:endParaRPr lang="en-US" sz="2800" b="1" dirty="0">
              <a:solidFill>
                <a:srgbClr val="48705D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95600" y="1263651"/>
            <a:ext cx="609600" cy="381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Oct</a:t>
            </a:r>
            <a:endParaRPr lang="en-US" sz="1600" dirty="0"/>
          </a:p>
        </p:txBody>
      </p:sp>
      <p:sp>
        <p:nvSpPr>
          <p:cNvPr id="7" name="Rectangle 6"/>
          <p:cNvSpPr/>
          <p:nvPr/>
        </p:nvSpPr>
        <p:spPr>
          <a:xfrm>
            <a:off x="3518733" y="1263651"/>
            <a:ext cx="609600" cy="381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Nov</a:t>
            </a:r>
            <a:endParaRPr lang="en-US" sz="1600" dirty="0"/>
          </a:p>
        </p:txBody>
      </p:sp>
      <p:sp>
        <p:nvSpPr>
          <p:cNvPr id="8" name="Rectangle 7"/>
          <p:cNvSpPr/>
          <p:nvPr/>
        </p:nvSpPr>
        <p:spPr>
          <a:xfrm>
            <a:off x="4141866" y="1263651"/>
            <a:ext cx="609600" cy="381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Dec</a:t>
            </a:r>
            <a:endParaRPr lang="en-US" sz="1600" dirty="0"/>
          </a:p>
        </p:txBody>
      </p:sp>
      <p:sp>
        <p:nvSpPr>
          <p:cNvPr id="9" name="Rectangle 8"/>
          <p:cNvSpPr/>
          <p:nvPr/>
        </p:nvSpPr>
        <p:spPr>
          <a:xfrm>
            <a:off x="4764999" y="1263651"/>
            <a:ext cx="609600" cy="381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Jan</a:t>
            </a:r>
            <a:endParaRPr lang="en-US" sz="1600" dirty="0"/>
          </a:p>
        </p:txBody>
      </p:sp>
      <p:sp>
        <p:nvSpPr>
          <p:cNvPr id="10" name="Rectangle 9"/>
          <p:cNvSpPr/>
          <p:nvPr/>
        </p:nvSpPr>
        <p:spPr>
          <a:xfrm>
            <a:off x="5396667" y="1263651"/>
            <a:ext cx="609600" cy="381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Feb</a:t>
            </a:r>
            <a:endParaRPr lang="en-US" sz="1600" dirty="0"/>
          </a:p>
        </p:txBody>
      </p:sp>
      <p:sp>
        <p:nvSpPr>
          <p:cNvPr id="11" name="Rectangle 10"/>
          <p:cNvSpPr/>
          <p:nvPr/>
        </p:nvSpPr>
        <p:spPr>
          <a:xfrm>
            <a:off x="2273896" y="1263651"/>
            <a:ext cx="609600" cy="381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Sep</a:t>
            </a:r>
            <a:endParaRPr lang="en-US" sz="1600" dirty="0"/>
          </a:p>
        </p:txBody>
      </p:sp>
      <p:sp>
        <p:nvSpPr>
          <p:cNvPr id="12" name="Rectangle 11"/>
          <p:cNvSpPr/>
          <p:nvPr/>
        </p:nvSpPr>
        <p:spPr>
          <a:xfrm>
            <a:off x="6029047" y="1263651"/>
            <a:ext cx="609600" cy="381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Mar</a:t>
            </a:r>
            <a:endParaRPr lang="en-US" sz="1600" dirty="0"/>
          </a:p>
        </p:txBody>
      </p:sp>
      <p:sp>
        <p:nvSpPr>
          <p:cNvPr id="13" name="Rectangle 12"/>
          <p:cNvSpPr/>
          <p:nvPr/>
        </p:nvSpPr>
        <p:spPr>
          <a:xfrm>
            <a:off x="6660752" y="1263651"/>
            <a:ext cx="609600" cy="381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Apr</a:t>
            </a:r>
            <a:endParaRPr lang="en-US" sz="1600" dirty="0"/>
          </a:p>
        </p:txBody>
      </p:sp>
      <p:sp>
        <p:nvSpPr>
          <p:cNvPr id="14" name="Rectangle 13"/>
          <p:cNvSpPr/>
          <p:nvPr/>
        </p:nvSpPr>
        <p:spPr>
          <a:xfrm>
            <a:off x="7292457" y="1263651"/>
            <a:ext cx="609600" cy="381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May</a:t>
            </a:r>
            <a:endParaRPr lang="en-US" sz="1600" dirty="0"/>
          </a:p>
        </p:txBody>
      </p:sp>
      <p:sp>
        <p:nvSpPr>
          <p:cNvPr id="15" name="Rectangle 14"/>
          <p:cNvSpPr/>
          <p:nvPr/>
        </p:nvSpPr>
        <p:spPr>
          <a:xfrm>
            <a:off x="7924800" y="1263651"/>
            <a:ext cx="609600" cy="381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Jun</a:t>
            </a:r>
            <a:endParaRPr lang="en-US" sz="1600" dirty="0"/>
          </a:p>
        </p:txBody>
      </p:sp>
      <p:sp>
        <p:nvSpPr>
          <p:cNvPr id="18" name="TextBox 17"/>
          <p:cNvSpPr txBox="1"/>
          <p:nvPr/>
        </p:nvSpPr>
        <p:spPr>
          <a:xfrm>
            <a:off x="1828800" y="2057400"/>
            <a:ext cx="19050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9/27</a:t>
            </a:r>
          </a:p>
          <a:p>
            <a:pPr algn="ctr"/>
            <a:r>
              <a:rPr lang="en-US" sz="1200" b="1" dirty="0" smtClean="0"/>
              <a:t>High Schools</a:t>
            </a:r>
          </a:p>
          <a:p>
            <a:pPr algn="ctr"/>
            <a:r>
              <a:rPr lang="en-US" sz="1200" b="1" dirty="0" smtClean="0"/>
              <a:t>(By Invitation)</a:t>
            </a:r>
            <a:endParaRPr lang="en-US" sz="12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2286000" y="3116759"/>
            <a:ext cx="19050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9/99 – 9/00</a:t>
            </a:r>
          </a:p>
          <a:p>
            <a:pPr algn="ctr"/>
            <a:r>
              <a:rPr lang="en-US" sz="1200" b="1" dirty="0" smtClean="0"/>
              <a:t>High Schools</a:t>
            </a:r>
          </a:p>
          <a:p>
            <a:pPr algn="ctr"/>
            <a:r>
              <a:rPr lang="en-US" sz="1200" b="1" dirty="0" smtClean="0"/>
              <a:t>(Open to All)</a:t>
            </a:r>
            <a:endParaRPr lang="en-US" sz="12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4267200" y="3116759"/>
            <a:ext cx="19050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9/99 – 9/00</a:t>
            </a:r>
          </a:p>
          <a:p>
            <a:pPr algn="ctr"/>
            <a:r>
              <a:rPr lang="en-US" sz="1200" b="1" dirty="0" smtClean="0"/>
              <a:t>High Schools</a:t>
            </a:r>
          </a:p>
          <a:p>
            <a:pPr algn="ctr"/>
            <a:r>
              <a:rPr lang="en-US" sz="1200" b="1" dirty="0" smtClean="0"/>
              <a:t>(Open to All)</a:t>
            </a:r>
            <a:endParaRPr lang="en-US" sz="12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3200400" y="4123492"/>
            <a:ext cx="19050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9/99 – 9/00</a:t>
            </a:r>
          </a:p>
          <a:p>
            <a:pPr algn="ctr"/>
            <a:r>
              <a:rPr lang="en-US" sz="1200" b="1" dirty="0" smtClean="0"/>
              <a:t>High Schools</a:t>
            </a:r>
          </a:p>
          <a:p>
            <a:pPr algn="ctr"/>
            <a:r>
              <a:rPr lang="en-US" sz="1200" b="1" dirty="0" smtClean="0"/>
              <a:t>(Open to Trained Staff)</a:t>
            </a:r>
            <a:endParaRPr lang="en-US" sz="12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4800600" y="4123492"/>
            <a:ext cx="19050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9/99 – 9/00</a:t>
            </a:r>
          </a:p>
          <a:p>
            <a:pPr algn="ctr"/>
            <a:r>
              <a:rPr lang="en-US" sz="1200" b="1" dirty="0" smtClean="0"/>
              <a:t>High Schools</a:t>
            </a:r>
          </a:p>
          <a:p>
            <a:pPr algn="ctr"/>
            <a:r>
              <a:rPr lang="en-US" sz="1200" b="1" dirty="0" smtClean="0"/>
              <a:t>(Open to Trained Staff)</a:t>
            </a:r>
            <a:endParaRPr lang="en-US" sz="12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5943600" y="5193338"/>
            <a:ext cx="24384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9/99 – 9/00</a:t>
            </a:r>
          </a:p>
          <a:p>
            <a:pPr algn="ctr"/>
            <a:r>
              <a:rPr lang="en-US" sz="1200" b="1" dirty="0" smtClean="0"/>
              <a:t>High Schools</a:t>
            </a:r>
          </a:p>
          <a:p>
            <a:pPr algn="ctr"/>
            <a:r>
              <a:rPr lang="en-US" sz="1200" b="1" dirty="0" smtClean="0"/>
              <a:t>(Open to Practice Participants)</a:t>
            </a:r>
            <a:endParaRPr lang="en-US" sz="1200" b="1" dirty="0"/>
          </a:p>
        </p:txBody>
      </p:sp>
      <p:cxnSp>
        <p:nvCxnSpPr>
          <p:cNvPr id="34" name="Straight Connector 33"/>
          <p:cNvCxnSpPr/>
          <p:nvPr/>
        </p:nvCxnSpPr>
        <p:spPr>
          <a:xfrm>
            <a:off x="1981200" y="1905000"/>
            <a:ext cx="65532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1981200" y="2971800"/>
            <a:ext cx="65532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1981200" y="3962400"/>
            <a:ext cx="65532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1981200" y="4946908"/>
            <a:ext cx="6553200" cy="8229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2895600" y="2889508"/>
            <a:ext cx="609600" cy="15849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4876800" y="2889507"/>
            <a:ext cx="609600" cy="15849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3531196" y="3877062"/>
            <a:ext cx="1220270" cy="15849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4876800" y="3877062"/>
            <a:ext cx="1783952" cy="15849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2667000" y="1822708"/>
            <a:ext cx="228600" cy="15849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6705600" y="4946908"/>
            <a:ext cx="838200" cy="158492"/>
          </a:xfrm>
          <a:prstGeom prst="rect">
            <a:avLst/>
          </a:prstGeom>
          <a:solidFill>
            <a:srgbClr val="4870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48705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431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Data and Systems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3106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Single Sign On Authentication</a:t>
            </a:r>
            <a:endParaRPr lang="en-US" b="0" dirty="0"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Content Placeholder 4"/>
          <p:cNvSpPr>
            <a:spLocks noGrp="1"/>
          </p:cNvSpPr>
          <p:nvPr>
            <p:ph idx="1"/>
          </p:nvPr>
        </p:nvSpPr>
        <p:spPr>
          <a:xfrm>
            <a:off x="228600" y="1213738"/>
            <a:ext cx="8382000" cy="1681862"/>
          </a:xfrm>
        </p:spPr>
        <p:txBody>
          <a:bodyPr>
            <a:normAutofit/>
          </a:bodyPr>
          <a:lstStyle/>
          <a:p>
            <a:r>
              <a:rPr lang="en-US" dirty="0" smtClean="0"/>
              <a:t>One user name, one password, all state systems</a:t>
            </a:r>
          </a:p>
          <a:p>
            <a:r>
              <a:rPr lang="en-US" dirty="0" smtClean="0"/>
              <a:t>Single portal design</a:t>
            </a:r>
          </a:p>
          <a:p>
            <a:r>
              <a:rPr lang="en-US" dirty="0" smtClean="0"/>
              <a:t>Highly robust and secure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10200" y="2590800"/>
            <a:ext cx="2971800" cy="29718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63611" y="3124200"/>
            <a:ext cx="449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September 2016 Update: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381000" y="3429000"/>
            <a:ext cx="5181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358346" y="3657600"/>
            <a:ext cx="512805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Kicking off account verification next week to ensure permissions are correct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Operationalized by </a:t>
            </a:r>
            <a:r>
              <a:rPr lang="en-US" sz="240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November </a:t>
            </a:r>
            <a:r>
              <a:rPr lang="en-US" sz="240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30 2016</a:t>
            </a:r>
            <a:endParaRPr lang="en-US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0102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Dashboards and State Reporting</a:t>
            </a:r>
            <a:endParaRPr lang="en-US" b="0" dirty="0"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Content Placeholder 4"/>
          <p:cNvSpPr txBox="1">
            <a:spLocks/>
          </p:cNvSpPr>
          <p:nvPr/>
        </p:nvSpPr>
        <p:spPr>
          <a:xfrm>
            <a:off x="457200" y="1193804"/>
            <a:ext cx="8458200" cy="49584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bg2"/>
              </a:buClr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bg2"/>
              </a:buClr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bg2"/>
              </a:buClr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US" sz="2000" dirty="0" smtClean="0"/>
              <a:t>Integration of districts via Ed-Fi remains a priority but progress has slowed</a:t>
            </a:r>
          </a:p>
          <a:p>
            <a:pPr>
              <a:spcAft>
                <a:spcPts val="600"/>
              </a:spcAft>
            </a:pPr>
            <a:r>
              <a:rPr lang="en-US" sz="2000" dirty="0" smtClean="0"/>
              <a:t>All additional Ed-Fi interchanges needed to support automated state reporting are complete</a:t>
            </a:r>
          </a:p>
          <a:p>
            <a:pPr>
              <a:spcAft>
                <a:spcPts val="600"/>
              </a:spcAft>
            </a:pPr>
            <a:r>
              <a:rPr lang="en-US" sz="2000" dirty="0" smtClean="0"/>
              <a:t>Error management system to support automated state reporting is temporarily on hold with resource constraints</a:t>
            </a:r>
          </a:p>
          <a:p>
            <a:pPr>
              <a:spcAft>
                <a:spcPts val="600"/>
              </a:spcAft>
            </a:pPr>
            <a:r>
              <a:rPr lang="en-US" sz="2000" dirty="0" smtClean="0"/>
              <a:t>C.O.R.E. continues to make good progress training districts on the use of dashboards</a:t>
            </a:r>
          </a:p>
          <a:p>
            <a:pPr>
              <a:spcAft>
                <a:spcPts val="600"/>
              </a:spcAft>
            </a:pPr>
            <a:r>
              <a:rPr lang="en-US" sz="2000" dirty="0" smtClean="0"/>
              <a:t>Assessment data conflicts have been resolved and now match report card data</a:t>
            </a:r>
          </a:p>
          <a:p>
            <a:r>
              <a:rPr lang="en-US" sz="2000" dirty="0" smtClean="0"/>
              <a:t>Data quality and completeness continues to be a challenge in the operationalization of dashboards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2310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Personalized Learning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3124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 B">
  <a:themeElements>
    <a:clrScheme name="Brand Colors">
      <a:dk1>
        <a:sysClr val="windowText" lastClr="000000"/>
      </a:dk1>
      <a:lt1>
        <a:sysClr val="window" lastClr="FFFFFF"/>
      </a:lt1>
      <a:dk2>
        <a:srgbClr val="1B365D"/>
      </a:dk2>
      <a:lt2>
        <a:srgbClr val="FF0F00"/>
      </a:lt2>
      <a:accent1>
        <a:srgbClr val="2DCCD3"/>
      </a:accent1>
      <a:accent2>
        <a:srgbClr val="D2D755"/>
      </a:accent2>
      <a:accent3>
        <a:srgbClr val="E87722"/>
      </a:accent3>
      <a:accent4>
        <a:srgbClr val="7C2529"/>
      </a:accent4>
      <a:accent5>
        <a:srgbClr val="666666"/>
      </a:accent5>
      <a:accent6>
        <a:srgbClr val="E6D395"/>
      </a:accent6>
      <a:hlink>
        <a:srgbClr val="131E29"/>
      </a:hlink>
      <a:folHlink>
        <a:srgbClr val="CBC4B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3505</TotalTime>
  <Words>635</Words>
  <Application>Microsoft Office PowerPoint</Application>
  <PresentationFormat>On-screen Show (4:3)</PresentationFormat>
  <Paragraphs>128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Calibri</vt:lpstr>
      <vt:lpstr>Times New Roman</vt:lpstr>
      <vt:lpstr>Segoe UI</vt:lpstr>
      <vt:lpstr>PermianSlabSerifTypeface</vt:lpstr>
      <vt:lpstr>Arial</vt:lpstr>
      <vt:lpstr>Open Sans</vt:lpstr>
      <vt:lpstr>PowerPoint B</vt:lpstr>
      <vt:lpstr>Empowering Districts  through Technology</vt:lpstr>
      <vt:lpstr>TNReady Online Assessment Update</vt:lpstr>
      <vt:lpstr>Rigorous Vendor Selection &amp; Due Diligence</vt:lpstr>
      <vt:lpstr>The Phased Uplift Approach</vt:lpstr>
      <vt:lpstr>Participation Opportunities in 16/17</vt:lpstr>
      <vt:lpstr>Data and Systems</vt:lpstr>
      <vt:lpstr>Single Sign On Authentication</vt:lpstr>
      <vt:lpstr>Dashboards and State Reporting</vt:lpstr>
      <vt:lpstr>Personalized Learning</vt:lpstr>
      <vt:lpstr>Digital Content</vt:lpstr>
      <vt:lpstr>Predictive Analytics</vt:lpstr>
      <vt:lpstr>Affordable Laptop Program – Goals</vt:lpstr>
      <vt:lpstr>PowerPoint Presentation</vt:lpstr>
      <vt:lpstr>Imagine Academy</vt:lpstr>
      <vt:lpstr>Classroom Avatar</vt:lpstr>
      <vt:lpstr>Questions?</vt:lpstr>
    </vt:vector>
  </TitlesOfParts>
  <Company>State of Tennessee: Finance &amp; Administration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Molly Wehlage</dc:creator>
  <cp:lastModifiedBy>Cliff Lloyd</cp:lastModifiedBy>
  <cp:revision>141</cp:revision>
  <dcterms:created xsi:type="dcterms:W3CDTF">2015-04-23T14:06:28Z</dcterms:created>
  <dcterms:modified xsi:type="dcterms:W3CDTF">2016-09-15T16:23:36Z</dcterms:modified>
</cp:coreProperties>
</file>