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4"/>
  </p:notesMasterIdLst>
  <p:handoutMasterIdLst>
    <p:handoutMasterId r:id="rId135"/>
  </p:handoutMasterIdLst>
  <p:sldIdLst>
    <p:sldId id="299" r:id="rId2"/>
    <p:sldId id="3377" r:id="rId3"/>
    <p:sldId id="687" r:id="rId4"/>
    <p:sldId id="688" r:id="rId5"/>
    <p:sldId id="692" r:id="rId6"/>
    <p:sldId id="635" r:id="rId7"/>
    <p:sldId id="1158" r:id="rId8"/>
    <p:sldId id="380" r:id="rId9"/>
    <p:sldId id="1233" r:id="rId10"/>
    <p:sldId id="1234" r:id="rId11"/>
    <p:sldId id="1238" r:id="rId12"/>
    <p:sldId id="383" r:id="rId13"/>
    <p:sldId id="384" r:id="rId14"/>
    <p:sldId id="1235" r:id="rId15"/>
    <p:sldId id="1236" r:id="rId16"/>
    <p:sldId id="3383" r:id="rId17"/>
    <p:sldId id="1239" r:id="rId18"/>
    <p:sldId id="386" r:id="rId19"/>
    <p:sldId id="1237" r:id="rId20"/>
    <p:sldId id="1240" r:id="rId21"/>
    <p:sldId id="3382" r:id="rId22"/>
    <p:sldId id="390" r:id="rId23"/>
    <p:sldId id="392" r:id="rId24"/>
    <p:sldId id="393" r:id="rId25"/>
    <p:sldId id="394" r:id="rId26"/>
    <p:sldId id="3384" r:id="rId27"/>
    <p:sldId id="821" r:id="rId28"/>
    <p:sldId id="822" r:id="rId29"/>
    <p:sldId id="853" r:id="rId30"/>
    <p:sldId id="824" r:id="rId31"/>
    <p:sldId id="825" r:id="rId32"/>
    <p:sldId id="826" r:id="rId33"/>
    <p:sldId id="854" r:id="rId34"/>
    <p:sldId id="829" r:id="rId35"/>
    <p:sldId id="856" r:id="rId36"/>
    <p:sldId id="831" r:id="rId37"/>
    <p:sldId id="857" r:id="rId38"/>
    <p:sldId id="3385" r:id="rId39"/>
    <p:sldId id="834" r:id="rId40"/>
    <p:sldId id="835" r:id="rId41"/>
    <p:sldId id="836" r:id="rId42"/>
    <p:sldId id="495" r:id="rId43"/>
    <p:sldId id="837" r:id="rId44"/>
    <p:sldId id="496" r:id="rId45"/>
    <p:sldId id="505" r:id="rId46"/>
    <p:sldId id="1172" r:id="rId47"/>
    <p:sldId id="842" r:id="rId48"/>
    <p:sldId id="843" r:id="rId49"/>
    <p:sldId id="844" r:id="rId50"/>
    <p:sldId id="845" r:id="rId51"/>
    <p:sldId id="504" r:id="rId52"/>
    <p:sldId id="3386" r:id="rId53"/>
    <p:sldId id="2988" r:id="rId54"/>
    <p:sldId id="2989" r:id="rId55"/>
    <p:sldId id="3491" r:id="rId56"/>
    <p:sldId id="2990" r:id="rId57"/>
    <p:sldId id="2991" r:id="rId58"/>
    <p:sldId id="2992" r:id="rId59"/>
    <p:sldId id="2993" r:id="rId60"/>
    <p:sldId id="2994" r:id="rId61"/>
    <p:sldId id="2996" r:id="rId62"/>
    <p:sldId id="2997" r:id="rId63"/>
    <p:sldId id="2998" r:id="rId64"/>
    <p:sldId id="2999" r:id="rId65"/>
    <p:sldId id="3000" r:id="rId66"/>
    <p:sldId id="3001" r:id="rId67"/>
    <p:sldId id="3002" r:id="rId68"/>
    <p:sldId id="3003" r:id="rId69"/>
    <p:sldId id="3004" r:id="rId70"/>
    <p:sldId id="3005" r:id="rId71"/>
    <p:sldId id="3492" r:id="rId72"/>
    <p:sldId id="3493" r:id="rId73"/>
    <p:sldId id="3495" r:id="rId74"/>
    <p:sldId id="3497" r:id="rId75"/>
    <p:sldId id="3496" r:id="rId76"/>
    <p:sldId id="3500" r:id="rId77"/>
    <p:sldId id="3498" r:id="rId78"/>
    <p:sldId id="3499" r:id="rId79"/>
    <p:sldId id="3501" r:id="rId80"/>
    <p:sldId id="3512" r:id="rId81"/>
    <p:sldId id="3513" r:id="rId82"/>
    <p:sldId id="3514" r:id="rId83"/>
    <p:sldId id="3515" r:id="rId84"/>
    <p:sldId id="3516" r:id="rId85"/>
    <p:sldId id="3517" r:id="rId86"/>
    <p:sldId id="3518" r:id="rId87"/>
    <p:sldId id="3519" r:id="rId88"/>
    <p:sldId id="3520" r:id="rId89"/>
    <p:sldId id="3521" r:id="rId90"/>
    <p:sldId id="3523" r:id="rId91"/>
    <p:sldId id="3524" r:id="rId92"/>
    <p:sldId id="3525" r:id="rId93"/>
    <p:sldId id="3526" r:id="rId94"/>
    <p:sldId id="3527" r:id="rId95"/>
    <p:sldId id="3528" r:id="rId96"/>
    <p:sldId id="3529" r:id="rId97"/>
    <p:sldId id="3530" r:id="rId98"/>
    <p:sldId id="3531" r:id="rId99"/>
    <p:sldId id="3532" r:id="rId100"/>
    <p:sldId id="3533" r:id="rId101"/>
    <p:sldId id="3534" r:id="rId102"/>
    <p:sldId id="3535" r:id="rId103"/>
    <p:sldId id="3536" r:id="rId104"/>
    <p:sldId id="3537" r:id="rId105"/>
    <p:sldId id="3538" r:id="rId106"/>
    <p:sldId id="3539" r:id="rId107"/>
    <p:sldId id="3540" r:id="rId108"/>
    <p:sldId id="3541" r:id="rId109"/>
    <p:sldId id="3542" r:id="rId110"/>
    <p:sldId id="3543" r:id="rId111"/>
    <p:sldId id="3547" r:id="rId112"/>
    <p:sldId id="3544" r:id="rId113"/>
    <p:sldId id="815" r:id="rId114"/>
    <p:sldId id="258" r:id="rId115"/>
    <p:sldId id="812" r:id="rId116"/>
    <p:sldId id="391" r:id="rId117"/>
    <p:sldId id="813" r:id="rId118"/>
    <p:sldId id="3545" r:id="rId119"/>
    <p:sldId id="3546" r:id="rId120"/>
    <p:sldId id="396" r:id="rId121"/>
    <p:sldId id="814" r:id="rId122"/>
    <p:sldId id="804" r:id="rId123"/>
    <p:sldId id="803" r:id="rId124"/>
    <p:sldId id="808" r:id="rId125"/>
    <p:sldId id="809" r:id="rId126"/>
    <p:sldId id="810" r:id="rId127"/>
    <p:sldId id="805" r:id="rId128"/>
    <p:sldId id="806" r:id="rId129"/>
    <p:sldId id="807" r:id="rId130"/>
    <p:sldId id="811" r:id="rId131"/>
    <p:sldId id="816" r:id="rId132"/>
    <p:sldId id="3548" r:id="rId1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AD8"/>
    <a:srgbClr val="FF9300"/>
    <a:srgbClr val="011893"/>
    <a:srgbClr val="76D6FF"/>
    <a:srgbClr val="009051"/>
    <a:srgbClr val="FF2600"/>
    <a:srgbClr val="D883FF"/>
    <a:srgbClr val="FFFC00"/>
    <a:srgbClr val="8EFA00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8" autoAdjust="0"/>
    <p:restoredTop sz="95597" autoAdjust="0"/>
  </p:normalViewPr>
  <p:slideViewPr>
    <p:cSldViewPr snapToGrid="0">
      <p:cViewPr varScale="1">
        <p:scale>
          <a:sx n="151" d="100"/>
          <a:sy n="151" d="100"/>
        </p:scale>
        <p:origin x="968" y="192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481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B52A4640-FD85-D64F-8F35-E07304235F5F}" type="presOf" srcId="{2EC81A35-8D57-124B-ABCE-2ABCF936B667}" destId="{9EC0FAFF-6CE3-7640-BE7A-52C4AF5538E2}" srcOrd="1" destOrd="0" presId="urn:microsoft.com/office/officeart/2005/8/layout/venn1"/>
    <dgm:cxn modelId="{034C6D4E-2FBA-474A-9077-0FF8C9C804CA}" type="presOf" srcId="{C2DCDBC5-95E9-4F42-8754-6810EB41A3B6}" destId="{ABB0EE10-8504-404A-8824-5F22425D91BF}" srcOrd="0" destOrd="0" presId="urn:microsoft.com/office/officeart/2005/8/layout/venn1"/>
    <dgm:cxn modelId="{EF1E985C-4C83-514F-AAB7-E897E1014759}" type="presOf" srcId="{E47640B8-E388-6141-8043-F310278C03B2}" destId="{524DE1D1-1650-674C-AA9B-4DB5A8E1AD84}" srcOrd="1" destOrd="0" presId="urn:microsoft.com/office/officeart/2005/8/layout/venn1"/>
    <dgm:cxn modelId="{C3825867-C405-7B42-A7E5-424A4EAD6450}" type="presOf" srcId="{E47640B8-E388-6141-8043-F310278C03B2}" destId="{E0F896BF-E8D9-2145-B631-F874C101A436}" srcOrd="0" destOrd="0" presId="urn:microsoft.com/office/officeart/2005/8/layout/venn1"/>
    <dgm:cxn modelId="{E979DA97-980B-3643-BB92-317601AA8A1C}" type="presOf" srcId="{865D233C-903B-9F4C-9226-AC6433E046AF}" destId="{337EDADF-F20D-C040-81EA-8B0554C72AC2}" srcOrd="1" destOrd="0" presId="urn:microsoft.com/office/officeart/2005/8/layout/venn1"/>
    <dgm:cxn modelId="{3007A799-B6FD-C042-BC31-FD8640B2F69C}" type="presOf" srcId="{865D233C-903B-9F4C-9226-AC6433E046AF}" destId="{DDAD003A-79BB-F54B-8024-DA7A6A25F4EE}" srcOrd="0" destOrd="0" presId="urn:microsoft.com/office/officeart/2005/8/layout/venn1"/>
    <dgm:cxn modelId="{2BE821C9-2121-9B41-97DB-B374926960B4}" type="presOf" srcId="{2EC81A35-8D57-124B-ABCE-2ABCF936B667}" destId="{93E056BD-4766-394C-A4DC-5E4C2451228E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E3AA8411-1348-674D-BBB3-180030DCDE43}" type="presParOf" srcId="{ABB0EE10-8504-404A-8824-5F22425D91BF}" destId="{93E056BD-4766-394C-A4DC-5E4C2451228E}" srcOrd="0" destOrd="0" presId="urn:microsoft.com/office/officeart/2005/8/layout/venn1"/>
    <dgm:cxn modelId="{7BE10229-9ECC-B04C-BCBD-5C48734A388C}" type="presParOf" srcId="{ABB0EE10-8504-404A-8824-5F22425D91BF}" destId="{9EC0FAFF-6CE3-7640-BE7A-52C4AF5538E2}" srcOrd="1" destOrd="0" presId="urn:microsoft.com/office/officeart/2005/8/layout/venn1"/>
    <dgm:cxn modelId="{40178842-B790-BA4E-9D3B-93341614B1D0}" type="presParOf" srcId="{ABB0EE10-8504-404A-8824-5F22425D91BF}" destId="{E0F896BF-E8D9-2145-B631-F874C101A436}" srcOrd="2" destOrd="0" presId="urn:microsoft.com/office/officeart/2005/8/layout/venn1"/>
    <dgm:cxn modelId="{D1A9D604-ECA4-3A4F-AF71-6AC9ABA33704}" type="presParOf" srcId="{ABB0EE10-8504-404A-8824-5F22425D91BF}" destId="{524DE1D1-1650-674C-AA9B-4DB5A8E1AD84}" srcOrd="3" destOrd="0" presId="urn:microsoft.com/office/officeart/2005/8/layout/venn1"/>
    <dgm:cxn modelId="{6664AA12-529F-F740-887C-153AB714C68D}" type="presParOf" srcId="{ABB0EE10-8504-404A-8824-5F22425D91BF}" destId="{DDAD003A-79BB-F54B-8024-DA7A6A25F4EE}" srcOrd="4" destOrd="0" presId="urn:microsoft.com/office/officeart/2005/8/layout/venn1"/>
    <dgm:cxn modelId="{2240D205-BFFC-CB44-A1A3-BF8308066BC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2125678" y="0"/>
          <a:ext cx="4132624" cy="2266200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2676695" y="396585"/>
        <a:ext cx="3030591" cy="1019790"/>
      </dsp:txXfrm>
    </dsp:sp>
    <dsp:sp modelId="{E0F896BF-E8D9-2145-B631-F874C101A436}">
      <dsp:nvSpPr>
        <dsp:cNvPr id="0" name=""/>
        <dsp:cNvSpPr/>
      </dsp:nvSpPr>
      <dsp:spPr>
        <a:xfrm>
          <a:off x="3968531" y="1221853"/>
          <a:ext cx="3750429" cy="2438400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5115538" y="1851773"/>
        <a:ext cx="2250257" cy="1341120"/>
      </dsp:txXfrm>
    </dsp:sp>
    <dsp:sp modelId="{DDAD003A-79BB-F54B-8024-DA7A6A25F4EE}">
      <dsp:nvSpPr>
        <dsp:cNvPr id="0" name=""/>
        <dsp:cNvSpPr/>
      </dsp:nvSpPr>
      <dsp:spPr>
        <a:xfrm>
          <a:off x="760020" y="1353137"/>
          <a:ext cx="3750429" cy="2320625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1113185" y="1952632"/>
        <a:ext cx="2250257" cy="12763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24BDA-D6BF-4386-9525-DF906CDAA6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48857-A4E2-47A3-BE24-C42D3BE24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21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B8A71-C697-4FEB-8778-C5F523E4133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28B76-325F-4EB6-B770-D7CFC87B8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21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10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480D108-A1F0-4993-814A-87058DAB438B}" type="slidenum">
              <a:rPr lang="en-US" sz="1200" smtClean="0">
                <a:solidFill>
                  <a:prstClr val="black"/>
                </a:solidFill>
              </a:rPr>
              <a:pPr/>
              <a:t>39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808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302228-5862-4A74-A0DD-827BFA52C69A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11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302228-5862-4A74-A0DD-827BFA52C69A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34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22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3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79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9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31" y="3962400"/>
            <a:ext cx="9137650" cy="289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39484"/>
            <a:ext cx="8686800" cy="1353965"/>
          </a:xfrm>
        </p:spPr>
        <p:txBody>
          <a:bodyPr anchor="t" anchorCtr="0">
            <a:normAutofit/>
          </a:bodyPr>
          <a:lstStyle>
            <a:lvl1pPr algn="l"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747" y="3041883"/>
            <a:ext cx="8686800" cy="69494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>
          <a:xfrm>
            <a:off x="6978771" y="6479523"/>
            <a:ext cx="1936630" cy="153888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79A0A5-7830-7241-9C0C-8CAC122C2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995" y="6410674"/>
            <a:ext cx="2841767" cy="44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9739"/>
            <a:ext cx="8686800" cy="114300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230890"/>
            <a:ext cx="8686800" cy="95097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8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219202"/>
            <a:ext cx="8686800" cy="4632325"/>
          </a:xfrm>
        </p:spPr>
        <p:txBody>
          <a:bodyPr>
            <a:normAutofit/>
          </a:bodyPr>
          <a:lstStyle>
            <a:lvl1pPr marL="457200" indent="-457200">
              <a:defRPr sz="1800"/>
            </a:lvl1pPr>
            <a:lvl2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2pPr>
            <a:lvl3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3pPr>
            <a:lvl4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4pPr>
            <a:lvl5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1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8686800" cy="1143000"/>
          </a:xfrm>
        </p:spPr>
        <p:txBody>
          <a:bodyPr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2357120"/>
            <a:ext cx="8686800" cy="2971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1588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08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87526" y="2055813"/>
            <a:ext cx="8224699" cy="385200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1pPr>
            <a:lvl2pPr>
              <a:defRPr sz="180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2pPr>
            <a:lvl3pPr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3pPr>
            <a:lvl4pPr marL="9159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4pPr>
            <a:lvl5pPr marL="11430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5pPr>
            <a:lvl6pPr marL="137795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6pPr>
            <a:lvl7pPr marL="1597025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7pPr>
            <a:lvl8pPr marL="18303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8pPr>
            <a:lvl9pPr marL="20574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</a:t>
            </a:r>
          </a:p>
          <a:p>
            <a:pPr lvl="4"/>
            <a:r>
              <a:rPr lang="en-US" dirty="0"/>
              <a:t>Five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	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 bwMode="gray">
          <a:xfrm>
            <a:off x="8755131" y="6507316"/>
            <a:ext cx="157094" cy="153888"/>
          </a:xfrm>
        </p:spPr>
        <p:txBody>
          <a:bodyPr wrap="none" anchor="b" anchorCtr="0"/>
          <a:lstStyle/>
          <a:p>
            <a:pPr algn="r"/>
            <a:fld id="{F3477EC8-074D-41C4-94AE-E9EA7CEEA348}" type="slidenum">
              <a:rPr>
                <a:solidFill>
                  <a:srgbClr val="FFFFFF">
                    <a:lumMod val="75000"/>
                  </a:srgbClr>
                </a:solidFill>
              </a:rPr>
              <a:pPr algn="r"/>
              <a:t>‹#›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7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888" y="6178549"/>
            <a:ext cx="9137650" cy="680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5128"/>
            <a:ext cx="8686800" cy="4839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AA06DC5-620C-4D3C-B416-7C1D0B3914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78190D-2CBF-9C4A-A62B-BFBD40382E3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995" y="6410674"/>
            <a:ext cx="2841767" cy="44831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F172F56-96B4-3548-A372-E025D383EB0A}"/>
              </a:ext>
            </a:extLst>
          </p:cNvPr>
          <p:cNvSpPr txBox="1">
            <a:spLocks/>
          </p:cNvSpPr>
          <p:nvPr userDrawn="1"/>
        </p:nvSpPr>
        <p:spPr>
          <a:xfrm>
            <a:off x="-1231900" y="6673910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2019 Sarah R. Powell, Ph.D.</a:t>
            </a:r>
          </a:p>
        </p:txBody>
      </p:sp>
    </p:spTree>
    <p:extLst>
      <p:ext uri="{BB962C8B-B14F-4D97-AF65-F5344CB8AC3E}">
        <p14:creationId xmlns:p14="http://schemas.microsoft.com/office/powerpoint/2010/main" val="26430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rgbClr val="92D05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Clr>
          <a:schemeClr val="accent4">
            <a:lumMod val="75000"/>
          </a:schemeClr>
        </a:buClr>
        <a:buFont typeface="Arial" panose="020B0604020202020204" pitchFamily="34" charset="0"/>
        <a:buNone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344488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5715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798513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10287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tiff"/><Relationship Id="rId3" Type="http://schemas.openxmlformats.org/officeDocument/2006/relationships/image" Target="../media/image105.tiff"/><Relationship Id="rId7" Type="http://schemas.openxmlformats.org/officeDocument/2006/relationships/image" Target="../media/image109.tiff"/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tiff"/><Relationship Id="rId5" Type="http://schemas.openxmlformats.org/officeDocument/2006/relationships/image" Target="../media/image107.tiff"/><Relationship Id="rId4" Type="http://schemas.openxmlformats.org/officeDocument/2006/relationships/image" Target="../media/image106.tiff"/><Relationship Id="rId9" Type="http://schemas.openxmlformats.org/officeDocument/2006/relationships/image" Target="../media/image111.tiff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570600-AD1A-8C4B-A411-FA872BA384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Intensive Intervention in Mathematics: </a:t>
            </a:r>
            <a:r>
              <a:rPr lang="en-US" sz="3300" dirty="0">
                <a:solidFill>
                  <a:schemeClr val="accent2"/>
                </a:solidFill>
              </a:rPr>
              <a:t>Hands-on Tools for Rational Numbers and Algebra</a:t>
            </a:r>
            <a:br>
              <a:rPr lang="en-US" sz="3300" dirty="0">
                <a:solidFill>
                  <a:schemeClr val="accent2"/>
                </a:solidFill>
              </a:rPr>
            </a:br>
            <a:r>
              <a:rPr lang="en-US" sz="3300" dirty="0">
                <a:solidFill>
                  <a:schemeClr val="accent2"/>
                </a:solidFill>
              </a:rPr>
              <a:t>Building Fluency</a:t>
            </a:r>
            <a:br>
              <a:rPr lang="en-US" dirty="0">
                <a:solidFill>
                  <a:schemeClr val="accent2"/>
                </a:solidFill>
              </a:rPr>
            </a:b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86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5C665D-6231-F648-8DFD-818B8864DC2F}"/>
              </a:ext>
            </a:extLst>
          </p:cNvPr>
          <p:cNvCxnSpPr/>
          <p:nvPr/>
        </p:nvCxnSpPr>
        <p:spPr>
          <a:xfrm>
            <a:off x="1757082" y="2850776"/>
            <a:ext cx="6562165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01E0FA-2178-F74D-940A-E1BACCB90771}"/>
              </a:ext>
            </a:extLst>
          </p:cNvPr>
          <p:cNvCxnSpPr/>
          <p:nvPr/>
        </p:nvCxnSpPr>
        <p:spPr>
          <a:xfrm>
            <a:off x="2312894" y="2577352"/>
            <a:ext cx="0" cy="59615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A408AA-1184-9C42-BD4A-80F8D0E7EA97}"/>
              </a:ext>
            </a:extLst>
          </p:cNvPr>
          <p:cNvCxnSpPr/>
          <p:nvPr/>
        </p:nvCxnSpPr>
        <p:spPr>
          <a:xfrm>
            <a:off x="7862049" y="2577352"/>
            <a:ext cx="0" cy="59615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65A442D-5C12-B84F-A00F-B4B1929D2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C81E70-A901-9F4F-B529-406862BC6828}"/>
              </a:ext>
            </a:extLst>
          </p:cNvPr>
          <p:cNvSpPr txBox="1"/>
          <p:nvPr/>
        </p:nvSpPr>
        <p:spPr>
          <a:xfrm>
            <a:off x="7267268" y="5715334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line</a:t>
            </a:r>
          </a:p>
        </p:txBody>
      </p:sp>
    </p:spTree>
    <p:extLst>
      <p:ext uri="{BB962C8B-B14F-4D97-AF65-F5344CB8AC3E}">
        <p14:creationId xmlns:p14="http://schemas.microsoft.com/office/powerpoint/2010/main" val="41474999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244" y="17060"/>
            <a:ext cx="5197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570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Algeblocks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958" y="816213"/>
            <a:ext cx="6530442" cy="497498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96852" y="2819400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133600"/>
            <a:ext cx="1778000" cy="6604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77852" y="3200400"/>
            <a:ext cx="914400" cy="381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5400000">
            <a:off x="5230152" y="2171700"/>
            <a:ext cx="914400" cy="381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877852" y="2819400"/>
            <a:ext cx="914400" cy="381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877852" y="1905000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6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Algeblocks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25" y="1421335"/>
            <a:ext cx="4654883" cy="35461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09" y="1421335"/>
            <a:ext cx="28257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8274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Algeblocks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63" y="1462171"/>
            <a:ext cx="4654883" cy="3546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92668"/>
            <a:ext cx="2209800" cy="679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4985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881" y="9099"/>
            <a:ext cx="5224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984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Algeblocks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958" y="673338"/>
            <a:ext cx="6530442" cy="49749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5400000">
            <a:off x="5192052" y="2371725"/>
            <a:ext cx="990600" cy="3810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057400"/>
            <a:ext cx="1765300" cy="7239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287052" y="2219325"/>
            <a:ext cx="990600" cy="609600"/>
          </a:xfrm>
          <a:prstGeom prst="rect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049052" y="1609725"/>
            <a:ext cx="990600" cy="609600"/>
          </a:xfrm>
          <a:prstGeom prst="rect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5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0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Algeblocks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958" y="816213"/>
            <a:ext cx="6530442" cy="49749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5400000">
            <a:off x="5192052" y="2514600"/>
            <a:ext cx="990600" cy="3810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057400"/>
            <a:ext cx="1765300" cy="7239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5400000">
            <a:off x="3287052" y="2362200"/>
            <a:ext cx="990600" cy="609600"/>
          </a:xfrm>
          <a:prstGeom prst="rect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5400000">
            <a:off x="4049052" y="1752600"/>
            <a:ext cx="990600" cy="609600"/>
          </a:xfrm>
          <a:prstGeom prst="rect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2531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Algeblocks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958" y="806688"/>
            <a:ext cx="6530442" cy="49749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5400000">
            <a:off x="5192052" y="2505075"/>
            <a:ext cx="990600" cy="3810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057400"/>
            <a:ext cx="1765300" cy="7239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5400000">
            <a:off x="4087152" y="2390775"/>
            <a:ext cx="990600" cy="609600"/>
          </a:xfrm>
          <a:prstGeom prst="rect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5400000">
            <a:off x="4696752" y="2390775"/>
            <a:ext cx="990600" cy="609600"/>
          </a:xfrm>
          <a:prstGeom prst="rect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4887252" y="3190875"/>
            <a:ext cx="609600" cy="381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4277652" y="3190875"/>
            <a:ext cx="609600" cy="381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8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Algeblocks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521627"/>
            <a:ext cx="4654883" cy="3546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04800"/>
            <a:ext cx="2276130" cy="667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6918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Algeblocks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506" y="1654413"/>
            <a:ext cx="6530442" cy="4974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34" y="735454"/>
            <a:ext cx="37592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0800000">
            <a:off x="5838967" y="4063227"/>
            <a:ext cx="609600" cy="3048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5859802" y="3139989"/>
            <a:ext cx="609600" cy="3048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400000">
            <a:off x="5852772" y="3444789"/>
            <a:ext cx="6096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5400000">
            <a:off x="5036132" y="3597189"/>
            <a:ext cx="609600" cy="3048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5400000">
            <a:off x="5340932" y="3588578"/>
            <a:ext cx="609600" cy="3048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81600" y="4063227"/>
            <a:ext cx="304800" cy="304801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493332" y="3148599"/>
            <a:ext cx="304800" cy="304801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496798" y="2843798"/>
            <a:ext cx="304800" cy="304801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500372" y="2550334"/>
            <a:ext cx="304800" cy="304801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493332" y="2228084"/>
            <a:ext cx="304800" cy="304801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166033" y="3148599"/>
            <a:ext cx="304800" cy="304801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169499" y="2843798"/>
            <a:ext cx="304800" cy="304801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173073" y="2550334"/>
            <a:ext cx="304800" cy="304801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166033" y="2228084"/>
            <a:ext cx="304800" cy="304801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0800000">
            <a:off x="5859802" y="2835189"/>
            <a:ext cx="609600" cy="3048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0800000">
            <a:off x="5858699" y="2530389"/>
            <a:ext cx="609600" cy="3048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0800000">
            <a:off x="5859802" y="2216865"/>
            <a:ext cx="609600" cy="3048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9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 fraction and teach using the length model.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0417D879-4C5D-5D4E-8C17-CF50496A4534}"/>
              </a:ext>
            </a:extLst>
          </p:cNvPr>
          <p:cNvSpPr/>
          <p:nvPr/>
        </p:nvSpPr>
        <p:spPr>
          <a:xfrm>
            <a:off x="3916200" y="4325543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30A461F-663A-8346-A999-D0AB4621D0F7}"/>
              </a:ext>
            </a:extLst>
          </p:cNvPr>
          <p:cNvSpPr/>
          <p:nvPr/>
        </p:nvSpPr>
        <p:spPr>
          <a:xfrm>
            <a:off x="3565542" y="3694738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</p:spTree>
    <p:extLst>
      <p:ext uri="{BB962C8B-B14F-4D97-AF65-F5344CB8AC3E}">
        <p14:creationId xmlns:p14="http://schemas.microsoft.com/office/powerpoint/2010/main" val="374024692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Algeblocks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6" y="2362200"/>
            <a:ext cx="4654883" cy="3546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752600"/>
            <a:ext cx="4169058" cy="389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6276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0C917A-A1F8-694B-9CCB-AD900FB28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360" y="0"/>
            <a:ext cx="5157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170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Fluency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390 facts.</a:t>
            </a:r>
          </a:p>
          <a:p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932159" y="2995270"/>
            <a:ext cx="2806700" cy="89345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Addition</a:t>
            </a:r>
          </a:p>
        </p:txBody>
      </p:sp>
      <p:sp>
        <p:nvSpPr>
          <p:cNvPr id="9" name="Oval 8"/>
          <p:cNvSpPr/>
          <p:nvPr/>
        </p:nvSpPr>
        <p:spPr>
          <a:xfrm>
            <a:off x="4380267" y="2995270"/>
            <a:ext cx="2806700" cy="8934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Subtraction</a:t>
            </a:r>
          </a:p>
        </p:txBody>
      </p:sp>
      <p:sp>
        <p:nvSpPr>
          <p:cNvPr id="7" name="Oval 6"/>
          <p:cNvSpPr/>
          <p:nvPr/>
        </p:nvSpPr>
        <p:spPr>
          <a:xfrm>
            <a:off x="1932159" y="4047278"/>
            <a:ext cx="2806700" cy="88978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Multiplication</a:t>
            </a:r>
          </a:p>
        </p:txBody>
      </p:sp>
      <p:sp>
        <p:nvSpPr>
          <p:cNvPr id="8" name="Oval 7"/>
          <p:cNvSpPr/>
          <p:nvPr/>
        </p:nvSpPr>
        <p:spPr>
          <a:xfrm>
            <a:off x="4380267" y="4047278"/>
            <a:ext cx="2806700" cy="8823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Division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73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7" grpId="0" animBg="1"/>
      <p:bldP spid="8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046D6-A077-F24C-96AE-9FA2227C4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F576A-5905-614A-832B-42CC45966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Students should practice small sets of facts</a:t>
            </a:r>
          </a:p>
          <a:p>
            <a:pPr lvl="1"/>
            <a:r>
              <a:rPr lang="en-US" dirty="0"/>
              <a:t>These small sets should include known and unknown facts</a:t>
            </a:r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C10DDE-6459-314A-A820-929281E7F610}"/>
              </a:ext>
            </a:extLst>
          </p:cNvPr>
          <p:cNvSpPr/>
          <p:nvPr/>
        </p:nvSpPr>
        <p:spPr>
          <a:xfrm>
            <a:off x="14748" y="3423349"/>
            <a:ext cx="4494629" cy="258301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BRIEF </a:t>
            </a:r>
          </a:p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(1-2 min)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571695-2479-0849-9052-F8D3EE5B620F}"/>
              </a:ext>
            </a:extLst>
          </p:cNvPr>
          <p:cNvSpPr/>
          <p:nvPr/>
        </p:nvSpPr>
        <p:spPr>
          <a:xfrm>
            <a:off x="4586748" y="3423349"/>
            <a:ext cx="4494629" cy="25830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</a:t>
            </a:r>
          </a:p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(everyday)</a:t>
            </a:r>
          </a:p>
        </p:txBody>
      </p:sp>
    </p:spTree>
    <p:extLst>
      <p:ext uri="{BB962C8B-B14F-4D97-AF65-F5344CB8AC3E}">
        <p14:creationId xmlns:p14="http://schemas.microsoft.com/office/powerpoint/2010/main" val="95017376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4E777-BDC6-A648-BF90-B3C9DD9F7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Cover, Copy, Compare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3AC91-B0BB-9946-B898-CABC224606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308" y="1037272"/>
            <a:ext cx="3508787" cy="47920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E108AE-0BFD-3C43-9956-9EF17DA86F4E}"/>
              </a:ext>
            </a:extLst>
          </p:cNvPr>
          <p:cNvSpPr/>
          <p:nvPr/>
        </p:nvSpPr>
        <p:spPr>
          <a:xfrm>
            <a:off x="133235" y="2594183"/>
            <a:ext cx="4149090" cy="11144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Create sheet with 10-12 answered problems and room to copy facts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50B5FA-856B-6846-A262-D4F218D2DC1E}"/>
              </a:ext>
            </a:extLst>
          </p:cNvPr>
          <p:cNvSpPr/>
          <p:nvPr/>
        </p:nvSpPr>
        <p:spPr>
          <a:xfrm>
            <a:off x="133235" y="3809811"/>
            <a:ext cx="4149090" cy="111442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reads entire fact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covers fact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rewrites entire fact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compares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74944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4D8E3-E8D4-9640-B38A-6D00CD43C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Folder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92581C-632F-AC41-9664-B14C0D8E6B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408" y="1131094"/>
            <a:ext cx="3503354" cy="46711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8E3B03-4C97-C74A-A36D-730E763776E5}"/>
              </a:ext>
            </a:extLst>
          </p:cNvPr>
          <p:cNvSpPr/>
          <p:nvPr/>
        </p:nvSpPr>
        <p:spPr>
          <a:xfrm>
            <a:off x="133235" y="2594183"/>
            <a:ext cx="4149090" cy="6498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Create sheet with 15-25 answered facts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4CC602-AA29-1C4E-A27C-3FBE94754CD0}"/>
              </a:ext>
            </a:extLst>
          </p:cNvPr>
          <p:cNvSpPr/>
          <p:nvPr/>
        </p:nvSpPr>
        <p:spPr>
          <a:xfrm>
            <a:off x="133235" y="3446496"/>
            <a:ext cx="4149090" cy="106369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folds answers over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writes answers to all facts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unfolds answers and compare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44407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1277D-7276-C842-9CEA-73FE2C58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Taped Problems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A76D2-0FFF-074D-9ECD-65286C58A2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468" y="1002506"/>
            <a:ext cx="3896783" cy="48696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5928B9-CC8D-DC47-A673-BC52174F8972}"/>
              </a:ext>
            </a:extLst>
          </p:cNvPr>
          <p:cNvSpPr/>
          <p:nvPr/>
        </p:nvSpPr>
        <p:spPr>
          <a:xfrm>
            <a:off x="133235" y="2594184"/>
            <a:ext cx="4149090" cy="16151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Create worksheet with 15-25 facts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Make a recording: 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Say fact (e.g., “6 times 5 equals…”)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Pause for 1-5 seconds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Say fact answer (e.g., “30”)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Continue with all facts on page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3222A-2056-B74E-A63B-727AAC0BA2A8}"/>
              </a:ext>
            </a:extLst>
          </p:cNvPr>
          <p:cNvSpPr/>
          <p:nvPr/>
        </p:nvSpPr>
        <p:spPr>
          <a:xfrm>
            <a:off x="133235" y="4310540"/>
            <a:ext cx="4149090" cy="962982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listens to recording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writes fact answer before the answer is stated on the recording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3691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5A2F5-2FAE-7A4D-A486-CEA2AE999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Cards with Constant Time Delay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064B81-24D8-374C-A765-2FF876D071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3562">
            <a:off x="7371535" y="3654901"/>
            <a:ext cx="1281233" cy="2001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D47E7D-E7A7-0542-B11C-C333A234C2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93113">
            <a:off x="6205307" y="2244021"/>
            <a:ext cx="1319479" cy="2020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184B5E-4594-614D-9182-7FADF05E49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3567">
            <a:off x="4567353" y="3603628"/>
            <a:ext cx="1332227" cy="20333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CE28FE-5B76-1549-BCBB-D25CD619913D}"/>
              </a:ext>
            </a:extLst>
          </p:cNvPr>
          <p:cNvSpPr/>
          <p:nvPr/>
        </p:nvSpPr>
        <p:spPr>
          <a:xfrm>
            <a:off x="133235" y="2594184"/>
            <a:ext cx="4149090" cy="6601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Collect small set of flash cards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43A7FD-36E0-8846-9E26-BB727A9E69AD}"/>
              </a:ext>
            </a:extLst>
          </p:cNvPr>
          <p:cNvSpPr/>
          <p:nvPr/>
        </p:nvSpPr>
        <p:spPr>
          <a:xfrm>
            <a:off x="133235" y="3355548"/>
            <a:ext cx="4149090" cy="242407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Show student flash card for 3 seconds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answers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If correct, state correct answer and place back in pile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If incorrect, state correct answer and have student repeat it; place back in pile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Work through pile of cards for 1-2 minutes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60032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1277D-7276-C842-9CEA-73FE2C58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Cards with Graphing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5928B9-CC8D-DC47-A673-BC52174F8972}"/>
              </a:ext>
            </a:extLst>
          </p:cNvPr>
          <p:cNvSpPr/>
          <p:nvPr/>
        </p:nvSpPr>
        <p:spPr>
          <a:xfrm>
            <a:off x="133235" y="2594184"/>
            <a:ext cx="4149090" cy="6601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Collect small set of flash cards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3222A-2056-B74E-A63B-727AAC0BA2A8}"/>
              </a:ext>
            </a:extLst>
          </p:cNvPr>
          <p:cNvSpPr/>
          <p:nvPr/>
        </p:nvSpPr>
        <p:spPr>
          <a:xfrm>
            <a:off x="133235" y="3355548"/>
            <a:ext cx="4149090" cy="242407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Show student flash card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answers flash card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If correct, place in correct pile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If incorrect, review fact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Time for 1-2 minutes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Count total score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Graph total score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Could opt to try to beat score for another 1-2 minutes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Graph highest score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02598-29E6-B74A-9558-41F8294422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469" y="1940654"/>
            <a:ext cx="4522297" cy="35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4751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35E31-2B0D-E94B-AEDF-50EC712ED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Cards with Incremental Rehearsal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045408-029C-764C-B381-90E87E0F8035}"/>
              </a:ext>
            </a:extLst>
          </p:cNvPr>
          <p:cNvSpPr/>
          <p:nvPr/>
        </p:nvSpPr>
        <p:spPr>
          <a:xfrm>
            <a:off x="133235" y="2594184"/>
            <a:ext cx="4149090" cy="8729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Select 1 unknown fact from a set of flash cards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Select 9 known facts from a set of flash cards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354560-FAE2-E34C-9E7A-F4D5E77E2112}"/>
              </a:ext>
            </a:extLst>
          </p:cNvPr>
          <p:cNvSpPr/>
          <p:nvPr/>
        </p:nvSpPr>
        <p:spPr>
          <a:xfrm>
            <a:off x="133234" y="3568303"/>
            <a:ext cx="6991466" cy="2289384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Read unknown fact aloud, provide answer, and ask student to read problem with you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Keep unknown fact flash card and combine with 1 known fact flash card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Show 2 flash cards to student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If student answer correctly, go to next flash card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If student answers incorrectly, read fact with answer and ask student to read with you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Work on cards until student answers correctly within 2 seconds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Add in 1 known fact flash card; continue with 3 cards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Keep adding in known fact flash cards until student achieves fluency with unknown card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Select new unknown fact and repeat process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0D411-927E-5C46-901C-3031D5012C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3562">
            <a:off x="7710849" y="4050155"/>
            <a:ext cx="1281233" cy="2001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5C844E-8FAC-4A43-9A2D-1E99741E16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93113">
            <a:off x="7474611" y="1161383"/>
            <a:ext cx="1319479" cy="20206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8FE64-D7E7-064C-8307-C7DFFCE4E6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3567">
            <a:off x="6818328" y="2712550"/>
            <a:ext cx="1332227" cy="20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61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33282" y="1972235"/>
            <a:ext cx="1828800" cy="18288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Connector 11"/>
          <p:cNvCxnSpPr>
            <a:stCxn id="5" idx="0"/>
          </p:cNvCxnSpPr>
          <p:nvPr/>
        </p:nvCxnSpPr>
        <p:spPr>
          <a:xfrm>
            <a:off x="2747682" y="1972235"/>
            <a:ext cx="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47682" y="2886635"/>
            <a:ext cx="76200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985682" y="2886635"/>
            <a:ext cx="76200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2411477-68CF-B643-95BF-F0F3E1CA5EBF}"/>
              </a:ext>
            </a:extLst>
          </p:cNvPr>
          <p:cNvSpPr txBox="1"/>
          <p:nvPr/>
        </p:nvSpPr>
        <p:spPr>
          <a:xfrm>
            <a:off x="7267268" y="5715334"/>
            <a:ext cx="158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 circles</a:t>
            </a:r>
          </a:p>
        </p:txBody>
      </p:sp>
    </p:spTree>
    <p:extLst>
      <p:ext uri="{BB962C8B-B14F-4D97-AF65-F5344CB8AC3E}">
        <p14:creationId xmlns:p14="http://schemas.microsoft.com/office/powerpoint/2010/main" val="169318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B2B9D-1602-8A4B-B69B-0F4AD79E7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Worksheets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F1F03F-8806-674B-8A26-BE6C291B2331}"/>
              </a:ext>
            </a:extLst>
          </p:cNvPr>
          <p:cNvSpPr/>
          <p:nvPr/>
        </p:nvSpPr>
        <p:spPr>
          <a:xfrm>
            <a:off x="133235" y="2634733"/>
            <a:ext cx="4149090" cy="909734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answer facts for 1-2 minutes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graph highest score of day or week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81EE8C-5B7E-E44C-835C-F7ED34FD07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915" y="1322614"/>
            <a:ext cx="3908851" cy="44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3513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1277D-7276-C842-9CEA-73FE2C58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Worksheets with Graphing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3222A-2056-B74E-A63B-727AAC0BA2A8}"/>
              </a:ext>
            </a:extLst>
          </p:cNvPr>
          <p:cNvSpPr/>
          <p:nvPr/>
        </p:nvSpPr>
        <p:spPr>
          <a:xfrm>
            <a:off x="133235" y="2634733"/>
            <a:ext cx="4149090" cy="909734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answer facts for 1-2 minutes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graph highest score of day or week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D5A391-8BA7-3842-A73A-D6DDED1552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906" y="1195462"/>
            <a:ext cx="3336860" cy="449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9991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1277D-7276-C842-9CEA-73FE2C58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Magic Squares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5928B9-CC8D-DC47-A673-BC52174F8972}"/>
              </a:ext>
            </a:extLst>
          </p:cNvPr>
          <p:cNvSpPr/>
          <p:nvPr/>
        </p:nvSpPr>
        <p:spPr>
          <a:xfrm>
            <a:off x="133234" y="2594184"/>
            <a:ext cx="5191241" cy="10062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Create sets of magic squares </a:t>
            </a:r>
          </a:p>
          <a:p>
            <a:pPr marL="600075" lvl="1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See templates http://</a:t>
            </a:r>
            <a:r>
              <a:rPr lang="en-US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www.sarahpowellphd.com</a:t>
            </a: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presentations.html</a:t>
            </a: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3222A-2056-B74E-A63B-727AAC0BA2A8}"/>
              </a:ext>
            </a:extLst>
          </p:cNvPr>
          <p:cNvSpPr/>
          <p:nvPr/>
        </p:nvSpPr>
        <p:spPr>
          <a:xfrm>
            <a:off x="133234" y="3733800"/>
            <a:ext cx="5191241" cy="199072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Place sum or product in bottom right corner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 bottom row, create a fact with a sum or product of bottom right corner</a:t>
            </a:r>
          </a:p>
          <a:p>
            <a:pPr marL="257175" indent="-257175">
              <a:buFontTx/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 right column, create a fact with a sum or product of bottom right corner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Create two columns with a sum or product of bottom number 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Create two rows with a sum or product of right column number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Write created facts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9BA9F-D9A6-0442-ACB4-B122EBB2F6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103" y="1123093"/>
            <a:ext cx="3599663" cy="4648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D03486-516F-714B-93E9-0F524285E80F}"/>
              </a:ext>
            </a:extLst>
          </p:cNvPr>
          <p:cNvSpPr txBox="1"/>
          <p:nvPr/>
        </p:nvSpPr>
        <p:spPr>
          <a:xfrm>
            <a:off x="133235" y="5724526"/>
            <a:ext cx="25841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See demonstration on next slide.</a:t>
            </a:r>
          </a:p>
        </p:txBody>
      </p:sp>
    </p:spTree>
    <p:extLst>
      <p:ext uri="{BB962C8B-B14F-4D97-AF65-F5344CB8AC3E}">
        <p14:creationId xmlns:p14="http://schemas.microsoft.com/office/powerpoint/2010/main" val="118899639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Magic Squares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725" y="4400550"/>
            <a:ext cx="2400300" cy="135016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35" y="2375447"/>
            <a:ext cx="3901875" cy="27533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2100" y="177165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050" y="245745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43550" y="360045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120015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72250" y="182880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0" y="342900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00900" y="268605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00750" y="131445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57800" y="2857500"/>
            <a:ext cx="685800" cy="438582"/>
          </a:xfrm>
          <a:prstGeom prst="rect">
            <a:avLst/>
          </a:prstGeom>
          <a:solidFill>
            <a:srgbClr val="31D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3077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8334 L -0.23125 0.3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3 -0.04005 L -0.3125 0.153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8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L -0.25 -0.140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13 -0.05972 L -0.64687 0.384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50" y="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-0.09675 L -0.5566 0.465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99" y="2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57986 0.1986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3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5069 0.1041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52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57552 -0.0247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76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181 L -0.50851 0.0150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3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4C111-CF8A-8F4E-A592-11EAF9DDF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Playing Cards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0DC30-4325-3A4D-A924-298EFB2581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483" y="2125267"/>
            <a:ext cx="5413094" cy="33940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4F32A9-EF71-E447-8274-B0E8E319C20E}"/>
              </a:ext>
            </a:extLst>
          </p:cNvPr>
          <p:cNvSpPr/>
          <p:nvPr/>
        </p:nvSpPr>
        <p:spPr>
          <a:xfrm>
            <a:off x="133234" y="2594184"/>
            <a:ext cx="3337754" cy="6706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Select numbered playing cards from a deck of cards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83A1B1-D551-B849-B681-777FF58C8EBF}"/>
              </a:ext>
            </a:extLst>
          </p:cNvPr>
          <p:cNvSpPr/>
          <p:nvPr/>
        </p:nvSpPr>
        <p:spPr>
          <a:xfrm>
            <a:off x="133234" y="3376516"/>
            <a:ext cx="3337754" cy="248117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Divide deck in half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place set of cards face down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Each student flips over top card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First student to add, subtract, or multiply the cards gets to keep both cards; cards go back in student’s set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continue until one student has all the cards</a:t>
            </a:r>
          </a:p>
          <a:p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This game is similar to War.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71016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9E60F-A131-8243-B70B-647426974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Dice Roll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37D929-91CD-D74B-B5C7-BB22CB6FD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962" y="2480777"/>
            <a:ext cx="4816175" cy="25234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52A882-B78E-C54F-95E2-B5437DFC2E9E}"/>
              </a:ext>
            </a:extLst>
          </p:cNvPr>
          <p:cNvSpPr/>
          <p:nvPr/>
        </p:nvSpPr>
        <p:spPr>
          <a:xfrm>
            <a:off x="133235" y="2578749"/>
            <a:ext cx="3823396" cy="111967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rolls two die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adds, subtracts, or multiplies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writes facts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83C7E-CA50-3C4C-B77D-3860416B23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303" y="3981331"/>
            <a:ext cx="2233328" cy="16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571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9E60F-A131-8243-B70B-647426974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Dominoes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52A882-B78E-C54F-95E2-B5437DFC2E9E}"/>
              </a:ext>
            </a:extLst>
          </p:cNvPr>
          <p:cNvSpPr/>
          <p:nvPr/>
        </p:nvSpPr>
        <p:spPr>
          <a:xfrm>
            <a:off x="133235" y="2578749"/>
            <a:ext cx="3823396" cy="111967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select domino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adds, subtracts, or multiplies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writes fact</a:t>
            </a: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070661-9DF1-624A-8C97-06426FC8B5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705" y="3909333"/>
            <a:ext cx="1685925" cy="1685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0F59A2-6A75-4042-8082-4FEE50CDC7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723" y="2369781"/>
            <a:ext cx="4603865" cy="237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474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B76FB-B6FB-EA4E-8BDB-A0EB85F4C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BF3E6-6951-6840-B46B-384EBC9C50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943" y="2411587"/>
            <a:ext cx="4558720" cy="28932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143028-DE16-8646-BA49-A6022F6B4ACE}"/>
              </a:ext>
            </a:extLst>
          </p:cNvPr>
          <p:cNvSpPr/>
          <p:nvPr/>
        </p:nvSpPr>
        <p:spPr>
          <a:xfrm>
            <a:off x="133235" y="2578749"/>
            <a:ext cx="3823396" cy="320087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wraps string behind key and places around top left notch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answers fact by wrapping string in front of key and around to answer notch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brings string around the back to next left notch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 continues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At end, student checks facts by comparing string to raised pattern on back of key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85501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F565F-A239-EE4B-AE4C-AB32D2161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Mobi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DA015-9AD3-5144-B1EF-BBB513AF63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749" y="1131094"/>
            <a:ext cx="4736647" cy="47366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030728-5F0F-7344-8D5B-4B53535548BA}"/>
              </a:ext>
            </a:extLst>
          </p:cNvPr>
          <p:cNvSpPr/>
          <p:nvPr/>
        </p:nvSpPr>
        <p:spPr>
          <a:xfrm>
            <a:off x="133235" y="2578749"/>
            <a:ext cx="3823396" cy="320087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begin with a specific number of blue tiles; the white tiles can be used at anytime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create a set of equations that build off of one another (each student makes their own set of equations)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draw more blue tiles after blue tiles are used; students rearrange and add to equation set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This game is similar to </a:t>
            </a:r>
            <a:r>
              <a:rPr lang="en-US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Bananagrams</a:t>
            </a: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7432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D39F-8D96-B54A-A952-1DA3A4A67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D89D4E-1725-C04A-8B86-90AFBDE949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601" y="1114717"/>
            <a:ext cx="4639647" cy="46396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2CBFD6-ACEE-0848-AF65-3362F0485243}"/>
              </a:ext>
            </a:extLst>
          </p:cNvPr>
          <p:cNvSpPr/>
          <p:nvPr/>
        </p:nvSpPr>
        <p:spPr>
          <a:xfrm>
            <a:off x="133235" y="2578749"/>
            <a:ext cx="3823396" cy="320087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use tiles to create equations on a game board</a:t>
            </a:r>
          </a:p>
          <a:p>
            <a:pPr marL="257175" indent="-257175">
              <a:buAutoNum type="arabicPeriod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Students take turns and build off of one another’s tiles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This game is similar to Scrabble.</a:t>
            </a:r>
          </a:p>
          <a:p>
            <a:pPr marL="257175" indent="-257175">
              <a:buAutoNum type="arabicPeriod"/>
            </a:pPr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thaiDist"/>
            <a:endParaRPr lang="en-US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608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318" y="1898521"/>
            <a:ext cx="3501221" cy="35012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91318" y="2199342"/>
            <a:ext cx="70062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1318" y="2199342"/>
            <a:ext cx="700625" cy="1438234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0928" y="2199342"/>
            <a:ext cx="133794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60928" y="2913180"/>
            <a:ext cx="1337945" cy="1381331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121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Geoboards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C69F42-3350-544D-8D22-89BADC03F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2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  <p:bldP spid="14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E0BED-120C-3746-BBE4-79F692773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BF67B-295C-E94D-97CD-A4AF708B2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activity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3614BC-587E-2F48-B112-0301397BB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296" y="1232645"/>
            <a:ext cx="1703152" cy="1703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142437-1B63-0040-B738-C450487E9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833" y="2428850"/>
            <a:ext cx="1475051" cy="19616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F9EA18-CBC8-7444-BE48-2B19B985D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152" y="3487970"/>
            <a:ext cx="1824806" cy="1596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ECF5E9-B282-F843-89B1-02149D498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3862" y="1323334"/>
            <a:ext cx="1383811" cy="2083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797534-89BB-934C-A492-CD928F75B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4731" y="2800801"/>
            <a:ext cx="1961666" cy="1475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D32656-78D3-A947-ADEF-1EEF6F29A7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3006" y="4392771"/>
            <a:ext cx="2083319" cy="1383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72634D-85D4-C34A-BDB9-4DCCF39F0E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0306" y="1005249"/>
            <a:ext cx="1383811" cy="20833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5716D2-D88E-7148-8B48-1BABF72787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2263" y="3917431"/>
            <a:ext cx="1383811" cy="20833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A47DA2-E92E-DF45-A807-68FC0A6FD53E}"/>
              </a:ext>
            </a:extLst>
          </p:cNvPr>
          <p:cNvSpPr/>
          <p:nvPr/>
        </p:nvSpPr>
        <p:spPr>
          <a:xfrm>
            <a:off x="133234" y="2594184"/>
            <a:ext cx="3337754" cy="17963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thaiDist"/>
            <a:r>
              <a:rPr lang="en-US" sz="1350" dirty="0"/>
              <a:t>BEFORE</a:t>
            </a:r>
          </a:p>
          <a:p>
            <a:pPr marL="257175" indent="-257175">
              <a:buAutoNum type="arabicPeriod"/>
            </a:pPr>
            <a:r>
              <a:rPr lang="en-US" sz="1350" dirty="0"/>
              <a:t>Select game that will practice small sets of facts</a:t>
            </a:r>
          </a:p>
          <a:p>
            <a:pPr marL="257175" indent="-257175">
              <a:buAutoNum type="arabicPeriod"/>
            </a:pPr>
            <a:r>
              <a:rPr lang="en-US" sz="1350" dirty="0"/>
              <a:t>Select game that will track and monitor student progress</a:t>
            </a:r>
          </a:p>
          <a:p>
            <a:pPr marL="257175" indent="-257175">
              <a:buAutoNum type="arabicPeriod"/>
            </a:pPr>
            <a:r>
              <a:rPr lang="en-US" sz="1350" dirty="0"/>
              <a:t>Select game that will provide feedback to student (especially when student makes mistake)</a:t>
            </a:r>
          </a:p>
        </p:txBody>
      </p:sp>
    </p:spTree>
    <p:extLst>
      <p:ext uri="{BB962C8B-B14F-4D97-AF65-F5344CB8AC3E}">
        <p14:creationId xmlns:p14="http://schemas.microsoft.com/office/powerpoint/2010/main" val="16576382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973F6-9934-0943-B0D5-4E5BD8E0E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49530-B9C3-9748-8C81-99B391E91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Tic-Tac-Toe (with facts)</a:t>
            </a:r>
          </a:p>
          <a:p>
            <a:r>
              <a:rPr lang="en-US" dirty="0"/>
              <a:t>Connect Four (with numbers)</a:t>
            </a:r>
          </a:p>
          <a:p>
            <a:r>
              <a:rPr lang="en-US" dirty="0"/>
              <a:t>Chutes and Ladders (with numbers)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to </a:t>
            </a:r>
            <a:r>
              <a:rPr lang="en-US"/>
              <a:t>this list!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98033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887" y="3769667"/>
            <a:ext cx="8686800" cy="4839538"/>
          </a:xfrm>
        </p:spPr>
        <p:txBody>
          <a:bodyPr/>
          <a:lstStyle/>
          <a:p>
            <a:pPr marL="1588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CCD1B-8BF6-2948-AF38-0F5827C9B0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073" y="4213853"/>
            <a:ext cx="809834" cy="612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B4277B-7BEC-B347-B370-22D1A9E98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115304"/>
            <a:ext cx="8686800" cy="2313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548D5-42A0-4D43-B94B-FAFED3DCDA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855" y="4927166"/>
            <a:ext cx="1262270" cy="12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77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151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Pattern blocks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607E8C-6884-DE4E-9A41-14A8BF05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8AB26A-BE2C-294E-A234-CFB8CB62C4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052" y="1922446"/>
            <a:ext cx="3484901" cy="348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35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Legos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29A2C7-69DC-264A-99B5-72D3802DD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55620B-D118-1B4A-A1AF-432373F2B9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059" y="1897753"/>
            <a:ext cx="5109882" cy="27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35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Anglegs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29A2C7-69DC-264A-99B5-72D3802DD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60D2D1-6670-3D4F-83FC-AE35C8AB53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883" y="2009553"/>
            <a:ext cx="3030279" cy="303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94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 fraction and teach using the area model.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43746149-406B-934C-B883-6737C4B014D4}"/>
              </a:ext>
            </a:extLst>
          </p:cNvPr>
          <p:cNvSpPr/>
          <p:nvPr/>
        </p:nvSpPr>
        <p:spPr>
          <a:xfrm>
            <a:off x="3916200" y="4325543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DCF22D3-E354-FF4B-A0F2-C00385A38D85}"/>
              </a:ext>
            </a:extLst>
          </p:cNvPr>
          <p:cNvSpPr/>
          <p:nvPr/>
        </p:nvSpPr>
        <p:spPr>
          <a:xfrm>
            <a:off x="3565542" y="3694738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</p:spTree>
    <p:extLst>
      <p:ext uri="{BB962C8B-B14F-4D97-AF65-F5344CB8AC3E}">
        <p14:creationId xmlns:p14="http://schemas.microsoft.com/office/powerpoint/2010/main" val="2524286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Set/Discrete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shapes match the fraction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7" y="2142997"/>
            <a:ext cx="762000" cy="109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553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697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3841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55376" y="2559423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69776" y="2559423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56B39-C7CD-5D46-8BE5-FF254A786622}"/>
              </a:ext>
            </a:extLst>
          </p:cNvPr>
          <p:cNvSpPr txBox="1"/>
          <p:nvPr/>
        </p:nvSpPr>
        <p:spPr>
          <a:xfrm>
            <a:off x="7267268" y="5715334"/>
            <a:ext cx="198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Two-color counters</a:t>
            </a:r>
          </a:p>
        </p:txBody>
      </p:sp>
    </p:spTree>
    <p:extLst>
      <p:ext uri="{BB962C8B-B14F-4D97-AF65-F5344CB8AC3E}">
        <p14:creationId xmlns:p14="http://schemas.microsoft.com/office/powerpoint/2010/main" val="305897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Set/Discrete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shapes match the fraction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7" y="2142997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7B92F1-F772-BF44-B4F5-A7BDDEDA2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129" y="1889312"/>
            <a:ext cx="5080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19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887" y="3769667"/>
            <a:ext cx="8686800" cy="4839538"/>
          </a:xfrm>
        </p:spPr>
        <p:txBody>
          <a:bodyPr/>
          <a:lstStyle/>
          <a:p>
            <a:pPr marL="1588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CCD1B-8BF6-2948-AF38-0F5827C9B0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073" y="4213853"/>
            <a:ext cx="809834" cy="612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B4277B-7BEC-B347-B370-22D1A9E98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115304"/>
            <a:ext cx="8686800" cy="2313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548D5-42A0-4D43-B94B-FAFED3DCDA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855" y="4927166"/>
            <a:ext cx="1262270" cy="12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80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 fraction and teach using the set model.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FBB9FA1C-946C-D644-90E4-9D6B6A2BB708}"/>
              </a:ext>
            </a:extLst>
          </p:cNvPr>
          <p:cNvSpPr/>
          <p:nvPr/>
        </p:nvSpPr>
        <p:spPr>
          <a:xfrm>
            <a:off x="3916200" y="4325543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CD1224A-9D4F-3844-823D-636D7449CC37}"/>
              </a:ext>
            </a:extLst>
          </p:cNvPr>
          <p:cNvSpPr/>
          <p:nvPr/>
        </p:nvSpPr>
        <p:spPr>
          <a:xfrm>
            <a:off x="3565542" y="3694738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</p:spTree>
    <p:extLst>
      <p:ext uri="{BB962C8B-B14F-4D97-AF65-F5344CB8AC3E}">
        <p14:creationId xmlns:p14="http://schemas.microsoft.com/office/powerpoint/2010/main" val="595402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4ED2B7-AE20-F641-8FB6-2A2E462BA2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452" y="0"/>
            <a:ext cx="5179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07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Improper Fractions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45128"/>
            <a:ext cx="5357868" cy="4839538"/>
          </a:xfrm>
        </p:spPr>
        <p:txBody>
          <a:bodyPr>
            <a:normAutofit/>
          </a:bodyPr>
          <a:lstStyle/>
          <a:p>
            <a:r>
              <a:rPr lang="en-US" sz="2400" dirty="0"/>
              <a:t>Fractions equal to or greater than 1</a:t>
            </a:r>
          </a:p>
          <a:p>
            <a:r>
              <a:rPr lang="en-US" sz="2400" dirty="0"/>
              <a:t>Numerator is equal to or greater than denominator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19B280-E3AE-7943-A95D-9F4CA9057B32}"/>
              </a:ext>
            </a:extLst>
          </p:cNvPr>
          <p:cNvSpPr txBox="1">
            <a:spLocks/>
          </p:cNvSpPr>
          <p:nvPr/>
        </p:nvSpPr>
        <p:spPr>
          <a:xfrm>
            <a:off x="228600" y="3303494"/>
            <a:ext cx="8686800" cy="7315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1" kern="1200">
                <a:solidFill>
                  <a:srgbClr val="FF93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Mixed Numbers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C6893A-12BD-E545-8DB7-8C796DF79B80}"/>
              </a:ext>
            </a:extLst>
          </p:cNvPr>
          <p:cNvSpPr txBox="1">
            <a:spLocks/>
          </p:cNvSpPr>
          <p:nvPr/>
        </p:nvSpPr>
        <p:spPr>
          <a:xfrm>
            <a:off x="228600" y="4320022"/>
            <a:ext cx="8686800" cy="4839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 mix of a whole number and a fraction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9398E0-C8F1-9143-85A8-BC8967D378CD}"/>
              </a:ext>
            </a:extLst>
          </p:cNvPr>
          <p:cNvGrpSpPr/>
          <p:nvPr/>
        </p:nvGrpSpPr>
        <p:grpSpPr>
          <a:xfrm>
            <a:off x="5715000" y="1245128"/>
            <a:ext cx="3200400" cy="3873449"/>
            <a:chOff x="5551471" y="1466427"/>
            <a:chExt cx="3200400" cy="38734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529E8F-CD1B-E04F-AB4B-7D12E900B21F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 fraction and teach using two models of fractions.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7DF9E01-B84D-4843-B90C-79955DA1AB91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262D840-6663-F545-AF67-D3AA149D5A38}"/>
                </a:ext>
              </a:extLst>
            </p:cNvPr>
            <p:cNvSpPr/>
            <p:nvPr/>
          </p:nvSpPr>
          <p:spPr>
            <a:xfrm>
              <a:off x="6421872" y="4663520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47C90C8-4D42-924D-A75A-34000A6D7076}"/>
                </a:ext>
              </a:extLst>
            </p:cNvPr>
            <p:cNvSpPr/>
            <p:nvPr/>
          </p:nvSpPr>
          <p:spPr>
            <a:xfrm>
              <a:off x="6057731" y="4028769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Precise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7178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Fractions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86201"/>
            <a:ext cx="3441700" cy="34163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4346ADA-8E17-5244-BC9F-A86B29FC3F61}"/>
              </a:ext>
            </a:extLst>
          </p:cNvPr>
          <p:cNvGrpSpPr/>
          <p:nvPr/>
        </p:nvGrpSpPr>
        <p:grpSpPr>
          <a:xfrm>
            <a:off x="5715000" y="1245128"/>
            <a:ext cx="3200400" cy="3873449"/>
            <a:chOff x="5551471" y="1466427"/>
            <a:chExt cx="3200400" cy="38734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058C08-BE4D-974F-83C8-6993988E3F21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Determine equivalent fractions.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0849031-C0B9-AD44-80AA-627C8F99B6B8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F8566DC9-FEC9-5940-888D-651D74A4E912}"/>
              </a:ext>
            </a:extLst>
          </p:cNvPr>
          <p:cNvSpPr/>
          <p:nvPr/>
        </p:nvSpPr>
        <p:spPr>
          <a:xfrm>
            <a:off x="6585401" y="4442221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4D806FC-3C92-3B47-9A8F-04A3E30929B8}"/>
              </a:ext>
            </a:extLst>
          </p:cNvPr>
          <p:cNvSpPr/>
          <p:nvPr/>
        </p:nvSpPr>
        <p:spPr>
          <a:xfrm>
            <a:off x="6221260" y="3807470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</p:spTree>
    <p:extLst>
      <p:ext uri="{BB962C8B-B14F-4D97-AF65-F5344CB8AC3E}">
        <p14:creationId xmlns:p14="http://schemas.microsoft.com/office/powerpoint/2010/main" val="1343152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Fractions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65" y="1093694"/>
            <a:ext cx="3333226" cy="45644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17C0689-C7AE-454D-AE2B-953DB6001BDB}"/>
              </a:ext>
            </a:extLst>
          </p:cNvPr>
          <p:cNvGrpSpPr/>
          <p:nvPr/>
        </p:nvGrpSpPr>
        <p:grpSpPr>
          <a:xfrm>
            <a:off x="5715000" y="1245128"/>
            <a:ext cx="3200400" cy="3873449"/>
            <a:chOff x="5551471" y="1466427"/>
            <a:chExt cx="3200400" cy="387344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FDA42F4-403D-D741-9628-B9351CF96F35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Compare two fractions.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55D870A-7A25-764F-B452-0E300B6A0496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9F46497C-906A-C248-B820-A4A5D888D5E7}"/>
              </a:ext>
            </a:extLst>
          </p:cNvPr>
          <p:cNvSpPr/>
          <p:nvPr/>
        </p:nvSpPr>
        <p:spPr>
          <a:xfrm>
            <a:off x="6585401" y="4442221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07C05A7-4938-C64B-8037-D6687821C1C6}"/>
              </a:ext>
            </a:extLst>
          </p:cNvPr>
          <p:cNvSpPr/>
          <p:nvPr/>
        </p:nvSpPr>
        <p:spPr>
          <a:xfrm>
            <a:off x="6221260" y="3807470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</p:spTree>
    <p:extLst>
      <p:ext uri="{BB962C8B-B14F-4D97-AF65-F5344CB8AC3E}">
        <p14:creationId xmlns:p14="http://schemas.microsoft.com/office/powerpoint/2010/main" val="933762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 Fractions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to benchmark fractions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07" y="2171700"/>
            <a:ext cx="3832062" cy="4368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5A6194A-007B-2046-B9DA-8591673D41B5}"/>
              </a:ext>
            </a:extLst>
          </p:cNvPr>
          <p:cNvGrpSpPr/>
          <p:nvPr/>
        </p:nvGrpSpPr>
        <p:grpSpPr>
          <a:xfrm>
            <a:off x="5715000" y="1245128"/>
            <a:ext cx="3200400" cy="3873449"/>
            <a:chOff x="5551471" y="1466427"/>
            <a:chExt cx="3200400" cy="38734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A862EF-4E1E-7B41-8DFA-4B7A83B2A273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Order three fractions.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B747C26-C7D5-FC4F-BA8F-3BD6E3CBEECC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F894D7D-30DA-134F-931E-4BB6D34D0444}"/>
              </a:ext>
            </a:extLst>
          </p:cNvPr>
          <p:cNvSpPr/>
          <p:nvPr/>
        </p:nvSpPr>
        <p:spPr>
          <a:xfrm>
            <a:off x="6585401" y="4442221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B4783D-3C59-5E4A-A55F-57D78CA83833}"/>
              </a:ext>
            </a:extLst>
          </p:cNvPr>
          <p:cNvSpPr/>
          <p:nvPr/>
        </p:nvSpPr>
        <p:spPr>
          <a:xfrm>
            <a:off x="6221260" y="3807470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</p:spTree>
    <p:extLst>
      <p:ext uri="{BB962C8B-B14F-4D97-AF65-F5344CB8AC3E}">
        <p14:creationId xmlns:p14="http://schemas.microsoft.com/office/powerpoint/2010/main" val="506353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9844FA-9472-EA48-91C7-11F0654BD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243" y="0"/>
            <a:ext cx="5163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30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02366" y="3256722"/>
            <a:ext cx="45720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2366" y="264712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66" y="1427922"/>
            <a:ext cx="2070100" cy="1219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2366" y="4933122"/>
            <a:ext cx="45720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2366" y="432352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16766" y="432352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31166" y="432352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396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02365" y="3299792"/>
            <a:ext cx="45720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2365" y="26901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65" y="1470992"/>
            <a:ext cx="2070100" cy="1219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2365" y="4976192"/>
            <a:ext cx="45720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2365" y="43665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16765" y="43665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31165" y="43665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16765" y="26901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31165" y="26901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45565" y="2690192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67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6E6766-C1EA-0F49-8663-0A8BA15340AB}"/>
              </a:ext>
            </a:extLst>
          </p:cNvPr>
          <p:cNvSpPr/>
          <p:nvPr/>
        </p:nvSpPr>
        <p:spPr>
          <a:xfrm>
            <a:off x="2850776" y="1506071"/>
            <a:ext cx="3693459" cy="41058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8D818-6F77-5541-A20D-C0DFD5206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610" y="1798729"/>
            <a:ext cx="2729286" cy="151627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278FC9C-F132-6E43-A681-E4E549A2A15F}"/>
              </a:ext>
            </a:extLst>
          </p:cNvPr>
          <p:cNvSpPr/>
          <p:nvPr/>
        </p:nvSpPr>
        <p:spPr>
          <a:xfrm>
            <a:off x="3220279" y="3607656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183CD84-BFAD-F54D-B455-9EB1BDEDBDFE}"/>
              </a:ext>
            </a:extLst>
          </p:cNvPr>
          <p:cNvSpPr/>
          <p:nvPr/>
        </p:nvSpPr>
        <p:spPr>
          <a:xfrm>
            <a:off x="4314218" y="4868444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87DA331-8045-594D-8D24-9494F23F2007}"/>
              </a:ext>
            </a:extLst>
          </p:cNvPr>
          <p:cNvSpPr/>
          <p:nvPr/>
        </p:nvSpPr>
        <p:spPr>
          <a:xfrm>
            <a:off x="3742660" y="4238050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</p:spTree>
    <p:extLst>
      <p:ext uri="{BB962C8B-B14F-4D97-AF65-F5344CB8AC3E}">
        <p14:creationId xmlns:p14="http://schemas.microsoft.com/office/powerpoint/2010/main" val="124002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767140" y="3327900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521605" y="2782311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2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48" y="902228"/>
            <a:ext cx="2032000" cy="1295400"/>
          </a:xfrm>
          <a:prstGeom prst="rect">
            <a:avLst/>
          </a:prstGeom>
        </p:spPr>
      </p:pic>
      <p:sp>
        <p:nvSpPr>
          <p:cNvPr id="6" name="Rectangle 5"/>
          <p:cNvSpPr>
            <a:spLocks noChangeAspect="1"/>
          </p:cNvSpPr>
          <p:nvPr/>
        </p:nvSpPr>
        <p:spPr>
          <a:xfrm>
            <a:off x="367748" y="3226328"/>
            <a:ext cx="3657600" cy="7620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367748" y="2464328"/>
            <a:ext cx="1828800" cy="762000"/>
          </a:xfrm>
          <a:prstGeom prst="rect">
            <a:avLst/>
          </a:prstGeom>
          <a:solidFill>
            <a:srgbClr val="FF6FC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367748" y="4902728"/>
            <a:ext cx="3657600" cy="7620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367748" y="4140728"/>
            <a:ext cx="914400" cy="762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2196548" y="2464328"/>
            <a:ext cx="914400" cy="762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367748" y="2464328"/>
            <a:ext cx="914400" cy="762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1282148" y="2464328"/>
            <a:ext cx="914400" cy="762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573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3022600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3" name="Oval 12"/>
          <p:cNvSpPr/>
          <p:nvPr/>
        </p:nvSpPr>
        <p:spPr>
          <a:xfrm>
            <a:off x="1842107" y="2590801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27707" y="2590801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842107" y="4800601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27707" y="4800601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56507" y="4800601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70907" y="4800601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8800" y="24384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xure Handwriting" panose="02000000000000000000" pitchFamily="2" charset="0"/>
                <a:cs typeface="Noteworthy Light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Axure Handwriting" panose="02000000000000000000" pitchFamily="2" charset="0"/>
                <a:cs typeface="Noteworthy Light"/>
              </a:rPr>
              <a:t>: 2, 4, 6, 8, 10</a:t>
            </a:r>
          </a:p>
          <a:p>
            <a:r>
              <a:rPr lang="en-US" sz="2400" b="1" dirty="0">
                <a:solidFill>
                  <a:schemeClr val="bg1"/>
                </a:solidFill>
                <a:latin typeface="Axure Handwriting" panose="02000000000000000000" pitchFamily="2" charset="0"/>
                <a:cs typeface="Noteworthy Light"/>
              </a:rPr>
              <a:t>4</a:t>
            </a:r>
            <a:r>
              <a:rPr lang="en-US" sz="2400" dirty="0">
                <a:solidFill>
                  <a:schemeClr val="bg1"/>
                </a:solidFill>
                <a:latin typeface="Axure Handwriting" panose="02000000000000000000" pitchFamily="2" charset="0"/>
                <a:cs typeface="Noteworthy Light"/>
              </a:rPr>
              <a:t>: 4, 8, 12, 16, 20</a:t>
            </a:r>
          </a:p>
        </p:txBody>
      </p:sp>
      <p:sp>
        <p:nvSpPr>
          <p:cNvPr id="20" name="Oval 19"/>
          <p:cNvSpPr/>
          <p:nvPr/>
        </p:nvSpPr>
        <p:spPr>
          <a:xfrm>
            <a:off x="1842107" y="3505201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27707" y="3505201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943713" y="2419263"/>
            <a:ext cx="746133" cy="1010035"/>
          </a:xfrm>
          <a:custGeom>
            <a:avLst/>
            <a:gdLst>
              <a:gd name="connsiteX0" fmla="*/ 618430 w 746133"/>
              <a:gd name="connsiteY0" fmla="*/ 27396 h 1010035"/>
              <a:gd name="connsiteX1" fmla="*/ 563839 w 746133"/>
              <a:gd name="connsiteY1" fmla="*/ 41044 h 1010035"/>
              <a:gd name="connsiteX2" fmla="*/ 441009 w 746133"/>
              <a:gd name="connsiteY2" fmla="*/ 54692 h 1010035"/>
              <a:gd name="connsiteX3" fmla="*/ 372770 w 746133"/>
              <a:gd name="connsiteY3" fmla="*/ 136578 h 1010035"/>
              <a:gd name="connsiteX4" fmla="*/ 331827 w 746133"/>
              <a:gd name="connsiteY4" fmla="*/ 150226 h 1010035"/>
              <a:gd name="connsiteX5" fmla="*/ 318179 w 746133"/>
              <a:gd name="connsiteY5" fmla="*/ 204817 h 1010035"/>
              <a:gd name="connsiteX6" fmla="*/ 304531 w 746133"/>
              <a:gd name="connsiteY6" fmla="*/ 395886 h 1010035"/>
              <a:gd name="connsiteX7" fmla="*/ 263588 w 746133"/>
              <a:gd name="connsiteY7" fmla="*/ 409533 h 1010035"/>
              <a:gd name="connsiteX8" fmla="*/ 140758 w 746133"/>
              <a:gd name="connsiteY8" fmla="*/ 477772 h 1010035"/>
              <a:gd name="connsiteX9" fmla="*/ 31576 w 746133"/>
              <a:gd name="connsiteY9" fmla="*/ 573306 h 1010035"/>
              <a:gd name="connsiteX10" fmla="*/ 45224 w 746133"/>
              <a:gd name="connsiteY10" fmla="*/ 914501 h 1010035"/>
              <a:gd name="connsiteX11" fmla="*/ 127111 w 746133"/>
              <a:gd name="connsiteY11" fmla="*/ 996387 h 1010035"/>
              <a:gd name="connsiteX12" fmla="*/ 168054 w 746133"/>
              <a:gd name="connsiteY12" fmla="*/ 1010035 h 1010035"/>
              <a:gd name="connsiteX13" fmla="*/ 372770 w 746133"/>
              <a:gd name="connsiteY13" fmla="*/ 928148 h 1010035"/>
              <a:gd name="connsiteX14" fmla="*/ 400066 w 746133"/>
              <a:gd name="connsiteY14" fmla="*/ 887205 h 1010035"/>
              <a:gd name="connsiteX15" fmla="*/ 413714 w 746133"/>
              <a:gd name="connsiteY15" fmla="*/ 559659 h 1010035"/>
              <a:gd name="connsiteX16" fmla="*/ 522896 w 746133"/>
              <a:gd name="connsiteY16" fmla="*/ 464124 h 1010035"/>
              <a:gd name="connsiteX17" fmla="*/ 563839 w 746133"/>
              <a:gd name="connsiteY17" fmla="*/ 436829 h 1010035"/>
              <a:gd name="connsiteX18" fmla="*/ 700317 w 746133"/>
              <a:gd name="connsiteY18" fmla="*/ 450477 h 1010035"/>
              <a:gd name="connsiteX19" fmla="*/ 727612 w 746133"/>
              <a:gd name="connsiteY19" fmla="*/ 395886 h 1010035"/>
              <a:gd name="connsiteX20" fmla="*/ 673021 w 746133"/>
              <a:gd name="connsiteY20" fmla="*/ 13748 h 1010035"/>
              <a:gd name="connsiteX21" fmla="*/ 632078 w 746133"/>
              <a:gd name="connsiteY21" fmla="*/ 101 h 1010035"/>
              <a:gd name="connsiteX22" fmla="*/ 618430 w 746133"/>
              <a:gd name="connsiteY22" fmla="*/ 27396 h 101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46133" h="1010035">
                <a:moveTo>
                  <a:pt x="618430" y="27396"/>
                </a:moveTo>
                <a:cubicBezTo>
                  <a:pt x="607057" y="34220"/>
                  <a:pt x="582378" y="38192"/>
                  <a:pt x="563839" y="41044"/>
                </a:cubicBezTo>
                <a:cubicBezTo>
                  <a:pt x="523123" y="47308"/>
                  <a:pt x="480090" y="41665"/>
                  <a:pt x="441009" y="54692"/>
                </a:cubicBezTo>
                <a:cubicBezTo>
                  <a:pt x="396455" y="69543"/>
                  <a:pt x="403984" y="111607"/>
                  <a:pt x="372770" y="136578"/>
                </a:cubicBezTo>
                <a:cubicBezTo>
                  <a:pt x="361536" y="145565"/>
                  <a:pt x="345475" y="145677"/>
                  <a:pt x="331827" y="150226"/>
                </a:cubicBezTo>
                <a:cubicBezTo>
                  <a:pt x="327278" y="168423"/>
                  <a:pt x="320250" y="186175"/>
                  <a:pt x="318179" y="204817"/>
                </a:cubicBezTo>
                <a:cubicBezTo>
                  <a:pt x="311128" y="268278"/>
                  <a:pt x="320983" y="334190"/>
                  <a:pt x="304531" y="395886"/>
                </a:cubicBezTo>
                <a:cubicBezTo>
                  <a:pt x="300824" y="409786"/>
                  <a:pt x="277236" y="404984"/>
                  <a:pt x="263588" y="409533"/>
                </a:cubicBezTo>
                <a:cubicBezTo>
                  <a:pt x="169732" y="472104"/>
                  <a:pt x="212824" y="453750"/>
                  <a:pt x="140758" y="477772"/>
                </a:cubicBezTo>
                <a:cubicBezTo>
                  <a:pt x="45224" y="541462"/>
                  <a:pt x="77069" y="505068"/>
                  <a:pt x="31576" y="573306"/>
                </a:cubicBezTo>
                <a:cubicBezTo>
                  <a:pt x="-9128" y="695418"/>
                  <a:pt x="-16372" y="698916"/>
                  <a:pt x="45224" y="914501"/>
                </a:cubicBezTo>
                <a:cubicBezTo>
                  <a:pt x="55829" y="951617"/>
                  <a:pt x="90490" y="984180"/>
                  <a:pt x="127111" y="996387"/>
                </a:cubicBezTo>
                <a:lnTo>
                  <a:pt x="168054" y="1010035"/>
                </a:lnTo>
                <a:cubicBezTo>
                  <a:pt x="454037" y="969180"/>
                  <a:pt x="321262" y="1048334"/>
                  <a:pt x="372770" y="928148"/>
                </a:cubicBezTo>
                <a:cubicBezTo>
                  <a:pt x="379231" y="913072"/>
                  <a:pt x="390967" y="900853"/>
                  <a:pt x="400066" y="887205"/>
                </a:cubicBezTo>
                <a:cubicBezTo>
                  <a:pt x="404615" y="778023"/>
                  <a:pt x="401647" y="668267"/>
                  <a:pt x="413714" y="559659"/>
                </a:cubicBezTo>
                <a:cubicBezTo>
                  <a:pt x="418263" y="518714"/>
                  <a:pt x="509245" y="473224"/>
                  <a:pt x="522896" y="464124"/>
                </a:cubicBezTo>
                <a:lnTo>
                  <a:pt x="563839" y="436829"/>
                </a:lnTo>
                <a:cubicBezTo>
                  <a:pt x="609332" y="441378"/>
                  <a:pt x="655962" y="461566"/>
                  <a:pt x="700317" y="450477"/>
                </a:cubicBezTo>
                <a:cubicBezTo>
                  <a:pt x="720054" y="445543"/>
                  <a:pt x="726911" y="416219"/>
                  <a:pt x="727612" y="395886"/>
                </a:cubicBezTo>
                <a:cubicBezTo>
                  <a:pt x="731392" y="286248"/>
                  <a:pt x="791361" y="92642"/>
                  <a:pt x="673021" y="13748"/>
                </a:cubicBezTo>
                <a:cubicBezTo>
                  <a:pt x="661051" y="5768"/>
                  <a:pt x="646185" y="2922"/>
                  <a:pt x="632078" y="101"/>
                </a:cubicBezTo>
                <a:cubicBezTo>
                  <a:pt x="623156" y="-1683"/>
                  <a:pt x="629803" y="20572"/>
                  <a:pt x="618430" y="27396"/>
                </a:cubicBezTo>
                <a:close/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CE83DD-F029-0042-B78A-D92FFFBF0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48" y="902228"/>
            <a:ext cx="20320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9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241" y="2012812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3" name="Oval 12"/>
          <p:cNvSpPr/>
          <p:nvPr/>
        </p:nvSpPr>
        <p:spPr>
          <a:xfrm>
            <a:off x="1752600" y="2495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38200" y="24954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52600" y="47052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38200" y="47052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667000" y="47052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81400" y="47052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752600" y="34098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38200" y="34098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267200" y="24954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181600" y="24954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096000" y="249541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7010400" y="2495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267200" y="3638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181600" y="3638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096000" y="3638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010400" y="3638412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F3A6841-63C7-664A-8CA7-D0B6F171F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48" y="902228"/>
            <a:ext cx="20320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5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F36DE9-FEE5-9F42-A294-4CF87CC10911}"/>
              </a:ext>
            </a:extLst>
          </p:cNvPr>
          <p:cNvSpPr/>
          <p:nvPr/>
        </p:nvSpPr>
        <p:spPr>
          <a:xfrm>
            <a:off x="2989871" y="1554738"/>
            <a:ext cx="3693459" cy="41058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278FC9C-F132-6E43-A681-E4E549A2A15F}"/>
              </a:ext>
            </a:extLst>
          </p:cNvPr>
          <p:cNvSpPr/>
          <p:nvPr/>
        </p:nvSpPr>
        <p:spPr>
          <a:xfrm>
            <a:off x="3220279" y="3607656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1A82B7-1E92-FE49-AE27-26F857A35D0A}"/>
              </a:ext>
            </a:extLst>
          </p:cNvPr>
          <p:cNvSpPr/>
          <p:nvPr/>
        </p:nvSpPr>
        <p:spPr>
          <a:xfrm>
            <a:off x="4314218" y="4868444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6EB79F-592E-7C4C-B853-034DD3C39CA9}"/>
              </a:ext>
            </a:extLst>
          </p:cNvPr>
          <p:cNvSpPr/>
          <p:nvPr/>
        </p:nvSpPr>
        <p:spPr>
          <a:xfrm>
            <a:off x="3742660" y="4238050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1CB8E-8817-4441-8CD3-E5F5BD32F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314" y="1856106"/>
            <a:ext cx="2382575" cy="140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0687"/>
            <a:ext cx="2070100" cy="1219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3501887"/>
            <a:ext cx="45720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2892287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2892287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0800" y="2892287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5200" y="2892287"/>
            <a:ext cx="914400" cy="609600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839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1899C3-E08A-A34F-AACA-FBACF5335448}"/>
              </a:ext>
            </a:extLst>
          </p:cNvPr>
          <p:cNvSpPr/>
          <p:nvPr/>
        </p:nvSpPr>
        <p:spPr>
          <a:xfrm>
            <a:off x="2922494" y="1554738"/>
            <a:ext cx="3693459" cy="41058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278FC9C-F132-6E43-A681-E4E549A2A15F}"/>
              </a:ext>
            </a:extLst>
          </p:cNvPr>
          <p:cNvSpPr/>
          <p:nvPr/>
        </p:nvSpPr>
        <p:spPr>
          <a:xfrm>
            <a:off x="3220279" y="3607656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21A916-D645-A648-B7AB-BCD8FDF5A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19" y="1890000"/>
            <a:ext cx="2495207" cy="137795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6417593-EA63-E944-A2FD-B4EF6167038A}"/>
              </a:ext>
            </a:extLst>
          </p:cNvPr>
          <p:cNvSpPr/>
          <p:nvPr/>
        </p:nvSpPr>
        <p:spPr>
          <a:xfrm>
            <a:off x="4314218" y="4868444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19DF834-09A5-B64B-AC2C-297D2432302B}"/>
              </a:ext>
            </a:extLst>
          </p:cNvPr>
          <p:cNvSpPr/>
          <p:nvPr/>
        </p:nvSpPr>
        <p:spPr>
          <a:xfrm>
            <a:off x="3742660" y="4238050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</p:spTree>
    <p:extLst>
      <p:ext uri="{BB962C8B-B14F-4D97-AF65-F5344CB8AC3E}">
        <p14:creationId xmlns:p14="http://schemas.microsoft.com/office/powerpoint/2010/main" val="92976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588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3120887"/>
            <a:ext cx="73152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39687"/>
            <a:ext cx="1943100" cy="1193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34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478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622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766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910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54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19800" y="2511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3400" y="5025887"/>
            <a:ext cx="73152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3400" y="4416287"/>
            <a:ext cx="18288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62200" y="4416287"/>
            <a:ext cx="18288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Left Arrow 21"/>
          <p:cNvSpPr/>
          <p:nvPr/>
        </p:nvSpPr>
        <p:spPr>
          <a:xfrm>
            <a:off x="7298930" y="2358887"/>
            <a:ext cx="1600200" cy="15240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Take away from this set</a:t>
            </a:r>
          </a:p>
        </p:txBody>
      </p:sp>
      <p:sp>
        <p:nvSpPr>
          <p:cNvPr id="23" name="Left Arrow 22"/>
          <p:cNvSpPr/>
          <p:nvPr/>
        </p:nvSpPr>
        <p:spPr>
          <a:xfrm>
            <a:off x="7315200" y="4340087"/>
            <a:ext cx="1600200" cy="15240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This is for </a:t>
            </a:r>
            <a:r>
              <a:rPr lang="en-US" i="1" dirty="0">
                <a:solidFill>
                  <a:prstClr val="white"/>
                </a:solidFill>
                <a:latin typeface="Calibri"/>
              </a:rPr>
              <a:t>reference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3400" y="4416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47800" y="4416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62200" y="4416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76600" y="4416287"/>
            <a:ext cx="914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75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3501281-9210-194B-A29E-E9BF3FD4832D}"/>
              </a:ext>
            </a:extLst>
          </p:cNvPr>
          <p:cNvSpPr/>
          <p:nvPr/>
        </p:nvSpPr>
        <p:spPr>
          <a:xfrm>
            <a:off x="2850776" y="1506071"/>
            <a:ext cx="3693459" cy="41058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278FC9C-F132-6E43-A681-E4E549A2A15F}"/>
              </a:ext>
            </a:extLst>
          </p:cNvPr>
          <p:cNvSpPr/>
          <p:nvPr/>
        </p:nvSpPr>
        <p:spPr>
          <a:xfrm>
            <a:off x="3220279" y="3607656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CE7482-BA59-1948-8C7A-1D300000F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325" y="1871478"/>
            <a:ext cx="2460360" cy="137077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60E6EC5-AAE1-BF44-9A67-1B8216F78355}"/>
              </a:ext>
            </a:extLst>
          </p:cNvPr>
          <p:cNvSpPr/>
          <p:nvPr/>
        </p:nvSpPr>
        <p:spPr>
          <a:xfrm>
            <a:off x="4314218" y="4868444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4D05BC-F1E1-2040-A0F2-409588E5F682}"/>
              </a:ext>
            </a:extLst>
          </p:cNvPr>
          <p:cNvSpPr/>
          <p:nvPr/>
        </p:nvSpPr>
        <p:spPr>
          <a:xfrm>
            <a:off x="3742660" y="4238050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</p:spTree>
    <p:extLst>
      <p:ext uri="{BB962C8B-B14F-4D97-AF65-F5344CB8AC3E}">
        <p14:creationId xmlns:p14="http://schemas.microsoft.com/office/powerpoint/2010/main" val="298826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9E433B-A7AD-AF4B-B1CB-159AC31EF9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279" y="0"/>
            <a:ext cx="5183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59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Multiplication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45128"/>
            <a:ext cx="3747052" cy="4839538"/>
          </a:xfrm>
        </p:spPr>
        <p:txBody>
          <a:bodyPr>
            <a:normAutofit/>
          </a:bodyPr>
          <a:lstStyle/>
          <a:p>
            <a:r>
              <a:rPr lang="en-US" sz="2400" dirty="0"/>
              <a:t>Multiplication</a:t>
            </a:r>
          </a:p>
          <a:p>
            <a:pPr lvl="1"/>
            <a:r>
              <a:rPr lang="en-US" sz="2400" dirty="0"/>
              <a:t>Interpret multiplication sign as “of”</a:t>
            </a:r>
          </a:p>
          <a:p>
            <a:pPr lvl="2"/>
            <a:r>
              <a:rPr lang="en-US" sz="2400" dirty="0"/>
              <a:t>2/3 </a:t>
            </a:r>
            <a:r>
              <a:rPr lang="en-US" sz="2400" b="1" i="1" dirty="0">
                <a:solidFill>
                  <a:srgbClr val="92D050"/>
                </a:solidFill>
              </a:rPr>
              <a:t>of</a:t>
            </a:r>
            <a:r>
              <a:rPr lang="en-US" sz="2400" dirty="0"/>
              <a:t> 3/4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2233D8-5D9A-E445-85F3-530EF5D334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586" y="0"/>
            <a:ext cx="5152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02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9309" y="2706758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9308" y="1854308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64104" y="2644107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64104" y="1854308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9308" y="1392645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4104" y="1392644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9308" y="3696323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9308" y="4037612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BF02B7F-E9B1-3744-BF66-2CE824F32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Instruction</a:t>
            </a:r>
          </a:p>
        </p:txBody>
      </p:sp>
    </p:spTree>
    <p:extLst>
      <p:ext uri="{BB962C8B-B14F-4D97-AF65-F5344CB8AC3E}">
        <p14:creationId xmlns:p14="http://schemas.microsoft.com/office/powerpoint/2010/main" val="9275310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77" y="1388165"/>
            <a:ext cx="1258957" cy="762000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705678" y="2073965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0478" y="4436165"/>
            <a:ext cx="73152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0478" y="443616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39278" y="443616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68078" y="443616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96878" y="443616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/>
          <p:cNvSpPr/>
          <p:nvPr/>
        </p:nvSpPr>
        <p:spPr>
          <a:xfrm rot="16200000" flipH="1" flipV="1">
            <a:off x="2763078" y="2454965"/>
            <a:ext cx="152400" cy="36576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10478" y="3750365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four-fourths</a:t>
            </a:r>
          </a:p>
        </p:txBody>
      </p:sp>
    </p:spTree>
    <p:extLst>
      <p:ext uri="{BB962C8B-B14F-4D97-AF65-F5344CB8AC3E}">
        <p14:creationId xmlns:p14="http://schemas.microsoft.com/office/powerpoint/2010/main" val="406726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241" y="2240721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4475921"/>
            <a:ext cx="73152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4400" y="4475921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0" y="4475921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51721"/>
            <a:ext cx="1447800" cy="844550"/>
          </a:xfrm>
          <a:prstGeom prst="rect">
            <a:avLst/>
          </a:prstGeom>
        </p:spPr>
      </p:pic>
      <p:sp>
        <p:nvSpPr>
          <p:cNvPr id="14" name="Left Bracket 13"/>
          <p:cNvSpPr/>
          <p:nvPr/>
        </p:nvSpPr>
        <p:spPr>
          <a:xfrm rot="16200000" flipH="1" flipV="1">
            <a:off x="1752600" y="3409121"/>
            <a:ext cx="152400" cy="18288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3790121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two-fourths</a:t>
            </a:r>
          </a:p>
        </p:txBody>
      </p:sp>
      <p:sp>
        <p:nvSpPr>
          <p:cNvPr id="6" name="Up Arrow 5"/>
          <p:cNvSpPr/>
          <p:nvPr/>
        </p:nvSpPr>
        <p:spPr>
          <a:xfrm>
            <a:off x="609600" y="2113721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414801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7" grpId="0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534" y="2238298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23693" y="4473498"/>
            <a:ext cx="73152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3693" y="4473498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52493" y="4473498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93" y="1349298"/>
            <a:ext cx="1447800" cy="844550"/>
          </a:xfrm>
          <a:prstGeom prst="rect">
            <a:avLst/>
          </a:prstGeom>
        </p:spPr>
      </p:pic>
      <p:sp>
        <p:nvSpPr>
          <p:cNvPr id="14" name="Left Bracket 13"/>
          <p:cNvSpPr/>
          <p:nvPr/>
        </p:nvSpPr>
        <p:spPr>
          <a:xfrm rot="16200000" flipH="1" flipV="1">
            <a:off x="1266593" y="3901998"/>
            <a:ext cx="228600" cy="9144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9460163">
            <a:off x="633573" y="3158203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one-fourth</a:t>
            </a:r>
          </a:p>
        </p:txBody>
      </p:sp>
      <p:sp>
        <p:nvSpPr>
          <p:cNvPr id="6" name="Up Arrow 5"/>
          <p:cNvSpPr/>
          <p:nvPr/>
        </p:nvSpPr>
        <p:spPr>
          <a:xfrm>
            <a:off x="618893" y="2111298"/>
            <a:ext cx="1752600" cy="1219200"/>
          </a:xfrm>
          <a:prstGeom prst="up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11" name="Left Bracket 10">
            <a:extLst>
              <a:ext uri="{FF2B5EF4-FFF2-40B4-BE49-F238E27FC236}">
                <a16:creationId xmlns:a16="http://schemas.microsoft.com/office/drawing/2014/main" id="{767841BE-83BB-7C4F-BCA8-676703365D8D}"/>
              </a:ext>
            </a:extLst>
          </p:cNvPr>
          <p:cNvSpPr/>
          <p:nvPr/>
        </p:nvSpPr>
        <p:spPr>
          <a:xfrm rot="16200000" flipH="1" flipV="1">
            <a:off x="3095393" y="3879773"/>
            <a:ext cx="228600" cy="9144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5A39C-B6B2-D54D-AC67-6E33E757876D}"/>
              </a:ext>
            </a:extLst>
          </p:cNvPr>
          <p:cNvSpPr txBox="1"/>
          <p:nvPr/>
        </p:nvSpPr>
        <p:spPr>
          <a:xfrm rot="19460163">
            <a:off x="2506802" y="3156942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one-fourth</a:t>
            </a:r>
          </a:p>
        </p:txBody>
      </p:sp>
    </p:spTree>
    <p:extLst>
      <p:ext uri="{BB962C8B-B14F-4D97-AF65-F5344CB8AC3E}">
        <p14:creationId xmlns:p14="http://schemas.microsoft.com/office/powerpoint/2010/main" val="289186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7" grpId="0"/>
      <p:bldP spid="11" grpId="0" animBg="1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3175000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70722" y="4535556"/>
            <a:ext cx="73152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70722" y="4535556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99522" y="4535556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/>
          <p:cNvSpPr/>
          <p:nvPr/>
        </p:nvSpPr>
        <p:spPr>
          <a:xfrm rot="16200000" flipH="1" flipV="1">
            <a:off x="2266122" y="3011556"/>
            <a:ext cx="152400" cy="27432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13522" y="3849756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three-fourths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21" y="1411356"/>
            <a:ext cx="1300065" cy="838200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665922" y="2173356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28322" y="4535556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707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8851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7995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139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6283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542722" y="4535556"/>
            <a:ext cx="9144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3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7" grpId="0"/>
      <p:bldP spid="6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3175000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45995" y="4540405"/>
            <a:ext cx="73152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45995" y="454040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74795" y="454040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94" y="1416205"/>
            <a:ext cx="1300065" cy="838200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641195" y="2178205"/>
            <a:ext cx="1752600" cy="1219200"/>
          </a:xfrm>
          <a:prstGeom prst="up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03595" y="4540405"/>
            <a:ext cx="18288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ket 21">
            <a:extLst>
              <a:ext uri="{FF2B5EF4-FFF2-40B4-BE49-F238E27FC236}">
                <a16:creationId xmlns:a16="http://schemas.microsoft.com/office/drawing/2014/main" id="{8EAA8EF7-4C39-FA41-A3AA-47CFC1A7F6C5}"/>
              </a:ext>
            </a:extLst>
          </p:cNvPr>
          <p:cNvSpPr/>
          <p:nvPr/>
        </p:nvSpPr>
        <p:spPr>
          <a:xfrm rot="16200000" flipH="1" flipV="1">
            <a:off x="1288895" y="3968905"/>
            <a:ext cx="228600" cy="9144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2622C2-12E8-C14E-824C-AB6CAB0687E2}"/>
              </a:ext>
            </a:extLst>
          </p:cNvPr>
          <p:cNvSpPr txBox="1"/>
          <p:nvPr/>
        </p:nvSpPr>
        <p:spPr>
          <a:xfrm rot="19460163">
            <a:off x="655875" y="322511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one-fourth</a:t>
            </a:r>
          </a:p>
        </p:txBody>
      </p:sp>
      <p:sp>
        <p:nvSpPr>
          <p:cNvPr id="24" name="Left Bracket 23">
            <a:extLst>
              <a:ext uri="{FF2B5EF4-FFF2-40B4-BE49-F238E27FC236}">
                <a16:creationId xmlns:a16="http://schemas.microsoft.com/office/drawing/2014/main" id="{6E18F4C7-9C5D-7847-9398-C1F91CCA0354}"/>
              </a:ext>
            </a:extLst>
          </p:cNvPr>
          <p:cNvSpPr/>
          <p:nvPr/>
        </p:nvSpPr>
        <p:spPr>
          <a:xfrm rot="16200000" flipH="1" flipV="1">
            <a:off x="3138311" y="3968905"/>
            <a:ext cx="228600" cy="9144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D10726-6267-374B-9488-E5D12D165E82}"/>
              </a:ext>
            </a:extLst>
          </p:cNvPr>
          <p:cNvSpPr txBox="1"/>
          <p:nvPr/>
        </p:nvSpPr>
        <p:spPr>
          <a:xfrm rot="19460163">
            <a:off x="2505291" y="322511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one-fourth</a:t>
            </a:r>
          </a:p>
        </p:txBody>
      </p:sp>
      <p:sp>
        <p:nvSpPr>
          <p:cNvPr id="26" name="Left Bracket 25">
            <a:extLst>
              <a:ext uri="{FF2B5EF4-FFF2-40B4-BE49-F238E27FC236}">
                <a16:creationId xmlns:a16="http://schemas.microsoft.com/office/drawing/2014/main" id="{B66F40AB-6EF1-F34A-A2F5-5DCAE12EC2F9}"/>
              </a:ext>
            </a:extLst>
          </p:cNvPr>
          <p:cNvSpPr/>
          <p:nvPr/>
        </p:nvSpPr>
        <p:spPr>
          <a:xfrm rot="16200000" flipH="1" flipV="1">
            <a:off x="4946495" y="3956533"/>
            <a:ext cx="228600" cy="9144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62C026-D9D6-E24A-A16D-58C6A1F39392}"/>
              </a:ext>
            </a:extLst>
          </p:cNvPr>
          <p:cNvSpPr txBox="1"/>
          <p:nvPr/>
        </p:nvSpPr>
        <p:spPr>
          <a:xfrm rot="19460163">
            <a:off x="4313475" y="3212738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One-half </a:t>
            </a:r>
            <a:r>
              <a:rPr lang="en-US" b="1" i="1" dirty="0">
                <a:solidFill>
                  <a:schemeClr val="bg1"/>
                </a:solidFill>
                <a:latin typeface="Noteworthy Light"/>
                <a:cs typeface="Noteworthy Light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Noteworthy Light"/>
                <a:cs typeface="Noteworthy Light"/>
              </a:rPr>
              <a:t>one-fourth</a:t>
            </a:r>
          </a:p>
        </p:txBody>
      </p:sp>
    </p:spTree>
    <p:extLst>
      <p:ext uri="{BB962C8B-B14F-4D97-AF65-F5344CB8AC3E}">
        <p14:creationId xmlns:p14="http://schemas.microsoft.com/office/powerpoint/2010/main" val="347176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/>
      <p:bldP spid="26" grpId="0" animBg="1"/>
      <p:bldP spid="2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3175000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2286000"/>
            <a:ext cx="1300065" cy="838200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685800" y="3048000"/>
            <a:ext cx="1752600" cy="1219200"/>
          </a:xfrm>
          <a:prstGeom prst="up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F1783A-9712-6F48-8C5D-E4B26E8EB467}"/>
              </a:ext>
            </a:extLst>
          </p:cNvPr>
          <p:cNvSpPr/>
          <p:nvPr/>
        </p:nvSpPr>
        <p:spPr>
          <a:xfrm>
            <a:off x="6096000" y="3058564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DFBC29A-418E-7343-9C37-57946D9F334A}"/>
              </a:ext>
            </a:extLst>
          </p:cNvPr>
          <p:cNvSpPr/>
          <p:nvPr/>
        </p:nvSpPr>
        <p:spPr>
          <a:xfrm>
            <a:off x="3352800" y="3048000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99AA336-4D4C-8A4F-B5AD-0FB2634FE8DB}"/>
              </a:ext>
            </a:extLst>
          </p:cNvPr>
          <p:cNvSpPr/>
          <p:nvPr/>
        </p:nvSpPr>
        <p:spPr>
          <a:xfrm>
            <a:off x="4267200" y="3048000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BAC76A-573E-BA4A-8B8C-0F6CBF9FE66F}"/>
              </a:ext>
            </a:extLst>
          </p:cNvPr>
          <p:cNvSpPr/>
          <p:nvPr/>
        </p:nvSpPr>
        <p:spPr>
          <a:xfrm>
            <a:off x="5181600" y="3038168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83B452-73CD-1745-B652-55EFC2D4A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1200" y="533400"/>
            <a:ext cx="15468600" cy="66294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A5C75C-9803-A140-BCA0-7C00CD57DAC7}"/>
              </a:ext>
            </a:extLst>
          </p:cNvPr>
          <p:cNvCxnSpPr/>
          <p:nvPr/>
        </p:nvCxnSpPr>
        <p:spPr>
          <a:xfrm>
            <a:off x="3810000" y="3048000"/>
            <a:ext cx="0" cy="9249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3CDAFC4-92CB-2547-8DD0-9CCAAEF33DE3}"/>
              </a:ext>
            </a:extLst>
          </p:cNvPr>
          <p:cNvCxnSpPr/>
          <p:nvPr/>
        </p:nvCxnSpPr>
        <p:spPr>
          <a:xfrm>
            <a:off x="4724400" y="3058564"/>
            <a:ext cx="0" cy="9249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0A1C08-8C2A-264B-86A2-684FDAEAA1C7}"/>
              </a:ext>
            </a:extLst>
          </p:cNvPr>
          <p:cNvCxnSpPr/>
          <p:nvPr/>
        </p:nvCxnSpPr>
        <p:spPr>
          <a:xfrm>
            <a:off x="5638800" y="3048000"/>
            <a:ext cx="0" cy="9249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DD4AFDB-C5A0-0341-8829-23F420235CBB}"/>
              </a:ext>
            </a:extLst>
          </p:cNvPr>
          <p:cNvCxnSpPr/>
          <p:nvPr/>
        </p:nvCxnSpPr>
        <p:spPr>
          <a:xfrm>
            <a:off x="6553200" y="3058564"/>
            <a:ext cx="0" cy="9249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>
            <a:extLst>
              <a:ext uri="{FF2B5EF4-FFF2-40B4-BE49-F238E27FC236}">
                <a16:creationId xmlns:a16="http://schemas.microsoft.com/office/drawing/2014/main" id="{D4A9AAAC-D98D-8A41-B9D5-0C238939B971}"/>
              </a:ext>
            </a:extLst>
          </p:cNvPr>
          <p:cNvSpPr/>
          <p:nvPr/>
        </p:nvSpPr>
        <p:spPr>
          <a:xfrm>
            <a:off x="3401961" y="3126658"/>
            <a:ext cx="324465" cy="802320"/>
          </a:xfrm>
          <a:custGeom>
            <a:avLst/>
            <a:gdLst>
              <a:gd name="connsiteX0" fmla="*/ 324465 w 324465"/>
              <a:gd name="connsiteY0" fmla="*/ 776748 h 802320"/>
              <a:gd name="connsiteX1" fmla="*/ 167149 w 324465"/>
              <a:gd name="connsiteY1" fmla="*/ 786581 h 802320"/>
              <a:gd name="connsiteX2" fmla="*/ 206478 w 324465"/>
              <a:gd name="connsiteY2" fmla="*/ 727587 h 802320"/>
              <a:gd name="connsiteX3" fmla="*/ 265471 w 324465"/>
              <a:gd name="connsiteY3" fmla="*/ 688258 h 802320"/>
              <a:gd name="connsiteX4" fmla="*/ 275304 w 324465"/>
              <a:gd name="connsiteY4" fmla="*/ 629265 h 802320"/>
              <a:gd name="connsiteX5" fmla="*/ 226142 w 324465"/>
              <a:gd name="connsiteY5" fmla="*/ 639097 h 802320"/>
              <a:gd name="connsiteX6" fmla="*/ 58994 w 324465"/>
              <a:gd name="connsiteY6" fmla="*/ 658761 h 802320"/>
              <a:gd name="connsiteX7" fmla="*/ 88491 w 324465"/>
              <a:gd name="connsiteY7" fmla="*/ 599768 h 802320"/>
              <a:gd name="connsiteX8" fmla="*/ 117987 w 324465"/>
              <a:gd name="connsiteY8" fmla="*/ 580103 h 802320"/>
              <a:gd name="connsiteX9" fmla="*/ 176981 w 324465"/>
              <a:gd name="connsiteY9" fmla="*/ 521110 h 802320"/>
              <a:gd name="connsiteX10" fmla="*/ 206478 w 324465"/>
              <a:gd name="connsiteY10" fmla="*/ 501445 h 802320"/>
              <a:gd name="connsiteX11" fmla="*/ 275304 w 324465"/>
              <a:gd name="connsiteY11" fmla="*/ 462116 h 802320"/>
              <a:gd name="connsiteX12" fmla="*/ 245807 w 324465"/>
              <a:gd name="connsiteY12" fmla="*/ 442452 h 802320"/>
              <a:gd name="connsiteX13" fmla="*/ 117987 w 324465"/>
              <a:gd name="connsiteY13" fmla="*/ 462116 h 802320"/>
              <a:gd name="connsiteX14" fmla="*/ 39329 w 324465"/>
              <a:gd name="connsiteY14" fmla="*/ 471948 h 802320"/>
              <a:gd name="connsiteX15" fmla="*/ 0 w 324465"/>
              <a:gd name="connsiteY15" fmla="*/ 462116 h 802320"/>
              <a:gd name="connsiteX16" fmla="*/ 39329 w 324465"/>
              <a:gd name="connsiteY16" fmla="*/ 422787 h 802320"/>
              <a:gd name="connsiteX17" fmla="*/ 117987 w 324465"/>
              <a:gd name="connsiteY17" fmla="*/ 373626 h 802320"/>
              <a:gd name="connsiteX18" fmla="*/ 147484 w 324465"/>
              <a:gd name="connsiteY18" fmla="*/ 353961 h 802320"/>
              <a:gd name="connsiteX19" fmla="*/ 206478 w 324465"/>
              <a:gd name="connsiteY19" fmla="*/ 334297 h 802320"/>
              <a:gd name="connsiteX20" fmla="*/ 235974 w 324465"/>
              <a:gd name="connsiteY20" fmla="*/ 324465 h 802320"/>
              <a:gd name="connsiteX21" fmla="*/ 265471 w 324465"/>
              <a:gd name="connsiteY21" fmla="*/ 304800 h 802320"/>
              <a:gd name="connsiteX22" fmla="*/ 255639 w 324465"/>
              <a:gd name="connsiteY22" fmla="*/ 275303 h 802320"/>
              <a:gd name="connsiteX23" fmla="*/ 186813 w 324465"/>
              <a:gd name="connsiteY23" fmla="*/ 285136 h 802320"/>
              <a:gd name="connsiteX24" fmla="*/ 78658 w 324465"/>
              <a:gd name="connsiteY24" fmla="*/ 304800 h 802320"/>
              <a:gd name="connsiteX25" fmla="*/ 39329 w 324465"/>
              <a:gd name="connsiteY25" fmla="*/ 314632 h 802320"/>
              <a:gd name="connsiteX26" fmla="*/ 9833 w 324465"/>
              <a:gd name="connsiteY26" fmla="*/ 304800 h 802320"/>
              <a:gd name="connsiteX27" fmla="*/ 29497 w 324465"/>
              <a:gd name="connsiteY27" fmla="*/ 275303 h 802320"/>
              <a:gd name="connsiteX28" fmla="*/ 147484 w 324465"/>
              <a:gd name="connsiteY28" fmla="*/ 206477 h 802320"/>
              <a:gd name="connsiteX29" fmla="*/ 176981 w 324465"/>
              <a:gd name="connsiteY29" fmla="*/ 196645 h 802320"/>
              <a:gd name="connsiteX30" fmla="*/ 206478 w 324465"/>
              <a:gd name="connsiteY30" fmla="*/ 167148 h 802320"/>
              <a:gd name="connsiteX31" fmla="*/ 235974 w 324465"/>
              <a:gd name="connsiteY31" fmla="*/ 157316 h 802320"/>
              <a:gd name="connsiteX32" fmla="*/ 255639 w 324465"/>
              <a:gd name="connsiteY32" fmla="*/ 127819 h 802320"/>
              <a:gd name="connsiteX33" fmla="*/ 285136 w 324465"/>
              <a:gd name="connsiteY33" fmla="*/ 108155 h 802320"/>
              <a:gd name="connsiteX34" fmla="*/ 206478 w 324465"/>
              <a:gd name="connsiteY34" fmla="*/ 78658 h 802320"/>
              <a:gd name="connsiteX35" fmla="*/ 127820 w 324465"/>
              <a:gd name="connsiteY35" fmla="*/ 88490 h 802320"/>
              <a:gd name="connsiteX36" fmla="*/ 88491 w 324465"/>
              <a:gd name="connsiteY36" fmla="*/ 98323 h 802320"/>
              <a:gd name="connsiteX37" fmla="*/ 147484 w 324465"/>
              <a:gd name="connsiteY37" fmla="*/ 58994 h 802320"/>
              <a:gd name="connsiteX38" fmla="*/ 206478 w 324465"/>
              <a:gd name="connsiteY38" fmla="*/ 29497 h 802320"/>
              <a:gd name="connsiteX39" fmla="*/ 235974 w 324465"/>
              <a:gd name="connsiteY39" fmla="*/ 9832 h 802320"/>
              <a:gd name="connsiteX40" fmla="*/ 265471 w 324465"/>
              <a:gd name="connsiteY40" fmla="*/ 0 h 80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4465" h="802320">
                <a:moveTo>
                  <a:pt x="324465" y="776748"/>
                </a:moveTo>
                <a:cubicBezTo>
                  <a:pt x="296075" y="784860"/>
                  <a:pt x="193562" y="823560"/>
                  <a:pt x="167149" y="786581"/>
                </a:cubicBezTo>
                <a:cubicBezTo>
                  <a:pt x="153412" y="767349"/>
                  <a:pt x="186813" y="740697"/>
                  <a:pt x="206478" y="727587"/>
                </a:cubicBezTo>
                <a:lnTo>
                  <a:pt x="265471" y="688258"/>
                </a:lnTo>
                <a:cubicBezTo>
                  <a:pt x="268380" y="683894"/>
                  <a:pt x="308610" y="640367"/>
                  <a:pt x="275304" y="629265"/>
                </a:cubicBezTo>
                <a:cubicBezTo>
                  <a:pt x="259450" y="623980"/>
                  <a:pt x="242626" y="636350"/>
                  <a:pt x="226142" y="639097"/>
                </a:cubicBezTo>
                <a:cubicBezTo>
                  <a:pt x="160935" y="649964"/>
                  <a:pt x="128890" y="651772"/>
                  <a:pt x="58994" y="658761"/>
                </a:cubicBezTo>
                <a:cubicBezTo>
                  <a:pt x="66991" y="634769"/>
                  <a:pt x="69430" y="618829"/>
                  <a:pt x="88491" y="599768"/>
                </a:cubicBezTo>
                <a:cubicBezTo>
                  <a:pt x="96847" y="591412"/>
                  <a:pt x="109155" y="587954"/>
                  <a:pt x="117987" y="580103"/>
                </a:cubicBezTo>
                <a:cubicBezTo>
                  <a:pt x="138772" y="561627"/>
                  <a:pt x="153842" y="536536"/>
                  <a:pt x="176981" y="521110"/>
                </a:cubicBezTo>
                <a:cubicBezTo>
                  <a:pt x="186813" y="514555"/>
                  <a:pt x="196218" y="507308"/>
                  <a:pt x="206478" y="501445"/>
                </a:cubicBezTo>
                <a:cubicBezTo>
                  <a:pt x="293801" y="451546"/>
                  <a:pt x="203439" y="510027"/>
                  <a:pt x="275304" y="462116"/>
                </a:cubicBezTo>
                <a:cubicBezTo>
                  <a:pt x="265472" y="455561"/>
                  <a:pt x="257583" y="443433"/>
                  <a:pt x="245807" y="442452"/>
                </a:cubicBezTo>
                <a:cubicBezTo>
                  <a:pt x="173286" y="436409"/>
                  <a:pt x="172722" y="452994"/>
                  <a:pt x="117987" y="462116"/>
                </a:cubicBezTo>
                <a:cubicBezTo>
                  <a:pt x="91923" y="466460"/>
                  <a:pt x="65548" y="468671"/>
                  <a:pt x="39329" y="471948"/>
                </a:cubicBezTo>
                <a:cubicBezTo>
                  <a:pt x="26219" y="468671"/>
                  <a:pt x="0" y="475629"/>
                  <a:pt x="0" y="462116"/>
                </a:cubicBezTo>
                <a:cubicBezTo>
                  <a:pt x="0" y="443576"/>
                  <a:pt x="24497" y="433911"/>
                  <a:pt x="39329" y="422787"/>
                </a:cubicBezTo>
                <a:cubicBezTo>
                  <a:pt x="64064" y="404236"/>
                  <a:pt x="92261" y="390777"/>
                  <a:pt x="117987" y="373626"/>
                </a:cubicBezTo>
                <a:cubicBezTo>
                  <a:pt x="127819" y="367071"/>
                  <a:pt x="136685" y="358760"/>
                  <a:pt x="147484" y="353961"/>
                </a:cubicBezTo>
                <a:cubicBezTo>
                  <a:pt x="166426" y="345542"/>
                  <a:pt x="186813" y="340852"/>
                  <a:pt x="206478" y="334297"/>
                </a:cubicBezTo>
                <a:lnTo>
                  <a:pt x="235974" y="324465"/>
                </a:lnTo>
                <a:cubicBezTo>
                  <a:pt x="245806" y="317910"/>
                  <a:pt x="261082" y="315772"/>
                  <a:pt x="265471" y="304800"/>
                </a:cubicBezTo>
                <a:cubicBezTo>
                  <a:pt x="269320" y="295177"/>
                  <a:pt x="265694" y="277817"/>
                  <a:pt x="255639" y="275303"/>
                </a:cubicBezTo>
                <a:cubicBezTo>
                  <a:pt x="233156" y="269682"/>
                  <a:pt x="209718" y="281612"/>
                  <a:pt x="186813" y="285136"/>
                </a:cubicBezTo>
                <a:cubicBezTo>
                  <a:pt x="152126" y="290473"/>
                  <a:pt x="113174" y="297130"/>
                  <a:pt x="78658" y="304800"/>
                </a:cubicBezTo>
                <a:cubicBezTo>
                  <a:pt x="65467" y="307731"/>
                  <a:pt x="52439" y="311355"/>
                  <a:pt x="39329" y="314632"/>
                </a:cubicBezTo>
                <a:cubicBezTo>
                  <a:pt x="29497" y="311355"/>
                  <a:pt x="12347" y="314854"/>
                  <a:pt x="9833" y="304800"/>
                </a:cubicBezTo>
                <a:cubicBezTo>
                  <a:pt x="6967" y="293336"/>
                  <a:pt x="20270" y="282685"/>
                  <a:pt x="29497" y="275303"/>
                </a:cubicBezTo>
                <a:cubicBezTo>
                  <a:pt x="50489" y="258509"/>
                  <a:pt x="113729" y="220944"/>
                  <a:pt x="147484" y="206477"/>
                </a:cubicBezTo>
                <a:cubicBezTo>
                  <a:pt x="157010" y="202394"/>
                  <a:pt x="167149" y="199922"/>
                  <a:pt x="176981" y="196645"/>
                </a:cubicBezTo>
                <a:cubicBezTo>
                  <a:pt x="186813" y="186813"/>
                  <a:pt x="194908" y="174861"/>
                  <a:pt x="206478" y="167148"/>
                </a:cubicBezTo>
                <a:cubicBezTo>
                  <a:pt x="215101" y="161399"/>
                  <a:pt x="227881" y="163790"/>
                  <a:pt x="235974" y="157316"/>
                </a:cubicBezTo>
                <a:cubicBezTo>
                  <a:pt x="245202" y="149934"/>
                  <a:pt x="247283" y="136175"/>
                  <a:pt x="255639" y="127819"/>
                </a:cubicBezTo>
                <a:cubicBezTo>
                  <a:pt x="263995" y="119463"/>
                  <a:pt x="275304" y="114710"/>
                  <a:pt x="285136" y="108155"/>
                </a:cubicBezTo>
                <a:cubicBezTo>
                  <a:pt x="262760" y="96967"/>
                  <a:pt x="233254" y="78658"/>
                  <a:pt x="206478" y="78658"/>
                </a:cubicBezTo>
                <a:cubicBezTo>
                  <a:pt x="180055" y="78658"/>
                  <a:pt x="154039" y="85213"/>
                  <a:pt x="127820" y="88490"/>
                </a:cubicBezTo>
                <a:cubicBezTo>
                  <a:pt x="114710" y="91768"/>
                  <a:pt x="94535" y="110409"/>
                  <a:pt x="88491" y="98323"/>
                </a:cubicBezTo>
                <a:cubicBezTo>
                  <a:pt x="77968" y="77279"/>
                  <a:pt x="140087" y="61460"/>
                  <a:pt x="147484" y="58994"/>
                </a:cubicBezTo>
                <a:cubicBezTo>
                  <a:pt x="232023" y="2633"/>
                  <a:pt x="125058" y="70207"/>
                  <a:pt x="206478" y="29497"/>
                </a:cubicBezTo>
                <a:cubicBezTo>
                  <a:pt x="217047" y="24212"/>
                  <a:pt x="225405" y="15117"/>
                  <a:pt x="235974" y="9832"/>
                </a:cubicBezTo>
                <a:cubicBezTo>
                  <a:pt x="245244" y="5197"/>
                  <a:pt x="265471" y="0"/>
                  <a:pt x="265471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97166F92-AF9E-4C4A-8223-3C05B1C3303D}"/>
              </a:ext>
            </a:extLst>
          </p:cNvPr>
          <p:cNvSpPr/>
          <p:nvPr/>
        </p:nvSpPr>
        <p:spPr>
          <a:xfrm>
            <a:off x="4340984" y="3124200"/>
            <a:ext cx="324465" cy="802320"/>
          </a:xfrm>
          <a:custGeom>
            <a:avLst/>
            <a:gdLst>
              <a:gd name="connsiteX0" fmla="*/ 324465 w 324465"/>
              <a:gd name="connsiteY0" fmla="*/ 776748 h 802320"/>
              <a:gd name="connsiteX1" fmla="*/ 167149 w 324465"/>
              <a:gd name="connsiteY1" fmla="*/ 786581 h 802320"/>
              <a:gd name="connsiteX2" fmla="*/ 206478 w 324465"/>
              <a:gd name="connsiteY2" fmla="*/ 727587 h 802320"/>
              <a:gd name="connsiteX3" fmla="*/ 265471 w 324465"/>
              <a:gd name="connsiteY3" fmla="*/ 688258 h 802320"/>
              <a:gd name="connsiteX4" fmla="*/ 275304 w 324465"/>
              <a:gd name="connsiteY4" fmla="*/ 629265 h 802320"/>
              <a:gd name="connsiteX5" fmla="*/ 226142 w 324465"/>
              <a:gd name="connsiteY5" fmla="*/ 639097 h 802320"/>
              <a:gd name="connsiteX6" fmla="*/ 58994 w 324465"/>
              <a:gd name="connsiteY6" fmla="*/ 658761 h 802320"/>
              <a:gd name="connsiteX7" fmla="*/ 88491 w 324465"/>
              <a:gd name="connsiteY7" fmla="*/ 599768 h 802320"/>
              <a:gd name="connsiteX8" fmla="*/ 117987 w 324465"/>
              <a:gd name="connsiteY8" fmla="*/ 580103 h 802320"/>
              <a:gd name="connsiteX9" fmla="*/ 176981 w 324465"/>
              <a:gd name="connsiteY9" fmla="*/ 521110 h 802320"/>
              <a:gd name="connsiteX10" fmla="*/ 206478 w 324465"/>
              <a:gd name="connsiteY10" fmla="*/ 501445 h 802320"/>
              <a:gd name="connsiteX11" fmla="*/ 275304 w 324465"/>
              <a:gd name="connsiteY11" fmla="*/ 462116 h 802320"/>
              <a:gd name="connsiteX12" fmla="*/ 245807 w 324465"/>
              <a:gd name="connsiteY12" fmla="*/ 442452 h 802320"/>
              <a:gd name="connsiteX13" fmla="*/ 117987 w 324465"/>
              <a:gd name="connsiteY13" fmla="*/ 462116 h 802320"/>
              <a:gd name="connsiteX14" fmla="*/ 39329 w 324465"/>
              <a:gd name="connsiteY14" fmla="*/ 471948 h 802320"/>
              <a:gd name="connsiteX15" fmla="*/ 0 w 324465"/>
              <a:gd name="connsiteY15" fmla="*/ 462116 h 802320"/>
              <a:gd name="connsiteX16" fmla="*/ 39329 w 324465"/>
              <a:gd name="connsiteY16" fmla="*/ 422787 h 802320"/>
              <a:gd name="connsiteX17" fmla="*/ 117987 w 324465"/>
              <a:gd name="connsiteY17" fmla="*/ 373626 h 802320"/>
              <a:gd name="connsiteX18" fmla="*/ 147484 w 324465"/>
              <a:gd name="connsiteY18" fmla="*/ 353961 h 802320"/>
              <a:gd name="connsiteX19" fmla="*/ 206478 w 324465"/>
              <a:gd name="connsiteY19" fmla="*/ 334297 h 802320"/>
              <a:gd name="connsiteX20" fmla="*/ 235974 w 324465"/>
              <a:gd name="connsiteY20" fmla="*/ 324465 h 802320"/>
              <a:gd name="connsiteX21" fmla="*/ 265471 w 324465"/>
              <a:gd name="connsiteY21" fmla="*/ 304800 h 802320"/>
              <a:gd name="connsiteX22" fmla="*/ 255639 w 324465"/>
              <a:gd name="connsiteY22" fmla="*/ 275303 h 802320"/>
              <a:gd name="connsiteX23" fmla="*/ 186813 w 324465"/>
              <a:gd name="connsiteY23" fmla="*/ 285136 h 802320"/>
              <a:gd name="connsiteX24" fmla="*/ 78658 w 324465"/>
              <a:gd name="connsiteY24" fmla="*/ 304800 h 802320"/>
              <a:gd name="connsiteX25" fmla="*/ 39329 w 324465"/>
              <a:gd name="connsiteY25" fmla="*/ 314632 h 802320"/>
              <a:gd name="connsiteX26" fmla="*/ 9833 w 324465"/>
              <a:gd name="connsiteY26" fmla="*/ 304800 h 802320"/>
              <a:gd name="connsiteX27" fmla="*/ 29497 w 324465"/>
              <a:gd name="connsiteY27" fmla="*/ 275303 h 802320"/>
              <a:gd name="connsiteX28" fmla="*/ 147484 w 324465"/>
              <a:gd name="connsiteY28" fmla="*/ 206477 h 802320"/>
              <a:gd name="connsiteX29" fmla="*/ 176981 w 324465"/>
              <a:gd name="connsiteY29" fmla="*/ 196645 h 802320"/>
              <a:gd name="connsiteX30" fmla="*/ 206478 w 324465"/>
              <a:gd name="connsiteY30" fmla="*/ 167148 h 802320"/>
              <a:gd name="connsiteX31" fmla="*/ 235974 w 324465"/>
              <a:gd name="connsiteY31" fmla="*/ 157316 h 802320"/>
              <a:gd name="connsiteX32" fmla="*/ 255639 w 324465"/>
              <a:gd name="connsiteY32" fmla="*/ 127819 h 802320"/>
              <a:gd name="connsiteX33" fmla="*/ 285136 w 324465"/>
              <a:gd name="connsiteY33" fmla="*/ 108155 h 802320"/>
              <a:gd name="connsiteX34" fmla="*/ 206478 w 324465"/>
              <a:gd name="connsiteY34" fmla="*/ 78658 h 802320"/>
              <a:gd name="connsiteX35" fmla="*/ 127820 w 324465"/>
              <a:gd name="connsiteY35" fmla="*/ 88490 h 802320"/>
              <a:gd name="connsiteX36" fmla="*/ 88491 w 324465"/>
              <a:gd name="connsiteY36" fmla="*/ 98323 h 802320"/>
              <a:gd name="connsiteX37" fmla="*/ 147484 w 324465"/>
              <a:gd name="connsiteY37" fmla="*/ 58994 h 802320"/>
              <a:gd name="connsiteX38" fmla="*/ 206478 w 324465"/>
              <a:gd name="connsiteY38" fmla="*/ 29497 h 802320"/>
              <a:gd name="connsiteX39" fmla="*/ 235974 w 324465"/>
              <a:gd name="connsiteY39" fmla="*/ 9832 h 802320"/>
              <a:gd name="connsiteX40" fmla="*/ 265471 w 324465"/>
              <a:gd name="connsiteY40" fmla="*/ 0 h 80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4465" h="802320">
                <a:moveTo>
                  <a:pt x="324465" y="776748"/>
                </a:moveTo>
                <a:cubicBezTo>
                  <a:pt x="296075" y="784860"/>
                  <a:pt x="193562" y="823560"/>
                  <a:pt x="167149" y="786581"/>
                </a:cubicBezTo>
                <a:cubicBezTo>
                  <a:pt x="153412" y="767349"/>
                  <a:pt x="186813" y="740697"/>
                  <a:pt x="206478" y="727587"/>
                </a:cubicBezTo>
                <a:lnTo>
                  <a:pt x="265471" y="688258"/>
                </a:lnTo>
                <a:cubicBezTo>
                  <a:pt x="268380" y="683894"/>
                  <a:pt x="308610" y="640367"/>
                  <a:pt x="275304" y="629265"/>
                </a:cubicBezTo>
                <a:cubicBezTo>
                  <a:pt x="259450" y="623980"/>
                  <a:pt x="242626" y="636350"/>
                  <a:pt x="226142" y="639097"/>
                </a:cubicBezTo>
                <a:cubicBezTo>
                  <a:pt x="160935" y="649964"/>
                  <a:pt x="128890" y="651772"/>
                  <a:pt x="58994" y="658761"/>
                </a:cubicBezTo>
                <a:cubicBezTo>
                  <a:pt x="66991" y="634769"/>
                  <a:pt x="69430" y="618829"/>
                  <a:pt x="88491" y="599768"/>
                </a:cubicBezTo>
                <a:cubicBezTo>
                  <a:pt x="96847" y="591412"/>
                  <a:pt x="109155" y="587954"/>
                  <a:pt x="117987" y="580103"/>
                </a:cubicBezTo>
                <a:cubicBezTo>
                  <a:pt x="138772" y="561627"/>
                  <a:pt x="153842" y="536536"/>
                  <a:pt x="176981" y="521110"/>
                </a:cubicBezTo>
                <a:cubicBezTo>
                  <a:pt x="186813" y="514555"/>
                  <a:pt x="196218" y="507308"/>
                  <a:pt x="206478" y="501445"/>
                </a:cubicBezTo>
                <a:cubicBezTo>
                  <a:pt x="293801" y="451546"/>
                  <a:pt x="203439" y="510027"/>
                  <a:pt x="275304" y="462116"/>
                </a:cubicBezTo>
                <a:cubicBezTo>
                  <a:pt x="265472" y="455561"/>
                  <a:pt x="257583" y="443433"/>
                  <a:pt x="245807" y="442452"/>
                </a:cubicBezTo>
                <a:cubicBezTo>
                  <a:pt x="173286" y="436409"/>
                  <a:pt x="172722" y="452994"/>
                  <a:pt x="117987" y="462116"/>
                </a:cubicBezTo>
                <a:cubicBezTo>
                  <a:pt x="91923" y="466460"/>
                  <a:pt x="65548" y="468671"/>
                  <a:pt x="39329" y="471948"/>
                </a:cubicBezTo>
                <a:cubicBezTo>
                  <a:pt x="26219" y="468671"/>
                  <a:pt x="0" y="475629"/>
                  <a:pt x="0" y="462116"/>
                </a:cubicBezTo>
                <a:cubicBezTo>
                  <a:pt x="0" y="443576"/>
                  <a:pt x="24497" y="433911"/>
                  <a:pt x="39329" y="422787"/>
                </a:cubicBezTo>
                <a:cubicBezTo>
                  <a:pt x="64064" y="404236"/>
                  <a:pt x="92261" y="390777"/>
                  <a:pt x="117987" y="373626"/>
                </a:cubicBezTo>
                <a:cubicBezTo>
                  <a:pt x="127819" y="367071"/>
                  <a:pt x="136685" y="358760"/>
                  <a:pt x="147484" y="353961"/>
                </a:cubicBezTo>
                <a:cubicBezTo>
                  <a:pt x="166426" y="345542"/>
                  <a:pt x="186813" y="340852"/>
                  <a:pt x="206478" y="334297"/>
                </a:cubicBezTo>
                <a:lnTo>
                  <a:pt x="235974" y="324465"/>
                </a:lnTo>
                <a:cubicBezTo>
                  <a:pt x="245806" y="317910"/>
                  <a:pt x="261082" y="315772"/>
                  <a:pt x="265471" y="304800"/>
                </a:cubicBezTo>
                <a:cubicBezTo>
                  <a:pt x="269320" y="295177"/>
                  <a:pt x="265694" y="277817"/>
                  <a:pt x="255639" y="275303"/>
                </a:cubicBezTo>
                <a:cubicBezTo>
                  <a:pt x="233156" y="269682"/>
                  <a:pt x="209718" y="281612"/>
                  <a:pt x="186813" y="285136"/>
                </a:cubicBezTo>
                <a:cubicBezTo>
                  <a:pt x="152126" y="290473"/>
                  <a:pt x="113174" y="297130"/>
                  <a:pt x="78658" y="304800"/>
                </a:cubicBezTo>
                <a:cubicBezTo>
                  <a:pt x="65467" y="307731"/>
                  <a:pt x="52439" y="311355"/>
                  <a:pt x="39329" y="314632"/>
                </a:cubicBezTo>
                <a:cubicBezTo>
                  <a:pt x="29497" y="311355"/>
                  <a:pt x="12347" y="314854"/>
                  <a:pt x="9833" y="304800"/>
                </a:cubicBezTo>
                <a:cubicBezTo>
                  <a:pt x="6967" y="293336"/>
                  <a:pt x="20270" y="282685"/>
                  <a:pt x="29497" y="275303"/>
                </a:cubicBezTo>
                <a:cubicBezTo>
                  <a:pt x="50489" y="258509"/>
                  <a:pt x="113729" y="220944"/>
                  <a:pt x="147484" y="206477"/>
                </a:cubicBezTo>
                <a:cubicBezTo>
                  <a:pt x="157010" y="202394"/>
                  <a:pt x="167149" y="199922"/>
                  <a:pt x="176981" y="196645"/>
                </a:cubicBezTo>
                <a:cubicBezTo>
                  <a:pt x="186813" y="186813"/>
                  <a:pt x="194908" y="174861"/>
                  <a:pt x="206478" y="167148"/>
                </a:cubicBezTo>
                <a:cubicBezTo>
                  <a:pt x="215101" y="161399"/>
                  <a:pt x="227881" y="163790"/>
                  <a:pt x="235974" y="157316"/>
                </a:cubicBezTo>
                <a:cubicBezTo>
                  <a:pt x="245202" y="149934"/>
                  <a:pt x="247283" y="136175"/>
                  <a:pt x="255639" y="127819"/>
                </a:cubicBezTo>
                <a:cubicBezTo>
                  <a:pt x="263995" y="119463"/>
                  <a:pt x="275304" y="114710"/>
                  <a:pt x="285136" y="108155"/>
                </a:cubicBezTo>
                <a:cubicBezTo>
                  <a:pt x="262760" y="96967"/>
                  <a:pt x="233254" y="78658"/>
                  <a:pt x="206478" y="78658"/>
                </a:cubicBezTo>
                <a:cubicBezTo>
                  <a:pt x="180055" y="78658"/>
                  <a:pt x="154039" y="85213"/>
                  <a:pt x="127820" y="88490"/>
                </a:cubicBezTo>
                <a:cubicBezTo>
                  <a:pt x="114710" y="91768"/>
                  <a:pt x="94535" y="110409"/>
                  <a:pt x="88491" y="98323"/>
                </a:cubicBezTo>
                <a:cubicBezTo>
                  <a:pt x="77968" y="77279"/>
                  <a:pt x="140087" y="61460"/>
                  <a:pt x="147484" y="58994"/>
                </a:cubicBezTo>
                <a:cubicBezTo>
                  <a:pt x="232023" y="2633"/>
                  <a:pt x="125058" y="70207"/>
                  <a:pt x="206478" y="29497"/>
                </a:cubicBezTo>
                <a:cubicBezTo>
                  <a:pt x="217047" y="24212"/>
                  <a:pt x="225405" y="15117"/>
                  <a:pt x="235974" y="9832"/>
                </a:cubicBezTo>
                <a:cubicBezTo>
                  <a:pt x="245244" y="5197"/>
                  <a:pt x="265471" y="0"/>
                  <a:pt x="265471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1BC5FCEF-84D9-C84C-9719-CC2C3BF6116D}"/>
              </a:ext>
            </a:extLst>
          </p:cNvPr>
          <p:cNvSpPr/>
          <p:nvPr/>
        </p:nvSpPr>
        <p:spPr>
          <a:xfrm>
            <a:off x="5246807" y="3114604"/>
            <a:ext cx="324465" cy="802320"/>
          </a:xfrm>
          <a:custGeom>
            <a:avLst/>
            <a:gdLst>
              <a:gd name="connsiteX0" fmla="*/ 324465 w 324465"/>
              <a:gd name="connsiteY0" fmla="*/ 776748 h 802320"/>
              <a:gd name="connsiteX1" fmla="*/ 167149 w 324465"/>
              <a:gd name="connsiteY1" fmla="*/ 786581 h 802320"/>
              <a:gd name="connsiteX2" fmla="*/ 206478 w 324465"/>
              <a:gd name="connsiteY2" fmla="*/ 727587 h 802320"/>
              <a:gd name="connsiteX3" fmla="*/ 265471 w 324465"/>
              <a:gd name="connsiteY3" fmla="*/ 688258 h 802320"/>
              <a:gd name="connsiteX4" fmla="*/ 275304 w 324465"/>
              <a:gd name="connsiteY4" fmla="*/ 629265 h 802320"/>
              <a:gd name="connsiteX5" fmla="*/ 226142 w 324465"/>
              <a:gd name="connsiteY5" fmla="*/ 639097 h 802320"/>
              <a:gd name="connsiteX6" fmla="*/ 58994 w 324465"/>
              <a:gd name="connsiteY6" fmla="*/ 658761 h 802320"/>
              <a:gd name="connsiteX7" fmla="*/ 88491 w 324465"/>
              <a:gd name="connsiteY7" fmla="*/ 599768 h 802320"/>
              <a:gd name="connsiteX8" fmla="*/ 117987 w 324465"/>
              <a:gd name="connsiteY8" fmla="*/ 580103 h 802320"/>
              <a:gd name="connsiteX9" fmla="*/ 176981 w 324465"/>
              <a:gd name="connsiteY9" fmla="*/ 521110 h 802320"/>
              <a:gd name="connsiteX10" fmla="*/ 206478 w 324465"/>
              <a:gd name="connsiteY10" fmla="*/ 501445 h 802320"/>
              <a:gd name="connsiteX11" fmla="*/ 275304 w 324465"/>
              <a:gd name="connsiteY11" fmla="*/ 462116 h 802320"/>
              <a:gd name="connsiteX12" fmla="*/ 245807 w 324465"/>
              <a:gd name="connsiteY12" fmla="*/ 442452 h 802320"/>
              <a:gd name="connsiteX13" fmla="*/ 117987 w 324465"/>
              <a:gd name="connsiteY13" fmla="*/ 462116 h 802320"/>
              <a:gd name="connsiteX14" fmla="*/ 39329 w 324465"/>
              <a:gd name="connsiteY14" fmla="*/ 471948 h 802320"/>
              <a:gd name="connsiteX15" fmla="*/ 0 w 324465"/>
              <a:gd name="connsiteY15" fmla="*/ 462116 h 802320"/>
              <a:gd name="connsiteX16" fmla="*/ 39329 w 324465"/>
              <a:gd name="connsiteY16" fmla="*/ 422787 h 802320"/>
              <a:gd name="connsiteX17" fmla="*/ 117987 w 324465"/>
              <a:gd name="connsiteY17" fmla="*/ 373626 h 802320"/>
              <a:gd name="connsiteX18" fmla="*/ 147484 w 324465"/>
              <a:gd name="connsiteY18" fmla="*/ 353961 h 802320"/>
              <a:gd name="connsiteX19" fmla="*/ 206478 w 324465"/>
              <a:gd name="connsiteY19" fmla="*/ 334297 h 802320"/>
              <a:gd name="connsiteX20" fmla="*/ 235974 w 324465"/>
              <a:gd name="connsiteY20" fmla="*/ 324465 h 802320"/>
              <a:gd name="connsiteX21" fmla="*/ 265471 w 324465"/>
              <a:gd name="connsiteY21" fmla="*/ 304800 h 802320"/>
              <a:gd name="connsiteX22" fmla="*/ 255639 w 324465"/>
              <a:gd name="connsiteY22" fmla="*/ 275303 h 802320"/>
              <a:gd name="connsiteX23" fmla="*/ 186813 w 324465"/>
              <a:gd name="connsiteY23" fmla="*/ 285136 h 802320"/>
              <a:gd name="connsiteX24" fmla="*/ 78658 w 324465"/>
              <a:gd name="connsiteY24" fmla="*/ 304800 h 802320"/>
              <a:gd name="connsiteX25" fmla="*/ 39329 w 324465"/>
              <a:gd name="connsiteY25" fmla="*/ 314632 h 802320"/>
              <a:gd name="connsiteX26" fmla="*/ 9833 w 324465"/>
              <a:gd name="connsiteY26" fmla="*/ 304800 h 802320"/>
              <a:gd name="connsiteX27" fmla="*/ 29497 w 324465"/>
              <a:gd name="connsiteY27" fmla="*/ 275303 h 802320"/>
              <a:gd name="connsiteX28" fmla="*/ 147484 w 324465"/>
              <a:gd name="connsiteY28" fmla="*/ 206477 h 802320"/>
              <a:gd name="connsiteX29" fmla="*/ 176981 w 324465"/>
              <a:gd name="connsiteY29" fmla="*/ 196645 h 802320"/>
              <a:gd name="connsiteX30" fmla="*/ 206478 w 324465"/>
              <a:gd name="connsiteY30" fmla="*/ 167148 h 802320"/>
              <a:gd name="connsiteX31" fmla="*/ 235974 w 324465"/>
              <a:gd name="connsiteY31" fmla="*/ 157316 h 802320"/>
              <a:gd name="connsiteX32" fmla="*/ 255639 w 324465"/>
              <a:gd name="connsiteY32" fmla="*/ 127819 h 802320"/>
              <a:gd name="connsiteX33" fmla="*/ 285136 w 324465"/>
              <a:gd name="connsiteY33" fmla="*/ 108155 h 802320"/>
              <a:gd name="connsiteX34" fmla="*/ 206478 w 324465"/>
              <a:gd name="connsiteY34" fmla="*/ 78658 h 802320"/>
              <a:gd name="connsiteX35" fmla="*/ 127820 w 324465"/>
              <a:gd name="connsiteY35" fmla="*/ 88490 h 802320"/>
              <a:gd name="connsiteX36" fmla="*/ 88491 w 324465"/>
              <a:gd name="connsiteY36" fmla="*/ 98323 h 802320"/>
              <a:gd name="connsiteX37" fmla="*/ 147484 w 324465"/>
              <a:gd name="connsiteY37" fmla="*/ 58994 h 802320"/>
              <a:gd name="connsiteX38" fmla="*/ 206478 w 324465"/>
              <a:gd name="connsiteY38" fmla="*/ 29497 h 802320"/>
              <a:gd name="connsiteX39" fmla="*/ 235974 w 324465"/>
              <a:gd name="connsiteY39" fmla="*/ 9832 h 802320"/>
              <a:gd name="connsiteX40" fmla="*/ 265471 w 324465"/>
              <a:gd name="connsiteY40" fmla="*/ 0 h 80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4465" h="802320">
                <a:moveTo>
                  <a:pt x="324465" y="776748"/>
                </a:moveTo>
                <a:cubicBezTo>
                  <a:pt x="296075" y="784860"/>
                  <a:pt x="193562" y="823560"/>
                  <a:pt x="167149" y="786581"/>
                </a:cubicBezTo>
                <a:cubicBezTo>
                  <a:pt x="153412" y="767349"/>
                  <a:pt x="186813" y="740697"/>
                  <a:pt x="206478" y="727587"/>
                </a:cubicBezTo>
                <a:lnTo>
                  <a:pt x="265471" y="688258"/>
                </a:lnTo>
                <a:cubicBezTo>
                  <a:pt x="268380" y="683894"/>
                  <a:pt x="308610" y="640367"/>
                  <a:pt x="275304" y="629265"/>
                </a:cubicBezTo>
                <a:cubicBezTo>
                  <a:pt x="259450" y="623980"/>
                  <a:pt x="242626" y="636350"/>
                  <a:pt x="226142" y="639097"/>
                </a:cubicBezTo>
                <a:cubicBezTo>
                  <a:pt x="160935" y="649964"/>
                  <a:pt x="128890" y="651772"/>
                  <a:pt x="58994" y="658761"/>
                </a:cubicBezTo>
                <a:cubicBezTo>
                  <a:pt x="66991" y="634769"/>
                  <a:pt x="69430" y="618829"/>
                  <a:pt x="88491" y="599768"/>
                </a:cubicBezTo>
                <a:cubicBezTo>
                  <a:pt x="96847" y="591412"/>
                  <a:pt x="109155" y="587954"/>
                  <a:pt x="117987" y="580103"/>
                </a:cubicBezTo>
                <a:cubicBezTo>
                  <a:pt x="138772" y="561627"/>
                  <a:pt x="153842" y="536536"/>
                  <a:pt x="176981" y="521110"/>
                </a:cubicBezTo>
                <a:cubicBezTo>
                  <a:pt x="186813" y="514555"/>
                  <a:pt x="196218" y="507308"/>
                  <a:pt x="206478" y="501445"/>
                </a:cubicBezTo>
                <a:cubicBezTo>
                  <a:pt x="293801" y="451546"/>
                  <a:pt x="203439" y="510027"/>
                  <a:pt x="275304" y="462116"/>
                </a:cubicBezTo>
                <a:cubicBezTo>
                  <a:pt x="265472" y="455561"/>
                  <a:pt x="257583" y="443433"/>
                  <a:pt x="245807" y="442452"/>
                </a:cubicBezTo>
                <a:cubicBezTo>
                  <a:pt x="173286" y="436409"/>
                  <a:pt x="172722" y="452994"/>
                  <a:pt x="117987" y="462116"/>
                </a:cubicBezTo>
                <a:cubicBezTo>
                  <a:pt x="91923" y="466460"/>
                  <a:pt x="65548" y="468671"/>
                  <a:pt x="39329" y="471948"/>
                </a:cubicBezTo>
                <a:cubicBezTo>
                  <a:pt x="26219" y="468671"/>
                  <a:pt x="0" y="475629"/>
                  <a:pt x="0" y="462116"/>
                </a:cubicBezTo>
                <a:cubicBezTo>
                  <a:pt x="0" y="443576"/>
                  <a:pt x="24497" y="433911"/>
                  <a:pt x="39329" y="422787"/>
                </a:cubicBezTo>
                <a:cubicBezTo>
                  <a:pt x="64064" y="404236"/>
                  <a:pt x="92261" y="390777"/>
                  <a:pt x="117987" y="373626"/>
                </a:cubicBezTo>
                <a:cubicBezTo>
                  <a:pt x="127819" y="367071"/>
                  <a:pt x="136685" y="358760"/>
                  <a:pt x="147484" y="353961"/>
                </a:cubicBezTo>
                <a:cubicBezTo>
                  <a:pt x="166426" y="345542"/>
                  <a:pt x="186813" y="340852"/>
                  <a:pt x="206478" y="334297"/>
                </a:cubicBezTo>
                <a:lnTo>
                  <a:pt x="235974" y="324465"/>
                </a:lnTo>
                <a:cubicBezTo>
                  <a:pt x="245806" y="317910"/>
                  <a:pt x="261082" y="315772"/>
                  <a:pt x="265471" y="304800"/>
                </a:cubicBezTo>
                <a:cubicBezTo>
                  <a:pt x="269320" y="295177"/>
                  <a:pt x="265694" y="277817"/>
                  <a:pt x="255639" y="275303"/>
                </a:cubicBezTo>
                <a:cubicBezTo>
                  <a:pt x="233156" y="269682"/>
                  <a:pt x="209718" y="281612"/>
                  <a:pt x="186813" y="285136"/>
                </a:cubicBezTo>
                <a:cubicBezTo>
                  <a:pt x="152126" y="290473"/>
                  <a:pt x="113174" y="297130"/>
                  <a:pt x="78658" y="304800"/>
                </a:cubicBezTo>
                <a:cubicBezTo>
                  <a:pt x="65467" y="307731"/>
                  <a:pt x="52439" y="311355"/>
                  <a:pt x="39329" y="314632"/>
                </a:cubicBezTo>
                <a:cubicBezTo>
                  <a:pt x="29497" y="311355"/>
                  <a:pt x="12347" y="314854"/>
                  <a:pt x="9833" y="304800"/>
                </a:cubicBezTo>
                <a:cubicBezTo>
                  <a:pt x="6967" y="293336"/>
                  <a:pt x="20270" y="282685"/>
                  <a:pt x="29497" y="275303"/>
                </a:cubicBezTo>
                <a:cubicBezTo>
                  <a:pt x="50489" y="258509"/>
                  <a:pt x="113729" y="220944"/>
                  <a:pt x="147484" y="206477"/>
                </a:cubicBezTo>
                <a:cubicBezTo>
                  <a:pt x="157010" y="202394"/>
                  <a:pt x="167149" y="199922"/>
                  <a:pt x="176981" y="196645"/>
                </a:cubicBezTo>
                <a:cubicBezTo>
                  <a:pt x="186813" y="186813"/>
                  <a:pt x="194908" y="174861"/>
                  <a:pt x="206478" y="167148"/>
                </a:cubicBezTo>
                <a:cubicBezTo>
                  <a:pt x="215101" y="161399"/>
                  <a:pt x="227881" y="163790"/>
                  <a:pt x="235974" y="157316"/>
                </a:cubicBezTo>
                <a:cubicBezTo>
                  <a:pt x="245202" y="149934"/>
                  <a:pt x="247283" y="136175"/>
                  <a:pt x="255639" y="127819"/>
                </a:cubicBezTo>
                <a:cubicBezTo>
                  <a:pt x="263995" y="119463"/>
                  <a:pt x="275304" y="114710"/>
                  <a:pt x="285136" y="108155"/>
                </a:cubicBezTo>
                <a:cubicBezTo>
                  <a:pt x="262760" y="96967"/>
                  <a:pt x="233254" y="78658"/>
                  <a:pt x="206478" y="78658"/>
                </a:cubicBezTo>
                <a:cubicBezTo>
                  <a:pt x="180055" y="78658"/>
                  <a:pt x="154039" y="85213"/>
                  <a:pt x="127820" y="88490"/>
                </a:cubicBezTo>
                <a:cubicBezTo>
                  <a:pt x="114710" y="91768"/>
                  <a:pt x="94535" y="110409"/>
                  <a:pt x="88491" y="98323"/>
                </a:cubicBezTo>
                <a:cubicBezTo>
                  <a:pt x="77968" y="77279"/>
                  <a:pt x="140087" y="61460"/>
                  <a:pt x="147484" y="58994"/>
                </a:cubicBezTo>
                <a:cubicBezTo>
                  <a:pt x="232023" y="2633"/>
                  <a:pt x="125058" y="70207"/>
                  <a:pt x="206478" y="29497"/>
                </a:cubicBezTo>
                <a:cubicBezTo>
                  <a:pt x="217047" y="24212"/>
                  <a:pt x="225405" y="15117"/>
                  <a:pt x="235974" y="9832"/>
                </a:cubicBezTo>
                <a:cubicBezTo>
                  <a:pt x="245244" y="5197"/>
                  <a:pt x="265471" y="0"/>
                  <a:pt x="265471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9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 animBg="1"/>
      <p:bldP spid="3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1FD722-8F2E-7F49-A81C-B4F7005AB3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586" y="0"/>
            <a:ext cx="5152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510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37478"/>
            <a:ext cx="3508513" cy="3530600"/>
          </a:xfrm>
        </p:spPr>
        <p:txBody>
          <a:bodyPr>
            <a:normAutofit/>
          </a:bodyPr>
          <a:lstStyle/>
          <a:p>
            <a:r>
              <a:rPr lang="en-US" sz="2400" dirty="0"/>
              <a:t>Division</a:t>
            </a:r>
          </a:p>
          <a:p>
            <a:pPr lvl="1"/>
            <a:r>
              <a:rPr lang="en-US" sz="2400" dirty="0"/>
              <a:t>“How many sets of the second fraction fit into the first fraction?”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B146DE-794F-2846-8C50-0E679F4033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107" y="0"/>
            <a:ext cx="5196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900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819" y="1939235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578" y="4174435"/>
            <a:ext cx="82296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78" y="1126434"/>
            <a:ext cx="1295400" cy="819873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0" y="1812235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0578" y="4174435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63778" y="4174435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06978" y="4174435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20578" y="3183835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20578" y="341243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1 set of one-third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163778" y="3183835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163778" y="341243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2 sets of one-third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906978" y="3183835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906978" y="3412435"/>
            <a:ext cx="2743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3 sets of one-third</a:t>
            </a:r>
          </a:p>
        </p:txBody>
      </p:sp>
    </p:spTree>
    <p:extLst>
      <p:ext uri="{BB962C8B-B14F-4D97-AF65-F5344CB8AC3E}">
        <p14:creationId xmlns:p14="http://schemas.microsoft.com/office/powerpoint/2010/main" val="78365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5" grpId="0" animBg="1"/>
      <p:bldP spid="16" grpId="0" animBg="1"/>
      <p:bldP spid="18" grpId="0" animBg="1"/>
      <p:bldP spid="19" grpId="0" animBg="1"/>
      <p:bldP spid="17" grpId="0"/>
      <p:bldP spid="20" grpId="0" animBg="1"/>
      <p:bldP spid="21" grpId="0"/>
      <p:bldP spid="22" grpId="0" animBg="1"/>
      <p:bldP spid="2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819" y="2022061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578" y="4257261"/>
            <a:ext cx="82296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0578" y="4257261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63778" y="4257261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20578" y="3266661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20578" y="3495261"/>
            <a:ext cx="2743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1 set of one-third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163778" y="3266661"/>
            <a:ext cx="2743200" cy="914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163778" y="3495261"/>
            <a:ext cx="2743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2 sets of one-third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78" y="1209260"/>
            <a:ext cx="1371600" cy="826265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0" y="1895061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169446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9" grpId="0" animBg="1"/>
      <p:bldP spid="17" grpId="0" animBg="1"/>
      <p:bldP spid="20" grpId="0" animBg="1"/>
      <p:bldP spid="21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Precise Language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63560" y="3012759"/>
            <a:ext cx="21125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concise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6AAE02-F322-0E49-9DCE-779527A2F136}"/>
              </a:ext>
            </a:extLst>
          </p:cNvPr>
          <p:cNvSpPr/>
          <p:nvPr/>
        </p:nvSpPr>
        <p:spPr>
          <a:xfrm>
            <a:off x="483177" y="1340428"/>
            <a:ext cx="8136082" cy="15274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dirty="0">
                <a:latin typeface="Calibri" panose="020F0502020204030204" pitchFamily="34" charset="0"/>
                <a:cs typeface="Calibri" panose="020F0502020204030204" pitchFamily="34" charset="0"/>
              </a:rPr>
              <a:t>Use formal math language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A7B837-6858-054A-A568-6A5F03AFF12E}"/>
              </a:ext>
            </a:extLst>
          </p:cNvPr>
          <p:cNvSpPr/>
          <p:nvPr/>
        </p:nvSpPr>
        <p:spPr>
          <a:xfrm>
            <a:off x="483177" y="3184814"/>
            <a:ext cx="8136082" cy="15274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dirty="0">
                <a:latin typeface="Calibri" panose="020F0502020204030204" pitchFamily="34" charset="0"/>
                <a:cs typeface="Calibri" panose="020F0502020204030204" pitchFamily="34" charset="0"/>
              </a:rPr>
              <a:t>Use terms precisely</a:t>
            </a:r>
          </a:p>
        </p:txBody>
      </p:sp>
    </p:spTree>
    <p:extLst>
      <p:ext uri="{BB962C8B-B14F-4D97-AF65-F5344CB8AC3E}">
        <p14:creationId xmlns:p14="http://schemas.microsoft.com/office/powerpoint/2010/main" val="23540183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819" y="2061817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578" y="4297017"/>
            <a:ext cx="8229600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78" y="1249017"/>
            <a:ext cx="1295400" cy="787078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0" y="1934817"/>
            <a:ext cx="1752600" cy="1219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92178" y="4297017"/>
            <a:ext cx="1371600" cy="91440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20578" y="4297017"/>
            <a:ext cx="1371600" cy="91440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163778" y="4297017"/>
            <a:ext cx="1371600" cy="91440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535378" y="4297017"/>
            <a:ext cx="1371600" cy="91440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906978" y="4297017"/>
            <a:ext cx="1371600" cy="91440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20578" y="3230217"/>
            <a:ext cx="4114800" cy="914400"/>
          </a:xfrm>
          <a:prstGeom prst="rect">
            <a:avLst/>
          </a:prstGeom>
          <a:solidFill>
            <a:srgbClr val="FF8AD8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06378" y="353501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1 set of one-half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535378" y="3230217"/>
            <a:ext cx="4114800" cy="914400"/>
          </a:xfrm>
          <a:prstGeom prst="rect">
            <a:avLst/>
          </a:prstGeom>
          <a:solidFill>
            <a:srgbClr val="FF8AD8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211290" y="353501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oteworthy Light"/>
                <a:cs typeface="Noteworthy Light"/>
              </a:rPr>
              <a:t>Two-thirds set of one-half</a:t>
            </a:r>
          </a:p>
        </p:txBody>
      </p:sp>
    </p:spTree>
    <p:extLst>
      <p:ext uri="{BB962C8B-B14F-4D97-AF65-F5344CB8AC3E}">
        <p14:creationId xmlns:p14="http://schemas.microsoft.com/office/powerpoint/2010/main" val="93449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1" grpId="0"/>
      <p:bldP spid="27" grpId="0" animBg="1"/>
      <p:bldP spid="2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41" y="3175000"/>
            <a:ext cx="6343201" cy="353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78" y="1270000"/>
            <a:ext cx="1295400" cy="787078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0" y="1955800"/>
            <a:ext cx="1752600" cy="1219200"/>
          </a:xfrm>
          <a:prstGeom prst="upArrow">
            <a:avLst/>
          </a:prstGeom>
          <a:solidFill>
            <a:srgbClr val="4374B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4231EE-AB04-BC40-B933-68C6414C6A7B}"/>
              </a:ext>
            </a:extLst>
          </p:cNvPr>
          <p:cNvSpPr/>
          <p:nvPr/>
        </p:nvSpPr>
        <p:spPr>
          <a:xfrm>
            <a:off x="6812997" y="1976196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C3E81E5-1E18-BD4C-BA29-4FE9BBA44D2A}"/>
              </a:ext>
            </a:extLst>
          </p:cNvPr>
          <p:cNvSpPr/>
          <p:nvPr/>
        </p:nvSpPr>
        <p:spPr>
          <a:xfrm>
            <a:off x="2240997" y="196563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D0D970-F214-FA4A-926A-896A837E2A6A}"/>
              </a:ext>
            </a:extLst>
          </p:cNvPr>
          <p:cNvSpPr/>
          <p:nvPr/>
        </p:nvSpPr>
        <p:spPr>
          <a:xfrm>
            <a:off x="3155397" y="196563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BD5D06B-DCBE-B148-A791-3E2D7E26DBA9}"/>
              </a:ext>
            </a:extLst>
          </p:cNvPr>
          <p:cNvSpPr/>
          <p:nvPr/>
        </p:nvSpPr>
        <p:spPr>
          <a:xfrm>
            <a:off x="4069797" y="196563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F5AE83E-3340-8042-8A4C-5E0EBE1A7B2A}"/>
              </a:ext>
            </a:extLst>
          </p:cNvPr>
          <p:cNvSpPr/>
          <p:nvPr/>
        </p:nvSpPr>
        <p:spPr>
          <a:xfrm>
            <a:off x="4984197" y="196563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6339AF5-AFFF-EE42-809A-1062279F3561}"/>
              </a:ext>
            </a:extLst>
          </p:cNvPr>
          <p:cNvSpPr/>
          <p:nvPr/>
        </p:nvSpPr>
        <p:spPr>
          <a:xfrm>
            <a:off x="5898597" y="1955800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F53291-9003-7448-951C-14798B316626}"/>
              </a:ext>
            </a:extLst>
          </p:cNvPr>
          <p:cNvSpPr/>
          <p:nvPr/>
        </p:nvSpPr>
        <p:spPr bwMode="auto">
          <a:xfrm>
            <a:off x="2180844" y="1923845"/>
            <a:ext cx="2803353" cy="1022555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2B4AE1E-40A5-A945-B1A5-731E4693C4E6}"/>
              </a:ext>
            </a:extLst>
          </p:cNvPr>
          <p:cNvSpPr/>
          <p:nvPr/>
        </p:nvSpPr>
        <p:spPr bwMode="auto">
          <a:xfrm>
            <a:off x="4984197" y="1922118"/>
            <a:ext cx="2803353" cy="1022555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03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B146DE-794F-2846-8C50-0E679F4033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107" y="0"/>
            <a:ext cx="5196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663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25D20-B7F0-944E-9D73-D94837C41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497" y="0"/>
            <a:ext cx="5183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707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Integer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/>
              <a:t>Zero pairs</a:t>
            </a:r>
          </a:p>
          <a:p>
            <a:pPr lvl="1" eaLnBrk="1" hangingPunct="1">
              <a:defRPr/>
            </a:pPr>
            <a:r>
              <a:rPr lang="en-US" sz="2400" dirty="0"/>
              <a:t>A positive and a negative cancel one another</a:t>
            </a:r>
          </a:p>
          <a:p>
            <a:pPr lvl="2" eaLnBrk="1" hangingPunct="1">
              <a:defRPr/>
            </a:pPr>
            <a:r>
              <a:rPr lang="en-US" sz="2400" dirty="0"/>
              <a:t>If you add a positive, you must add a negative</a:t>
            </a:r>
          </a:p>
          <a:p>
            <a:pPr eaLnBrk="1" hangingPunct="1">
              <a:defRPr/>
            </a:pPr>
            <a:r>
              <a:rPr lang="en-US" sz="2400" dirty="0"/>
              <a:t>A number is assumed positive if a negative sign (-) doesn’t proceed it</a:t>
            </a:r>
          </a:p>
        </p:txBody>
      </p:sp>
      <p:sp>
        <p:nvSpPr>
          <p:cNvPr id="4" name="Up Arrow Callout 3"/>
          <p:cNvSpPr/>
          <p:nvPr/>
        </p:nvSpPr>
        <p:spPr>
          <a:xfrm>
            <a:off x="5289494" y="3019678"/>
            <a:ext cx="2133600" cy="2286000"/>
          </a:xfrm>
          <a:prstGeom prst="upArrow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Be sure to use the negative sign (-) not the minus sign (–) </a:t>
            </a:r>
          </a:p>
        </p:txBody>
      </p:sp>
    </p:spTree>
    <p:extLst>
      <p:ext uri="{BB962C8B-B14F-4D97-AF65-F5344CB8AC3E}">
        <p14:creationId xmlns:p14="http://schemas.microsoft.com/office/powerpoint/2010/main" val="38867531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9739"/>
            <a:ext cx="3008214" cy="1143000"/>
          </a:xfrm>
        </p:spPr>
        <p:txBody>
          <a:bodyPr/>
          <a:lstStyle/>
          <a:p>
            <a:r>
              <a:rPr lang="en-US" dirty="0"/>
              <a:t>Integer Addition and Subtraction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86C50B-E15A-F84A-B4A5-ADC537D9EE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948" y="0"/>
            <a:ext cx="5193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912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/>
              <a:t>Positive/negative mats</a:t>
            </a:r>
          </a:p>
          <a:p>
            <a:pPr eaLnBrk="1" hangingPunct="1">
              <a:defRPr/>
            </a:pPr>
            <a:r>
              <a:rPr lang="en-US" sz="2400" dirty="0"/>
              <a:t>Two-color counters</a:t>
            </a:r>
          </a:p>
          <a:p>
            <a:pPr eaLnBrk="1" hangingPunct="1">
              <a:defRPr/>
            </a:pPr>
            <a:r>
              <a:rPr lang="en-US" sz="2400" dirty="0"/>
              <a:t>Number line</a:t>
            </a:r>
          </a:p>
          <a:p>
            <a:pPr eaLnBrk="1" hangingPunct="1">
              <a:defRPr/>
            </a:pPr>
            <a:endParaRPr lang="en-US" sz="2400" dirty="0"/>
          </a:p>
          <a:p>
            <a:pPr marL="457200" lvl="1" indent="0" eaLnBrk="1" hangingPunct="1">
              <a:buFontTx/>
              <a:buNone/>
              <a:defRPr/>
            </a:pPr>
            <a:endParaRPr lang="en-US" sz="2400" dirty="0"/>
          </a:p>
          <a:p>
            <a:pPr lvl="1" eaLnBrk="1" hangingPunct="1">
              <a:defRPr/>
            </a:pPr>
            <a:endParaRPr lang="en-US" sz="2400" dirty="0"/>
          </a:p>
          <a:p>
            <a:pPr lvl="1" eaLnBrk="1" hangingPunct="1">
              <a:defRPr/>
            </a:pPr>
            <a:endParaRPr lang="en-US" sz="2400" dirty="0"/>
          </a:p>
          <a:p>
            <a:pPr lvl="1" eaLnBrk="1" hangingPunct="1">
              <a:defRPr/>
            </a:pPr>
            <a:endParaRPr lang="en-US" dirty="0"/>
          </a:p>
        </p:txBody>
      </p:sp>
      <p:sp>
        <p:nvSpPr>
          <p:cNvPr id="25603" name="Line 19"/>
          <p:cNvSpPr>
            <a:spLocks noChangeShapeType="1"/>
          </p:cNvSpPr>
          <p:nvPr/>
        </p:nvSpPr>
        <p:spPr bwMode="auto">
          <a:xfrm>
            <a:off x="2286000" y="6629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Operations with Integers</a:t>
            </a:r>
          </a:p>
        </p:txBody>
      </p:sp>
    </p:spTree>
    <p:extLst>
      <p:ext uri="{BB962C8B-B14F-4D97-AF65-F5344CB8AC3E}">
        <p14:creationId xmlns:p14="http://schemas.microsoft.com/office/powerpoint/2010/main" val="42838568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kumimoji="1" lang="en-US" sz="2400" dirty="0"/>
              <a:t>A “+” and “-” mat can be used (T-chart)</a:t>
            </a:r>
          </a:p>
          <a:p>
            <a:pPr lvl="1" indent="-342900">
              <a:defRPr/>
            </a:pPr>
            <a:r>
              <a:rPr kumimoji="1" lang="en-US" sz="2400" b="1" dirty="0"/>
              <a:t>Zero pairs </a:t>
            </a:r>
            <a:r>
              <a:rPr kumimoji="1" lang="en-US" sz="2400" dirty="0"/>
              <a:t>cancel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5356" y="2798495"/>
            <a:ext cx="2743200" cy="2667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48556" y="2798495"/>
            <a:ext cx="2743200" cy="2667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34556" y="2798495"/>
            <a:ext cx="76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alibri"/>
              </a:rPr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5356" y="2798495"/>
            <a:ext cx="76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alibri"/>
              </a:rPr>
              <a:t>-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62956" y="4322495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134356" y="3408095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820156" y="3789095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467356" y="3331895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000756" y="3636695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467356" y="4170095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381756" y="4322495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848356" y="4779695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53CE99-858F-374D-86FA-66225C379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351" y="4945189"/>
            <a:ext cx="1837449" cy="10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8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3455 0.00093 0.05434 0.0007 0.0842 0.00602 C 0.09045 0.00857 0.09288 0.01412 0.09305 0.02362 C 0.0934 0.09769 0.09305 0.17176 0.09305 0.24607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1229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C -0.01927 0.00047 -0.03854 0.00047 -0.05764 0.00186 C -0.06475 0.00209 -0.07257 0.00787 -0.07968 0.00973 C -0.08628 0.01528 -0.09323 0.01459 -0.10052 0.0176 C -0.11961 0.05625 -0.10434 0.02269 -0.10052 0.14167 C -0.09965 0.172 -0.09757 0.20139 -0.09757 0.23218 " pathEditMode="relative" rAng="0" ptsTypes="AAAA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3" y="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C 0.01181 0.00024 0.05538 0.00047 0.07691 0.00394 C 0.0908 0.00602 0.10451 0.01528 0.11823 0.01968 C 0.12326 0.02408 0.12656 0.02848 0.13003 0.03542 C 0.13212 0.04653 0.13455 0.05718 0.13594 0.06899 C 0.13438 0.34769 0.13455 0.25371 0.13455 0.35047 " pathEditMode="relative" rAng="0" ptsTypes="AAAAAA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8" y="175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C -0.01857 0.00162 -0.03229 0.0044 -0.04739 0.01783 C -0.05052 0.02408 -0.0552 0.02662 -0.05764 0.03357 C -0.06128 0.04259 -0.06198 0.05486 -0.06354 0.06505 C -0.06632 0.08079 -0.06875 0.09699 -0.07257 0.1125 C -0.07552 0.13727 -0.08003 0.16181 -0.08281 0.18704 C -0.08507 0.20533 -0.08559 0.22408 -0.08871 0.24213 C -0.08923 0.27431 -0.08958 0.30648 -0.09027 0.33866 C -0.09045 0.34375 -0.09149 0.34908 -0.09166 0.3544 C -0.09288 0.37199 -0.09774 0.42477 -0.09461 0.40764 C -0.09427 0.40486 -0.09392 0.40232 -0.09323 0.39977 C -0.09288 0.39815 -0.09218 0.39699 -0.09166 0.39583 " pathEditMode="relative" rAng="0" ptsTypes="AAAAAAAAAAAA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C 0.01805 -0.00139 0.0368 -0.00116 0.05468 -0.00602 C 0.07187 -0.00532 0.08906 -0.00532 0.10642 -0.00394 C 0.1125 -0.0037 0.11597 0.00069 0.12118 0.00394 C 0.13055 0.00949 0.13906 0.01597 0.1493 0.01968 C 0.15069 0.02153 0.15173 0.02407 0.15364 0.02546 C 0.15625 0.02731 0.1625 0.02963 0.1625 0.02986 C 0.16736 0.03588 0.16857 0.0419 0.17291 0.04931 C 0.17586 0.0669 0.17187 0.08264 0.17586 0.10231 C 0.17639 0.15995 0.17621 0.21458 0.18021 0.27153 C 0.18159 0.29329 0.18836 0.31458 0.18906 0.33657 C 0.18941 0.34884 0.18906 0.36157 0.18906 0.37407 " pathEditMode="relative" rAng="0" ptsTypes="AAAAAAAAAA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1840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C -0.00052 -0.00023 -0.02048 -0.00116 -0.02517 -0.00394 C -0.03107 -0.00764 -0.03472 -0.0125 -0.04149 -0.01366 C -0.04687 -0.01482 -0.05243 -0.01505 -0.05764 -0.01574 C -0.06076 -0.01644 -0.06354 -0.01713 -0.06649 -0.0176 C -0.07552 -0.02547 -0.08715 -0.02593 -0.09757 -0.02755 C -0.10868 -0.03496 -0.12118 -0.03912 -0.13298 -0.04329 C -0.13645 -0.0426 -0.14062 -0.04422 -0.1434 -0.04121 C -0.14444 -0.04028 -0.146 -0.0213 -0.14635 -0.0176 C -0.14913 0.00254 -0.15052 0.02291 -0.15382 0.04328 C -0.15764 0.1287 -0.15972 0.21365 -0.15972 0.2993 " pathEditMode="relative" rAng="0" ptsTypes="AAAAAAAAA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3" grpId="1" animBg="1"/>
      <p:bldP spid="2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kumimoji="1" lang="en-US" sz="2400" dirty="0"/>
              <a:t>A “+” and “-” mat can be used (T-chart)</a:t>
            </a:r>
          </a:p>
          <a:p>
            <a:pPr lvl="1" indent="-342900">
              <a:defRPr/>
            </a:pPr>
            <a:r>
              <a:rPr kumimoji="1" lang="en-US" sz="2400" b="1" dirty="0"/>
              <a:t>Zero pairs</a:t>
            </a:r>
            <a:endParaRPr lang="en-US" sz="24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125254" y="3374472"/>
            <a:ext cx="439464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154978" y="2463780"/>
            <a:ext cx="14599" cy="31242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26545" y="2740779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83286" y="2740779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37167" y="3769134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83286" y="3769134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36224" y="4372951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85755" y="3636581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16333" y="3633250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76924" y="4154348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72156" y="4112725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38756" y="4569925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-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BC7F4D7-C511-8F46-B339-0395DD67E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351" y="4945189"/>
            <a:ext cx="1837449" cy="10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5E-6 0.233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4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222E-6 L 1.38889E-6 0.23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4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8.33333E-7 0.23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4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L 3.61111E-6 0.23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4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L 2.77778E-7 0.23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4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L -3.05556E-6 0.23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5" grpId="0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Color Counters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kumimoji="1" lang="en-US" sz="2400" dirty="0"/>
              <a:t>Red side used for negative numbers and yellow for positive numbers</a:t>
            </a:r>
          </a:p>
          <a:p>
            <a:pPr lvl="1" indent="-342900">
              <a:defRPr/>
            </a:pPr>
            <a:r>
              <a:rPr kumimoji="1" lang="en-US" sz="2400" b="1" dirty="0"/>
              <a:t>Zero pairs </a:t>
            </a:r>
            <a:r>
              <a:rPr kumimoji="1" lang="en-US" sz="2400" dirty="0"/>
              <a:t>cancel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33" y="2538799"/>
            <a:ext cx="2560782" cy="1988372"/>
          </a:xfrm>
          <a:prstGeom prst="rect">
            <a:avLst/>
          </a:prstGeom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3439113" y="3320803"/>
            <a:ext cx="381000" cy="381000"/>
          </a:xfrm>
          <a:prstGeom prst="ellipse">
            <a:avLst/>
          </a:prstGeom>
          <a:solidFill>
            <a:srgbClr val="E3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439113" y="2711203"/>
            <a:ext cx="381000" cy="381000"/>
          </a:xfrm>
          <a:prstGeom prst="ellipse">
            <a:avLst/>
          </a:prstGeom>
          <a:solidFill>
            <a:srgbClr val="E3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3972513" y="2711203"/>
            <a:ext cx="381000" cy="381000"/>
          </a:xfrm>
          <a:prstGeom prst="ellipse">
            <a:avLst/>
          </a:prstGeom>
          <a:solidFill>
            <a:srgbClr val="E3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6483250" y="3299794"/>
            <a:ext cx="381000" cy="381000"/>
          </a:xfrm>
          <a:prstGeom prst="ellipse">
            <a:avLst/>
          </a:prstGeom>
          <a:solidFill>
            <a:srgbClr val="DFE3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7016650" y="3299794"/>
            <a:ext cx="381000" cy="381000"/>
          </a:xfrm>
          <a:prstGeom prst="ellipse">
            <a:avLst/>
          </a:prstGeom>
          <a:solidFill>
            <a:srgbClr val="DFE3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3972513" y="3320803"/>
            <a:ext cx="381000" cy="381000"/>
          </a:xfrm>
          <a:prstGeom prst="ellipse">
            <a:avLst/>
          </a:prstGeom>
          <a:solidFill>
            <a:srgbClr val="E3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7550050" y="3299794"/>
            <a:ext cx="381000" cy="381000"/>
          </a:xfrm>
          <a:prstGeom prst="ellipse">
            <a:avLst/>
          </a:prstGeom>
          <a:solidFill>
            <a:srgbClr val="DFE3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4505913" y="3320803"/>
            <a:ext cx="381000" cy="381000"/>
          </a:xfrm>
          <a:prstGeom prst="ellipse">
            <a:avLst/>
          </a:prstGeom>
          <a:solidFill>
            <a:srgbClr val="E3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6483250" y="3299794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3362913" y="263500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3439113" y="332080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3972513" y="263500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7550050" y="3299794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7016650" y="3299794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A65F6E-9F1B-0648-B1DB-89427EDD6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351" y="4945189"/>
            <a:ext cx="1837449" cy="10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4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49312585"/>
              </p:ext>
            </p:extLst>
          </p:nvPr>
        </p:nvGraphicFramePr>
        <p:xfrm>
          <a:off x="329210" y="1276103"/>
          <a:ext cx="84552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04586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The sign signals whether to </a:t>
            </a:r>
            <a:r>
              <a:rPr lang="en-US" sz="2400" b="1" dirty="0">
                <a:solidFill>
                  <a:srgbClr val="E46C0A"/>
                </a:solidFill>
              </a:rPr>
              <a:t>change</a:t>
            </a:r>
            <a:r>
              <a:rPr lang="en-US" sz="2400" b="1" i="1" dirty="0"/>
              <a:t> </a:t>
            </a:r>
            <a:r>
              <a:rPr lang="en-US" sz="2400" dirty="0"/>
              <a:t>direction (and not which direction to go)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83" y="4422859"/>
            <a:ext cx="7228416" cy="14354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891" y="3121851"/>
            <a:ext cx="2794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169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Lines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429000"/>
            <a:ext cx="8229600" cy="14354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LS01832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38800" y="3425741"/>
            <a:ext cx="576826" cy="524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0993B-DE85-8345-AE8F-911A96101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351" y="4945189"/>
            <a:ext cx="1837449" cy="100622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C86A40-87A0-2E44-8603-E01B7FD90EFC}"/>
              </a:ext>
            </a:extLst>
          </p:cNvPr>
          <p:cNvSpPr txBox="1">
            <a:spLocks/>
          </p:cNvSpPr>
          <p:nvPr/>
        </p:nvSpPr>
        <p:spPr>
          <a:xfrm>
            <a:off x="381000" y="403669"/>
            <a:ext cx="8686800" cy="4839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344488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5715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798513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10287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Start on 3 facing positive direction</a:t>
            </a:r>
          </a:p>
          <a:p>
            <a:pPr lvl="1">
              <a:defRPr/>
            </a:pPr>
            <a:r>
              <a:rPr lang="en-US" dirty="0"/>
              <a:t>Minus sign tells you to change direction</a:t>
            </a:r>
          </a:p>
          <a:p>
            <a:pPr lvl="1">
              <a:defRPr/>
            </a:pPr>
            <a:r>
              <a:rPr lang="en-US" dirty="0"/>
              <a:t>Walk backwards (-) 5</a:t>
            </a:r>
          </a:p>
        </p:txBody>
      </p:sp>
    </p:spTree>
    <p:extLst>
      <p:ext uri="{BB962C8B-B14F-4D97-AF65-F5344CB8AC3E}">
        <p14:creationId xmlns:p14="http://schemas.microsoft.com/office/powerpoint/2010/main" val="211536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05935E-6 -5.66273E-6 L -0.25825 -5.66273E-6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0"/>
            <a:ext cx="128953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10200" y="152400"/>
            <a:ext cx="2895600" cy="16764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Mat</a:t>
            </a:r>
          </a:p>
        </p:txBody>
      </p:sp>
      <p:sp>
        <p:nvSpPr>
          <p:cNvPr id="5" name="Rectangle 4"/>
          <p:cNvSpPr/>
          <p:nvPr/>
        </p:nvSpPr>
        <p:spPr>
          <a:xfrm>
            <a:off x="5410200" y="2209800"/>
            <a:ext cx="2895600" cy="1676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Two-Color Counters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0200" y="4343400"/>
            <a:ext cx="2895600" cy="16764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Number Lines</a:t>
            </a:r>
          </a:p>
        </p:txBody>
      </p:sp>
    </p:spTree>
    <p:extLst>
      <p:ext uri="{BB962C8B-B14F-4D97-AF65-F5344CB8AC3E}">
        <p14:creationId xmlns:p14="http://schemas.microsoft.com/office/powerpoint/2010/main" val="38018568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kumimoji="1" lang="en-US" sz="2400" dirty="0"/>
              <a:t>A “+” and “-” mat can be used (T-chart)</a:t>
            </a:r>
          </a:p>
          <a:p>
            <a:pPr lvl="1" indent="-342900">
              <a:defRPr/>
            </a:pPr>
            <a:r>
              <a:rPr kumimoji="1" lang="en-US" sz="2400" b="1" dirty="0"/>
              <a:t>Zero pairs </a:t>
            </a:r>
            <a:r>
              <a:rPr kumimoji="1" lang="en-US" sz="2400" dirty="0"/>
              <a:t>cancel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2950" y="2695575"/>
            <a:ext cx="2743200" cy="2667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86150" y="2695575"/>
            <a:ext cx="2743200" cy="2667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72150" y="2695575"/>
            <a:ext cx="76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alibri"/>
              </a:rPr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2950" y="2695575"/>
            <a:ext cx="76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alibri"/>
              </a:rPr>
              <a:t>-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38550" y="3381375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638550" y="2924175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8550" y="3838575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04950" y="3228975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038350" y="3533775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504950" y="4067175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028950" y="2924175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028950" y="3381375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028950" y="3838575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638550" y="4295775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028950" y="4295775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7A24C-B8CC-A549-97FF-A4B09689C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682" y="5205191"/>
            <a:ext cx="1587345" cy="87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2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6" grpId="1" animBg="1"/>
      <p:bldP spid="2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kumimoji="1" lang="en-US" sz="2400" dirty="0"/>
              <a:t>A “+” and “-” mat can be used (T-chart)</a:t>
            </a:r>
          </a:p>
          <a:p>
            <a:pPr lvl="1" indent="-342900">
              <a:defRPr/>
            </a:pPr>
            <a:r>
              <a:rPr kumimoji="1" lang="en-US" sz="2400" b="1" dirty="0"/>
              <a:t>Zero pairs</a:t>
            </a:r>
            <a:endParaRPr lang="en-US" sz="24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19998" y="3377627"/>
            <a:ext cx="439464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249722" y="2466935"/>
            <a:ext cx="14599" cy="31242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21289" y="2743934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78030" y="2743934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90900" y="3582480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80499" y="3639736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11077" y="3636405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71668" y="4157503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28900" y="3582480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93722" y="4019082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+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31722" y="4019082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90900" y="4496880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28900" y="4496880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90900" y="4954080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+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28900" y="4954080"/>
            <a:ext cx="53057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halkduster"/>
                <a:cs typeface="Chalkduster"/>
              </a:rPr>
              <a:t>-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C1B4E0-7825-284D-ABAC-B0EC5EA4D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682" y="5205191"/>
            <a:ext cx="1587345" cy="87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7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6" grpId="0" animBg="1"/>
      <p:bldP spid="28" grpId="0" animBg="1"/>
      <p:bldP spid="28" grpId="1" animBg="1"/>
      <p:bldP spid="31" grpId="0" animBg="1"/>
      <p:bldP spid="32" grpId="0" animBg="1"/>
      <p:bldP spid="32" grpId="1" animBg="1"/>
      <p:bldP spid="33" grpId="0" animBg="1"/>
      <p:bldP spid="34" grpId="0" animBg="1"/>
      <p:bldP spid="34" grpId="1" animBg="1"/>
      <p:bldP spid="3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Color Counters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kumimoji="1" lang="en-US" sz="2400" dirty="0"/>
              <a:t>Red side used for negative numbers and yellow for positive numbers</a:t>
            </a:r>
          </a:p>
          <a:p>
            <a:pPr lvl="1" indent="-342900">
              <a:defRPr/>
            </a:pPr>
            <a:r>
              <a:rPr kumimoji="1" lang="en-US" sz="2400" b="1" dirty="0"/>
              <a:t>Zero pairs </a:t>
            </a:r>
            <a:r>
              <a:rPr kumimoji="1" lang="en-US" sz="2400" dirty="0"/>
              <a:t>cancel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53" y="2839405"/>
            <a:ext cx="2560782" cy="1988372"/>
          </a:xfrm>
          <a:prstGeom prst="rect">
            <a:avLst/>
          </a:prstGeom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3598292" y="3321200"/>
            <a:ext cx="381000" cy="381000"/>
          </a:xfrm>
          <a:prstGeom prst="ellipse">
            <a:avLst/>
          </a:prstGeom>
          <a:solidFill>
            <a:srgbClr val="E3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598292" y="2711600"/>
            <a:ext cx="381000" cy="381000"/>
          </a:xfrm>
          <a:prstGeom prst="ellipse">
            <a:avLst/>
          </a:prstGeom>
          <a:solidFill>
            <a:srgbClr val="E3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6642429" y="3300191"/>
            <a:ext cx="381000" cy="381000"/>
          </a:xfrm>
          <a:prstGeom prst="ellipse">
            <a:avLst/>
          </a:prstGeom>
          <a:solidFill>
            <a:srgbClr val="DFE3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4131692" y="3321200"/>
            <a:ext cx="381000" cy="381000"/>
          </a:xfrm>
          <a:prstGeom prst="ellipse">
            <a:avLst/>
          </a:prstGeom>
          <a:solidFill>
            <a:srgbClr val="E3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val 14"/>
          <p:cNvSpPr>
            <a:spLocks noChangeArrowheads="1"/>
          </p:cNvSpPr>
          <p:nvPr/>
        </p:nvSpPr>
        <p:spPr bwMode="auto">
          <a:xfrm>
            <a:off x="4731179" y="2613338"/>
            <a:ext cx="381000" cy="381000"/>
          </a:xfrm>
          <a:prstGeom prst="ellipse">
            <a:avLst/>
          </a:prstGeom>
          <a:solidFill>
            <a:srgbClr val="E3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val 12"/>
          <p:cNvSpPr>
            <a:spLocks noChangeArrowheads="1"/>
          </p:cNvSpPr>
          <p:nvPr/>
        </p:nvSpPr>
        <p:spPr bwMode="auto">
          <a:xfrm>
            <a:off x="6718629" y="3833591"/>
            <a:ext cx="381000" cy="381000"/>
          </a:xfrm>
          <a:prstGeom prst="ellipse">
            <a:avLst/>
          </a:prstGeom>
          <a:solidFill>
            <a:srgbClr val="DFE3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val 14"/>
          <p:cNvSpPr>
            <a:spLocks noChangeArrowheads="1"/>
          </p:cNvSpPr>
          <p:nvPr/>
        </p:nvSpPr>
        <p:spPr bwMode="auto">
          <a:xfrm>
            <a:off x="4807379" y="3146738"/>
            <a:ext cx="381000" cy="381000"/>
          </a:xfrm>
          <a:prstGeom prst="ellipse">
            <a:avLst/>
          </a:prstGeom>
          <a:solidFill>
            <a:srgbClr val="E3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val 12"/>
          <p:cNvSpPr>
            <a:spLocks noChangeArrowheads="1"/>
          </p:cNvSpPr>
          <p:nvPr/>
        </p:nvSpPr>
        <p:spPr bwMode="auto">
          <a:xfrm>
            <a:off x="6794829" y="4366991"/>
            <a:ext cx="381000" cy="381000"/>
          </a:xfrm>
          <a:prstGeom prst="ellipse">
            <a:avLst/>
          </a:prstGeom>
          <a:solidFill>
            <a:srgbClr val="DFE3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val 14"/>
          <p:cNvSpPr>
            <a:spLocks noChangeArrowheads="1"/>
          </p:cNvSpPr>
          <p:nvPr/>
        </p:nvSpPr>
        <p:spPr bwMode="auto">
          <a:xfrm>
            <a:off x="4883579" y="3680138"/>
            <a:ext cx="381000" cy="381000"/>
          </a:xfrm>
          <a:prstGeom prst="ellipse">
            <a:avLst/>
          </a:prstGeom>
          <a:solidFill>
            <a:srgbClr val="E3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6794829" y="4824191"/>
            <a:ext cx="381000" cy="381000"/>
          </a:xfrm>
          <a:prstGeom prst="ellipse">
            <a:avLst/>
          </a:prstGeom>
          <a:solidFill>
            <a:srgbClr val="DFE3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val 14"/>
          <p:cNvSpPr>
            <a:spLocks noChangeArrowheads="1"/>
          </p:cNvSpPr>
          <p:nvPr/>
        </p:nvSpPr>
        <p:spPr bwMode="auto">
          <a:xfrm>
            <a:off x="4883579" y="4137338"/>
            <a:ext cx="381000" cy="381000"/>
          </a:xfrm>
          <a:prstGeom prst="ellipse">
            <a:avLst/>
          </a:prstGeom>
          <a:solidFill>
            <a:srgbClr val="E3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1FD82E4-F9B7-5A41-863B-DF52211CF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682" y="5205191"/>
            <a:ext cx="1587345" cy="87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8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4" grpId="0" animBg="1"/>
      <p:bldP spid="27" grpId="0" animBg="1"/>
      <p:bldP spid="27" grpId="1" animBg="1"/>
      <p:bldP spid="28" grpId="0" animBg="1"/>
      <p:bldP spid="29" grpId="0" animBg="1"/>
      <p:bldP spid="29" grpId="1" animBg="1"/>
      <p:bldP spid="31" grpId="0" animBg="1"/>
      <p:bldP spid="32" grpId="0" animBg="1"/>
      <p:bldP spid="32" grpId="1" animBg="1"/>
      <p:bldP spid="3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The sign signals whether to </a:t>
            </a:r>
            <a:r>
              <a:rPr lang="en-US" sz="2400" b="1" dirty="0">
                <a:solidFill>
                  <a:srgbClr val="E46C0A"/>
                </a:solidFill>
              </a:rPr>
              <a:t>change</a:t>
            </a:r>
            <a:r>
              <a:rPr lang="en-US" sz="2400" b="1" i="1" dirty="0"/>
              <a:t> </a:t>
            </a:r>
            <a:r>
              <a:rPr lang="en-US" sz="2400" dirty="0"/>
              <a:t>direction (and not which direction to go)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83" y="4422859"/>
            <a:ext cx="7228416" cy="14354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0" y="3264355"/>
            <a:ext cx="2794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680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1269"/>
            <a:ext cx="8686800" cy="4839538"/>
          </a:xfrm>
        </p:spPr>
        <p:txBody>
          <a:bodyPr>
            <a:normAutofit/>
          </a:bodyPr>
          <a:lstStyle/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sz="2400" dirty="0"/>
              <a:t>Start on (-3) facing positive direction</a:t>
            </a:r>
          </a:p>
          <a:p>
            <a:pPr lvl="1">
              <a:defRPr/>
            </a:pPr>
            <a:r>
              <a:rPr lang="en-US" sz="2400" dirty="0"/>
              <a:t>Minus sign tells you to change direction</a:t>
            </a:r>
          </a:p>
          <a:p>
            <a:pPr lvl="1">
              <a:defRPr/>
            </a:pPr>
            <a:r>
              <a:rPr lang="en-US" sz="2400" dirty="0"/>
              <a:t>Walk forwards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29000"/>
            <a:ext cx="8229600" cy="14354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LS01832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3425741"/>
            <a:ext cx="576826" cy="524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175615-F96D-D24D-AD6E-E195753A6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682" y="5205191"/>
            <a:ext cx="1587345" cy="87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993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Lines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FF219D-EC42-C946-B866-F7F60634F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682" y="5205191"/>
            <a:ext cx="1587345" cy="87947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B320D21-EB89-B449-89BB-C67CFBCCF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51269"/>
            <a:ext cx="8686800" cy="4839538"/>
          </a:xfrm>
        </p:spPr>
        <p:txBody>
          <a:bodyPr>
            <a:normAutofit/>
          </a:bodyPr>
          <a:lstStyle/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sz="2400" dirty="0"/>
              <a:t>Start on (-3) facing positive direction</a:t>
            </a:r>
          </a:p>
          <a:p>
            <a:pPr lvl="1">
              <a:defRPr/>
            </a:pPr>
            <a:r>
              <a:rPr lang="en-US" sz="2400" dirty="0"/>
              <a:t>Minus sign tells you to change direction</a:t>
            </a:r>
          </a:p>
          <a:p>
            <a:pPr lvl="1">
              <a:defRPr/>
            </a:pPr>
            <a:r>
              <a:rPr lang="en-US" sz="2400" dirty="0"/>
              <a:t>Walk forwards 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1B5E86-84C2-044F-AA3F-5EF707E8A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429000"/>
            <a:ext cx="8229600" cy="14354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LS01832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335" y="3429000"/>
            <a:ext cx="609600" cy="52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119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Lines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30B84E-73E5-244B-8448-2A1990A32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682" y="5205191"/>
            <a:ext cx="1587345" cy="87947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1ED149-B34E-1449-8D12-43B578269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51269"/>
            <a:ext cx="8686800" cy="4839538"/>
          </a:xfrm>
        </p:spPr>
        <p:txBody>
          <a:bodyPr>
            <a:normAutofit/>
          </a:bodyPr>
          <a:lstStyle/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sz="2400" dirty="0"/>
              <a:t>Start on (-3) facing positive direction</a:t>
            </a:r>
          </a:p>
          <a:p>
            <a:pPr lvl="1">
              <a:defRPr/>
            </a:pPr>
            <a:r>
              <a:rPr lang="en-US" sz="2400" dirty="0"/>
              <a:t>Minus sign tells you to change direction</a:t>
            </a:r>
          </a:p>
          <a:p>
            <a:pPr lvl="1">
              <a:defRPr/>
            </a:pPr>
            <a:r>
              <a:rPr lang="en-US" sz="2400" dirty="0"/>
              <a:t>Walk forwards 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ACFF44-BCA0-0F44-ABD7-AA2B3FA69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429000"/>
            <a:ext cx="8229600" cy="14354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LS01832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967" y="3429000"/>
            <a:ext cx="609600" cy="52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4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56E-6 -5.66273E-6 L -0.20826 -5.66273E-6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C0DB07-FDE0-D74F-9AF9-8D3A09700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151" y="0"/>
            <a:ext cx="5173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098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10200" y="152400"/>
            <a:ext cx="2895600" cy="16764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Mat</a:t>
            </a:r>
          </a:p>
        </p:txBody>
      </p:sp>
      <p:sp>
        <p:nvSpPr>
          <p:cNvPr id="5" name="Rectangle 4"/>
          <p:cNvSpPr/>
          <p:nvPr/>
        </p:nvSpPr>
        <p:spPr>
          <a:xfrm>
            <a:off x="5410200" y="2133600"/>
            <a:ext cx="2895600" cy="1676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Two-Color Counters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0200" y="4114800"/>
            <a:ext cx="2895600" cy="16764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Number Lines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700" y="0"/>
            <a:ext cx="1234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643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9739"/>
            <a:ext cx="340042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Integer Multiplication and Division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5DF97-B132-5F45-A335-BC3F0DE6F1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945" y="0"/>
            <a:ext cx="5187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003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kumimoji="1" lang="en-US" sz="2400" dirty="0"/>
              <a:t>A “+” and “-” mat can be used (T-chart)</a:t>
            </a:r>
          </a:p>
          <a:p>
            <a:pPr lvl="1" indent="-342900">
              <a:defRPr/>
            </a:pPr>
            <a:r>
              <a:rPr kumimoji="1" lang="en-US" sz="2400" b="1" dirty="0"/>
              <a:t>Zero pairs </a:t>
            </a:r>
            <a:r>
              <a:rPr kumimoji="1" lang="en-US" sz="2400" dirty="0"/>
              <a:t>cancel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71525" y="2609850"/>
            <a:ext cx="2743200" cy="2667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514725" y="2609850"/>
            <a:ext cx="2743200" cy="2667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00725" y="2609850"/>
            <a:ext cx="76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alibri"/>
              </a:rPr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525" y="2609850"/>
            <a:ext cx="76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alibri"/>
              </a:rPr>
              <a:t>-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33525" y="3143250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799088" y="3507330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533525" y="3981450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570947" y="3529977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836510" y="3894057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570947" y="4368177"/>
            <a:ext cx="228600" cy="2286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1549D-D5B4-944A-8500-D11F46275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412" y="5088480"/>
            <a:ext cx="1533525" cy="94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5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8" grpId="0" animBg="1"/>
      <p:bldP spid="29" grpId="0" animBg="1"/>
      <p:bldP spid="3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Color Counters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kumimoji="1" lang="en-US" sz="2400" dirty="0"/>
              <a:t>Red side used for negative numbers and yellow for positive numbers</a:t>
            </a:r>
          </a:p>
          <a:p>
            <a:pPr lvl="1" indent="-342900">
              <a:defRPr/>
            </a:pPr>
            <a:r>
              <a:rPr kumimoji="1" lang="en-US" sz="2400" b="1" dirty="0"/>
              <a:t>Zero pairs </a:t>
            </a:r>
            <a:r>
              <a:rPr kumimoji="1" lang="en-US" sz="2400" dirty="0"/>
              <a:t>cancel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74" y="2882447"/>
            <a:ext cx="2560782" cy="1988372"/>
          </a:xfrm>
          <a:prstGeom prst="rect">
            <a:avLst/>
          </a:prstGeom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3782013" y="3364242"/>
            <a:ext cx="381000" cy="381000"/>
          </a:xfrm>
          <a:prstGeom prst="ellipse">
            <a:avLst/>
          </a:prstGeom>
          <a:solidFill>
            <a:srgbClr val="E3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782013" y="2754642"/>
            <a:ext cx="381000" cy="381000"/>
          </a:xfrm>
          <a:prstGeom prst="ellipse">
            <a:avLst/>
          </a:prstGeom>
          <a:solidFill>
            <a:srgbClr val="E3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4163013" y="4030474"/>
            <a:ext cx="381000" cy="381000"/>
          </a:xfrm>
          <a:prstGeom prst="ellipse">
            <a:avLst/>
          </a:prstGeom>
          <a:solidFill>
            <a:srgbClr val="E3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val 7"/>
          <p:cNvSpPr>
            <a:spLocks noChangeArrowheads="1"/>
          </p:cNvSpPr>
          <p:nvPr/>
        </p:nvSpPr>
        <p:spPr bwMode="auto">
          <a:xfrm>
            <a:off x="4923049" y="3554742"/>
            <a:ext cx="381000" cy="381000"/>
          </a:xfrm>
          <a:prstGeom prst="ellipse">
            <a:avLst/>
          </a:prstGeom>
          <a:solidFill>
            <a:srgbClr val="E3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4923049" y="2945142"/>
            <a:ext cx="381000" cy="381000"/>
          </a:xfrm>
          <a:prstGeom prst="ellipse">
            <a:avLst/>
          </a:prstGeom>
          <a:solidFill>
            <a:srgbClr val="E3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val 14"/>
          <p:cNvSpPr>
            <a:spLocks noChangeArrowheads="1"/>
          </p:cNvSpPr>
          <p:nvPr/>
        </p:nvSpPr>
        <p:spPr bwMode="auto">
          <a:xfrm>
            <a:off x="5304049" y="4220974"/>
            <a:ext cx="381000" cy="381000"/>
          </a:xfrm>
          <a:prstGeom prst="ellipse">
            <a:avLst/>
          </a:prstGeom>
          <a:solidFill>
            <a:srgbClr val="E3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268E33-379E-8F4E-91FD-F0037002C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412" y="5088480"/>
            <a:ext cx="1533525" cy="94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4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9" grpId="0" animBg="1"/>
      <p:bldP spid="20" grpId="0" animBg="1"/>
      <p:bldP spid="2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Algeblocks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600" dirty="0"/>
              <a:t>Green cubes = 1</a:t>
            </a:r>
          </a:p>
          <a:p>
            <a:pPr>
              <a:defRPr/>
            </a:pPr>
            <a:r>
              <a:rPr lang="en-US" sz="2600" dirty="0"/>
              <a:t>Yellow rectangles = </a:t>
            </a:r>
            <a:r>
              <a:rPr lang="en-US" sz="2600" i="1" dirty="0"/>
              <a:t>x</a:t>
            </a:r>
          </a:p>
          <a:p>
            <a:pPr>
              <a:defRPr/>
            </a:pPr>
            <a:r>
              <a:rPr lang="en-US" sz="2600" dirty="0"/>
              <a:t>Yellow square = </a:t>
            </a:r>
            <a:r>
              <a:rPr lang="en-US" sz="2600" i="1" dirty="0"/>
              <a:t>x</a:t>
            </a:r>
            <a:r>
              <a:rPr lang="en-US" sz="2600" dirty="0">
                <a:cs typeface="Times New Roman" pitchFamily="18" charset="0"/>
              </a:rPr>
              <a:t>²</a:t>
            </a:r>
            <a:endParaRPr lang="en-US" sz="2600" dirty="0"/>
          </a:p>
          <a:p>
            <a:pPr>
              <a:defRPr/>
            </a:pPr>
            <a:r>
              <a:rPr lang="en-US" sz="2600" dirty="0"/>
              <a:t>Orange rectangle = </a:t>
            </a:r>
            <a:r>
              <a:rPr lang="en-US" sz="2600" i="1" dirty="0"/>
              <a:t>y</a:t>
            </a:r>
          </a:p>
          <a:p>
            <a:pPr>
              <a:defRPr/>
            </a:pPr>
            <a:r>
              <a:rPr lang="en-US" sz="2600" dirty="0">
                <a:cs typeface="Times New Roman" pitchFamily="18" charset="0"/>
              </a:rPr>
              <a:t>Orange square = </a:t>
            </a:r>
            <a:r>
              <a:rPr lang="en-US" sz="2600" i="1" dirty="0"/>
              <a:t>y</a:t>
            </a:r>
            <a:r>
              <a:rPr lang="en-US" sz="2600" i="1" dirty="0">
                <a:cs typeface="Times New Roman" pitchFamily="18" charset="0"/>
              </a:rPr>
              <a:t>²</a:t>
            </a:r>
          </a:p>
          <a:p>
            <a:pPr>
              <a:defRPr/>
            </a:pPr>
            <a:r>
              <a:rPr lang="en-US" sz="2600" dirty="0">
                <a:cs typeface="Times New Roman" pitchFamily="18" charset="0"/>
              </a:rPr>
              <a:t>Light orange rectangle = </a:t>
            </a:r>
            <a:r>
              <a:rPr lang="en-US" sz="2600" i="1" dirty="0">
                <a:cs typeface="Times New Roman" pitchFamily="18" charset="0"/>
              </a:rPr>
              <a:t>xy</a:t>
            </a:r>
          </a:p>
          <a:p>
            <a:pPr>
              <a:defRPr/>
            </a:pPr>
            <a:endParaRPr lang="en-US" sz="2600" dirty="0">
              <a:cs typeface="Times New Roman" pitchFamily="18" charset="0"/>
            </a:endParaRPr>
          </a:p>
          <a:p>
            <a:pPr>
              <a:defRPr/>
            </a:pPr>
            <a:r>
              <a:rPr lang="en-US" sz="2600" b="1" dirty="0">
                <a:cs typeface="Times New Roman" pitchFamily="18" charset="0"/>
              </a:rPr>
              <a:t>Basic Mat</a:t>
            </a:r>
            <a:r>
              <a:rPr lang="en-US" sz="2600" dirty="0">
                <a:cs typeface="Times New Roman" pitchFamily="18" charset="0"/>
              </a:rPr>
              <a:t>: addition and subtraction</a:t>
            </a:r>
          </a:p>
          <a:p>
            <a:pPr>
              <a:defRPr/>
            </a:pPr>
            <a:r>
              <a:rPr lang="en-US" sz="2600" b="1" dirty="0">
                <a:cs typeface="Times New Roman" pitchFamily="18" charset="0"/>
              </a:rPr>
              <a:t>Quadrant Mat</a:t>
            </a:r>
            <a:r>
              <a:rPr lang="en-US" sz="2600" dirty="0">
                <a:cs typeface="Times New Roman" pitchFamily="18" charset="0"/>
              </a:rPr>
              <a:t>: multiplication and division</a:t>
            </a:r>
          </a:p>
          <a:p>
            <a:pPr>
              <a:defRPr/>
            </a:pPr>
            <a:r>
              <a:rPr lang="en-US" sz="2600" b="1" dirty="0">
                <a:cs typeface="Times New Roman" pitchFamily="18" charset="0"/>
              </a:rPr>
              <a:t>Sentences Mat</a:t>
            </a:r>
            <a:r>
              <a:rPr lang="en-US" sz="2600" dirty="0">
                <a:cs typeface="Times New Roman" pitchFamily="18" charset="0"/>
              </a:rPr>
              <a:t>: anything with equal sign</a:t>
            </a:r>
          </a:p>
          <a:p>
            <a:endParaRPr lang="en-US" dirty="0"/>
          </a:p>
        </p:txBody>
      </p:sp>
      <p:pic>
        <p:nvPicPr>
          <p:cNvPr id="4" name="Picture 2" descr="https://encrypted-tbn2.google.com/images?q=tbn:ANd9GcT7qKs3v9IR6ds9ZgMeX-yEj6KqN1FayC9HKqBauW9WzvrJubTaL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9317" y="374650"/>
            <a:ext cx="29083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0739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Algeblocks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81" y="960120"/>
            <a:ext cx="6530442" cy="49749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00475" y="3344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81475" y="3344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19475" y="3725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19475" y="4106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19475" y="4487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00475" y="3725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81475" y="3725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00475" y="4106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81475" y="4106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00475" y="4487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181475" y="4487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8B3F1B-7924-2248-A4A8-F73CB95CA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412" y="5088480"/>
            <a:ext cx="1533525" cy="94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1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925" y="960120"/>
            <a:ext cx="1301750" cy="4545455"/>
          </a:xfrm>
          <a:prstGeom prst="rect">
            <a:avLst/>
          </a:prstGeom>
        </p:spPr>
      </p:pic>
      <p:pic>
        <p:nvPicPr>
          <p:cNvPr id="6" name="Picture 2" descr="https://encrypted-tbn2.google.com/images?q=tbn:ANd9GcT7qKs3v9IR6ds9ZgMeX-yEj6KqN1FayC9HKqBauW9WzvrJubTaL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124075"/>
            <a:ext cx="29083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609" y="1129889"/>
            <a:ext cx="2560782" cy="19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805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Algeblocks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81" y="1048385"/>
            <a:ext cx="6530442" cy="49749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86275" y="2441972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81475" y="3051572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00475" y="3432572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81475" y="3432572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62475" y="3432572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91075" y="2899172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48275" y="2441972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81675" y="2670572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05275" y="1908572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476875" y="1984772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67275" y="1756172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800475" y="3051572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16B9E4-A49C-C949-A09F-FD70657EA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260" y="5115322"/>
            <a:ext cx="1686379" cy="9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0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Algeblocks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60120"/>
            <a:ext cx="6530442" cy="49749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1494" y="2582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02494" y="2963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21494" y="3344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02494" y="3344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83494" y="3344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83494" y="2963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721494" y="2201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83494" y="2201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02494" y="2582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02494" y="2201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83494" y="2582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721494" y="2963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340494" y="2963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340494" y="2582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40494" y="2201307"/>
            <a:ext cx="381000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A1FD165-25E6-CE4A-AD79-F3D79631E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260" y="5115322"/>
            <a:ext cx="1686379" cy="9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4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</a:t>
            </a:r>
          </a:p>
        </p:txBody>
      </p:sp>
      <p:pic>
        <p:nvPicPr>
          <p:cNvPr id="6" name="Picture 2" descr="https://encrypted-tbn2.google.com/images?q=tbn:ANd9GcT7qKs3v9IR6ds9ZgMeX-yEj6KqN1FayC9HKqBauW9WzvrJubTaL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343150"/>
            <a:ext cx="29083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609" y="1247330"/>
            <a:ext cx="2560782" cy="1988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300" y="1006852"/>
            <a:ext cx="14859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16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92624" y="2859741"/>
            <a:ext cx="5486400" cy="609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926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214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502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3D12E7-B902-0646-AA2F-5AC1F68CF6E1}"/>
              </a:ext>
            </a:extLst>
          </p:cNvPr>
          <p:cNvSpPr txBox="1"/>
          <p:nvPr/>
        </p:nvSpPr>
        <p:spPr>
          <a:xfrm>
            <a:off x="7267268" y="5715334"/>
            <a:ext cx="187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 tiles/bars</a:t>
            </a:r>
          </a:p>
        </p:txBody>
      </p:sp>
    </p:spTree>
    <p:extLst>
      <p:ext uri="{BB962C8B-B14F-4D97-AF65-F5344CB8AC3E}">
        <p14:creationId xmlns:p14="http://schemas.microsoft.com/office/powerpoint/2010/main" val="61478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Equations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648A0-D4D9-8943-8C59-9DA5BF83D3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027" y="0"/>
            <a:ext cx="5123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930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Plates and Manipulatives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Use a cup(s) for students to develop concept of variable/unknown</a:t>
            </a:r>
          </a:p>
          <a:p>
            <a:pPr>
              <a:defRPr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2" descr="https://encrypted-tbn2.google.com/images?q=tbn:ANd9GcSpOr5chw-Fwady5qS2BmhhULL_WhByozBAFiUmWlKEaS1ZhxP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156" y="4430972"/>
            <a:ext cx="155575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66566" y="4000500"/>
            <a:ext cx="2514600" cy="175260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https://encrypted-tbn2.google.com/images?q=tbn:ANd9GcTlrnhW3PCEycfy847YBK96LzSGYyzejPhuNDvBNCsRGFFBn9l0F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1777" y="4356811"/>
            <a:ext cx="15335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57166" y="4461301"/>
            <a:ext cx="868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Calibri"/>
              </a:rPr>
              <a:t>=</a:t>
            </a:r>
          </a:p>
        </p:txBody>
      </p:sp>
      <p:sp>
        <p:nvSpPr>
          <p:cNvPr id="9" name="Rectangle 8"/>
          <p:cNvSpPr/>
          <p:nvPr/>
        </p:nvSpPr>
        <p:spPr>
          <a:xfrm>
            <a:off x="226204" y="3455964"/>
            <a:ext cx="1657904" cy="5468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variable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09642" y="3383882"/>
            <a:ext cx="1657904" cy="5468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constant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055156" y="3999687"/>
            <a:ext cx="392644" cy="35712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2"/>
          </p:cNvCxnSpPr>
          <p:nvPr/>
        </p:nvCxnSpPr>
        <p:spPr>
          <a:xfrm flipH="1">
            <a:off x="7704549" y="3930693"/>
            <a:ext cx="334045" cy="42611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9294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Plates and Manipulatives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966" y="2317750"/>
            <a:ext cx="6343201" cy="35306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71525" y="2419350"/>
            <a:ext cx="7696200" cy="335280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0525" y="3714750"/>
            <a:ext cx="868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Calibri"/>
              </a:rPr>
              <a:t>=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1249614"/>
            <a:ext cx="2082800" cy="7874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228725" y="3028950"/>
            <a:ext cx="1447800" cy="14478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125" y="4629150"/>
            <a:ext cx="711200" cy="596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925" y="4705350"/>
            <a:ext cx="711200" cy="596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525" y="2952750"/>
            <a:ext cx="711200" cy="596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525" y="3867150"/>
            <a:ext cx="711200" cy="596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925" y="3638550"/>
            <a:ext cx="711200" cy="596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25" y="4705350"/>
            <a:ext cx="711200" cy="596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525" y="4552950"/>
            <a:ext cx="711200" cy="596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325" y="3257550"/>
            <a:ext cx="711200" cy="5969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25" y="3486150"/>
            <a:ext cx="711200" cy="596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925" y="3867150"/>
            <a:ext cx="7112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6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Cup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491" y="2413000"/>
            <a:ext cx="6343201" cy="35306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81050" y="2514600"/>
            <a:ext cx="7696200" cy="335280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0050" y="3810000"/>
            <a:ext cx="868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Calibri"/>
              </a:rPr>
              <a:t>=</a:t>
            </a:r>
          </a:p>
        </p:txBody>
      </p:sp>
      <p:sp>
        <p:nvSpPr>
          <p:cNvPr id="10" name="Oval 9"/>
          <p:cNvSpPr/>
          <p:nvPr/>
        </p:nvSpPr>
        <p:spPr>
          <a:xfrm>
            <a:off x="1238250" y="3124200"/>
            <a:ext cx="1447800" cy="14478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0" y="4724400"/>
            <a:ext cx="711200" cy="596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4800600"/>
            <a:ext cx="711200" cy="596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050" y="3048000"/>
            <a:ext cx="711200" cy="596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050" y="3962400"/>
            <a:ext cx="711200" cy="596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450" y="3733800"/>
            <a:ext cx="711200" cy="596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650" y="4800600"/>
            <a:ext cx="711200" cy="596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050" y="4648200"/>
            <a:ext cx="711200" cy="596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A300C7-B849-514C-8D26-BCC7320C8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1249614"/>
            <a:ext cx="20828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6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Cup Model</a:t>
            </a:r>
          </a:p>
        </p:txBody>
      </p:sp>
      <p:pic>
        <p:nvPicPr>
          <p:cNvPr id="4" name="Picture 2" descr="https://encrypted-tbn2.google.com/images?q=tbn:ANd9GcSpOr5chw-Fwady5qS2BmhhULL_WhByozBAFiUmWlKEaS1ZhxP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0300" y="3965977"/>
            <a:ext cx="155575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38500" y="2060977"/>
            <a:ext cx="2514600" cy="175260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https://encrypted-tbn2.google.com/images?q=tbn:ANd9GcTlrnhW3PCEycfy847YBK96LzSGYyzejPhuNDvBNCsRGFFBn9l0F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0" y="4042177"/>
            <a:ext cx="15335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37681" y="2430115"/>
            <a:ext cx="868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Calibri"/>
              </a:rPr>
              <a:t>=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90759"/>
            <a:ext cx="2041369" cy="841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65" y="2160331"/>
            <a:ext cx="2014304" cy="77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583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Algebra Tiles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Use a mat and tiles to solve for unknown</a:t>
            </a:r>
          </a:p>
          <a:p>
            <a:pPr>
              <a:defRPr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28975" y="2172782"/>
            <a:ext cx="2514600" cy="175260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8156" y="2541920"/>
            <a:ext cx="868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Calibri"/>
              </a:rPr>
              <a:t>=</a:t>
            </a:r>
          </a:p>
        </p:txBody>
      </p:sp>
      <p:sp>
        <p:nvSpPr>
          <p:cNvPr id="9" name="Rectangle 8"/>
          <p:cNvSpPr/>
          <p:nvPr/>
        </p:nvSpPr>
        <p:spPr>
          <a:xfrm>
            <a:off x="4341890" y="4351155"/>
            <a:ext cx="271495" cy="1169808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34697" y="4534982"/>
            <a:ext cx="271495" cy="1169808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0038" y="4380981"/>
            <a:ext cx="1167611" cy="1169808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4975" y="4534982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03443" y="5016019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62582" y="4668674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76511" y="5276674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21533" y="4698500"/>
            <a:ext cx="1167611" cy="116980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82098" y="4802367"/>
            <a:ext cx="271495" cy="116980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98329" y="4815481"/>
            <a:ext cx="271495" cy="26738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34175" y="5449382"/>
            <a:ext cx="271495" cy="26738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12703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Algebra Tiles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909" y="24082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2509" y="2443299"/>
            <a:ext cx="7772400" cy="274320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1509" y="3433899"/>
            <a:ext cx="868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Calibri"/>
              </a:rPr>
              <a:t>=</a:t>
            </a:r>
          </a:p>
        </p:txBody>
      </p:sp>
      <p:sp>
        <p:nvSpPr>
          <p:cNvPr id="9" name="Rectangle 8"/>
          <p:cNvSpPr/>
          <p:nvPr/>
        </p:nvSpPr>
        <p:spPr>
          <a:xfrm>
            <a:off x="1007309" y="2595699"/>
            <a:ext cx="271495" cy="1169808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02709" y="2976699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91177" y="3457736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114245"/>
            <a:ext cx="2082800" cy="7874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655509" y="2824299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12709" y="3738699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69909" y="2900499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27109" y="3738699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03309" y="3281499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71441" y="4172062"/>
            <a:ext cx="271495" cy="26738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59909" y="4653099"/>
            <a:ext cx="271495" cy="26738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26909" y="4195899"/>
            <a:ext cx="271495" cy="26738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15377" y="4676936"/>
            <a:ext cx="271495" cy="26738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165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3" grpId="0" animBg="1"/>
      <p:bldP spid="13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Algebra Tiles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403212" y="1801495"/>
            <a:ext cx="2514600" cy="175260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2393" y="2170633"/>
            <a:ext cx="868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Calibri"/>
              </a:rPr>
              <a:t>=</a:t>
            </a:r>
          </a:p>
        </p:txBody>
      </p:sp>
      <p:sp>
        <p:nvSpPr>
          <p:cNvPr id="9" name="Rectangle 8"/>
          <p:cNvSpPr/>
          <p:nvPr/>
        </p:nvSpPr>
        <p:spPr>
          <a:xfrm>
            <a:off x="5516127" y="3979868"/>
            <a:ext cx="271495" cy="1169808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08934" y="4163695"/>
            <a:ext cx="271495" cy="1169808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24275" y="4009694"/>
            <a:ext cx="1167611" cy="1169808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89212" y="4163695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77680" y="4644732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36819" y="4297387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750748" y="4905387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95770" y="4327213"/>
            <a:ext cx="1167611" cy="116980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56335" y="4431080"/>
            <a:ext cx="271495" cy="116980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72566" y="4444194"/>
            <a:ext cx="271495" cy="26738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08412" y="5078095"/>
            <a:ext cx="271495" cy="26738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40" y="960120"/>
            <a:ext cx="2041369" cy="8413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40" y="2144542"/>
            <a:ext cx="2014304" cy="77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2865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Algebra Tiles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909" y="24082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8175" y="2503487"/>
            <a:ext cx="7772400" cy="274320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7175" y="3494087"/>
            <a:ext cx="868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Calibri"/>
              </a:rPr>
              <a:t>=</a:t>
            </a:r>
          </a:p>
        </p:txBody>
      </p:sp>
      <p:sp>
        <p:nvSpPr>
          <p:cNvPr id="9" name="Rectangle 8"/>
          <p:cNvSpPr/>
          <p:nvPr/>
        </p:nvSpPr>
        <p:spPr>
          <a:xfrm>
            <a:off x="942975" y="2655887"/>
            <a:ext cx="271495" cy="1169808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91175" y="2884487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05575" y="2960687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39915" y="2884487"/>
            <a:ext cx="271495" cy="26738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28383" y="3365524"/>
            <a:ext cx="271495" cy="26738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40" y="987245"/>
            <a:ext cx="1816100" cy="7747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983664" y="3880216"/>
            <a:ext cx="271495" cy="26738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72132" y="4361253"/>
            <a:ext cx="271495" cy="26738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23246" y="4742253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768420" y="4864039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48905" y="4797088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794079" y="4918874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379236" y="4628788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924410" y="4750574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404895" y="4683623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950069" y="4805409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727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24" grpId="0" animBg="1"/>
      <p:bldP spid="27" grpId="0" animBg="1"/>
      <p:bldP spid="27" grpId="1" animBg="1"/>
      <p:bldP spid="28" grpId="0" animBg="1"/>
      <p:bldP spid="28" grpId="1" animBg="1"/>
      <p:bldP spid="21" grpId="0" animBg="1"/>
      <p:bldP spid="21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  <p:bldP spid="38" grpId="0" animBg="1"/>
      <p:bldP spid="3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Algebra Tiles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909" y="21796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57675" y="1780663"/>
            <a:ext cx="2514600" cy="175260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6856" y="2149801"/>
            <a:ext cx="868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Calibri"/>
              </a:rPr>
              <a:t>=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0590" y="3959036"/>
            <a:ext cx="271495" cy="1169808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63397" y="4142863"/>
            <a:ext cx="271495" cy="1169808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78738" y="3988862"/>
            <a:ext cx="1167611" cy="1169808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43675" y="4142863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32143" y="4623900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91282" y="4276555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05211" y="4884555"/>
            <a:ext cx="271495" cy="26738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50233" y="4306381"/>
            <a:ext cx="1167611" cy="116980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10798" y="4410248"/>
            <a:ext cx="271495" cy="116980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27029" y="4423362"/>
            <a:ext cx="271495" cy="26738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62875" y="5057263"/>
            <a:ext cx="271495" cy="26738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43" y="2176138"/>
            <a:ext cx="1866900" cy="571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43" y="1176178"/>
            <a:ext cx="18542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45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BABEA-F930-BB4D-9043-AABEB06784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18" y="2025671"/>
            <a:ext cx="4294915" cy="32784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097467-03FA-1648-8E1D-143CABEE73A9}"/>
              </a:ext>
            </a:extLst>
          </p:cNvPr>
          <p:cNvSpPr txBox="1"/>
          <p:nvPr/>
        </p:nvSpPr>
        <p:spPr>
          <a:xfrm>
            <a:off x="7267268" y="5715334"/>
            <a:ext cx="162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Cuisenaire rods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BDCD11-6A5B-A346-96B3-ADF51DB83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6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an Unknown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513" y="1200150"/>
            <a:ext cx="5029200" cy="386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434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an Unknown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525" y="1257300"/>
            <a:ext cx="5943601" cy="4565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943100"/>
            <a:ext cx="1752600" cy="723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62325" y="2095500"/>
            <a:ext cx="228600" cy="762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52924" y="2076450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1925" y="2628900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05525" y="2019300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34125" y="2476500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38925" y="2019300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67525" y="2628900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72325" y="2247900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48125" y="3543300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24325" y="4076700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638925" y="3619500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715125" y="4152900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an Unknown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1247775"/>
            <a:ext cx="5943601" cy="45650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81775" y="2009775"/>
            <a:ext cx="228600" cy="990600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29375" y="391477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734175" y="345757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62775" y="406717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67575" y="368617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067175" y="391477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" y="1933575"/>
            <a:ext cx="2057400" cy="6604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038975" y="261937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343775" y="216217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572375" y="277177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877175" y="239077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762375" y="246697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67175" y="200977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295775" y="261937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600575" y="223837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4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5" grpId="1" animBg="1"/>
      <p:bldP spid="2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an Unknown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95" y="1333500"/>
            <a:ext cx="5029200" cy="3862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635547"/>
            <a:ext cx="1542757" cy="622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014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Coefficients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133475"/>
            <a:ext cx="5943601" cy="45650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26424" y="380047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31224" y="334327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72300" y="395287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77100" y="357187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048500" y="250507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353300" y="204787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581900" y="265747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886700" y="227647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377840" y="1805627"/>
            <a:ext cx="228600" cy="990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5" y="2514600"/>
            <a:ext cx="2122715" cy="61912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682640" y="2009775"/>
            <a:ext cx="228600" cy="990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496663" y="2489523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801463" y="2032323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362700" y="2603823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667500" y="2146623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Coefficients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085850"/>
            <a:ext cx="5943601" cy="456504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489648" y="2192172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477275" y="1796102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0092" y="2177102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480092" y="1796102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568752" y="1910402"/>
            <a:ext cx="228600" cy="990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5" y="2514600"/>
            <a:ext cx="2122715" cy="61912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559196" y="1910402"/>
            <a:ext cx="228600" cy="990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543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Coefficients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20" y="1238250"/>
            <a:ext cx="5029200" cy="3862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192" y="810093"/>
            <a:ext cx="2838450" cy="490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411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Distributive Property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50" y="1123950"/>
            <a:ext cx="5943601" cy="45650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21674" y="380081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26474" y="334361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30780" y="3866476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35580" y="3485476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478905" y="263316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372350" y="2038350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829927" y="2416944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905750" y="2266950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420025" y="1547212"/>
            <a:ext cx="228600" cy="990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773195" y="2152650"/>
            <a:ext cx="228600" cy="990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901210" y="1785825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298480" y="1788891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707505" y="1728738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143925" y="2453832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75" y="2425502"/>
            <a:ext cx="2298700" cy="736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593289" y="2228281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126689" y="2456881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482933" y="3752176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787733" y="3371176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486650" y="3805076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791450" y="3347876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895756" y="3870737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200556" y="3489737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447909" y="3756437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752709" y="3375437"/>
            <a:ext cx="228600" cy="228600"/>
          </a:xfrm>
          <a:prstGeom prst="rect">
            <a:avLst/>
          </a:prstGeom>
          <a:solidFill>
            <a:srgbClr val="008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5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Distributive Property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70" y="1409700"/>
            <a:ext cx="5029200" cy="3862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882" y="2590800"/>
            <a:ext cx="342215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7377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71625"/>
            <a:ext cx="5029200" cy="3862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700" y="1280491"/>
            <a:ext cx="3556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72814"/>
      </p:ext>
    </p:extLst>
  </p:cSld>
  <p:clrMapOvr>
    <a:masterClrMapping/>
  </p:clrMapOvr>
</p:sld>
</file>

<file path=ppt/theme/theme1.xml><?xml version="1.0" encoding="utf-8"?>
<a:theme xmlns:a="http://schemas.openxmlformats.org/drawingml/2006/main" name="NCII-Ucon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CII Math">
      <a:majorFont>
        <a:latin typeface="Cambria"/>
        <a:ea typeface=""/>
        <a:cs typeface=""/>
      </a:majorFont>
      <a:minorFont>
        <a:latin typeface="Cambria Math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0F050D9-9AA2-404C-B961-E0977648D0AC}" vid="{AB4D45C6-BB0D-4775-B63D-4A3801F8F5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4531</TotalTime>
  <Words>1863</Words>
  <Application>Microsoft Macintosh PowerPoint</Application>
  <PresentationFormat>On-screen Show (4:3)</PresentationFormat>
  <Paragraphs>552</Paragraphs>
  <Slides>132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41" baseType="lpstr">
      <vt:lpstr>Axure Handwriting</vt:lpstr>
      <vt:lpstr>Arial</vt:lpstr>
      <vt:lpstr>Ayuthaya</vt:lpstr>
      <vt:lpstr>Calibri</vt:lpstr>
      <vt:lpstr>Cambria Math</vt:lpstr>
      <vt:lpstr>Chalkduster</vt:lpstr>
      <vt:lpstr>Noteworthy Light</vt:lpstr>
      <vt:lpstr>Times New Roman</vt:lpstr>
      <vt:lpstr>NCII-Uconn</vt:lpstr>
      <vt:lpstr>Intensive Intervention in Mathematics: Hands-on Tools for Rational Numbers and Algebra Building Fluency </vt:lpstr>
      <vt:lpstr>PowerPoint Presentation</vt:lpstr>
      <vt:lpstr>PowerPoint Presentation</vt:lpstr>
      <vt:lpstr>Explicit Instruction</vt:lpstr>
      <vt:lpstr>Precise Language</vt:lpstr>
      <vt:lpstr>Multiple Representations</vt:lpstr>
      <vt:lpstr>PowerPoint Presentation</vt:lpstr>
      <vt:lpstr>Length/Measurement</vt:lpstr>
      <vt:lpstr>Length/Measurement</vt:lpstr>
      <vt:lpstr>Length/Measurement</vt:lpstr>
      <vt:lpstr>PowerPoint Presentation</vt:lpstr>
      <vt:lpstr>Area/Region</vt:lpstr>
      <vt:lpstr>Area/Region</vt:lpstr>
      <vt:lpstr>Area/Region</vt:lpstr>
      <vt:lpstr>Area/Region</vt:lpstr>
      <vt:lpstr>Area/Region</vt:lpstr>
      <vt:lpstr>PowerPoint Presentation</vt:lpstr>
      <vt:lpstr>Set/Discrete</vt:lpstr>
      <vt:lpstr>Set/Discrete</vt:lpstr>
      <vt:lpstr>PowerPoint Presentation</vt:lpstr>
      <vt:lpstr>PowerPoint Presentation</vt:lpstr>
      <vt:lpstr>Improper Fractions</vt:lpstr>
      <vt:lpstr>Equivalent Fractions</vt:lpstr>
      <vt:lpstr>Comparing Fractions</vt:lpstr>
      <vt:lpstr>Ordering Fractions</vt:lpstr>
      <vt:lpstr>PowerPoint Presentation</vt:lpstr>
      <vt:lpstr>Addition</vt:lpstr>
      <vt:lpstr>Addition</vt:lpstr>
      <vt:lpstr>PowerPoint Presentation</vt:lpstr>
      <vt:lpstr>Addition</vt:lpstr>
      <vt:lpstr>Addition</vt:lpstr>
      <vt:lpstr>Addition</vt:lpstr>
      <vt:lpstr>PowerPoint Presentation</vt:lpstr>
      <vt:lpstr>Subtraction</vt:lpstr>
      <vt:lpstr>PowerPoint Presentation</vt:lpstr>
      <vt:lpstr>Subtraction</vt:lpstr>
      <vt:lpstr>PowerPoint Presentation</vt:lpstr>
      <vt:lpstr>PowerPoint Presentation</vt:lpstr>
      <vt:lpstr>Multiplication</vt:lpstr>
      <vt:lpstr>Multiplication</vt:lpstr>
      <vt:lpstr>Multiplication</vt:lpstr>
      <vt:lpstr>Multiplication</vt:lpstr>
      <vt:lpstr>Multiplication</vt:lpstr>
      <vt:lpstr>Multiplication</vt:lpstr>
      <vt:lpstr>Multiplication</vt:lpstr>
      <vt:lpstr>Multiplication</vt:lpstr>
      <vt:lpstr>Division</vt:lpstr>
      <vt:lpstr>Division</vt:lpstr>
      <vt:lpstr>Division</vt:lpstr>
      <vt:lpstr>Division</vt:lpstr>
      <vt:lpstr>Division</vt:lpstr>
      <vt:lpstr>Division</vt:lpstr>
      <vt:lpstr>Integers</vt:lpstr>
      <vt:lpstr>Integer Concepts</vt:lpstr>
      <vt:lpstr>Integer Addition and Subtraction</vt:lpstr>
      <vt:lpstr>Operations with Integers</vt:lpstr>
      <vt:lpstr>Mats</vt:lpstr>
      <vt:lpstr>Mats</vt:lpstr>
      <vt:lpstr>Two Color Counters</vt:lpstr>
      <vt:lpstr>Number Lines</vt:lpstr>
      <vt:lpstr>Number Lines</vt:lpstr>
      <vt:lpstr>PowerPoint Presentation</vt:lpstr>
      <vt:lpstr>Mats</vt:lpstr>
      <vt:lpstr>Mats</vt:lpstr>
      <vt:lpstr>Two Color Counters</vt:lpstr>
      <vt:lpstr>Number Lines</vt:lpstr>
      <vt:lpstr>Number Lines</vt:lpstr>
      <vt:lpstr>Number Lines</vt:lpstr>
      <vt:lpstr>Number Lines</vt:lpstr>
      <vt:lpstr>PowerPoint Presentation</vt:lpstr>
      <vt:lpstr>Integer Multiplication and Division</vt:lpstr>
      <vt:lpstr>Mats</vt:lpstr>
      <vt:lpstr>Two Color Counters</vt:lpstr>
      <vt:lpstr>Algeblocks</vt:lpstr>
      <vt:lpstr>Algeblocks</vt:lpstr>
      <vt:lpstr>Multiplication</vt:lpstr>
      <vt:lpstr>Algeblocks</vt:lpstr>
      <vt:lpstr>Algeblocks</vt:lpstr>
      <vt:lpstr>Multiplication</vt:lpstr>
      <vt:lpstr>Solving Equations</vt:lpstr>
      <vt:lpstr>Plates and Manipulatives</vt:lpstr>
      <vt:lpstr>Plates and Manipulatives</vt:lpstr>
      <vt:lpstr>Cup Model</vt:lpstr>
      <vt:lpstr>Cup Model</vt:lpstr>
      <vt:lpstr>Algebra Tiles</vt:lpstr>
      <vt:lpstr>Algebra Tiles</vt:lpstr>
      <vt:lpstr>Algebra Tiles</vt:lpstr>
      <vt:lpstr>Algebra Tiles</vt:lpstr>
      <vt:lpstr>Algebra Tiles</vt:lpstr>
      <vt:lpstr>Solving for an Unknown</vt:lpstr>
      <vt:lpstr>Solving for an Unknown</vt:lpstr>
      <vt:lpstr>Solving for an Unknown</vt:lpstr>
      <vt:lpstr>Solving for an Unknown</vt:lpstr>
      <vt:lpstr>Coefficients</vt:lpstr>
      <vt:lpstr>Coefficients</vt:lpstr>
      <vt:lpstr>Coefficients</vt:lpstr>
      <vt:lpstr>Distributive Property</vt:lpstr>
      <vt:lpstr>Distributive Property</vt:lpstr>
      <vt:lpstr>More…</vt:lpstr>
      <vt:lpstr>Multiplication</vt:lpstr>
      <vt:lpstr>Algeblocks</vt:lpstr>
      <vt:lpstr>Algeblocks</vt:lpstr>
      <vt:lpstr>Algeblocks</vt:lpstr>
      <vt:lpstr>Division</vt:lpstr>
      <vt:lpstr>Algeblocks</vt:lpstr>
      <vt:lpstr>Algeblocks</vt:lpstr>
      <vt:lpstr>Algeblocks</vt:lpstr>
      <vt:lpstr>Algeblocks</vt:lpstr>
      <vt:lpstr>Algeblocks</vt:lpstr>
      <vt:lpstr>Algeblocks</vt:lpstr>
      <vt:lpstr>PowerPoint Presentation</vt:lpstr>
      <vt:lpstr>Fluency Focus</vt:lpstr>
      <vt:lpstr>Fact Practice</vt:lpstr>
      <vt:lpstr>Cover, Copy, Compare</vt:lpstr>
      <vt:lpstr>File Folder</vt:lpstr>
      <vt:lpstr>Taped Problems</vt:lpstr>
      <vt:lpstr>Flash Cards with Constant Time Delay</vt:lpstr>
      <vt:lpstr>Flash Cards with Graphing</vt:lpstr>
      <vt:lpstr>Flash Cards with Incremental Rehearsal</vt:lpstr>
      <vt:lpstr>Worksheets</vt:lpstr>
      <vt:lpstr>Worksheets with Graphing</vt:lpstr>
      <vt:lpstr>Magic Squares</vt:lpstr>
      <vt:lpstr>Magic Squares</vt:lpstr>
      <vt:lpstr>Playing Cards</vt:lpstr>
      <vt:lpstr>Dice Roll</vt:lpstr>
      <vt:lpstr>Dominoes</vt:lpstr>
      <vt:lpstr>Wrap-Ups</vt:lpstr>
      <vt:lpstr>Mobi </vt:lpstr>
      <vt:lpstr>SMATH</vt:lpstr>
      <vt:lpstr>Technology</vt:lpstr>
      <vt:lpstr>Other Ideas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Explicit Instructional Delivery: Modeling Learning</dc:title>
  <dc:creator>Devin Kearns</dc:creator>
  <cp:lastModifiedBy>Sarah Powell</cp:lastModifiedBy>
  <cp:revision>514</cp:revision>
  <dcterms:created xsi:type="dcterms:W3CDTF">2016-08-16T05:11:43Z</dcterms:created>
  <dcterms:modified xsi:type="dcterms:W3CDTF">2019-09-19T21:20:19Z</dcterms:modified>
</cp:coreProperties>
</file>