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0" r:id="rId2"/>
    <p:sldMasterId id="2147483805" r:id="rId3"/>
    <p:sldMasterId id="2147483808" r:id="rId4"/>
    <p:sldMasterId id="2147483820" r:id="rId5"/>
    <p:sldMasterId id="2147483834" r:id="rId6"/>
  </p:sldMasterIdLst>
  <p:notesMasterIdLst>
    <p:notesMasterId r:id="rId61"/>
  </p:notesMasterIdLst>
  <p:handoutMasterIdLst>
    <p:handoutMasterId r:id="rId62"/>
  </p:handoutMasterIdLst>
  <p:sldIdLst>
    <p:sldId id="257" r:id="rId7"/>
    <p:sldId id="282" r:id="rId8"/>
    <p:sldId id="259" r:id="rId9"/>
    <p:sldId id="264" r:id="rId10"/>
    <p:sldId id="263" r:id="rId11"/>
    <p:sldId id="297" r:id="rId12"/>
    <p:sldId id="471" r:id="rId13"/>
    <p:sldId id="628" r:id="rId14"/>
    <p:sldId id="624" r:id="rId15"/>
    <p:sldId id="626" r:id="rId16"/>
    <p:sldId id="625" r:id="rId17"/>
    <p:sldId id="627" r:id="rId18"/>
    <p:sldId id="298" r:id="rId19"/>
    <p:sldId id="277" r:id="rId20"/>
    <p:sldId id="299" r:id="rId21"/>
    <p:sldId id="629" r:id="rId22"/>
    <p:sldId id="1323" r:id="rId23"/>
    <p:sldId id="1322" r:id="rId24"/>
    <p:sldId id="1324" r:id="rId25"/>
    <p:sldId id="1325" r:id="rId26"/>
    <p:sldId id="1326" r:id="rId27"/>
    <p:sldId id="1327" r:id="rId28"/>
    <p:sldId id="1328" r:id="rId29"/>
    <p:sldId id="1329" r:id="rId30"/>
    <p:sldId id="567" r:id="rId31"/>
    <p:sldId id="1331" r:id="rId32"/>
    <p:sldId id="568" r:id="rId33"/>
    <p:sldId id="569" r:id="rId34"/>
    <p:sldId id="300" r:id="rId35"/>
    <p:sldId id="474" r:id="rId36"/>
    <p:sldId id="266" r:id="rId37"/>
    <p:sldId id="268" r:id="rId38"/>
    <p:sldId id="273" r:id="rId39"/>
    <p:sldId id="274" r:id="rId40"/>
    <p:sldId id="301" r:id="rId41"/>
    <p:sldId id="269" r:id="rId42"/>
    <p:sldId id="573" r:id="rId43"/>
    <p:sldId id="572" r:id="rId44"/>
    <p:sldId id="303" r:id="rId45"/>
    <p:sldId id="478" r:id="rId46"/>
    <p:sldId id="479" r:id="rId47"/>
    <p:sldId id="550" r:id="rId48"/>
    <p:sldId id="265" r:id="rId49"/>
    <p:sldId id="1321" r:id="rId50"/>
    <p:sldId id="304" r:id="rId51"/>
    <p:sldId id="256" r:id="rId52"/>
    <p:sldId id="1332" r:id="rId53"/>
    <p:sldId id="305" r:id="rId54"/>
    <p:sldId id="1320" r:id="rId55"/>
    <p:sldId id="1333" r:id="rId56"/>
    <p:sldId id="306" r:id="rId57"/>
    <p:sldId id="294" r:id="rId58"/>
    <p:sldId id="276" r:id="rId59"/>
    <p:sldId id="296" r:id="rId60"/>
  </p:sldIdLst>
  <p:sldSz cx="12192000" cy="6858000"/>
  <p:notesSz cx="6881813"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autoAdjust="0"/>
    <p:restoredTop sz="50732" autoAdjust="0"/>
  </p:normalViewPr>
  <p:slideViewPr>
    <p:cSldViewPr snapToGrid="0">
      <p:cViewPr varScale="1">
        <p:scale>
          <a:sx n="63" d="100"/>
          <a:sy n="63" d="100"/>
        </p:scale>
        <p:origin x="2960" y="168"/>
      </p:cViewPr>
      <p:guideLst>
        <p:guide orient="horz" pos="2136"/>
        <p:guide pos="3840"/>
      </p:guideLst>
    </p:cSldViewPr>
  </p:slideViewPr>
  <p:notesTextViewPr>
    <p:cViewPr>
      <p:scale>
        <a:sx n="3" d="2"/>
        <a:sy n="3" d="2"/>
      </p:scale>
      <p:origin x="0" y="0"/>
    </p:cViewPr>
  </p:notesTextViewPr>
  <p:sorterViewPr>
    <p:cViewPr varScale="1">
      <p:scale>
        <a:sx n="1" d="1"/>
        <a:sy n="1" d="1"/>
      </p:scale>
      <p:origin x="0" y="-588"/>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742"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97513" y="0"/>
            <a:ext cx="2982742"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5/28/21</a:t>
            </a:fld>
            <a:endParaRPr lang="en-US"/>
          </a:p>
        </p:txBody>
      </p:sp>
      <p:sp>
        <p:nvSpPr>
          <p:cNvPr id="4" name="Footer Placeholder 3"/>
          <p:cNvSpPr>
            <a:spLocks noGrp="1"/>
          </p:cNvSpPr>
          <p:nvPr>
            <p:ph type="ftr" sz="quarter" idx="2"/>
          </p:nvPr>
        </p:nvSpPr>
        <p:spPr>
          <a:xfrm>
            <a:off x="2" y="8829675"/>
            <a:ext cx="2982742"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82742"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97513" y="0"/>
            <a:ext cx="2982742"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5/28/21</a:t>
            </a:fld>
            <a:endParaRPr lang="en-US"/>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688805" y="4416428"/>
            <a:ext cx="5504204"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29675"/>
            <a:ext cx="2982742"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97513" y="8829675"/>
            <a:ext cx="2982742"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PowerPoint presentation from the National Federation of State High School Associations (NFHS) covers the following:</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2021 NFHS Football Rules Changes-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2021 NFHS Football Editorial Changes-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2021 NFHS Football Points of Emphasis-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2021 NFHS Football Rules Reminders-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2020-21 NFHS Football Game Officials Manual Reminders-</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2021-22 NFHS Football Information-</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ü"/>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16846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2269691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141594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418310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slide lists the rules references and a brief description of the football editorial changes that were made to the 2021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 – SECTION 4 – PLAYER DESIGNATIONS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ART. 1 . . .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Each team shall designate a player as field captain, and he is the only player who may communicate with game officials.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ART. 4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 . Each head coach shall designate a representative who will make decisions regarding penalty acceptance or declination. His first choice of any offered decision is final. Decisions involving penalties shall be made before any charged time-out is granted either team. The head coach's designee shall remain in place for the entire game except in case of emergency.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2 – SECTION 32 – PLAYER DESIGNATIONS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ART. 5 . . .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 captain of a team is a player designated to represent his team during: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 The pregame and overtime coin toss. (Limit of four captains in game uniform.)</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b. Penalty decisions following a foul (if designated by the head coach, as in 1-4-4).</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c. Ball placement on a try, a kickoff, after a safety, after a fair catch or awarded fair catch, after a touchback and to start an overtime.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3 – SECTION 5 – CHARGED AND OFFICIAL'S TIME-OUTS — INTERMISSIONS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ART. 2 . . .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 charged team time-out occurs when the ball is dead and: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 The request of either a player or the head coach (or head coach's designee) is legally granted. When a decision on a penalty is pending, a time-out shall not be granted to either team until the designated representative makes his choice. …</a:t>
            </a:r>
            <a:endPar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10 – SECTION 1 – </a:t>
            </a: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PROCEDURE AFTER A FOUL</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ART. 1 . . .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When a foul occurs during a live ball, the referee shall, at the end of the down, notify both teams. He shall inform the designated representative of the offended team regarding the rights of penalty acceptance or declination and shall indicate to him the number of the ensuing down, distance to be gained, and status of the ball for each available choice. The distance penalty for any foul may be declined. If the penalty is declined or if there is a double foul, there is no loss of distance. In case of a double foul, the designated representative is not consulted since the penalties offset. The choice of options may not be revoked. Decisions involving penalties shall be made before any charged time-out is granted either team.</a:t>
            </a: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ART. 2 . . .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When a foul occurs during a dead ball between downs or prior to a free kick or snap, the covering official shall not permit the ball to become alive. The referee shall notify both teams, and the designated representative of the offended team will be presented with the options and the effect of acceptance or declination on the down and distance to be gained. The designated representative may accept or decline the penalty.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10 – SECTION 2 – </a:t>
            </a: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DOUBLE AND MULTIPLE FOULS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ART. 4 . . .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When two or more live-ball fouls (other than nonplayer or unsportsmanlike) are committed during the same down by the same team (multiple fouls), only one penalty may be enforced. The designated representative of the offended team may choose which one shall be administered, or all penalties may be declined. When a team commits a nonplayer or unsportsmanlike foul during that same down, it is administered from the succeeding spot as established by the acceptance or declination of the penalty for the other foul.</a:t>
            </a:r>
            <a:endParaRPr kumimoji="0" lang="en-US" altLang="en-US" sz="14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Rule change in 2020.  Prior to the game, the head coach will notify the referee of the designated representative (coach or player) who will make decisions regarding penalty acceptance or declination.</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a:t>
            </a:r>
            <a:r>
              <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1.4.1, 3.7.3D, 4.2.3B, 8.2.2F, 9.4.4D, 10.1.1B, 10.2.2A, 10.2.2B, 10.2.2C, 10.2.4, 10.4.5E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2308181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RULE 3 – SECTION 1 – LENGTH OF PERIODS – HALFTIME INTERMISSION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6 </a:t>
            </a:r>
            <a:r>
              <a:rPr kumimoji="0" lang="en-US" sz="1200" b="0" i="0" u="none" strike="noStrike" kern="1200" cap="none" spc="0" normalizeH="0" baseline="0" noProof="0" dirty="0">
                <a:ln>
                  <a:noFill/>
                </a:ln>
                <a:solidFill>
                  <a:prstClr val="black"/>
                </a:solidFill>
                <a:effectLst/>
                <a:uLnTx/>
                <a:uFillTx/>
                <a:latin typeface="+mn-lt"/>
                <a:ea typeface="+mn-ea"/>
                <a:cs typeface="+mn-cs"/>
              </a:rPr>
              <a:t>. . . State high school associations may determine the length of halftime intermission, provided it is not less than 10 minutes and not more than 20 minutes.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15 minutes is normal for halftime intermission.</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 Halftime intermission may be increased to a maximum of 20 minutes, provided opponents have been notified no later than five minutes prior to the game.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By mutual agreement of the opposing coaches, the halftime intermission may be reduced to a minimum of 10 minutes (not including the mandatory warm-up period).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EXCEPTION: </a:t>
            </a:r>
            <a:r>
              <a:rPr kumimoji="0" lang="en-US" sz="1200" b="0" i="0" u="none" strike="noStrike" kern="1200" cap="none" spc="0" normalizeH="0" baseline="0" noProof="0" dirty="0">
                <a:ln>
                  <a:noFill/>
                </a:ln>
                <a:solidFill>
                  <a:prstClr val="black"/>
                </a:solidFill>
                <a:effectLst/>
                <a:uLnTx/>
                <a:uFillTx/>
                <a:latin typeface="+mn-lt"/>
                <a:ea typeface="+mn-ea"/>
                <a:cs typeface="+mn-cs"/>
              </a:rPr>
              <a:t>If the game is interrupted due to weather during the last three minutes of the second period, and the delay is at least 30 minutes, the opposing coaches can mutually agree to shorten halftime intermission, provided there is at least a one-minute intermission (not including the three-minute warm-up period).</a:t>
            </a: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2020.  The halftime intermission may be shortened by mutual agreement of opposing coaches if a weather delay occurs during the last three minutes of the second period.</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See SITUATIONS </a:t>
            </a:r>
            <a:r>
              <a:rPr kumimoji="0" lang="en-US" sz="1200" b="0" i="0" u="none" strike="noStrike" kern="1200" cap="none" spc="0" normalizeH="0" baseline="0" noProof="0" dirty="0">
                <a:ln>
                  <a:noFill/>
                </a:ln>
                <a:solidFill>
                  <a:prstClr val="black"/>
                </a:solidFill>
                <a:effectLst/>
                <a:uLnTx/>
                <a:uFillTx/>
                <a:latin typeface="+mn-lt"/>
                <a:ea typeface="+mn-ea"/>
                <a:cs typeface="+mn-cs"/>
              </a:rPr>
              <a:t>3.1.1A, 3.1.1B</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47012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RULE 3 – SECTION 6 – PLAY CLOCK, BALL READY FOR PLAY AND DELAY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Play clock and ready-for-play: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Play clock: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25 seconds will be on the play clock and start on the ready-for-play signal:</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Prior to a try following a score;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 To start a period or overtime series;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Following administration of an inadvertent whistle;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 Following a charged time-out;</a:t>
            </a: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 Following an official's time-out as in 3-5-7 or 3-5-10.</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EXCEPTIONS: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3-5-7b;</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3-5-7e if initially related to a defensive player; and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3-5-10 if initially related to a defensive player.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 Following a legal kick, when either team is awarded a new series; and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 Following the stoppage of the play clock by the referee for any other reason.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2020.  To eliminate a potential timing advantage gained by the defensive team, the rules committee approved the play clock being set to 40 seconds when an officials’ time-out is taken for an injury to a defensive player or a defensive player has an equipment issue.</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53986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RULE 3 – SECTION 6 – PLAY CLOCK, BALL READY FOR PLAY AND DELAY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Play clock and ready-for-play: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Play clock: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25 seconds will be on the play clock and start on the ready-for-play signal:</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Prior to a try following a score;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 To start a period or overtime series;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Following administration of an inadvertent whistle;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 Following a charged time-out;</a:t>
            </a: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 Following an official's time-out as in 3-5-7 or 3-5-10.</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EXCEPTIONS: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3-5-7b;</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3-5-7e if initially related to a defensive player; and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3-5-10 if initially related to a defensive player.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 Following a legal kick, when either team is awarded a new series; and</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 Following the stoppage of the play clock by the referee for any other reason.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2020.  Following a legal kick when either team is awarded a new series, the play clock will be set to 25 seconds.</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1789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280544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RULE 7 – SECTION 1 – BEFORE THE SNAP</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9 . . . </a:t>
            </a:r>
            <a:r>
              <a:rPr kumimoji="0" lang="en-US" sz="1200" b="0" i="0" u="none" strike="noStrike" kern="1200" cap="none" spc="0" normalizeH="0" baseline="0" noProof="0" dirty="0">
                <a:ln>
                  <a:noFill/>
                </a:ln>
                <a:solidFill>
                  <a:prstClr val="black"/>
                </a:solidFill>
                <a:effectLst/>
                <a:uLnTx/>
                <a:uFillTx/>
                <a:latin typeface="+mn-lt"/>
                <a:ea typeface="+mn-ea"/>
                <a:cs typeface="+mn-cs"/>
              </a:rPr>
              <a:t>No defensive player shall use disconcerting acts or words prior to the snap in an attempt to interfere with A's signals or movements.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PENALTY: Arts. 1, 5, 6 – Encroachment – (S7-18) – 5 yards; Arts. 2, 3 – snap infraction (S7-19) – 5 yards; Art. 7 – false start – (S7-19) – 5 yards; Art. 9 – disconcerting act – (S7-23) – 5 yards.</a:t>
            </a: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2020.  Disconcerting acts or words by the defense has been reclassified from a unsportsmanlike foul to a disconcerting act foul, and the penalty changed from 15 yards to 5 yards.</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Case Book:</a:t>
            </a:r>
            <a:r>
              <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See SITUATIONS </a:t>
            </a:r>
            <a:r>
              <a:rPr kumimoji="0" lang="en-US" sz="1200" b="0" i="0" u="none" strike="noStrike" kern="1200" cap="none" spc="0" normalizeH="0" baseline="0" noProof="0" dirty="0">
                <a:ln>
                  <a:noFill/>
                </a:ln>
                <a:solidFill>
                  <a:prstClr val="black"/>
                </a:solidFill>
                <a:effectLst/>
                <a:uLnTx/>
                <a:uFillTx/>
                <a:latin typeface="+mn-lt"/>
                <a:ea typeface="+mn-ea"/>
                <a:cs typeface="+mn-cs"/>
              </a:rPr>
              <a:t>7.1.7C, 7.1.9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84825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endParaRPr kumimoji="0" lang="en-US" sz="9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ea typeface="+mn-ea"/>
                <a:cs typeface="+mn-cs"/>
              </a:rPr>
              <a:t>RULE 7 – SECTION 5 – FORWARD-PASS CLASSIFICATION …</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ea typeface="+mn-ea"/>
                <a:cs typeface="+mn-cs"/>
              </a:rPr>
              <a:t>ART. 2 . . . </a:t>
            </a:r>
            <a:r>
              <a:rPr kumimoji="0" lang="en-US" sz="900" b="0" i="0" u="none" strike="noStrike" kern="1200" cap="none" spc="0" normalizeH="0" baseline="0" noProof="0" dirty="0">
                <a:ln>
                  <a:noFill/>
                </a:ln>
                <a:solidFill>
                  <a:prstClr val="black"/>
                </a:solidFill>
                <a:effectLst/>
                <a:uLnTx/>
                <a:uFillTx/>
                <a:latin typeface="+mn-lt"/>
                <a:ea typeface="+mn-ea"/>
                <a:cs typeface="+mn-cs"/>
              </a:rPr>
              <a:t>An illegal forward pass is a foul. Illegal forward passes include: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a. A pass after team possession has changed during the down.</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b. A pass from beyond the neutral zone.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c. A second and subsequent forward pass(es) thrown during a down.</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d. A pass intentionally thrown into an area not occupied by an eligible offensive receiver.</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e. A pass intentionally thrown incomplete to save loss of yardage or to conserve time.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ea typeface="+mn-ea"/>
                <a:cs typeface="+mn-cs"/>
              </a:rPr>
              <a:t>EXCEPTION: </a:t>
            </a:r>
            <a:r>
              <a:rPr kumimoji="0" lang="en-US" sz="900" b="0" i="0" u="none" strike="noStrike" kern="1200" cap="none" spc="0" normalizeH="0" baseline="0" noProof="0" dirty="0">
                <a:ln>
                  <a:noFill/>
                </a:ln>
                <a:solidFill>
                  <a:prstClr val="black"/>
                </a:solidFill>
                <a:effectLst/>
                <a:uLnTx/>
                <a:uFillTx/>
                <a:latin typeface="+mn-lt"/>
                <a:ea typeface="+mn-ea"/>
                <a:cs typeface="+mn-cs"/>
              </a:rPr>
              <a:t>It is legal for a player positioned directly behind the snapper to conserve time by intentionally throwing the ball forward to the ground immediately after receiving the snap that has neither been muffed nor touched the ground.</a:t>
            </a: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TABLE 7-5-2e EXCEPTION, TABLE 7-5e EXCEPTION …</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e. Pass intentionally thrown incomplete to save loss of yardage or conserve time.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ea typeface="+mn-ea"/>
                <a:cs typeface="+mn-cs"/>
              </a:rPr>
              <a:t>EXCEPTION: </a:t>
            </a:r>
            <a:r>
              <a:rPr kumimoji="0" lang="en-US" sz="900" b="0" i="0" u="none" strike="noStrike" kern="1200" cap="none" spc="0" normalizeH="0" baseline="0" noProof="0" dirty="0">
                <a:ln>
                  <a:noFill/>
                </a:ln>
                <a:solidFill>
                  <a:prstClr val="black"/>
                </a:solidFill>
                <a:effectLst/>
                <a:uLnTx/>
                <a:uFillTx/>
                <a:latin typeface="+mn-lt"/>
                <a:ea typeface="+mn-ea"/>
                <a:cs typeface="+mn-cs"/>
              </a:rPr>
              <a:t>It is legal for a player positioned directly behind the snapper to conserve time by intentionally throwing the ball forward to the ground immediately after receiving the snap that has neither been muffed nor touched the ground.</a:t>
            </a: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9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ea typeface="+mn-ea"/>
                <a:cs typeface="+mn-cs"/>
              </a:rPr>
              <a:t>Rule change in 2020.  The exception to allow a player to conserve time by intentionally throwing the ball forward to the ground immediately after receiving the snap, has been expanded to include any player positioned directly behind the center. This exception now includes snaps that are not hand-to-hand.</a:t>
            </a:r>
            <a:endParaRPr kumimoji="0" 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ts val="0"/>
              </a:spcAft>
              <a:buClrTx/>
              <a:buSzTx/>
              <a:buFontTx/>
              <a:buNone/>
              <a:tabLst/>
              <a:defRPr/>
            </a:pPr>
            <a:endPar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ts val="0"/>
              </a:spcBef>
              <a:spcAft>
                <a:spcPts val="0"/>
              </a:spcAft>
              <a:buClrTx/>
              <a:buSzTx/>
              <a:buFont typeface="Wingdings" panose="05000000000000000000" pitchFamily="2" charset="2"/>
              <a:buChar char="v"/>
              <a:tabLst/>
              <a:defRPr/>
            </a:pPr>
            <a:r>
              <a:rPr kumimoji="0" lang="en-US" altLang="en-US" sz="9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Case Book:</a:t>
            </a:r>
            <a:r>
              <a:rPr kumimoji="0" lang="en-US" altLang="en-US" sz="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See SITUATIONS </a:t>
            </a:r>
            <a:r>
              <a:rPr kumimoji="0" lang="en-US" sz="900" b="0" i="0" u="none" strike="noStrike" kern="1200" cap="none" spc="0" normalizeH="0" baseline="0" noProof="0" dirty="0">
                <a:ln>
                  <a:noFill/>
                </a:ln>
                <a:solidFill>
                  <a:prstClr val="black"/>
                </a:solidFill>
                <a:effectLst/>
                <a:uLnTx/>
                <a:uFillTx/>
                <a:latin typeface="+mn-lt"/>
                <a:ea typeface="+mn-ea"/>
                <a:cs typeface="+mn-cs"/>
              </a:rPr>
              <a:t>7.5.2B, 7.5.2G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90401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1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mn-lt"/>
                <a:ea typeface="+mn-ea"/>
                <a:cs typeface="+mn-cs"/>
              </a:rPr>
              <a:t>RULE 1 – SECTION 5 – PLAYER EQUIPMENT</a:t>
            </a:r>
          </a:p>
          <a:p>
            <a:pPr algn="l"/>
            <a:r>
              <a:rPr lang="en-US" sz="1100" b="1" i="0" u="none" strike="noStrike" baseline="0" dirty="0">
                <a:latin typeface="Helvetica-Condensed-Bold"/>
              </a:rPr>
              <a:t>ART. 1 . . . </a:t>
            </a:r>
            <a:r>
              <a:rPr lang="en-US" sz="1100" b="0" i="0" u="none" strike="noStrike" baseline="0" dirty="0">
                <a:latin typeface="Helvetica-Condensed"/>
              </a:rPr>
              <a:t>Mandatory equipment. Each player shall participate while wearing the following pieces of properly fitted equipment, which shall be professionally manufactured and not altered to decrease protection: …</a:t>
            </a:r>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algn="l"/>
            <a:r>
              <a:rPr lang="en-US" sz="1100" b="0" i="0" u="none" strike="noStrike" baseline="0" dirty="0">
                <a:latin typeface="Helvetica-Condensed"/>
              </a:rPr>
              <a:t>b. Jersey: …</a:t>
            </a:r>
          </a:p>
          <a:p>
            <a:pPr algn="l"/>
            <a:r>
              <a:rPr lang="en-US" sz="1100" b="0" i="0" u="none" strike="noStrike" baseline="0" dirty="0">
                <a:latin typeface="Helvetica-Condensed"/>
              </a:rPr>
              <a:t>3. Players of the home team shall wear jerseys, unaltered from the manufacturer’s original design/production, that meet the following criteria:  The body of the jersey (inside the shoulders, inclusive of the yoke of the jersey or the shoulders, below the collar, and to the bottom of the jersey) may not include white, except as stated below. </a:t>
            </a:r>
            <a:r>
              <a:rPr lang="en-US" sz="1100" b="1" i="0" u="none" strike="noStrike" baseline="0" dirty="0">
                <a:latin typeface="Helvetica-Condensed"/>
              </a:rPr>
              <a:t>The jerseys of the home team shall be a dark color that clearly contrasts to white. </a:t>
            </a:r>
            <a:r>
              <a:rPr lang="en-US" sz="1100" b="0" i="0" u="none" strike="noStrike" baseline="0" dirty="0">
                <a:latin typeface="Helvetica-Condensed"/>
              </a:rPr>
              <a:t>If white appears in the body of the jersey of the home team, it may only appear: …</a:t>
            </a:r>
            <a:endParaRPr kumimoji="0" lang="en-US" sz="1100" b="0" i="0" u="none" strike="noStrike" kern="1200" cap="none" spc="0" normalizeH="0" baseline="0" noProof="0" dirty="0">
              <a:ln>
                <a:noFill/>
              </a:ln>
              <a:solidFill>
                <a:prstClr val="black"/>
              </a:solidFill>
              <a:effectLst/>
              <a:uLnTx/>
              <a:uFillTx/>
              <a:latin typeface="Helvetica-Condensed"/>
              <a:ea typeface="+mn-ea"/>
              <a:cs typeface="+mn-cs"/>
            </a:endParaRPr>
          </a:p>
          <a:p>
            <a:pPr algn="l"/>
            <a:endParaRPr kumimoji="0" lang="en-US" sz="11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US" altLang="en-US" sz="11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Effective this 2021 season after a four year implementation period, </a:t>
            </a:r>
            <a:r>
              <a:rPr kumimoji="0" lang="en-US" sz="1100" b="1" i="0" u="none" strike="noStrike" kern="1200" cap="none" spc="0" normalizeH="0" baseline="0" noProof="0" dirty="0">
                <a:ln>
                  <a:noFill/>
                </a:ln>
                <a:solidFill>
                  <a:prstClr val="black"/>
                </a:solidFill>
                <a:effectLst/>
                <a:uLnTx/>
                <a:uFillTx/>
                <a:latin typeface="Helvetica-Condensed"/>
                <a:ea typeface="+mn-ea"/>
                <a:cs typeface="+mn-cs"/>
              </a:rPr>
              <a:t>t</a:t>
            </a:r>
            <a:r>
              <a:rPr lang="en-US" sz="1100" b="1" i="0" u="none" strike="noStrike" baseline="0" dirty="0">
                <a:latin typeface="Helvetica-Condensed"/>
              </a:rPr>
              <a:t>he jerseys of the home team shall be a dark color that clearly contrasts to white.</a:t>
            </a:r>
            <a:r>
              <a:rPr lang="en-US" sz="1100" b="0" i="0" u="none" strike="noStrike" baseline="0" dirty="0">
                <a:latin typeface="Helvetica-Condensed"/>
              </a:rPr>
              <a:t>  The gray jersey being worn by the home team as pictured above, is not dark enough and does not clearly contrast with white jersey of the visiting team.  Starting in 2021, this gray jersey as shown would be an illegal jersey since it is not dark enough to be a home team jersey.</a:t>
            </a:r>
            <a:endParaRPr lang="en-US" sz="11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43755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 picture on this slide shows you some sample football jerseys.  Jersey A is a legal white visitor jersey.  Jerseys B and C are home jerseys that are light gray and that do not clearly contrast with a white visitor jersey.  Beginning 2021, Jerseys B and C will be illegal as they both are not dark enough for a home jersey.  Jersey D is a legal dark gray home jersey. </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433887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Beginning in 2021, for the color gray and/or any other light colors being used for a home jersey, it cannot go below 70% shading of the main color being used in order for it to clearly contrast with white.  </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144700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 PLAYER EQUIPMENT</a:t>
            </a:r>
          </a:p>
          <a:p>
            <a:r>
              <a:rPr lang="en-US" sz="1200" b="1" i="0" u="none" strike="noStrike" kern="1200" baseline="0" dirty="0">
                <a:solidFill>
                  <a:schemeClr val="tx1"/>
                </a:solidFill>
                <a:latin typeface="+mn-lt"/>
                <a:ea typeface="+mn-ea"/>
                <a:cs typeface="+mn-cs"/>
              </a:rPr>
              <a:t>ART. 1 . . . </a:t>
            </a:r>
            <a:r>
              <a:rPr lang="en-US" sz="1200" b="0" i="0" u="none" strike="noStrike" kern="1200" baseline="0" dirty="0">
                <a:solidFill>
                  <a:schemeClr val="tx1"/>
                </a:solidFill>
                <a:latin typeface="+mn-lt"/>
                <a:ea typeface="+mn-ea"/>
                <a:cs typeface="+mn-cs"/>
              </a:rPr>
              <a:t>Mandatory equipment. Each player shall participate while wearing the following pieces of properly fitted equipment, which shall be professionally manufactured and not altered to decrease protection: …</a:t>
            </a:r>
          </a:p>
          <a:p>
            <a:r>
              <a:rPr lang="en-US" sz="1200" b="0" i="0" u="none" strike="noStrike" kern="1200" baseline="0" dirty="0">
                <a:solidFill>
                  <a:schemeClr val="tx1"/>
                </a:solidFill>
                <a:latin typeface="+mn-lt"/>
                <a:ea typeface="+mn-ea"/>
                <a:cs typeface="+mn-cs"/>
              </a:rPr>
              <a:t>c.  Numbers</a:t>
            </a:r>
          </a:p>
          <a:p>
            <a:r>
              <a:rPr lang="en-US" sz="1200" b="0" i="0" u="none" strike="noStrike" kern="1200" baseline="0" dirty="0">
                <a:solidFill>
                  <a:schemeClr val="tx1"/>
                </a:solidFill>
                <a:latin typeface="+mn-lt"/>
                <a:ea typeface="+mn-ea"/>
                <a:cs typeface="+mn-cs"/>
              </a:rPr>
              <a:t>1.  The numbers shall be clearly visible and legible using Arabic numbers 1-99 inclusive and shall be on the front and back of the jersey.</a:t>
            </a:r>
          </a:p>
          <a:p>
            <a:r>
              <a:rPr lang="en-US" sz="1200" b="0" i="0" u="none" strike="noStrike" kern="1200" baseline="0" dirty="0">
                <a:solidFill>
                  <a:schemeClr val="tx1"/>
                </a:solidFill>
                <a:latin typeface="+mn-lt"/>
                <a:ea typeface="+mn-ea"/>
                <a:cs typeface="+mn-cs"/>
              </a:rPr>
              <a:t>2.  The numbers, inclusive of any border(s), shall be centered horizontally at least 8 inches and 10 inches high on front and back, respectively.</a:t>
            </a:r>
          </a:p>
          <a:p>
            <a:r>
              <a:rPr lang="en-US" sz="1200" b="0" i="0" u="none" strike="noStrike" kern="1200" baseline="0" dirty="0">
                <a:solidFill>
                  <a:schemeClr val="tx1"/>
                </a:solidFill>
                <a:latin typeface="+mn-lt"/>
                <a:ea typeface="+mn-ea"/>
                <a:cs typeface="+mn-cs"/>
              </a:rPr>
              <a:t>3.  The entire body of the number (the continuous horizontal bars and vertical strokes) exclusive of any border(s) shall be approximately 1½-inches wide.</a:t>
            </a:r>
          </a:p>
          <a:p>
            <a:r>
              <a:rPr lang="en-US" sz="1200" b="0" i="0" u="none" strike="noStrike" kern="1200" baseline="0" dirty="0">
                <a:solidFill>
                  <a:schemeClr val="tx1"/>
                </a:solidFill>
                <a:latin typeface="+mn-lt"/>
                <a:ea typeface="+mn-ea"/>
                <a:cs typeface="+mn-cs"/>
              </a:rPr>
              <a:t>4.  The color and style of the number shall be the same on the front and back.</a:t>
            </a:r>
          </a:p>
          <a:p>
            <a:r>
              <a:rPr lang="en-US" sz="1200" b="0" i="0" u="none" strike="noStrike" kern="1200" baseline="0" dirty="0">
                <a:solidFill>
                  <a:schemeClr val="tx1"/>
                </a:solidFill>
                <a:latin typeface="+mn-lt"/>
                <a:ea typeface="+mn-ea"/>
                <a:cs typeface="+mn-cs"/>
              </a:rPr>
              <a:t>5.  </a:t>
            </a:r>
            <a:r>
              <a:rPr lang="en-US" sz="1200" b="1" i="0" u="none" strike="noStrike" kern="1200" baseline="0" dirty="0">
                <a:solidFill>
                  <a:schemeClr val="tx1"/>
                </a:solidFill>
                <a:latin typeface="+mn-lt"/>
                <a:ea typeface="+mn-ea"/>
                <a:cs typeface="+mn-cs"/>
              </a:rPr>
              <a:t>Through the 2023 season, </a:t>
            </a:r>
            <a:r>
              <a:rPr lang="en-US" sz="1200" b="0" i="0" u="none" strike="noStrike" kern="1200" baseline="0" dirty="0">
                <a:solidFill>
                  <a:schemeClr val="tx1"/>
                </a:solidFill>
                <a:latin typeface="+mn-lt"/>
                <a:ea typeface="+mn-ea"/>
                <a:cs typeface="+mn-cs"/>
              </a:rPr>
              <a:t>the body of the number (the continuous horizontal bars and vertical strokes) shall be either:</a:t>
            </a:r>
          </a:p>
          <a:p>
            <a:r>
              <a:rPr lang="en-US" sz="1200" b="0" i="0" u="none" strike="noStrike" kern="1200" baseline="0" dirty="0">
                <a:solidFill>
                  <a:schemeClr val="tx1"/>
                </a:solidFill>
                <a:latin typeface="+mn-lt"/>
                <a:ea typeface="+mn-ea"/>
                <a:cs typeface="+mn-cs"/>
              </a:rPr>
              <a:t>     (a)  a continuous color(s) contrasting with the jersey color; or</a:t>
            </a:r>
          </a:p>
          <a:p>
            <a:r>
              <a:rPr lang="en-US" sz="1200" b="0" i="0" u="none" strike="noStrike" kern="1200" baseline="0" dirty="0">
                <a:solidFill>
                  <a:schemeClr val="tx1"/>
                </a:solidFill>
                <a:latin typeface="+mn-lt"/>
                <a:ea typeface="+mn-ea"/>
                <a:cs typeface="+mn-cs"/>
              </a:rPr>
              <a:t>     (b)  the same solid color(s) as the jersey with a minimum of one border that is at least ¼-inch in width of a single solid contrasting color.</a:t>
            </a:r>
          </a:p>
          <a:p>
            <a:r>
              <a:rPr lang="en-US" sz="1200" b="0" i="0" u="none" strike="noStrike" kern="1200" baseline="0" dirty="0">
                <a:solidFill>
                  <a:schemeClr val="tx1"/>
                </a:solidFill>
                <a:latin typeface="+mn-lt"/>
                <a:ea typeface="+mn-ea"/>
                <a:cs typeface="+mn-cs"/>
              </a:rPr>
              <a:t>6.  </a:t>
            </a:r>
            <a:r>
              <a:rPr lang="en-US" sz="1200" b="1" i="0" u="none" strike="noStrike" kern="1200" baseline="0" dirty="0">
                <a:solidFill>
                  <a:schemeClr val="tx1"/>
                </a:solidFill>
                <a:latin typeface="+mn-lt"/>
                <a:ea typeface="+mn-ea"/>
                <a:cs typeface="+mn-cs"/>
              </a:rPr>
              <a:t>Effective with the 2024 season, </a:t>
            </a:r>
            <a:r>
              <a:rPr lang="en-US" sz="1200" b="0" i="0" u="none" strike="noStrike" kern="1200" baseline="0" dirty="0">
                <a:solidFill>
                  <a:schemeClr val="tx1"/>
                </a:solidFill>
                <a:latin typeface="+mn-lt"/>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indent="0">
              <a:buNone/>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r>
              <a:rPr lang="en-US" sz="1200" b="0" i="0" u="none" strike="noStrike" kern="1200" baseline="0" dirty="0">
                <a:solidFill>
                  <a:schemeClr val="tx1"/>
                </a:solidFill>
                <a:latin typeface="+mn-lt"/>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1471724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349802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The numbers shall be clearly visible and legible using Arabic numbers 1-99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a:t>
            </a:r>
            <a:r>
              <a:rPr kumimoji="0" lang="en-US" sz="1200" b="1" i="0" u="none" strike="noStrike" kern="1200" cap="none" spc="0" normalizeH="0" baseline="0" noProof="0" dirty="0">
                <a:ln>
                  <a:noFill/>
                </a:ln>
                <a:solidFill>
                  <a:prstClr val="black"/>
                </a:solidFill>
                <a:effectLst/>
                <a:uLnTx/>
                <a:uFillTx/>
                <a:latin typeface="+mn-lt"/>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mn-lt"/>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  </a:t>
            </a:r>
            <a:r>
              <a:rPr kumimoji="0" lang="en-US" sz="1200" b="1" i="0" u="none" strike="noStrike" kern="1200" cap="none" spc="0" normalizeH="0" baseline="0" noProof="0" dirty="0">
                <a:ln>
                  <a:noFill/>
                </a:ln>
                <a:solidFill>
                  <a:prstClr val="black"/>
                </a:solidFill>
                <a:effectLst/>
                <a:uLnTx/>
                <a:uFillTx/>
                <a:latin typeface="+mn-lt"/>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mn-lt"/>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3763268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Rules Reminders</a:t>
            </a: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1 – SECTION 5 – PLAYER EQUIPMENT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ART. 1 . . . </a:t>
            </a:r>
            <a:r>
              <a:rPr kumimoji="0" lang="en-US" sz="1200" b="0" i="0" u="none" strike="noStrike" kern="1200" cap="none" spc="0" normalizeH="0" baseline="0" noProof="0" dirty="0">
                <a:ln>
                  <a:noFill/>
                </a:ln>
                <a:solidFill>
                  <a:prstClr val="black"/>
                </a:solidFill>
                <a:effectLst/>
                <a:uLnTx/>
                <a:uFillTx/>
                <a:latin typeface="+mn-lt"/>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  Numbers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The numbers shall be clearly visible and legible using Arabic numbers 1-99 inclusive and shall be on the front and back of the jersey.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The numbers, inclusive of any border(s), shall be centered horizontally at least 8 inches and 10 inches high on front and back, respectively.</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  The entire body of the number (the continuous horizontal bars and vertical strokes) exclusive of any border(s) shall be approximately 1½-inches wide.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The color and style of the number shall be the same on the front and back.</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a:t>
            </a:r>
            <a:r>
              <a:rPr kumimoji="0" lang="en-US" sz="1200" b="1" i="0" u="none" strike="noStrike" kern="1200" cap="none" spc="0" normalizeH="0" baseline="0" noProof="0" dirty="0">
                <a:ln>
                  <a:noFill/>
                </a:ln>
                <a:solidFill>
                  <a:prstClr val="black"/>
                </a:solidFill>
                <a:effectLst/>
                <a:uLnTx/>
                <a:uFillTx/>
                <a:latin typeface="+mn-lt"/>
                <a:ea typeface="+mn-ea"/>
                <a:cs typeface="+mn-cs"/>
              </a:rPr>
              <a:t>Through the 2023 season, </a:t>
            </a:r>
            <a:r>
              <a:rPr kumimoji="0" lang="en-US" sz="1200" b="0" i="0" u="none" strike="noStrike" kern="1200" cap="none" spc="0" normalizeH="0" baseline="0" noProof="0" dirty="0">
                <a:ln>
                  <a:noFill/>
                </a:ln>
                <a:solidFill>
                  <a:prstClr val="black"/>
                </a:solidFill>
                <a:effectLst/>
                <a:uLnTx/>
                <a:uFillTx/>
                <a:latin typeface="+mn-lt"/>
                <a:ea typeface="+mn-ea"/>
                <a:cs typeface="+mn-cs"/>
              </a:rPr>
              <a:t>the body of the number (the continuous horizontal bars and vertical strokes) shall be either: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  a continuous color(s) contrasting with the jersey color; 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(b)  the same solid color(s) as the jersey with a minimum of one border that is at least ¼-inch in width of a single solid contrasting color.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  </a:t>
            </a:r>
            <a:r>
              <a:rPr kumimoji="0" lang="en-US" sz="1200" b="1" i="0" u="none" strike="noStrike" kern="1200" cap="none" spc="0" normalizeH="0" baseline="0" noProof="0" dirty="0">
                <a:ln>
                  <a:noFill/>
                </a:ln>
                <a:solidFill>
                  <a:prstClr val="black"/>
                </a:solidFill>
                <a:effectLst/>
                <a:uLnTx/>
                <a:uFillTx/>
                <a:latin typeface="+mn-lt"/>
                <a:ea typeface="+mn-ea"/>
                <a:cs typeface="+mn-cs"/>
              </a:rPr>
              <a:t>Effective with the 2024 season, </a:t>
            </a:r>
            <a:r>
              <a:rPr kumimoji="0" lang="en-US" sz="1200" b="0" i="0" u="none" strike="noStrike" kern="1200" cap="none" spc="0" normalizeH="0" baseline="0" noProof="0" dirty="0">
                <a:ln>
                  <a:noFill/>
                </a:ln>
                <a:solidFill>
                  <a:prstClr val="black"/>
                </a:solidFill>
                <a:effectLst/>
                <a:uLnTx/>
                <a:uFillTx/>
                <a:latin typeface="+mn-lt"/>
                <a:ea typeface="+mn-ea"/>
                <a:cs typeface="+mn-cs"/>
              </a:rPr>
              <a:t>the entire body of the number (the continuous horizontal bars and vertical strokes) shall be a single solid color that clearly contrasts with the body color of the jersey.</a:t>
            </a:r>
            <a:endParaRPr kumimoji="0" lang="en-US" sz="1200" b="1"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1842098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Overview of the NFHS.</a:t>
            </a:r>
            <a:endParaRPr lang="en-US" sz="12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26423435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 following football points of emphasis were selected by the NFHS Football Rules Committee for the 2021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u="sng" dirty="0"/>
              <a:t>Sportsmanship  (Point of Emphasis):</a:t>
            </a:r>
          </a:p>
          <a:p>
            <a:endParaRPr lang="en-US" sz="1100" dirty="0"/>
          </a:p>
          <a:p>
            <a:r>
              <a:rPr lang="en-US" sz="1100" b="0" i="0" u="none" strike="noStrike" kern="1200" baseline="0" dirty="0">
                <a:solidFill>
                  <a:schemeClr val="tx1"/>
                </a:solidFill>
                <a:latin typeface="+mn-lt"/>
                <a:ea typeface="+mn-ea"/>
                <a:cs typeface="+mn-cs"/>
              </a:rPr>
              <a:t>     When considering sportsmanship, many may first think only of the game participants (athletes and coaches) within the timeframe of the game. However, proper sportsmanship also includes the pregame warm-up period, postgame handshake activity, spectator behavior (both students and adults), parents of athletes, public-address announcements and announcers, and bands. All of the above constituents have a role in promoting good sportsmanship.</a:t>
            </a:r>
          </a:p>
          <a:p>
            <a:r>
              <a:rPr lang="en-US" sz="1100" b="0" i="0" u="none" strike="noStrike" kern="1200" baseline="0" dirty="0">
                <a:solidFill>
                  <a:schemeClr val="tx1"/>
                </a:solidFill>
                <a:latin typeface="+mn-lt"/>
                <a:ea typeface="+mn-ea"/>
                <a:cs typeface="+mn-cs"/>
              </a:rPr>
              <a:t>     Players and coaches are the most visible in their displays of sportsmanship. Their behavior sets the tone for fans, game officials and others. As recognizable personalities, it is an expectation that coaches model good behavior. Players must represent their schools and communities as ambassadors of good sporting behavior beginning with pregame activities and concluding with end-of-game activities.</a:t>
            </a:r>
          </a:p>
          <a:p>
            <a:r>
              <a:rPr lang="en-US" sz="1100" b="0" i="0" u="none" strike="noStrike" kern="1200" baseline="0" dirty="0">
                <a:solidFill>
                  <a:schemeClr val="tx1"/>
                </a:solidFill>
                <a:latin typeface="+mn-lt"/>
                <a:ea typeface="+mn-ea"/>
                <a:cs typeface="+mn-cs"/>
              </a:rPr>
              <a:t>     Game officials generally do not assume control until taking the field approximately 30 minutes prior to the scheduled kickoff. Therefore, coaching staffs and game administrators must be vigilant and responsible for ensuring proper sportsmanship during this time. Once the contest begins, school administrators are responsible for the proper conduct of all spectators. This may take the form of reading a sportsmanship public-address announcement prior to the contest and remaining vigilant for possible issues during the contest. Student bodies and spectators in general should be reminded that any behaviors conducted at the expense of the opponents is unacceptable and will be addressed accordingly.</a:t>
            </a:r>
          </a:p>
          <a:p>
            <a:r>
              <a:rPr lang="en-US" sz="1100" b="0" i="0" u="none" strike="noStrike" kern="1200" baseline="0" dirty="0">
                <a:solidFill>
                  <a:schemeClr val="tx1"/>
                </a:solidFill>
                <a:latin typeface="+mn-lt"/>
                <a:ea typeface="+mn-ea"/>
                <a:cs typeface="+mn-cs"/>
              </a:rPr>
              <a:t>     Public-address announcers are responsible for delivering pertinent game-related information – not to be a play-by-play person or cheerleader. Taking liberties with biased and/or inflammatory announcements must not be tolerated. Their purpose is not to editorialize the quality of play or incite the home crowd in any way.</a:t>
            </a:r>
          </a:p>
          <a:p>
            <a:r>
              <a:rPr lang="en-US" sz="1100" b="0" i="0" u="none" strike="noStrike" kern="1200" baseline="0" dirty="0">
                <a:solidFill>
                  <a:schemeClr val="tx1"/>
                </a:solidFill>
                <a:latin typeface="+mn-lt"/>
                <a:ea typeface="+mn-ea"/>
                <a:cs typeface="+mn-cs"/>
              </a:rPr>
              <a:t>     Working with the band/music director, the school administration must set proper guidelines and ensure compliance regarding when live or recorded music may be utilized.</a:t>
            </a:r>
          </a:p>
          <a:p>
            <a:r>
              <a:rPr lang="en-US" sz="1100" b="0" i="0" u="none" strike="noStrike" kern="1200" baseline="0" dirty="0">
                <a:solidFill>
                  <a:schemeClr val="tx1"/>
                </a:solidFill>
                <a:latin typeface="+mn-lt"/>
                <a:ea typeface="+mn-ea"/>
                <a:cs typeface="+mn-cs"/>
              </a:rPr>
              <a:t>     Good sportsmanship does not occur on its own. Only with specific planning and coordination by all constituents is good sportsmanship achievable. Good sportsmanship is about respect. Good sports win with humility, lose with grace and do both with dignity.</a:t>
            </a:r>
            <a:endParaRPr lang="en-US" sz="1100"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3687086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t>Intentional Grounding  (Point of Emphasis):</a:t>
            </a:r>
          </a:p>
          <a:p>
            <a:endParaRPr lang="en-US" dirty="0"/>
          </a:p>
          <a:p>
            <a:r>
              <a:rPr lang="en-US" sz="1200" b="0" i="0" u="none" strike="noStrike" kern="1200" baseline="0" dirty="0">
                <a:solidFill>
                  <a:schemeClr val="tx1"/>
                </a:solidFill>
                <a:latin typeface="+mn-lt"/>
                <a:ea typeface="+mn-ea"/>
                <a:cs typeface="+mn-cs"/>
              </a:rPr>
              <a:t>     Due to the growing prevalence of televised football, one of the most misunderstood rules at the high school level is intentional grounding. Under NFHS rules, intentional grounding is a foul whenever a legal forward pass is thrown into an area not occupied by an eligible receiver, or when a pass is thrown to prevent a loss of yardage or to conserve time. The only exception to this rule is when the passer intentionally throws the ball forward to the ground immediately after receiving the snap.</a:t>
            </a:r>
          </a:p>
          <a:p>
            <a:r>
              <a:rPr lang="en-US" sz="1200" b="0" i="0" u="none" strike="noStrike" kern="1200" baseline="0" dirty="0">
                <a:solidFill>
                  <a:schemeClr val="tx1"/>
                </a:solidFill>
                <a:latin typeface="+mn-lt"/>
                <a:ea typeface="+mn-ea"/>
                <a:cs typeface="+mn-cs"/>
              </a:rPr>
              <a:t>     Under NFHS rules, it is a foul if there was no eligible receiver in the area of the pass, regardless of the passer’s position on the field. Across the country, we are seeing more high school quarterbacks throw the ball away to avoid a sack when outside the pocket, thinking this is legal based on what is seen on television. High school referees need to be aware of these situations and, with the help of the line judge and linesman, make the correct call under NFHS football rules. This is a foul that should be called after the game officials have gathered and discussed the play. When a foul does occur, the penalty flag needs to be thrown by the referee. The penalty is 5 yards from the spot of the foul and a loss of down.</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2161426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t>Ineligible Downfield  (Point of Emphasis):</a:t>
            </a:r>
          </a:p>
          <a:p>
            <a:endParaRPr lang="en-US" dirty="0"/>
          </a:p>
          <a:p>
            <a:r>
              <a:rPr lang="en-US" sz="1200" b="0" i="0" u="none" strike="noStrike" kern="1200" baseline="0" dirty="0">
                <a:solidFill>
                  <a:schemeClr val="tx1"/>
                </a:solidFill>
                <a:latin typeface="+mn-lt"/>
                <a:ea typeface="+mn-ea"/>
                <a:cs typeface="+mn-cs"/>
              </a:rPr>
              <a:t>     Some clarification was recently provided in identifying when an ineligible Team A player is illegally downfield on a pass play. By rule, ineligible Team A players may not advance beyond the expanded neutral zone on a legal forward pass play before a legal forward pass that crosses the neutral zone is in flight. The neutral zone expands 2 yards behind the defensive line of scrimmage following the snap. The position of the ineligible Team A player at the moment of the legal pass is the primary factor in determining if the player is illegally downfield. When identifying Team A players who are illegally downfield, it is important to make sure that the Team A player is clearly beyond the expanded neutral zone (2 yards) at the moment that the pass is in flight. Players can travel multiple yards in a quick period of time. These players can be legally within the expanded neutral zone when the pass is thrown but beyond as the pass moves downfield. If B touches the pass in or behind the neutral zone, this restriction is terminated.</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2430854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dirty="0"/>
              <a:t>Line of Scrimmage Formation  (Point of Emphasis):</a:t>
            </a:r>
          </a:p>
          <a:p>
            <a:endParaRPr lang="en-US" dirty="0"/>
          </a:p>
          <a:p>
            <a:r>
              <a:rPr lang="en-US" sz="1200" b="0" i="0" u="none" strike="noStrike" kern="1200" baseline="0" dirty="0">
                <a:solidFill>
                  <a:schemeClr val="tx1"/>
                </a:solidFill>
                <a:latin typeface="+mn-lt"/>
                <a:ea typeface="+mn-ea"/>
                <a:cs typeface="+mn-cs"/>
              </a:rPr>
              <a:t>     In order for the offensive team to have a legal scrimmage formation at the snap (assuming the numbering exception is not being used), at least five Team A players, numbered 50-79, must be on the line of scrimmage. Also, no more than four Team A players may be backs. Only one player may not be on the line but still penetrate the vertical plane through the waistline of his nearest teammate who is on the line. This player must be in position to receive a hand-to-hand snap, but does not have to actually receive it. By rule, he is the only player allowed to be positioned in “no man’s land” at the snap. All other players not on the line must be clearly positioned as backs.</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1136803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21998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Reminders for 2021 from the NFHS Football Game Officials Manual Committee on the 2020-2021 NFHS Football Game Officials Manual and other items.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2464885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Reminders for 2021 from the NFHS Football Game Officials Manual Committee on the 2020-2021 NFHS Football Game Officials Manual and other items.  </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See comments on the slide.</a:t>
            </a: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1577124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r>
              <a:rPr lang="en-US" dirty="0"/>
              <a:t>A new NFHS Official Signal for Reset Play Clock (Signal 17) was added to the signal chart in 2020.</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13850371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1598504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Overview of NFHS Rules Books and Publications.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1599710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2022 NFHS Football Rule Change Proposal Online Forms must first go through the state association office before it can be sent to the NFHS.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Only member state associations, football coaches and football game officials approved by the member state association, members of the NFHS Football Rules Committee and the NFHS can submit football rule change online proposal forms.</a:t>
            </a:r>
          </a:p>
          <a:p>
            <a:pPr marL="0" marR="0" lvl="0" indent="0" algn="l" defTabSz="914400" rtl="0" eaLnBrk="1" fontAlgn="base" latinLnBrk="0" hangingPunct="1">
              <a:lnSpc>
                <a:spcPct val="100000"/>
              </a:lnSpc>
              <a:spcBef>
                <a:spcPct val="30000"/>
              </a:spcBef>
              <a:spcAft>
                <a:spcPct val="0"/>
              </a:spcAft>
              <a:buClrTx/>
              <a:buSzTx/>
              <a:buFontTx/>
              <a:buChar char="•"/>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1200" b="0" i="0" u="sng" strike="noStrike" kern="1200" cap="none" spc="0" normalizeH="0" baseline="0" noProof="0" dirty="0">
                <a:ln>
                  <a:noFill/>
                </a:ln>
                <a:solidFill>
                  <a:prstClr val="black"/>
                </a:solidFill>
                <a:effectLst/>
                <a:uLnTx/>
                <a:uFillTx/>
                <a:latin typeface="+mn-lt"/>
                <a:ea typeface="+mn-ea"/>
                <a:cs typeface="+mn-cs"/>
              </a:rPr>
              <a:t>ALL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2022 NFHS Football Rule Change Online Proposal Forms must be submitted electronically online to the NFHS.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2021-22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Comment on Slide:</a:t>
            </a:r>
            <a:endPar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Arial" panose="020B0604020202020204" pitchFamily="34" charset="0"/>
              </a:rPr>
              <a:t>The “NFHS Suggested Guidelines for Management of Concussion” is in the Appendix in all of the 2021-22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Overview of NFHS Rules Books and Case Books as E-Books.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Cost is $6.99 each.</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Download from </a:t>
            </a:r>
            <a:r>
              <a:rPr kumimoji="0" lang="en-US" sz="1200" b="0" i="0" u="none" strike="noStrike" kern="1200" cap="none" spc="0" normalizeH="0" baseline="0" noProof="0" dirty="0" err="1">
                <a:ln>
                  <a:noFill/>
                </a:ln>
                <a:solidFill>
                  <a:prstClr val="black"/>
                </a:solidFill>
                <a:effectLst/>
                <a:uLnTx/>
                <a:uFillTx/>
                <a:latin typeface="+mn-lt"/>
                <a:ea typeface="+mn-ea"/>
                <a:cs typeface="+mn-cs"/>
              </a:rPr>
              <a:t>ITunes</a:t>
            </a:r>
            <a:r>
              <a:rPr kumimoji="0" lang="en-US" sz="1200" b="0" i="0" u="none" strike="noStrike" kern="1200" cap="none" spc="0" normalizeH="0" baseline="0" noProof="0" dirty="0">
                <a:ln>
                  <a:noFill/>
                </a:ln>
                <a:solidFill>
                  <a:prstClr val="black"/>
                </a:solidFill>
                <a:effectLst/>
                <a:uLnTx/>
                <a:uFillTx/>
                <a:latin typeface="+mn-lt"/>
                <a:ea typeface="+mn-ea"/>
                <a:cs typeface="+mn-cs"/>
              </a:rPr>
              <a:t> or Amazon </a:t>
            </a:r>
            <a:endParaRPr lang="en-US" u="none"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512721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2813"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Rules App is free to download.</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Each book subscription is $6.99.</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NFHS Coaches and Officials Association paid members get all books for free.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100% states members get books for free in sports designated by their state.</a:t>
            </a: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For 2021-22 </a:t>
            </a:r>
            <a:r>
              <a:rPr kumimoji="0" lang="en-US" sz="1200" b="0" i="0" u="none" strike="noStrike" kern="1200" cap="none" spc="0" normalizeH="0" baseline="0" noProof="0" dirty="0">
                <a:ln>
                  <a:noFill/>
                </a:ln>
                <a:solidFill>
                  <a:prstClr val="black"/>
                </a:solidFill>
                <a:effectLst/>
                <a:uLnTx/>
                <a:uFillTx/>
                <a:latin typeface="+mn-lt"/>
                <a:ea typeface="+mn-ea"/>
                <a:cs typeface="+mn-cs"/>
              </a:rPr>
              <a:t>– Rules Apps for all NFHS rules books and case books available on iTunes and Google Play.  Rules books and case books will be cross-linked.  Searchable content.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13296261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27969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 on NFHS Officials Education.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46</a:t>
            </a:fld>
            <a:endParaRPr lang="en-US"/>
          </a:p>
        </p:txBody>
      </p:sp>
    </p:spTree>
    <p:extLst>
      <p:ext uri="{BB962C8B-B14F-4D97-AF65-F5344CB8AC3E}">
        <p14:creationId xmlns:p14="http://schemas.microsoft.com/office/powerpoint/2010/main" val="2239207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 on NFHS Center for Officials Services.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896779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4253780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 on NFHS Learning Center.</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72204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Overview of NFHS Rules Review Committee.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6213378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9088" y="685800"/>
            <a:ext cx="6094412" cy="3429000"/>
          </a:xfrm>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New, free online course (Implicit Bias) from NFHS Learning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Implicit biases are the automatic reactions we have toward other people based on our past learning and expectations. Studies show that Implicit Bias affects the experiences of students in school athletic and activity programs. The NFHS has partnered with Project Implicit to bring you this course, Implicit Bias. Studies support that there is a relationship between implicit bias and real-world behavior, which highlights the importance of being aware of and managing your bias. This course defines and illustrates examples of Implicit Bias and provides research on how it impacts our society.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050D54-84B1-458C-AAB4-B90D893DDF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1557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51</a:t>
            </a:fld>
            <a:endParaRPr lang="en-US"/>
          </a:p>
        </p:txBody>
      </p:sp>
    </p:spTree>
    <p:extLst>
      <p:ext uri="{BB962C8B-B14F-4D97-AF65-F5344CB8AC3E}">
        <p14:creationId xmlns:p14="http://schemas.microsoft.com/office/powerpoint/2010/main" val="2389457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NFHS Network is the leader in streaming Live and On Demand high school sports.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Partnered with the </a:t>
            </a:r>
            <a:r>
              <a:rPr lang="en-US" sz="1200" b="1" i="0" u="none" strike="noStrike" kern="1200" dirty="0">
                <a:solidFill>
                  <a:schemeClr val="tx1"/>
                </a:solidFill>
                <a:effectLst/>
                <a:latin typeface="+mn-lt"/>
                <a:ea typeface="+mn-ea"/>
                <a:cs typeface="+mn-cs"/>
                <a:hlinkClick r:id="rId3"/>
              </a:rPr>
              <a:t>National Federation of State High School Associations</a:t>
            </a:r>
            <a:r>
              <a:rPr lang="en-US" sz="1200" b="0" i="0" kern="1200" dirty="0">
                <a:solidFill>
                  <a:schemeClr val="tx1"/>
                </a:solidFill>
                <a:effectLst/>
                <a:latin typeface="+mn-lt"/>
                <a:ea typeface="+mn-ea"/>
                <a:cs typeface="+mn-cs"/>
              </a:rPr>
              <a:t>, 45 high school state athletic/activities associations, and </a:t>
            </a:r>
            <a:r>
              <a:rPr lang="en-US" sz="1200" b="0" i="0" kern="1200" dirty="0" err="1">
                <a:solidFill>
                  <a:schemeClr val="tx1"/>
                </a:solidFill>
                <a:effectLst/>
                <a:latin typeface="+mn-lt"/>
                <a:ea typeface="+mn-ea"/>
                <a:cs typeface="+mn-cs"/>
              </a:rPr>
              <a:t>PlayOn</a:t>
            </a:r>
            <a:r>
              <a:rPr lang="en-US" sz="1200" b="0" i="0" kern="1200" dirty="0">
                <a:solidFill>
                  <a:schemeClr val="tx1"/>
                </a:solidFill>
                <a:effectLst/>
                <a:latin typeface="+mn-lt"/>
                <a:ea typeface="+mn-ea"/>
                <a:cs typeface="+mn-cs"/>
              </a:rPr>
              <a:t>! Sports, the NFHS Network is a joint venture created to provide fans with the ability to stream high school sports on any device, from wherever they are.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All NFHS Network events are available to watch online at </a:t>
            </a:r>
            <a:r>
              <a:rPr lang="en-US" sz="1200" b="1" i="0" u="none" strike="noStrike" kern="1200" dirty="0">
                <a:solidFill>
                  <a:schemeClr val="tx1"/>
                </a:solidFill>
                <a:effectLst/>
                <a:latin typeface="+mn-lt"/>
                <a:ea typeface="+mn-ea"/>
                <a:cs typeface="+mn-cs"/>
                <a:hlinkClick r:id="rId4"/>
              </a:rPr>
              <a:t>www.NFHSnetwork.com</a:t>
            </a:r>
            <a:r>
              <a:rPr lang="en-US" sz="1200" b="0" i="0" kern="1200" dirty="0">
                <a:solidFill>
                  <a:schemeClr val="tx1"/>
                </a:solidFill>
                <a:effectLst/>
                <a:latin typeface="+mn-lt"/>
                <a:ea typeface="+mn-ea"/>
                <a:cs typeface="+mn-cs"/>
              </a:rPr>
              <a:t> and through the NFHS Network Live App for iOS and Android. Follow us on </a:t>
            </a:r>
            <a:r>
              <a:rPr lang="en-US" sz="1200" b="1" i="0" u="none" strike="noStrike" kern="1200" dirty="0">
                <a:solidFill>
                  <a:schemeClr val="tx1"/>
                </a:solidFill>
                <a:effectLst/>
                <a:latin typeface="+mn-lt"/>
                <a:ea typeface="+mn-ea"/>
                <a:cs typeface="+mn-cs"/>
                <a:hlinkClick r:id="rId5"/>
              </a:rPr>
              <a:t>Facebook</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6"/>
              </a:rPr>
              <a:t>Twitter</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7"/>
              </a:rPr>
              <a:t>Instagram</a:t>
            </a:r>
            <a:r>
              <a:rPr lang="en-US" sz="1200" b="0" i="0"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hlinkClick r:id="rId8"/>
              </a:rPr>
              <a:t>YouTube</a:t>
            </a:r>
            <a:r>
              <a:rPr lang="en-US" sz="1200" b="0" i="0" kern="1200" dirty="0">
                <a:solidFill>
                  <a:schemeClr val="tx1"/>
                </a:solidFill>
                <a:effectLst/>
                <a:latin typeface="+mn-lt"/>
                <a:ea typeface="+mn-ea"/>
                <a:cs typeface="+mn-cs"/>
              </a:rPr>
              <a: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Watching high school sports and events has never been easier.</a:t>
            </a:r>
          </a:p>
          <a:p>
            <a:endParaRPr lang="en-US" dirty="0"/>
          </a:p>
          <a:p>
            <a:r>
              <a:rPr lang="en-US" dirty="0"/>
              <a:t>The NFHS Network’s goal to broadcast live all 2 million high school sporting events by 2025.</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The NFHS Network covers 27 different regular season and postseason sports, as well as other high school activities, celebrating the accomplishments of students-athletes, student broadcasters, and high schools across the country.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9426953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9088" y="685800"/>
            <a:ext cx="6094412" cy="3429000"/>
          </a:xfrm>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NFHS Network covers 27 different regular season and postseason sports, as well as other high school activities.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5DA6EC-958F-7B49-AF7E-F40D3D20CF5B}"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241066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54</a:t>
            </a:fld>
            <a:endParaRPr lang="en-US"/>
          </a:p>
        </p:txBody>
      </p:sp>
    </p:spTree>
    <p:extLst>
      <p:ext uri="{BB962C8B-B14F-4D97-AF65-F5344CB8AC3E}">
        <p14:creationId xmlns:p14="http://schemas.microsoft.com/office/powerpoint/2010/main" val="88748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1" fontAlgn="base" latinLnBrk="0" hangingPunct="1">
              <a:lnSpc>
                <a:spcPct val="100000"/>
              </a:lnSpc>
              <a:spcBef>
                <a:spcPct val="30000"/>
              </a:spcBef>
              <a:spcAft>
                <a:spcPct val="0"/>
              </a:spcAft>
              <a:buClrTx/>
              <a:buSzTx/>
              <a:buFont typeface="Wingdings" pitchFamily="2" charset="2"/>
              <a:buChar char="v"/>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Comment on Slide:</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2813"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This statement appears at the bottom of page two in the 2021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7</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Arial" panose="020B0604020202020204" pitchFamily="34" charset="0"/>
              </a:rPr>
              <a:t>Rule Change</a:t>
            </a:r>
            <a:r>
              <a:rPr kumimoji="0" lang="en-US" alt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altLang="en-US" sz="1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RULE 2 – SECTION 17 – FREE-BLOCKING ZONE – LEGAL BLOCKING BELOW THE WAIST AND LEGAL BLOCK IN THE BACK </a:t>
            </a:r>
          </a:p>
          <a:p>
            <a:pPr algn="l"/>
            <a:r>
              <a:rPr lang="en-US" sz="1400" b="1" i="0" u="none" strike="noStrike" baseline="0" dirty="0">
                <a:latin typeface="+mn-lt"/>
              </a:rPr>
              <a:t>ART. 1 . . . </a:t>
            </a:r>
            <a:r>
              <a:rPr lang="en-US" sz="1400" b="0" i="0" u="none" strike="noStrike" baseline="0" dirty="0">
                <a:latin typeface="+mn-lt"/>
              </a:rPr>
              <a:t>The free-blocking zone is a rectangular area extending laterally 4 yards either side of the spot of the snap and 3 yards behind each line of scrimmage. A player is in the free-blocking zone when any part of his body is in the zone at the snap.</a:t>
            </a:r>
          </a:p>
          <a:p>
            <a:pPr algn="l"/>
            <a:r>
              <a:rPr lang="en-US" sz="1400" b="1" i="0" u="none" strike="noStrike" baseline="0" dirty="0">
                <a:latin typeface="+mn-lt"/>
              </a:rPr>
              <a:t>ART. 2 . . . </a:t>
            </a:r>
            <a:r>
              <a:rPr lang="en-US" sz="1400" b="0" i="0" u="none" strike="noStrike" baseline="0" dirty="0">
                <a:latin typeface="+mn-lt"/>
              </a:rPr>
              <a:t>Blocking below the waist is permitted in the free-blocking zone when the following conditions are met:</a:t>
            </a:r>
          </a:p>
          <a:p>
            <a:pPr algn="l"/>
            <a:r>
              <a:rPr lang="en-US" sz="1400" b="0" i="0" u="none" strike="noStrike" baseline="0" dirty="0">
                <a:latin typeface="+mn-lt"/>
              </a:rPr>
              <a:t>a.  All players involved in the blocking are on the line of scrimmage and in the zone at the snap.</a:t>
            </a:r>
          </a:p>
          <a:p>
            <a:pPr algn="l"/>
            <a:r>
              <a:rPr lang="en-US" sz="1400" b="0" i="0" u="none" strike="noStrike" baseline="0" dirty="0">
                <a:latin typeface="+mn-lt"/>
              </a:rPr>
              <a:t>b.  The contact is in the zone.</a:t>
            </a:r>
          </a:p>
          <a:p>
            <a:pPr algn="l"/>
            <a:r>
              <a:rPr lang="en-US" sz="1400" b="0" i="0" u="sng" strike="noStrike" baseline="0" dirty="0">
                <a:latin typeface="+mn-lt"/>
              </a:rPr>
              <a:t>c.  The block is an immediate, initial action following the snap.</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Rationale for Change:</a:t>
            </a:r>
          </a:p>
          <a:p>
            <a:r>
              <a:rPr lang="en-US" sz="1400" b="0" i="0" u="none" strike="noStrike" kern="1200" baseline="0" dirty="0">
                <a:solidFill>
                  <a:schemeClr val="tx1"/>
                </a:solidFill>
                <a:latin typeface="+mn-lt"/>
                <a:ea typeface="+mn-ea"/>
                <a:cs typeface="+mn-cs"/>
              </a:rPr>
              <a:t>Further clarified that blocking below the waist now requires the block to begin immediately following the snap.</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Comment on Slide:</a:t>
            </a: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Due to the 2021 NFHS change in the blocking below the waist rule, game officials should be aware of the start of the block.</a:t>
            </a:r>
            <a:endPar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tabLst/>
              <a:defRPr/>
            </a:pPr>
            <a:endPar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Char char="v"/>
              <a:tabLst/>
              <a:defRPr/>
            </a:pPr>
            <a:r>
              <a:rPr kumimoji="0" lang="en-US" altLang="en-US" sz="1400" b="1" i="0" u="sng" strike="noStrike" kern="1200" cap="none" spc="0" normalizeH="0" baseline="0" noProof="0" dirty="0">
                <a:ln>
                  <a:noFill/>
                </a:ln>
                <a:solidFill>
                  <a:prstClr val="black"/>
                </a:solidFill>
                <a:effectLst/>
                <a:uLnTx/>
                <a:uFillTx/>
                <a:latin typeface="+mn-lt"/>
                <a:ea typeface="+mn-ea"/>
                <a:cs typeface="Calibri" panose="020F0502020204030204" pitchFamily="34" charset="0"/>
              </a:rPr>
              <a:t>Case Book:</a:t>
            </a:r>
            <a:r>
              <a:rPr kumimoji="0" lang="en-US" alt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See SITUATIONS 9.3.2A, 9.3.2B, 9.3.2C, 9.3.2D, 9.3.2E, 9.3.2F, 9.3.2G, 9.3.2H</a:t>
            </a:r>
            <a:endParaRPr kumimoji="0" lang="en-US" sz="1400" b="0" i="0" u="none" strike="noStrike" kern="1200" cap="none" spc="0" normalizeH="0" baseline="0" noProof="0" dirty="0">
              <a:ln>
                <a:noFill/>
              </a:ln>
              <a:solidFill>
                <a:prstClr val="black"/>
              </a:solidFill>
              <a:effectLst/>
              <a:uLnTx/>
              <a:uFillTx/>
              <a:latin typeface="+mn-lt"/>
              <a:ea typeface="+mn-ea"/>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153940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200" b="1" i="0" u="sng" strike="noStrike" kern="1200" cap="none" spc="0" normalizeH="0" baseline="0" noProof="0" dirty="0">
                <a:ln>
                  <a:noFill/>
                </a:ln>
                <a:solidFill>
                  <a:prstClr val="black"/>
                </a:solidFill>
                <a:effectLst/>
                <a:uLnTx/>
                <a:uFillTx/>
                <a:latin typeface="+mn-lt"/>
                <a:ea typeface="+mn-ea"/>
                <a:cs typeface="+mn-cs"/>
              </a:rPr>
              <a:t>Comment on Slide</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3298293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5/28/21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2F693D-3A2D-485E-840C-96DD640D51F1}"/>
              </a:ext>
            </a:extLst>
          </p:cNvPr>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16" descr="Students.jpg">
            <a:extLst>
              <a:ext uri="{FF2B5EF4-FFF2-40B4-BE49-F238E27FC236}">
                <a16:creationId xmlns:a16="http://schemas.microsoft.com/office/drawing/2014/main" id="{AF78D7A5-9DBB-4832-940C-1CE6D93D5171}"/>
              </a:ext>
            </a:extLst>
          </p:cNvPr>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70004C49-E55F-4321-B06D-5AD8EBB33D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extLst>
      <p:ext uri="{BB962C8B-B14F-4D97-AF65-F5344CB8AC3E}">
        <p14:creationId xmlns:p14="http://schemas.microsoft.com/office/powerpoint/2010/main" val="2816841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5/28/21</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1719679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868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5/28/21</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140600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DDD7-9BCD-46EA-A277-080931A44A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3DCF0A-234C-43D3-9444-2B86F27737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775083-FE83-40DE-9E22-F00C8DC043EC}"/>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5" name="Footer Placeholder 4">
            <a:extLst>
              <a:ext uri="{FF2B5EF4-FFF2-40B4-BE49-F238E27FC236}">
                <a16:creationId xmlns:a16="http://schemas.microsoft.com/office/drawing/2014/main" id="{F307B0FD-A971-44BE-910D-29B0843A0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E4EF58-1D38-4EDE-A98B-4B7599663FE8}"/>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1548770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3260-B1B2-4F91-A947-12DA2388BF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E5788-1EAD-467D-B801-663867DF3B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717BC-2140-4D2A-9F1A-0142924CBD8E}"/>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5" name="Footer Placeholder 4">
            <a:extLst>
              <a:ext uri="{FF2B5EF4-FFF2-40B4-BE49-F238E27FC236}">
                <a16:creationId xmlns:a16="http://schemas.microsoft.com/office/drawing/2014/main" id="{63DFDDFE-B64B-4286-B011-B00B3BA40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DCD68-3B41-4271-A136-777EC6F4C357}"/>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69361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C0C1-E701-4318-A693-E0819A92EA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3D18AA-C603-4320-B8A0-383C67292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83D804-C6D2-4340-AFF5-C6586709001C}"/>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5" name="Footer Placeholder 4">
            <a:extLst>
              <a:ext uri="{FF2B5EF4-FFF2-40B4-BE49-F238E27FC236}">
                <a16:creationId xmlns:a16="http://schemas.microsoft.com/office/drawing/2014/main" id="{D63FB2A5-CF15-4323-85D1-F248BC0A7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A5713-67CB-4950-8CEC-5B36D600843E}"/>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2895364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15F66-2667-4E3E-B9AD-4919B14C3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430783-E36C-42E6-9028-13CFE7F03D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407857-ED2F-4042-BEBC-F8757DD108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391ABC-5AD0-420D-B050-B6A684A90ED8}"/>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6" name="Footer Placeholder 5">
            <a:extLst>
              <a:ext uri="{FF2B5EF4-FFF2-40B4-BE49-F238E27FC236}">
                <a16:creationId xmlns:a16="http://schemas.microsoft.com/office/drawing/2014/main" id="{368F5DEA-F3C6-44D2-B3D0-813DAA5C2D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82FCE-1CC8-49CE-A999-E31C73870079}"/>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160653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13" name="Picture 12" descr="A picture containing person, outdoor, athletic game, sport&#10;&#10;Description automatically generated">
            <a:extLst>
              <a:ext uri="{FF2B5EF4-FFF2-40B4-BE49-F238E27FC236}">
                <a16:creationId xmlns:a16="http://schemas.microsoft.com/office/drawing/2014/main" id="{10894E90-DCA1-41BB-871B-5AF61565A8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8F3A-AC70-4A8B-B264-7683A0101D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F56E1B-B960-4B06-AA13-03F74F3B33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67303-9028-4E33-A97D-3DD7759B23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F6BF43-CFB1-406B-B006-986E993E42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96E906-9B44-4360-8DD6-45D4A37B9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A30DA2-490F-4CDC-B97B-13D236B99E3A}"/>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8" name="Footer Placeholder 7">
            <a:extLst>
              <a:ext uri="{FF2B5EF4-FFF2-40B4-BE49-F238E27FC236}">
                <a16:creationId xmlns:a16="http://schemas.microsoft.com/office/drawing/2014/main" id="{E1CA9F52-395B-479A-BF8B-17ABE84B9B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D9E68-821C-4197-835D-21FF2CBCDBD4}"/>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1158208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1847-89EA-4047-A942-96813887F9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EBE234-CD91-49D9-8E65-10978485564E}"/>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4" name="Footer Placeholder 3">
            <a:extLst>
              <a:ext uri="{FF2B5EF4-FFF2-40B4-BE49-F238E27FC236}">
                <a16:creationId xmlns:a16="http://schemas.microsoft.com/office/drawing/2014/main" id="{4CDC28CD-5F7F-47F5-B234-42A0B43623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65388D-D884-4B79-9261-B2826C270F78}"/>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2847948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90E895-ED72-4190-9098-AD127D7736DD}"/>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3" name="Footer Placeholder 2">
            <a:extLst>
              <a:ext uri="{FF2B5EF4-FFF2-40B4-BE49-F238E27FC236}">
                <a16:creationId xmlns:a16="http://schemas.microsoft.com/office/drawing/2014/main" id="{09739BFA-CF7E-420E-B8D1-867027BFB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6DEBEE-B234-4C93-AA26-B71F02473BF2}"/>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289369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73A0-6ABF-409F-A8BF-C002B6DC0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1D08C-F7F4-4C81-8CFD-84B5E0AD46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568E9D-B1C9-479C-931A-D0DF0DF680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4B488-708D-4585-96B1-0BCCC4A802F5}"/>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6" name="Footer Placeholder 5">
            <a:extLst>
              <a:ext uri="{FF2B5EF4-FFF2-40B4-BE49-F238E27FC236}">
                <a16:creationId xmlns:a16="http://schemas.microsoft.com/office/drawing/2014/main" id="{488BC4D3-5D27-4A31-B710-1A54B3BFFE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C1F26-BD36-4418-B8AD-DCCB1CE75304}"/>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4063399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CFF75-A902-4002-976A-C516B7887A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78BE5E-ECBC-4B5C-A7D1-70CE67D7E8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D67A53-E24F-41D1-AE74-C6B7411CDB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82F7D-5E64-4772-A77F-E6CA981D7ABB}"/>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6" name="Footer Placeholder 5">
            <a:extLst>
              <a:ext uri="{FF2B5EF4-FFF2-40B4-BE49-F238E27FC236}">
                <a16:creationId xmlns:a16="http://schemas.microsoft.com/office/drawing/2014/main" id="{A1D54286-DA22-4063-B165-AA3A23A02D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6D4C36-7E11-46D4-A3FB-CF3979C0ACAD}"/>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2916470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0673-F7DF-43D9-A7ED-D0ADBE35B4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598A86-6B02-4B5B-BB79-25A7E20D01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E21BB-4EDA-421F-AE4F-9947824301CE}"/>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5" name="Footer Placeholder 4">
            <a:extLst>
              <a:ext uri="{FF2B5EF4-FFF2-40B4-BE49-F238E27FC236}">
                <a16:creationId xmlns:a16="http://schemas.microsoft.com/office/drawing/2014/main" id="{CB4C304B-5890-46CE-AFD4-0DC74AAD6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BFA2BE-E153-4796-AFDB-BB20DE84EA4D}"/>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2973267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C86FB-2B2C-42F7-B641-72015D0B3A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69B1E5-FD58-45B4-8D57-8FFD329F1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2B9E2-9168-407F-94EB-1C149779D047}"/>
              </a:ext>
            </a:extLst>
          </p:cNvPr>
          <p:cNvSpPr>
            <a:spLocks noGrp="1"/>
          </p:cNvSpPr>
          <p:nvPr>
            <p:ph type="dt" sz="half" idx="10"/>
          </p:nvPr>
        </p:nvSpPr>
        <p:spPr/>
        <p:txBody>
          <a:bodyPr/>
          <a:lstStyle/>
          <a:p>
            <a:fld id="{A71B4904-D1A8-494F-AB0A-108926CF0361}" type="datetimeFigureOut">
              <a:rPr lang="en-US" smtClean="0"/>
              <a:t>5/28/21</a:t>
            </a:fld>
            <a:endParaRPr lang="en-US"/>
          </a:p>
        </p:txBody>
      </p:sp>
      <p:sp>
        <p:nvSpPr>
          <p:cNvPr id="5" name="Footer Placeholder 4">
            <a:extLst>
              <a:ext uri="{FF2B5EF4-FFF2-40B4-BE49-F238E27FC236}">
                <a16:creationId xmlns:a16="http://schemas.microsoft.com/office/drawing/2014/main" id="{B6581D2F-ADC7-46B0-ACDC-17D9BC6FA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783BA-B9AA-44D3-890E-8E8747474B25}"/>
              </a:ext>
            </a:extLst>
          </p:cNvPr>
          <p:cNvSpPr>
            <a:spLocks noGrp="1"/>
          </p:cNvSpPr>
          <p:nvPr>
            <p:ph type="sldNum" sz="quarter" idx="12"/>
          </p:nvPr>
        </p:nvSpPr>
        <p:spPr/>
        <p:txBody>
          <a:bodyPr/>
          <a:lstStyle/>
          <a:p>
            <a:fld id="{0945658E-C1B9-432F-9806-5E44EC4D7F3E}" type="slidenum">
              <a:rPr lang="en-US" smtClean="0"/>
              <a:t>‹#›</a:t>
            </a:fld>
            <a:endParaRPr lang="en-US"/>
          </a:p>
        </p:txBody>
      </p:sp>
    </p:spTree>
    <p:extLst>
      <p:ext uri="{BB962C8B-B14F-4D97-AF65-F5344CB8AC3E}">
        <p14:creationId xmlns:p14="http://schemas.microsoft.com/office/powerpoint/2010/main" val="1917082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70385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7" name="TextBox 21">
            <a:extLst>
              <a:ext uri="{FF2B5EF4-FFF2-40B4-BE49-F238E27FC236}">
                <a16:creationId xmlns:a16="http://schemas.microsoft.com/office/drawing/2014/main" id="{92ED0333-31E7-4224-820A-AE76A06140C8}"/>
              </a:ext>
            </a:extLst>
          </p:cNvPr>
          <p:cNvSpPr txBox="1">
            <a:spLocks noChangeArrowheads="1"/>
          </p:cNvSpPr>
          <p:nvPr/>
        </p:nvSpPr>
        <p:spPr bwMode="auto">
          <a:xfrm>
            <a:off x="8205788" y="4456113"/>
            <a:ext cx="37893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a:solidFill>
                  <a:schemeClr val="bg1"/>
                </a:solidFill>
                <a:latin typeface="Calibri" panose="020F0502020204030204" pitchFamily="34" charset="0"/>
              </a:rPr>
              <a:t>Take Part. Get Set For Life.®</a:t>
            </a: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75288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5/28/21</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344557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5/28/21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5/28/21</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495151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5/28/21</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314168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5/28/21</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627533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5/28/21</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017207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5/28/21</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680927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6140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44407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41427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5/28/21</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478868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20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5/28/21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7C7865-41B5-42E4-9714-A0DAAF35712B}"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2803970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C7865-41B5-42E4-9714-A0DAAF35712B}"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1626118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C7865-41B5-42E4-9714-A0DAAF35712B}"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1450882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C7865-41B5-42E4-9714-A0DAAF35712B}" type="datetimeFigureOut">
              <a:rPr lang="en-US" smtClean="0"/>
              <a:t>5/28/21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321894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7C7865-41B5-42E4-9714-A0DAAF35712B}" type="datetimeFigureOut">
              <a:rPr lang="en-US" smtClean="0"/>
              <a:t>5/28/21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39522640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7C7865-41B5-42E4-9714-A0DAAF35712B}" type="datetimeFigureOut">
              <a:rPr lang="en-US" smtClean="0"/>
              <a:t>5/28/21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2264170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C7865-41B5-42E4-9714-A0DAAF35712B}" type="datetimeFigureOut">
              <a:rPr lang="en-US" smtClean="0"/>
              <a:t>5/28/21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1382631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C7865-41B5-42E4-9714-A0DAAF35712B}" type="datetimeFigureOut">
              <a:rPr lang="en-US" smtClean="0"/>
              <a:t>5/28/21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3897743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C7865-41B5-42E4-9714-A0DAAF35712B}" type="datetimeFigureOut">
              <a:rPr lang="en-US" smtClean="0"/>
              <a:t>5/28/21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4214825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C7865-41B5-42E4-9714-A0DAAF35712B}"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283528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5/28/21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7C7865-41B5-42E4-9714-A0DAAF35712B}" type="datetimeFigureOut">
              <a:rPr lang="en-US" smtClean="0"/>
              <a:t>5/28/21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1E3065-4887-487E-8BEF-8A169CDC0AE0}" type="slidenum">
              <a:rPr lang="en-US" smtClean="0"/>
              <a:t>‹#›</a:t>
            </a:fld>
            <a:endParaRPr lang="en-US"/>
          </a:p>
        </p:txBody>
      </p:sp>
    </p:spTree>
    <p:extLst>
      <p:ext uri="{BB962C8B-B14F-4D97-AF65-F5344CB8AC3E}">
        <p14:creationId xmlns:p14="http://schemas.microsoft.com/office/powerpoint/2010/main" val="135673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5/28/21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5/28/21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5/28/21</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F8302A22-6BCE-4746-8A2E-D520C79BE9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1"/>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5/28/21</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5/28/21</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941750964"/>
      </p:ext>
    </p:extLst>
  </p:cSld>
  <p:clrMap bg1="lt1" tx1="dk1" bg2="lt2" tx2="dk2" accent1="accent1" accent2="accent2" accent3="accent3" accent4="accent4" accent5="accent5" accent6="accent6" hlink="hlink" folHlink="folHlink"/>
  <p:sldLayoutIdLst>
    <p:sldLayoutId id="2147483803" r:id="rId1"/>
    <p:sldLayoutId id="2147483804"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5/28/21</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E2446070-E5D9-443E-899F-48BCE50D2AEC}"/>
              </a:ext>
            </a:extLst>
          </p:cNvPr>
          <p:cNvGrpSpPr>
            <a:grpSpLocks/>
          </p:cNvGrpSpPr>
          <p:nvPr userDrawn="1"/>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9D30E7B-E2D6-4DDC-917F-EAE62351BEE6}"/>
                </a:ext>
              </a:extLst>
            </p:cNvPr>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reeform 17">
              <a:extLst>
                <a:ext uri="{FF2B5EF4-FFF2-40B4-BE49-F238E27FC236}">
                  <a16:creationId xmlns:a16="http://schemas.microsoft.com/office/drawing/2014/main" id="{D2B7A3AF-DCEF-4BC2-98E5-E2EDAD4AC617}"/>
                </a:ext>
              </a:extLst>
            </p:cNvPr>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a:extLst>
              <a:ext uri="{FF2B5EF4-FFF2-40B4-BE49-F238E27FC236}">
                <a16:creationId xmlns:a16="http://schemas.microsoft.com/office/drawing/2014/main" id="{4948AD9F-E029-4D66-8B85-1E3224390B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8270" y="5743558"/>
            <a:ext cx="813847" cy="950976"/>
          </a:xfrm>
          <a:prstGeom prst="rect">
            <a:avLst/>
          </a:prstGeom>
        </p:spPr>
      </p:pic>
    </p:spTree>
    <p:extLst>
      <p:ext uri="{BB962C8B-B14F-4D97-AF65-F5344CB8AC3E}">
        <p14:creationId xmlns:p14="http://schemas.microsoft.com/office/powerpoint/2010/main" val="2586476182"/>
      </p:ext>
    </p:extLst>
  </p:cSld>
  <p:clrMap bg1="lt1" tx1="dk1" bg2="lt2" tx2="dk2" accent1="accent1" accent2="accent2" accent3="accent3" accent4="accent4" accent5="accent5" accent6="accent6" hlink="hlink" folHlink="folHlink"/>
  <p:sldLayoutIdLst>
    <p:sldLayoutId id="2147483806" r:id="rId1"/>
    <p:sldLayoutId id="2147483807"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069C47-B943-49D1-9D16-4AAC73CAA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9AE4B8-5F7F-450B-803F-6E07F7743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36AF6-4D70-454F-92D1-EF7282A35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1B4904-D1A8-494F-AB0A-108926CF0361}" type="datetimeFigureOut">
              <a:rPr lang="en-US" smtClean="0"/>
              <a:t>5/28/21</a:t>
            </a:fld>
            <a:endParaRPr lang="en-US"/>
          </a:p>
        </p:txBody>
      </p:sp>
      <p:sp>
        <p:nvSpPr>
          <p:cNvPr id="5" name="Footer Placeholder 4">
            <a:extLst>
              <a:ext uri="{FF2B5EF4-FFF2-40B4-BE49-F238E27FC236}">
                <a16:creationId xmlns:a16="http://schemas.microsoft.com/office/drawing/2014/main" id="{B7743B3F-2FA2-42CA-BA3D-0A12C9B3A6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F8266E-AA6C-4806-A5EF-1822949F4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5658E-C1B9-432F-9806-5E44EC4D7F3E}" type="slidenum">
              <a:rPr lang="en-US" smtClean="0"/>
              <a:t>‹#›</a:t>
            </a:fld>
            <a:endParaRPr lang="en-US"/>
          </a:p>
        </p:txBody>
      </p:sp>
    </p:spTree>
    <p:extLst>
      <p:ext uri="{BB962C8B-B14F-4D97-AF65-F5344CB8AC3E}">
        <p14:creationId xmlns:p14="http://schemas.microsoft.com/office/powerpoint/2010/main" val="334565545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5/28/21</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40978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C7865-41B5-42E4-9714-A0DAAF35712B}" type="datetimeFigureOut">
              <a:rPr lang="en-US" smtClean="0"/>
              <a:t>5/28/21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E3065-4887-487E-8BEF-8A169CDC0AE0}" type="slidenum">
              <a:rPr lang="en-US" smtClean="0"/>
              <a:t>‹#›</a:t>
            </a:fld>
            <a:endParaRPr lang="en-US"/>
          </a:p>
        </p:txBody>
      </p:sp>
    </p:spTree>
    <p:extLst>
      <p:ext uri="{BB962C8B-B14F-4D97-AF65-F5344CB8AC3E}">
        <p14:creationId xmlns:p14="http://schemas.microsoft.com/office/powerpoint/2010/main" val="245079192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23.jpeg"/><Relationship Id="rId20" Type="http://schemas.openxmlformats.org/officeDocument/2006/relationships/image" Target="../media/image27.jpeg"/><Relationship Id="rId1" Type="http://schemas.openxmlformats.org/officeDocument/2006/relationships/slideLayout" Target="../slideLayouts/slideLayout29.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44.xml"/><Relationship Id="rId1" Type="http://schemas.openxmlformats.org/officeDocument/2006/relationships/slideLayout" Target="../slideLayouts/slideLayout29.xml"/><Relationship Id="rId4" Type="http://schemas.openxmlformats.org/officeDocument/2006/relationships/image" Target="../media/image64.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g"/><Relationship Id="rId7"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66.png"/><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4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4.xml"/><Relationship Id="rId5" Type="http://schemas.openxmlformats.org/officeDocument/2006/relationships/image" Target="../media/image82.jpe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pPr algn="ctr"/>
            <a:r>
              <a:rPr lang="en-US" dirty="0"/>
              <a:t>2021 NFHS football rules </a:t>
            </a:r>
            <a:r>
              <a:rPr lang="en-US" dirty="0" err="1"/>
              <a:t>powerpoint</a:t>
            </a:r>
            <a:endParaRPr lang="en-US" dirty="0"/>
          </a:p>
        </p:txBody>
      </p:sp>
      <p:sp>
        <p:nvSpPr>
          <p:cNvPr id="2" name="Subtitle 1">
            <a:extLst>
              <a:ext uri="{FF2B5EF4-FFF2-40B4-BE49-F238E27FC236}">
                <a16:creationId xmlns:a16="http://schemas.microsoft.com/office/drawing/2014/main" id="{C2C939B0-2A94-4240-AF88-5DC95B9287F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6C94EA88-6820-471D-8357-C571B2B44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4" y="2095500"/>
            <a:ext cx="5344797" cy="3771900"/>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br>
              <a:rPr lang="en-US" dirty="0"/>
            </a:br>
            <a:r>
              <a:rPr lang="en-US" dirty="0"/>
              <a:t>blocking below the waist</a:t>
            </a:r>
            <a:br>
              <a:rPr lang="en-US" dirty="0"/>
            </a:br>
            <a:r>
              <a:rPr lang="en-US" dirty="0"/>
              <a:t>rules 2-3-7, 2-17-1, 2-17-2, 9-3-2 </a:t>
            </a:r>
            <a:br>
              <a:rPr lang="en-US" dirty="0"/>
            </a:b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6900333" y="1992922"/>
            <a:ext cx="5067301" cy="4445977"/>
          </a:xfrm>
        </p:spPr>
        <p: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lang="en-US" sz="2200" dirty="0">
                <a:effectLst/>
                <a:ea typeface="Times New Roman" panose="02020603050405020304" pitchFamily="18" charset="0"/>
                <a:cs typeface="Times New Roman" panose="02020603050405020304" pitchFamily="18" charset="0"/>
              </a:rPr>
              <a:t>While in the free-blocking zone, the initial contact in PlayPic A is with the hands below the waist. When the blocker finishes the block below the waist as in PlayPic B, it is not a foul. A block below the waist is legal if it occurs in the free-blocking zone, provided both players were on their lines of scrimmage and within the zone at the time of the snap and the block is an immediate, initial action following the snap.</a:t>
            </a:r>
          </a:p>
        </p:txBody>
      </p:sp>
    </p:spTree>
    <p:extLst>
      <p:ext uri="{BB962C8B-B14F-4D97-AF65-F5344CB8AC3E}">
        <p14:creationId xmlns:p14="http://schemas.microsoft.com/office/powerpoint/2010/main" val="2325167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vector graphics&#10;&#10;Description automatically generated">
            <a:extLst>
              <a:ext uri="{FF2B5EF4-FFF2-40B4-BE49-F238E27FC236}">
                <a16:creationId xmlns:a16="http://schemas.microsoft.com/office/drawing/2014/main" id="{572DB835-9AE9-427B-8BDC-E73886F06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4" y="2095500"/>
            <a:ext cx="5334000" cy="3771900"/>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br>
              <a:rPr lang="en-US" dirty="0"/>
            </a:br>
            <a:r>
              <a:rPr lang="en-US" dirty="0"/>
              <a:t>blocking below the waist</a:t>
            </a:r>
            <a:br>
              <a:rPr lang="en-US" dirty="0"/>
            </a:br>
            <a:r>
              <a:rPr lang="en-US" dirty="0"/>
              <a:t>rules 2-3-7, 2-17-1, 2-17-2, 9-3-2 </a:t>
            </a:r>
            <a:br>
              <a:rPr lang="en-US" dirty="0"/>
            </a:b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6900333" y="1992923"/>
            <a:ext cx="5067301" cy="4334854"/>
          </a:xfrm>
        </p:spPr>
        <p:txBody>
          <a:bodyPr/>
          <a:lstStyle/>
          <a:p>
            <a:pPr marL="0" indent="0">
              <a:buNone/>
            </a:pPr>
            <a:r>
              <a:rPr lang="en-US" sz="2400" dirty="0">
                <a:effectLst/>
                <a:latin typeface="Calibri" panose="020F0502020204030204" pitchFamily="34" charset="0"/>
                <a:ea typeface="Times New Roman" panose="02020603050405020304" pitchFamily="18" charset="0"/>
              </a:rPr>
              <a:t>The initial contact in PlayPic A is above the waist. In PlayPic B, the blocker then loses contact and the blocker starts a new block below the waist, this is a foul. A block below the waist is legal if it occurs in the free-blocking zone, provided both players were on their lines of scrimmage and within the zone at the time of the snap and the block is an immediate, initial action following the snap.</a:t>
            </a:r>
            <a:endParaRPr lang="en-US" sz="2400" dirty="0"/>
          </a:p>
        </p:txBody>
      </p:sp>
    </p:spTree>
    <p:extLst>
      <p:ext uri="{BB962C8B-B14F-4D97-AF65-F5344CB8AC3E}">
        <p14:creationId xmlns:p14="http://schemas.microsoft.com/office/powerpoint/2010/main" val="376338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br>
              <a:rPr lang="en-US" dirty="0"/>
            </a:br>
            <a:r>
              <a:rPr lang="en-US" dirty="0"/>
              <a:t>blocking below the waist</a:t>
            </a:r>
            <a:br>
              <a:rPr lang="en-US" dirty="0"/>
            </a:br>
            <a:r>
              <a:rPr lang="en-US" dirty="0"/>
              <a:t>rules 2-3-7, 2-17-2, 9-3-2 </a:t>
            </a:r>
            <a:br>
              <a:rPr lang="en-US" dirty="0"/>
            </a:b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4199468" y="1992923"/>
            <a:ext cx="7679266" cy="4334854"/>
          </a:xfrm>
        </p:spPr>
        <p:txBody>
          <a:bodyPr/>
          <a:lstStyle/>
          <a:p>
            <a:pPr marL="0" indent="0">
              <a:buNone/>
            </a:pPr>
            <a:r>
              <a:rPr lang="en-US" sz="2400" dirty="0">
                <a:effectLst/>
                <a:ea typeface="Times New Roman" panose="02020603050405020304" pitchFamily="18" charset="0"/>
                <a:cs typeface="Times New Roman" panose="02020603050405020304" pitchFamily="18" charset="0"/>
              </a:rPr>
              <a:t>The rules regarding blocking below the waist apply equally to both teams. In the PlayPic, the defender goes below the waist outside the free-blocking zone to take out the lead blocker. This is an illegal block by the defender. A block below the waist is only legal if it occurs in the free-blocking zone, provided both players were on their lines of scrimmage and within the zone at the time of the snap and the block is an immediate, initial action following the snap.</a:t>
            </a:r>
            <a:endParaRPr lang="en-US" sz="2400" dirty="0"/>
          </a:p>
        </p:txBody>
      </p:sp>
      <p:pic>
        <p:nvPicPr>
          <p:cNvPr id="6" name="Picture 5" descr="A picture containing text&#10;&#10;Description automatically generated">
            <a:extLst>
              <a:ext uri="{FF2B5EF4-FFF2-40B4-BE49-F238E27FC236}">
                <a16:creationId xmlns:a16="http://schemas.microsoft.com/office/drawing/2014/main" id="{6121FDC4-043E-41E4-B5F8-7ECFD1EA5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3" y="2095500"/>
            <a:ext cx="2586445" cy="3771900"/>
          </a:xfrm>
          <a:prstGeom prst="rect">
            <a:avLst/>
          </a:prstGeom>
        </p:spPr>
      </p:pic>
    </p:spTree>
    <p:extLst>
      <p:ext uri="{BB962C8B-B14F-4D97-AF65-F5344CB8AC3E}">
        <p14:creationId xmlns:p14="http://schemas.microsoft.com/office/powerpoint/2010/main" val="1633598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2E3-A43B-4076-A1CC-E889EC277FAC}"/>
              </a:ext>
            </a:extLst>
          </p:cNvPr>
          <p:cNvSpPr>
            <a:spLocks noGrp="1"/>
          </p:cNvSpPr>
          <p:nvPr>
            <p:ph type="title"/>
          </p:nvPr>
        </p:nvSpPr>
        <p:spPr/>
        <p:txBody>
          <a:bodyPr/>
          <a:lstStyle/>
          <a:p>
            <a:r>
              <a:rPr lang="en-US" dirty="0"/>
              <a:t>2021 </a:t>
            </a:r>
            <a:r>
              <a:rPr lang="en-US" dirty="0" err="1"/>
              <a:t>nfhs</a:t>
            </a:r>
            <a:r>
              <a:rPr lang="en-US" dirty="0"/>
              <a:t> </a:t>
            </a:r>
            <a:br>
              <a:rPr lang="en-US" dirty="0"/>
            </a:br>
            <a:r>
              <a:rPr lang="en-US" dirty="0"/>
              <a:t>football editorial changes</a:t>
            </a:r>
          </a:p>
        </p:txBody>
      </p:sp>
      <p:sp>
        <p:nvSpPr>
          <p:cNvPr id="3" name="Text Placeholder 2">
            <a:extLst>
              <a:ext uri="{FF2B5EF4-FFF2-40B4-BE49-F238E27FC236}">
                <a16:creationId xmlns:a16="http://schemas.microsoft.com/office/drawing/2014/main" id="{8532423C-06B0-4184-93B9-1BFCD45F4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482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2021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3928434140"/>
              </p:ext>
            </p:extLst>
          </p:nvPr>
        </p:nvGraphicFramePr>
        <p:xfrm>
          <a:off x="1384134" y="2432772"/>
          <a:ext cx="10583500" cy="3389454"/>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1-5-1b(3)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The jerseys of the home team shall be a dark color that clearly contrasts to white starting with the 2021 season.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2-10-1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the definition of the field.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2-10-2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the definition of the field of play.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3-5-1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Grammar edit to the Article.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9-4-4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Signal #38 to roughing the passer in the PENALTY for 9-4-4.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r>
                        <a:rPr lang="en-US" b="1" dirty="0">
                          <a:solidFill>
                            <a:schemeClr val="tx1"/>
                          </a:solidFill>
                        </a:rPr>
                        <a:t>Nine-, Eight-, and Six-Player Rules differences - General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Further clarified the listed modifications under General Rules Differences.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582072990"/>
                  </a:ext>
                </a:extLst>
              </a:tr>
              <a:tr h="364751">
                <a:tc>
                  <a:txBody>
                    <a:bodyPr/>
                    <a:lstStyle/>
                    <a:p>
                      <a:r>
                        <a:rPr lang="en-US" b="1" dirty="0">
                          <a:solidFill>
                            <a:schemeClr val="tx1"/>
                          </a:solidFill>
                        </a:rPr>
                        <a:t>Six-Player Rules Differences – Rules 2 and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under Rule 2 and 7 a clarification that on a loss of down, it will be at the previous spot.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332210567"/>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D1D7-5C1B-4673-80E1-EDC7F82CDD49}"/>
              </a:ext>
            </a:extLst>
          </p:cNvPr>
          <p:cNvSpPr>
            <a:spLocks noGrp="1"/>
          </p:cNvSpPr>
          <p:nvPr>
            <p:ph type="title"/>
          </p:nvPr>
        </p:nvSpPr>
        <p:spPr/>
        <p:txBody>
          <a:bodyPr/>
          <a:lstStyle/>
          <a:p>
            <a:r>
              <a:rPr lang="en-US" dirty="0"/>
              <a:t>2021 </a:t>
            </a:r>
            <a:r>
              <a:rPr lang="en-US" dirty="0" err="1"/>
              <a:t>nfhs</a:t>
            </a:r>
            <a:br>
              <a:rPr lang="en-US" dirty="0"/>
            </a:br>
            <a:r>
              <a:rPr lang="en-US" dirty="0"/>
              <a:t>football rules reminders</a:t>
            </a:r>
          </a:p>
        </p:txBody>
      </p:sp>
      <p:sp>
        <p:nvSpPr>
          <p:cNvPr id="3" name="Text Placeholder 2">
            <a:extLst>
              <a:ext uri="{FF2B5EF4-FFF2-40B4-BE49-F238E27FC236}">
                <a16:creationId xmlns:a16="http://schemas.microsoft.com/office/drawing/2014/main"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298575" y="2095722"/>
            <a:ext cx="4669059"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defRPr/>
            </a:pPr>
            <a:r>
              <a:rPr lang="en-US" sz="2400">
                <a:solidFill>
                  <a:srgbClr val="414B56"/>
                </a:solidFill>
                <a:cs typeface="Arial" pitchFamily="34" charset="0"/>
              </a:rPr>
              <a:t>Prior to the game the head coach will notify the referee of the designated representative (coach or player) who will make decisions regarding penalty acceptance or declination (PlayPic A). When a foul occurs, the linesman or line judge will inform the referee as to the penalty decision if a coach is the decision maker (PlayPic B).</a:t>
            </a:r>
            <a:endParaRPr lang="en-US" sz="2400" dirty="0">
              <a:solidFill>
                <a:srgbClr val="414B56"/>
              </a:solidFill>
              <a:cs typeface="Arial" pitchFamily="34" charset="0"/>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DESIGNATING TEAM REPRESENTATIVE</a:t>
            </a:r>
            <a:br>
              <a:rPr lang="en-US" dirty="0"/>
            </a:br>
            <a:r>
              <a:rPr lang="en-US" dirty="0"/>
              <a:t>RULES 1-4-1, 1-4-4, 2-32-5, 3-5-2, 10-1-1, 10-1-2, 10-2-4</a:t>
            </a:r>
          </a:p>
        </p:txBody>
      </p:sp>
      <p:pic>
        <p:nvPicPr>
          <p:cNvPr id="2" name="Content Placeholder 1">
            <a:extLst>
              <a:ext uri="{FF2B5EF4-FFF2-40B4-BE49-F238E27FC236}">
                <a16:creationId xmlns:a16="http://schemas.microsoft.com/office/drawing/2014/main" id="{330B7830-6F7C-417B-9B62-F93AABE2B4DC}"/>
              </a:ext>
            </a:extLst>
          </p:cNvPr>
          <p:cNvPicPr>
            <a:picLocks noGrp="1" noChangeAspect="1"/>
          </p:cNvPicPr>
          <p:nvPr>
            <p:ph idx="1"/>
          </p:nvPr>
        </p:nvPicPr>
        <p:blipFill>
          <a:blip r:embed="rId3"/>
          <a:stretch>
            <a:fillRect/>
          </a:stretch>
        </p:blipFill>
        <p:spPr>
          <a:xfrm>
            <a:off x="1156511" y="2095722"/>
            <a:ext cx="5797798" cy="2865368"/>
          </a:xfrm>
          <a:prstGeom prst="rect">
            <a:avLst/>
          </a:prstGeom>
        </p:spPr>
      </p:pic>
      <p:sp>
        <p:nvSpPr>
          <p:cNvPr id="7" name="TextBox 6">
            <a:extLst>
              <a:ext uri="{FF2B5EF4-FFF2-40B4-BE49-F238E27FC236}">
                <a16:creationId xmlns:a16="http://schemas.microsoft.com/office/drawing/2014/main" id="{59243784-59BF-41E9-BE3D-851E119ED754}"/>
              </a:ext>
            </a:extLst>
          </p:cNvPr>
          <p:cNvSpPr txBox="1"/>
          <p:nvPr/>
        </p:nvSpPr>
        <p:spPr>
          <a:xfrm>
            <a:off x="1156511" y="2283783"/>
            <a:ext cx="2413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A</a:t>
            </a:r>
          </a:p>
        </p:txBody>
      </p:sp>
      <p:sp>
        <p:nvSpPr>
          <p:cNvPr id="8" name="TextBox 7">
            <a:extLst>
              <a:ext uri="{FF2B5EF4-FFF2-40B4-BE49-F238E27FC236}">
                <a16:creationId xmlns:a16="http://schemas.microsoft.com/office/drawing/2014/main" id="{69D31DB7-CFDD-4A08-84EF-BF2A2303E191}"/>
              </a:ext>
            </a:extLst>
          </p:cNvPr>
          <p:cNvSpPr txBox="1"/>
          <p:nvPr/>
        </p:nvSpPr>
        <p:spPr>
          <a:xfrm>
            <a:off x="4113205" y="2283783"/>
            <a:ext cx="254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B</a:t>
            </a:r>
          </a:p>
        </p:txBody>
      </p:sp>
    </p:spTree>
    <p:extLst>
      <p:ext uri="{BB962C8B-B14F-4D97-AF65-F5344CB8AC3E}">
        <p14:creationId xmlns:p14="http://schemas.microsoft.com/office/powerpoint/2010/main" val="42851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Halftime Intermission Option Following Weather </a:t>
            </a:r>
            <a:r>
              <a:rPr lang="en-US" dirty="0" err="1"/>
              <a:t>DelaY</a:t>
            </a:r>
            <a:br>
              <a:rPr lang="en-US" dirty="0"/>
            </a:br>
            <a:r>
              <a:rPr lang="en-US" dirty="0"/>
              <a:t>RULE 3-1-6</a:t>
            </a:r>
            <a:r>
              <a:rPr lang="en-US" cap="none" dirty="0"/>
              <a:t>c EXCEPTION</a:t>
            </a:r>
            <a:endParaRPr lang="en-US" dirty="0"/>
          </a:p>
        </p:txBody>
      </p:sp>
      <p:pic>
        <p:nvPicPr>
          <p:cNvPr id="6" name="Content Placeholder 10" descr="A picture containing clock&#10;&#10;Description automatically generated">
            <a:extLst>
              <a:ext uri="{FF2B5EF4-FFF2-40B4-BE49-F238E27FC236}">
                <a16:creationId xmlns:a16="http://schemas.microsoft.com/office/drawing/2014/main" id="{0B1AEBB4-4403-49F5-B51B-CC6CEB8F4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11185" y="1978430"/>
            <a:ext cx="8473971" cy="3584764"/>
          </a:xfrm>
          <a:prstGeom prst="rect">
            <a:avLst/>
          </a:prstGeom>
          <a:noFill/>
          <a:ln w="9525">
            <a:noFill/>
            <a:miter lim="800000"/>
            <a:headEnd/>
            <a:tailEnd/>
          </a:ln>
        </p:spPr>
      </p:pic>
      <p:sp>
        <p:nvSpPr>
          <p:cNvPr id="7" name="TextBox 6">
            <a:extLst>
              <a:ext uri="{FF2B5EF4-FFF2-40B4-BE49-F238E27FC236}">
                <a16:creationId xmlns:a16="http://schemas.microsoft.com/office/drawing/2014/main" id="{1F8CF4B2-8058-498A-8DA2-1CE70E888BD9}"/>
              </a:ext>
            </a:extLst>
          </p:cNvPr>
          <p:cNvSpPr txBox="1"/>
          <p:nvPr/>
        </p:nvSpPr>
        <p:spPr>
          <a:xfrm>
            <a:off x="5531136" y="2944467"/>
            <a:ext cx="256017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HALFTIME INTERMISSION</a:t>
            </a:r>
          </a:p>
        </p:txBody>
      </p:sp>
      <p:sp>
        <p:nvSpPr>
          <p:cNvPr id="8" name="TextBox 7">
            <a:extLst>
              <a:ext uri="{FF2B5EF4-FFF2-40B4-BE49-F238E27FC236}">
                <a16:creationId xmlns:a16="http://schemas.microsoft.com/office/drawing/2014/main" id="{7D4D2BAE-7524-4190-9902-98CA5BD9D99F}"/>
              </a:ext>
            </a:extLst>
          </p:cNvPr>
          <p:cNvSpPr txBox="1"/>
          <p:nvPr/>
        </p:nvSpPr>
        <p:spPr>
          <a:xfrm>
            <a:off x="8312726" y="3134688"/>
            <a:ext cx="18022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B</a:t>
            </a:r>
          </a:p>
        </p:txBody>
      </p:sp>
      <p:sp>
        <p:nvSpPr>
          <p:cNvPr id="13" name="Content Placeholder 2">
            <a:extLst>
              <a:ext uri="{FF2B5EF4-FFF2-40B4-BE49-F238E27FC236}">
                <a16:creationId xmlns:a16="http://schemas.microsoft.com/office/drawing/2014/main" id="{61F263E0-CFA7-48DA-9E1D-578EE9ED9900}"/>
              </a:ext>
            </a:extLst>
          </p:cNvPr>
          <p:cNvSpPr txBox="1">
            <a:spLocks/>
          </p:cNvSpPr>
          <p:nvPr/>
        </p:nvSpPr>
        <p:spPr bwMode="auto">
          <a:xfrm>
            <a:off x="1463040" y="5563193"/>
            <a:ext cx="10504594" cy="8875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If weather causes a delay of at least 30 minutes during the last three minutes of the second period, the opposing coaches may mutually agree to shorten the halftime intermission below the 10-minute minimum (PlayPic A). The mandatory 3-minute warm-up must take place before the third period begins (PlayPic B).</a:t>
            </a:r>
          </a:p>
        </p:txBody>
      </p:sp>
      <p:sp>
        <p:nvSpPr>
          <p:cNvPr id="2" name="TextBox 1">
            <a:extLst>
              <a:ext uri="{FF2B5EF4-FFF2-40B4-BE49-F238E27FC236}">
                <a16:creationId xmlns:a16="http://schemas.microsoft.com/office/drawing/2014/main" id="{2EE028DC-E541-4D0B-A658-3331ACEF27AF}"/>
              </a:ext>
            </a:extLst>
          </p:cNvPr>
          <p:cNvSpPr txBox="1"/>
          <p:nvPr/>
        </p:nvSpPr>
        <p:spPr>
          <a:xfrm>
            <a:off x="2313426" y="3082373"/>
            <a:ext cx="351378" cy="369332"/>
          </a:xfrm>
          <a:prstGeom prst="rect">
            <a:avLst/>
          </a:prstGeom>
          <a:noFill/>
        </p:spPr>
        <p:txBody>
          <a:bodyPr wrap="none" rtlCol="0">
            <a:spAutoFit/>
          </a:bodyPr>
          <a:lstStyle/>
          <a:p>
            <a:r>
              <a:rPr lang="en-US" b="1" dirty="0">
                <a:solidFill>
                  <a:schemeClr val="bg1"/>
                </a:solidFill>
              </a:rPr>
              <a:t>A</a:t>
            </a:r>
          </a:p>
        </p:txBody>
      </p:sp>
    </p:spTree>
    <p:extLst>
      <p:ext uri="{BB962C8B-B14F-4D97-AF65-F5344CB8AC3E}">
        <p14:creationId xmlns:p14="http://schemas.microsoft.com/office/powerpoint/2010/main" val="3952260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40-Second Play Clock Clarification</a:t>
            </a:r>
            <a:br>
              <a:rPr lang="en-US" dirty="0"/>
            </a:br>
            <a:r>
              <a:rPr lang="en-US" dirty="0" err="1"/>
              <a:t>RUles</a:t>
            </a:r>
            <a:r>
              <a:rPr lang="en-US" dirty="0"/>
              <a:t> 3-6-1</a:t>
            </a:r>
            <a:r>
              <a:rPr lang="en-US" cap="none" dirty="0"/>
              <a:t>a</a:t>
            </a:r>
            <a:r>
              <a:rPr lang="en-US" dirty="0"/>
              <a:t>(1)</a:t>
            </a:r>
            <a:r>
              <a:rPr lang="en-US" cap="none" dirty="0"/>
              <a:t>e</a:t>
            </a:r>
            <a:r>
              <a:rPr lang="en-US" dirty="0"/>
              <a:t> EXCEPTIONS 2 and 3</a:t>
            </a:r>
          </a:p>
        </p:txBody>
      </p:sp>
      <p:pic>
        <p:nvPicPr>
          <p:cNvPr id="6" name="Content Placeholder 14" descr="A picture containing drawing&#10;&#10;Description automatically generated">
            <a:extLst>
              <a:ext uri="{FF2B5EF4-FFF2-40B4-BE49-F238E27FC236}">
                <a16:creationId xmlns:a16="http://schemas.microsoft.com/office/drawing/2014/main" id="{E18D1073-3402-4E53-B95E-A546C633DB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16290" y="1893424"/>
            <a:ext cx="8319960" cy="3551202"/>
          </a:xfrm>
        </p:spPr>
      </p:pic>
      <p:sp>
        <p:nvSpPr>
          <p:cNvPr id="7" name="Rectangle 6">
            <a:extLst>
              <a:ext uri="{FF2B5EF4-FFF2-40B4-BE49-F238E27FC236}">
                <a16:creationId xmlns:a16="http://schemas.microsoft.com/office/drawing/2014/main" id="{C5A21CE3-DE46-4343-971E-EFB392C7E5DC}"/>
              </a:ext>
            </a:extLst>
          </p:cNvPr>
          <p:cNvSpPr/>
          <p:nvPr/>
        </p:nvSpPr>
        <p:spPr>
          <a:xfrm>
            <a:off x="1555751" y="5456375"/>
            <a:ext cx="10433050"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The play clock will be set to 40 seconds when an officials’ time-out is initially taken for an injury to a defensive player (PlayPic A) or a defensive player has an equipment issue (PlayPic B).</a:t>
            </a:r>
          </a:p>
        </p:txBody>
      </p:sp>
      <p:sp>
        <p:nvSpPr>
          <p:cNvPr id="8" name="TextBox 7">
            <a:extLst>
              <a:ext uri="{FF2B5EF4-FFF2-40B4-BE49-F238E27FC236}">
                <a16:creationId xmlns:a16="http://schemas.microsoft.com/office/drawing/2014/main" id="{C33669F1-5378-45FA-8C85-E6AD5D5F1DDC}"/>
              </a:ext>
            </a:extLst>
          </p:cNvPr>
          <p:cNvSpPr txBox="1"/>
          <p:nvPr/>
        </p:nvSpPr>
        <p:spPr>
          <a:xfrm>
            <a:off x="2405608" y="2145873"/>
            <a:ext cx="2413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A</a:t>
            </a:r>
          </a:p>
        </p:txBody>
      </p:sp>
      <p:sp>
        <p:nvSpPr>
          <p:cNvPr id="10" name="TextBox 9">
            <a:extLst>
              <a:ext uri="{FF2B5EF4-FFF2-40B4-BE49-F238E27FC236}">
                <a16:creationId xmlns:a16="http://schemas.microsoft.com/office/drawing/2014/main" id="{538ABBAC-ECB8-4763-8A58-CC17A74D8527}"/>
              </a:ext>
            </a:extLst>
          </p:cNvPr>
          <p:cNvSpPr txBox="1"/>
          <p:nvPr/>
        </p:nvSpPr>
        <p:spPr>
          <a:xfrm>
            <a:off x="6700309" y="2139523"/>
            <a:ext cx="2413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B</a:t>
            </a:r>
          </a:p>
        </p:txBody>
      </p:sp>
    </p:spTree>
    <p:extLst>
      <p:ext uri="{BB962C8B-B14F-4D97-AF65-F5344CB8AC3E}">
        <p14:creationId xmlns:p14="http://schemas.microsoft.com/office/powerpoint/2010/main" val="4213204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25-Second Play Clock Clarification</a:t>
            </a:r>
            <a:br>
              <a:rPr lang="en-US" dirty="0"/>
            </a:br>
            <a:r>
              <a:rPr lang="en-US" dirty="0"/>
              <a:t>RULE 3-6-1</a:t>
            </a:r>
            <a:r>
              <a:rPr lang="en-US" cap="none" dirty="0"/>
              <a:t>a</a:t>
            </a:r>
            <a:r>
              <a:rPr lang="en-US" dirty="0"/>
              <a:t>(1)</a:t>
            </a:r>
            <a:r>
              <a:rPr lang="en-US" cap="none" dirty="0"/>
              <a:t>f</a:t>
            </a:r>
            <a:r>
              <a:rPr lang="en-US" dirty="0"/>
              <a:t> </a:t>
            </a:r>
          </a:p>
        </p:txBody>
      </p:sp>
      <p:pic>
        <p:nvPicPr>
          <p:cNvPr id="8" name="Content Placeholder 14">
            <a:extLst>
              <a:ext uri="{FF2B5EF4-FFF2-40B4-BE49-F238E27FC236}">
                <a16:creationId xmlns:a16="http://schemas.microsoft.com/office/drawing/2014/main" id="{08D626CA-D40E-4986-B6B9-8690EF606D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0999" y="1967452"/>
            <a:ext cx="7175802" cy="3535903"/>
          </a:xfrm>
        </p:spPr>
      </p:pic>
      <p:sp>
        <p:nvSpPr>
          <p:cNvPr id="10" name="Rectangle 9">
            <a:extLst>
              <a:ext uri="{FF2B5EF4-FFF2-40B4-BE49-F238E27FC236}">
                <a16:creationId xmlns:a16="http://schemas.microsoft.com/office/drawing/2014/main" id="{C4596C08-EF5E-4C54-987F-2262F7684D3E}"/>
              </a:ext>
            </a:extLst>
          </p:cNvPr>
          <p:cNvSpPr/>
          <p:nvPr/>
        </p:nvSpPr>
        <p:spPr>
          <a:xfrm>
            <a:off x="1682751" y="5579555"/>
            <a:ext cx="10153649" cy="7694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When either team is awarded a new series after a legal kick (MechaniGram A), the play clock is set to 25 seconds and starts with the ready-for-play signal (PlayPic B).</a:t>
            </a:r>
          </a:p>
        </p:txBody>
      </p:sp>
      <p:sp>
        <p:nvSpPr>
          <p:cNvPr id="11" name="TextBox 10">
            <a:extLst>
              <a:ext uri="{FF2B5EF4-FFF2-40B4-BE49-F238E27FC236}">
                <a16:creationId xmlns:a16="http://schemas.microsoft.com/office/drawing/2014/main" id="{8604E1DC-465C-4290-84E8-5DF7936722A8}"/>
              </a:ext>
            </a:extLst>
          </p:cNvPr>
          <p:cNvSpPr txBox="1"/>
          <p:nvPr/>
        </p:nvSpPr>
        <p:spPr>
          <a:xfrm>
            <a:off x="2932658" y="2158573"/>
            <a:ext cx="2413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A</a:t>
            </a:r>
          </a:p>
        </p:txBody>
      </p:sp>
      <p:sp>
        <p:nvSpPr>
          <p:cNvPr id="13" name="TextBox 12">
            <a:extLst>
              <a:ext uri="{FF2B5EF4-FFF2-40B4-BE49-F238E27FC236}">
                <a16:creationId xmlns:a16="http://schemas.microsoft.com/office/drawing/2014/main" id="{36F6894C-B076-4721-9E21-DBFAE9ACB119}"/>
              </a:ext>
            </a:extLst>
          </p:cNvPr>
          <p:cNvSpPr txBox="1"/>
          <p:nvPr/>
        </p:nvSpPr>
        <p:spPr>
          <a:xfrm>
            <a:off x="6759575" y="2158573"/>
            <a:ext cx="2413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B</a:t>
            </a:r>
          </a:p>
        </p:txBody>
      </p:sp>
    </p:spTree>
    <p:extLst>
      <p:ext uri="{BB962C8B-B14F-4D97-AF65-F5344CB8AC3E}">
        <p14:creationId xmlns:p14="http://schemas.microsoft.com/office/powerpoint/2010/main" val="1757977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4405D-8C6A-47A9-943F-279A66AD2918}"/>
              </a:ext>
            </a:extLst>
          </p:cNvPr>
          <p:cNvSpPr>
            <a:spLocks noGrp="1"/>
          </p:cNvSpPr>
          <p:nvPr>
            <p:ph type="title"/>
          </p:nvPr>
        </p:nvSpPr>
        <p:spPr/>
        <p:txBody>
          <a:bodyPr/>
          <a:lstStyle/>
          <a:p>
            <a:r>
              <a:rPr lang="en-US" dirty="0"/>
              <a:t>National federation of</a:t>
            </a:r>
            <a:br>
              <a:rPr lang="en-US" dirty="0"/>
            </a:br>
            <a:r>
              <a:rPr lang="en-US" dirty="0"/>
              <a:t>state high school associations  (NFHS) </a:t>
            </a:r>
          </a:p>
        </p:txBody>
      </p:sp>
      <p:sp>
        <p:nvSpPr>
          <p:cNvPr id="3" name="Text Placeholder 2">
            <a:extLst>
              <a:ext uri="{FF2B5EF4-FFF2-40B4-BE49-F238E27FC236}">
                <a16:creationId xmlns:a16="http://schemas.microsoft.com/office/drawing/2014/main" id="{C424339B-EF32-4D28-B6E5-EE14F113C9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18272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sz="4000" dirty="0"/>
              <a:t>Disconcerting Act FOUL AND Penalty Reclassified</a:t>
            </a:r>
            <a:br>
              <a:rPr lang="en-US" sz="4000" dirty="0"/>
            </a:br>
            <a:r>
              <a:rPr lang="en-US" sz="4000" dirty="0"/>
              <a:t>RULES 7-1-9, 7-1-9 PENALTY</a:t>
            </a:r>
            <a:endParaRPr lang="en-US" dirty="0"/>
          </a:p>
        </p:txBody>
      </p:sp>
      <p:pic>
        <p:nvPicPr>
          <p:cNvPr id="8" name="Content Placeholder 5" descr="A picture containing drawing&#10;&#10;Description automatically generated">
            <a:extLst>
              <a:ext uri="{FF2B5EF4-FFF2-40B4-BE49-F238E27FC236}">
                <a16:creationId xmlns:a16="http://schemas.microsoft.com/office/drawing/2014/main" id="{EB57FB07-4042-4FB2-923D-767B22C8F3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2482" y="1898872"/>
            <a:ext cx="8320468" cy="3601645"/>
          </a:xfrm>
        </p:spPr>
      </p:pic>
      <p:sp>
        <p:nvSpPr>
          <p:cNvPr id="10" name="Rectangle 9">
            <a:extLst>
              <a:ext uri="{FF2B5EF4-FFF2-40B4-BE49-F238E27FC236}">
                <a16:creationId xmlns:a16="http://schemas.microsoft.com/office/drawing/2014/main" id="{65056C8A-8E83-41F7-95DD-2286B7D3CA01}"/>
              </a:ext>
            </a:extLst>
          </p:cNvPr>
          <p:cNvSpPr/>
          <p:nvPr/>
        </p:nvSpPr>
        <p:spPr>
          <a:xfrm>
            <a:off x="1682751" y="5350955"/>
            <a:ext cx="10284883"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Disconcerting acts or words by the defense has been reclassified from an unsportsmanlike foul to a disconcerting act foul, and the penalty changed from 15 yards to 5 yards. Signal 23 will be used to indicate the foul.</a:t>
            </a:r>
          </a:p>
        </p:txBody>
      </p:sp>
      <p:sp>
        <p:nvSpPr>
          <p:cNvPr id="11" name="TextBox 10">
            <a:extLst>
              <a:ext uri="{FF2B5EF4-FFF2-40B4-BE49-F238E27FC236}">
                <a16:creationId xmlns:a16="http://schemas.microsoft.com/office/drawing/2014/main" id="{52299F2D-43A2-4FA1-A09D-E363419936DA}"/>
              </a:ext>
            </a:extLst>
          </p:cNvPr>
          <p:cNvSpPr txBox="1"/>
          <p:nvPr/>
        </p:nvSpPr>
        <p:spPr>
          <a:xfrm>
            <a:off x="8838158" y="2476073"/>
            <a:ext cx="470942"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14B56">
                    <a:lumMod val="50000"/>
                  </a:srgbClr>
                </a:solidFill>
                <a:effectLst/>
                <a:uLnTx/>
                <a:uFillTx/>
                <a:latin typeface="Arial" pitchFamily="34" charset="0"/>
                <a:ea typeface="+mn-ea"/>
                <a:cs typeface="Arial" pitchFamily="34" charset="0"/>
              </a:rPr>
              <a:t>23</a:t>
            </a:r>
          </a:p>
        </p:txBody>
      </p:sp>
    </p:spTree>
    <p:extLst>
      <p:ext uri="{BB962C8B-B14F-4D97-AF65-F5344CB8AC3E}">
        <p14:creationId xmlns:p14="http://schemas.microsoft.com/office/powerpoint/2010/main" val="1185247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Spiking the ball to conserve time</a:t>
            </a:r>
            <a:br>
              <a:rPr lang="en-US" dirty="0"/>
            </a:br>
            <a:r>
              <a:rPr lang="en-US" dirty="0"/>
              <a:t>7-5-2</a:t>
            </a:r>
            <a:r>
              <a:rPr lang="en-US" cap="none" dirty="0"/>
              <a:t>e</a:t>
            </a:r>
            <a:r>
              <a:rPr lang="en-US" dirty="0"/>
              <a:t> EXCEPTION, TABLE 7-5-2</a:t>
            </a:r>
            <a:r>
              <a:rPr lang="en-US" cap="none" dirty="0"/>
              <a:t>e</a:t>
            </a:r>
            <a:r>
              <a:rPr lang="en-US" dirty="0"/>
              <a:t> EXCEPTION, TABLE 7-5</a:t>
            </a:r>
            <a:r>
              <a:rPr lang="en-US" cap="none" dirty="0"/>
              <a:t>e</a:t>
            </a:r>
            <a:r>
              <a:rPr lang="en-US" dirty="0"/>
              <a:t> EXCEPTION</a:t>
            </a:r>
          </a:p>
        </p:txBody>
      </p:sp>
      <p:pic>
        <p:nvPicPr>
          <p:cNvPr id="8" name="Content Placeholder 8" descr="A picture containing game, table&#10;&#10;Description automatically generated">
            <a:extLst>
              <a:ext uri="{FF2B5EF4-FFF2-40B4-BE49-F238E27FC236}">
                <a16:creationId xmlns:a16="http://schemas.microsoft.com/office/drawing/2014/main" id="{111BAD9A-DEBF-4250-B5BD-B0585D49B5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6201" y="1936323"/>
            <a:ext cx="8979408" cy="3456432"/>
          </a:xfrm>
        </p:spPr>
      </p:pic>
      <p:sp>
        <p:nvSpPr>
          <p:cNvPr id="10" name="Rectangle 9">
            <a:extLst>
              <a:ext uri="{FF2B5EF4-FFF2-40B4-BE49-F238E27FC236}">
                <a16:creationId xmlns:a16="http://schemas.microsoft.com/office/drawing/2014/main" id="{DEE996B3-668D-4089-9222-D7C188A0982D}"/>
              </a:ext>
            </a:extLst>
          </p:cNvPr>
          <p:cNvSpPr/>
          <p:nvPr/>
        </p:nvSpPr>
        <p:spPr>
          <a:xfrm>
            <a:off x="1811867" y="5361005"/>
            <a:ext cx="9548283" cy="1107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414B56"/>
                </a:solidFill>
                <a:effectLst/>
                <a:uLnTx/>
                <a:uFillTx/>
                <a:latin typeface="Calibri"/>
                <a:ea typeface="+mn-ea"/>
                <a:cs typeface="Arial" pitchFamily="34" charset="0"/>
              </a:rPr>
              <a:t>The exception to allow a player to conserve time by intentionally throwing the ball forward to the ground immediately after receiving the snap has been expanded. This exception now includes snaps that are not hand-to-hand.</a:t>
            </a:r>
          </a:p>
        </p:txBody>
      </p:sp>
    </p:spTree>
    <p:extLst>
      <p:ext uri="{BB962C8B-B14F-4D97-AF65-F5344CB8AC3E}">
        <p14:creationId xmlns:p14="http://schemas.microsoft.com/office/powerpoint/2010/main" val="2989260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2021 – </a:t>
            </a:r>
            <a:r>
              <a:rPr lang="en-US" dirty="0" err="1"/>
              <a:t>GrAy</a:t>
            </a:r>
            <a:r>
              <a:rPr lang="en-US" dirty="0"/>
              <a:t> home football jersey</a:t>
            </a:r>
            <a:br>
              <a:rPr lang="en-US" dirty="0"/>
            </a:br>
            <a:r>
              <a:rPr lang="en-US" dirty="0"/>
              <a:t>Rule 1-5-1(</a:t>
            </a:r>
            <a:r>
              <a:rPr lang="en-US" cap="none" dirty="0"/>
              <a:t>b</a:t>
            </a:r>
            <a:r>
              <a:rPr lang="en-US" dirty="0"/>
              <a:t>)3</a:t>
            </a:r>
          </a:p>
        </p:txBody>
      </p:sp>
      <p:pic>
        <p:nvPicPr>
          <p:cNvPr id="8" name="Picture 7">
            <a:extLst>
              <a:ext uri="{FF2B5EF4-FFF2-40B4-BE49-F238E27FC236}">
                <a16:creationId xmlns:a16="http://schemas.microsoft.com/office/drawing/2014/main" id="{CBA33AA7-D514-4635-8180-FD063F438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181" y="1951631"/>
            <a:ext cx="5958179" cy="4462817"/>
          </a:xfrm>
          <a:prstGeom prst="rect">
            <a:avLst/>
          </a:prstGeom>
        </p:spPr>
      </p:pic>
    </p:spTree>
    <p:extLst>
      <p:ext uri="{BB962C8B-B14F-4D97-AF65-F5344CB8AC3E}">
        <p14:creationId xmlns:p14="http://schemas.microsoft.com/office/powerpoint/2010/main" val="3841675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2021 – Home team jerseys</a:t>
            </a:r>
            <a:br>
              <a:rPr lang="en-US" dirty="0"/>
            </a:br>
            <a:r>
              <a:rPr lang="en-US" dirty="0"/>
              <a:t>Rule 1-5-1(</a:t>
            </a:r>
            <a:r>
              <a:rPr lang="en-US" cap="none" dirty="0"/>
              <a:t>b</a:t>
            </a:r>
            <a:r>
              <a:rPr lang="en-US" dirty="0"/>
              <a:t>)3</a:t>
            </a:r>
          </a:p>
        </p:txBody>
      </p:sp>
      <p:pic>
        <p:nvPicPr>
          <p:cNvPr id="10" name="Picture 9">
            <a:extLst>
              <a:ext uri="{FF2B5EF4-FFF2-40B4-BE49-F238E27FC236}">
                <a16:creationId xmlns:a16="http://schemas.microsoft.com/office/drawing/2014/main" id="{0AB2F3F5-5A3C-4D0C-A211-0789CAE4E5A4}"/>
              </a:ext>
            </a:extLst>
          </p:cNvPr>
          <p:cNvPicPr/>
          <p:nvPr/>
        </p:nvPicPr>
        <p:blipFill rotWithShape="1">
          <a:blip r:embed="rId3">
            <a:extLst>
              <a:ext uri="{28A0092B-C50C-407E-A947-70E740481C1C}">
                <a14:useLocalDpi xmlns:a14="http://schemas.microsoft.com/office/drawing/2010/main" val="0"/>
              </a:ext>
            </a:extLst>
          </a:blip>
          <a:srcRect t="13115" b="42951"/>
          <a:stretch/>
        </p:blipFill>
        <p:spPr bwMode="auto">
          <a:xfrm>
            <a:off x="1940985" y="2095723"/>
            <a:ext cx="9264571" cy="3889844"/>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20CE04FD-D067-4931-A150-FE0DA35045A2}"/>
              </a:ext>
            </a:extLst>
          </p:cNvPr>
          <p:cNvSpPr txBox="1"/>
          <p:nvPr/>
        </p:nvSpPr>
        <p:spPr>
          <a:xfrm>
            <a:off x="2730357" y="5285599"/>
            <a:ext cx="518091"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A</a:t>
            </a:r>
          </a:p>
        </p:txBody>
      </p:sp>
      <p:sp>
        <p:nvSpPr>
          <p:cNvPr id="13" name="Rectangle 12">
            <a:extLst>
              <a:ext uri="{FF2B5EF4-FFF2-40B4-BE49-F238E27FC236}">
                <a16:creationId xmlns:a16="http://schemas.microsoft.com/office/drawing/2014/main" id="{B3EB9D8F-63A2-4FFC-80BC-D071E1672717}"/>
              </a:ext>
            </a:extLst>
          </p:cNvPr>
          <p:cNvSpPr/>
          <p:nvPr/>
        </p:nvSpPr>
        <p:spPr>
          <a:xfrm>
            <a:off x="4881611" y="5285598"/>
            <a:ext cx="518091"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B</a:t>
            </a:r>
          </a:p>
        </p:txBody>
      </p:sp>
      <p:sp>
        <p:nvSpPr>
          <p:cNvPr id="14" name="Rectangle 13">
            <a:extLst>
              <a:ext uri="{FF2B5EF4-FFF2-40B4-BE49-F238E27FC236}">
                <a16:creationId xmlns:a16="http://schemas.microsoft.com/office/drawing/2014/main" id="{18E876AD-D141-4FF0-B7DF-2691F9A94CC6}"/>
              </a:ext>
            </a:extLst>
          </p:cNvPr>
          <p:cNvSpPr/>
          <p:nvPr/>
        </p:nvSpPr>
        <p:spPr>
          <a:xfrm>
            <a:off x="7032865" y="5285597"/>
            <a:ext cx="518091"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C</a:t>
            </a:r>
          </a:p>
        </p:txBody>
      </p:sp>
      <p:sp>
        <p:nvSpPr>
          <p:cNvPr id="15" name="Rectangle 14">
            <a:extLst>
              <a:ext uri="{FF2B5EF4-FFF2-40B4-BE49-F238E27FC236}">
                <a16:creationId xmlns:a16="http://schemas.microsoft.com/office/drawing/2014/main" id="{A6A1D543-6B3D-48BE-B804-0364F7B82923}"/>
              </a:ext>
            </a:extLst>
          </p:cNvPr>
          <p:cNvSpPr/>
          <p:nvPr/>
        </p:nvSpPr>
        <p:spPr>
          <a:xfrm>
            <a:off x="9513937" y="5285596"/>
            <a:ext cx="518091"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D</a:t>
            </a:r>
          </a:p>
        </p:txBody>
      </p:sp>
    </p:spTree>
    <p:extLst>
      <p:ext uri="{BB962C8B-B14F-4D97-AF65-F5344CB8AC3E}">
        <p14:creationId xmlns:p14="http://schemas.microsoft.com/office/powerpoint/2010/main" val="210343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2021 – Home team jerseys</a:t>
            </a:r>
            <a:br>
              <a:rPr lang="en-US" dirty="0"/>
            </a:br>
            <a:r>
              <a:rPr lang="en-US" dirty="0"/>
              <a:t>gray Color Spectrum Chart</a:t>
            </a:r>
          </a:p>
        </p:txBody>
      </p:sp>
      <p:pic>
        <p:nvPicPr>
          <p:cNvPr id="8" name="Picture 7" descr="C:\Users\bcolg\AppData\Local\Microsoft\Windows\INetCache\Content.Word\IMG_3961 (002).jpg">
            <a:extLst>
              <a:ext uri="{FF2B5EF4-FFF2-40B4-BE49-F238E27FC236}">
                <a16:creationId xmlns:a16="http://schemas.microsoft.com/office/drawing/2014/main" id="{66F75EBB-BE41-41B9-AC16-AFF9EC5DFFFB}"/>
              </a:ext>
            </a:extLst>
          </p:cNvPr>
          <p:cNvPicPr/>
          <p:nvPr/>
        </p:nvPicPr>
        <p:blipFill rotWithShape="1">
          <a:blip r:embed="rId3">
            <a:extLst>
              <a:ext uri="{28A0092B-C50C-407E-A947-70E740481C1C}">
                <a14:useLocalDpi xmlns:a14="http://schemas.microsoft.com/office/drawing/2010/main" val="0"/>
              </a:ext>
            </a:extLst>
          </a:blip>
          <a:srcRect l="2245" t="13072" r="1871" b="23952"/>
          <a:stretch/>
        </p:blipFill>
        <p:spPr bwMode="auto">
          <a:xfrm>
            <a:off x="1940985" y="2493818"/>
            <a:ext cx="8350171" cy="3640975"/>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7151C344-F5C3-4173-A624-BCEE12A7335C}"/>
              </a:ext>
            </a:extLst>
          </p:cNvPr>
          <p:cNvSpPr txBox="1"/>
          <p:nvPr/>
        </p:nvSpPr>
        <p:spPr>
          <a:xfrm>
            <a:off x="2075505" y="2113480"/>
            <a:ext cx="8040990" cy="38033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100%    90%     80%    70%    60%    50%    40%    30%    20%    10%      0%</a:t>
            </a:r>
          </a:p>
        </p:txBody>
      </p:sp>
      <p:sp>
        <p:nvSpPr>
          <p:cNvPr id="11" name="Star: 5 Points 10">
            <a:extLst>
              <a:ext uri="{FF2B5EF4-FFF2-40B4-BE49-F238E27FC236}">
                <a16:creationId xmlns:a16="http://schemas.microsoft.com/office/drawing/2014/main" id="{BAB8D9FE-E59F-4B06-9F0B-82849D22DF25}"/>
              </a:ext>
            </a:extLst>
          </p:cNvPr>
          <p:cNvSpPr/>
          <p:nvPr/>
        </p:nvSpPr>
        <p:spPr>
          <a:xfrm>
            <a:off x="4327498" y="3821162"/>
            <a:ext cx="600502" cy="543021"/>
          </a:xfrm>
          <a:prstGeom prst="star5">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4744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8FC-EB0C-47FE-8FD6-1DECFB19F3A5}"/>
              </a:ext>
            </a:extLst>
          </p:cNvPr>
          <p:cNvSpPr>
            <a:spLocks noGrp="1"/>
          </p:cNvSpPr>
          <p:nvPr>
            <p:ph type="title"/>
          </p:nvPr>
        </p:nvSpPr>
        <p:spPr/>
        <p:txBody>
          <a:bodyPr/>
          <a:lstStyle/>
          <a:p>
            <a:r>
              <a:rPr lang="en-US" dirty="0"/>
              <a:t>FOOTBALL JERSEY NUMBERS </a:t>
            </a:r>
            <a:br>
              <a:rPr lang="en-US" dirty="0"/>
            </a:br>
            <a:r>
              <a:rPr lang="en-US" dirty="0"/>
              <a:t>RULE 1-5-1</a:t>
            </a:r>
            <a:r>
              <a:rPr lang="en-US" cap="none" dirty="0"/>
              <a:t>c, 1-5-1c(6)</a:t>
            </a:r>
            <a:endParaRPr lang="en-US" dirty="0"/>
          </a:p>
        </p:txBody>
      </p:sp>
      <p:sp>
        <p:nvSpPr>
          <p:cNvPr id="4" name="Footer Placeholder 3">
            <a:extLst>
              <a:ext uri="{FF2B5EF4-FFF2-40B4-BE49-F238E27FC236}">
                <a16:creationId xmlns:a16="http://schemas.microsoft.com/office/drawing/2014/main" id="{8BD14A73-623F-4AF9-9C9D-63DA345AB051}"/>
              </a:ext>
            </a:extLst>
          </p:cNvPr>
          <p:cNvSpPr>
            <a:spLocks noGrp="1"/>
          </p:cNvSpPr>
          <p:nvPr>
            <p:ph type="ftr" sz="quarter" idx="11"/>
          </p:nvPr>
        </p:nvSpPr>
        <p:spPr/>
        <p:txBody>
          <a:bodyPr/>
          <a:lstStyle/>
          <a:p>
            <a:pPr>
              <a:defRPr/>
            </a:pPr>
            <a:r>
              <a:rPr lang="en-US"/>
              <a:t>www.nfhs.org</a:t>
            </a:r>
          </a:p>
        </p:txBody>
      </p:sp>
      <p:pic>
        <p:nvPicPr>
          <p:cNvPr id="5" name="Content Placeholder 17">
            <a:extLst>
              <a:ext uri="{FF2B5EF4-FFF2-40B4-BE49-F238E27FC236}">
                <a16:creationId xmlns:a16="http://schemas.microsoft.com/office/drawing/2014/main" id="{9739C3B0-0A8D-4F37-B1E1-3DEA790143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13264" y="2134578"/>
            <a:ext cx="6461709" cy="3949700"/>
          </a:xfrm>
        </p:spPr>
      </p:pic>
      <p:sp>
        <p:nvSpPr>
          <p:cNvPr id="6" name="Content Placeholder 2">
            <a:extLst>
              <a:ext uri="{FF2B5EF4-FFF2-40B4-BE49-F238E27FC236}">
                <a16:creationId xmlns:a16="http://schemas.microsoft.com/office/drawing/2014/main" id="{90263531-E593-47D8-B4F0-A3DA436DF9F3}"/>
              </a:ext>
            </a:extLst>
          </p:cNvPr>
          <p:cNvSpPr txBox="1">
            <a:spLocks/>
          </p:cNvSpPr>
          <p:nvPr/>
        </p:nvSpPr>
        <p:spPr bwMode="auto">
          <a:xfrm>
            <a:off x="8053754" y="2134578"/>
            <a:ext cx="3935047" cy="3128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400" b="0" i="0" u="none" strike="noStrike" kern="1200" cap="none" spc="0" normalizeH="0" baseline="0" noProof="0" dirty="0">
                <a:ln>
                  <a:noFill/>
                </a:ln>
                <a:solidFill>
                  <a:srgbClr val="414B56"/>
                </a:solidFill>
                <a:effectLst/>
                <a:uLnTx/>
                <a:uFillTx/>
                <a:latin typeface="Calibri"/>
                <a:ea typeface="+mn-ea"/>
                <a:cs typeface="+mn-cs"/>
              </a:rPr>
              <a:t>The entire body of the number (the continuous horizontal bars and vertical strokes) exclusive of any border(s) shall be approximately 1</a:t>
            </a:r>
            <a:r>
              <a:rPr lang="en-US" sz="2400" dirty="0">
                <a:solidFill>
                  <a:srgbClr val="414B56"/>
                </a:solidFill>
                <a:latin typeface="Calibri"/>
              </a:rPr>
              <a:t>½-</a:t>
            </a:r>
            <a:r>
              <a:rPr kumimoji="0" lang="en-US" sz="2400" b="0" i="0" u="none" strike="noStrike" kern="1200" cap="none" spc="0" normalizeH="0" baseline="0" noProof="0" dirty="0">
                <a:ln>
                  <a:noFill/>
                </a:ln>
                <a:solidFill>
                  <a:srgbClr val="414B56"/>
                </a:solidFill>
                <a:effectLst/>
                <a:uLnTx/>
                <a:uFillTx/>
                <a:latin typeface="Calibri"/>
                <a:ea typeface="+mn-ea"/>
                <a:cs typeface="+mn-cs"/>
              </a:rPr>
              <a:t>inches wide, and a single solid color that clearly contrasts with the body color of the jersey starting in 2024.</a:t>
            </a:r>
          </a:p>
        </p:txBody>
      </p:sp>
    </p:spTree>
    <p:extLst>
      <p:ext uri="{BB962C8B-B14F-4D97-AF65-F5344CB8AC3E}">
        <p14:creationId xmlns:p14="http://schemas.microsoft.com/office/powerpoint/2010/main" val="1054597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Title 1">
            <a:extLst>
              <a:ext uri="{FF2B5EF4-FFF2-40B4-BE49-F238E27FC236}">
                <a16:creationId xmlns:a16="http://schemas.microsoft.com/office/drawing/2014/main" id="{3949308C-73A6-436A-B008-5DE0C3AB1E7E}"/>
              </a:ext>
            </a:extLst>
          </p:cNvPr>
          <p:cNvSpPr>
            <a:spLocks noGrp="1"/>
          </p:cNvSpPr>
          <p:nvPr>
            <p:ph type="title"/>
          </p:nvPr>
        </p:nvSpPr>
        <p:spPr>
          <a:xfrm>
            <a:off x="1940985" y="582613"/>
            <a:ext cx="10026649" cy="1204912"/>
          </a:xfrm>
        </p:spPr>
        <p:txBody>
          <a:bodyPr/>
          <a:lstStyle/>
          <a:p>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pic>
        <p:nvPicPr>
          <p:cNvPr id="8" name="Content Placeholder 9">
            <a:extLst>
              <a:ext uri="{FF2B5EF4-FFF2-40B4-BE49-F238E27FC236}">
                <a16:creationId xmlns:a16="http://schemas.microsoft.com/office/drawing/2014/main" id="{FB9C4263-D608-4E1D-AA32-F6F7A32940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314" r="18273" b="6181"/>
          <a:stretch/>
        </p:blipFill>
        <p:spPr>
          <a:xfrm>
            <a:off x="2063514" y="2064301"/>
            <a:ext cx="4032486" cy="4268236"/>
          </a:xfrm>
        </p:spPr>
      </p:pic>
      <p:sp>
        <p:nvSpPr>
          <p:cNvPr id="10" name="TextBox 9">
            <a:extLst>
              <a:ext uri="{FF2B5EF4-FFF2-40B4-BE49-F238E27FC236}">
                <a16:creationId xmlns:a16="http://schemas.microsoft.com/office/drawing/2014/main" id="{C2F61A0D-2AE3-4080-BBAB-58F19C8A00EF}"/>
              </a:ext>
            </a:extLst>
          </p:cNvPr>
          <p:cNvSpPr txBox="1"/>
          <p:nvPr/>
        </p:nvSpPr>
        <p:spPr>
          <a:xfrm>
            <a:off x="6443664" y="2650172"/>
            <a:ext cx="5523970" cy="29546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14B56"/>
                </a:solidFill>
                <a:effectLst/>
                <a:uLnTx/>
                <a:uFillTx/>
                <a:latin typeface="Calibri"/>
                <a:ea typeface="+mn-ea"/>
                <a:cs typeface="Arial" pitchFamily="34" charset="0"/>
              </a:rPr>
              <a:t>Effective with the 2024 season, the entire body of the number (the continuous horizontal bars and vertical strokes) shall be a single solid color that clearly contrasts with the body color of the jersey.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31382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8FC-EB0C-47FE-8FD6-1DECFB19F3A5}"/>
              </a:ext>
            </a:extLst>
          </p:cNvPr>
          <p:cNvSpPr>
            <a:spLocks noGrp="1"/>
          </p:cNvSpPr>
          <p:nvPr>
            <p:ph type="title"/>
          </p:nvPr>
        </p:nvSpPr>
        <p:spPr/>
        <p:txBody>
          <a:bodyPr/>
          <a:lstStyle/>
          <a:p>
            <a:r>
              <a:rPr lang="en-US" dirty="0"/>
              <a:t>2024 – Football JERSEY numbers </a:t>
            </a:r>
            <a:br>
              <a:rPr lang="en-US" dirty="0"/>
            </a:br>
            <a:r>
              <a:rPr lang="en-US" dirty="0"/>
              <a:t>RULES 1-5-1</a:t>
            </a:r>
            <a:r>
              <a:rPr lang="en-US" cap="none" dirty="0"/>
              <a:t>c,</a:t>
            </a:r>
            <a:r>
              <a:rPr lang="en-US" dirty="0"/>
              <a:t> 1-5-1</a:t>
            </a:r>
            <a:r>
              <a:rPr lang="en-US" cap="none" dirty="0"/>
              <a:t>c</a:t>
            </a:r>
            <a:r>
              <a:rPr lang="en-US" dirty="0"/>
              <a:t>(6) </a:t>
            </a:r>
          </a:p>
        </p:txBody>
      </p:sp>
      <p:sp>
        <p:nvSpPr>
          <p:cNvPr id="4" name="Footer Placeholder 3">
            <a:extLst>
              <a:ext uri="{FF2B5EF4-FFF2-40B4-BE49-F238E27FC236}">
                <a16:creationId xmlns:a16="http://schemas.microsoft.com/office/drawing/2014/main" id="{8BD14A73-623F-4AF9-9C9D-63DA345AB051}"/>
              </a:ext>
            </a:extLst>
          </p:cNvPr>
          <p:cNvSpPr>
            <a:spLocks noGrp="1"/>
          </p:cNvSpPr>
          <p:nvPr>
            <p:ph type="ftr" sz="quarter" idx="11"/>
          </p:nvPr>
        </p:nvSpPr>
        <p:spPr/>
        <p:txBody>
          <a:bodyPr/>
          <a:lstStyle/>
          <a:p>
            <a:pPr>
              <a:defRPr/>
            </a:pPr>
            <a:r>
              <a:rPr lang="en-US"/>
              <a:t>www.nfhs.org</a:t>
            </a:r>
          </a:p>
        </p:txBody>
      </p:sp>
      <p:sp>
        <p:nvSpPr>
          <p:cNvPr id="6" name="Rectangle 5">
            <a:extLst>
              <a:ext uri="{FF2B5EF4-FFF2-40B4-BE49-F238E27FC236}">
                <a16:creationId xmlns:a16="http://schemas.microsoft.com/office/drawing/2014/main" id="{9DEA406C-6CEB-4BC2-B306-95E39DBA9B7E}"/>
              </a:ext>
            </a:extLst>
          </p:cNvPr>
          <p:cNvSpPr/>
          <p:nvPr/>
        </p:nvSpPr>
        <p:spPr>
          <a:xfrm>
            <a:off x="1730497" y="5261210"/>
            <a:ext cx="10026650" cy="892552"/>
          </a:xfrm>
          <a:prstGeom prst="rect">
            <a:avLst/>
          </a:prstGeom>
        </p:spPr>
        <p:txBody>
          <a:bodyPr wrap="square">
            <a:spAutoFit/>
          </a:bodyPr>
          <a:lstStyle/>
          <a:p>
            <a:pPr lvl="0"/>
            <a:r>
              <a:rPr lang="en-US" sz="2600" dirty="0">
                <a:solidFill>
                  <a:srgbClr val="414B56"/>
                </a:solidFill>
                <a:latin typeface="Calibri"/>
                <a:cs typeface="+mn-cs"/>
              </a:rPr>
              <a:t>The style of the numbers on all three of these jerseys are legal now and will be in 2024 as well.</a:t>
            </a:r>
            <a:endParaRPr lang="en-US" sz="4800" dirty="0">
              <a:solidFill>
                <a:srgbClr val="414B56"/>
              </a:solidFill>
              <a:latin typeface="Calibri"/>
              <a:cs typeface="+mn-cs"/>
            </a:endParaRPr>
          </a:p>
        </p:txBody>
      </p:sp>
      <p:pic>
        <p:nvPicPr>
          <p:cNvPr id="9" name="Content Placeholder 8" descr="A close up of a sign&#10;&#10;Description automatically generated">
            <a:extLst>
              <a:ext uri="{FF2B5EF4-FFF2-40B4-BE49-F238E27FC236}">
                <a16:creationId xmlns:a16="http://schemas.microsoft.com/office/drawing/2014/main" id="{29D4E1A1-3E0D-4FFE-8343-0670CC832C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1947" y="2101236"/>
            <a:ext cx="8437128" cy="3159973"/>
          </a:xfrm>
        </p:spPr>
      </p:pic>
    </p:spTree>
    <p:extLst>
      <p:ext uri="{BB962C8B-B14F-4D97-AF65-F5344CB8AC3E}">
        <p14:creationId xmlns:p14="http://schemas.microsoft.com/office/powerpoint/2010/main" val="1801270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8FC-EB0C-47FE-8FD6-1DECFB19F3A5}"/>
              </a:ext>
            </a:extLst>
          </p:cNvPr>
          <p:cNvSpPr>
            <a:spLocks noGrp="1"/>
          </p:cNvSpPr>
          <p:nvPr>
            <p:ph type="title"/>
          </p:nvPr>
        </p:nvSpPr>
        <p:spPr/>
        <p:txBody>
          <a:bodyPr/>
          <a:lstStyle/>
          <a:p>
            <a:r>
              <a:rPr lang="en-US" dirty="0"/>
              <a:t>2024 – Football JERSEY numbers </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8BD14A73-623F-4AF9-9C9D-63DA345AB051}"/>
              </a:ext>
            </a:extLst>
          </p:cNvPr>
          <p:cNvSpPr>
            <a:spLocks noGrp="1"/>
          </p:cNvSpPr>
          <p:nvPr>
            <p:ph type="ftr" sz="quarter" idx="11"/>
          </p:nvPr>
        </p:nvSpPr>
        <p:spPr/>
        <p:txBody>
          <a:bodyPr/>
          <a:lstStyle/>
          <a:p>
            <a:pPr>
              <a:defRPr/>
            </a:pPr>
            <a:r>
              <a:rPr lang="en-US"/>
              <a:t>www.nfhs.org</a:t>
            </a:r>
          </a:p>
        </p:txBody>
      </p:sp>
      <p:pic>
        <p:nvPicPr>
          <p:cNvPr id="5" name="Content Placeholder 4">
            <a:extLst>
              <a:ext uri="{FF2B5EF4-FFF2-40B4-BE49-F238E27FC236}">
                <a16:creationId xmlns:a16="http://schemas.microsoft.com/office/drawing/2014/main" id="{6C6284D6-5E61-4044-9B53-8286BBA23B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1938" y="2076968"/>
            <a:ext cx="10526225" cy="2791383"/>
          </a:xfrm>
          <a:prstGeom prst="rect">
            <a:avLst/>
          </a:prstGeom>
        </p:spPr>
      </p:pic>
      <p:sp>
        <p:nvSpPr>
          <p:cNvPr id="6" name="Rectangle 5">
            <a:extLst>
              <a:ext uri="{FF2B5EF4-FFF2-40B4-BE49-F238E27FC236}">
                <a16:creationId xmlns:a16="http://schemas.microsoft.com/office/drawing/2014/main" id="{02D54ABA-32A6-4361-A6FA-6CC32966DA91}"/>
              </a:ext>
            </a:extLst>
          </p:cNvPr>
          <p:cNvSpPr/>
          <p:nvPr/>
        </p:nvSpPr>
        <p:spPr>
          <a:xfrm>
            <a:off x="1420771" y="5177187"/>
            <a:ext cx="10546863" cy="892552"/>
          </a:xfrm>
          <a:prstGeom prst="rect">
            <a:avLst/>
          </a:prstGeom>
        </p:spPr>
        <p:txBody>
          <a:bodyPr wrap="square">
            <a:spAutoFit/>
          </a:bodyPr>
          <a:lstStyle/>
          <a:p>
            <a:pPr lvl="0"/>
            <a:r>
              <a:rPr lang="en-US" sz="2600" dirty="0">
                <a:solidFill>
                  <a:srgbClr val="414B56"/>
                </a:solidFill>
                <a:latin typeface="Calibri"/>
                <a:cs typeface="+mn-cs"/>
              </a:rPr>
              <a:t>The style of the numbers on these jerseys are legal through the 2023 season. The following four types of number designs will be illegal in 2024.</a:t>
            </a:r>
          </a:p>
        </p:txBody>
      </p:sp>
    </p:spTree>
    <p:extLst>
      <p:ext uri="{BB962C8B-B14F-4D97-AF65-F5344CB8AC3E}">
        <p14:creationId xmlns:p14="http://schemas.microsoft.com/office/powerpoint/2010/main" val="419278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3D4-FBC0-492D-B7F0-2F73079E0327}"/>
              </a:ext>
            </a:extLst>
          </p:cNvPr>
          <p:cNvSpPr>
            <a:spLocks noGrp="1"/>
          </p:cNvSpPr>
          <p:nvPr>
            <p:ph type="title"/>
          </p:nvPr>
        </p:nvSpPr>
        <p:spPr/>
        <p:txBody>
          <a:bodyPr/>
          <a:lstStyle/>
          <a:p>
            <a:r>
              <a:rPr lang="en-US" dirty="0"/>
              <a:t>2021 </a:t>
            </a:r>
            <a:r>
              <a:rPr lang="en-US" dirty="0" err="1"/>
              <a:t>nfhs</a:t>
            </a:r>
            <a:br>
              <a:rPr lang="en-US" dirty="0"/>
            </a:br>
            <a:r>
              <a:rPr lang="en-US" dirty="0"/>
              <a:t>football points of emphasis</a:t>
            </a:r>
          </a:p>
        </p:txBody>
      </p:sp>
      <p:sp>
        <p:nvSpPr>
          <p:cNvPr id="3" name="Text Placeholder 2">
            <a:extLst>
              <a:ext uri="{FF2B5EF4-FFF2-40B4-BE49-F238E27FC236}">
                <a16:creationId xmlns:a16="http://schemas.microsoft.com/office/drawing/2014/main"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1509" name="Picture 2" descr="C:\Users\mkosk\Desktop\Revised USA map with colors.jpg">
            <a:extLst>
              <a:ext uri="{FF2B5EF4-FFF2-40B4-BE49-F238E27FC236}">
                <a16:creationId xmlns:a16="http://schemas.microsoft.com/office/drawing/2014/main" id="{D971159E-36B1-4168-A127-8815D40EA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1" t="4256" r="2832" b="8511"/>
          <a:stretch>
            <a:fillRect/>
          </a:stretch>
        </p:blipFill>
        <p:spPr bwMode="auto">
          <a:xfrm>
            <a:off x="7297738" y="2752725"/>
            <a:ext cx="46910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2021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Sportsmanship</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Intentional Grounding</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Ineligible Downfield and Line of Scrimmage Formation</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a:extLst>
              <a:ext uri="{FF2B5EF4-FFF2-40B4-BE49-F238E27FC236}">
                <a16:creationId xmlns:a16="http://schemas.microsoft.com/office/drawing/2014/main" id="{717CD8AF-5AB5-4922-B50D-92BE08369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4385" y="4284370"/>
            <a:ext cx="3076588" cy="2043405"/>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E5D3-D8F9-469F-8CA0-A386F4AA0151}"/>
              </a:ext>
            </a:extLst>
          </p:cNvPr>
          <p:cNvSpPr>
            <a:spLocks noGrp="1"/>
          </p:cNvSpPr>
          <p:nvPr>
            <p:ph type="title"/>
          </p:nvPr>
        </p:nvSpPr>
        <p:spPr/>
        <p:txBody>
          <a:bodyPr/>
          <a:lstStyle/>
          <a:p>
            <a:r>
              <a:rPr lang="en-US" dirty="0"/>
              <a:t>SPORTSMANSHIP</a:t>
            </a:r>
          </a:p>
        </p:txBody>
      </p:sp>
      <p:pic>
        <p:nvPicPr>
          <p:cNvPr id="6" name="Content Placeholder 5" descr="A picture containing computer, drawing&#10;&#10;Description automatically generated">
            <a:extLst>
              <a:ext uri="{FF2B5EF4-FFF2-40B4-BE49-F238E27FC236}">
                <a16:creationId xmlns:a16="http://schemas.microsoft.com/office/drawing/2014/main" id="{68C043B8-A5C1-4A0B-BB85-63964532FC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6465" y="2008854"/>
            <a:ext cx="10981169" cy="2950496"/>
          </a:xfrm>
        </p:spPr>
      </p:pic>
      <p:sp>
        <p:nvSpPr>
          <p:cNvPr id="4" name="Footer Placeholder 3">
            <a:extLst>
              <a:ext uri="{FF2B5EF4-FFF2-40B4-BE49-F238E27FC236}">
                <a16:creationId xmlns:a16="http://schemas.microsoft.com/office/drawing/2014/main" id="{DD072C70-1849-4AFB-A5AD-296B624AAA28}"/>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D3DF5960-AAAC-42DD-B7CE-9DF882A7FED4}"/>
              </a:ext>
            </a:extLst>
          </p:cNvPr>
          <p:cNvSpPr/>
          <p:nvPr/>
        </p:nvSpPr>
        <p:spPr>
          <a:xfrm>
            <a:off x="1346200" y="5003323"/>
            <a:ext cx="10452100" cy="1323439"/>
          </a:xfrm>
          <a:prstGeom prst="rect">
            <a:avLst/>
          </a:prstGeom>
        </p:spPr>
        <p:txBody>
          <a:bodyPr wrap="square">
            <a:spAutoFit/>
          </a:bodyPr>
          <a:lstStyle/>
          <a:p>
            <a:r>
              <a:rPr lang="en-US" sz="2000" dirty="0">
                <a:latin typeface="+mn-lt"/>
              </a:rPr>
              <a:t>When considering sportsmanship, many may first think only of the game participants (athletes and coaches) within the timeframe of the game. </a:t>
            </a:r>
            <a:r>
              <a:rPr lang="en-US" sz="2000" dirty="0">
                <a:latin typeface="+mn-lt"/>
                <a:ea typeface="Calibri" panose="020F0502020204030204" pitchFamily="34" charset="0"/>
              </a:rPr>
              <a:t>Although p</a:t>
            </a:r>
            <a:r>
              <a:rPr lang="en-US" sz="2000" dirty="0">
                <a:latin typeface="+mn-lt"/>
              </a:rPr>
              <a:t>layers and coaches are the most visible in their displays of sportsmanship, proper </a:t>
            </a:r>
            <a:r>
              <a:rPr lang="en-US" sz="2000" dirty="0">
                <a:latin typeface="+mn-lt"/>
                <a:ea typeface="Calibri" panose="020F0502020204030204" pitchFamily="34" charset="0"/>
              </a:rPr>
              <a:t>sportsmanship also includes public address announcers (PlayPic A), bands (PlayPic B) and spectators (PlayPic C).</a:t>
            </a:r>
            <a:endParaRPr lang="en-US" sz="2000" dirty="0">
              <a:latin typeface="+mn-lt"/>
            </a:endParaRPr>
          </a:p>
        </p:txBody>
      </p:sp>
      <p:sp>
        <p:nvSpPr>
          <p:cNvPr id="7" name="TextBox 6">
            <a:extLst>
              <a:ext uri="{FF2B5EF4-FFF2-40B4-BE49-F238E27FC236}">
                <a16:creationId xmlns:a16="http://schemas.microsoft.com/office/drawing/2014/main" id="{963A729B-879C-4662-938C-899083D2FD2A}"/>
              </a:ext>
            </a:extLst>
          </p:cNvPr>
          <p:cNvSpPr txBox="1"/>
          <p:nvPr/>
        </p:nvSpPr>
        <p:spPr>
          <a:xfrm>
            <a:off x="1212850" y="2285573"/>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8" name="TextBox 7">
            <a:extLst>
              <a:ext uri="{FF2B5EF4-FFF2-40B4-BE49-F238E27FC236}">
                <a16:creationId xmlns:a16="http://schemas.microsoft.com/office/drawing/2014/main" id="{6154F10F-0939-4376-AB1E-41870FA87DF1}"/>
              </a:ext>
            </a:extLst>
          </p:cNvPr>
          <p:cNvSpPr txBox="1"/>
          <p:nvPr/>
        </p:nvSpPr>
        <p:spPr>
          <a:xfrm>
            <a:off x="5040858" y="2285573"/>
            <a:ext cx="241300" cy="369332"/>
          </a:xfrm>
          <a:prstGeom prst="rect">
            <a:avLst/>
          </a:prstGeom>
          <a:noFill/>
        </p:spPr>
        <p:txBody>
          <a:bodyPr wrap="square" rtlCol="0">
            <a:spAutoFit/>
          </a:bodyPr>
          <a:lstStyle/>
          <a:p>
            <a:r>
              <a:rPr lang="en-US" b="1" dirty="0">
                <a:solidFill>
                  <a:schemeClr val="tx1">
                    <a:lumMod val="50000"/>
                  </a:schemeClr>
                </a:solidFill>
              </a:rPr>
              <a:t>B</a:t>
            </a:r>
          </a:p>
        </p:txBody>
      </p:sp>
      <p:sp>
        <p:nvSpPr>
          <p:cNvPr id="10" name="TextBox 9">
            <a:extLst>
              <a:ext uri="{FF2B5EF4-FFF2-40B4-BE49-F238E27FC236}">
                <a16:creationId xmlns:a16="http://schemas.microsoft.com/office/drawing/2014/main" id="{8856E475-D750-403D-848E-799606206548}"/>
              </a:ext>
            </a:extLst>
          </p:cNvPr>
          <p:cNvSpPr txBox="1"/>
          <p:nvPr/>
        </p:nvSpPr>
        <p:spPr>
          <a:xfrm>
            <a:off x="9358858" y="2285573"/>
            <a:ext cx="241300" cy="369332"/>
          </a:xfrm>
          <a:prstGeom prst="rect">
            <a:avLst/>
          </a:prstGeom>
          <a:noFill/>
        </p:spPr>
        <p:txBody>
          <a:bodyPr wrap="square" rtlCol="0">
            <a:spAutoFit/>
          </a:bodyPr>
          <a:lstStyle/>
          <a:p>
            <a:r>
              <a:rPr lang="en-US" b="1" dirty="0">
                <a:solidFill>
                  <a:schemeClr val="tx1">
                    <a:lumMod val="50000"/>
                  </a:schemeClr>
                </a:solidFill>
              </a:rPr>
              <a:t>C</a:t>
            </a:r>
          </a:p>
        </p:txBody>
      </p:sp>
    </p:spTree>
    <p:extLst>
      <p:ext uri="{BB962C8B-B14F-4D97-AF65-F5344CB8AC3E}">
        <p14:creationId xmlns:p14="http://schemas.microsoft.com/office/powerpoint/2010/main" val="4276682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E058-DD37-4FEB-A9B0-0467131552AD}"/>
              </a:ext>
            </a:extLst>
          </p:cNvPr>
          <p:cNvSpPr>
            <a:spLocks noGrp="1"/>
          </p:cNvSpPr>
          <p:nvPr>
            <p:ph type="title"/>
          </p:nvPr>
        </p:nvSpPr>
        <p:spPr/>
        <p:txBody>
          <a:bodyPr/>
          <a:lstStyle/>
          <a:p>
            <a:r>
              <a:rPr lang="en-US" dirty="0"/>
              <a:t>INTENTIONAL GROUNDING</a:t>
            </a:r>
          </a:p>
        </p:txBody>
      </p:sp>
      <p:pic>
        <p:nvPicPr>
          <p:cNvPr id="6" name="Content Placeholder 5" descr="A circuit board&#10;&#10;Description automatically generated">
            <a:extLst>
              <a:ext uri="{FF2B5EF4-FFF2-40B4-BE49-F238E27FC236}">
                <a16:creationId xmlns:a16="http://schemas.microsoft.com/office/drawing/2014/main" id="{12903D33-E017-4225-90BD-5B23DAD600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304" y="1906746"/>
            <a:ext cx="8887968" cy="3474720"/>
          </a:xfrm>
        </p:spPr>
      </p:pic>
      <p:sp>
        <p:nvSpPr>
          <p:cNvPr id="4" name="Footer Placeholder 3">
            <a:extLst>
              <a:ext uri="{FF2B5EF4-FFF2-40B4-BE49-F238E27FC236}">
                <a16:creationId xmlns:a16="http://schemas.microsoft.com/office/drawing/2014/main" id="{EC8A74E8-1DF6-49C2-B2BB-D49A99905862}"/>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3182A595-0C7A-41D4-BC6F-474AD3346D71}"/>
              </a:ext>
            </a:extLst>
          </p:cNvPr>
          <p:cNvSpPr/>
          <p:nvPr/>
        </p:nvSpPr>
        <p:spPr>
          <a:xfrm>
            <a:off x="1389185" y="5325555"/>
            <a:ext cx="10578449" cy="1200329"/>
          </a:xfrm>
          <a:prstGeom prst="rect">
            <a:avLst/>
          </a:prstGeom>
        </p:spPr>
        <p:txBody>
          <a:bodyPr wrap="square">
            <a:spAutoFit/>
          </a:bodyPr>
          <a:lstStyle/>
          <a:p>
            <a:r>
              <a:rPr lang="en-US" dirty="0">
                <a:latin typeface="+mn-lt"/>
              </a:rPr>
              <a:t>Under NFHS rules, unless using the legal exception in Rule 7-5-2e, intentional grounding is a foul whenever a forward pass is thrown to prevent a loss of yardage or to conserve time (PlayPic A)  or to an area not occupied by an eligible receiver (PlayPic B). High school referees need to be aware of these situations and, with the help of the line judge and linesman, make the correct call under NFHS football rules. </a:t>
            </a:r>
          </a:p>
        </p:txBody>
      </p:sp>
      <p:sp>
        <p:nvSpPr>
          <p:cNvPr id="7" name="TextBox 6">
            <a:extLst>
              <a:ext uri="{FF2B5EF4-FFF2-40B4-BE49-F238E27FC236}">
                <a16:creationId xmlns:a16="http://schemas.microsoft.com/office/drawing/2014/main" id="{B3847C9B-98FB-412E-B908-3B190B92C190}"/>
              </a:ext>
            </a:extLst>
          </p:cNvPr>
          <p:cNvSpPr txBox="1"/>
          <p:nvPr/>
        </p:nvSpPr>
        <p:spPr>
          <a:xfrm>
            <a:off x="2450058" y="2222073"/>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8" name="TextBox 7">
            <a:extLst>
              <a:ext uri="{FF2B5EF4-FFF2-40B4-BE49-F238E27FC236}">
                <a16:creationId xmlns:a16="http://schemas.microsoft.com/office/drawing/2014/main" id="{76A71FE9-A449-4285-A0EE-7B26B48DCE21}"/>
              </a:ext>
            </a:extLst>
          </p:cNvPr>
          <p:cNvSpPr txBox="1"/>
          <p:nvPr/>
        </p:nvSpPr>
        <p:spPr>
          <a:xfrm>
            <a:off x="6903509" y="2222073"/>
            <a:ext cx="241300" cy="369332"/>
          </a:xfrm>
          <a:prstGeom prst="rect">
            <a:avLst/>
          </a:prstGeom>
          <a:noFill/>
        </p:spPr>
        <p:txBody>
          <a:bodyPr wrap="square" rtlCol="0">
            <a:spAutoFit/>
          </a:bodyPr>
          <a:lstStyle/>
          <a:p>
            <a:r>
              <a:rPr lang="en-US" b="1" dirty="0">
                <a:solidFill>
                  <a:schemeClr val="tx1">
                    <a:lumMod val="50000"/>
                  </a:schemeClr>
                </a:solidFill>
              </a:rPr>
              <a:t>B</a:t>
            </a:r>
          </a:p>
        </p:txBody>
      </p:sp>
    </p:spTree>
    <p:extLst>
      <p:ext uri="{BB962C8B-B14F-4D97-AF65-F5344CB8AC3E}">
        <p14:creationId xmlns:p14="http://schemas.microsoft.com/office/powerpoint/2010/main" val="1005334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330C-E83E-41CF-A018-35354CA84A42}"/>
              </a:ext>
            </a:extLst>
          </p:cNvPr>
          <p:cNvSpPr>
            <a:spLocks noGrp="1"/>
          </p:cNvSpPr>
          <p:nvPr>
            <p:ph type="title"/>
          </p:nvPr>
        </p:nvSpPr>
        <p:spPr/>
        <p:txBody>
          <a:bodyPr/>
          <a:lstStyle/>
          <a:p>
            <a:r>
              <a:rPr lang="en-US" dirty="0"/>
              <a:t>INELIGIBLE DOWNFIELD</a:t>
            </a:r>
          </a:p>
        </p:txBody>
      </p:sp>
      <p:sp>
        <p:nvSpPr>
          <p:cNvPr id="4" name="Footer Placeholder 3">
            <a:extLst>
              <a:ext uri="{FF2B5EF4-FFF2-40B4-BE49-F238E27FC236}">
                <a16:creationId xmlns:a16="http://schemas.microsoft.com/office/drawing/2014/main" id="{10D4483F-37BF-4C73-BC30-4DF28561EDBF}"/>
              </a:ext>
            </a:extLst>
          </p:cNvPr>
          <p:cNvSpPr>
            <a:spLocks noGrp="1"/>
          </p:cNvSpPr>
          <p:nvPr>
            <p:ph type="ftr" sz="quarter" idx="11"/>
          </p:nvPr>
        </p:nvSpPr>
        <p:spPr/>
        <p:txBody>
          <a:bodyPr/>
          <a:lstStyle/>
          <a:p>
            <a:pPr>
              <a:defRPr/>
            </a:pPr>
            <a:r>
              <a:rPr lang="en-US"/>
              <a:t>www.nfhs.org</a:t>
            </a:r>
          </a:p>
        </p:txBody>
      </p:sp>
      <p:sp>
        <p:nvSpPr>
          <p:cNvPr id="5" name="Rectangle 4">
            <a:extLst>
              <a:ext uri="{FF2B5EF4-FFF2-40B4-BE49-F238E27FC236}">
                <a16:creationId xmlns:a16="http://schemas.microsoft.com/office/drawing/2014/main" id="{0853CBEC-D9B4-445B-9201-652B53710893}"/>
              </a:ext>
            </a:extLst>
          </p:cNvPr>
          <p:cNvSpPr/>
          <p:nvPr/>
        </p:nvSpPr>
        <p:spPr>
          <a:xfrm>
            <a:off x="8705152" y="1973204"/>
            <a:ext cx="3155526" cy="4524315"/>
          </a:xfrm>
          <a:prstGeom prst="rect">
            <a:avLst/>
          </a:prstGeom>
        </p:spPr>
        <p:txBody>
          <a:bodyPr wrap="square">
            <a:spAutoFit/>
          </a:bodyPr>
          <a:lstStyle/>
          <a:p>
            <a:r>
              <a:rPr lang="en-US" dirty="0">
                <a:latin typeface="+mn-lt"/>
              </a:rPr>
              <a:t>Ineligible A players may not advance beyond the expanded neutral zone on a legal forward pass play before a legal forward pass that crosses the neutral zone is in flight. The neutral zone expands two yards behind the defensive line of scrimmage following the snap. When identifying A players who are illegally downfield it is important to make sure that the A player is clearly beyond the expanded neutral zone (2 yards) at the moment that the pass occurs. </a:t>
            </a:r>
          </a:p>
        </p:txBody>
      </p:sp>
      <p:pic>
        <p:nvPicPr>
          <p:cNvPr id="9" name="Picture 8" descr="A screenshot of a video game&#10;&#10;Description automatically generated">
            <a:extLst>
              <a:ext uri="{FF2B5EF4-FFF2-40B4-BE49-F238E27FC236}">
                <a16:creationId xmlns:a16="http://schemas.microsoft.com/office/drawing/2014/main" id="{3DBDAB40-7CCE-4691-A993-508E4636C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470" y="2042943"/>
            <a:ext cx="6786880" cy="4440230"/>
          </a:xfrm>
          <a:prstGeom prst="rect">
            <a:avLst/>
          </a:prstGeom>
        </p:spPr>
      </p:pic>
    </p:spTree>
    <p:extLst>
      <p:ext uri="{BB962C8B-B14F-4D97-AF65-F5344CB8AC3E}">
        <p14:creationId xmlns:p14="http://schemas.microsoft.com/office/powerpoint/2010/main" val="4171328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D2A34-A79F-4F2D-BA26-E45389494B10}"/>
              </a:ext>
            </a:extLst>
          </p:cNvPr>
          <p:cNvSpPr>
            <a:spLocks noGrp="1"/>
          </p:cNvSpPr>
          <p:nvPr>
            <p:ph type="title"/>
          </p:nvPr>
        </p:nvSpPr>
        <p:spPr/>
        <p:txBody>
          <a:bodyPr/>
          <a:lstStyle/>
          <a:p>
            <a:r>
              <a:rPr lang="en-US" dirty="0"/>
              <a:t>LINE OF SCRIMMAGE FORMATION</a:t>
            </a:r>
          </a:p>
        </p:txBody>
      </p:sp>
      <p:sp>
        <p:nvSpPr>
          <p:cNvPr id="4" name="Footer Placeholder 3">
            <a:extLst>
              <a:ext uri="{FF2B5EF4-FFF2-40B4-BE49-F238E27FC236}">
                <a16:creationId xmlns:a16="http://schemas.microsoft.com/office/drawing/2014/main" id="{92A6F655-9601-43B6-979E-B8166E42BDC9}"/>
              </a:ext>
            </a:extLst>
          </p:cNvPr>
          <p:cNvSpPr>
            <a:spLocks noGrp="1"/>
          </p:cNvSpPr>
          <p:nvPr>
            <p:ph type="ftr" sz="quarter" idx="11"/>
          </p:nvPr>
        </p:nvSpPr>
        <p:spPr/>
        <p:txBody>
          <a:bodyPr/>
          <a:lstStyle/>
          <a:p>
            <a:pPr>
              <a:defRPr/>
            </a:pPr>
            <a:r>
              <a:rPr lang="en-US"/>
              <a:t>www.nfhs.org</a:t>
            </a:r>
          </a:p>
        </p:txBody>
      </p:sp>
      <p:sp>
        <p:nvSpPr>
          <p:cNvPr id="3" name="Rectangle 2">
            <a:extLst>
              <a:ext uri="{FF2B5EF4-FFF2-40B4-BE49-F238E27FC236}">
                <a16:creationId xmlns:a16="http://schemas.microsoft.com/office/drawing/2014/main" id="{B6595357-182F-4CF0-89E8-D7F48367ACCE}"/>
              </a:ext>
            </a:extLst>
          </p:cNvPr>
          <p:cNvSpPr/>
          <p:nvPr/>
        </p:nvSpPr>
        <p:spPr>
          <a:xfrm>
            <a:off x="6896100" y="2077057"/>
            <a:ext cx="5008034" cy="3259097"/>
          </a:xfrm>
          <a:prstGeom prst="rect">
            <a:avLst/>
          </a:prstGeom>
        </p:spPr>
        <p:txBody>
          <a:bodyPr wrap="square">
            <a:spAutoFit/>
          </a:bodyPr>
          <a:lstStyle/>
          <a:p>
            <a:pPr marL="0" marR="0">
              <a:lnSpc>
                <a:spcPct val="115000"/>
              </a:lnSpc>
              <a:spcBef>
                <a:spcPts val="0"/>
              </a:spcBef>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Only one player may not be on the line but still penetrate the vertical plane through the waistline of his nearest teammate who is on the line. This player (A) must be in position to receive a hand-to-hand snap, but does not have to actually receive it. By rule, he is the only player allowed to be positioned in “</a:t>
            </a:r>
            <a:r>
              <a:rPr lang="en-US">
                <a:latin typeface="Calibri" panose="020F0502020204030204" pitchFamily="34" charset="0"/>
                <a:ea typeface="Times New Roman" panose="02020603050405020304" pitchFamily="18" charset="0"/>
                <a:cs typeface="Times New Roman" panose="02020603050405020304" pitchFamily="18" charset="0"/>
              </a:rPr>
              <a:t>no man’s </a:t>
            </a:r>
            <a:r>
              <a:rPr lang="en-US" dirty="0">
                <a:latin typeface="Calibri" panose="020F0502020204030204" pitchFamily="34" charset="0"/>
                <a:ea typeface="Times New Roman" panose="02020603050405020304" pitchFamily="18" charset="0"/>
                <a:cs typeface="Times New Roman" panose="02020603050405020304" pitchFamily="18" charset="0"/>
              </a:rPr>
              <a:t>land” at the snap. All other players not on the line must be clearly positioned as backs. The player marked (B) is in an illegal position.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icture containing screenshot, drawing&#10;&#10;Description automatically generated">
            <a:extLst>
              <a:ext uri="{FF2B5EF4-FFF2-40B4-BE49-F238E27FC236}">
                <a16:creationId xmlns:a16="http://schemas.microsoft.com/office/drawing/2014/main" id="{F8FAA67A-27F0-4723-B2D3-BD7F6A0EF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023" y="2020315"/>
            <a:ext cx="5272763" cy="4312221"/>
          </a:xfrm>
          <a:prstGeom prst="rect">
            <a:avLst/>
          </a:prstGeom>
        </p:spPr>
      </p:pic>
      <p:sp>
        <p:nvSpPr>
          <p:cNvPr id="6" name="TextBox 5">
            <a:extLst>
              <a:ext uri="{FF2B5EF4-FFF2-40B4-BE49-F238E27FC236}">
                <a16:creationId xmlns:a16="http://schemas.microsoft.com/office/drawing/2014/main" id="{E125805D-8C81-45C1-86D7-B756B7A47733}"/>
              </a:ext>
            </a:extLst>
          </p:cNvPr>
          <p:cNvSpPr txBox="1"/>
          <p:nvPr/>
        </p:nvSpPr>
        <p:spPr>
          <a:xfrm>
            <a:off x="4596358" y="2516713"/>
            <a:ext cx="241300" cy="369332"/>
          </a:xfrm>
          <a:prstGeom prst="rect">
            <a:avLst/>
          </a:prstGeom>
          <a:noFill/>
        </p:spPr>
        <p:txBody>
          <a:bodyPr wrap="square" rtlCol="0">
            <a:spAutoFit/>
          </a:bodyPr>
          <a:lstStyle/>
          <a:p>
            <a:r>
              <a:rPr lang="en-US" b="1" dirty="0">
                <a:solidFill>
                  <a:schemeClr val="tx1">
                    <a:lumMod val="50000"/>
                  </a:schemeClr>
                </a:solidFill>
              </a:rPr>
              <a:t>A</a:t>
            </a:r>
          </a:p>
        </p:txBody>
      </p:sp>
      <p:sp>
        <p:nvSpPr>
          <p:cNvPr id="7" name="TextBox 6">
            <a:extLst>
              <a:ext uri="{FF2B5EF4-FFF2-40B4-BE49-F238E27FC236}">
                <a16:creationId xmlns:a16="http://schemas.microsoft.com/office/drawing/2014/main" id="{C86966B1-8802-412C-88E8-1B21E0FC47D4}"/>
              </a:ext>
            </a:extLst>
          </p:cNvPr>
          <p:cNvSpPr txBox="1"/>
          <p:nvPr/>
        </p:nvSpPr>
        <p:spPr>
          <a:xfrm>
            <a:off x="5181828" y="4250263"/>
            <a:ext cx="241300" cy="369332"/>
          </a:xfrm>
          <a:prstGeom prst="rect">
            <a:avLst/>
          </a:prstGeom>
          <a:noFill/>
        </p:spPr>
        <p:txBody>
          <a:bodyPr wrap="square" rtlCol="0">
            <a:spAutoFit/>
          </a:bodyPr>
          <a:lstStyle/>
          <a:p>
            <a:r>
              <a:rPr lang="en-US" b="1" dirty="0">
                <a:solidFill>
                  <a:schemeClr val="tx1">
                    <a:lumMod val="50000"/>
                  </a:schemeClr>
                </a:solidFill>
              </a:rPr>
              <a:t>B</a:t>
            </a:r>
          </a:p>
        </p:txBody>
      </p:sp>
    </p:spTree>
    <p:extLst>
      <p:ext uri="{BB962C8B-B14F-4D97-AF65-F5344CB8AC3E}">
        <p14:creationId xmlns:p14="http://schemas.microsoft.com/office/powerpoint/2010/main" val="3877138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p:txBody>
          <a:bodyPr/>
          <a:lstStyle/>
          <a:p>
            <a:r>
              <a:rPr lang="en-US" dirty="0"/>
              <a:t>2020-2021 </a:t>
            </a:r>
            <a:r>
              <a:rPr lang="en-US" dirty="0" err="1"/>
              <a:t>nfhs</a:t>
            </a:r>
            <a:br>
              <a:rPr lang="en-US" dirty="0"/>
            </a:br>
            <a:r>
              <a:rPr lang="en-US" dirty="0"/>
              <a:t>football game officials manual</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7281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p:txBody>
          <a:bodyPr/>
          <a:lstStyle/>
          <a:p>
            <a:r>
              <a:rPr lang="en-US" dirty="0"/>
              <a:t>2020-2021 </a:t>
            </a:r>
            <a:r>
              <a:rPr lang="en-US" dirty="0" err="1"/>
              <a:t>Nfhs</a:t>
            </a:r>
            <a:r>
              <a:rPr lang="en-US" dirty="0"/>
              <a:t> football </a:t>
            </a:r>
            <a:br>
              <a:rPr lang="en-US" dirty="0"/>
            </a:br>
            <a:r>
              <a:rPr lang="en-US" dirty="0"/>
              <a:t>game officials manual REMINDERS</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1336431" y="2333624"/>
            <a:ext cx="10631203" cy="4338637"/>
          </a:xfrm>
        </p:spPr>
        <p:txBody>
          <a:bodyPr/>
          <a:lstStyle/>
          <a:p>
            <a:pPr lvl="0" eaLnBrk="0" hangingPunct="0"/>
            <a:r>
              <a:rPr lang="en-US" altLang="en-US" sz="2400" dirty="0">
                <a:solidFill>
                  <a:srgbClr val="414B56"/>
                </a:solidFill>
              </a:rPr>
              <a:t>2021 is a non-print year for the NFHS Football Game Officials Manual.</a:t>
            </a:r>
            <a:endParaRPr lang="en-US" altLang="en-US" sz="2400" dirty="0">
              <a:solidFill>
                <a:srgbClr val="414B56"/>
              </a:solidFill>
              <a:ea typeface="Calibri" panose="020F0502020204030204" pitchFamily="34" charset="0"/>
              <a:cs typeface="Calibri" panose="020F0502020204030204" pitchFamily="34" charset="0"/>
            </a:endParaRPr>
          </a:p>
          <a:p>
            <a:pPr lvl="0" eaLnBrk="0" hangingPunct="0"/>
            <a:endParaRPr lang="en-US" altLang="en-US" sz="2400" dirty="0">
              <a:solidFill>
                <a:srgbClr val="414B56"/>
              </a:solidFill>
              <a:cs typeface="Calibri" panose="020F0502020204030204" pitchFamily="34" charset="0"/>
            </a:endParaRPr>
          </a:p>
          <a:p>
            <a:pPr lvl="0" eaLnBrk="0" hangingPunct="0"/>
            <a:r>
              <a:rPr lang="en-US" altLang="en-US" sz="2400" dirty="0">
                <a:solidFill>
                  <a:srgbClr val="414B56"/>
                </a:solidFill>
                <a:cs typeface="Calibri" panose="020F0502020204030204" pitchFamily="34" charset="0"/>
              </a:rPr>
              <a:t>2020-2021 Game Officials Manual Points of Emphasis (See pages 91-93  of the 2020-2021 NFHS Football Game Officials Manual):</a:t>
            </a:r>
          </a:p>
          <a:p>
            <a:pPr marL="0" lvl="0" indent="0" eaLnBrk="0" hangingPunct="0">
              <a:buNone/>
            </a:pPr>
            <a:r>
              <a:rPr lang="en-US" altLang="en-US" sz="2400" dirty="0">
                <a:solidFill>
                  <a:srgbClr val="414B56"/>
                </a:solidFill>
                <a:cs typeface="Calibri" panose="020F0502020204030204" pitchFamily="34" charset="0"/>
              </a:rPr>
              <a:t>	1.  Clock Management Communication</a:t>
            </a:r>
          </a:p>
          <a:p>
            <a:pPr marL="0" lvl="0" indent="0" eaLnBrk="0" hangingPunct="0">
              <a:buNone/>
            </a:pPr>
            <a:r>
              <a:rPr lang="en-US" altLang="en-US" sz="2400" dirty="0">
                <a:solidFill>
                  <a:srgbClr val="414B56"/>
                </a:solidFill>
                <a:cs typeface="Calibri" panose="020F0502020204030204" pitchFamily="34" charset="0"/>
              </a:rPr>
              <a:t>	2.  Respectful Communication Between Coaches and Game Officials</a:t>
            </a:r>
          </a:p>
          <a:p>
            <a:pPr marL="0" lvl="0" indent="0" eaLnBrk="0" hangingPunct="0">
              <a:buNone/>
            </a:pPr>
            <a:r>
              <a:rPr lang="en-US" altLang="en-US" sz="2400" dirty="0">
                <a:solidFill>
                  <a:srgbClr val="414B56"/>
                </a:solidFill>
                <a:cs typeface="Calibri" panose="020F0502020204030204" pitchFamily="34" charset="0"/>
              </a:rPr>
              <a:t>	3.  Preventing Inequities Due to Illegal Substitution and/or Illegal Formation</a:t>
            </a:r>
          </a:p>
          <a:p>
            <a:pPr marL="0" lvl="0" indent="0" eaLnBrk="0" hangingPunct="0">
              <a:buNone/>
            </a:pPr>
            <a:r>
              <a:rPr lang="en-US" altLang="en-US" sz="2400" dirty="0">
                <a:solidFill>
                  <a:srgbClr val="414B56"/>
                </a:solidFill>
                <a:cs typeface="Calibri" panose="020F0502020204030204" pitchFamily="34" charset="0"/>
              </a:rPr>
              <a:t>	4.  Responsibility for Minimizing Risk in the Game</a:t>
            </a:r>
          </a:p>
          <a:p>
            <a:pPr marL="0" lvl="0" indent="0" eaLnBrk="0" hangingPunct="0">
              <a:buNone/>
            </a:pPr>
            <a:endParaRPr lang="en-US" altLang="en-US" sz="1400" dirty="0">
              <a:solidFill>
                <a:srgbClr val="414B56"/>
              </a:solidFill>
              <a:cs typeface="Calibri" panose="020F0502020204030204" pitchFamily="34" charset="0"/>
            </a:endParaRPr>
          </a:p>
          <a:p>
            <a:endParaRPr lang="en-US" dirty="0"/>
          </a:p>
        </p:txBody>
      </p:sp>
      <p:sp>
        <p:nvSpPr>
          <p:cNvPr id="4" name="Footer Placeholder 3">
            <a:extLst>
              <a:ext uri="{FF2B5EF4-FFF2-40B4-BE49-F238E27FC236}">
                <a16:creationId xmlns:a16="http://schemas.microsoft.com/office/drawing/2014/main"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spTree>
    <p:extLst>
      <p:ext uri="{BB962C8B-B14F-4D97-AF65-F5344CB8AC3E}">
        <p14:creationId xmlns:p14="http://schemas.microsoft.com/office/powerpoint/2010/main" val="2985916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p:txBody>
          <a:bodyPr/>
          <a:lstStyle/>
          <a:p>
            <a:r>
              <a:rPr lang="en-US" dirty="0"/>
              <a:t>2020-2021 </a:t>
            </a:r>
            <a:r>
              <a:rPr lang="en-US" dirty="0" err="1"/>
              <a:t>Nfhs</a:t>
            </a:r>
            <a:r>
              <a:rPr lang="en-US" dirty="0"/>
              <a:t> football </a:t>
            </a:r>
            <a:br>
              <a:rPr lang="en-US" dirty="0"/>
            </a:br>
            <a:r>
              <a:rPr lang="en-US" dirty="0"/>
              <a:t>game officials manual REMINDERS</a:t>
            </a:r>
          </a:p>
        </p:txBody>
      </p:sp>
      <p:sp>
        <p:nvSpPr>
          <p:cNvPr id="6" name="Content Placeholder 5">
            <a:extLst>
              <a:ext uri="{FF2B5EF4-FFF2-40B4-BE49-F238E27FC236}">
                <a16:creationId xmlns:a16="http://schemas.microsoft.com/office/drawing/2014/main" id="{0FD7226A-084D-4258-B9B4-894D911B268B}"/>
              </a:ext>
            </a:extLst>
          </p:cNvPr>
          <p:cNvSpPr>
            <a:spLocks noGrp="1"/>
          </p:cNvSpPr>
          <p:nvPr>
            <p:ph idx="1"/>
          </p:nvPr>
        </p:nvSpPr>
        <p:spPr>
          <a:xfrm>
            <a:off x="984739" y="1677620"/>
            <a:ext cx="11004062" cy="4794249"/>
          </a:xfrm>
        </p:spPr>
        <p:txBody>
          <a:bodyPr/>
          <a:lstStyle/>
          <a:p>
            <a:pPr marL="0" lvl="0" indent="0" eaLnBrk="0" hangingPunct="0">
              <a:buNone/>
            </a:pPr>
            <a:endParaRPr lang="en-US" altLang="en-US" sz="1400" dirty="0">
              <a:solidFill>
                <a:srgbClr val="414B56"/>
              </a:solidFill>
              <a:cs typeface="Calibri" panose="020F0502020204030204" pitchFamily="34" charset="0"/>
            </a:endParaRPr>
          </a:p>
          <a:p>
            <a:pPr lvl="0" eaLnBrk="0" hangingPunct="0"/>
            <a:r>
              <a:rPr lang="en-US" altLang="en-US" sz="2400" dirty="0">
                <a:solidFill>
                  <a:srgbClr val="414B56"/>
                </a:solidFill>
                <a:cs typeface="Calibri" panose="020F0502020204030204" pitchFamily="34" charset="0"/>
              </a:rPr>
              <a:t>The Game Officials Manual Committee added and/or updated the following items for 2020-2021:</a:t>
            </a:r>
          </a:p>
          <a:p>
            <a:pPr marL="0" lvl="0" indent="0" eaLnBrk="0" hangingPunct="0">
              <a:buNone/>
            </a:pPr>
            <a:r>
              <a:rPr lang="en-US" altLang="en-US" sz="2400" dirty="0">
                <a:solidFill>
                  <a:srgbClr val="414B56"/>
                </a:solidFill>
                <a:cs typeface="Calibri" panose="020F0502020204030204" pitchFamily="34" charset="0"/>
              </a:rPr>
              <a:t>	1.  Added new NFHS General Instructions for Football Game and Play Clock 	      Operators.</a:t>
            </a:r>
          </a:p>
          <a:p>
            <a:pPr marL="0" lvl="0" indent="0" eaLnBrk="0" hangingPunct="0">
              <a:buNone/>
            </a:pPr>
            <a:r>
              <a:rPr lang="en-US" altLang="en-US" sz="2400" dirty="0">
                <a:solidFill>
                  <a:srgbClr val="414B56"/>
                </a:solidFill>
                <a:cs typeface="Calibri" panose="020F0502020204030204" pitchFamily="34" charset="0"/>
              </a:rPr>
              <a:t>	2.  Changed NFHS Official Signal 23 to Disconcerting Act in the signal chart.</a:t>
            </a:r>
            <a:endParaRPr lang="en-US" altLang="en-US" sz="2400" dirty="0">
              <a:solidFill>
                <a:srgbClr val="414B56"/>
              </a:solidFill>
            </a:endParaRPr>
          </a:p>
          <a:p>
            <a:pPr marL="0" indent="0">
              <a:buNone/>
            </a:pPr>
            <a:r>
              <a:rPr lang="en-US" dirty="0"/>
              <a:t>	</a:t>
            </a:r>
            <a:r>
              <a:rPr lang="en-US" sz="2400" dirty="0"/>
              <a:t>3.  Updated the Pregame Conference Responsibilities for the Crew.</a:t>
            </a:r>
          </a:p>
          <a:p>
            <a:pPr marL="0" indent="0">
              <a:buNone/>
            </a:pPr>
            <a:r>
              <a:rPr lang="en-US" sz="2400" dirty="0"/>
              <a:t>             4.  Game officials’ uniforms updated.</a:t>
            </a:r>
          </a:p>
          <a:p>
            <a:pPr marL="0" indent="0">
              <a:buNone/>
            </a:pPr>
            <a:r>
              <a:rPr lang="en-US" sz="2400" dirty="0"/>
              <a:t>	5.  Strongly recommend that Line-to-Gain Crews be adults.</a:t>
            </a:r>
          </a:p>
          <a:p>
            <a:pPr marL="0" indent="0">
              <a:buNone/>
            </a:pPr>
            <a:r>
              <a:rPr lang="en-US" sz="2400" dirty="0"/>
              <a:t>	6.  The referee should have the ball marked ready for play in three to five   </a:t>
            </a:r>
          </a:p>
          <a:p>
            <a:pPr marL="0" indent="0">
              <a:buNone/>
            </a:pPr>
            <a:r>
              <a:rPr lang="en-US" sz="2400" dirty="0"/>
              <a:t>                   seconds following the placement of the ball.</a:t>
            </a:r>
          </a:p>
          <a:p>
            <a:pPr marL="0" indent="0">
              <a:buNone/>
            </a:pPr>
            <a:r>
              <a:rPr lang="en-US" sz="2400" dirty="0"/>
              <a:t> 	7.   In five-person officiating crews, the line judge will now time the 	      	      game if a visible game clock is not available.</a:t>
            </a:r>
          </a:p>
        </p:txBody>
      </p:sp>
      <p:sp>
        <p:nvSpPr>
          <p:cNvPr id="4" name="Footer Placeholder 3">
            <a:extLst>
              <a:ext uri="{FF2B5EF4-FFF2-40B4-BE49-F238E27FC236}">
                <a16:creationId xmlns:a16="http://schemas.microsoft.com/office/drawing/2014/main"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spTree>
    <p:extLst>
      <p:ext uri="{BB962C8B-B14F-4D97-AF65-F5344CB8AC3E}">
        <p14:creationId xmlns:p14="http://schemas.microsoft.com/office/powerpoint/2010/main" val="3466173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055BDA-6C46-4D65-A609-88DA3EC37F3A}"/>
              </a:ext>
            </a:extLst>
          </p:cNvPr>
          <p:cNvSpPr>
            <a:spLocks noGrp="1"/>
          </p:cNvSpPr>
          <p:nvPr>
            <p:ph type="title"/>
          </p:nvPr>
        </p:nvSpPr>
        <p:spPr/>
        <p:txBody>
          <a:bodyPr/>
          <a:lstStyle/>
          <a:p>
            <a:r>
              <a:rPr lang="en-US" dirty="0"/>
              <a:t>Reset Play Clock-Signal 17  </a:t>
            </a:r>
            <a:br>
              <a:rPr lang="en-US" dirty="0"/>
            </a:br>
            <a:r>
              <a:rPr lang="en-US" dirty="0"/>
              <a:t>NFHS Official Football Signals</a:t>
            </a:r>
          </a:p>
        </p:txBody>
      </p:sp>
      <p:sp>
        <p:nvSpPr>
          <p:cNvPr id="4" name="Footer Placeholder 3">
            <a:extLst>
              <a:ext uri="{FF2B5EF4-FFF2-40B4-BE49-F238E27FC236}">
                <a16:creationId xmlns:a16="http://schemas.microsoft.com/office/drawing/2014/main" id="{0CE001C0-E10C-46BF-81E9-E3EE0BE8793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D15C5BD-742C-4276-BF77-65F5F2565EF4}"/>
              </a:ext>
            </a:extLst>
          </p:cNvPr>
          <p:cNvSpPr txBox="1"/>
          <p:nvPr/>
        </p:nvSpPr>
        <p:spPr>
          <a:xfrm>
            <a:off x="1600200" y="26749"/>
            <a:ext cx="3168650" cy="369332"/>
          </a:xfrm>
          <a:prstGeom prst="rect">
            <a:avLst/>
          </a:prstGeom>
          <a:noFill/>
        </p:spPr>
        <p:txBody>
          <a:bodyPr wrap="square" rtlCol="0">
            <a:spAutoFit/>
          </a:bodyPr>
          <a:lstStyle/>
          <a:p>
            <a:r>
              <a:rPr lang="en-US" dirty="0">
                <a:solidFill>
                  <a:schemeClr val="bg1"/>
                </a:solidFill>
              </a:rPr>
              <a:t>Game Officials Manual</a:t>
            </a:r>
          </a:p>
        </p:txBody>
      </p:sp>
      <p:pic>
        <p:nvPicPr>
          <p:cNvPr id="8" name="Picture 7" descr="A picture containing shirt&#10;&#10;Description automatically generated">
            <a:extLst>
              <a:ext uri="{FF2B5EF4-FFF2-40B4-BE49-F238E27FC236}">
                <a16:creationId xmlns:a16="http://schemas.microsoft.com/office/drawing/2014/main" id="{581CE4E1-BF2D-4A5C-854E-F2CE780AD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3" t="4480" r="7819" b="5406"/>
          <a:stretch/>
        </p:blipFill>
        <p:spPr>
          <a:xfrm>
            <a:off x="4609513" y="1991359"/>
            <a:ext cx="2718504" cy="4341178"/>
          </a:xfrm>
          <a:prstGeom prst="rect">
            <a:avLst/>
          </a:prstGeom>
        </p:spPr>
      </p:pic>
    </p:spTree>
    <p:extLst>
      <p:ext uri="{BB962C8B-B14F-4D97-AF65-F5344CB8AC3E}">
        <p14:creationId xmlns:p14="http://schemas.microsoft.com/office/powerpoint/2010/main" val="3898283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0B6A-8133-4D2E-B953-84D66CFA61DA}"/>
              </a:ext>
            </a:extLst>
          </p:cNvPr>
          <p:cNvSpPr>
            <a:spLocks noGrp="1"/>
          </p:cNvSpPr>
          <p:nvPr>
            <p:ph type="title"/>
          </p:nvPr>
        </p:nvSpPr>
        <p:spPr/>
        <p:txBody>
          <a:bodyPr/>
          <a:lstStyle/>
          <a:p>
            <a:r>
              <a:rPr lang="en-US" dirty="0"/>
              <a:t>2021-22 NFHS</a:t>
            </a:r>
            <a:br>
              <a:rPr lang="en-US" dirty="0"/>
            </a:br>
            <a:r>
              <a:rPr lang="en-US" dirty="0"/>
              <a:t>football information</a:t>
            </a:r>
          </a:p>
        </p:txBody>
      </p:sp>
      <p:sp>
        <p:nvSpPr>
          <p:cNvPr id="3" name="Text Placeholder 2">
            <a:extLst>
              <a:ext uri="{FF2B5EF4-FFF2-40B4-BE49-F238E27FC236}">
                <a16:creationId xmlns:a16="http://schemas.microsoft.com/office/drawing/2014/main" id="{8FE36AF5-5CE6-4E9C-8E87-B5E6A935650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90853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38" name="Picture 37" descr="A picture containing woman, sport, person, female&#10;&#10;Description automatically generated">
            <a:extLst>
              <a:ext uri="{FF2B5EF4-FFF2-40B4-BE49-F238E27FC236}">
                <a16:creationId xmlns:a16="http://schemas.microsoft.com/office/drawing/2014/main" id="{18D58579-80AC-4F5F-AC97-C6E2CBB07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617" y="4949577"/>
            <a:ext cx="1005840" cy="143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A picture containing game, sport, water, surfing&#10;&#10;Description automatically generated">
            <a:extLst>
              <a:ext uri="{FF2B5EF4-FFF2-40B4-BE49-F238E27FC236}">
                <a16:creationId xmlns:a16="http://schemas.microsoft.com/office/drawing/2014/main" id="{575F506B-CD57-43AA-BBF8-3B1070A47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7173" y="3454179"/>
            <a:ext cx="10620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A person playing tennis&#10;&#10;Description automatically generated with low confidence">
            <a:extLst>
              <a:ext uri="{FF2B5EF4-FFF2-40B4-BE49-F238E27FC236}">
                <a16:creationId xmlns:a16="http://schemas.microsoft.com/office/drawing/2014/main" id="{6BE67FA9-33E9-4A69-9EC5-CD3C38C19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0093" y="3453290"/>
            <a:ext cx="1057168" cy="1426464"/>
          </a:xfrm>
          <a:prstGeom prst="rect">
            <a:avLst/>
          </a:prstGeom>
        </p:spPr>
      </p:pic>
      <p:pic>
        <p:nvPicPr>
          <p:cNvPr id="41" name="Picture 40" descr="A picture containing text, outdoor, player&#10;&#10;Description automatically generated">
            <a:extLst>
              <a:ext uri="{FF2B5EF4-FFF2-40B4-BE49-F238E27FC236}">
                <a16:creationId xmlns:a16="http://schemas.microsoft.com/office/drawing/2014/main" id="{3C9D4470-FB67-4738-84F5-2D19B3850C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665" y="3453290"/>
            <a:ext cx="1057168" cy="1426464"/>
          </a:xfrm>
          <a:prstGeom prst="rect">
            <a:avLst/>
          </a:prstGeom>
        </p:spPr>
      </p:pic>
      <p:pic>
        <p:nvPicPr>
          <p:cNvPr id="42" name="Picture 41" descr="Website&#10;&#10;Description automatically generated with medium confidence">
            <a:extLst>
              <a:ext uri="{FF2B5EF4-FFF2-40B4-BE49-F238E27FC236}">
                <a16:creationId xmlns:a16="http://schemas.microsoft.com/office/drawing/2014/main" id="{2D3A181F-50D1-4D26-AED2-024138CCD0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091" y="3453290"/>
            <a:ext cx="1057168" cy="1426464"/>
          </a:xfrm>
          <a:prstGeom prst="rect">
            <a:avLst/>
          </a:prstGeom>
        </p:spPr>
      </p:pic>
      <p:pic>
        <p:nvPicPr>
          <p:cNvPr id="43" name="Picture 42" descr="A picture containing text, person, person&#10;&#10;Description automatically generated">
            <a:extLst>
              <a:ext uri="{FF2B5EF4-FFF2-40B4-BE49-F238E27FC236}">
                <a16:creationId xmlns:a16="http://schemas.microsoft.com/office/drawing/2014/main" id="{DD0BC544-8692-4957-83E5-EBDF1DC0F9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3224" y="3453290"/>
            <a:ext cx="1057168" cy="1426464"/>
          </a:xfrm>
          <a:prstGeom prst="rect">
            <a:avLst/>
          </a:prstGeom>
        </p:spPr>
      </p:pic>
      <p:pic>
        <p:nvPicPr>
          <p:cNvPr id="44" name="Picture 43" descr="A person kicking a football ball&#10;&#10;Description automatically generated with medium confidence">
            <a:extLst>
              <a:ext uri="{FF2B5EF4-FFF2-40B4-BE49-F238E27FC236}">
                <a16:creationId xmlns:a16="http://schemas.microsoft.com/office/drawing/2014/main" id="{93FF3EB6-C6EF-4881-A7C5-25F2892509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2879" y="3453290"/>
            <a:ext cx="1057168" cy="1426464"/>
          </a:xfrm>
          <a:prstGeom prst="rect">
            <a:avLst/>
          </a:prstGeom>
        </p:spPr>
      </p:pic>
      <p:pic>
        <p:nvPicPr>
          <p:cNvPr id="45" name="Picture 44" descr="A person jumping in the air&#10;&#10;Description automatically generated with low confidence">
            <a:extLst>
              <a:ext uri="{FF2B5EF4-FFF2-40B4-BE49-F238E27FC236}">
                <a16:creationId xmlns:a16="http://schemas.microsoft.com/office/drawing/2014/main" id="{4B34C923-647E-4D81-8179-3FBA4CD84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3696" y="3429000"/>
            <a:ext cx="1057168" cy="1426464"/>
          </a:xfrm>
          <a:prstGeom prst="rect">
            <a:avLst/>
          </a:prstGeom>
        </p:spPr>
      </p:pic>
      <p:pic>
        <p:nvPicPr>
          <p:cNvPr id="46" name="Picture 45" descr="A picture containing text, track and field&#10;&#10;Description automatically generated">
            <a:extLst>
              <a:ext uri="{FF2B5EF4-FFF2-40B4-BE49-F238E27FC236}">
                <a16:creationId xmlns:a16="http://schemas.microsoft.com/office/drawing/2014/main" id="{C8427C40-F865-45D6-984A-535E51B44A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7145" y="3453290"/>
            <a:ext cx="1057168" cy="1426464"/>
          </a:xfrm>
          <a:prstGeom prst="rect">
            <a:avLst/>
          </a:prstGeom>
        </p:spPr>
      </p:pic>
      <p:pic>
        <p:nvPicPr>
          <p:cNvPr id="47" name="Picture 46">
            <a:extLst>
              <a:ext uri="{FF2B5EF4-FFF2-40B4-BE49-F238E27FC236}">
                <a16:creationId xmlns:a16="http://schemas.microsoft.com/office/drawing/2014/main" id="{1AD06F1C-C974-4314-8FE8-892A51A203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18460" y="4961004"/>
            <a:ext cx="1057168" cy="1426464"/>
          </a:xfrm>
          <a:prstGeom prst="rect">
            <a:avLst/>
          </a:prstGeom>
        </p:spPr>
      </p:pic>
      <p:pic>
        <p:nvPicPr>
          <p:cNvPr id="48" name="Picture 47" descr="Text&#10;&#10;Description automatically generated">
            <a:extLst>
              <a:ext uri="{FF2B5EF4-FFF2-40B4-BE49-F238E27FC236}">
                <a16:creationId xmlns:a16="http://schemas.microsoft.com/office/drawing/2014/main" id="{DBA9D308-A4C3-43BC-8607-15BD13EE8C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67665" y="4961004"/>
            <a:ext cx="1057168" cy="1426464"/>
          </a:xfrm>
          <a:prstGeom prst="rect">
            <a:avLst/>
          </a:prstGeom>
        </p:spPr>
      </p:pic>
      <p:pic>
        <p:nvPicPr>
          <p:cNvPr id="49" name="Picture 48" descr="Graphical user interface, website&#10;&#10;Description automatically generated">
            <a:extLst>
              <a:ext uri="{FF2B5EF4-FFF2-40B4-BE49-F238E27FC236}">
                <a16:creationId xmlns:a16="http://schemas.microsoft.com/office/drawing/2014/main" id="{991B952C-FE82-4887-A649-1A51D0C66AA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6870" y="4961004"/>
            <a:ext cx="1057168" cy="1426464"/>
          </a:xfrm>
          <a:prstGeom prst="rect">
            <a:avLst/>
          </a:prstGeom>
        </p:spPr>
      </p:pic>
      <p:pic>
        <p:nvPicPr>
          <p:cNvPr id="50" name="Picture 49" descr="Graphical user interface&#10;&#10;Description automatically generated with medium confidence">
            <a:extLst>
              <a:ext uri="{FF2B5EF4-FFF2-40B4-BE49-F238E27FC236}">
                <a16:creationId xmlns:a16="http://schemas.microsoft.com/office/drawing/2014/main" id="{C18613B8-F6AC-44B8-8D5D-E537A7C5C4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49038" y="4949577"/>
            <a:ext cx="1057168" cy="1426464"/>
          </a:xfrm>
          <a:prstGeom prst="rect">
            <a:avLst/>
          </a:prstGeom>
        </p:spPr>
      </p:pic>
      <p:pic>
        <p:nvPicPr>
          <p:cNvPr id="51" name="Picture 50" descr="A person holding a tennis racket&#10;&#10;Description automatically generated with medium confidence">
            <a:extLst>
              <a:ext uri="{FF2B5EF4-FFF2-40B4-BE49-F238E27FC236}">
                <a16:creationId xmlns:a16="http://schemas.microsoft.com/office/drawing/2014/main" id="{A98C5462-56DB-4119-8AC7-D7191B7CE1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04630" y="4949577"/>
            <a:ext cx="1057168" cy="1426464"/>
          </a:xfrm>
          <a:prstGeom prst="rect">
            <a:avLst/>
          </a:prstGeom>
        </p:spPr>
      </p:pic>
      <p:pic>
        <p:nvPicPr>
          <p:cNvPr id="52" name="Picture 51" descr="A picture containing text, person, outdoor&#10;&#10;Description automatically generated">
            <a:extLst>
              <a:ext uri="{FF2B5EF4-FFF2-40B4-BE49-F238E27FC236}">
                <a16:creationId xmlns:a16="http://schemas.microsoft.com/office/drawing/2014/main" id="{D6BE3648-44D8-47EA-845A-9BC265A26CC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63328" y="4961004"/>
            <a:ext cx="1057168" cy="1426464"/>
          </a:xfrm>
          <a:prstGeom prst="rect">
            <a:avLst/>
          </a:prstGeom>
        </p:spPr>
      </p:pic>
      <p:pic>
        <p:nvPicPr>
          <p:cNvPr id="53" name="Picture 52" descr="A picture containing text, track and field, sport&#10;&#10;Description automatically generated">
            <a:extLst>
              <a:ext uri="{FF2B5EF4-FFF2-40B4-BE49-F238E27FC236}">
                <a16:creationId xmlns:a16="http://schemas.microsoft.com/office/drawing/2014/main" id="{AD22ED79-6252-4B83-9284-45BC178B22A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917145" y="4949577"/>
            <a:ext cx="1057168" cy="1426464"/>
          </a:xfrm>
          <a:prstGeom prst="rect">
            <a:avLst/>
          </a:prstGeom>
        </p:spPr>
      </p:pic>
      <p:pic>
        <p:nvPicPr>
          <p:cNvPr id="54" name="Picture 53" descr="A person playing golf&#10;&#10;Description automatically generated with medium confidence">
            <a:extLst>
              <a:ext uri="{FF2B5EF4-FFF2-40B4-BE49-F238E27FC236}">
                <a16:creationId xmlns:a16="http://schemas.microsoft.com/office/drawing/2014/main" id="{52764C9C-31E2-4B27-B9E8-8DDA64BBED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502613">
            <a:off x="10459480" y="816821"/>
            <a:ext cx="1247953" cy="1581912"/>
          </a:xfrm>
          <a:prstGeom prst="rect">
            <a:avLst/>
          </a:prstGeom>
        </p:spPr>
      </p:pic>
      <p:pic>
        <p:nvPicPr>
          <p:cNvPr id="55" name="Picture 54" descr="A picture containing text, track and field&#10;&#10;Description automatically generated">
            <a:extLst>
              <a:ext uri="{FF2B5EF4-FFF2-40B4-BE49-F238E27FC236}">
                <a16:creationId xmlns:a16="http://schemas.microsoft.com/office/drawing/2014/main" id="{4E368B9C-7968-4A33-9C1F-5F157C136F5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26161">
            <a:off x="9375705" y="1469639"/>
            <a:ext cx="1247953" cy="158191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lstStyle/>
          <a:p>
            <a:r>
              <a:rPr lang="en-US" dirty="0"/>
              <a:t>2022 </a:t>
            </a:r>
            <a:r>
              <a:rPr lang="en-US" dirty="0" err="1"/>
              <a:t>nfhs</a:t>
            </a:r>
            <a:r>
              <a:rPr lang="en-US" dirty="0"/>
              <a:t> football rule change </a:t>
            </a:r>
            <a:br>
              <a:rPr lang="en-US" dirty="0"/>
            </a:br>
            <a:r>
              <a:rPr lang="en-US"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1940985" y="1989139"/>
            <a:ext cx="3937301" cy="4338637"/>
          </a:xfrm>
        </p:spPr>
        <p:txBody>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200" b="1" dirty="0">
                <a:solidFill>
                  <a:srgbClr val="FF0000"/>
                </a:solidFill>
                <a:effectLst>
                  <a:outerShdw blurRad="38100" dist="38100" dir="2700000" algn="tl">
                    <a:srgbClr val="000000">
                      <a:alpha val="43137"/>
                    </a:srgbClr>
                  </a:outerShdw>
                </a:effectLst>
                <a:ea typeface="ＭＳ Ｐゴシック" pitchFamily="34" charset="-128"/>
              </a:rPr>
              <a:t>November 1, 2021</a:t>
            </a:r>
          </a:p>
          <a:p>
            <a:pPr lvl="0" algn="ctr" eaLnBrk="0" hangingPunct="0">
              <a:spcBef>
                <a:spcPct val="50000"/>
              </a:spcBef>
              <a:buNone/>
              <a:defRPr/>
            </a:pPr>
            <a:endParaRPr lang="en-US" sz="32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2800" dirty="0">
                <a:solidFill>
                  <a:srgbClr val="414B56"/>
                </a:solidFill>
                <a:effectLst>
                  <a:outerShdw blurRad="38100" dist="38100" dir="2700000" algn="tl">
                    <a:srgbClr val="000000">
                      <a:alpha val="43137"/>
                    </a:srgbClr>
                  </a:outerShdw>
                </a:effectLst>
              </a:rPr>
              <a:t>    </a:t>
            </a:r>
            <a:r>
              <a:rPr lang="en-US" sz="28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
        <p:nvSpPr>
          <p:cNvPr id="4" name="Footer Placeholder 3">
            <a:extLst>
              <a:ext uri="{FF2B5EF4-FFF2-40B4-BE49-F238E27FC236}">
                <a16:creationId xmlns:a16="http://schemas.microsoft.com/office/drawing/2014/main" id="{5746A5BC-392E-4F40-A0C3-EA456EBFC16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picture containing grass, person, outdoor, player&#10;&#10;Description automatically generated">
            <a:extLst>
              <a:ext uri="{FF2B5EF4-FFF2-40B4-BE49-F238E27FC236}">
                <a16:creationId xmlns:a16="http://schemas.microsoft.com/office/drawing/2014/main" id="{68515CB3-A89F-49CD-A4F0-6261D33548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2056" y="2545004"/>
            <a:ext cx="4585641" cy="2988309"/>
          </a:xfrm>
          <a:prstGeom prst="rect">
            <a:avLst/>
          </a:prstGeom>
        </p:spPr>
      </p:pic>
    </p:spTree>
    <p:extLst>
      <p:ext uri="{BB962C8B-B14F-4D97-AF65-F5344CB8AC3E}">
        <p14:creationId xmlns:p14="http://schemas.microsoft.com/office/powerpoint/2010/main" val="202356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p:txBody>
          <a:bodyPr/>
          <a:lstStyle/>
          <a:p>
            <a:r>
              <a:rPr lang="en-US" dirty="0"/>
              <a:t>2021-22 </a:t>
            </a:r>
            <a:r>
              <a:rPr lang="en-US" dirty="0" err="1"/>
              <a:t>nfhs</a:t>
            </a:r>
            <a:r>
              <a:rPr lang="en-US"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2074460"/>
            <a:ext cx="10504594" cy="4253316"/>
          </a:xfrm>
        </p:spPr>
        <p:txBody>
          <a:bodyPr/>
          <a:lstStyle/>
          <a:p>
            <a:pPr lvl="0">
              <a:lnSpc>
                <a:spcPct val="80000"/>
              </a:lnSpc>
              <a:defRPr/>
            </a:pPr>
            <a:r>
              <a:rPr lang="en-US" sz="2400" b="1" dirty="0">
                <a:solidFill>
                  <a:srgbClr val="414B56"/>
                </a:solidFill>
                <a:effectLst>
                  <a:outerShdw blurRad="38100" dist="38100" dir="2700000" algn="tl">
                    <a:srgbClr val="C0C0C0"/>
                  </a:outerShdw>
                </a:effectLst>
              </a:rPr>
              <a:t>2021 </a:t>
            </a:r>
            <a:r>
              <a:rPr lang="en-US" sz="2400" b="1" u="sng" dirty="0">
                <a:solidFill>
                  <a:srgbClr val="414B56"/>
                </a:solidFill>
                <a:effectLst>
                  <a:outerShdw blurRad="38100" dist="38100" dir="2700000" algn="tl">
                    <a:srgbClr val="C0C0C0"/>
                  </a:outerShdw>
                </a:effectLst>
              </a:rPr>
              <a:t>In-Person</a:t>
            </a:r>
            <a:r>
              <a:rPr lang="en-US" sz="2400" b="1" dirty="0">
                <a:solidFill>
                  <a:srgbClr val="414B56"/>
                </a:solidFill>
                <a:effectLst>
                  <a:outerShdw blurRad="38100" dist="38100" dir="2700000" algn="tl">
                    <a:srgbClr val="C0C0C0"/>
                  </a:outerShdw>
                </a:effectLst>
              </a:rPr>
              <a:t> NFHS Football Rules State Interpreters Meeting</a:t>
            </a:r>
          </a:p>
          <a:p>
            <a:pPr lvl="1">
              <a:lnSpc>
                <a:spcPct val="80000"/>
              </a:lnSpc>
              <a:defRPr/>
            </a:pPr>
            <a:r>
              <a:rPr lang="en-US" dirty="0">
                <a:solidFill>
                  <a:srgbClr val="414B56"/>
                </a:solidFill>
              </a:rPr>
              <a:t>July 2, 2021</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4:30 p.m. (Eastern Time)</a:t>
            </a:r>
          </a:p>
          <a:p>
            <a:pPr lvl="1">
              <a:lnSpc>
                <a:spcPct val="80000"/>
              </a:lnSpc>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2021 </a:t>
            </a:r>
            <a:r>
              <a:rPr lang="en-US" sz="2400" b="1" u="sng" dirty="0">
                <a:solidFill>
                  <a:srgbClr val="414B56"/>
                </a:solidFill>
                <a:effectLst>
                  <a:outerShdw blurRad="38100" dist="38100" dir="2700000" algn="tl">
                    <a:srgbClr val="C0C0C0"/>
                  </a:outerShdw>
                </a:effectLst>
              </a:rPr>
              <a:t>Online</a:t>
            </a:r>
            <a:r>
              <a:rPr lang="en-US" sz="2400" b="1" dirty="0">
                <a:solidFill>
                  <a:srgbClr val="414B56"/>
                </a:solidFill>
                <a:effectLst>
                  <a:outerShdw blurRad="38100" dist="38100" dir="2700000" algn="tl">
                    <a:srgbClr val="C0C0C0"/>
                  </a:outerShdw>
                </a:effectLst>
              </a:rPr>
              <a:t> Midseason NFHS Football Rules Webinar</a:t>
            </a:r>
          </a:p>
          <a:p>
            <a:pPr lvl="1">
              <a:lnSpc>
                <a:spcPct val="80000"/>
              </a:lnSpc>
              <a:defRPr/>
            </a:pPr>
            <a:r>
              <a:rPr lang="en-US" dirty="0">
                <a:solidFill>
                  <a:srgbClr val="414B56"/>
                </a:solidFill>
              </a:rPr>
              <a:t>September 27, 2021</a:t>
            </a:r>
            <a:endParaRPr lang="en-US" b="1" dirty="0">
              <a:solidFill>
                <a:srgbClr val="414B56"/>
              </a:solidFill>
              <a:effectLst>
                <a:outerShdw blurRad="38100" dist="38100" dir="2700000" algn="tl">
                  <a:srgbClr val="C0C0C0"/>
                </a:outerShdw>
              </a:effectLst>
            </a:endParaRPr>
          </a:p>
          <a:p>
            <a:pPr lvl="1">
              <a:lnSpc>
                <a:spcPct val="80000"/>
              </a:lnSpc>
              <a:defRPr/>
            </a:pPr>
            <a:r>
              <a:rPr lang="en-US" dirty="0">
                <a:solidFill>
                  <a:srgbClr val="414B56"/>
                </a:solidFill>
              </a:rPr>
              <a:t>2:00 p.m. (Eastern Time)</a:t>
            </a:r>
          </a:p>
          <a:p>
            <a:pPr lvl="0">
              <a:lnSpc>
                <a:spcPct val="80000"/>
              </a:lnSpc>
              <a:buNone/>
              <a:defRPr/>
            </a:pPr>
            <a:endParaRPr lang="en-US" sz="2400" b="1" dirty="0">
              <a:solidFill>
                <a:srgbClr val="414B56"/>
              </a:solidFill>
              <a:effectLst>
                <a:outerShdw blurRad="38100" dist="38100" dir="2700000" algn="tl">
                  <a:srgbClr val="C0C0C0"/>
                </a:outerShdw>
              </a:effectLst>
            </a:endParaRPr>
          </a:p>
          <a:p>
            <a:pPr lvl="0">
              <a:lnSpc>
                <a:spcPct val="80000"/>
              </a:lnSpc>
              <a:defRPr/>
            </a:pPr>
            <a:r>
              <a:rPr lang="en-US" sz="2400" b="1" dirty="0">
                <a:solidFill>
                  <a:srgbClr val="414B56"/>
                </a:solidFill>
                <a:effectLst>
                  <a:outerShdw blurRad="38100" dist="38100" dir="2700000" algn="tl">
                    <a:srgbClr val="C0C0C0"/>
                  </a:outerShdw>
                </a:effectLst>
              </a:rPr>
              <a:t>2022 NFHS Football Rule Change Proposal Form Due</a:t>
            </a:r>
          </a:p>
          <a:p>
            <a:pPr lvl="1">
              <a:lnSpc>
                <a:spcPct val="80000"/>
              </a:lnSpc>
              <a:defRPr/>
            </a:pPr>
            <a:r>
              <a:rPr lang="en-US" dirty="0">
                <a:solidFill>
                  <a:srgbClr val="414B56"/>
                </a:solidFill>
              </a:rPr>
              <a:t>November 1, 2021</a:t>
            </a:r>
          </a:p>
          <a:p>
            <a:pPr marL="457200" lvl="1" indent="0">
              <a:lnSpc>
                <a:spcPct val="80000"/>
              </a:lnSpc>
              <a:buNone/>
              <a:defRPr/>
            </a:pPr>
            <a:endParaRPr lang="en-US" dirty="0">
              <a:solidFill>
                <a:srgbClr val="414B56"/>
              </a:solidFill>
            </a:endParaRPr>
          </a:p>
          <a:p>
            <a:pPr lvl="0">
              <a:lnSpc>
                <a:spcPct val="80000"/>
              </a:lnSpc>
              <a:defRPr/>
            </a:pPr>
            <a:r>
              <a:rPr lang="en-US" sz="2400" b="1" dirty="0">
                <a:solidFill>
                  <a:srgbClr val="414B56"/>
                </a:solidFill>
                <a:effectLst>
                  <a:outerShdw blurRad="38100" dist="38100" dir="2700000" algn="tl">
                    <a:srgbClr val="C0C0C0"/>
                  </a:outerShdw>
                </a:effectLst>
              </a:rPr>
              <a:t>2022 NFHS Football Rules Committee Meeting</a:t>
            </a:r>
            <a:r>
              <a:rPr lang="en-US" sz="2400" dirty="0">
                <a:solidFill>
                  <a:srgbClr val="414B56"/>
                </a:solidFill>
              </a:rPr>
              <a:t> 	</a:t>
            </a:r>
          </a:p>
          <a:p>
            <a:pPr lvl="1">
              <a:lnSpc>
                <a:spcPct val="80000"/>
              </a:lnSpc>
              <a:defRPr/>
            </a:pPr>
            <a:r>
              <a:rPr lang="en-US" dirty="0">
                <a:solidFill>
                  <a:srgbClr val="414B56"/>
                </a:solidFill>
              </a:rPr>
              <a:t>January  23-25, 2022</a:t>
            </a:r>
          </a:p>
          <a:p>
            <a:pPr lvl="1">
              <a:lnSpc>
                <a:spcPct val="80000"/>
              </a:lnSpc>
              <a:defRPr/>
            </a:pPr>
            <a:r>
              <a:rPr lang="en-US" dirty="0">
                <a:solidFill>
                  <a:srgbClr val="414B56"/>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
        <p:nvSpPr>
          <p:cNvPr id="4" name="Footer Placeholder 3">
            <a:extLst>
              <a:ext uri="{FF2B5EF4-FFF2-40B4-BE49-F238E27FC236}">
                <a16:creationId xmlns:a16="http://schemas.microsoft.com/office/drawing/2014/main" id="{E49CE975-FC52-4F76-A07E-1853156371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017872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40985" y="582615"/>
            <a:ext cx="10026649" cy="1204912"/>
          </a:xfrm>
        </p:spPr>
        <p:txBody>
          <a:bodyPr/>
          <a:lstStyle/>
          <a:p>
            <a:r>
              <a:rPr lang="en-US" dirty="0" err="1"/>
              <a:t>Nfhs</a:t>
            </a:r>
            <a:r>
              <a:rPr lang="en-US"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57940" y="3050382"/>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2021-22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sp>
        <p:nvSpPr>
          <p:cNvPr id="4" name="Footer Placeholder 3">
            <a:extLst>
              <a:ext uri="{FF2B5EF4-FFF2-40B4-BE49-F238E27FC236}">
                <a16:creationId xmlns:a16="http://schemas.microsoft.com/office/drawing/2014/main" id="{D7B99B8B-CC17-4980-8447-D9490BFFA18A}"/>
              </a:ext>
            </a:extLst>
          </p:cNvPr>
          <p:cNvSpPr>
            <a:spLocks noGrp="1"/>
          </p:cNvSpPr>
          <p:nvPr>
            <p:ph type="ftr" sz="quarter" idx="11"/>
          </p:nvPr>
        </p:nvSpPr>
        <p:spPr/>
        <p:txBody>
          <a:bodyPr/>
          <a:lstStyle/>
          <a:p>
            <a:pPr>
              <a:defRPr/>
            </a:pPr>
            <a:r>
              <a:rPr lang="en-US"/>
              <a:t>www.nfhs.org</a:t>
            </a:r>
          </a:p>
        </p:txBody>
      </p:sp>
      <p:pic>
        <p:nvPicPr>
          <p:cNvPr id="6" name="Picture 5">
            <a:extLst>
              <a:ext uri="{FF2B5EF4-FFF2-40B4-BE49-F238E27FC236}">
                <a16:creationId xmlns:a16="http://schemas.microsoft.com/office/drawing/2014/main" id="{B07DC4BF-2145-4F54-8A01-5318992F0A52}"/>
              </a:ext>
            </a:extLst>
          </p:cNvPr>
          <p:cNvPicPr>
            <a:picLocks noChangeAspect="1"/>
          </p:cNvPicPr>
          <p:nvPr/>
        </p:nvPicPr>
        <p:blipFill rotWithShape="1">
          <a:blip r:embed="rId3"/>
          <a:srcRect l="36267" t="10776" r="34144" b="11415"/>
          <a:stretch/>
        </p:blipFill>
        <p:spPr>
          <a:xfrm>
            <a:off x="3281820" y="1996213"/>
            <a:ext cx="2939736" cy="4348359"/>
          </a:xfrm>
          <a:prstGeom prst="rect">
            <a:avLst/>
          </a:prstGeom>
          <a:ln w="28575">
            <a:solidFill>
              <a:schemeClr val="tx2">
                <a:lumMod val="50000"/>
              </a:schemeClr>
            </a:solidFill>
          </a:ln>
        </p:spPr>
      </p:pic>
    </p:spTree>
    <p:extLst>
      <p:ext uri="{BB962C8B-B14F-4D97-AF65-F5344CB8AC3E}">
        <p14:creationId xmlns:p14="http://schemas.microsoft.com/office/powerpoint/2010/main" val="2969737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441AE-AE3A-4F34-BE46-9265E2DF86AB}"/>
              </a:ext>
            </a:extLst>
          </p:cNvPr>
          <p:cNvSpPr>
            <a:spLocks noGrp="1"/>
          </p:cNvSpPr>
          <p:nvPr>
            <p:ph type="title"/>
          </p:nvPr>
        </p:nvSpPr>
        <p:spPr/>
        <p:txBody>
          <a:bodyPr/>
          <a:lstStyle/>
          <a:p>
            <a:pPr>
              <a:defRPr/>
            </a:pPr>
            <a:r>
              <a:rPr lang="en-US" dirty="0"/>
              <a:t>NFHS Rules Book as e-Books </a:t>
            </a:r>
          </a:p>
        </p:txBody>
      </p:sp>
      <p:sp>
        <p:nvSpPr>
          <p:cNvPr id="24579" name="Content Placeholder 2">
            <a:extLst>
              <a:ext uri="{FF2B5EF4-FFF2-40B4-BE49-F238E27FC236}">
                <a16:creationId xmlns:a16="http://schemas.microsoft.com/office/drawing/2014/main" id="{0B5A5558-50AD-4F9C-8A11-1F64BFEB394B}"/>
              </a:ext>
            </a:extLst>
          </p:cNvPr>
          <p:cNvSpPr>
            <a:spLocks noGrp="1" noChangeArrowheads="1"/>
          </p:cNvSpPr>
          <p:nvPr>
            <p:ph idx="1"/>
          </p:nvPr>
        </p:nvSpPr>
        <p:spPr>
          <a:xfrm>
            <a:off x="6096000" y="1989138"/>
            <a:ext cx="5872163" cy="4338637"/>
          </a:xfrm>
        </p:spPr>
        <p:txBody>
          <a:bodyPr/>
          <a:lstStyle/>
          <a:p>
            <a:r>
              <a:rPr lang="en-US" altLang="en-US"/>
              <a:t>E-books features:</a:t>
            </a:r>
          </a:p>
          <a:p>
            <a:pPr lvl="1"/>
            <a:r>
              <a:rPr lang="en-US" altLang="en-US"/>
              <a:t>Searchable</a:t>
            </a:r>
          </a:p>
          <a:p>
            <a:pPr lvl="1"/>
            <a:r>
              <a:rPr lang="en-US" altLang="en-US"/>
              <a:t>Highlight areas of interest</a:t>
            </a:r>
          </a:p>
          <a:p>
            <a:pPr lvl="1"/>
            <a:r>
              <a:rPr lang="en-US" altLang="en-US"/>
              <a:t>Make notes</a:t>
            </a:r>
          </a:p>
          <a:p>
            <a:pPr lvl="1"/>
            <a:r>
              <a:rPr lang="en-US" altLang="en-US"/>
              <a:t>Easy navigation</a:t>
            </a:r>
          </a:p>
          <a:p>
            <a:pPr lvl="1"/>
            <a:r>
              <a:rPr lang="en-US" altLang="en-US"/>
              <a:t>Adjustable viewing size</a:t>
            </a:r>
          </a:p>
          <a:p>
            <a:pPr lvl="1"/>
            <a:r>
              <a:rPr lang="en-US" altLang="en-US"/>
              <a:t>Immediate availability</a:t>
            </a:r>
          </a:p>
        </p:txBody>
      </p:sp>
      <p:sp>
        <p:nvSpPr>
          <p:cNvPr id="4" name="Footer Placeholder 3">
            <a:extLst>
              <a:ext uri="{FF2B5EF4-FFF2-40B4-BE49-F238E27FC236}">
                <a16:creationId xmlns:a16="http://schemas.microsoft.com/office/drawing/2014/main" id="{D03FD8CE-4B26-4FF1-A161-D5E633E7801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Website&#10;&#10;Description automatically generated with medium confidence">
            <a:extLst>
              <a:ext uri="{FF2B5EF4-FFF2-40B4-BE49-F238E27FC236}">
                <a16:creationId xmlns:a16="http://schemas.microsoft.com/office/drawing/2014/main" id="{32160BEB-E6C1-4DCF-8351-C5726AB66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111" y="1885950"/>
            <a:ext cx="3584431" cy="46386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r>
              <a:rPr lang="en-US" dirty="0"/>
              <a:t>NFHS Rules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067300" y="1989138"/>
            <a:ext cx="6900863" cy="4338637"/>
          </a:xfrm>
        </p:spPr>
        <p:txBody>
          <a:bodyPr/>
          <a:lstStyle/>
          <a:p>
            <a:r>
              <a:rPr lang="en-US" altLang="en-US"/>
              <a:t>Rules App features:</a:t>
            </a:r>
          </a:p>
          <a:p>
            <a:pPr lvl="1"/>
            <a:r>
              <a:rPr lang="en-US" altLang="en-US"/>
              <a:t>Searchable</a:t>
            </a:r>
          </a:p>
          <a:p>
            <a:pPr lvl="1"/>
            <a:r>
              <a:rPr lang="en-US" altLang="en-US"/>
              <a:t>Highlight notes</a:t>
            </a:r>
          </a:p>
          <a:p>
            <a:pPr lvl="1"/>
            <a:r>
              <a:rPr lang="en-US" altLang="en-US"/>
              <a:t>Bookmarks</a:t>
            </a:r>
          </a:p>
          <a:p>
            <a:pPr lvl="1"/>
            <a:r>
              <a:rPr lang="en-US" altLang="en-US"/>
              <a:t>Quizzes for all sports</a:t>
            </a:r>
          </a:p>
          <a:p>
            <a:pPr lvl="1"/>
            <a:r>
              <a:rPr lang="en-US" altLang="en-US"/>
              <a:t>Easy navigation</a:t>
            </a:r>
          </a:p>
          <a:p>
            <a:pPr lvl="1"/>
            <a:r>
              <a:rPr lang="en-US" altLang="en-US"/>
              <a:t>Immediate availability</a:t>
            </a:r>
          </a:p>
          <a:p>
            <a:pPr lvl="1"/>
            <a:r>
              <a:rPr lang="en-US" altLang="en-US"/>
              <a:t>Free to paid members of the NFHS Coaches </a:t>
            </a:r>
            <a:br>
              <a:rPr lang="en-US" altLang="en-US"/>
            </a:br>
            <a:r>
              <a:rPr lang="en-US" altLang="en-US"/>
              <a:t>and Officials Associations</a:t>
            </a:r>
          </a:p>
          <a:p>
            <a:pPr lvl="1"/>
            <a:r>
              <a:rPr lang="en-US" altLang="en-US">
                <a:hlinkClick r:id="rId3"/>
              </a:rPr>
              <a:t>www.nfhs.org/erules</a:t>
            </a:r>
            <a:r>
              <a:rPr lang="en-US" altLang="en-US"/>
              <a:t> for more information</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screenshot of a cell phone&#10;&#10;Description automatically generated">
            <a:extLst>
              <a:ext uri="{FF2B5EF4-FFF2-40B4-BE49-F238E27FC236}">
                <a16:creationId xmlns:a16="http://schemas.microsoft.com/office/drawing/2014/main" id="{C59CA35C-101B-42CD-8A60-04E418B2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803" y="1989138"/>
            <a:ext cx="2505456" cy="446227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5468-F654-46A1-9950-4669D2F3A846}"/>
              </a:ext>
            </a:extLst>
          </p:cNvPr>
          <p:cNvSpPr>
            <a:spLocks noGrp="1"/>
          </p:cNvSpPr>
          <p:nvPr>
            <p:ph type="title"/>
          </p:nvPr>
        </p:nvSpPr>
        <p:spPr/>
        <p:txBody>
          <a:bodyPr/>
          <a:lstStyle/>
          <a:p>
            <a:r>
              <a:rPr lang="en-US" dirty="0" err="1"/>
              <a:t>Nfhs</a:t>
            </a:r>
            <a:r>
              <a:rPr lang="en-US" dirty="0"/>
              <a:t> officials education</a:t>
            </a:r>
          </a:p>
        </p:txBody>
      </p:sp>
      <p:sp>
        <p:nvSpPr>
          <p:cNvPr id="3" name="Text Placeholder 2">
            <a:extLst>
              <a:ext uri="{FF2B5EF4-FFF2-40B4-BE49-F238E27FC236}">
                <a16:creationId xmlns:a16="http://schemas.microsoft.com/office/drawing/2014/main" id="{8B8FAC90-B2A3-48D9-8AFB-66FDC1F29E8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44697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8D919863-12ED-4B08-B9E0-A8FDA38B5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00E731D0-8337-471A-B8BC-EF017D880A9D}"/>
              </a:ext>
            </a:extLst>
          </p:cNvPr>
          <p:cNvSpPr/>
          <p:nvPr/>
        </p:nvSpPr>
        <p:spPr>
          <a:xfrm>
            <a:off x="0" y="1685925"/>
            <a:ext cx="12192000" cy="2635251"/>
          </a:xfrm>
          <a:prstGeom prst="rect">
            <a:avLst/>
          </a:prstGeom>
          <a:solidFill>
            <a:srgbClr val="ED18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3BFDC1-A2AD-49E7-938B-ED9185C9DD95}"/>
              </a:ext>
            </a:extLst>
          </p:cNvPr>
          <p:cNvSpPr>
            <a:spLocks noGrp="1"/>
          </p:cNvSpPr>
          <p:nvPr>
            <p:ph type="ctrTitle"/>
          </p:nvPr>
        </p:nvSpPr>
        <p:spPr>
          <a:xfrm>
            <a:off x="49289" y="1446403"/>
            <a:ext cx="9144000" cy="2387600"/>
          </a:xfrm>
        </p:spPr>
        <p:txBody>
          <a:bodyPr>
            <a:normAutofit/>
          </a:bodyPr>
          <a:lstStyle/>
          <a:p>
            <a:r>
              <a:rPr lang="en-US" dirty="0">
                <a:solidFill>
                  <a:schemeClr val="bg1"/>
                </a:solidFill>
                <a:effectLst>
                  <a:outerShdw blurRad="50800" dist="50800" dir="5400000" algn="ctr" rotWithShape="0">
                    <a:schemeClr val="tx2"/>
                  </a:outerShdw>
                </a:effectLst>
                <a:latin typeface="Acumin Pro Ultra Black" panose="020B0A04020202020204" pitchFamily="34" charset="0"/>
              </a:rPr>
              <a:t>OFFICIALS EDUCATION CONTENT IS NOW FREE</a:t>
            </a:r>
          </a:p>
        </p:txBody>
      </p:sp>
      <p:sp>
        <p:nvSpPr>
          <p:cNvPr id="3" name="Subtitle 2">
            <a:extLst>
              <a:ext uri="{FF2B5EF4-FFF2-40B4-BE49-F238E27FC236}">
                <a16:creationId xmlns:a16="http://schemas.microsoft.com/office/drawing/2014/main" id="{51AA9941-4B1C-42ED-936A-1993E57370B1}"/>
              </a:ext>
            </a:extLst>
          </p:cNvPr>
          <p:cNvSpPr>
            <a:spLocks noGrp="1"/>
          </p:cNvSpPr>
          <p:nvPr>
            <p:ph type="subTitle" idx="1"/>
          </p:nvPr>
        </p:nvSpPr>
        <p:spPr>
          <a:xfrm>
            <a:off x="-1" y="4351338"/>
            <a:ext cx="10668001" cy="906461"/>
          </a:xfrm>
        </p:spPr>
        <p:txBody>
          <a:bodyPr/>
          <a:lstStyle/>
          <a:p>
            <a:endParaRPr lang="en-US" dirty="0"/>
          </a:p>
        </p:txBody>
      </p:sp>
      <p:pic>
        <p:nvPicPr>
          <p:cNvPr id="14" name="Picture 13" descr="A picture containing text, sign&#10;&#10;Description automatically generated">
            <a:extLst>
              <a:ext uri="{FF2B5EF4-FFF2-40B4-BE49-F238E27FC236}">
                <a16:creationId xmlns:a16="http://schemas.microsoft.com/office/drawing/2014/main" id="{01F6B5B4-8F47-43E6-81A6-B0121EA653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2171" y="10446"/>
            <a:ext cx="2681968" cy="2654968"/>
          </a:xfrm>
          <a:prstGeom prst="rect">
            <a:avLst/>
          </a:prstGeom>
        </p:spPr>
      </p:pic>
      <p:sp>
        <p:nvSpPr>
          <p:cNvPr id="15" name="Rectangle 14">
            <a:extLst>
              <a:ext uri="{FF2B5EF4-FFF2-40B4-BE49-F238E27FC236}">
                <a16:creationId xmlns:a16="http://schemas.microsoft.com/office/drawing/2014/main" id="{FF9D24FC-3D2C-46B3-8DB7-72C7AD1594F1}"/>
              </a:ext>
            </a:extLst>
          </p:cNvPr>
          <p:cNvSpPr/>
          <p:nvPr/>
        </p:nvSpPr>
        <p:spPr>
          <a:xfrm>
            <a:off x="1" y="5411597"/>
            <a:ext cx="9978190" cy="1486509"/>
          </a:xfrm>
          <a:custGeom>
            <a:avLst/>
            <a:gdLst>
              <a:gd name="connsiteX0" fmla="*/ 0 w 9681411"/>
              <a:gd name="connsiteY0" fmla="*/ 0 h 1355558"/>
              <a:gd name="connsiteX1" fmla="*/ 9681411 w 9681411"/>
              <a:gd name="connsiteY1" fmla="*/ 0 h 1355558"/>
              <a:gd name="connsiteX2" fmla="*/ 9681411 w 9681411"/>
              <a:gd name="connsiteY2" fmla="*/ 1355558 h 1355558"/>
              <a:gd name="connsiteX3" fmla="*/ 0 w 9681411"/>
              <a:gd name="connsiteY3" fmla="*/ 1355558 h 1355558"/>
              <a:gd name="connsiteX4" fmla="*/ 0 w 9681411"/>
              <a:gd name="connsiteY4" fmla="*/ 0 h 1355558"/>
              <a:gd name="connsiteX0" fmla="*/ 0 w 10242884"/>
              <a:gd name="connsiteY0" fmla="*/ 0 h 1355558"/>
              <a:gd name="connsiteX1" fmla="*/ 9681411 w 10242884"/>
              <a:gd name="connsiteY1" fmla="*/ 0 h 1355558"/>
              <a:gd name="connsiteX2" fmla="*/ 10242884 w 10242884"/>
              <a:gd name="connsiteY2" fmla="*/ 1347537 h 1355558"/>
              <a:gd name="connsiteX3" fmla="*/ 0 w 10242884"/>
              <a:gd name="connsiteY3" fmla="*/ 1355558 h 1355558"/>
              <a:gd name="connsiteX4" fmla="*/ 0 w 10242884"/>
              <a:gd name="connsiteY4" fmla="*/ 0 h 1355558"/>
              <a:gd name="connsiteX0" fmla="*/ 0 w 9978190"/>
              <a:gd name="connsiteY0" fmla="*/ 0 h 1395663"/>
              <a:gd name="connsiteX1" fmla="*/ 9681411 w 9978190"/>
              <a:gd name="connsiteY1" fmla="*/ 0 h 1395663"/>
              <a:gd name="connsiteX2" fmla="*/ 9978190 w 9978190"/>
              <a:gd name="connsiteY2" fmla="*/ 1395663 h 1395663"/>
              <a:gd name="connsiteX3" fmla="*/ 0 w 9978190"/>
              <a:gd name="connsiteY3" fmla="*/ 1355558 h 1395663"/>
              <a:gd name="connsiteX4" fmla="*/ 0 w 9978190"/>
              <a:gd name="connsiteY4" fmla="*/ 0 h 1395663"/>
              <a:gd name="connsiteX0" fmla="*/ 0 w 9978190"/>
              <a:gd name="connsiteY0" fmla="*/ 16042 h 1411705"/>
              <a:gd name="connsiteX1" fmla="*/ 9713495 w 9978190"/>
              <a:gd name="connsiteY1" fmla="*/ 0 h 1411705"/>
              <a:gd name="connsiteX2" fmla="*/ 9978190 w 9978190"/>
              <a:gd name="connsiteY2" fmla="*/ 1411705 h 1411705"/>
              <a:gd name="connsiteX3" fmla="*/ 0 w 9978190"/>
              <a:gd name="connsiteY3" fmla="*/ 1371600 h 1411705"/>
              <a:gd name="connsiteX4" fmla="*/ 0 w 9978190"/>
              <a:gd name="connsiteY4" fmla="*/ 16042 h 141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8190" h="1411705">
                <a:moveTo>
                  <a:pt x="0" y="16042"/>
                </a:moveTo>
                <a:lnTo>
                  <a:pt x="9713495" y="0"/>
                </a:lnTo>
                <a:lnTo>
                  <a:pt x="9978190" y="1411705"/>
                </a:lnTo>
                <a:lnTo>
                  <a:pt x="0" y="1371600"/>
                </a:lnTo>
                <a:lnTo>
                  <a:pt x="0" y="16042"/>
                </a:lnTo>
                <a:close/>
              </a:path>
            </a:pathLst>
          </a:custGeom>
          <a:solidFill>
            <a:srgbClr val="F9F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6FA31E8-30A8-4A17-AFDC-125A79BE1417}"/>
              </a:ext>
            </a:extLst>
          </p:cNvPr>
          <p:cNvSpPr/>
          <p:nvPr/>
        </p:nvSpPr>
        <p:spPr>
          <a:xfrm>
            <a:off x="-2" y="4336584"/>
            <a:ext cx="12192002" cy="1075013"/>
          </a:xfrm>
          <a:prstGeom prst="rect">
            <a:avLst/>
          </a:prstGeom>
          <a:solidFill>
            <a:schemeClr val="bg2">
              <a:lumMod val="25000"/>
              <a:alpha val="71000"/>
            </a:schemeClr>
          </a:solidFill>
          <a:effectLst>
            <a:outerShdw blurRad="50800" dist="50800" dir="5400000" algn="ctr" rotWithShape="0">
              <a:srgbClr val="000000">
                <a:alpha val="0"/>
              </a:srgb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   </a:t>
            </a:r>
          </a:p>
        </p:txBody>
      </p:sp>
      <p:pic>
        <p:nvPicPr>
          <p:cNvPr id="9" name="Picture 8" descr="A picture containing text&#10;&#10;Description automatically generated">
            <a:extLst>
              <a:ext uri="{FF2B5EF4-FFF2-40B4-BE49-F238E27FC236}">
                <a16:creationId xmlns:a16="http://schemas.microsoft.com/office/drawing/2014/main" id="{2D58131B-AAA6-46A5-BCBA-34420014A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130" y="5537199"/>
            <a:ext cx="3467100" cy="1314450"/>
          </a:xfrm>
          <a:prstGeom prst="rect">
            <a:avLst/>
          </a:prstGeom>
        </p:spPr>
      </p:pic>
      <p:pic>
        <p:nvPicPr>
          <p:cNvPr id="11" name="Picture 10" descr="A blue and white sign&#10;&#10;Description automatically generated with low confidence">
            <a:extLst>
              <a:ext uri="{FF2B5EF4-FFF2-40B4-BE49-F238E27FC236}">
                <a16:creationId xmlns:a16="http://schemas.microsoft.com/office/drawing/2014/main" id="{9BA0C114-4255-47BC-BAE1-C3A5E3B7D3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5100" y="5535758"/>
            <a:ext cx="3166311" cy="1317332"/>
          </a:xfrm>
          <a:prstGeom prst="rect">
            <a:avLst/>
          </a:prstGeom>
        </p:spPr>
      </p:pic>
      <p:pic>
        <p:nvPicPr>
          <p:cNvPr id="17" name="Picture 16" descr="Logo&#10;&#10;Description automatically generated">
            <a:extLst>
              <a:ext uri="{FF2B5EF4-FFF2-40B4-BE49-F238E27FC236}">
                <a16:creationId xmlns:a16="http://schemas.microsoft.com/office/drawing/2014/main" id="{FF268833-C37E-468D-843E-3A08A1CC07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640" y="5310104"/>
            <a:ext cx="1768640" cy="1768640"/>
          </a:xfrm>
          <a:prstGeom prst="rect">
            <a:avLst/>
          </a:prstGeom>
        </p:spPr>
      </p:pic>
      <p:pic>
        <p:nvPicPr>
          <p:cNvPr id="19" name="Picture 18" descr="Icon&#10;&#10;Description automatically generated">
            <a:extLst>
              <a:ext uri="{FF2B5EF4-FFF2-40B4-BE49-F238E27FC236}">
                <a16:creationId xmlns:a16="http://schemas.microsoft.com/office/drawing/2014/main" id="{2C24F1BC-4828-4AF1-900E-FC80B2E606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4453" y="5475239"/>
            <a:ext cx="1413867" cy="1413867"/>
          </a:xfrm>
          <a:prstGeom prst="rect">
            <a:avLst/>
          </a:prstGeom>
        </p:spPr>
      </p:pic>
      <p:pic>
        <p:nvPicPr>
          <p:cNvPr id="5" name="Picture 4" descr="A person with his arms crossed&#10;&#10;Description automatically generated with low confidence">
            <a:extLst>
              <a:ext uri="{FF2B5EF4-FFF2-40B4-BE49-F238E27FC236}">
                <a16:creationId xmlns:a16="http://schemas.microsoft.com/office/drawing/2014/main" id="{7D4838E1-55A6-4D14-B75F-0B7632534F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0712" y="0"/>
            <a:ext cx="5173738" cy="6858000"/>
          </a:xfrm>
          <a:prstGeom prst="rect">
            <a:avLst/>
          </a:prstGeom>
        </p:spPr>
      </p:pic>
      <p:sp>
        <p:nvSpPr>
          <p:cNvPr id="22" name="TextBox 21">
            <a:extLst>
              <a:ext uri="{FF2B5EF4-FFF2-40B4-BE49-F238E27FC236}">
                <a16:creationId xmlns:a16="http://schemas.microsoft.com/office/drawing/2014/main" id="{FA1367AA-CAF0-4EC5-A013-7308DCC6D6E2}"/>
              </a:ext>
            </a:extLst>
          </p:cNvPr>
          <p:cNvSpPr txBox="1"/>
          <p:nvPr/>
        </p:nvSpPr>
        <p:spPr>
          <a:xfrm>
            <a:off x="0" y="448140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TEACHING AIDS</a:t>
            </a:r>
          </a:p>
        </p:txBody>
      </p:sp>
      <p:sp>
        <p:nvSpPr>
          <p:cNvPr id="23" name="TextBox 22">
            <a:extLst>
              <a:ext uri="{FF2B5EF4-FFF2-40B4-BE49-F238E27FC236}">
                <a16:creationId xmlns:a16="http://schemas.microsoft.com/office/drawing/2014/main" id="{9D8FA2EF-98E5-4F6F-AC2D-FE438A48C65D}"/>
              </a:ext>
            </a:extLst>
          </p:cNvPr>
          <p:cNvSpPr txBox="1"/>
          <p:nvPr/>
        </p:nvSpPr>
        <p:spPr>
          <a:xfrm>
            <a:off x="2225424" y="4489530"/>
            <a:ext cx="140051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RULES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CHANGES</a:t>
            </a:r>
          </a:p>
        </p:txBody>
      </p:sp>
      <p:sp>
        <p:nvSpPr>
          <p:cNvPr id="24" name="TextBox 23">
            <a:extLst>
              <a:ext uri="{FF2B5EF4-FFF2-40B4-BE49-F238E27FC236}">
                <a16:creationId xmlns:a16="http://schemas.microsoft.com/office/drawing/2014/main" id="{06FC8DC1-6C0B-4C0B-A05B-951262F3FA76}"/>
              </a:ext>
            </a:extLst>
          </p:cNvPr>
          <p:cNvSpPr txBox="1"/>
          <p:nvPr/>
        </p:nvSpPr>
        <p:spPr>
          <a:xfrm>
            <a:off x="4288038" y="4619901"/>
            <a:ext cx="15431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DIAGRAMS</a:t>
            </a:r>
          </a:p>
        </p:txBody>
      </p:sp>
      <p:sp>
        <p:nvSpPr>
          <p:cNvPr id="25" name="TextBox 24">
            <a:extLst>
              <a:ext uri="{FF2B5EF4-FFF2-40B4-BE49-F238E27FC236}">
                <a16:creationId xmlns:a16="http://schemas.microsoft.com/office/drawing/2014/main" id="{C06C1E46-F6A1-4959-856C-9B200C8D1858}"/>
              </a:ext>
            </a:extLst>
          </p:cNvPr>
          <p:cNvSpPr txBox="1"/>
          <p:nvPr/>
        </p:nvSpPr>
        <p:spPr>
          <a:xfrm>
            <a:off x="6169709" y="4471651"/>
            <a:ext cx="127868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VIDEO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LIBRARY</a:t>
            </a:r>
          </a:p>
        </p:txBody>
      </p:sp>
      <p:sp>
        <p:nvSpPr>
          <p:cNvPr id="26" name="TextBox 25">
            <a:extLst>
              <a:ext uri="{FF2B5EF4-FFF2-40B4-BE49-F238E27FC236}">
                <a16:creationId xmlns:a16="http://schemas.microsoft.com/office/drawing/2014/main" id="{C033C2B8-7EEC-4FBD-90EA-5A7313368F81}"/>
              </a:ext>
            </a:extLst>
          </p:cNvPr>
          <p:cNvSpPr txBox="1"/>
          <p:nvPr/>
        </p:nvSpPr>
        <p:spPr>
          <a:xfrm>
            <a:off x="7850382" y="4474790"/>
            <a:ext cx="155529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OFFICIALS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mn-cs"/>
              </a:rPr>
              <a:t>COURSES</a:t>
            </a:r>
          </a:p>
        </p:txBody>
      </p:sp>
    </p:spTree>
    <p:extLst>
      <p:ext uri="{BB962C8B-B14F-4D97-AF65-F5344CB8AC3E}">
        <p14:creationId xmlns:p14="http://schemas.microsoft.com/office/powerpoint/2010/main" val="1602701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339049A-F921-F84C-A0A9-C259279B6E73}"/>
              </a:ext>
            </a:extLst>
          </p:cNvPr>
          <p:cNvPicPr>
            <a:picLocks noChangeAspect="1"/>
          </p:cNvPicPr>
          <p:nvPr/>
        </p:nvPicPr>
        <p:blipFill>
          <a:blip r:embed="rId3"/>
          <a:srcRect t="58" b="58"/>
          <a:stretch/>
        </p:blipFill>
        <p:spPr>
          <a:xfrm>
            <a:off x="20" y="1282"/>
            <a:ext cx="12191980" cy="6856718"/>
          </a:xfrm>
          <a:prstGeom prst="rect">
            <a:avLst/>
          </a:prstGeom>
        </p:spPr>
      </p:pic>
    </p:spTree>
    <p:extLst>
      <p:ext uri="{BB962C8B-B14F-4D97-AF65-F5344CB8AC3E}">
        <p14:creationId xmlns:p14="http://schemas.microsoft.com/office/powerpoint/2010/main" val="662813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0EF2-36C4-4B42-8E06-D9C739305B0D}"/>
              </a:ext>
            </a:extLst>
          </p:cNvPr>
          <p:cNvSpPr>
            <a:spLocks noGrp="1"/>
          </p:cNvSpPr>
          <p:nvPr>
            <p:ph type="title"/>
          </p:nvPr>
        </p:nvSpPr>
        <p:spPr/>
        <p:txBody>
          <a:bodyPr/>
          <a:lstStyle/>
          <a:p>
            <a:r>
              <a:rPr lang="en-US" dirty="0" err="1"/>
              <a:t>Nfhs</a:t>
            </a:r>
            <a:r>
              <a:rPr lang="en-US" dirty="0"/>
              <a:t> learning center</a:t>
            </a:r>
          </a:p>
        </p:txBody>
      </p:sp>
      <p:sp>
        <p:nvSpPr>
          <p:cNvPr id="3" name="Text Placeholder 2">
            <a:extLst>
              <a:ext uri="{FF2B5EF4-FFF2-40B4-BE49-F238E27FC236}">
                <a16:creationId xmlns:a16="http://schemas.microsoft.com/office/drawing/2014/main" id="{B79D231F-F88A-4AAF-BE41-48A07C85260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28538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creenshot&#10;&#10;Description automatically generated">
            <a:extLst>
              <a:ext uri="{FF2B5EF4-FFF2-40B4-BE49-F238E27FC236}">
                <a16:creationId xmlns:a16="http://schemas.microsoft.com/office/drawing/2014/main" id="{851BC1F5-DD6F-F54C-B424-E5ACCB302B8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3685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2533" name="Picture 4">
            <a:extLst>
              <a:ext uri="{FF2B5EF4-FFF2-40B4-BE49-F238E27FC236}">
                <a16:creationId xmlns:a16="http://schemas.microsoft.com/office/drawing/2014/main" id="{66D582FF-0375-4ABF-9A73-512D7172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70" t="2251" r="5913" b="38029"/>
          <a:stretch>
            <a:fillRect/>
          </a:stretch>
        </p:blipFill>
        <p:spPr bwMode="auto">
          <a:xfrm>
            <a:off x="10712450" y="4657725"/>
            <a:ext cx="10556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extLst>
              <a:ext uri="{FF2B5EF4-FFF2-40B4-BE49-F238E27FC236}">
                <a16:creationId xmlns:a16="http://schemas.microsoft.com/office/drawing/2014/main" id="{B10F713E-1913-40D2-AB20-2C67343EB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3" t="11514" r="15108" b="20280"/>
          <a:stretch>
            <a:fillRect/>
          </a:stretch>
        </p:blipFill>
        <p:spPr bwMode="auto">
          <a:xfrm>
            <a:off x="8455025" y="4662488"/>
            <a:ext cx="1055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6B08900D-D777-4B9B-9C0B-4FE319C5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9" t="9296" r="17380" b="32835"/>
          <a:stretch>
            <a:fillRect/>
          </a:stretch>
        </p:blipFill>
        <p:spPr bwMode="auto">
          <a:xfrm>
            <a:off x="3979863" y="4668838"/>
            <a:ext cx="1055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C6CDE006-C1B8-482B-B6F5-55DB0471B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787" t="5716" r="16359" b="39447"/>
          <a:stretch>
            <a:fillRect/>
          </a:stretch>
        </p:blipFill>
        <p:spPr bwMode="auto">
          <a:xfrm>
            <a:off x="1746250" y="4667250"/>
            <a:ext cx="10556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808C163C-06CB-4A70-8DE2-8F4D269CF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50" t="12311" r="9549" b="34923"/>
          <a:stretch>
            <a:fillRect/>
          </a:stretch>
        </p:blipFill>
        <p:spPr bwMode="auto">
          <a:xfrm>
            <a:off x="6216650" y="4668838"/>
            <a:ext cx="1055688"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a:extLst>
              <a:ext uri="{FF2B5EF4-FFF2-40B4-BE49-F238E27FC236}">
                <a16:creationId xmlns:a16="http://schemas.microsoft.com/office/drawing/2014/main" id="{245374EF-D26C-4BCE-A49D-B420A27B3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47" t="8778" r="15414" b="32062"/>
          <a:stretch>
            <a:fillRect/>
          </a:stretch>
        </p:blipFill>
        <p:spPr bwMode="auto">
          <a:xfrm>
            <a:off x="5095875" y="4673600"/>
            <a:ext cx="1055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0">
            <a:extLst>
              <a:ext uri="{FF2B5EF4-FFF2-40B4-BE49-F238E27FC236}">
                <a16:creationId xmlns:a16="http://schemas.microsoft.com/office/drawing/2014/main" id="{7132C533-B533-41B1-A5B1-154F0F2C29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1865" t="14619" r="14200" b="28159"/>
          <a:stretch>
            <a:fillRect/>
          </a:stretch>
        </p:blipFill>
        <p:spPr bwMode="auto">
          <a:xfrm>
            <a:off x="9583738" y="4665663"/>
            <a:ext cx="10556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17589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39782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2261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2881313" y="5880100"/>
            <a:ext cx="1035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213600" y="58832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721975"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8372475" y="5881688"/>
            <a:ext cx="1223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7" name="TextBox 37">
            <a:extLst>
              <a:ext uri="{FF2B5EF4-FFF2-40B4-BE49-F238E27FC236}">
                <a16:creationId xmlns:a16="http://schemas.microsoft.com/office/drawing/2014/main" id="{A7CA274C-98A4-42A8-AE0A-312C48D66AD4}"/>
              </a:ext>
            </a:extLst>
          </p:cNvPr>
          <p:cNvSpPr txBox="1">
            <a:spLocks noChangeArrowheads="1"/>
          </p:cNvSpPr>
          <p:nvPr/>
        </p:nvSpPr>
        <p:spPr bwMode="auto">
          <a:xfrm>
            <a:off x="9583738" y="5884863"/>
            <a:ext cx="1042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Theresia Wynns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Basketball and Soccer</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0431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22549" name="Picture 21" descr="A person smiling for the camera&#10;&#10;Description generated with very high confidence">
            <a:extLst>
              <a:ext uri="{FF2B5EF4-FFF2-40B4-BE49-F238E27FC236}">
                <a16:creationId xmlns:a16="http://schemas.microsoft.com/office/drawing/2014/main" id="{50CB1F94-3697-4AD7-B2B7-E48CCFC804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0386" t="2782" r="16949" b="25343"/>
          <a:stretch>
            <a:fillRect/>
          </a:stretch>
        </p:blipFill>
        <p:spPr bwMode="auto">
          <a:xfrm>
            <a:off x="7334250" y="4673600"/>
            <a:ext cx="105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A person smiling for the camera&#10;&#10;Description generated with very high confidence">
            <a:extLst>
              <a:ext uri="{FF2B5EF4-FFF2-40B4-BE49-F238E27FC236}">
                <a16:creationId xmlns:a16="http://schemas.microsoft.com/office/drawing/2014/main" id="{25F507BE-445E-4641-B7EC-A81423A950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0703" t="12456" r="10628" b="26428"/>
          <a:stretch>
            <a:fillRect/>
          </a:stretch>
        </p:blipFill>
        <p:spPr bwMode="auto">
          <a:xfrm>
            <a:off x="2868613" y="4657725"/>
            <a:ext cx="10493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26AAA2D-B7A9-3748-8FB4-5CEDDF26B6E5}"/>
              </a:ext>
            </a:extLst>
          </p:cNvPr>
          <p:cNvPicPr>
            <a:picLocks noChangeAspect="1"/>
          </p:cNvPicPr>
          <p:nvPr/>
        </p:nvPicPr>
        <p:blipFill rotWithShape="1">
          <a:blip r:embed="rId3">
            <a:extLst>
              <a:ext uri="{28A0092B-C50C-407E-A947-70E740481C1C}">
                <a14:useLocalDpi xmlns:a14="http://schemas.microsoft.com/office/drawing/2010/main" val="0"/>
              </a:ext>
            </a:extLst>
          </a:blip>
          <a:srcRect t="9431" b="33856"/>
          <a:stretch/>
        </p:blipFill>
        <p:spPr>
          <a:xfrm>
            <a:off x="-32526" y="-247947"/>
            <a:ext cx="12224526" cy="2826915"/>
          </a:xfrm>
          <a:prstGeom prst="rect">
            <a:avLst/>
          </a:prstGeom>
        </p:spPr>
      </p:pic>
      <p:sp>
        <p:nvSpPr>
          <p:cNvPr id="6" name="Rectangle 7"/>
          <p:cNvSpPr>
            <a:spLocks noChangeArrowheads="1"/>
          </p:cNvSpPr>
          <p:nvPr/>
        </p:nvSpPr>
        <p:spPr bwMode="auto">
          <a:xfrm>
            <a:off x="762001" y="642218"/>
            <a:ext cx="6095999" cy="1466447"/>
          </a:xfrm>
          <a:prstGeom prst="rect">
            <a:avLst/>
          </a:prstGeom>
          <a:solidFill>
            <a:srgbClr val="FFFFFF">
              <a:alpha val="80000"/>
            </a:srgbClr>
          </a:solidFill>
          <a:ln w="19050"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Box 10"/>
          <p:cNvSpPr txBox="1">
            <a:spLocks noChangeArrowheads="1"/>
          </p:cNvSpPr>
          <p:nvPr/>
        </p:nvSpPr>
        <p:spPr bwMode="auto">
          <a:xfrm>
            <a:off x="929953" y="762000"/>
            <a:ext cx="1873752"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ctr" anchorCtr="0" compatLnSpc="1">
            <a:prstTxWarp prst="textNoShape">
              <a:avLst/>
            </a:prstTxWarp>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4400" b="1" i="0" u="none" strike="noStrike" kern="1400" cap="none" spc="0" normalizeH="0" baseline="0" noProof="0" dirty="0">
                <a:ln>
                  <a:noFill/>
                </a:ln>
                <a:solidFill>
                  <a:srgbClr val="0D2C6C"/>
                </a:solidFill>
                <a:effectLst/>
                <a:uLnTx/>
                <a:uFillTx/>
                <a:latin typeface="Calibri"/>
                <a:ea typeface="+mn-ea"/>
                <a:cs typeface="+mn-cs"/>
              </a:rPr>
              <a:t>Implicit</a:t>
            </a:r>
          </a:p>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4400" b="1" i="0" u="none" strike="noStrike" kern="1400" cap="none" spc="0" normalizeH="0" baseline="0" noProof="0" dirty="0">
                <a:ln>
                  <a:noFill/>
                </a:ln>
                <a:solidFill>
                  <a:srgbClr val="0D2C6C"/>
                </a:solidFill>
                <a:effectLst/>
                <a:uLnTx/>
                <a:uFillTx/>
                <a:latin typeface="Calibri"/>
                <a:ea typeface="+mn-ea"/>
                <a:cs typeface="+mn-cs"/>
              </a:rPr>
              <a:t>Bias</a:t>
            </a:r>
            <a:endParaRPr kumimoji="0" lang="en-US" sz="4400" b="1" i="0" u="none" strike="noStrike" kern="1400" cap="none" spc="0" normalizeH="0" baseline="0" noProof="0" dirty="0">
              <a:ln>
                <a:noFill/>
              </a:ln>
              <a:solidFill>
                <a:srgbClr val="0D2C6C"/>
              </a:solidFill>
              <a:effectLst/>
              <a:uLnTx/>
              <a:uFillTx/>
              <a:latin typeface="Titillium" panose="00000500000000000000" pitchFamily="50" charset="0"/>
              <a:ea typeface="+mn-ea"/>
              <a:cs typeface="+mn-cs"/>
            </a:endParaRPr>
          </a:p>
        </p:txBody>
      </p:sp>
      <p:sp>
        <p:nvSpPr>
          <p:cNvPr id="11" name="Text Box 13"/>
          <p:cNvSpPr txBox="1">
            <a:spLocks noChangeArrowheads="1"/>
          </p:cNvSpPr>
          <p:nvPr/>
        </p:nvSpPr>
        <p:spPr bwMode="auto">
          <a:xfrm>
            <a:off x="929952" y="3406460"/>
            <a:ext cx="10119047" cy="25807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342900" marR="0" lvl="0" indent="-342900" algn="l" defTabSz="1255713" rtl="0" eaLnBrk="1" fontAlgn="auto" latinLnBrk="0" hangingPunct="1">
              <a:lnSpc>
                <a:spcPct val="100000"/>
              </a:lnSpc>
              <a:spcBef>
                <a:spcPts val="0"/>
              </a:spcBef>
              <a:spcAft>
                <a:spcPts val="300"/>
              </a:spcAft>
              <a:buClrTx/>
              <a:buSzTx/>
              <a:buFontTx/>
              <a:buChar char="-"/>
              <a:tabLst/>
              <a:defRPr/>
            </a:pPr>
            <a:r>
              <a:rPr kumimoji="0" lang="en-US" sz="5400" b="0" i="0" u="none" strike="noStrike" kern="1400" cap="none" spc="0" normalizeH="0" baseline="0" noProof="0" dirty="0">
                <a:ln>
                  <a:noFill/>
                </a:ln>
                <a:solidFill>
                  <a:srgbClr val="0D2C6C"/>
                </a:solidFill>
                <a:effectLst/>
                <a:uLnTx/>
                <a:uFillTx/>
                <a:latin typeface="Calibri"/>
                <a:ea typeface="+mn-ea"/>
                <a:cs typeface="+mn-cs"/>
              </a:rPr>
              <a:t>What is Implicit Bias?</a:t>
            </a:r>
          </a:p>
          <a:p>
            <a:pPr marL="342900" marR="0" lvl="0" indent="-342900" algn="l" defTabSz="1255713" rtl="0" eaLnBrk="1" fontAlgn="auto" latinLnBrk="0" hangingPunct="1">
              <a:lnSpc>
                <a:spcPct val="100000"/>
              </a:lnSpc>
              <a:spcBef>
                <a:spcPts val="0"/>
              </a:spcBef>
              <a:spcAft>
                <a:spcPts val="300"/>
              </a:spcAft>
              <a:buClrTx/>
              <a:buSzTx/>
              <a:buFontTx/>
              <a:buChar char="-"/>
              <a:tabLst/>
              <a:defRPr/>
            </a:pPr>
            <a:r>
              <a:rPr kumimoji="0" lang="en-US" sz="5400" b="0" i="0" u="none" strike="noStrike" kern="1400" cap="none" spc="0" normalizeH="0" baseline="0" noProof="0" dirty="0">
                <a:ln>
                  <a:noFill/>
                </a:ln>
                <a:solidFill>
                  <a:srgbClr val="0D2C6C"/>
                </a:solidFill>
                <a:effectLst/>
                <a:uLnTx/>
                <a:uFillTx/>
                <a:latin typeface="Calibri"/>
                <a:ea typeface="+mn-ea"/>
                <a:cs typeface="+mn-cs"/>
              </a:rPr>
              <a:t>Why does Implicit Bias Matter?</a:t>
            </a:r>
          </a:p>
          <a:p>
            <a:pPr marL="342900" marR="0" lvl="0" indent="-342900" algn="l" defTabSz="1255713" rtl="0" eaLnBrk="1" fontAlgn="auto" latinLnBrk="0" hangingPunct="1">
              <a:lnSpc>
                <a:spcPct val="100000"/>
              </a:lnSpc>
              <a:spcBef>
                <a:spcPts val="0"/>
              </a:spcBef>
              <a:spcAft>
                <a:spcPts val="300"/>
              </a:spcAft>
              <a:buClrTx/>
              <a:buSzTx/>
              <a:buFontTx/>
              <a:buChar char="-"/>
              <a:tabLst/>
              <a:defRPr/>
            </a:pPr>
            <a:r>
              <a:rPr kumimoji="0" lang="en-US" sz="5400" b="0" i="0" u="none" strike="noStrike" kern="1400" cap="none" spc="0" normalizeH="0" baseline="0" noProof="0" dirty="0">
                <a:ln>
                  <a:noFill/>
                </a:ln>
                <a:solidFill>
                  <a:srgbClr val="0D2C6C"/>
                </a:solidFill>
                <a:effectLst/>
                <a:uLnTx/>
                <a:uFillTx/>
                <a:latin typeface="Calibri"/>
                <a:ea typeface="+mn-ea"/>
                <a:cs typeface="+mn-cs"/>
              </a:rPr>
              <a:t>Managing Implicit Bias</a:t>
            </a:r>
          </a:p>
        </p:txBody>
      </p:sp>
      <p:sp>
        <p:nvSpPr>
          <p:cNvPr id="13" name="Text Box 15"/>
          <p:cNvSpPr txBox="1">
            <a:spLocks noChangeArrowheads="1"/>
          </p:cNvSpPr>
          <p:nvPr/>
        </p:nvSpPr>
        <p:spPr bwMode="auto">
          <a:xfrm>
            <a:off x="-32525" y="6291982"/>
            <a:ext cx="12224525" cy="566018"/>
          </a:xfrm>
          <a:prstGeom prst="rect">
            <a:avLst/>
          </a:prstGeom>
          <a:solidFill>
            <a:srgbClr val="0D2C6C"/>
          </a:solidFill>
          <a:ln w="19050" algn="in">
            <a:noFill/>
            <a:miter lim="800000"/>
            <a:headEnd/>
            <a:tailEnd/>
          </a:ln>
          <a:effectLst/>
        </p:spPr>
        <p:txBody>
          <a:bodyPr vert="horz" wrap="square" lIns="36576" tIns="54864" rIns="1920240" bIns="36576" numCol="1" anchor="t" anchorCtr="0" compatLnSpc="1">
            <a:prstTxWarp prst="textNoShape">
              <a:avLst/>
            </a:prstTxWarp>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a:ea typeface="+mn-ea"/>
                <a:cs typeface="Arial" pitchFamily="34" charset="0"/>
              </a:rPr>
              <a:t>Available at     </a:t>
            </a:r>
            <a:r>
              <a:rPr kumimoji="0" lang="en-US" altLang="en-US" sz="2000" b="1" i="0" u="none" strike="noStrike" kern="1200" cap="none" spc="0" normalizeH="0" baseline="0" noProof="0" dirty="0">
                <a:ln>
                  <a:noFill/>
                </a:ln>
                <a:solidFill>
                  <a:prstClr val="white"/>
                </a:solidFill>
                <a:effectLst/>
                <a:uLnTx/>
                <a:uFillTx/>
                <a:latin typeface="Calibri"/>
                <a:ea typeface="+mn-ea"/>
                <a:cs typeface="Arial" pitchFamily="34" charset="0"/>
              </a:rPr>
              <a:t> </a:t>
            </a:r>
            <a:endParaRPr kumimoji="0" lang="en-US" altLang="en-US" sz="2400" b="0" i="0" u="none" strike="noStrike" kern="1200" cap="none" spc="0" normalizeH="0" baseline="0" noProof="0" dirty="0">
              <a:ln>
                <a:noFill/>
              </a:ln>
              <a:solidFill>
                <a:prstClr val="white"/>
              </a:solidFill>
              <a:effectLst/>
              <a:uLnTx/>
              <a:uFillTx/>
              <a:latin typeface="Calibri"/>
              <a:ea typeface="+mn-ea"/>
              <a:cs typeface="Arial" pitchFamily="34" charset="0"/>
            </a:endParaRPr>
          </a:p>
        </p:txBody>
      </p:sp>
      <p:sp>
        <p:nvSpPr>
          <p:cNvPr id="17" name="Text Box 14"/>
          <p:cNvSpPr txBox="1">
            <a:spLocks noChangeArrowheads="1"/>
          </p:cNvSpPr>
          <p:nvPr/>
        </p:nvSpPr>
        <p:spPr bwMode="auto">
          <a:xfrm>
            <a:off x="929954" y="2743200"/>
            <a:ext cx="2438400" cy="490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ED1944"/>
                </a:solidFill>
                <a:effectLst/>
                <a:uLnTx/>
                <a:uFillTx/>
                <a:latin typeface="Calibri"/>
                <a:ea typeface="+mn-ea"/>
                <a:cs typeface="Arial" pitchFamily="34" charset="0"/>
              </a:rPr>
              <a:t>Units</a:t>
            </a:r>
            <a:endParaRPr kumimoji="0" lang="en-US" altLang="en-US" sz="3600" b="0" i="0" u="none" strike="noStrike" kern="1200" cap="none" spc="0" normalizeH="0" baseline="0" noProof="0" dirty="0">
              <a:ln>
                <a:noFill/>
              </a:ln>
              <a:solidFill>
                <a:srgbClr val="ED1944"/>
              </a:solidFill>
              <a:effectLst/>
              <a:uLnTx/>
              <a:uFillTx/>
              <a:latin typeface="Calibri"/>
              <a:ea typeface="+mn-ea"/>
              <a:cs typeface="Arial" pitchFamily="34" charset="0"/>
            </a:endParaRPr>
          </a:p>
        </p:txBody>
      </p:sp>
      <p:sp>
        <p:nvSpPr>
          <p:cNvPr id="14" name="Rectangle 7">
            <a:extLst>
              <a:ext uri="{FF2B5EF4-FFF2-40B4-BE49-F238E27FC236}">
                <a16:creationId xmlns:a16="http://schemas.microsoft.com/office/drawing/2014/main" id="{EA1646F0-4967-4ECC-A7F7-D494591172B2}"/>
              </a:ext>
            </a:extLst>
          </p:cNvPr>
          <p:cNvSpPr>
            <a:spLocks noChangeArrowheads="1"/>
          </p:cNvSpPr>
          <p:nvPr/>
        </p:nvSpPr>
        <p:spPr bwMode="auto">
          <a:xfrm>
            <a:off x="-32525" y="642218"/>
            <a:ext cx="794525" cy="1466447"/>
          </a:xfrm>
          <a:prstGeom prst="rect">
            <a:avLst/>
          </a:prstGeom>
          <a:solidFill>
            <a:srgbClr val="0D2C6C"/>
          </a:solidFill>
          <a:ln w="19050"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Straight Connector 18">
            <a:extLst>
              <a:ext uri="{FF2B5EF4-FFF2-40B4-BE49-F238E27FC236}">
                <a16:creationId xmlns:a16="http://schemas.microsoft.com/office/drawing/2014/main" id="{12D7E8AC-0334-44DD-A040-812CE9EE3AEA}"/>
              </a:ext>
            </a:extLst>
          </p:cNvPr>
          <p:cNvCxnSpPr>
            <a:cxnSpLocks/>
          </p:cNvCxnSpPr>
          <p:nvPr/>
        </p:nvCxnSpPr>
        <p:spPr>
          <a:xfrm>
            <a:off x="2971800" y="757945"/>
            <a:ext cx="0" cy="1214438"/>
          </a:xfrm>
          <a:prstGeom prst="line">
            <a:avLst/>
          </a:prstGeom>
          <a:ln>
            <a:solidFill>
              <a:srgbClr val="0D2C6C"/>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FD35B021-AE70-3243-AA6A-F663A11928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062976" y="659029"/>
            <a:ext cx="1432824" cy="1432824"/>
          </a:xfrm>
          <a:prstGeom prst="rect">
            <a:avLst/>
          </a:prstGeom>
        </p:spPr>
      </p:pic>
      <p:pic>
        <p:nvPicPr>
          <p:cNvPr id="3" name="Picture 2" descr="Icon&#10;&#10;Description automatically generated">
            <a:extLst>
              <a:ext uri="{FF2B5EF4-FFF2-40B4-BE49-F238E27FC236}">
                <a16:creationId xmlns:a16="http://schemas.microsoft.com/office/drawing/2014/main" id="{B149D80C-91E1-A94B-B4A2-010754A0A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215" y="875103"/>
            <a:ext cx="2173185" cy="1097280"/>
          </a:xfrm>
          <a:prstGeom prst="rect">
            <a:avLst/>
          </a:prstGeom>
        </p:spPr>
      </p:pic>
      <p:sp>
        <p:nvSpPr>
          <p:cNvPr id="9" name="Rectangle 8">
            <a:extLst>
              <a:ext uri="{FF2B5EF4-FFF2-40B4-BE49-F238E27FC236}">
                <a16:creationId xmlns:a16="http://schemas.microsoft.com/office/drawing/2014/main" id="{B040E0F5-D443-1349-95D6-D6530287CB63}"/>
              </a:ext>
            </a:extLst>
          </p:cNvPr>
          <p:cNvSpPr/>
          <p:nvPr/>
        </p:nvSpPr>
        <p:spPr>
          <a:xfrm>
            <a:off x="8213124" y="2209238"/>
            <a:ext cx="3978876" cy="739460"/>
          </a:xfrm>
          <a:prstGeom prst="rect">
            <a:avLst/>
          </a:prstGeom>
          <a:solidFill>
            <a:srgbClr val="EE1744"/>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New </a:t>
            </a:r>
            <a:r>
              <a:rPr kumimoji="0" lang="en-US" sz="3600" b="1" i="0" u="none" strike="noStrike" kern="1200" cap="none" spc="0" normalizeH="0" baseline="0" noProof="0" dirty="0">
                <a:ln>
                  <a:noFill/>
                </a:ln>
                <a:solidFill>
                  <a:prstClr val="white"/>
                </a:solidFill>
                <a:effectLst/>
                <a:uLnTx/>
                <a:uFillTx/>
                <a:latin typeface="Calibri"/>
                <a:ea typeface="+mn-ea"/>
                <a:cs typeface="+mn-cs"/>
              </a:rPr>
              <a:t>FREE</a:t>
            </a:r>
            <a:r>
              <a:rPr kumimoji="0" lang="en-US" sz="3600" b="0" i="0" u="none" strike="noStrike" kern="1200" cap="none" spc="0" normalizeH="0" baseline="0" noProof="0" dirty="0">
                <a:ln>
                  <a:noFill/>
                </a:ln>
                <a:solidFill>
                  <a:prstClr val="white"/>
                </a:solidFill>
                <a:effectLst/>
                <a:uLnTx/>
                <a:uFillTx/>
                <a:latin typeface="Calibri"/>
                <a:ea typeface="+mn-ea"/>
                <a:cs typeface="+mn-cs"/>
              </a:rPr>
              <a:t> Course!</a:t>
            </a:r>
          </a:p>
        </p:txBody>
      </p:sp>
      <p:pic>
        <p:nvPicPr>
          <p:cNvPr id="26" name="Picture 25" descr="Text&#10;&#10;Description automatically generated with medium confidence">
            <a:extLst>
              <a:ext uri="{FF2B5EF4-FFF2-40B4-BE49-F238E27FC236}">
                <a16:creationId xmlns:a16="http://schemas.microsoft.com/office/drawing/2014/main" id="{EEA85CD9-12DE-464F-849F-F5D8A67A00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662" b="36661"/>
          <a:stretch/>
        </p:blipFill>
        <p:spPr>
          <a:xfrm>
            <a:off x="5673528" y="6369251"/>
            <a:ext cx="3089472" cy="411480"/>
          </a:xfrm>
          <a:prstGeom prst="rect">
            <a:avLst/>
          </a:prstGeom>
        </p:spPr>
      </p:pic>
    </p:spTree>
    <p:extLst>
      <p:ext uri="{BB962C8B-B14F-4D97-AF65-F5344CB8AC3E}">
        <p14:creationId xmlns:p14="http://schemas.microsoft.com/office/powerpoint/2010/main" val="2108939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991AA-191C-4E4B-A29A-3BEB855B5FCF}"/>
              </a:ext>
            </a:extLst>
          </p:cNvPr>
          <p:cNvSpPr>
            <a:spLocks noGrp="1"/>
          </p:cNvSpPr>
          <p:nvPr>
            <p:ph type="title"/>
          </p:nvPr>
        </p:nvSpPr>
        <p:spPr/>
        <p:txBody>
          <a:bodyPr/>
          <a:lstStyle/>
          <a:p>
            <a:r>
              <a:rPr lang="en-US" dirty="0" err="1"/>
              <a:t>Nfhs</a:t>
            </a:r>
            <a:r>
              <a:rPr lang="en-US" dirty="0"/>
              <a:t> network</a:t>
            </a:r>
          </a:p>
        </p:txBody>
      </p:sp>
      <p:sp>
        <p:nvSpPr>
          <p:cNvPr id="3" name="Text Placeholder 2">
            <a:extLst>
              <a:ext uri="{FF2B5EF4-FFF2-40B4-BE49-F238E27FC236}">
                <a16:creationId xmlns:a16="http://schemas.microsoft.com/office/drawing/2014/main" id="{5ECCD882-7628-413C-8DC3-4A622D428E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8553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F5EE-9A45-4EDC-B92E-5A3B6CEE9FED}"/>
              </a:ext>
            </a:extLst>
          </p:cNvPr>
          <p:cNvSpPr>
            <a:spLocks noGrp="1"/>
          </p:cNvSpPr>
          <p:nvPr>
            <p:ph type="title"/>
          </p:nvPr>
        </p:nvSpPr>
        <p:spPr/>
        <p:txBody>
          <a:bodyPr/>
          <a:lstStyle/>
          <a:p>
            <a:r>
              <a:rPr lang="en-US"/>
              <a:t>NFHS Network</a:t>
            </a:r>
            <a:endParaRPr lang="en-US" dirty="0"/>
          </a:p>
        </p:txBody>
      </p:sp>
      <p:sp>
        <p:nvSpPr>
          <p:cNvPr id="3" name="Content Placeholder 2">
            <a:extLst>
              <a:ext uri="{FF2B5EF4-FFF2-40B4-BE49-F238E27FC236}">
                <a16:creationId xmlns:a16="http://schemas.microsoft.com/office/drawing/2014/main" id="{50095002-A0F2-4220-899D-5C13B7F9B061}"/>
              </a:ext>
            </a:extLst>
          </p:cNvPr>
          <p:cNvSpPr>
            <a:spLocks noGrp="1"/>
          </p:cNvSpPr>
          <p:nvPr>
            <p:ph idx="1"/>
          </p:nvPr>
        </p:nvSpPr>
        <p:spPr>
          <a:xfrm>
            <a:off x="1047404" y="2137991"/>
            <a:ext cx="6090173" cy="4338637"/>
          </a:xfrm>
        </p:spPr>
        <p:txBody>
          <a:bodyPr/>
          <a:lstStyle/>
          <a:p>
            <a:r>
              <a:rPr lang="en-US" dirty="0"/>
              <a:t>By 2025, every high school sporting event in America will be streamed live. </a:t>
            </a:r>
          </a:p>
          <a:p>
            <a:endParaRPr lang="en-US" dirty="0"/>
          </a:p>
          <a:p>
            <a:r>
              <a:rPr lang="en-US" dirty="0"/>
              <a:t>The NFHS Network IS THE DESTINATION for fans to view live all HIGH SCHOOL events.</a:t>
            </a:r>
          </a:p>
          <a:p>
            <a:endParaRPr lang="en-US" dirty="0"/>
          </a:p>
          <a:p>
            <a:r>
              <a:rPr lang="en-US" dirty="0"/>
              <a:t>Over 500,000 live events will be featured on the NFHS Network in 2021-22</a:t>
            </a:r>
          </a:p>
          <a:p>
            <a:endParaRPr lang="en-US" dirty="0"/>
          </a:p>
          <a:p>
            <a:endParaRPr lang="en-US" dirty="0"/>
          </a:p>
        </p:txBody>
      </p:sp>
      <p:sp>
        <p:nvSpPr>
          <p:cNvPr id="6" name="Footer Placeholder 4">
            <a:extLst>
              <a:ext uri="{FF2B5EF4-FFF2-40B4-BE49-F238E27FC236}">
                <a16:creationId xmlns:a16="http://schemas.microsoft.com/office/drawing/2014/main" id="{68EF3BD5-241E-4DB9-9804-4E5FAB102C87}"/>
              </a:ext>
            </a:extLst>
          </p:cNvPr>
          <p:cNvSpPr txBox="1">
            <a:spLocks/>
          </p:cNvSpPr>
          <p:nvPr/>
        </p:nvSpPr>
        <p:spPr>
          <a:xfrm>
            <a:off x="8677550" y="5651257"/>
            <a:ext cx="3053306" cy="262028"/>
          </a:xfrm>
          <a:prstGeom prst="rect">
            <a:avLst/>
          </a:prstGeom>
        </p:spPr>
        <p:txBody>
          <a:bodyPr vert="horz" lIns="91440" tIns="45720" rIns="91440" bIns="45720" rtlCol="0" anchor="ctr"/>
          <a:lstStyle>
            <a:defPPr>
              <a:defRPr lang="en-US"/>
            </a:defPPr>
            <a:lvl1pPr algn="r" rtl="0" fontAlgn="auto">
              <a:spcBef>
                <a:spcPts val="0"/>
              </a:spcBef>
              <a:spcAft>
                <a:spcPts val="0"/>
              </a:spcAft>
              <a:defRPr sz="14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205B"/>
                </a:solidFill>
                <a:effectLst/>
                <a:uLnTx/>
                <a:uFillTx/>
                <a:latin typeface="Calibri"/>
                <a:ea typeface="+mn-ea"/>
                <a:cs typeface="+mn-cs"/>
              </a:rPr>
              <a:t>www.NFHSnetwork.com</a:t>
            </a:r>
          </a:p>
        </p:txBody>
      </p:sp>
      <p:pic>
        <p:nvPicPr>
          <p:cNvPr id="7" name="Picture 6">
            <a:extLst>
              <a:ext uri="{FF2B5EF4-FFF2-40B4-BE49-F238E27FC236}">
                <a16:creationId xmlns:a16="http://schemas.microsoft.com/office/drawing/2014/main" id="{38964FAA-A810-4D52-8792-32E00247D07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124700" y="1888607"/>
            <a:ext cx="5067300" cy="2863461"/>
          </a:xfrm>
          <a:prstGeom prst="rect">
            <a:avLst/>
          </a:prstGeom>
        </p:spPr>
      </p:pic>
      <p:pic>
        <p:nvPicPr>
          <p:cNvPr id="5" name="Picture 4" descr="A picture containing text, clipart, vector graphics&#10;&#10;Description automatically generated">
            <a:extLst>
              <a:ext uri="{FF2B5EF4-FFF2-40B4-BE49-F238E27FC236}">
                <a16:creationId xmlns:a16="http://schemas.microsoft.com/office/drawing/2014/main" id="{E4F97860-83B7-4D3E-ACDB-966A9236F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952" y="4910300"/>
            <a:ext cx="1268509" cy="1481915"/>
          </a:xfrm>
          <a:prstGeom prst="rect">
            <a:avLst/>
          </a:prstGeom>
        </p:spPr>
      </p:pic>
    </p:spTree>
    <p:extLst>
      <p:ext uri="{BB962C8B-B14F-4D97-AF65-F5344CB8AC3E}">
        <p14:creationId xmlns:p14="http://schemas.microsoft.com/office/powerpoint/2010/main" val="834016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649" y="320040"/>
            <a:ext cx="10172785" cy="63094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all" spc="0" normalizeH="0" baseline="0" noProof="0" dirty="0">
                <a:ln>
                  <a:noFill/>
                </a:ln>
                <a:solidFill>
                  <a:srgbClr val="FF0000"/>
                </a:solidFill>
                <a:effectLst/>
                <a:uLnTx/>
                <a:uFillTx/>
                <a:latin typeface="Titillium Web" charset="0"/>
                <a:ea typeface="Titillium Web" charset="0"/>
                <a:cs typeface="Titillium Web" charset="0"/>
              </a:rPr>
              <a:t>The Largest Broadcaster of High School Sports</a:t>
            </a:r>
          </a:p>
        </p:txBody>
      </p:sp>
      <p:pic>
        <p:nvPicPr>
          <p:cNvPr id="5" name="Picture 4">
            <a:extLst>
              <a:ext uri="{FF2B5EF4-FFF2-40B4-BE49-F238E27FC236}">
                <a16:creationId xmlns:a16="http://schemas.microsoft.com/office/drawing/2014/main" id="{8236EFF6-DA91-D142-A7B4-4AEDE91F7C46}"/>
              </a:ext>
            </a:extLst>
          </p:cNvPr>
          <p:cNvPicPr>
            <a:picLocks noChangeAspect="1"/>
          </p:cNvPicPr>
          <p:nvPr/>
        </p:nvPicPr>
        <p:blipFill>
          <a:blip r:embed="rId3"/>
          <a:stretch>
            <a:fillRect/>
          </a:stretch>
        </p:blipFill>
        <p:spPr bwMode="auto">
          <a:xfrm>
            <a:off x="3868" y="0"/>
            <a:ext cx="1218813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A close up of a sign&#10;&#10;Description automatically generated">
            <a:extLst>
              <a:ext uri="{FF2B5EF4-FFF2-40B4-BE49-F238E27FC236}">
                <a16:creationId xmlns:a16="http://schemas.microsoft.com/office/drawing/2014/main" id="{ABB1BB38-3C85-40FD-9FA0-8AD66D848C54}"/>
              </a:ext>
            </a:extLst>
          </p:cNvPr>
          <p:cNvPicPr>
            <a:picLocks noChangeAspect="1"/>
          </p:cNvPicPr>
          <p:nvPr/>
        </p:nvPicPr>
        <p:blipFill>
          <a:blip r:embed="rId4"/>
          <a:stretch>
            <a:fillRect/>
          </a:stretch>
        </p:blipFill>
        <p:spPr>
          <a:xfrm>
            <a:off x="5728041" y="855073"/>
            <a:ext cx="789471" cy="923338"/>
          </a:xfrm>
          <a:prstGeom prst="rect">
            <a:avLst/>
          </a:prstGeom>
        </p:spPr>
      </p:pic>
      <p:sp>
        <p:nvSpPr>
          <p:cNvPr id="3" name="Rectangle 2">
            <a:extLst>
              <a:ext uri="{FF2B5EF4-FFF2-40B4-BE49-F238E27FC236}">
                <a16:creationId xmlns:a16="http://schemas.microsoft.com/office/drawing/2014/main" id="{01DFC7E5-4A8E-4C7D-894E-C1956A53205B}"/>
              </a:ext>
            </a:extLst>
          </p:cNvPr>
          <p:cNvSpPr/>
          <p:nvPr/>
        </p:nvSpPr>
        <p:spPr>
          <a:xfrm>
            <a:off x="641649" y="320040"/>
            <a:ext cx="10908702" cy="50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picture containing text, clipart, vector graphics&#10;&#10;Description automatically generated">
            <a:extLst>
              <a:ext uri="{FF2B5EF4-FFF2-40B4-BE49-F238E27FC236}">
                <a16:creationId xmlns:a16="http://schemas.microsoft.com/office/drawing/2014/main" id="{69DD8F14-41B2-4E5C-B7A2-E8B2A8E45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5944" y="303613"/>
            <a:ext cx="1220112" cy="1425377"/>
          </a:xfrm>
          <a:prstGeom prst="rect">
            <a:avLst/>
          </a:prstGeom>
        </p:spPr>
      </p:pic>
    </p:spTree>
    <p:extLst>
      <p:ext uri="{BB962C8B-B14F-4D97-AF65-F5344CB8AC3E}">
        <p14:creationId xmlns:p14="http://schemas.microsoft.com/office/powerpoint/2010/main" val="12792368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6B1D0-4FCF-4774-A822-14585FE64F0F}"/>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35474AD-0FCE-4E09-9569-3CC860095140}"/>
              </a:ext>
            </a:extLst>
          </p:cNvPr>
          <p:cNvSpPr>
            <a:spLocks noGrp="1"/>
          </p:cNvSpPr>
          <p:nvPr>
            <p:ph idx="1"/>
          </p:nvPr>
        </p:nvSpPr>
        <p:spPr>
          <a:xfrm>
            <a:off x="1940985" y="1989140"/>
            <a:ext cx="10026649" cy="1754186"/>
          </a:xfrm>
        </p:spPr>
        <p:txBody>
          <a:bodyPr/>
          <a:lstStyle/>
          <a:p>
            <a:pPr marL="0" indent="0" algn="ctr">
              <a:buNone/>
            </a:pPr>
            <a:r>
              <a:rPr lang="en-US" b="1" dirty="0"/>
              <a:t>National Federation of State High School Associations</a:t>
            </a:r>
            <a:br>
              <a:rPr lang="en-US" dirty="0"/>
            </a:br>
            <a:r>
              <a:rPr lang="en-US" dirty="0"/>
              <a:t>PO Box 690 | Indianapolis, IN 46206</a:t>
            </a:r>
            <a:br>
              <a:rPr lang="en-US" dirty="0"/>
            </a:br>
            <a:r>
              <a:rPr lang="en-US" dirty="0"/>
              <a:t>Phone: 317-972-6900 | Fax: 317.822.5700</a:t>
            </a:r>
            <a:br>
              <a:rPr lang="en-US" dirty="0"/>
            </a:br>
            <a:r>
              <a:rPr lang="en-US" dirty="0"/>
              <a:t>www.nfhs.org | www.nfhslearn.com | www.nfhsnetwork.com</a:t>
            </a:r>
          </a:p>
        </p:txBody>
      </p:sp>
      <p:sp>
        <p:nvSpPr>
          <p:cNvPr id="4" name="Footer Placeholder 3">
            <a:extLst>
              <a:ext uri="{FF2B5EF4-FFF2-40B4-BE49-F238E27FC236}">
                <a16:creationId xmlns:a16="http://schemas.microsoft.com/office/drawing/2014/main" id="{830B47E0-07D5-4961-8CB5-1BE4B65F98C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8" name="Picture 7" descr="A group of people standing in front of a crowd&#10;&#10;Description automatically generated">
            <a:extLst>
              <a:ext uri="{FF2B5EF4-FFF2-40B4-BE49-F238E27FC236}">
                <a16:creationId xmlns:a16="http://schemas.microsoft.com/office/drawing/2014/main" id="{050EF558-CC05-4051-8B69-B7428388EB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0985" y="3872103"/>
            <a:ext cx="9857232" cy="2523744"/>
          </a:xfrm>
          <a:prstGeom prst="rect">
            <a:avLst/>
          </a:prstGeom>
        </p:spPr>
      </p:pic>
    </p:spTree>
    <p:extLst>
      <p:ext uri="{BB962C8B-B14F-4D97-AF65-F5344CB8AC3E}">
        <p14:creationId xmlns:p14="http://schemas.microsoft.com/office/powerpoint/2010/main" val="3304138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74D-BED5-4457-ADEA-E3921597E127}"/>
              </a:ext>
            </a:extLst>
          </p:cNvPr>
          <p:cNvSpPr>
            <a:spLocks noGrp="1"/>
          </p:cNvSpPr>
          <p:nvPr>
            <p:ph type="title"/>
          </p:nvPr>
        </p:nvSpPr>
        <p:spPr/>
        <p:txBody>
          <a:bodyPr/>
          <a:lstStyle/>
          <a:p>
            <a:r>
              <a:rPr lang="en-US" dirty="0"/>
              <a:t>2021 </a:t>
            </a:r>
            <a:r>
              <a:rPr lang="en-US" dirty="0" err="1"/>
              <a:t>nfhs</a:t>
            </a:r>
            <a:br>
              <a:rPr lang="en-US" dirty="0"/>
            </a:br>
            <a:r>
              <a:rPr lang="en-US" dirty="0"/>
              <a:t>football rules changes</a:t>
            </a:r>
          </a:p>
        </p:txBody>
      </p:sp>
      <p:sp>
        <p:nvSpPr>
          <p:cNvPr id="3" name="Text Placeholder 2">
            <a:extLst>
              <a:ext uri="{FF2B5EF4-FFF2-40B4-BE49-F238E27FC236}">
                <a16:creationId xmlns:a16="http://schemas.microsoft.com/office/drawing/2014/main" id="{33CC376C-C234-42A8-8888-366E6A7CC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81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his or her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798668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58D1496F-0495-4E01-AB72-B9EA28C2D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3" y="2095499"/>
            <a:ext cx="6260520" cy="3233739"/>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852084" y="788011"/>
            <a:ext cx="10026649" cy="1204912"/>
          </a:xfrm>
        </p:spPr>
        <p:txBody>
          <a:bodyPr/>
          <a:lstStyle/>
          <a:p>
            <a:r>
              <a:rPr lang="en-US" dirty="0"/>
              <a:t>blocking below the waist</a:t>
            </a:r>
            <a:br>
              <a:rPr lang="en-US" dirty="0"/>
            </a:br>
            <a:r>
              <a:rPr lang="en-US" dirty="0"/>
              <a:t>Rule 2-17-2</a:t>
            </a:r>
            <a:r>
              <a:rPr lang="en-US" cap="none" dirty="0"/>
              <a:t>c</a:t>
            </a:r>
            <a:r>
              <a:rPr lang="en-US" dirty="0"/>
              <a:t> (NEW) </a:t>
            </a:r>
            <a:br>
              <a:rPr lang="en-US" dirty="0"/>
            </a:b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814732" y="1992923"/>
            <a:ext cx="4064001" cy="4282464"/>
          </a:xfrm>
        </p:spPr>
        <p:txBody>
          <a:bodyPr/>
          <a:lstStyle/>
          <a:p>
            <a:pPr marL="0" indent="0">
              <a:buNone/>
            </a:pPr>
            <a:r>
              <a:rPr lang="en-US" sz="2400" dirty="0">
                <a:effectLst/>
                <a:ea typeface="Times New Roman" panose="02020603050405020304" pitchFamily="18" charset="0"/>
                <a:cs typeface="Times New Roman" panose="02020603050405020304" pitchFamily="18" charset="0"/>
              </a:rPr>
              <a:t>In PlayPic A, both players are in the free-blocking zone and on their </a:t>
            </a:r>
            <a:r>
              <a:rPr lang="en-US" sz="2400">
                <a:effectLst/>
                <a:ea typeface="Times New Roman" panose="02020603050405020304" pitchFamily="18" charset="0"/>
                <a:cs typeface="Times New Roman" panose="02020603050405020304" pitchFamily="18" charset="0"/>
              </a:rPr>
              <a:t>lines of scrimmage</a:t>
            </a:r>
            <a:r>
              <a:rPr lang="en-US" sz="2400" dirty="0">
                <a:effectLst/>
                <a:ea typeface="Times New Roman" panose="02020603050405020304" pitchFamily="18" charset="0"/>
                <a:cs typeface="Times New Roman" panose="02020603050405020304" pitchFamily="18" charset="0"/>
              </a:rPr>
              <a:t>. In PlayPic B, the block is legal because it is in the zone at the time of the snap, is an immediate, initial action following the snap, and both players began the play on their lines of scrimmage and in the free-blocking zone.  </a:t>
            </a:r>
            <a:endParaRPr lang="en-US" sz="2400" dirty="0"/>
          </a:p>
        </p:txBody>
      </p:sp>
    </p:spTree>
    <p:extLst>
      <p:ext uri="{BB962C8B-B14F-4D97-AF65-F5344CB8AC3E}">
        <p14:creationId xmlns:p14="http://schemas.microsoft.com/office/powerpoint/2010/main" val="1409715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phical user interface&#10;&#10;Description automatically generated">
            <a:extLst>
              <a:ext uri="{FF2B5EF4-FFF2-40B4-BE49-F238E27FC236}">
                <a16:creationId xmlns:a16="http://schemas.microsoft.com/office/drawing/2014/main" id="{6E0CFEF7-8606-45BC-838C-6FA9EEF2B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215" y="2095500"/>
            <a:ext cx="5339556" cy="3183731"/>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br>
              <a:rPr lang="en-US" dirty="0"/>
            </a:br>
            <a:r>
              <a:rPr lang="en-US" dirty="0"/>
              <a:t>Blocking below the waist</a:t>
            </a:r>
            <a:br>
              <a:rPr lang="en-US" dirty="0"/>
            </a:br>
            <a:r>
              <a:rPr lang="en-US" dirty="0"/>
              <a:t>Rules 2-17-1, 2-17-2, 2-17-4 </a:t>
            </a:r>
            <a:br>
              <a:rPr lang="en-US" dirty="0"/>
            </a:b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6900333" y="1992923"/>
            <a:ext cx="5067301" cy="4334854"/>
          </a:xfrm>
        </p:spPr>
        <p:txBody>
          <a:bodyPr/>
          <a:lstStyle/>
          <a:p>
            <a:pPr marL="0" indent="0">
              <a:buNone/>
            </a:pPr>
            <a:r>
              <a:rPr lang="en-US" sz="2000" dirty="0">
                <a:effectLst/>
                <a:latin typeface="Calibri" panose="020F0502020204030204" pitchFamily="34" charset="0"/>
                <a:ea typeface="Times New Roman" panose="02020603050405020304" pitchFamily="18" charset="0"/>
              </a:rPr>
              <a:t>It is legal for offensive linemen to block below the waist in the free-blocking zone, provided both players were on their lines of scrimmage and within the zone at the time of the snap and the block is an immediate, initial action following the snap. No. 77 could only block No. 62 below the waist if the block was immediate, initial action following the snap. No. 65 can block No. 93 below the waist even though No. 93 is playing off his shoulder, if the block is an immediate, initial action following the snap. No. 72 could not block No. 55 below the waist at any time during this play.</a:t>
            </a:r>
            <a:endParaRPr lang="en-US" sz="2000" dirty="0"/>
          </a:p>
        </p:txBody>
      </p:sp>
    </p:spTree>
    <p:extLst>
      <p:ext uri="{BB962C8B-B14F-4D97-AF65-F5344CB8AC3E}">
        <p14:creationId xmlns:p14="http://schemas.microsoft.com/office/powerpoint/2010/main" val="756377196"/>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21 NFHS Stock PowerPoint Slides_Wide Format" id="{725F808C-C656-4527-9920-E17E8DCB53BC}" vid="{251B590C-D577-4E71-8485-1C402ECE82F2}"/>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22 NFHS Stock PowerPoint Slides_Wide Format" id="{59874728-041E-40B5-B7FD-DAF110B3650D}" vid="{E0466B80-3171-4BE2-A6DA-7615D5EEBD08}"/>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NFHS Company PowerPoint_2019_Wide Format</Template>
  <TotalTime>1390</TotalTime>
  <Words>8202</Words>
  <Application>Microsoft Macintosh PowerPoint</Application>
  <PresentationFormat>Widescreen</PresentationFormat>
  <Paragraphs>628</Paragraphs>
  <Slides>54</Slides>
  <Notes>54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54</vt:i4>
      </vt:variant>
    </vt:vector>
  </HeadingPairs>
  <TitlesOfParts>
    <vt:vector size="70" baseType="lpstr">
      <vt:lpstr>Acumin Pro Ultra Black</vt:lpstr>
      <vt:lpstr>Arial</vt:lpstr>
      <vt:lpstr>Calibri</vt:lpstr>
      <vt:lpstr>Calibri Light</vt:lpstr>
      <vt:lpstr>Courier New</vt:lpstr>
      <vt:lpstr>Helvetica-Condensed</vt:lpstr>
      <vt:lpstr>Helvetica-Condensed-Bold</vt:lpstr>
      <vt:lpstr>Titillium</vt:lpstr>
      <vt:lpstr>Titillium Web</vt:lpstr>
      <vt:lpstr>Wingdings</vt:lpstr>
      <vt:lpstr>Office Theme</vt:lpstr>
      <vt:lpstr>1_Office Theme</vt:lpstr>
      <vt:lpstr>2_Office Theme</vt:lpstr>
      <vt:lpstr>3_Office Theme</vt:lpstr>
      <vt:lpstr>4_Office Theme</vt:lpstr>
      <vt:lpstr>5_Office Theme</vt:lpstr>
      <vt:lpstr>2021 NFHS football rules powerpoint</vt:lpstr>
      <vt:lpstr>National federation of state high school associations  (NFHS) </vt:lpstr>
      <vt:lpstr>National Federation of  State High School Associations</vt:lpstr>
      <vt:lpstr>National Federation of  State High School Associations</vt:lpstr>
      <vt:lpstr>NFHS Rules Review Committee</vt:lpstr>
      <vt:lpstr>2021 nfhs football rules changes</vt:lpstr>
      <vt:lpstr>Nfhs football rules</vt:lpstr>
      <vt:lpstr>blocking below the waist Rule 2-17-2c (NEW)  </vt:lpstr>
      <vt:lpstr> Blocking below the waist Rules 2-17-1, 2-17-2, 2-17-4  </vt:lpstr>
      <vt:lpstr> blocking below the waist rules 2-3-7, 2-17-1, 2-17-2, 9-3-2  </vt:lpstr>
      <vt:lpstr> blocking below the waist rules 2-3-7, 2-17-1, 2-17-2, 9-3-2  </vt:lpstr>
      <vt:lpstr> blocking below the waist rules 2-3-7, 2-17-2, 9-3-2  </vt:lpstr>
      <vt:lpstr>2021 nfhs  football editorial changes</vt:lpstr>
      <vt:lpstr>2021 Nfhs football editorial changes</vt:lpstr>
      <vt:lpstr>2021 nfhs football rules reminders</vt:lpstr>
      <vt:lpstr>DESIGNATING TEAM REPRESENTATIVE RULES 1-4-1, 1-4-4, 2-32-5, 3-5-2, 10-1-1, 10-1-2, 10-2-4</vt:lpstr>
      <vt:lpstr>Halftime Intermission Option Following Weather DelaY RULE 3-1-6c EXCEPTION</vt:lpstr>
      <vt:lpstr>40-Second Play Clock Clarification RUles 3-6-1a(1)e EXCEPTIONS 2 and 3</vt:lpstr>
      <vt:lpstr>25-Second Play Clock Clarification RULE 3-6-1a(1)f </vt:lpstr>
      <vt:lpstr>Disconcerting Act FOUL AND Penalty Reclassified RULES 7-1-9, 7-1-9 PENALTY</vt:lpstr>
      <vt:lpstr>Spiking the ball to conserve time 7-5-2e EXCEPTION, TABLE 7-5-2e EXCEPTION, TABLE 7-5e EXCEPTION</vt:lpstr>
      <vt:lpstr>2021 – GrAy home football jersey Rule 1-5-1(b)3</vt:lpstr>
      <vt:lpstr>2021 – Home team jerseys Rule 1-5-1(b)3</vt:lpstr>
      <vt:lpstr>2021 – Home team jerseys gray Color Spectrum Chart</vt:lpstr>
      <vt:lpstr>FOOTBALL JERSEY NUMBERS  RULE 1-5-1c, 1-5-1c(6)</vt:lpstr>
      <vt:lpstr>2024 - Football JERSEY numbers RULES 1-5-1c; 1-5-1c(6)</vt:lpstr>
      <vt:lpstr>2024 – Football JERSEY numbers  RULES 1-5-1c, 1-5-1c(6) </vt:lpstr>
      <vt:lpstr>2024 – Football JERSEY numbers  RULES 1-5-1c, 1-5-1c(6)</vt:lpstr>
      <vt:lpstr>2021 nfhs football points of emphasis</vt:lpstr>
      <vt:lpstr>2021 nfhs football points of emphasis</vt:lpstr>
      <vt:lpstr>SPORTSMANSHIP</vt:lpstr>
      <vt:lpstr>INTENTIONAL GROUNDING</vt:lpstr>
      <vt:lpstr>INELIGIBLE DOWNFIELD</vt:lpstr>
      <vt:lpstr>LINE OF SCRIMMAGE FORMATION</vt:lpstr>
      <vt:lpstr>2020-2021 nfhs football game officials manual</vt:lpstr>
      <vt:lpstr>2020-2021 Nfhs football  game officials manual REMINDERS</vt:lpstr>
      <vt:lpstr>2020-2021 Nfhs football  game officials manual REMINDERS</vt:lpstr>
      <vt:lpstr>Reset Play Clock-Signal 17   NFHS Official Football Signals</vt:lpstr>
      <vt:lpstr>2021-22 NFHS football information</vt:lpstr>
      <vt:lpstr>2022 nfhs football rule change  proposal online form</vt:lpstr>
      <vt:lpstr>2021-22 nfhs football information</vt:lpstr>
      <vt:lpstr>Nfhs suggested guidelines For management of concussion in sports</vt:lpstr>
      <vt:lpstr>NFHS Rules Book as e-Books </vt:lpstr>
      <vt:lpstr>NFHS Rules App</vt:lpstr>
      <vt:lpstr>Nfhs officials education</vt:lpstr>
      <vt:lpstr>OFFICIALS EDUCATION CONTENT IS NOW FREE</vt:lpstr>
      <vt:lpstr>PowerPoint Presentation</vt:lpstr>
      <vt:lpstr>Nfhs learning center</vt:lpstr>
      <vt:lpstr>PowerPoint Presentation</vt:lpstr>
      <vt:lpstr>PowerPoint Presentation</vt:lpstr>
      <vt:lpstr>Nfhs network</vt:lpstr>
      <vt:lpstr>NFHS Network</vt:lpstr>
      <vt:lpstr>PowerPoint Presentation</vt:lpstr>
      <vt:lpstr>Thank You</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Tim Arden</cp:lastModifiedBy>
  <cp:revision>196</cp:revision>
  <cp:lastPrinted>2021-05-12T19:29:05Z</cp:lastPrinted>
  <dcterms:created xsi:type="dcterms:W3CDTF">2020-02-12T19:35:51Z</dcterms:created>
  <dcterms:modified xsi:type="dcterms:W3CDTF">2021-05-28T16:06:47Z</dcterms:modified>
</cp:coreProperties>
</file>