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0" r:id="rId5"/>
    <p:sldId id="281" r:id="rId6"/>
    <p:sldId id="282" r:id="rId7"/>
    <p:sldId id="283" r:id="rId8"/>
    <p:sldId id="284" r:id="rId9"/>
    <p:sldId id="259" r:id="rId10"/>
    <p:sldId id="260" r:id="rId11"/>
    <p:sldId id="262" r:id="rId12"/>
    <p:sldId id="263" r:id="rId13"/>
    <p:sldId id="264" r:id="rId14"/>
    <p:sldId id="271" r:id="rId15"/>
    <p:sldId id="272" r:id="rId16"/>
    <p:sldId id="274" r:id="rId17"/>
    <p:sldId id="275" r:id="rId18"/>
    <p:sldId id="276" r:id="rId19"/>
    <p:sldId id="277" r:id="rId20"/>
    <p:sldId id="278" r:id="rId21"/>
    <p:sldId id="279" r:id="rId22"/>
    <p:sldId id="287" r:id="rId23"/>
    <p:sldId id="288" r:id="rId24"/>
    <p:sldId id="289" r:id="rId25"/>
    <p:sldId id="290" r:id="rId26"/>
    <p:sldId id="291" r:id="rId27"/>
    <p:sldId id="292" r:id="rId28"/>
    <p:sldId id="293"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20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42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AF4606-ADFE-4B4F-B12C-3086E1341B12}"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865BF-96CB-4998-AB05-996FA369E06E}" type="slidenum">
              <a:rPr lang="en-US" smtClean="0"/>
              <a:t>‹#›</a:t>
            </a:fld>
            <a:endParaRPr lang="en-US"/>
          </a:p>
        </p:txBody>
      </p:sp>
    </p:spTree>
    <p:extLst>
      <p:ext uri="{BB962C8B-B14F-4D97-AF65-F5344CB8AC3E}">
        <p14:creationId xmlns:p14="http://schemas.microsoft.com/office/powerpoint/2010/main" val="2487591795"/>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F4606-ADFE-4B4F-B12C-3086E1341B12}"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865BF-96CB-4998-AB05-996FA369E06E}" type="slidenum">
              <a:rPr lang="en-US" smtClean="0"/>
              <a:t>‹#›</a:t>
            </a:fld>
            <a:endParaRPr lang="en-US"/>
          </a:p>
        </p:txBody>
      </p:sp>
    </p:spTree>
    <p:extLst>
      <p:ext uri="{BB962C8B-B14F-4D97-AF65-F5344CB8AC3E}">
        <p14:creationId xmlns:p14="http://schemas.microsoft.com/office/powerpoint/2010/main" val="702372408"/>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F4606-ADFE-4B4F-B12C-3086E1341B12}"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865BF-96CB-4998-AB05-996FA369E06E}" type="slidenum">
              <a:rPr lang="en-US" smtClean="0"/>
              <a:t>‹#›</a:t>
            </a:fld>
            <a:endParaRPr lang="en-US"/>
          </a:p>
        </p:txBody>
      </p:sp>
    </p:spTree>
    <p:extLst>
      <p:ext uri="{BB962C8B-B14F-4D97-AF65-F5344CB8AC3E}">
        <p14:creationId xmlns:p14="http://schemas.microsoft.com/office/powerpoint/2010/main" val="3608644254"/>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F4606-ADFE-4B4F-B12C-3086E1341B12}"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865BF-96CB-4998-AB05-996FA369E06E}" type="slidenum">
              <a:rPr lang="en-US" smtClean="0"/>
              <a:t>‹#›</a:t>
            </a:fld>
            <a:endParaRPr lang="en-US"/>
          </a:p>
        </p:txBody>
      </p:sp>
    </p:spTree>
    <p:extLst>
      <p:ext uri="{BB962C8B-B14F-4D97-AF65-F5344CB8AC3E}">
        <p14:creationId xmlns:p14="http://schemas.microsoft.com/office/powerpoint/2010/main" val="3892536237"/>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AF4606-ADFE-4B4F-B12C-3086E1341B12}"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865BF-96CB-4998-AB05-996FA369E06E}" type="slidenum">
              <a:rPr lang="en-US" smtClean="0"/>
              <a:t>‹#›</a:t>
            </a:fld>
            <a:endParaRPr lang="en-US"/>
          </a:p>
        </p:txBody>
      </p:sp>
    </p:spTree>
    <p:extLst>
      <p:ext uri="{BB962C8B-B14F-4D97-AF65-F5344CB8AC3E}">
        <p14:creationId xmlns:p14="http://schemas.microsoft.com/office/powerpoint/2010/main" val="498275729"/>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AF4606-ADFE-4B4F-B12C-3086E1341B12}"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F865BF-96CB-4998-AB05-996FA369E06E}" type="slidenum">
              <a:rPr lang="en-US" smtClean="0"/>
              <a:t>‹#›</a:t>
            </a:fld>
            <a:endParaRPr lang="en-US"/>
          </a:p>
        </p:txBody>
      </p:sp>
    </p:spTree>
    <p:extLst>
      <p:ext uri="{BB962C8B-B14F-4D97-AF65-F5344CB8AC3E}">
        <p14:creationId xmlns:p14="http://schemas.microsoft.com/office/powerpoint/2010/main" val="2204755311"/>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AF4606-ADFE-4B4F-B12C-3086E1341B12}"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F865BF-96CB-4998-AB05-996FA369E06E}" type="slidenum">
              <a:rPr lang="en-US" smtClean="0"/>
              <a:t>‹#›</a:t>
            </a:fld>
            <a:endParaRPr lang="en-US"/>
          </a:p>
        </p:txBody>
      </p:sp>
    </p:spTree>
    <p:extLst>
      <p:ext uri="{BB962C8B-B14F-4D97-AF65-F5344CB8AC3E}">
        <p14:creationId xmlns:p14="http://schemas.microsoft.com/office/powerpoint/2010/main" val="659544357"/>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AF4606-ADFE-4B4F-B12C-3086E1341B12}"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F865BF-96CB-4998-AB05-996FA369E06E}" type="slidenum">
              <a:rPr lang="en-US" smtClean="0"/>
              <a:t>‹#›</a:t>
            </a:fld>
            <a:endParaRPr lang="en-US"/>
          </a:p>
        </p:txBody>
      </p:sp>
    </p:spTree>
    <p:extLst>
      <p:ext uri="{BB962C8B-B14F-4D97-AF65-F5344CB8AC3E}">
        <p14:creationId xmlns:p14="http://schemas.microsoft.com/office/powerpoint/2010/main" val="1099769375"/>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F4606-ADFE-4B4F-B12C-3086E1341B12}"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F865BF-96CB-4998-AB05-996FA369E06E}" type="slidenum">
              <a:rPr lang="en-US" smtClean="0"/>
              <a:t>‹#›</a:t>
            </a:fld>
            <a:endParaRPr lang="en-US"/>
          </a:p>
        </p:txBody>
      </p:sp>
    </p:spTree>
    <p:extLst>
      <p:ext uri="{BB962C8B-B14F-4D97-AF65-F5344CB8AC3E}">
        <p14:creationId xmlns:p14="http://schemas.microsoft.com/office/powerpoint/2010/main" val="3308449793"/>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AF4606-ADFE-4B4F-B12C-3086E1341B12}"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F865BF-96CB-4998-AB05-996FA369E06E}" type="slidenum">
              <a:rPr lang="en-US" smtClean="0"/>
              <a:t>‹#›</a:t>
            </a:fld>
            <a:endParaRPr lang="en-US"/>
          </a:p>
        </p:txBody>
      </p:sp>
    </p:spTree>
    <p:extLst>
      <p:ext uri="{BB962C8B-B14F-4D97-AF65-F5344CB8AC3E}">
        <p14:creationId xmlns:p14="http://schemas.microsoft.com/office/powerpoint/2010/main" val="1037433043"/>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AF4606-ADFE-4B4F-B12C-3086E1341B12}"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F865BF-96CB-4998-AB05-996FA369E06E}" type="slidenum">
              <a:rPr lang="en-US" smtClean="0"/>
              <a:t>‹#›</a:t>
            </a:fld>
            <a:endParaRPr lang="en-US"/>
          </a:p>
        </p:txBody>
      </p:sp>
    </p:spTree>
    <p:extLst>
      <p:ext uri="{BB962C8B-B14F-4D97-AF65-F5344CB8AC3E}">
        <p14:creationId xmlns:p14="http://schemas.microsoft.com/office/powerpoint/2010/main" val="2027207275"/>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F4606-ADFE-4B4F-B12C-3086E1341B12}" type="datetimeFigureOut">
              <a:rPr lang="en-US" smtClean="0"/>
              <a:t>2/19/2018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F865BF-96CB-4998-AB05-996FA369E06E}" type="slidenum">
              <a:rPr lang="en-US" smtClean="0"/>
              <a:t>‹#›</a:t>
            </a:fld>
            <a:endParaRPr lang="en-US"/>
          </a:p>
        </p:txBody>
      </p:sp>
    </p:spTree>
    <p:extLst>
      <p:ext uri="{BB962C8B-B14F-4D97-AF65-F5344CB8AC3E}">
        <p14:creationId xmlns:p14="http://schemas.microsoft.com/office/powerpoint/2010/main" val="3704047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split orient="vert"/>
        <p:sndAc>
          <p:stSnd>
            <p:snd r:embed="rId13" name="chimes.wav"/>
          </p:stSnd>
        </p:sndAc>
      </p:transition>
    </mc:Choice>
    <mc:Fallback xmlns="">
      <p:transition spd="slow">
        <p:split orient="vert"/>
        <p:sndAc>
          <p:stSnd>
            <p:snd r:embed="rId14" name="chimes.wav"/>
          </p:stSnd>
        </p:sndAc>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mailto:caregiverskatey@gmail.com" TargetMode="Externa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29.xml.rels><?xml version="1.0" encoding="UTF-8" standalone="yes"?>
<Relationships xmlns="http://schemas.openxmlformats.org/package/2006/relationships"><Relationship Id="rId3" Type="http://schemas.openxmlformats.org/officeDocument/2006/relationships/hyperlink" Target="mailto:caregiversofaz@gmail.com" TargetMode="Externa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Care Givers of Arizona</a:t>
            </a:r>
          </a:p>
        </p:txBody>
      </p:sp>
      <p:sp>
        <p:nvSpPr>
          <p:cNvPr id="3" name="Subtitle 2"/>
          <p:cNvSpPr>
            <a:spLocks noGrp="1"/>
          </p:cNvSpPr>
          <p:nvPr>
            <p:ph type="subTitle" idx="1"/>
          </p:nvPr>
        </p:nvSpPr>
        <p:spPr/>
        <p:txBody>
          <a:bodyPr/>
          <a:lstStyle/>
          <a:p>
            <a:r>
              <a:rPr lang="en-US" dirty="0">
                <a:solidFill>
                  <a:schemeClr val="tx1"/>
                </a:solidFill>
              </a:rPr>
              <a:t>Company Orientation</a:t>
            </a:r>
          </a:p>
        </p:txBody>
      </p:sp>
    </p:spTree>
    <p:extLst>
      <p:ext uri="{BB962C8B-B14F-4D97-AF65-F5344CB8AC3E}">
        <p14:creationId xmlns:p14="http://schemas.microsoft.com/office/powerpoint/2010/main" val="3319613958"/>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Licensing &amp; Certifications</a:t>
            </a:r>
          </a:p>
        </p:txBody>
      </p:sp>
      <p:sp>
        <p:nvSpPr>
          <p:cNvPr id="3" name="Content Placeholder 2"/>
          <p:cNvSpPr>
            <a:spLocks noGrp="1"/>
          </p:cNvSpPr>
          <p:nvPr>
            <p:ph idx="1"/>
          </p:nvPr>
        </p:nvSpPr>
        <p:spPr/>
        <p:txBody>
          <a:bodyPr/>
          <a:lstStyle/>
          <a:p>
            <a:r>
              <a:rPr lang="en-US" dirty="0"/>
              <a:t>Employees are required to maintain current licensing &amp; certification requirements as a condition of employment. If you fail to maintain your certifications there may be sufficient cause for discharge due to state regulations. </a:t>
            </a:r>
          </a:p>
          <a:p>
            <a:r>
              <a:rPr lang="en-US" dirty="0"/>
              <a:t>These include Article 9, CPR, First Aid, TB, CRSD, Finger print clearance card, etc. </a:t>
            </a:r>
          </a:p>
        </p:txBody>
      </p:sp>
    </p:spTree>
    <p:extLst>
      <p:ext uri="{BB962C8B-B14F-4D97-AF65-F5344CB8AC3E}">
        <p14:creationId xmlns:p14="http://schemas.microsoft.com/office/powerpoint/2010/main" val="307171923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Conflict of Interest</a:t>
            </a:r>
          </a:p>
        </p:txBody>
      </p:sp>
      <p:sp>
        <p:nvSpPr>
          <p:cNvPr id="3" name="Content Placeholder 2"/>
          <p:cNvSpPr>
            <a:spLocks noGrp="1"/>
          </p:cNvSpPr>
          <p:nvPr>
            <p:ph idx="1"/>
          </p:nvPr>
        </p:nvSpPr>
        <p:spPr/>
        <p:txBody>
          <a:bodyPr>
            <a:normAutofit lnSpcReduction="10000"/>
          </a:bodyPr>
          <a:lstStyle/>
          <a:p>
            <a:r>
              <a:rPr lang="en-US" dirty="0"/>
              <a:t>You must inform your supervisor or Care Givers of Arizona of any other job appointments that might interfere with your duties or assignments with the company. </a:t>
            </a:r>
          </a:p>
          <a:p>
            <a:r>
              <a:rPr lang="en-US" dirty="0"/>
              <a:t>PLEASE remember if you need coverage on your case to call the office with at least 24 hours notice. </a:t>
            </a:r>
          </a:p>
          <a:p>
            <a:r>
              <a:rPr lang="en-US" dirty="0"/>
              <a:t>Please remember it is against policy to date any consumer of Care Givers of Arizona. </a:t>
            </a:r>
          </a:p>
        </p:txBody>
      </p:sp>
    </p:spTree>
    <p:extLst>
      <p:ext uri="{BB962C8B-B14F-4D97-AF65-F5344CB8AC3E}">
        <p14:creationId xmlns:p14="http://schemas.microsoft.com/office/powerpoint/2010/main" val="2891187093"/>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Accident/Incident Reporting</a:t>
            </a:r>
          </a:p>
        </p:txBody>
      </p:sp>
      <p:sp>
        <p:nvSpPr>
          <p:cNvPr id="3" name="Content Placeholder 2"/>
          <p:cNvSpPr>
            <a:spLocks noGrp="1"/>
          </p:cNvSpPr>
          <p:nvPr>
            <p:ph idx="1"/>
          </p:nvPr>
        </p:nvSpPr>
        <p:spPr/>
        <p:txBody>
          <a:bodyPr/>
          <a:lstStyle/>
          <a:p>
            <a:r>
              <a:rPr lang="en-US" dirty="0"/>
              <a:t>An accident or incident must be reported to your supervisor immediately. The employee must fill out &amp; sign the Employee Accident/Incident Report immediately following the occurrence of the accident/incident. You can obtain this report from our website. </a:t>
            </a:r>
          </a:p>
        </p:txBody>
      </p:sp>
    </p:spTree>
    <p:extLst>
      <p:ext uri="{BB962C8B-B14F-4D97-AF65-F5344CB8AC3E}">
        <p14:creationId xmlns:p14="http://schemas.microsoft.com/office/powerpoint/2010/main" val="203511598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Cards!</a:t>
            </a:r>
          </a:p>
        </p:txBody>
      </p:sp>
      <p:sp>
        <p:nvSpPr>
          <p:cNvPr id="4" name="Content Placeholder 3"/>
          <p:cNvSpPr>
            <a:spLocks noGrp="1"/>
          </p:cNvSpPr>
          <p:nvPr>
            <p:ph sz="half" idx="1"/>
          </p:nvPr>
        </p:nvSpPr>
        <p:spPr/>
        <p:txBody>
          <a:bodyPr>
            <a:normAutofit lnSpcReduction="10000"/>
          </a:bodyPr>
          <a:lstStyle/>
          <a:p>
            <a:pPr marL="0" indent="0">
              <a:buNone/>
            </a:pPr>
            <a:r>
              <a:rPr lang="en-US" dirty="0"/>
              <a:t>The 1</a:t>
            </a:r>
            <a:r>
              <a:rPr lang="en-US" baseline="30000" dirty="0"/>
              <a:t>st</a:t>
            </a:r>
            <a:r>
              <a:rPr lang="en-US" dirty="0"/>
              <a:t>-15</a:t>
            </a:r>
            <a:r>
              <a:rPr lang="en-US" baseline="30000" dirty="0"/>
              <a:t>th</a:t>
            </a:r>
            <a:r>
              <a:rPr lang="en-US" dirty="0"/>
              <a:t> will be on one time card that can be faxed or emailed once signed by responsible party. </a:t>
            </a:r>
          </a:p>
          <a:p>
            <a:pPr marL="0" indent="0">
              <a:buNone/>
            </a:pPr>
            <a:endParaRPr lang="en-US" dirty="0"/>
          </a:p>
          <a:p>
            <a:pPr marL="0" indent="0">
              <a:buNone/>
            </a:pPr>
            <a:r>
              <a:rPr lang="en-US" dirty="0"/>
              <a:t>The 16th-31</a:t>
            </a:r>
            <a:r>
              <a:rPr lang="en-US" baseline="30000" dirty="0"/>
              <a:t>st</a:t>
            </a:r>
            <a:r>
              <a:rPr lang="en-US" dirty="0"/>
              <a:t> will be included with the WHOLE month timecard (Wet Ink) you will need to hand in or bring to our office. </a:t>
            </a:r>
            <a:endParaRPr lang="en-US" baseline="30000" dirty="0"/>
          </a:p>
        </p:txBody>
      </p:sp>
      <p:sp>
        <p:nvSpPr>
          <p:cNvPr id="5" name="Content Placeholder 4"/>
          <p:cNvSpPr>
            <a:spLocks noGrp="1"/>
          </p:cNvSpPr>
          <p:nvPr>
            <p:ph sz="half" idx="2"/>
          </p:nvPr>
        </p:nvSpPr>
        <p:spPr/>
        <p:txBody>
          <a:bodyPr>
            <a:normAutofit/>
          </a:bodyPr>
          <a:lstStyle/>
          <a:p>
            <a:pPr marL="0" indent="0">
              <a:buNone/>
            </a:pPr>
            <a:r>
              <a:rPr lang="en-US" dirty="0"/>
              <a:t>We get paid semi monthly on the 7</a:t>
            </a:r>
            <a:r>
              <a:rPr lang="en-US" baseline="30000" dirty="0"/>
              <a:t>th</a:t>
            </a:r>
            <a:r>
              <a:rPr lang="en-US" dirty="0"/>
              <a:t> and 22</a:t>
            </a:r>
            <a:r>
              <a:rPr lang="en-US" baseline="30000" dirty="0"/>
              <a:t>nd</a:t>
            </a:r>
            <a:r>
              <a:rPr lang="en-US" dirty="0"/>
              <a:t> of each month unless it lands on a weekend! Please make sure to get the payroll calendar to make sure everything is in by payroll.  </a:t>
            </a:r>
          </a:p>
        </p:txBody>
      </p:sp>
    </p:spTree>
    <p:extLst>
      <p:ext uri="{BB962C8B-B14F-4D97-AF65-F5344CB8AC3E}">
        <p14:creationId xmlns:p14="http://schemas.microsoft.com/office/powerpoint/2010/main" val="664279780"/>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Absenteeism/Tardiness/Time off</a:t>
            </a:r>
          </a:p>
        </p:txBody>
      </p:sp>
      <p:sp>
        <p:nvSpPr>
          <p:cNvPr id="3" name="Content Placeholder 2"/>
          <p:cNvSpPr>
            <a:spLocks noGrp="1"/>
          </p:cNvSpPr>
          <p:nvPr>
            <p:ph idx="1"/>
          </p:nvPr>
        </p:nvSpPr>
        <p:spPr/>
        <p:txBody>
          <a:bodyPr>
            <a:normAutofit fontScale="92500" lnSpcReduction="20000"/>
          </a:bodyPr>
          <a:lstStyle/>
          <a:p>
            <a:r>
              <a:rPr lang="en-US" sz="2400" dirty="0"/>
              <a:t>Must report to office before you need off or are going to be late. </a:t>
            </a:r>
          </a:p>
          <a:p>
            <a:r>
              <a:rPr lang="en-US" sz="2400" dirty="0"/>
              <a:t>If you fail to report to work for three consecutive working days without proper notification it is considered “abandoning” your job and is subject to termination. </a:t>
            </a:r>
          </a:p>
          <a:p>
            <a:r>
              <a:rPr lang="en-US" sz="2400" dirty="0"/>
              <a:t>Abandonment is recognized as voluntarily quitting.</a:t>
            </a:r>
          </a:p>
          <a:p>
            <a:r>
              <a:rPr lang="en-US" sz="2400" dirty="0"/>
              <a:t>In order to use paid sick time, you must notify the office 1 week prior when it is foreseeable or the soonest you are able to call the office.  You must fill out a request off form prior to your shift and submit it to </a:t>
            </a:r>
            <a:r>
              <a:rPr lang="en-US" sz="2400" dirty="0">
                <a:hlinkClick r:id="rId3"/>
              </a:rPr>
              <a:t>caregiverskatey@gmail.com</a:t>
            </a:r>
            <a:r>
              <a:rPr lang="en-US" sz="2400" dirty="0"/>
              <a:t>. </a:t>
            </a:r>
          </a:p>
          <a:p>
            <a:r>
              <a:rPr lang="en-US" sz="2400" dirty="0"/>
              <a:t>Time off request forms must be filled out for all requested time off at least 2 weeks in advance for the requested time off. Administration will make every effort to grant your time off, however in some instances where coverage cannot be found, we may not grant your request. Time off request forms need to be submitted to </a:t>
            </a:r>
            <a:r>
              <a:rPr lang="en-US" sz="2400" dirty="0">
                <a:hlinkClick r:id="rId3"/>
              </a:rPr>
              <a:t>caregiverskatey@gmail.com</a:t>
            </a:r>
            <a:r>
              <a:rPr lang="en-US" sz="2400" dirty="0"/>
              <a:t> </a:t>
            </a:r>
          </a:p>
        </p:txBody>
      </p:sp>
    </p:spTree>
    <p:extLst>
      <p:ext uri="{BB962C8B-B14F-4D97-AF65-F5344CB8AC3E}">
        <p14:creationId xmlns:p14="http://schemas.microsoft.com/office/powerpoint/2010/main" val="2129298639"/>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4" name="chimes.wav"/>
          </p:stSnd>
        </p:sndAc>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Confidentiality</a:t>
            </a:r>
          </a:p>
        </p:txBody>
      </p:sp>
      <p:sp>
        <p:nvSpPr>
          <p:cNvPr id="3" name="Content Placeholder 2"/>
          <p:cNvSpPr>
            <a:spLocks noGrp="1"/>
          </p:cNvSpPr>
          <p:nvPr>
            <p:ph idx="1"/>
          </p:nvPr>
        </p:nvSpPr>
        <p:spPr/>
        <p:txBody>
          <a:bodyPr/>
          <a:lstStyle/>
          <a:p>
            <a:pPr marL="0" indent="0">
              <a:buNone/>
            </a:pPr>
            <a:endParaRPr lang="en-US" dirty="0"/>
          </a:p>
          <a:p>
            <a:r>
              <a:rPr lang="en-US" dirty="0"/>
              <a:t>If there are issues with the office direct them to the office not your client. </a:t>
            </a:r>
          </a:p>
          <a:p>
            <a:r>
              <a:rPr lang="en-US" dirty="0"/>
              <a:t>Discussing clients personal information to anyone outside of the “team” is against HIPPA.</a:t>
            </a:r>
          </a:p>
        </p:txBody>
      </p:sp>
    </p:spTree>
    <p:extLst>
      <p:ext uri="{BB962C8B-B14F-4D97-AF65-F5344CB8AC3E}">
        <p14:creationId xmlns:p14="http://schemas.microsoft.com/office/powerpoint/2010/main" val="4199996305"/>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Policies </a:t>
            </a:r>
          </a:p>
        </p:txBody>
      </p:sp>
      <p:sp>
        <p:nvSpPr>
          <p:cNvPr id="3" name="Content Placeholder 2"/>
          <p:cNvSpPr>
            <a:spLocks noGrp="1"/>
          </p:cNvSpPr>
          <p:nvPr>
            <p:ph idx="1"/>
          </p:nvPr>
        </p:nvSpPr>
        <p:spPr/>
        <p:txBody>
          <a:bodyPr/>
          <a:lstStyle/>
          <a:p>
            <a:r>
              <a:rPr lang="en-US" dirty="0"/>
              <a:t>Appearance is important as you want to look professional. </a:t>
            </a:r>
          </a:p>
          <a:p>
            <a:r>
              <a:rPr lang="en-US" dirty="0"/>
              <a:t>An employee who exhibits inappropriate behavior, which is suggested of being under the influence may be required to have a drug test or alcohol test done that same day.</a:t>
            </a:r>
          </a:p>
          <a:p>
            <a:r>
              <a:rPr lang="en-US" dirty="0"/>
              <a:t>You are not to borrow money or property to or from your clients.  </a:t>
            </a:r>
          </a:p>
        </p:txBody>
      </p:sp>
    </p:spTree>
    <p:extLst>
      <p:ext uri="{BB962C8B-B14F-4D97-AF65-F5344CB8AC3E}">
        <p14:creationId xmlns:p14="http://schemas.microsoft.com/office/powerpoint/2010/main" val="27223723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Phone &amp; Visitor Policy</a:t>
            </a:r>
          </a:p>
        </p:txBody>
      </p:sp>
      <p:sp>
        <p:nvSpPr>
          <p:cNvPr id="3" name="Content Placeholder 2"/>
          <p:cNvSpPr>
            <a:spLocks noGrp="1"/>
          </p:cNvSpPr>
          <p:nvPr>
            <p:ph idx="1"/>
          </p:nvPr>
        </p:nvSpPr>
        <p:spPr/>
        <p:txBody>
          <a:bodyPr/>
          <a:lstStyle/>
          <a:p>
            <a:r>
              <a:rPr lang="en-US" dirty="0"/>
              <a:t>While on the clock you are not to have visitors at work. </a:t>
            </a:r>
          </a:p>
          <a:p>
            <a:r>
              <a:rPr lang="en-US" dirty="0"/>
              <a:t>This includes bringing children to your clients house. THIS IS NEVER ALLOWED. </a:t>
            </a:r>
          </a:p>
          <a:p>
            <a:r>
              <a:rPr lang="en-US" dirty="0"/>
              <a:t>Using your cell phone should be to a minimum if at all unless there is an emergency and your client allows it. This includes texting. </a:t>
            </a:r>
          </a:p>
        </p:txBody>
      </p:sp>
    </p:spTree>
    <p:extLst>
      <p:ext uri="{BB962C8B-B14F-4D97-AF65-F5344CB8AC3E}">
        <p14:creationId xmlns:p14="http://schemas.microsoft.com/office/powerpoint/2010/main" val="3616681895"/>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Policies</a:t>
            </a:r>
          </a:p>
        </p:txBody>
      </p:sp>
      <p:sp>
        <p:nvSpPr>
          <p:cNvPr id="3" name="Content Placeholder 2"/>
          <p:cNvSpPr>
            <a:spLocks noGrp="1"/>
          </p:cNvSpPr>
          <p:nvPr>
            <p:ph idx="1"/>
          </p:nvPr>
        </p:nvSpPr>
        <p:spPr/>
        <p:txBody>
          <a:bodyPr/>
          <a:lstStyle/>
          <a:p>
            <a:r>
              <a:rPr lang="en-US" dirty="0"/>
              <a:t>Thefts or dishonesty are a serious offense and will not be tolerated. If it is not yours do not take it. </a:t>
            </a:r>
          </a:p>
          <a:p>
            <a:r>
              <a:rPr lang="en-US" dirty="0"/>
              <a:t>Smoking at work is prohibited. If you do it you should before your shift. It is not professional to take multiple smoke breaks. </a:t>
            </a:r>
          </a:p>
          <a:p>
            <a:r>
              <a:rPr lang="en-US" dirty="0"/>
              <a:t>Personal errands while on the clock is part of the dishonesty and will not be tolerated. </a:t>
            </a:r>
          </a:p>
        </p:txBody>
      </p:sp>
    </p:spTree>
    <p:extLst>
      <p:ext uri="{BB962C8B-B14F-4D97-AF65-F5344CB8AC3E}">
        <p14:creationId xmlns:p14="http://schemas.microsoft.com/office/powerpoint/2010/main" val="678377301"/>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Networking</a:t>
            </a:r>
          </a:p>
        </p:txBody>
      </p:sp>
      <p:sp>
        <p:nvSpPr>
          <p:cNvPr id="3" name="Content Placeholder 2"/>
          <p:cNvSpPr>
            <a:spLocks noGrp="1"/>
          </p:cNvSpPr>
          <p:nvPr>
            <p:ph idx="1"/>
          </p:nvPr>
        </p:nvSpPr>
        <p:spPr/>
        <p:txBody>
          <a:bodyPr/>
          <a:lstStyle/>
          <a:p>
            <a:r>
              <a:rPr lang="en-US" dirty="0"/>
              <a:t>You are not to have clients, other employees on any social networking sites. </a:t>
            </a:r>
          </a:p>
          <a:p>
            <a:r>
              <a:rPr lang="en-US" dirty="0"/>
              <a:t>Putting any information about work on these sites it’s a HIPPA violation </a:t>
            </a:r>
          </a:p>
          <a:p>
            <a:r>
              <a:rPr lang="en-US" dirty="0"/>
              <a:t>We do look at most social networking sites so do not put anything on them that you do not want your supervisor seeing. </a:t>
            </a:r>
          </a:p>
        </p:txBody>
      </p:sp>
    </p:spTree>
    <p:extLst>
      <p:ext uri="{BB962C8B-B14F-4D97-AF65-F5344CB8AC3E}">
        <p14:creationId xmlns:p14="http://schemas.microsoft.com/office/powerpoint/2010/main" val="1791963233"/>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32435"/>
            <a:ext cx="8229600" cy="1143000"/>
          </a:xfrm>
        </p:spPr>
        <p:txBody>
          <a:bodyPr>
            <a:normAutofit/>
          </a:bodyPr>
          <a:lstStyle/>
          <a:p>
            <a:r>
              <a:rPr lang="en-US" dirty="0"/>
              <a:t>Mission Statement</a:t>
            </a:r>
          </a:p>
        </p:txBody>
      </p:sp>
      <p:sp>
        <p:nvSpPr>
          <p:cNvPr id="3" name="Content Placeholder 2"/>
          <p:cNvSpPr>
            <a:spLocks noGrp="1"/>
          </p:cNvSpPr>
          <p:nvPr>
            <p:ph idx="1"/>
          </p:nvPr>
        </p:nvSpPr>
        <p:spPr>
          <a:xfrm>
            <a:off x="457200" y="1642403"/>
            <a:ext cx="8229600" cy="4525963"/>
          </a:xfrm>
        </p:spPr>
        <p:txBody>
          <a:bodyPr/>
          <a:lstStyle/>
          <a:p>
            <a:r>
              <a:rPr lang="en-US" dirty="0"/>
              <a:t>To respectfully &amp; compassionately meet the needs of our clients &amp; their families, by listening, planning, educating, &amp; delivering the highest quality of individualized home healthcare. </a:t>
            </a:r>
          </a:p>
        </p:txBody>
      </p:sp>
    </p:spTree>
    <p:extLst>
      <p:ext uri="{BB962C8B-B14F-4D97-AF65-F5344CB8AC3E}">
        <p14:creationId xmlns:p14="http://schemas.microsoft.com/office/powerpoint/2010/main" val="3362305699"/>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Driving Policy </a:t>
            </a:r>
          </a:p>
        </p:txBody>
      </p:sp>
      <p:sp>
        <p:nvSpPr>
          <p:cNvPr id="3" name="Content Placeholder 2"/>
          <p:cNvSpPr>
            <a:spLocks noGrp="1"/>
          </p:cNvSpPr>
          <p:nvPr>
            <p:ph idx="1"/>
          </p:nvPr>
        </p:nvSpPr>
        <p:spPr/>
        <p:txBody>
          <a:bodyPr/>
          <a:lstStyle/>
          <a:p>
            <a:r>
              <a:rPr lang="en-US" dirty="0"/>
              <a:t>If you are driving the client you need to have the proper insurance and up to date registration. </a:t>
            </a:r>
          </a:p>
          <a:p>
            <a:r>
              <a:rPr lang="en-US" dirty="0"/>
              <a:t>Client should be in rear passenger seat so you can keep an eye on them. Not in the front! </a:t>
            </a:r>
          </a:p>
          <a:p>
            <a:r>
              <a:rPr lang="en-US" dirty="0"/>
              <a:t>We need car information on file if you are transporting as well as MVD record and quarterly inspections. </a:t>
            </a:r>
          </a:p>
        </p:txBody>
      </p:sp>
    </p:spTree>
    <p:extLst>
      <p:ext uri="{BB962C8B-B14F-4D97-AF65-F5344CB8AC3E}">
        <p14:creationId xmlns:p14="http://schemas.microsoft.com/office/powerpoint/2010/main" val="1123006084"/>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Write up policy!</a:t>
            </a:r>
          </a:p>
        </p:txBody>
      </p:sp>
      <p:sp>
        <p:nvSpPr>
          <p:cNvPr id="3" name="Content Placeholder 2"/>
          <p:cNvSpPr>
            <a:spLocks noGrp="1"/>
          </p:cNvSpPr>
          <p:nvPr>
            <p:ph idx="1"/>
          </p:nvPr>
        </p:nvSpPr>
        <p:spPr/>
        <p:txBody>
          <a:bodyPr/>
          <a:lstStyle/>
          <a:p>
            <a:r>
              <a:rPr lang="en-US" dirty="0"/>
              <a:t>We have the right to write up an employee if we feel the employee broke any rules, commitments, and responsibilities with their client or Care Givers of Arizona. </a:t>
            </a:r>
          </a:p>
          <a:p>
            <a:r>
              <a:rPr lang="en-US" dirty="0"/>
              <a:t>An employee can have three write ups. After the third, termination will happen and will result in you voluntarily quitting. </a:t>
            </a:r>
          </a:p>
        </p:txBody>
      </p:sp>
    </p:spTree>
    <p:extLst>
      <p:ext uri="{BB962C8B-B14F-4D97-AF65-F5344CB8AC3E}">
        <p14:creationId xmlns:p14="http://schemas.microsoft.com/office/powerpoint/2010/main" val="2529833090"/>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D1BB843-8973-4549-BDA0-7E3D0FDB090E}"/>
              </a:ext>
            </a:extLst>
          </p:cNvPr>
          <p:cNvSpPr txBox="1"/>
          <p:nvPr/>
        </p:nvSpPr>
        <p:spPr>
          <a:xfrm>
            <a:off x="2567763" y="1080533"/>
            <a:ext cx="4577317" cy="461665"/>
          </a:xfrm>
          <a:prstGeom prst="rect">
            <a:avLst/>
          </a:prstGeom>
          <a:noFill/>
        </p:spPr>
        <p:txBody>
          <a:bodyPr wrap="square" rtlCol="0">
            <a:spAutoFit/>
          </a:bodyPr>
          <a:lstStyle/>
          <a:p>
            <a:r>
              <a:rPr lang="en-US" sz="2400" dirty="0"/>
              <a:t>DDREPORTS AND DDTRACKING </a:t>
            </a:r>
          </a:p>
        </p:txBody>
      </p:sp>
      <p:pic>
        <p:nvPicPr>
          <p:cNvPr id="5" name="Picture 4">
            <a:extLst>
              <a:ext uri="{FF2B5EF4-FFF2-40B4-BE49-F238E27FC236}">
                <a16:creationId xmlns:a16="http://schemas.microsoft.com/office/drawing/2014/main" id="{A51DCA65-4C01-4E5D-B380-7BFE663326D0}"/>
              </a:ext>
            </a:extLst>
          </p:cNvPr>
          <p:cNvPicPr>
            <a:picLocks noChangeAspect="1"/>
          </p:cNvPicPr>
          <p:nvPr/>
        </p:nvPicPr>
        <p:blipFill>
          <a:blip r:embed="rId3"/>
          <a:stretch>
            <a:fillRect/>
          </a:stretch>
        </p:blipFill>
        <p:spPr>
          <a:xfrm>
            <a:off x="552976" y="1873241"/>
            <a:ext cx="2461355" cy="3936614"/>
          </a:xfrm>
          <a:prstGeom prst="rect">
            <a:avLst/>
          </a:prstGeom>
        </p:spPr>
      </p:pic>
      <p:sp>
        <p:nvSpPr>
          <p:cNvPr id="6" name="TextBox 5">
            <a:extLst>
              <a:ext uri="{FF2B5EF4-FFF2-40B4-BE49-F238E27FC236}">
                <a16:creationId xmlns:a16="http://schemas.microsoft.com/office/drawing/2014/main" id="{72041C5E-65C0-4214-BFD8-4FE5C1D4B05A}"/>
              </a:ext>
            </a:extLst>
          </p:cNvPr>
          <p:cNvSpPr txBox="1"/>
          <p:nvPr/>
        </p:nvSpPr>
        <p:spPr>
          <a:xfrm>
            <a:off x="3317358" y="1873240"/>
            <a:ext cx="4836042" cy="3831818"/>
          </a:xfrm>
          <a:prstGeom prst="rect">
            <a:avLst/>
          </a:prstGeom>
          <a:noFill/>
        </p:spPr>
        <p:txBody>
          <a:bodyPr wrap="square" rtlCol="0">
            <a:spAutoFit/>
          </a:bodyPr>
          <a:lstStyle/>
          <a:p>
            <a:r>
              <a:rPr lang="en-US" b="1" dirty="0"/>
              <a:t>When you first log into ddreports, you will be brought to your dashboard. Here you will see assigned tasks from the office staff,(as you can see there are not any on the dashboard) The list of certifications and their expiration dates, and the schedule section(We currently do not use the schedule function)</a:t>
            </a:r>
          </a:p>
          <a:p>
            <a:endParaRPr lang="en-US" b="1" dirty="0"/>
          </a:p>
          <a:p>
            <a:r>
              <a:rPr lang="en-US" b="1" dirty="0"/>
              <a:t>On the upper right hand corner(circled in red here) You will see an icon with 3 horizontal lines. Clicking this icon will give you a drop down menu. The next slide will show the menu.</a:t>
            </a:r>
          </a:p>
          <a:p>
            <a:endParaRPr lang="en-US" sz="1350" b="1" dirty="0"/>
          </a:p>
          <a:p>
            <a:endParaRPr lang="en-US" sz="1350" dirty="0"/>
          </a:p>
        </p:txBody>
      </p:sp>
    </p:spTree>
    <p:extLst>
      <p:ext uri="{BB962C8B-B14F-4D97-AF65-F5344CB8AC3E}">
        <p14:creationId xmlns:p14="http://schemas.microsoft.com/office/powerpoint/2010/main" val="2344743461"/>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4" name="chimes.wav"/>
          </p:stSnd>
        </p:sndAc>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6ADE586-BA2D-41A7-8D19-308789588210}"/>
              </a:ext>
            </a:extLst>
          </p:cNvPr>
          <p:cNvPicPr>
            <a:picLocks noChangeAspect="1"/>
          </p:cNvPicPr>
          <p:nvPr/>
        </p:nvPicPr>
        <p:blipFill>
          <a:blip r:embed="rId3"/>
          <a:stretch>
            <a:fillRect/>
          </a:stretch>
        </p:blipFill>
        <p:spPr>
          <a:xfrm>
            <a:off x="285417" y="1196494"/>
            <a:ext cx="2776759" cy="4393606"/>
          </a:xfrm>
          <a:prstGeom prst="rect">
            <a:avLst/>
          </a:prstGeom>
        </p:spPr>
      </p:pic>
      <p:sp>
        <p:nvSpPr>
          <p:cNvPr id="3" name="TextBox 2">
            <a:extLst>
              <a:ext uri="{FF2B5EF4-FFF2-40B4-BE49-F238E27FC236}">
                <a16:creationId xmlns:a16="http://schemas.microsoft.com/office/drawing/2014/main" id="{CE9FA965-B365-49AD-B6D4-5B514ED1F356}"/>
              </a:ext>
            </a:extLst>
          </p:cNvPr>
          <p:cNvSpPr txBox="1"/>
          <p:nvPr/>
        </p:nvSpPr>
        <p:spPr>
          <a:xfrm>
            <a:off x="3352800" y="0"/>
            <a:ext cx="5295014" cy="8510022"/>
          </a:xfrm>
          <a:prstGeom prst="rect">
            <a:avLst/>
          </a:prstGeom>
          <a:noFill/>
        </p:spPr>
        <p:txBody>
          <a:bodyPr wrap="square" rtlCol="0">
            <a:spAutoFit/>
          </a:bodyPr>
          <a:lstStyle/>
          <a:p>
            <a:r>
              <a:rPr lang="en-US" sz="2000" b="1" dirty="0"/>
              <a:t>In the drop down menu, you have several categories. The Timecard area, is where we will be most of the time. This is where we are going to put our time, </a:t>
            </a:r>
            <a:r>
              <a:rPr lang="en-US" sz="2000" b="1" dirty="0" err="1"/>
              <a:t>etrial</a:t>
            </a:r>
            <a:r>
              <a:rPr lang="en-US" sz="2000" b="1" dirty="0"/>
              <a:t> data, and monthly summary reports.</a:t>
            </a:r>
          </a:p>
          <a:p>
            <a:endParaRPr lang="en-US" sz="2000" b="1" dirty="0"/>
          </a:p>
          <a:p>
            <a:r>
              <a:rPr lang="en-US" sz="2000" b="1" dirty="0"/>
              <a:t>The Earnings tab is where you will see your salary information. </a:t>
            </a:r>
          </a:p>
          <a:p>
            <a:endParaRPr lang="en-US" sz="2000" b="1" dirty="0"/>
          </a:p>
          <a:p>
            <a:r>
              <a:rPr lang="en-US" sz="2000" b="1" dirty="0"/>
              <a:t>You shouldn’t see a Providers tab, It is on this example because I am an admin. </a:t>
            </a:r>
          </a:p>
          <a:p>
            <a:endParaRPr lang="en-US" sz="2000" b="1" dirty="0"/>
          </a:p>
          <a:p>
            <a:r>
              <a:rPr lang="en-US" sz="2000" b="1" dirty="0"/>
              <a:t>The clients section will bring up information in regards to your client’s hours available and the dates that the authorization ends. This tab is helpful if you are trying to track how many respite hours your have left or should be working in a week until the end of the auth. </a:t>
            </a:r>
          </a:p>
          <a:p>
            <a:endParaRPr lang="en-US" sz="2000" b="1" dirty="0"/>
          </a:p>
          <a:p>
            <a:r>
              <a:rPr lang="en-US" sz="2000" b="1" dirty="0"/>
              <a:t>The Goals section will bring up the goals for a specific client should you wish to review them again. </a:t>
            </a:r>
          </a:p>
          <a:p>
            <a:endParaRPr lang="en-US" sz="2000" dirty="0"/>
          </a:p>
          <a:p>
            <a:r>
              <a:rPr lang="en-US" sz="2000" dirty="0"/>
              <a:t>The help tab will lead you to the help section</a:t>
            </a:r>
          </a:p>
          <a:p>
            <a:endParaRPr lang="en-US" sz="2000" dirty="0"/>
          </a:p>
          <a:p>
            <a:r>
              <a:rPr lang="en-US" sz="2000" dirty="0"/>
              <a:t>The Sign out button will log you out of ddreports</a:t>
            </a:r>
            <a:r>
              <a:rPr lang="en-US" sz="1350" dirty="0"/>
              <a:t>. </a:t>
            </a:r>
          </a:p>
          <a:p>
            <a:endParaRPr lang="en-US" sz="1350" dirty="0"/>
          </a:p>
          <a:p>
            <a:endParaRPr lang="en-US" sz="1350" dirty="0"/>
          </a:p>
        </p:txBody>
      </p:sp>
    </p:spTree>
    <p:extLst>
      <p:ext uri="{BB962C8B-B14F-4D97-AF65-F5344CB8AC3E}">
        <p14:creationId xmlns:p14="http://schemas.microsoft.com/office/powerpoint/2010/main" val="123453617"/>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4" name="chimes.wav"/>
          </p:stSnd>
        </p:sndAc>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3D2DE6E-B750-42AD-AD1A-1586EDD058F0}"/>
              </a:ext>
            </a:extLst>
          </p:cNvPr>
          <p:cNvPicPr>
            <a:picLocks noChangeAspect="1"/>
          </p:cNvPicPr>
          <p:nvPr/>
        </p:nvPicPr>
        <p:blipFill>
          <a:blip r:embed="rId3"/>
          <a:stretch>
            <a:fillRect/>
          </a:stretch>
        </p:blipFill>
        <p:spPr>
          <a:xfrm>
            <a:off x="148773" y="1061761"/>
            <a:ext cx="3056943" cy="4751039"/>
          </a:xfrm>
          <a:prstGeom prst="rect">
            <a:avLst/>
          </a:prstGeom>
        </p:spPr>
      </p:pic>
      <p:sp>
        <p:nvSpPr>
          <p:cNvPr id="3" name="TextBox 2">
            <a:extLst>
              <a:ext uri="{FF2B5EF4-FFF2-40B4-BE49-F238E27FC236}">
                <a16:creationId xmlns:a16="http://schemas.microsoft.com/office/drawing/2014/main" id="{7038F01C-2DC5-4EC3-B05A-AD4C00E66A0E}"/>
              </a:ext>
            </a:extLst>
          </p:cNvPr>
          <p:cNvSpPr txBox="1"/>
          <p:nvPr/>
        </p:nvSpPr>
        <p:spPr>
          <a:xfrm>
            <a:off x="3657600" y="152400"/>
            <a:ext cx="5310962" cy="6740307"/>
          </a:xfrm>
          <a:prstGeom prst="rect">
            <a:avLst/>
          </a:prstGeom>
          <a:noFill/>
        </p:spPr>
        <p:txBody>
          <a:bodyPr wrap="square" rtlCol="0">
            <a:spAutoFit/>
          </a:bodyPr>
          <a:lstStyle/>
          <a:p>
            <a:r>
              <a:rPr lang="en-US" sz="1600" b="1" dirty="0"/>
              <a:t>When you click on time card, It will bring you to a page where you can insert your time. A couple of things to keep in mind when you are on this page:</a:t>
            </a:r>
          </a:p>
          <a:p>
            <a:r>
              <a:rPr lang="en-US" sz="1600" b="1" dirty="0"/>
              <a:t>Where you see the red circle to the left, This is the button which indicates what billing period you are currently in. Each month is broken up into the 1</a:t>
            </a:r>
            <a:r>
              <a:rPr lang="en-US" sz="1600" b="1" baseline="30000" dirty="0"/>
              <a:t>st</a:t>
            </a:r>
            <a:r>
              <a:rPr lang="en-US" sz="1600" b="1" dirty="0"/>
              <a:t>-the 15</a:t>
            </a:r>
            <a:r>
              <a:rPr lang="en-US" sz="1600" b="1" baseline="30000" dirty="0"/>
              <a:t>th</a:t>
            </a:r>
            <a:r>
              <a:rPr lang="en-US" sz="1600" b="1" dirty="0"/>
              <a:t> of the month, and the 16</a:t>
            </a:r>
            <a:r>
              <a:rPr lang="en-US" sz="1600" b="1" baseline="30000" dirty="0"/>
              <a:t>th</a:t>
            </a:r>
            <a:r>
              <a:rPr lang="en-US" sz="1600" b="1" dirty="0"/>
              <a:t> to the 31</a:t>
            </a:r>
            <a:r>
              <a:rPr lang="en-US" sz="1600" b="1" baseline="30000" dirty="0"/>
              <a:t>st</a:t>
            </a:r>
            <a:r>
              <a:rPr lang="en-US" sz="1600" b="1" dirty="0"/>
              <a:t>. The date listed in the bubble here, will be the LAST day of the billing period. So as you see here it says 7/31/17, That means all of the time that I worked between the 16</a:t>
            </a:r>
            <a:r>
              <a:rPr lang="en-US" sz="1600" b="1" baseline="30000" dirty="0"/>
              <a:t>th</a:t>
            </a:r>
            <a:r>
              <a:rPr lang="en-US" sz="1600" b="1" dirty="0"/>
              <a:t> and the 31</a:t>
            </a:r>
            <a:r>
              <a:rPr lang="en-US" sz="1600" b="1" baseline="30000" dirty="0"/>
              <a:t>st</a:t>
            </a:r>
            <a:r>
              <a:rPr lang="en-US" sz="1600" b="1" dirty="0"/>
              <a:t> will go in this period. In order to change the period, just tap on this bubble and it will open up other available time periods. </a:t>
            </a:r>
          </a:p>
          <a:p>
            <a:r>
              <a:rPr lang="en-US" sz="1600" b="1" dirty="0"/>
              <a:t>Where you see the red square, this is the print button. You need to print off a time card at the end of every billing period. When you are printing for the end of the month, you will need to click on the button and click on ALL(Entire month) This will print out a time card from the 1</a:t>
            </a:r>
            <a:r>
              <a:rPr lang="en-US" sz="1600" b="1" baseline="30000" dirty="0"/>
              <a:t>st</a:t>
            </a:r>
            <a:r>
              <a:rPr lang="en-US" sz="1600" b="1" dirty="0"/>
              <a:t> to the 31</a:t>
            </a:r>
            <a:r>
              <a:rPr lang="en-US" sz="1600" b="1" baseline="30000" dirty="0"/>
              <a:t>st</a:t>
            </a:r>
            <a:r>
              <a:rPr lang="en-US" sz="1600" b="1" dirty="0"/>
              <a:t>. This time card needs to be signed by guardian and either mailed or dropped off to the office by the designated date in the payroll calendar. The time card that is due for the 1</a:t>
            </a:r>
            <a:r>
              <a:rPr lang="en-US" sz="1600" b="1" baseline="30000" dirty="0"/>
              <a:t>st</a:t>
            </a:r>
            <a:r>
              <a:rPr lang="en-US" sz="1600" b="1" dirty="0"/>
              <a:t> to the 15th needs to be printed, signed by guardian and either faxed in or emailed into the office. </a:t>
            </a:r>
          </a:p>
          <a:p>
            <a:r>
              <a:rPr lang="en-US" sz="1600" b="1" dirty="0"/>
              <a:t>Where you see the underlined “Fake Client” This is where your client’s name will be. If you have more than one client, make sure your put your time in under the correct client. </a:t>
            </a:r>
          </a:p>
          <a:p>
            <a:r>
              <a:rPr lang="en-US" sz="1600" b="1" dirty="0"/>
              <a:t>Where you see the red arrow, is where you will input your time worked</a:t>
            </a:r>
          </a:p>
        </p:txBody>
      </p:sp>
    </p:spTree>
    <p:extLst>
      <p:ext uri="{BB962C8B-B14F-4D97-AF65-F5344CB8AC3E}">
        <p14:creationId xmlns:p14="http://schemas.microsoft.com/office/powerpoint/2010/main" val="1077575405"/>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4" name="chimes.wav"/>
          </p:stSnd>
        </p:sndAc>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D5A9F2F-7A1A-4E92-8296-90394D022EFC}"/>
              </a:ext>
            </a:extLst>
          </p:cNvPr>
          <p:cNvPicPr>
            <a:picLocks noChangeAspect="1"/>
          </p:cNvPicPr>
          <p:nvPr/>
        </p:nvPicPr>
        <p:blipFill>
          <a:blip r:embed="rId3"/>
          <a:stretch>
            <a:fillRect/>
          </a:stretch>
        </p:blipFill>
        <p:spPr>
          <a:xfrm>
            <a:off x="453290" y="1101135"/>
            <a:ext cx="2952197" cy="2167436"/>
          </a:xfrm>
          <a:prstGeom prst="rect">
            <a:avLst/>
          </a:prstGeom>
        </p:spPr>
      </p:pic>
      <p:pic>
        <p:nvPicPr>
          <p:cNvPr id="3" name="Picture 2">
            <a:extLst>
              <a:ext uri="{FF2B5EF4-FFF2-40B4-BE49-F238E27FC236}">
                <a16:creationId xmlns:a16="http://schemas.microsoft.com/office/drawing/2014/main" id="{CF0A6084-A3BF-4628-A441-1D2BC5728FC3}"/>
              </a:ext>
            </a:extLst>
          </p:cNvPr>
          <p:cNvPicPr>
            <a:picLocks noChangeAspect="1"/>
          </p:cNvPicPr>
          <p:nvPr/>
        </p:nvPicPr>
        <p:blipFill>
          <a:blip r:embed="rId4"/>
          <a:stretch>
            <a:fillRect/>
          </a:stretch>
        </p:blipFill>
        <p:spPr>
          <a:xfrm>
            <a:off x="500317" y="3463388"/>
            <a:ext cx="2905170" cy="2440707"/>
          </a:xfrm>
          <a:prstGeom prst="rect">
            <a:avLst/>
          </a:prstGeom>
        </p:spPr>
      </p:pic>
      <p:sp>
        <p:nvSpPr>
          <p:cNvPr id="4" name="TextBox 3">
            <a:extLst>
              <a:ext uri="{FF2B5EF4-FFF2-40B4-BE49-F238E27FC236}">
                <a16:creationId xmlns:a16="http://schemas.microsoft.com/office/drawing/2014/main" id="{BEB8BD68-BF0A-4746-9359-FEEFDB8195AA}"/>
              </a:ext>
            </a:extLst>
          </p:cNvPr>
          <p:cNvSpPr txBox="1"/>
          <p:nvPr/>
        </p:nvSpPr>
        <p:spPr>
          <a:xfrm>
            <a:off x="3843671" y="1101136"/>
            <a:ext cx="4864395" cy="5632311"/>
          </a:xfrm>
          <a:prstGeom prst="rect">
            <a:avLst/>
          </a:prstGeom>
          <a:noFill/>
        </p:spPr>
        <p:txBody>
          <a:bodyPr wrap="square" rtlCol="0">
            <a:spAutoFit/>
          </a:bodyPr>
          <a:lstStyle/>
          <a:p>
            <a:r>
              <a:rPr lang="en-US" sz="2000" b="1" dirty="0"/>
              <a:t>On the picture on the upper left, you will see the next window when you are inputting time worked with a client. It will ask you to select which service you are doing. Because I am admin, it shows my options as admin or HAH. I selected Hah. </a:t>
            </a:r>
          </a:p>
          <a:p>
            <a:endParaRPr lang="en-US" sz="2000" b="1" dirty="0"/>
          </a:p>
          <a:p>
            <a:endParaRPr lang="en-US" sz="2000" b="1" dirty="0"/>
          </a:p>
          <a:p>
            <a:endParaRPr lang="en-US" sz="2000" b="1" dirty="0"/>
          </a:p>
          <a:p>
            <a:r>
              <a:rPr lang="en-US" sz="2000" b="1" dirty="0"/>
              <a:t>On the bottom left picture, you will see the next window which prompts you to select a date, a start time and an end time. The date bubble when tapped will allow you to select another date. The time input areas will bring up scroll times. BE CAREFUL TO CHECK AM AND PM and that you are putting your time in accurately. Then, click the save button on the upper right </a:t>
            </a:r>
          </a:p>
        </p:txBody>
      </p:sp>
    </p:spTree>
    <p:extLst>
      <p:ext uri="{BB962C8B-B14F-4D97-AF65-F5344CB8AC3E}">
        <p14:creationId xmlns:p14="http://schemas.microsoft.com/office/powerpoint/2010/main" val="3836848073"/>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5" name="chimes.wav"/>
          </p:stSnd>
        </p:sndAc>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E756A43-25B1-49A3-8CDB-4A8A5296F042}"/>
              </a:ext>
            </a:extLst>
          </p:cNvPr>
          <p:cNvPicPr>
            <a:picLocks noChangeAspect="1"/>
          </p:cNvPicPr>
          <p:nvPr/>
        </p:nvPicPr>
        <p:blipFill>
          <a:blip r:embed="rId3"/>
          <a:stretch>
            <a:fillRect/>
          </a:stretch>
        </p:blipFill>
        <p:spPr>
          <a:xfrm>
            <a:off x="163060" y="979690"/>
            <a:ext cx="3393531" cy="4872217"/>
          </a:xfrm>
          <a:prstGeom prst="rect">
            <a:avLst/>
          </a:prstGeom>
        </p:spPr>
      </p:pic>
      <p:sp>
        <p:nvSpPr>
          <p:cNvPr id="3" name="TextBox 2">
            <a:extLst>
              <a:ext uri="{FF2B5EF4-FFF2-40B4-BE49-F238E27FC236}">
                <a16:creationId xmlns:a16="http://schemas.microsoft.com/office/drawing/2014/main" id="{E2177A2A-5D9B-47C4-8AEF-9719B3C9A336}"/>
              </a:ext>
            </a:extLst>
          </p:cNvPr>
          <p:cNvSpPr txBox="1"/>
          <p:nvPr/>
        </p:nvSpPr>
        <p:spPr>
          <a:xfrm>
            <a:off x="3987209" y="1144328"/>
            <a:ext cx="4593266" cy="4401205"/>
          </a:xfrm>
          <a:prstGeom prst="rect">
            <a:avLst/>
          </a:prstGeom>
          <a:noFill/>
        </p:spPr>
        <p:txBody>
          <a:bodyPr wrap="square" rtlCol="0">
            <a:spAutoFit/>
          </a:bodyPr>
          <a:lstStyle/>
          <a:p>
            <a:r>
              <a:rPr lang="en-US" sz="2000" b="1" dirty="0"/>
              <a:t>When you have put in a service that requires </a:t>
            </a:r>
            <a:r>
              <a:rPr lang="en-US" sz="2000" b="1" dirty="0" err="1"/>
              <a:t>etrials</a:t>
            </a:r>
            <a:r>
              <a:rPr lang="en-US" sz="2000" b="1" dirty="0"/>
              <a:t>, It will show you “NEEDS </a:t>
            </a:r>
            <a:r>
              <a:rPr lang="en-US" sz="2000" b="1" dirty="0" err="1"/>
              <a:t>Etrials</a:t>
            </a:r>
            <a:r>
              <a:rPr lang="en-US" sz="2000" b="1" dirty="0"/>
              <a:t>” next to the date that you inputted, as well as a tab to input monthly HAH or ATC Summary. The monthly HAH or ATC summary only needs to be filled out once per month. This will give the team an overall idea on how the client has been doing with habilitation over the coarse of the month. The </a:t>
            </a:r>
            <a:r>
              <a:rPr lang="en-US" sz="2000" b="1" dirty="0" err="1"/>
              <a:t>Etrial</a:t>
            </a:r>
            <a:r>
              <a:rPr lang="en-US" sz="2000" b="1" dirty="0"/>
              <a:t> data needs to be filled out EVERY time that you input time for HAH or ATC. The next slide will show how to complete the </a:t>
            </a:r>
            <a:r>
              <a:rPr lang="en-US" sz="2000" b="1" dirty="0" err="1"/>
              <a:t>etrials</a:t>
            </a:r>
            <a:r>
              <a:rPr lang="en-US" sz="2000" b="1" dirty="0"/>
              <a:t>.</a:t>
            </a:r>
          </a:p>
        </p:txBody>
      </p:sp>
    </p:spTree>
    <p:extLst>
      <p:ext uri="{BB962C8B-B14F-4D97-AF65-F5344CB8AC3E}">
        <p14:creationId xmlns:p14="http://schemas.microsoft.com/office/powerpoint/2010/main" val="1737581505"/>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4" name="chimes.wav"/>
          </p:stSnd>
        </p:sndAc>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D393058-51BF-4FE9-88B6-C0841C1EBAD6}"/>
              </a:ext>
            </a:extLst>
          </p:cNvPr>
          <p:cNvPicPr>
            <a:picLocks noChangeAspect="1"/>
          </p:cNvPicPr>
          <p:nvPr/>
        </p:nvPicPr>
        <p:blipFill>
          <a:blip r:embed="rId3"/>
          <a:stretch>
            <a:fillRect/>
          </a:stretch>
        </p:blipFill>
        <p:spPr>
          <a:xfrm>
            <a:off x="221622" y="1060515"/>
            <a:ext cx="4021292" cy="4517591"/>
          </a:xfrm>
          <a:prstGeom prst="rect">
            <a:avLst/>
          </a:prstGeom>
        </p:spPr>
      </p:pic>
      <p:sp>
        <p:nvSpPr>
          <p:cNvPr id="3" name="TextBox 2">
            <a:extLst>
              <a:ext uri="{FF2B5EF4-FFF2-40B4-BE49-F238E27FC236}">
                <a16:creationId xmlns:a16="http://schemas.microsoft.com/office/drawing/2014/main" id="{BC3A7695-7234-4C70-87F4-AAE0CA313552}"/>
              </a:ext>
            </a:extLst>
          </p:cNvPr>
          <p:cNvSpPr txBox="1"/>
          <p:nvPr/>
        </p:nvSpPr>
        <p:spPr>
          <a:xfrm>
            <a:off x="4343400" y="533400"/>
            <a:ext cx="4572000" cy="5963171"/>
          </a:xfrm>
          <a:prstGeom prst="rect">
            <a:avLst/>
          </a:prstGeom>
          <a:noFill/>
        </p:spPr>
        <p:txBody>
          <a:bodyPr wrap="square" rtlCol="0">
            <a:spAutoFit/>
          </a:bodyPr>
          <a:lstStyle/>
          <a:p>
            <a:r>
              <a:rPr lang="en-US" sz="1600" b="1" dirty="0"/>
              <a:t>Here you will see that my client has a hah goal of brushing his teeth. I need to mark what his progress was on brushing his teeth today. Because I had to help him put the toothpaste on his toothbrush, I would tap the bubble marked 2. </a:t>
            </a:r>
          </a:p>
          <a:p>
            <a:r>
              <a:rPr lang="en-US" sz="1600" b="1" dirty="0"/>
              <a:t>The following is a Key of how to properly score a hah goal </a:t>
            </a:r>
          </a:p>
          <a:p>
            <a:endParaRPr lang="en-US" sz="1600" b="1" dirty="0"/>
          </a:p>
          <a:p>
            <a:r>
              <a:rPr lang="en-US" sz="1600" b="1" dirty="0"/>
              <a:t>R= Refusal, the client refused to work on this goal at all. Didn’t even want to watch provider complete the goal correctly</a:t>
            </a:r>
          </a:p>
          <a:p>
            <a:r>
              <a:rPr lang="en-US" sz="1600" b="1" dirty="0"/>
              <a:t>1= Full assist, The provider did a vast majority of the steps in completing the goal</a:t>
            </a:r>
          </a:p>
          <a:p>
            <a:r>
              <a:rPr lang="en-US" sz="1600" b="1" dirty="0"/>
              <a:t>2= Partial assist, The provider did some of the steps, the client did some of the steps</a:t>
            </a:r>
          </a:p>
          <a:p>
            <a:r>
              <a:rPr lang="en-US" sz="1600" b="1" dirty="0"/>
              <a:t>3= </a:t>
            </a:r>
            <a:r>
              <a:rPr lang="en-US" sz="1600" b="1" dirty="0" err="1"/>
              <a:t>Promps</a:t>
            </a:r>
            <a:r>
              <a:rPr lang="en-US" sz="1600" b="1" dirty="0"/>
              <a:t>/Cues The client was able to complete the task but needed prompts or reminders throughout to get the task completed</a:t>
            </a:r>
          </a:p>
          <a:p>
            <a:r>
              <a:rPr lang="en-US" sz="1600" b="1" dirty="0"/>
              <a:t>4= Independence= Aside from prompting to work on the goal, the client is able to complete all of the goal without further input from provider</a:t>
            </a:r>
          </a:p>
          <a:p>
            <a:r>
              <a:rPr lang="en-US" sz="1600" b="1" dirty="0"/>
              <a:t>B= Barrier, there is a reason why the goal could not be worked on. </a:t>
            </a:r>
          </a:p>
          <a:p>
            <a:endParaRPr lang="en-US" sz="1350" dirty="0"/>
          </a:p>
        </p:txBody>
      </p:sp>
    </p:spTree>
    <p:extLst>
      <p:ext uri="{BB962C8B-B14F-4D97-AF65-F5344CB8AC3E}">
        <p14:creationId xmlns:p14="http://schemas.microsoft.com/office/powerpoint/2010/main" val="2900549217"/>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4" name="chimes.wav"/>
          </p:stSnd>
        </p:sndAc>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D178D2F-CCBE-4AF5-8271-49EDB9E8688B}"/>
              </a:ext>
            </a:extLst>
          </p:cNvPr>
          <p:cNvSpPr txBox="1"/>
          <p:nvPr/>
        </p:nvSpPr>
        <p:spPr>
          <a:xfrm>
            <a:off x="4114800" y="439019"/>
            <a:ext cx="4688958" cy="5940088"/>
          </a:xfrm>
          <a:prstGeom prst="rect">
            <a:avLst/>
          </a:prstGeom>
          <a:noFill/>
        </p:spPr>
        <p:txBody>
          <a:bodyPr wrap="square" rtlCol="0">
            <a:spAutoFit/>
          </a:bodyPr>
          <a:lstStyle/>
          <a:p>
            <a:r>
              <a:rPr lang="en-US" sz="2000" b="1" dirty="0"/>
              <a:t>For ATC, you are only given 3 bubble options. Below is the key for scoring ATC data</a:t>
            </a:r>
          </a:p>
          <a:p>
            <a:endParaRPr lang="en-US" sz="2000" b="1" dirty="0"/>
          </a:p>
          <a:p>
            <a:r>
              <a:rPr lang="en-US" sz="2000" b="1" dirty="0"/>
              <a:t>B= Barrier(same as above)</a:t>
            </a:r>
          </a:p>
          <a:p>
            <a:r>
              <a:rPr lang="en-US" sz="2000" b="1" dirty="0"/>
              <a:t>1= Completed the task </a:t>
            </a:r>
          </a:p>
          <a:p>
            <a:r>
              <a:rPr lang="en-US" sz="2000" b="1" dirty="0"/>
              <a:t>R= Refusal (the client refused) </a:t>
            </a:r>
          </a:p>
          <a:p>
            <a:endParaRPr lang="en-US" sz="2000" b="1" dirty="0"/>
          </a:p>
          <a:p>
            <a:r>
              <a:rPr lang="en-US" sz="2000" b="1" dirty="0"/>
              <a:t>That is pretty much everything you need to know in regards to ddreports. If you ever have an issue or a problem, Do not hesitate to give us a call or shoot us an email. Most of the time, technical issues can be resolved with a simple phone call, but sometimes, we actually need to see what the problem is. In those cases, we will schedule a time for you to bring your device into the office and get the help you need. </a:t>
            </a:r>
          </a:p>
        </p:txBody>
      </p:sp>
      <p:pic>
        <p:nvPicPr>
          <p:cNvPr id="3" name="Picture 2">
            <a:extLst>
              <a:ext uri="{FF2B5EF4-FFF2-40B4-BE49-F238E27FC236}">
                <a16:creationId xmlns:a16="http://schemas.microsoft.com/office/drawing/2014/main" id="{E065B2F8-033F-4A90-AC58-AE02E03F21A1}"/>
              </a:ext>
            </a:extLst>
          </p:cNvPr>
          <p:cNvPicPr>
            <a:picLocks noChangeAspect="1"/>
          </p:cNvPicPr>
          <p:nvPr/>
        </p:nvPicPr>
        <p:blipFill>
          <a:blip r:embed="rId3"/>
          <a:stretch>
            <a:fillRect/>
          </a:stretch>
        </p:blipFill>
        <p:spPr>
          <a:xfrm>
            <a:off x="247955" y="1638742"/>
            <a:ext cx="3596110" cy="3540643"/>
          </a:xfrm>
          <a:prstGeom prst="rect">
            <a:avLst/>
          </a:prstGeom>
        </p:spPr>
      </p:pic>
    </p:spTree>
    <p:extLst>
      <p:ext uri="{BB962C8B-B14F-4D97-AF65-F5344CB8AC3E}">
        <p14:creationId xmlns:p14="http://schemas.microsoft.com/office/powerpoint/2010/main" val="3313855615"/>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4" name="chimes.wav"/>
          </p:stSnd>
        </p:sndAc>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41031-C3D4-4294-A5A0-A186E2CD8F47}"/>
              </a:ext>
            </a:extLst>
          </p:cNvPr>
          <p:cNvSpPr>
            <a:spLocks noGrp="1"/>
          </p:cNvSpPr>
          <p:nvPr>
            <p:ph type="title"/>
          </p:nvPr>
        </p:nvSpPr>
        <p:spPr/>
        <p:txBody>
          <a:bodyPr/>
          <a:lstStyle/>
          <a:p>
            <a:r>
              <a:rPr lang="en-US" dirty="0"/>
              <a:t>Our information</a:t>
            </a:r>
          </a:p>
        </p:txBody>
      </p:sp>
      <p:sp>
        <p:nvSpPr>
          <p:cNvPr id="3" name="Content Placeholder 2">
            <a:extLst>
              <a:ext uri="{FF2B5EF4-FFF2-40B4-BE49-F238E27FC236}">
                <a16:creationId xmlns:a16="http://schemas.microsoft.com/office/drawing/2014/main" id="{27B7A796-D0B5-447A-9239-F73EB6E9E71C}"/>
              </a:ext>
            </a:extLst>
          </p:cNvPr>
          <p:cNvSpPr>
            <a:spLocks noGrp="1"/>
          </p:cNvSpPr>
          <p:nvPr>
            <p:ph idx="1"/>
          </p:nvPr>
        </p:nvSpPr>
        <p:spPr/>
        <p:txBody>
          <a:bodyPr>
            <a:normAutofit lnSpcReduction="10000"/>
          </a:bodyPr>
          <a:lstStyle/>
          <a:p>
            <a:r>
              <a:rPr lang="en-US" dirty="0"/>
              <a:t>Our website: caregiversofarizona.com </a:t>
            </a:r>
          </a:p>
          <a:p>
            <a:r>
              <a:rPr lang="en-US" dirty="0"/>
              <a:t>Our main email: </a:t>
            </a:r>
            <a:r>
              <a:rPr lang="en-US" dirty="0">
                <a:hlinkClick r:id="rId3"/>
              </a:rPr>
              <a:t>caregiversofaz@gmail.com</a:t>
            </a:r>
            <a:r>
              <a:rPr lang="en-US" dirty="0"/>
              <a:t> </a:t>
            </a:r>
          </a:p>
          <a:p>
            <a:r>
              <a:rPr lang="en-US" dirty="0"/>
              <a:t>Staffing Coordinators: Alejandra Garcia &amp; Danielle Rangel </a:t>
            </a:r>
          </a:p>
          <a:p>
            <a:r>
              <a:rPr lang="en-US" dirty="0"/>
              <a:t>Director of Member Services: Heather Smith </a:t>
            </a:r>
          </a:p>
          <a:p>
            <a:r>
              <a:rPr lang="en-US" dirty="0"/>
              <a:t>Director of Operations: Katey Andrews </a:t>
            </a:r>
          </a:p>
          <a:p>
            <a:endParaRPr lang="en-US" dirty="0"/>
          </a:p>
          <a:p>
            <a:r>
              <a:rPr lang="en-US" dirty="0"/>
              <a:t>DO NOT HESITATE TO CALL OR EMAIL</a:t>
            </a:r>
          </a:p>
        </p:txBody>
      </p:sp>
    </p:spTree>
    <p:extLst>
      <p:ext uri="{BB962C8B-B14F-4D97-AF65-F5344CB8AC3E}">
        <p14:creationId xmlns:p14="http://schemas.microsoft.com/office/powerpoint/2010/main" val="35927891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4"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1000"/>
                                        <p:tgtEl>
                                          <p:spTgt spid="3">
                                            <p:txEl>
                                              <p:pRg st="4" end="4"/>
                                            </p:txEl>
                                          </p:spTgt>
                                        </p:tgtEl>
                                      </p:cBhvr>
                                    </p:animEffect>
                                    <p:anim calcmode="lin" valueType="num">
                                      <p:cBhvr>
                                        <p:cTn id="4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fade">
                                      <p:cBhvr>
                                        <p:cTn id="50" dur="1000"/>
                                        <p:tgtEl>
                                          <p:spTgt spid="3">
                                            <p:txEl>
                                              <p:pRg st="6" end="6"/>
                                            </p:txEl>
                                          </p:spTgt>
                                        </p:tgtEl>
                                      </p:cBhvr>
                                    </p:animEffect>
                                    <p:anim calcmode="lin" valueType="num">
                                      <p:cBhvr>
                                        <p:cTn id="5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a:t>
            </a:r>
          </a:p>
        </p:txBody>
      </p:sp>
      <p:sp>
        <p:nvSpPr>
          <p:cNvPr id="3" name="Content Placeholder 2"/>
          <p:cNvSpPr>
            <a:spLocks noGrp="1"/>
          </p:cNvSpPr>
          <p:nvPr>
            <p:ph idx="1"/>
          </p:nvPr>
        </p:nvSpPr>
        <p:spPr/>
        <p:txBody>
          <a:bodyPr/>
          <a:lstStyle/>
          <a:p>
            <a:r>
              <a:rPr lang="en-US" dirty="0"/>
              <a:t>Care Givers of Arizona is an at-will employer and employees should understand that employment is not offered, contracted, or promised for any specific length of time. Employees have the right to terminate employment at any time, but are responsible for giving a two week notice in writing. Care Givers of Arizona has the right to terminate employment without notice if needed.</a:t>
            </a:r>
          </a:p>
        </p:txBody>
      </p:sp>
    </p:spTree>
    <p:extLst>
      <p:ext uri="{BB962C8B-B14F-4D97-AF65-F5344CB8AC3E}">
        <p14:creationId xmlns:p14="http://schemas.microsoft.com/office/powerpoint/2010/main" val="312392702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89D71-2A8D-4772-8D00-40CB96F06639}"/>
              </a:ext>
            </a:extLst>
          </p:cNvPr>
          <p:cNvSpPr>
            <a:spLocks noGrp="1"/>
          </p:cNvSpPr>
          <p:nvPr>
            <p:ph type="title"/>
          </p:nvPr>
        </p:nvSpPr>
        <p:spPr/>
        <p:txBody>
          <a:bodyPr/>
          <a:lstStyle/>
          <a:p>
            <a:r>
              <a:rPr lang="en-US" dirty="0"/>
              <a:t>Just to start..</a:t>
            </a:r>
          </a:p>
        </p:txBody>
      </p:sp>
      <p:sp>
        <p:nvSpPr>
          <p:cNvPr id="3" name="Content Placeholder 2">
            <a:extLst>
              <a:ext uri="{FF2B5EF4-FFF2-40B4-BE49-F238E27FC236}">
                <a16:creationId xmlns:a16="http://schemas.microsoft.com/office/drawing/2014/main" id="{8BF1984B-EC4F-4481-8B3D-A9C2A7CD1C14}"/>
              </a:ext>
            </a:extLst>
          </p:cNvPr>
          <p:cNvSpPr>
            <a:spLocks noGrp="1"/>
          </p:cNvSpPr>
          <p:nvPr>
            <p:ph idx="1"/>
          </p:nvPr>
        </p:nvSpPr>
        <p:spPr/>
        <p:txBody>
          <a:bodyPr>
            <a:normAutofit fontScale="92500"/>
          </a:bodyPr>
          <a:lstStyle/>
          <a:p>
            <a:r>
              <a:rPr lang="en-US" dirty="0"/>
              <a:t>Please be very honest about availability and transportation. If you feel a client we have is too far please do not take it. These clients want caregivers who are going to stay long term. </a:t>
            </a:r>
          </a:p>
          <a:p>
            <a:r>
              <a:rPr lang="en-US" dirty="0"/>
              <a:t>Being reliable is huge, our clients depend on you being there for them. </a:t>
            </a:r>
          </a:p>
          <a:p>
            <a:r>
              <a:rPr lang="en-US" dirty="0"/>
              <a:t>Communication to office needs to be priority if you are late, not going to work, or any issues.</a:t>
            </a:r>
          </a:p>
        </p:txBody>
      </p:sp>
    </p:spTree>
    <p:extLst>
      <p:ext uri="{BB962C8B-B14F-4D97-AF65-F5344CB8AC3E}">
        <p14:creationId xmlns:p14="http://schemas.microsoft.com/office/powerpoint/2010/main" val="2476770721"/>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F58A9-AF1E-4A0B-96B0-25633549CA58}"/>
              </a:ext>
            </a:extLst>
          </p:cNvPr>
          <p:cNvSpPr>
            <a:spLocks noGrp="1"/>
          </p:cNvSpPr>
          <p:nvPr>
            <p:ph type="title"/>
          </p:nvPr>
        </p:nvSpPr>
        <p:spPr/>
        <p:txBody>
          <a:bodyPr/>
          <a:lstStyle/>
          <a:p>
            <a:r>
              <a:rPr lang="en-US" dirty="0"/>
              <a:t>Diagnosis we may work with:</a:t>
            </a:r>
          </a:p>
        </p:txBody>
      </p:sp>
      <p:sp>
        <p:nvSpPr>
          <p:cNvPr id="3" name="Content Placeholder 2">
            <a:extLst>
              <a:ext uri="{FF2B5EF4-FFF2-40B4-BE49-F238E27FC236}">
                <a16:creationId xmlns:a16="http://schemas.microsoft.com/office/drawing/2014/main" id="{FEB6D619-2B9C-4589-8312-102E626DB835}"/>
              </a:ext>
            </a:extLst>
          </p:cNvPr>
          <p:cNvSpPr>
            <a:spLocks noGrp="1"/>
          </p:cNvSpPr>
          <p:nvPr>
            <p:ph idx="1"/>
          </p:nvPr>
        </p:nvSpPr>
        <p:spPr/>
        <p:txBody>
          <a:bodyPr>
            <a:normAutofit fontScale="92500" lnSpcReduction="20000"/>
          </a:bodyPr>
          <a:lstStyle/>
          <a:p>
            <a:r>
              <a:rPr lang="en-US" sz="2600" dirty="0"/>
              <a:t>Autism: A mental condition, present from early childhood, characterized by difficulty in communicating and forming relationships with other people and in using language and abstract concepts. </a:t>
            </a:r>
          </a:p>
          <a:p>
            <a:r>
              <a:rPr lang="en-US" sz="2600" dirty="0"/>
              <a:t>Down Syndrome: A congenital disorder arising from a chromosome defect, causing intellectual impairment and physical abnormalities including short stature and a broad facial profile.</a:t>
            </a:r>
          </a:p>
          <a:p>
            <a:r>
              <a:rPr lang="en-US" sz="2600" dirty="0"/>
              <a:t>Cerebral Palsy: A condition marked by impaired muscle coordination (spastic paralysis) and/or other disabilities, typically caused by damage to the brain before or at birth.</a:t>
            </a:r>
          </a:p>
          <a:p>
            <a:r>
              <a:rPr lang="en-US" sz="2600" dirty="0"/>
              <a:t>Cognitive Impairment:  Is when a person has trouble remembering, learning new things, concentrating, or making decisions that affect their everyday life.</a:t>
            </a:r>
          </a:p>
          <a:p>
            <a:endParaRPr lang="en-US" dirty="0"/>
          </a:p>
        </p:txBody>
      </p:sp>
    </p:spTree>
    <p:extLst>
      <p:ext uri="{BB962C8B-B14F-4D97-AF65-F5344CB8AC3E}">
        <p14:creationId xmlns:p14="http://schemas.microsoft.com/office/powerpoint/2010/main" val="245034497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E95A0-FDC3-4BDA-A0C2-BF5643A37F71}"/>
              </a:ext>
            </a:extLst>
          </p:cNvPr>
          <p:cNvSpPr>
            <a:spLocks noGrp="1"/>
          </p:cNvSpPr>
          <p:nvPr>
            <p:ph type="title"/>
          </p:nvPr>
        </p:nvSpPr>
        <p:spPr/>
        <p:txBody>
          <a:bodyPr/>
          <a:lstStyle/>
          <a:p>
            <a:r>
              <a:rPr lang="en-US" dirty="0"/>
              <a:t>Services We Offer</a:t>
            </a:r>
          </a:p>
        </p:txBody>
      </p:sp>
      <p:sp>
        <p:nvSpPr>
          <p:cNvPr id="3" name="Content Placeholder 2">
            <a:extLst>
              <a:ext uri="{FF2B5EF4-FFF2-40B4-BE49-F238E27FC236}">
                <a16:creationId xmlns:a16="http://schemas.microsoft.com/office/drawing/2014/main" id="{728FC556-B0C3-47DF-881B-2AAFD232000B}"/>
              </a:ext>
            </a:extLst>
          </p:cNvPr>
          <p:cNvSpPr>
            <a:spLocks noGrp="1"/>
          </p:cNvSpPr>
          <p:nvPr>
            <p:ph idx="1"/>
          </p:nvPr>
        </p:nvSpPr>
        <p:spPr/>
        <p:txBody>
          <a:bodyPr>
            <a:normAutofit lnSpcReduction="10000"/>
          </a:bodyPr>
          <a:lstStyle/>
          <a:p>
            <a:r>
              <a:rPr lang="en-US" dirty="0"/>
              <a:t>Respite- RSP- Watching consumer in home or community.</a:t>
            </a:r>
          </a:p>
          <a:p>
            <a:r>
              <a:rPr lang="en-US" dirty="0"/>
              <a:t>Habilitation- HAH – Doing a set of goals to improve daily living skills. </a:t>
            </a:r>
          </a:p>
          <a:p>
            <a:r>
              <a:rPr lang="en-US" dirty="0"/>
              <a:t>Attendant Care- ATC – Daily living such as bathing, feeding, changing, cleaning, etc. </a:t>
            </a:r>
          </a:p>
          <a:p>
            <a:r>
              <a:rPr lang="en-US" dirty="0"/>
              <a:t>Housekeeping- HSK – Cleaning </a:t>
            </a:r>
          </a:p>
          <a:p>
            <a:r>
              <a:rPr lang="en-US" dirty="0"/>
              <a:t>Private Duty- These services vary from companion ship- skilled nursing. </a:t>
            </a:r>
          </a:p>
        </p:txBody>
      </p:sp>
    </p:spTree>
    <p:extLst>
      <p:ext uri="{BB962C8B-B14F-4D97-AF65-F5344CB8AC3E}">
        <p14:creationId xmlns:p14="http://schemas.microsoft.com/office/powerpoint/2010/main" val="3833307825"/>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80B46-BB84-434C-9FF0-EEFFC695A829}"/>
              </a:ext>
            </a:extLst>
          </p:cNvPr>
          <p:cNvSpPr>
            <a:spLocks noGrp="1"/>
          </p:cNvSpPr>
          <p:nvPr>
            <p:ph type="title"/>
          </p:nvPr>
        </p:nvSpPr>
        <p:spPr/>
        <p:txBody>
          <a:bodyPr/>
          <a:lstStyle/>
          <a:p>
            <a:r>
              <a:rPr lang="en-US" dirty="0"/>
              <a:t>Interview Etiquette</a:t>
            </a:r>
          </a:p>
        </p:txBody>
      </p:sp>
      <p:sp>
        <p:nvSpPr>
          <p:cNvPr id="3" name="Content Placeholder 2">
            <a:extLst>
              <a:ext uri="{FF2B5EF4-FFF2-40B4-BE49-F238E27FC236}">
                <a16:creationId xmlns:a16="http://schemas.microsoft.com/office/drawing/2014/main" id="{8AEE26C8-9F42-4EE1-A9CD-523006F87D6A}"/>
              </a:ext>
            </a:extLst>
          </p:cNvPr>
          <p:cNvSpPr>
            <a:spLocks noGrp="1"/>
          </p:cNvSpPr>
          <p:nvPr>
            <p:ph idx="1"/>
          </p:nvPr>
        </p:nvSpPr>
        <p:spPr/>
        <p:txBody>
          <a:bodyPr>
            <a:normAutofit fontScale="92500" lnSpcReduction="20000"/>
          </a:bodyPr>
          <a:lstStyle/>
          <a:p>
            <a:r>
              <a:rPr lang="en-US" dirty="0"/>
              <a:t>Dress professional (No torn or low cut clothes, appropriate undergarments ) </a:t>
            </a:r>
          </a:p>
          <a:p>
            <a:r>
              <a:rPr lang="en-US" dirty="0"/>
              <a:t>Remove piercings and cover tattoos </a:t>
            </a:r>
          </a:p>
          <a:p>
            <a:r>
              <a:rPr lang="en-US" dirty="0"/>
              <a:t>No heavy makeup or perfume </a:t>
            </a:r>
          </a:p>
          <a:p>
            <a:r>
              <a:rPr lang="en-US" dirty="0"/>
              <a:t>Do not speak about your private life </a:t>
            </a:r>
          </a:p>
          <a:p>
            <a:r>
              <a:rPr lang="en-US" dirty="0"/>
              <a:t>Let the consumer know your experience or care for the industry </a:t>
            </a:r>
          </a:p>
          <a:p>
            <a:r>
              <a:rPr lang="en-US" dirty="0"/>
              <a:t>ASK QUESTIONS (What they are expecting, challenges they have, issues they had with previous providers, etc.) </a:t>
            </a:r>
          </a:p>
        </p:txBody>
      </p:sp>
    </p:spTree>
    <p:extLst>
      <p:ext uri="{BB962C8B-B14F-4D97-AF65-F5344CB8AC3E}">
        <p14:creationId xmlns:p14="http://schemas.microsoft.com/office/powerpoint/2010/main" val="1311038025"/>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95D9-9353-4C36-853F-9FB7B423681B}"/>
              </a:ext>
            </a:extLst>
          </p:cNvPr>
          <p:cNvSpPr>
            <a:spLocks noGrp="1"/>
          </p:cNvSpPr>
          <p:nvPr>
            <p:ph type="title"/>
          </p:nvPr>
        </p:nvSpPr>
        <p:spPr/>
        <p:txBody>
          <a:bodyPr/>
          <a:lstStyle/>
          <a:p>
            <a:r>
              <a:rPr lang="en-US" dirty="0"/>
              <a:t>After the interview</a:t>
            </a:r>
          </a:p>
        </p:txBody>
      </p:sp>
      <p:sp>
        <p:nvSpPr>
          <p:cNvPr id="3" name="Content Placeholder 2">
            <a:extLst>
              <a:ext uri="{FF2B5EF4-FFF2-40B4-BE49-F238E27FC236}">
                <a16:creationId xmlns:a16="http://schemas.microsoft.com/office/drawing/2014/main" id="{DA170B41-842E-4CBF-AFFA-513DCFB7D452}"/>
              </a:ext>
            </a:extLst>
          </p:cNvPr>
          <p:cNvSpPr>
            <a:spLocks noGrp="1"/>
          </p:cNvSpPr>
          <p:nvPr>
            <p:ph idx="1"/>
          </p:nvPr>
        </p:nvSpPr>
        <p:spPr/>
        <p:txBody>
          <a:bodyPr/>
          <a:lstStyle/>
          <a:p>
            <a:r>
              <a:rPr lang="en-US" dirty="0"/>
              <a:t>Please call the office let us know how it was. </a:t>
            </a:r>
          </a:p>
          <a:p>
            <a:r>
              <a:rPr lang="en-US" dirty="0"/>
              <a:t>Be honest if you are comfortable with the particular case </a:t>
            </a:r>
          </a:p>
          <a:p>
            <a:r>
              <a:rPr lang="en-US" dirty="0"/>
              <a:t>Communicate any questions you may have </a:t>
            </a:r>
          </a:p>
          <a:p>
            <a:r>
              <a:rPr lang="en-US" dirty="0"/>
              <a:t>We will follow up with the consumer as well to see how they felt about the interview </a:t>
            </a:r>
          </a:p>
        </p:txBody>
      </p:sp>
    </p:spTree>
    <p:extLst>
      <p:ext uri="{BB962C8B-B14F-4D97-AF65-F5344CB8AC3E}">
        <p14:creationId xmlns:p14="http://schemas.microsoft.com/office/powerpoint/2010/main" val="2724956674"/>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Employment Trial Period</a:t>
            </a:r>
          </a:p>
        </p:txBody>
      </p:sp>
      <p:sp>
        <p:nvSpPr>
          <p:cNvPr id="3" name="Content Placeholder 2"/>
          <p:cNvSpPr>
            <a:spLocks noGrp="1"/>
          </p:cNvSpPr>
          <p:nvPr>
            <p:ph idx="1"/>
          </p:nvPr>
        </p:nvSpPr>
        <p:spPr/>
        <p:txBody>
          <a:bodyPr>
            <a:normAutofit lnSpcReduction="10000"/>
          </a:bodyPr>
          <a:lstStyle/>
          <a:p>
            <a:r>
              <a:rPr lang="en-US" dirty="0"/>
              <a:t>Employment may be considered to be on a trial basis for the first three months of employment for purposes of establishing eligibility for employment benefits. </a:t>
            </a:r>
          </a:p>
          <a:p>
            <a:r>
              <a:rPr lang="en-US" dirty="0"/>
              <a:t>After the trial period of satisfactory performance you will normally achieve regular full-time or part-time employment &amp; may be eligible for employee benefits. (Dental, Health Care, etc.) </a:t>
            </a:r>
          </a:p>
        </p:txBody>
      </p:sp>
    </p:spTree>
    <p:extLst>
      <p:ext uri="{BB962C8B-B14F-4D97-AF65-F5344CB8AC3E}">
        <p14:creationId xmlns:p14="http://schemas.microsoft.com/office/powerpoint/2010/main" val="3374024730"/>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535</TotalTime>
  <Words>2578</Words>
  <Application>Microsoft Office PowerPoint</Application>
  <PresentationFormat>On-screen Show (4:3)</PresentationFormat>
  <Paragraphs>135</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Office Theme</vt:lpstr>
      <vt:lpstr>Care Givers of Arizona</vt:lpstr>
      <vt:lpstr>Mission Statement</vt:lpstr>
      <vt:lpstr>Welcome!</vt:lpstr>
      <vt:lpstr>Just to start..</vt:lpstr>
      <vt:lpstr>Diagnosis we may work with:</vt:lpstr>
      <vt:lpstr>Services We Offer</vt:lpstr>
      <vt:lpstr>Interview Etiquette</vt:lpstr>
      <vt:lpstr>After the interview</vt:lpstr>
      <vt:lpstr>Employment Trial Period</vt:lpstr>
      <vt:lpstr>Licensing &amp; Certifications</vt:lpstr>
      <vt:lpstr>Conflict of Interest</vt:lpstr>
      <vt:lpstr>Accident/Incident Reporting</vt:lpstr>
      <vt:lpstr>Time Cards!</vt:lpstr>
      <vt:lpstr>Absenteeism/Tardiness/Time off</vt:lpstr>
      <vt:lpstr>Confidentiality</vt:lpstr>
      <vt:lpstr>General Policies </vt:lpstr>
      <vt:lpstr>Phone &amp; Visitor Policy</vt:lpstr>
      <vt:lpstr>Policies</vt:lpstr>
      <vt:lpstr>Social Networking</vt:lpstr>
      <vt:lpstr>Driving Policy </vt:lpstr>
      <vt:lpstr>Write up policy!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Our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 Givers of Arizona</dc:title>
  <dc:creator>Katey</dc:creator>
  <cp:lastModifiedBy>heather smith</cp:lastModifiedBy>
  <cp:revision>24</cp:revision>
  <dcterms:created xsi:type="dcterms:W3CDTF">2013-11-13T22:44:53Z</dcterms:created>
  <dcterms:modified xsi:type="dcterms:W3CDTF">2018-02-19T22:41:05Z</dcterms:modified>
</cp:coreProperties>
</file>