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8" r:id="rId4"/>
    <p:sldId id="258" r:id="rId5"/>
    <p:sldId id="259" r:id="rId6"/>
    <p:sldId id="260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6" r:id="rId23"/>
    <p:sldId id="275" r:id="rId24"/>
    <p:sldId id="276" r:id="rId25"/>
    <p:sldId id="277" r:id="rId26"/>
    <p:sldId id="278" r:id="rId27"/>
    <p:sldId id="287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744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32DD-2173-F446-A5C7-3EB6E06C7361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8133-B3B4-D24F-A2E3-A7A71D9B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2B79B-4130-9744-B70B-2A094DD624DF}" type="datetimeFigureOut">
              <a:rPr lang="en-US" smtClean="0"/>
              <a:t>7/27/16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4A86-48B0-C84D-93A0-012BD1B1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0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www.iflscience.com</a:t>
            </a:r>
            <a:r>
              <a:rPr lang="en-US" smtClean="0"/>
              <a:t>/brain/most-psychology-papers-cant-be-reproduced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1676 letter of Isaac Newton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04A86-48B0-C84D-93A0-012BD1B18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8740-1D97-4C48-A083-BD1D3E734694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E86AFB3-A672-6A49-97BD-BA3124CADD21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F0A2-9531-7D4F-BDB8-0682FB37DB87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43E42B5-9418-714B-B74B-0BD5AE488F67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AB0EDA3-6B4B-1E49-AABE-8FDB0D63E4EF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1E95-6350-494A-8331-9709FBB2CFE4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AB34-127A-E14A-8635-63997AC32F98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F59E-4B34-4F4C-850E-6AB1BAE506DC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A759-0B13-D94F-A041-294BDAE159F8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E963-8DA8-8E41-84DD-337DF889C64C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E4154F-0F27-194A-A230-3B3EE0B82E50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C8F1F37-9A76-204C-A71E-B62578464F60}" type="datetime1">
              <a:rPr lang="en-US" smtClean="0"/>
              <a:t>7/27/16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EAEA-C75E-3649-8E87-BFFB70DBAE83}" type="datetime1">
              <a:rPr lang="en-US" smtClean="0"/>
              <a:t>7/27/16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13DA-E25B-4940-90FF-183F1C813AEC}" type="datetime1">
              <a:rPr lang="en-US" smtClean="0"/>
              <a:t>7/27/16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972044-CE4E-1648-9872-98F3AF908C31}" type="datetime1">
              <a:rPr lang="en-US" smtClean="0"/>
              <a:t>7/27/16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36C0E9-D6AD-B744-B9F8-F08CE41C4886}" type="datetime1">
              <a:rPr lang="en-US" smtClean="0"/>
              <a:t>7/27/16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alice_goffman_college_or_prison_two_destinies_one_blatant_injustice?language=en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aite.com/tv/john-oliver-identifies-everything-thats-wrong-with-60-minutes/%23ooid=1mYmI2cDrLmH2SsFaUy34Mfwo6-0LIU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net.org/about/ethics.cfm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3: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Robert </a:t>
            </a:r>
            <a:r>
              <a:rPr lang="en-US" sz="2400" dirty="0" err="1" smtClean="0"/>
              <a:t>Wonser</a:t>
            </a:r>
            <a:endParaRPr lang="en-US" sz="2400" dirty="0" smtClean="0"/>
          </a:p>
          <a:p>
            <a:r>
              <a:rPr lang="en-US" sz="2400" dirty="0" smtClean="0"/>
              <a:t>Introduction to Sociology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59" y="2351650"/>
            <a:ext cx="8442641" cy="3914679"/>
          </a:xfrm>
        </p:spPr>
        <p:txBody>
          <a:bodyPr>
            <a:normAutofit/>
          </a:bodyPr>
          <a:lstStyle/>
          <a:p>
            <a:r>
              <a:rPr lang="en-US" sz="2600" dirty="0"/>
              <a:t>V</a:t>
            </a:r>
            <a:r>
              <a:rPr lang="en-US" sz="2600" dirty="0" smtClean="0"/>
              <a:t>ariables </a:t>
            </a:r>
            <a:r>
              <a:rPr lang="en-US" sz="2600" dirty="0"/>
              <a:t>must be clearly defined so that they can be measured. </a:t>
            </a:r>
            <a:r>
              <a:rPr lang="en-US" sz="2600" dirty="0" smtClean="0"/>
              <a:t>Defining your variables as they’ll be used in your study makes them concrete and thus, measurable. </a:t>
            </a:r>
            <a:endParaRPr lang="en-US" sz="2600" dirty="0"/>
          </a:p>
          <a:p>
            <a:r>
              <a:rPr lang="en-US" sz="2600" dirty="0"/>
              <a:t>Variables must be </a:t>
            </a:r>
            <a:r>
              <a:rPr lang="en-US" sz="2600" b="1" dirty="0"/>
              <a:t>operationalized</a:t>
            </a:r>
            <a:r>
              <a:rPr lang="en-US" sz="2600" dirty="0"/>
              <a:t>, that is defined in such a way that can be measured. </a:t>
            </a:r>
          </a:p>
          <a:p>
            <a:r>
              <a:rPr lang="en-US" sz="2600" dirty="0"/>
              <a:t>Finally, data is collected and the hypothesis can be tested.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Choose a Research Design or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75" y="2359334"/>
            <a:ext cx="7610476" cy="3670767"/>
          </a:xfrm>
        </p:spPr>
        <p:txBody>
          <a:bodyPr>
            <a:noAutofit/>
          </a:bodyPr>
          <a:lstStyle/>
          <a:p>
            <a:r>
              <a:rPr lang="en-US" sz="2600" b="1" dirty="0"/>
              <a:t>Quantitative research</a:t>
            </a:r>
            <a:r>
              <a:rPr lang="en-US" sz="2600" dirty="0"/>
              <a:t>: translates the social world into numbers that can be studied </a:t>
            </a:r>
            <a:r>
              <a:rPr lang="en-US" sz="2600" dirty="0" smtClean="0"/>
              <a:t>mathematically.</a:t>
            </a:r>
          </a:p>
          <a:p>
            <a:pPr lvl="1"/>
            <a:r>
              <a:rPr lang="en-US" sz="2600" dirty="0" smtClean="0"/>
              <a:t>Ex: surveys, experiments, content analysis</a:t>
            </a:r>
            <a:endParaRPr lang="en-US" sz="2600" dirty="0"/>
          </a:p>
          <a:p>
            <a:r>
              <a:rPr lang="en-US" sz="2600" b="1" dirty="0"/>
              <a:t>Qualitative research</a:t>
            </a:r>
            <a:r>
              <a:rPr lang="en-US" sz="2600" dirty="0"/>
              <a:t>: uses </a:t>
            </a:r>
            <a:r>
              <a:rPr lang="en-US" sz="2600" dirty="0" err="1"/>
              <a:t>nonnumerical</a:t>
            </a:r>
            <a:r>
              <a:rPr lang="en-US" sz="2600" dirty="0"/>
              <a:t> data like texts, interviews, photos, and recordings to help us understand social </a:t>
            </a:r>
            <a:r>
              <a:rPr lang="en-US" sz="2600" dirty="0" smtClean="0"/>
              <a:t>life.</a:t>
            </a:r>
          </a:p>
          <a:p>
            <a:pPr lvl="1"/>
            <a:r>
              <a:rPr lang="en-US" sz="2600" dirty="0" smtClean="0"/>
              <a:t>Ex: ethnography, participant observation, interviews.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FullSizeRender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1" y="4468135"/>
            <a:ext cx="1096856" cy="1372000"/>
          </a:xfrm>
          <a:prstGeom prst="rect">
            <a:avLst/>
          </a:prstGeom>
        </p:spPr>
      </p:pic>
      <p:pic>
        <p:nvPicPr>
          <p:cNvPr id="7" name="Picture 6" descr="FullSizeRender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1" y="2359334"/>
            <a:ext cx="1103831" cy="13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8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Collect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14" y="2530820"/>
            <a:ext cx="5205531" cy="3670767"/>
          </a:xfrm>
        </p:spPr>
        <p:txBody>
          <a:bodyPr>
            <a:normAutofit/>
          </a:bodyPr>
          <a:lstStyle/>
          <a:p>
            <a:r>
              <a:rPr lang="en-US" sz="3100" dirty="0" smtClean="0"/>
              <a:t>Administer the survey, input the data into SPSS, etc.</a:t>
            </a:r>
          </a:p>
          <a:p>
            <a:r>
              <a:rPr lang="en-US" sz="3100" dirty="0" smtClean="0"/>
              <a:t>For qualitative research, ask the questions, take the detailed field notes, etc.</a:t>
            </a:r>
          </a:p>
          <a:p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879" y="2595562"/>
            <a:ext cx="2492015" cy="1770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72" y="4778206"/>
            <a:ext cx="2530822" cy="14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2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Analyze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70" y="2266331"/>
            <a:ext cx="4601311" cy="367076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data you collected; what does it mean?</a:t>
            </a:r>
          </a:p>
          <a:p>
            <a:r>
              <a:rPr lang="en-US" sz="3000" dirty="0" smtClean="0"/>
              <a:t>This is where you get a tentative answer to your research question!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2761129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3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Disseminate Findings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1594" r="-101594"/>
          <a:stretch>
            <a:fillRect/>
          </a:stretch>
        </p:blipFill>
        <p:spPr>
          <a:xfrm>
            <a:off x="3247818" y="4004323"/>
            <a:ext cx="5184639" cy="25007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008" y="751040"/>
            <a:ext cx="1861350" cy="2792024"/>
          </a:xfrm>
          <a:prstGeom prst="rect">
            <a:avLst/>
          </a:prstGeom>
        </p:spPr>
      </p:pic>
      <p:pic>
        <p:nvPicPr>
          <p:cNvPr id="8" name="Picture 7" descr="IMG_20140816_1229486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" y="2520503"/>
            <a:ext cx="4334724" cy="2440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427" y="5180139"/>
            <a:ext cx="43347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Annual Conference for the American Sociological Association in San Francisco 2014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153381" y="2966779"/>
            <a:ext cx="20186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Sociology Journals</a:t>
            </a:r>
            <a:endParaRPr lang="en-US" sz="2600" dirty="0"/>
          </a:p>
        </p:txBody>
      </p:sp>
      <p:pic>
        <p:nvPicPr>
          <p:cNvPr id="3" name="Picture 2" descr="SociologicalQua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23" y="3692871"/>
            <a:ext cx="1882972" cy="276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Methods: How Do We Gather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09" y="2351650"/>
            <a:ext cx="8277991" cy="3914679"/>
          </a:xfrm>
        </p:spPr>
        <p:txBody>
          <a:bodyPr>
            <a:noAutofit/>
          </a:bodyPr>
          <a:lstStyle/>
          <a:p>
            <a:r>
              <a:rPr lang="en-US" sz="3200" dirty="0"/>
              <a:t>There are different ways to collect information about a topic, but each </a:t>
            </a:r>
            <a:r>
              <a:rPr lang="en-US" sz="3200" dirty="0" smtClean="0"/>
              <a:t>specific data collection method </a:t>
            </a:r>
            <a:r>
              <a:rPr lang="en-US" sz="3200" dirty="0"/>
              <a:t>has benefits and limitations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When beginning a research project, it is important to consider which method will work best</a:t>
            </a:r>
            <a:r>
              <a:rPr lang="en-US" sz="3200" dirty="0" smtClean="0"/>
              <a:t>. This is often guided by your research question.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Qualitative: Ethnography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44" y="2270748"/>
            <a:ext cx="5175998" cy="4298327"/>
          </a:xfrm>
        </p:spPr>
        <p:txBody>
          <a:bodyPr>
            <a:noAutofit/>
          </a:bodyPr>
          <a:lstStyle/>
          <a:p>
            <a:r>
              <a:rPr lang="en-US" sz="3200" dirty="0"/>
              <a:t>One way to collect to data is through </a:t>
            </a:r>
            <a:r>
              <a:rPr lang="en-US" sz="3200" b="1" dirty="0"/>
              <a:t>ethnography</a:t>
            </a:r>
            <a:r>
              <a:rPr lang="en-US" sz="3200" dirty="0"/>
              <a:t>—studying people in their own environments in order to understand the meanings they give to their activities. 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964" y="2270748"/>
            <a:ext cx="2955929" cy="1907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762" y="4457298"/>
            <a:ext cx="2972131" cy="21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3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52" y="2375168"/>
            <a:ext cx="6938856" cy="3891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Ethnographies involve:</a:t>
            </a:r>
            <a:endParaRPr lang="en-US" sz="3200" dirty="0"/>
          </a:p>
          <a:p>
            <a:r>
              <a:rPr lang="en-US" sz="3200" dirty="0"/>
              <a:t>The researcher </a:t>
            </a:r>
            <a:r>
              <a:rPr lang="en-US" sz="3200" dirty="0" smtClean="0"/>
              <a:t>observing </a:t>
            </a:r>
            <a:r>
              <a:rPr lang="en-US" sz="3200" dirty="0"/>
              <a:t>a setting.</a:t>
            </a:r>
          </a:p>
          <a:p>
            <a:r>
              <a:rPr lang="en-US" sz="3200" dirty="0" smtClean="0"/>
              <a:t>The researcher making </a:t>
            </a:r>
            <a:r>
              <a:rPr lang="en-US" sz="3200" dirty="0"/>
              <a:t>a written </a:t>
            </a:r>
            <a:r>
              <a:rPr lang="en-US" sz="3200" dirty="0" smtClean="0"/>
              <a:t>account, </a:t>
            </a:r>
            <a:r>
              <a:rPr lang="en-US" sz="3200" b="1" dirty="0" smtClean="0"/>
              <a:t>field</a:t>
            </a:r>
            <a:r>
              <a:rPr lang="en-US" sz="3200" dirty="0" smtClean="0"/>
              <a:t> </a:t>
            </a:r>
            <a:r>
              <a:rPr lang="en-US" sz="3200" b="1" dirty="0" smtClean="0"/>
              <a:t>notes</a:t>
            </a:r>
            <a:r>
              <a:rPr lang="en-US" sz="3200" dirty="0"/>
              <a:t>,</a:t>
            </a:r>
            <a:r>
              <a:rPr lang="en-US" sz="3200" dirty="0" smtClean="0"/>
              <a:t> </a:t>
            </a:r>
            <a:r>
              <a:rPr lang="en-US" sz="3200" dirty="0"/>
              <a:t>of what goes on there</a:t>
            </a:r>
            <a:r>
              <a:rPr lang="en-US" sz="3200" dirty="0" smtClean="0"/>
              <a:t>. The field notes become the data you analyze.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103" y="2375168"/>
            <a:ext cx="1599710" cy="2064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0846" y="4797366"/>
            <a:ext cx="1123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jumbled mess of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7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Qualitative: Participant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37" y="2038256"/>
            <a:ext cx="5279957" cy="4530819"/>
          </a:xfrm>
        </p:spPr>
        <p:txBody>
          <a:bodyPr>
            <a:normAutofit/>
          </a:bodyPr>
          <a:lstStyle/>
          <a:p>
            <a:r>
              <a:rPr lang="en-US" sz="3200" dirty="0"/>
              <a:t>In </a:t>
            </a:r>
            <a:r>
              <a:rPr lang="en-US" sz="3200" b="1" dirty="0"/>
              <a:t>participant</a:t>
            </a:r>
            <a:r>
              <a:rPr lang="en-US" sz="3200" dirty="0"/>
              <a:t> </a:t>
            </a:r>
            <a:r>
              <a:rPr lang="en-US" sz="3200" b="1" dirty="0"/>
              <a:t>observation</a:t>
            </a:r>
            <a:r>
              <a:rPr lang="en-US" sz="3200" dirty="0"/>
              <a:t> the researcher both observes and becomes a member in a social setting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Pros and cons?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515" y="2038256"/>
            <a:ext cx="2892298" cy="2114592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15" y="4353430"/>
            <a:ext cx="2920640" cy="21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7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Qualitative: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3" y="2320204"/>
            <a:ext cx="5478298" cy="4248871"/>
          </a:xfrm>
        </p:spPr>
        <p:txBody>
          <a:bodyPr>
            <a:noAutofit/>
          </a:bodyPr>
          <a:lstStyle/>
          <a:p>
            <a:r>
              <a:rPr lang="en-US" sz="3200" dirty="0"/>
              <a:t>Interviews </a:t>
            </a:r>
            <a:r>
              <a:rPr lang="en-US" sz="3200" dirty="0" smtClean="0"/>
              <a:t>usually involve </a:t>
            </a:r>
            <a:r>
              <a:rPr lang="en-US" sz="3200" dirty="0"/>
              <a:t>direct, </a:t>
            </a:r>
            <a:r>
              <a:rPr lang="en-US" sz="3200" dirty="0" smtClean="0"/>
              <a:t>face</a:t>
            </a:r>
            <a:r>
              <a:rPr lang="en-US" sz="3200" dirty="0"/>
              <a:t>-to-face contact with respondents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Can generate large amounts of </a:t>
            </a:r>
            <a:r>
              <a:rPr lang="en-US" sz="3200" dirty="0" smtClean="0"/>
              <a:t>qualitative </a:t>
            </a:r>
            <a:r>
              <a:rPr lang="en-US" sz="3200" dirty="0"/>
              <a:t>data 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549" y="2400300"/>
            <a:ext cx="2421264" cy="12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9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Sociologists Make Sense of Society?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757" y="2341562"/>
            <a:ext cx="7610476" cy="3670767"/>
          </a:xfrm>
        </p:spPr>
        <p:txBody>
          <a:bodyPr>
            <a:noAutofit/>
          </a:bodyPr>
          <a:lstStyle/>
          <a:p>
            <a:r>
              <a:rPr lang="en-US" sz="2500" dirty="0" smtClean="0"/>
              <a:t>Remember, sociology is a science, it uses the standard method like all other sciences.</a:t>
            </a:r>
          </a:p>
          <a:p>
            <a:r>
              <a:rPr lang="en-US" sz="2500" b="1" dirty="0" smtClean="0"/>
              <a:t>Scientific Method</a:t>
            </a:r>
            <a:r>
              <a:rPr lang="en-US" sz="2500" dirty="0"/>
              <a:t>—a procedure for acquiring knowledge that emphasizes collecting data through observation and </a:t>
            </a:r>
            <a:r>
              <a:rPr lang="en-US" sz="2500" dirty="0" smtClean="0"/>
              <a:t>experiment.</a:t>
            </a:r>
          </a:p>
          <a:p>
            <a:r>
              <a:rPr lang="en-US" sz="2500" dirty="0" smtClean="0"/>
              <a:t>Theory + Methods = Science.</a:t>
            </a:r>
          </a:p>
          <a:p>
            <a:r>
              <a:rPr lang="en-US" sz="2500" dirty="0" smtClean="0"/>
              <a:t>Here’s the Methods part…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7" y="4628819"/>
            <a:ext cx="2603697" cy="194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57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2038256"/>
            <a:ext cx="5785338" cy="4260442"/>
          </a:xfrm>
        </p:spPr>
        <p:txBody>
          <a:bodyPr>
            <a:noAutofit/>
          </a:bodyPr>
          <a:lstStyle/>
          <a:p>
            <a:r>
              <a:rPr lang="en-US" sz="2400" dirty="0"/>
              <a:t>Interviews can use open-ended questions or closed-ended questions.  </a:t>
            </a:r>
          </a:p>
          <a:p>
            <a:r>
              <a:rPr lang="en-US" sz="2400" b="1" dirty="0"/>
              <a:t>Open-ended </a:t>
            </a:r>
            <a:r>
              <a:rPr lang="en-US" sz="2400" dirty="0"/>
              <a:t>questions let respondents talk as much as they’d like about the question you asked, whereas </a:t>
            </a:r>
            <a:r>
              <a:rPr lang="en-US" sz="2400" b="1" dirty="0"/>
              <a:t>closed-ended </a:t>
            </a:r>
            <a:r>
              <a:rPr lang="en-US" sz="2400" dirty="0"/>
              <a:t>questions give respondents a choice of answers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hlinkClick r:id="rId2"/>
              </a:rPr>
              <a:t>Don’t make poor questions, leading questions, etc.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122" y="2260600"/>
            <a:ext cx="2602772" cy="1725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47" y="4584699"/>
            <a:ext cx="2585047" cy="17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Quantitative: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14" y="2180991"/>
            <a:ext cx="5471323" cy="3670767"/>
          </a:xfrm>
        </p:spPr>
        <p:txBody>
          <a:bodyPr>
            <a:noAutofit/>
          </a:bodyPr>
          <a:lstStyle/>
          <a:p>
            <a:r>
              <a:rPr lang="en-US" sz="2500" b="1" dirty="0"/>
              <a:t>Surveys</a:t>
            </a:r>
            <a:r>
              <a:rPr lang="en-US" sz="2500" dirty="0"/>
              <a:t> are questionnaires that are administered to a sample of respondents selected from a target population. Survey research tends to look at large-scale social patterns and employs statistics and other mathematical means of analysis. </a:t>
            </a:r>
            <a:endParaRPr lang="en-US" sz="2500" dirty="0" smtClean="0"/>
          </a:p>
          <a:p>
            <a:r>
              <a:rPr lang="en-US" sz="2500" dirty="0" smtClean="0"/>
              <a:t>Most commonly used research in sociology.</a:t>
            </a:r>
            <a:endParaRPr lang="en-US" sz="2500" dirty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209" y="2329805"/>
            <a:ext cx="1031852" cy="1271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11" y="4016375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from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34" y="2430946"/>
            <a:ext cx="7610476" cy="3670767"/>
          </a:xfrm>
        </p:spPr>
        <p:txBody>
          <a:bodyPr>
            <a:normAutofit/>
          </a:bodyPr>
          <a:lstStyle/>
          <a:p>
            <a:r>
              <a:rPr lang="en-US" sz="3600" dirty="0"/>
              <a:t>Researcher identifies the </a:t>
            </a:r>
            <a:r>
              <a:rPr lang="en-US" sz="3600" b="1" dirty="0"/>
              <a:t>target</a:t>
            </a:r>
            <a:r>
              <a:rPr lang="en-US" sz="3600" dirty="0"/>
              <a:t> </a:t>
            </a:r>
            <a:r>
              <a:rPr lang="en-US" sz="3600" b="1" dirty="0"/>
              <a:t>population</a:t>
            </a:r>
            <a:r>
              <a:rPr lang="en-US" sz="3600" dirty="0"/>
              <a:t> of interest, then selects a </a:t>
            </a:r>
            <a:r>
              <a:rPr lang="en-US" sz="3600" b="1" dirty="0"/>
              <a:t>sample</a:t>
            </a:r>
            <a:r>
              <a:rPr lang="en-US" sz="3600" dirty="0"/>
              <a:t> of people to be interviewed from that population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2" y="4974780"/>
            <a:ext cx="3730870" cy="159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14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Quantitative: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16" y="2328134"/>
            <a:ext cx="4401388" cy="3938195"/>
          </a:xfrm>
        </p:spPr>
        <p:txBody>
          <a:bodyPr>
            <a:noAutofit/>
          </a:bodyPr>
          <a:lstStyle/>
          <a:p>
            <a:r>
              <a:rPr lang="en-US" sz="3000" b="1" dirty="0"/>
              <a:t>Experiments</a:t>
            </a:r>
            <a:r>
              <a:rPr lang="en-US" sz="3000" dirty="0"/>
              <a:t> are formal tests of specific variables and effects that are performed in a setting where all aspects of the situation can be controlled. 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31" y="2328134"/>
            <a:ext cx="4287782" cy="22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37" y="2270748"/>
            <a:ext cx="8655076" cy="4055191"/>
          </a:xfrm>
        </p:spPr>
        <p:txBody>
          <a:bodyPr>
            <a:noAutofit/>
          </a:bodyPr>
          <a:lstStyle/>
          <a:p>
            <a:r>
              <a:rPr lang="en-US" sz="2900" dirty="0">
                <a:latin typeface="Century Gothic"/>
                <a:cs typeface="Century Gothic"/>
              </a:rPr>
              <a:t>Many experiments involve:</a:t>
            </a:r>
          </a:p>
          <a:p>
            <a:pPr lvl="1"/>
            <a:r>
              <a:rPr lang="en-US" sz="2900" dirty="0">
                <a:latin typeface="Century Gothic"/>
                <a:cs typeface="Century Gothic"/>
              </a:rPr>
              <a:t>An </a:t>
            </a:r>
            <a:r>
              <a:rPr lang="en-US" sz="2900" b="1" dirty="0">
                <a:latin typeface="Century Gothic"/>
                <a:cs typeface="Century Gothic"/>
              </a:rPr>
              <a:t>experimental group</a:t>
            </a:r>
            <a:r>
              <a:rPr lang="en-US" sz="2900" dirty="0">
                <a:latin typeface="Century Gothic"/>
                <a:cs typeface="Century Gothic"/>
              </a:rPr>
              <a:t>—participants that receive the experimental treatment</a:t>
            </a:r>
          </a:p>
          <a:p>
            <a:pPr lvl="1"/>
            <a:r>
              <a:rPr lang="en-US" sz="2900" dirty="0">
                <a:latin typeface="Century Gothic"/>
                <a:cs typeface="Century Gothic"/>
              </a:rPr>
              <a:t>A </a:t>
            </a:r>
            <a:r>
              <a:rPr lang="en-US" sz="2900" b="1" dirty="0">
                <a:latin typeface="Century Gothic"/>
                <a:cs typeface="Century Gothic"/>
              </a:rPr>
              <a:t>control group</a:t>
            </a:r>
            <a:r>
              <a:rPr lang="en-US" sz="2900" dirty="0">
                <a:latin typeface="Century Gothic"/>
                <a:cs typeface="Century Gothic"/>
              </a:rPr>
              <a:t>—participants that continue without intervention so they can be compared with the experimental group </a:t>
            </a:r>
          </a:p>
          <a:p>
            <a:r>
              <a:rPr lang="en-US" sz="2900" dirty="0" smtClean="0">
                <a:latin typeface="Century Gothic"/>
                <a:cs typeface="Century Gothic"/>
              </a:rPr>
              <a:t>Least commonly used method in sociology.</a:t>
            </a:r>
          </a:p>
          <a:p>
            <a:pPr lvl="1"/>
            <a:r>
              <a:rPr lang="en-US" sz="2900" dirty="0" smtClean="0">
                <a:latin typeface="Century Gothic"/>
                <a:cs typeface="Century Gothic"/>
              </a:rPr>
              <a:t>How come?</a:t>
            </a:r>
            <a:endParaRPr lang="en-US" sz="29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47" y="2612003"/>
            <a:ext cx="4910206" cy="3670767"/>
          </a:xfrm>
        </p:spPr>
        <p:txBody>
          <a:bodyPr>
            <a:normAutofit/>
          </a:bodyPr>
          <a:lstStyle/>
          <a:p>
            <a:r>
              <a:rPr lang="en-US" sz="3200" b="1" dirty="0"/>
              <a:t>Existing sources </a:t>
            </a:r>
            <a:r>
              <a:rPr lang="en-US" sz="3200" dirty="0"/>
              <a:t>refer to any data that has already been collected by earlier researchers and is available for future research.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46" y="2861319"/>
            <a:ext cx="3464747" cy="19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 and Being Value-Free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47" y="2094365"/>
            <a:ext cx="5914310" cy="4195211"/>
          </a:xfrm>
        </p:spPr>
        <p:txBody>
          <a:bodyPr>
            <a:noAutofit/>
          </a:bodyPr>
          <a:lstStyle/>
          <a:p>
            <a:r>
              <a:rPr lang="en-US" sz="2900" dirty="0">
                <a:latin typeface="Arial" charset="0"/>
                <a:cs typeface="Arial" charset="0"/>
              </a:rPr>
              <a:t>Most sociologists believe that </a:t>
            </a:r>
            <a:br>
              <a:rPr lang="en-US" sz="2900" dirty="0">
                <a:latin typeface="Arial" charset="0"/>
                <a:cs typeface="Arial" charset="0"/>
              </a:rPr>
            </a:br>
            <a:r>
              <a:rPr lang="en-US" sz="2900" dirty="0">
                <a:latin typeface="Arial" charset="0"/>
                <a:cs typeface="Arial" charset="0"/>
              </a:rPr>
              <a:t>they should not allow their personal beliefs to influence their research.  </a:t>
            </a:r>
          </a:p>
          <a:p>
            <a:r>
              <a:rPr lang="en-US" sz="2900" dirty="0">
                <a:latin typeface="Arial" charset="0"/>
                <a:cs typeface="Arial" charset="0"/>
              </a:rPr>
              <a:t>Max Weber coined the phrase </a:t>
            </a:r>
            <a:r>
              <a:rPr lang="en-US" sz="2900" b="1" dirty="0">
                <a:latin typeface="Arial" charset="0"/>
                <a:cs typeface="Arial" charset="0"/>
              </a:rPr>
              <a:t>value-free sociology</a:t>
            </a:r>
            <a:r>
              <a:rPr lang="en-US" sz="2900" dirty="0">
                <a:latin typeface="Arial" charset="0"/>
                <a:cs typeface="Arial" charset="0"/>
              </a:rPr>
              <a:t>, stating that researchers should identify facts without allowing their own personal beliefs or biases to interfere.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57" y="2746151"/>
            <a:ext cx="2766587" cy="16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1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do This! What’s wrong here?</a:t>
            </a:r>
            <a:endParaRPr lang="en-US" dirty="0"/>
          </a:p>
        </p:txBody>
      </p:sp>
      <p:pic>
        <p:nvPicPr>
          <p:cNvPr id="5" name="Content Placeholder 4" descr="PBS - Adam Lanza - School Shooters screenshot from bad reseach design on violent video games and real world violenc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47" r="-27747"/>
          <a:stretch>
            <a:fillRect/>
          </a:stretch>
        </p:blipFill>
        <p:spPr>
          <a:xfrm>
            <a:off x="564517" y="2330326"/>
            <a:ext cx="8788055" cy="4238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9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14" y="2038256"/>
            <a:ext cx="6332867" cy="423927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Arial" charset="0"/>
                <a:cs typeface="Arial" charset="0"/>
              </a:rPr>
              <a:t>Most universities where research is conducted also have an </a:t>
            </a:r>
            <a:r>
              <a:rPr lang="en-US" sz="2300" b="1" dirty="0">
                <a:latin typeface="Arial" charset="0"/>
                <a:cs typeface="Arial" charset="0"/>
              </a:rPr>
              <a:t>institutional review board</a:t>
            </a:r>
            <a:r>
              <a:rPr lang="en-US" sz="2300" dirty="0">
                <a:latin typeface="Arial" charset="0"/>
                <a:cs typeface="Arial" charset="0"/>
              </a:rPr>
              <a:t>, a group of scholars within a university who meet regularly to review and approve the research proposals of their colleagues and make recommendations for how to protect human subjects</a:t>
            </a:r>
            <a:r>
              <a:rPr lang="en-US" sz="23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US" sz="2300" dirty="0">
                <a:latin typeface="Arial" charset="0"/>
                <a:cs typeface="Arial" charset="0"/>
              </a:rPr>
              <a:t>The American Sociological Association has developed its own </a:t>
            </a:r>
            <a:r>
              <a:rPr lang="en-US" sz="2300" b="1" dirty="0">
                <a:latin typeface="Arial" charset="0"/>
                <a:cs typeface="Arial" charset="0"/>
              </a:rPr>
              <a:t>code of ethics </a:t>
            </a:r>
            <a:r>
              <a:rPr lang="en-US" sz="2300" dirty="0">
                <a:latin typeface="Arial" charset="0"/>
                <a:cs typeface="Arial" charset="0"/>
              </a:rPr>
              <a:t>to help researchers avoid bias and adhere to professional standards and to protect respondents from harm. </a:t>
            </a:r>
          </a:p>
          <a:p>
            <a:endParaRPr lang="en-US" sz="2300" dirty="0">
              <a:latin typeface="Arial" charset="0"/>
              <a:cs typeface="Arial" charset="0"/>
            </a:endParaRP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381" y="2329805"/>
            <a:ext cx="2169513" cy="1036447"/>
          </a:xfrm>
          <a:prstGeom prst="rect">
            <a:avLst/>
          </a:prstGeom>
        </p:spPr>
      </p:pic>
      <p:pic>
        <p:nvPicPr>
          <p:cNvPr id="6" name="Picture 5">
            <a:hlinkClick r:id="rId3" tooltip="ASA's Code of Ethics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913" y="3711575"/>
            <a:ext cx="1993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2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Realizations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71" y="2258655"/>
            <a:ext cx="7610476" cy="3670767"/>
          </a:xfrm>
        </p:spPr>
        <p:txBody>
          <a:bodyPr>
            <a:noAutofit/>
          </a:bodyPr>
          <a:lstStyle/>
          <a:p>
            <a:r>
              <a:rPr lang="en-US" sz="2800" dirty="0"/>
              <a:t>Sociology uses the scientific method to understand society.</a:t>
            </a:r>
          </a:p>
          <a:p>
            <a:r>
              <a:rPr lang="en-US" sz="2800" dirty="0"/>
              <a:t>This can be done either qualitatively (rich, detailed data and thick descriptions) or quantitatively (using data easily converted into numbers) or a combination of both.</a:t>
            </a:r>
          </a:p>
          <a:p>
            <a:r>
              <a:rPr lang="en-US" sz="2800" dirty="0"/>
              <a:t>Ethics plays a crucial role in the study of human social activity.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and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8256"/>
            <a:ext cx="9144000" cy="4530819"/>
          </a:xfrm>
        </p:spPr>
        <p:txBody>
          <a:bodyPr>
            <a:noAutofit/>
          </a:bodyPr>
          <a:lstStyle/>
          <a:p>
            <a:r>
              <a:rPr lang="en-US" sz="2200" dirty="0" smtClean="0"/>
              <a:t>Key feature of science: repeated observations that bring us closer to reality.</a:t>
            </a:r>
          </a:p>
          <a:p>
            <a:r>
              <a:rPr lang="en-US" sz="2200" dirty="0"/>
              <a:t>160 psychology papers published in 2008 in three leading journals, Psychological Science, Journal of Experimental Psychology: Learning, Memory and Cognition and the Journal of Personality and Social Psychology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An attempt </a:t>
            </a:r>
            <a:r>
              <a:rPr lang="en-US" sz="2200" dirty="0"/>
              <a:t>to reproduce 100 psychology studies published </a:t>
            </a:r>
            <a:r>
              <a:rPr lang="en-US" sz="2200" dirty="0" smtClean="0"/>
              <a:t>couldn't </a:t>
            </a:r>
            <a:r>
              <a:rPr lang="en-US" sz="2200" dirty="0"/>
              <a:t>match the results in almost two thirds of cases.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findings raise serious questions about the rigor of research in the field, as well as how other areas of science would stack up under the same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3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58" y="2171479"/>
            <a:ext cx="8507635" cy="4201493"/>
          </a:xfrm>
        </p:spPr>
        <p:txBody>
          <a:bodyPr>
            <a:noAutofit/>
          </a:bodyPr>
          <a:lstStyle/>
          <a:p>
            <a:r>
              <a:rPr lang="en-US" sz="2800" dirty="0"/>
              <a:t>1. The individuals that a sociologist interviews as part of a research project would be a part of the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1"/>
            <a:r>
              <a:rPr lang="en-US" sz="2800" dirty="0"/>
              <a:t>a. sample. </a:t>
            </a:r>
          </a:p>
          <a:p>
            <a:pPr lvl="1"/>
            <a:r>
              <a:rPr lang="en-US" sz="2800" dirty="0"/>
              <a:t>b. experimental group. </a:t>
            </a:r>
          </a:p>
          <a:p>
            <a:pPr lvl="1"/>
            <a:r>
              <a:rPr lang="en-US" sz="2800" dirty="0"/>
              <a:t>c. dependent variable. </a:t>
            </a:r>
          </a:p>
          <a:p>
            <a:pPr lvl="1"/>
            <a:r>
              <a:rPr lang="en-US" sz="2800" dirty="0"/>
              <a:t>d. control group.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14" y="2328134"/>
            <a:ext cx="8554679" cy="4240941"/>
          </a:xfrm>
        </p:spPr>
        <p:txBody>
          <a:bodyPr>
            <a:noAutofit/>
          </a:bodyPr>
          <a:lstStyle/>
          <a:p>
            <a:r>
              <a:rPr lang="en-US" sz="2800" dirty="0"/>
              <a:t>2.	The following question, “What do you think about couples living in sin?” would be an example of a/an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lvl="1"/>
            <a:r>
              <a:rPr lang="en-US" sz="2800" dirty="0"/>
              <a:t>a. leading question.</a:t>
            </a:r>
          </a:p>
          <a:p>
            <a:pPr lvl="1"/>
            <a:r>
              <a:rPr lang="en-US" sz="2800" dirty="0"/>
              <a:t>b. informed question. </a:t>
            </a:r>
          </a:p>
          <a:p>
            <a:pPr lvl="1"/>
            <a:r>
              <a:rPr lang="en-US" sz="2800" dirty="0"/>
              <a:t>c. double-barreled question. </a:t>
            </a:r>
          </a:p>
          <a:p>
            <a:pPr lvl="1"/>
            <a:r>
              <a:rPr lang="en-US" sz="2800" dirty="0"/>
              <a:t>d. closed-ended question.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52" y="2038256"/>
            <a:ext cx="8625242" cy="3999473"/>
          </a:xfrm>
        </p:spPr>
        <p:txBody>
          <a:bodyPr>
            <a:noAutofit/>
          </a:bodyPr>
          <a:lstStyle/>
          <a:p>
            <a:r>
              <a:rPr lang="en-US" sz="2800" dirty="0"/>
              <a:t>3. What would the independent variable be in an experiment where a sociologist is testing whether or not watching television impacts a student’s grade on an exam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lvl="1"/>
            <a:r>
              <a:rPr lang="en-US" sz="2800" dirty="0"/>
              <a:t>a. the student </a:t>
            </a:r>
          </a:p>
          <a:p>
            <a:pPr lvl="1"/>
            <a:r>
              <a:rPr lang="en-US" sz="2800" dirty="0"/>
              <a:t>b. the researcher </a:t>
            </a:r>
          </a:p>
          <a:p>
            <a:pPr lvl="1"/>
            <a:r>
              <a:rPr lang="en-US" sz="2800" dirty="0"/>
              <a:t>c. the exam grade </a:t>
            </a:r>
          </a:p>
          <a:p>
            <a:pPr lvl="1"/>
            <a:r>
              <a:rPr lang="en-US" sz="2800" dirty="0"/>
              <a:t>d. the watching of television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02" y="2328134"/>
            <a:ext cx="8395598" cy="393819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Who </a:t>
            </a:r>
            <a:r>
              <a:rPr lang="en-US" sz="3200" dirty="0"/>
              <a:t>coined the phrase “value-free sociology?</a:t>
            </a:r>
            <a:r>
              <a:rPr lang="en-US" sz="3200" dirty="0" smtClean="0"/>
              <a:t>”</a:t>
            </a:r>
          </a:p>
          <a:p>
            <a:endParaRPr lang="en-US" sz="3200" dirty="0"/>
          </a:p>
          <a:p>
            <a:pPr lvl="1"/>
            <a:r>
              <a:rPr lang="en-US" sz="3200" dirty="0"/>
              <a:t>a. Karl Marx </a:t>
            </a:r>
          </a:p>
          <a:p>
            <a:pPr lvl="1"/>
            <a:r>
              <a:rPr lang="en-US" sz="3200" dirty="0"/>
              <a:t>b. Max Weber </a:t>
            </a:r>
          </a:p>
          <a:p>
            <a:pPr lvl="1"/>
            <a:r>
              <a:rPr lang="en-US" sz="3200" dirty="0"/>
              <a:t>c. Emile Durkheim </a:t>
            </a:r>
          </a:p>
          <a:p>
            <a:pPr lvl="1"/>
            <a:r>
              <a:rPr lang="en-US" sz="3200" dirty="0"/>
              <a:t>d. W.E.B. </a:t>
            </a:r>
            <a:r>
              <a:rPr lang="en-US" sz="3200" dirty="0" err="1"/>
              <a:t>DuBois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3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59" y="2059882"/>
            <a:ext cx="8631553" cy="4242832"/>
          </a:xfrm>
        </p:spPr>
        <p:txBody>
          <a:bodyPr>
            <a:noAutofit/>
          </a:bodyPr>
          <a:lstStyle/>
          <a:p>
            <a:r>
              <a:rPr lang="en-US" sz="2800" dirty="0"/>
              <a:t>5.	Each academic discipline has developed its own  __________ to provide guidelines for researchers to consult as they design a research project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lvl="1"/>
            <a:r>
              <a:rPr lang="en-US" sz="2800" dirty="0"/>
              <a:t>a. review board </a:t>
            </a:r>
          </a:p>
          <a:p>
            <a:pPr lvl="1"/>
            <a:r>
              <a:rPr lang="en-US" sz="2800" dirty="0"/>
              <a:t>b. code of ethics </a:t>
            </a:r>
          </a:p>
          <a:p>
            <a:pPr lvl="1"/>
            <a:r>
              <a:rPr lang="en-US" sz="2800" dirty="0"/>
              <a:t>c. Nuremberg code </a:t>
            </a:r>
          </a:p>
          <a:p>
            <a:pPr lvl="1"/>
            <a:r>
              <a:rPr lang="en-US" sz="2800" dirty="0"/>
              <a:t>d. research review board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P:\COMPOSITION\HIGHER_EDUCATION\Norton\197347 Ferris\03_Files Processed\05_Art files\12_Lecture_JPEG\Figure02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94" r="-35094"/>
          <a:stretch>
            <a:fillRect/>
          </a:stretch>
        </p:blipFill>
        <p:spPr bwMode="auto">
          <a:xfrm>
            <a:off x="1" y="2159202"/>
            <a:ext cx="9144000" cy="440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1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1. Identify a Problem/Research Question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5" y="2123893"/>
            <a:ext cx="7229307" cy="3670767"/>
          </a:xfrm>
        </p:spPr>
        <p:txBody>
          <a:bodyPr>
            <a:noAutofit/>
          </a:bodyPr>
          <a:lstStyle/>
          <a:p>
            <a:r>
              <a:rPr lang="en-US" sz="2600" dirty="0" smtClean="0"/>
              <a:t>What are some good problems to address in society? What do you want to understand better?</a:t>
            </a:r>
          </a:p>
          <a:p>
            <a:r>
              <a:rPr lang="en-US" sz="2600" dirty="0" smtClean="0"/>
              <a:t>This </a:t>
            </a:r>
            <a:r>
              <a:rPr lang="en-US" sz="2600" dirty="0" smtClean="0"/>
              <a:t>should be introduced in the first section of your write-up.</a:t>
            </a:r>
          </a:p>
          <a:p>
            <a:r>
              <a:rPr lang="en-US" sz="2600" dirty="0" smtClean="0"/>
              <a:t>Research Questions explain what you’ll be exploring. </a:t>
            </a:r>
          </a:p>
          <a:p>
            <a:pPr lvl="1"/>
            <a:r>
              <a:rPr lang="en-US" sz="2600" dirty="0" smtClean="0"/>
              <a:t>E.g. How do strippers manage the stigma of being a stripper?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84" y="3113779"/>
            <a:ext cx="2400529" cy="15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04" y="2595562"/>
            <a:ext cx="5146466" cy="36707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Literature involves reviewing what others have already discovered and written about your topic.</a:t>
            </a:r>
          </a:p>
          <a:p>
            <a:r>
              <a:rPr lang="en-US" sz="3200" dirty="0" smtClean="0"/>
              <a:t>Why is this important?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44" y="2351554"/>
            <a:ext cx="2609850" cy="391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2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is Cumulative and Collective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88" y="2595562"/>
            <a:ext cx="2916671" cy="3670767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If I have seen further, it is by standing on the shoulders of giants.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52" y="2299613"/>
            <a:ext cx="4162461" cy="41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Form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01" y="2313364"/>
            <a:ext cx="8587912" cy="3894993"/>
          </a:xfrm>
        </p:spPr>
        <p:txBody>
          <a:bodyPr>
            <a:noAutofit/>
          </a:bodyPr>
          <a:lstStyle/>
          <a:p>
            <a:r>
              <a:rPr lang="en-US" sz="2500" dirty="0" smtClean="0"/>
              <a:t>A </a:t>
            </a:r>
            <a:r>
              <a:rPr lang="en-US" sz="2500" b="1" dirty="0" smtClean="0"/>
              <a:t>hypothesis</a:t>
            </a:r>
            <a:r>
              <a:rPr lang="en-US" sz="2500" dirty="0" smtClean="0"/>
              <a:t> is a testable statement linking two or more variables together in a relationship.</a:t>
            </a:r>
          </a:p>
          <a:p>
            <a:pPr lvl="1"/>
            <a:r>
              <a:rPr lang="en-US" sz="2500" dirty="0" smtClean="0"/>
              <a:t>Usually framed like ‘the more X the more Y.’</a:t>
            </a:r>
          </a:p>
          <a:p>
            <a:pPr lvl="1"/>
            <a:r>
              <a:rPr lang="en-US" sz="2500" dirty="0" smtClean="0"/>
              <a:t>Study time increases exam score.</a:t>
            </a:r>
          </a:p>
          <a:p>
            <a:r>
              <a:rPr lang="en-US" sz="2500" b="1" dirty="0" smtClean="0"/>
              <a:t>Variables</a:t>
            </a:r>
            <a:r>
              <a:rPr lang="en-US" sz="2500" dirty="0" smtClean="0"/>
              <a:t> are what we’re measuring and by definition have to </a:t>
            </a:r>
            <a:r>
              <a:rPr lang="en-US" sz="2500" i="1" dirty="0" smtClean="0"/>
              <a:t>vary.</a:t>
            </a:r>
          </a:p>
          <a:p>
            <a:r>
              <a:rPr lang="en-US" sz="2500" dirty="0" smtClean="0"/>
              <a:t>Two types: </a:t>
            </a:r>
            <a:r>
              <a:rPr lang="en-US" sz="2500" b="1" dirty="0" smtClean="0"/>
              <a:t>Independent</a:t>
            </a:r>
            <a:r>
              <a:rPr lang="en-US" sz="2500" dirty="0" smtClean="0"/>
              <a:t> (causes a change) and </a:t>
            </a:r>
            <a:r>
              <a:rPr lang="en-US" sz="2500" b="1" dirty="0" smtClean="0"/>
              <a:t>dependent</a:t>
            </a:r>
            <a:r>
              <a:rPr lang="en-US" sz="2500" dirty="0" smtClean="0"/>
              <a:t> (the thing that changes because of the IV’s presence) 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≠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50" y="2273696"/>
            <a:ext cx="6631262" cy="3992633"/>
          </a:xfrm>
        </p:spPr>
        <p:txBody>
          <a:bodyPr>
            <a:noAutofit/>
          </a:bodyPr>
          <a:lstStyle/>
          <a:p>
            <a:r>
              <a:rPr lang="en-US" sz="2400" b="1" dirty="0"/>
              <a:t>Correlation</a:t>
            </a:r>
            <a:r>
              <a:rPr lang="en-US" sz="2400" dirty="0"/>
              <a:t>: a relationship </a:t>
            </a:r>
            <a:r>
              <a:rPr lang="en-US" sz="2400" dirty="0" smtClean="0"/>
              <a:t>between </a:t>
            </a:r>
            <a:r>
              <a:rPr lang="en-US" sz="2400" dirty="0"/>
              <a:t>two </a:t>
            </a:r>
            <a:r>
              <a:rPr lang="en-US" sz="2400" dirty="0" smtClean="0"/>
              <a:t>variables</a:t>
            </a:r>
          </a:p>
          <a:p>
            <a:pPr lvl="1"/>
            <a:r>
              <a:rPr lang="en-US" sz="2400" dirty="0" smtClean="0"/>
              <a:t>A ‘co-relation’</a:t>
            </a:r>
            <a:endParaRPr lang="en-US" sz="2400" dirty="0"/>
          </a:p>
          <a:p>
            <a:r>
              <a:rPr lang="en-US" sz="2400" b="1" dirty="0"/>
              <a:t>Causation</a:t>
            </a:r>
            <a:r>
              <a:rPr lang="en-US" sz="2400" dirty="0"/>
              <a:t>: a relationship in which one variable causes another variable to change</a:t>
            </a:r>
          </a:p>
          <a:p>
            <a:r>
              <a:rPr lang="en-US" sz="2400" b="1" dirty="0"/>
              <a:t>Spurious</a:t>
            </a:r>
            <a:r>
              <a:rPr lang="en-US" sz="2400" dirty="0"/>
              <a:t> </a:t>
            </a:r>
            <a:r>
              <a:rPr lang="en-US" sz="2400" b="1" dirty="0"/>
              <a:t>correlation</a:t>
            </a:r>
            <a:r>
              <a:rPr lang="en-US" sz="2400" dirty="0"/>
              <a:t>: a relationship that seems to exist between two variables, but is actually caused by some external, or </a:t>
            </a:r>
            <a:r>
              <a:rPr lang="en-US" sz="2400" i="1" dirty="0"/>
              <a:t>intervening</a:t>
            </a:r>
            <a:r>
              <a:rPr lang="en-US" sz="2400" dirty="0"/>
              <a:t>, variable.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60320" y="4399750"/>
            <a:ext cx="1353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will we stop this menace?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5" y="2832531"/>
            <a:ext cx="1530047" cy="10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4245</TotalTime>
  <Words>1338</Words>
  <Application>Microsoft Macintosh PowerPoint</Application>
  <PresentationFormat>On-screen Show (4:3)</PresentationFormat>
  <Paragraphs>182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Perception</vt:lpstr>
      <vt:lpstr>Lesson 3: Methods</vt:lpstr>
      <vt:lpstr>How Do Sociologists Make Sense of Society?</vt:lpstr>
      <vt:lpstr>Reproducibility and Replication</vt:lpstr>
      <vt:lpstr>The Research Process</vt:lpstr>
      <vt:lpstr>1. Identify a Problem/Research Question</vt:lpstr>
      <vt:lpstr>2. Literature Review</vt:lpstr>
      <vt:lpstr>Science is Cumulative and Collective</vt:lpstr>
      <vt:lpstr>3. Form a Hypothesis</vt:lpstr>
      <vt:lpstr>Correlation ≠ Causation</vt:lpstr>
      <vt:lpstr>Operationalization</vt:lpstr>
      <vt:lpstr>4. Choose a Research Design or Method</vt:lpstr>
      <vt:lpstr>5. Collect Data</vt:lpstr>
      <vt:lpstr>6. Analyze Data</vt:lpstr>
      <vt:lpstr>7. Disseminate Findings</vt:lpstr>
      <vt:lpstr>Methods: How Do We Gather Data?</vt:lpstr>
      <vt:lpstr>Qualitative: Ethnography</vt:lpstr>
      <vt:lpstr>Ethnography</vt:lpstr>
      <vt:lpstr>Qualitative: Participant Observation</vt:lpstr>
      <vt:lpstr>Qualitative: Interviews</vt:lpstr>
      <vt:lpstr>Interview Questions</vt:lpstr>
      <vt:lpstr>Quantitative: Surveys</vt:lpstr>
      <vt:lpstr>Samples from Populations</vt:lpstr>
      <vt:lpstr>Quantitative: Experiments</vt:lpstr>
      <vt:lpstr>Experiments</vt:lpstr>
      <vt:lpstr>Existing Sources</vt:lpstr>
      <vt:lpstr>Weber and Being Value-Free</vt:lpstr>
      <vt:lpstr>Don’t do This! What’s wrong here?</vt:lpstr>
      <vt:lpstr>Ethics</vt:lpstr>
      <vt:lpstr>Some Important Realizations</vt:lpstr>
      <vt:lpstr>Lesson Quiz</vt:lpstr>
      <vt:lpstr>Lesson Quiz</vt:lpstr>
      <vt:lpstr>Lesson Quiz</vt:lpstr>
      <vt:lpstr>Lesson Quiz</vt:lpstr>
      <vt:lpstr>Lesson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Theory</dc:title>
  <dc:creator>Robert</dc:creator>
  <cp:lastModifiedBy>Robert</cp:lastModifiedBy>
  <cp:revision>128</cp:revision>
  <dcterms:created xsi:type="dcterms:W3CDTF">2014-08-13T17:56:08Z</dcterms:created>
  <dcterms:modified xsi:type="dcterms:W3CDTF">2016-07-27T18:08:46Z</dcterms:modified>
</cp:coreProperties>
</file>