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61"/>
  </p:notesMasterIdLst>
  <p:handoutMasterIdLst>
    <p:handoutMasterId r:id="rId62"/>
  </p:handoutMasterIdLst>
  <p:sldIdLst>
    <p:sldId id="3459" r:id="rId2"/>
    <p:sldId id="3492" r:id="rId3"/>
    <p:sldId id="3493" r:id="rId4"/>
    <p:sldId id="3495" r:id="rId5"/>
    <p:sldId id="3415" r:id="rId6"/>
    <p:sldId id="3496" r:id="rId7"/>
    <p:sldId id="3417" r:id="rId8"/>
    <p:sldId id="7669" r:id="rId9"/>
    <p:sldId id="7668" r:id="rId10"/>
    <p:sldId id="7670" r:id="rId11"/>
    <p:sldId id="7691" r:id="rId12"/>
    <p:sldId id="3418" r:id="rId13"/>
    <p:sldId id="3419" r:id="rId14"/>
    <p:sldId id="3421" r:id="rId15"/>
    <p:sldId id="3422" r:id="rId16"/>
    <p:sldId id="3424" r:id="rId17"/>
    <p:sldId id="3426" r:id="rId18"/>
    <p:sldId id="7672" r:id="rId19"/>
    <p:sldId id="7671" r:id="rId20"/>
    <p:sldId id="3443" r:id="rId21"/>
    <p:sldId id="7674" r:id="rId22"/>
    <p:sldId id="7675" r:id="rId23"/>
    <p:sldId id="3429" r:id="rId24"/>
    <p:sldId id="3430" r:id="rId25"/>
    <p:sldId id="3431" r:id="rId26"/>
    <p:sldId id="3432" r:id="rId27"/>
    <p:sldId id="3433" r:id="rId28"/>
    <p:sldId id="7676" r:id="rId29"/>
    <p:sldId id="3388" r:id="rId30"/>
    <p:sldId id="3435" r:id="rId31"/>
    <p:sldId id="3436" r:id="rId32"/>
    <p:sldId id="3393" r:id="rId33"/>
    <p:sldId id="3394" r:id="rId34"/>
    <p:sldId id="7677" r:id="rId35"/>
    <p:sldId id="7678" r:id="rId36"/>
    <p:sldId id="3438" r:id="rId37"/>
    <p:sldId id="3437" r:id="rId38"/>
    <p:sldId id="7679" r:id="rId39"/>
    <p:sldId id="7680" r:id="rId40"/>
    <p:sldId id="7681" r:id="rId41"/>
    <p:sldId id="7683" r:id="rId42"/>
    <p:sldId id="7685" r:id="rId43"/>
    <p:sldId id="7684" r:id="rId44"/>
    <p:sldId id="7687" r:id="rId45"/>
    <p:sldId id="3395" r:id="rId46"/>
    <p:sldId id="7682" r:id="rId47"/>
    <p:sldId id="7688" r:id="rId48"/>
    <p:sldId id="3478" r:id="rId49"/>
    <p:sldId id="3479" r:id="rId50"/>
    <p:sldId id="7690" r:id="rId51"/>
    <p:sldId id="7693" r:id="rId52"/>
    <p:sldId id="3483" r:id="rId53"/>
    <p:sldId id="3489" r:id="rId54"/>
    <p:sldId id="3484" r:id="rId55"/>
    <p:sldId id="3485" r:id="rId56"/>
    <p:sldId id="3486" r:id="rId57"/>
    <p:sldId id="3488" r:id="rId58"/>
    <p:sldId id="7692" r:id="rId59"/>
    <p:sldId id="7689"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459"/>
            <p14:sldId id="3492"/>
            <p14:sldId id="3493"/>
            <p14:sldId id="3495"/>
            <p14:sldId id="3415"/>
            <p14:sldId id="3496"/>
            <p14:sldId id="3417"/>
            <p14:sldId id="7669"/>
            <p14:sldId id="7668"/>
            <p14:sldId id="7670"/>
            <p14:sldId id="7691"/>
            <p14:sldId id="3418"/>
            <p14:sldId id="3419"/>
            <p14:sldId id="3421"/>
            <p14:sldId id="3422"/>
            <p14:sldId id="3424"/>
            <p14:sldId id="3426"/>
            <p14:sldId id="7672"/>
            <p14:sldId id="7671"/>
            <p14:sldId id="3443"/>
            <p14:sldId id="7674"/>
            <p14:sldId id="7675"/>
            <p14:sldId id="3429"/>
            <p14:sldId id="3430"/>
            <p14:sldId id="3431"/>
            <p14:sldId id="3432"/>
            <p14:sldId id="3433"/>
            <p14:sldId id="7676"/>
            <p14:sldId id="3388"/>
            <p14:sldId id="3435"/>
            <p14:sldId id="3436"/>
            <p14:sldId id="3393"/>
            <p14:sldId id="3394"/>
            <p14:sldId id="7677"/>
            <p14:sldId id="7678"/>
            <p14:sldId id="3438"/>
            <p14:sldId id="3437"/>
            <p14:sldId id="7679"/>
            <p14:sldId id="7680"/>
            <p14:sldId id="7681"/>
            <p14:sldId id="7683"/>
            <p14:sldId id="7685"/>
            <p14:sldId id="7684"/>
            <p14:sldId id="7687"/>
            <p14:sldId id="3395"/>
            <p14:sldId id="7682"/>
            <p14:sldId id="7688"/>
            <p14:sldId id="3478"/>
            <p14:sldId id="3479"/>
            <p14:sldId id="7690"/>
            <p14:sldId id="7693"/>
            <p14:sldId id="3483"/>
            <p14:sldId id="3489"/>
            <p14:sldId id="3484"/>
            <p14:sldId id="3485"/>
            <p14:sldId id="3486"/>
            <p14:sldId id="3488"/>
            <p14:sldId id="7692"/>
            <p14:sldId id="76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201972.73%20to%202021-22.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Iowa State Cost Per Pupil</a:t>
            </a:r>
            <a:r>
              <a:rPr lang="en-US" sz="1800" baseline="0" dirty="0"/>
              <a:t> Funding </a:t>
            </a:r>
            <a:r>
              <a:rPr lang="en-US" sz="1800" dirty="0"/>
              <a:t>History</a:t>
            </a:r>
          </a:p>
        </c:rich>
      </c:tx>
      <c:layout>
        <c:manualLayout>
          <c:xMode val="edge"/>
          <c:yMode val="edge"/>
          <c:x val="0.33365682230897603"/>
          <c:y val="1.3158159543156148E-2"/>
        </c:manualLayout>
      </c:layout>
      <c:overlay val="0"/>
    </c:title>
    <c:autoTitleDeleted val="0"/>
    <c:plotArea>
      <c:layout>
        <c:manualLayout>
          <c:layoutTarget val="inner"/>
          <c:xMode val="edge"/>
          <c:yMode val="edge"/>
          <c:x val="9.2027946224525939E-2"/>
          <c:y val="0.11521067234435077"/>
          <c:w val="0.89045516308922135"/>
          <c:h val="0.74379397316540075"/>
        </c:manualLayout>
      </c:layout>
      <c:lineChart>
        <c:grouping val="standard"/>
        <c:varyColors val="0"/>
        <c:ser>
          <c:idx val="0"/>
          <c:order val="0"/>
          <c:dPt>
            <c:idx val="25"/>
            <c:marker>
              <c:spPr>
                <a:solidFill>
                  <a:schemeClr val="accent1">
                    <a:lumMod val="75000"/>
                  </a:schemeClr>
                </a:solidFill>
                <a:ln>
                  <a:solidFill>
                    <a:srgbClr val="0070C0"/>
                  </a:solidFill>
                </a:ln>
              </c:spPr>
            </c:marker>
            <c:bubble3D val="0"/>
            <c:extLst>
              <c:ext xmlns:c16="http://schemas.microsoft.com/office/drawing/2014/chart" uri="{C3380CC4-5D6E-409C-BE32-E72D297353CC}">
                <c16:uniqueId val="{00000000-6F82-42DA-8A63-E13D0D993AF2}"/>
              </c:ext>
            </c:extLst>
          </c:dPt>
          <c:trendline>
            <c:trendlineType val="linear"/>
            <c:dispRSqr val="0"/>
            <c:dispEq val="0"/>
          </c:trendline>
          <c:cat>
            <c:strRef>
              <c:f>Sheet1!$A$3:$A$52</c:f>
              <c:strCache>
                <c:ptCount val="50"/>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pt idx="47">
                  <c:v>19/20</c:v>
                </c:pt>
                <c:pt idx="48">
                  <c:v>20/21</c:v>
                </c:pt>
                <c:pt idx="49">
                  <c:v>21/22</c:v>
                </c:pt>
              </c:strCache>
            </c:strRef>
          </c:cat>
          <c:val>
            <c:numRef>
              <c:f>Sheet1!$B$3:$B$52</c:f>
              <c:numCache>
                <c:formatCode>.00000</c:formatCode>
                <c:ptCount val="50"/>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pt idx="47">
                  <c:v>2.06E-2</c:v>
                </c:pt>
                <c:pt idx="48">
                  <c:v>2.3E-2</c:v>
                </c:pt>
                <c:pt idx="49">
                  <c:v>2.4E-2</c:v>
                </c:pt>
              </c:numCache>
            </c:numRef>
          </c:val>
          <c:smooth val="0"/>
          <c:extLst>
            <c:ext xmlns:c16="http://schemas.microsoft.com/office/drawing/2014/chart" uri="{C3380CC4-5D6E-409C-BE32-E72D297353CC}">
              <c16:uniqueId val="{00000002-6F82-42DA-8A63-E13D0D993AF2}"/>
            </c:ext>
          </c:extLst>
        </c:ser>
        <c:dLbls>
          <c:showLegendKey val="0"/>
          <c:showVal val="0"/>
          <c:showCatName val="0"/>
          <c:showSerName val="0"/>
          <c:showPercent val="0"/>
          <c:showBubbleSize val="0"/>
        </c:dLbls>
        <c:marker val="1"/>
        <c:smooth val="0"/>
        <c:axId val="480512735"/>
        <c:axId val="1"/>
      </c:lineChart>
      <c:catAx>
        <c:axId val="480512735"/>
        <c:scaling>
          <c:orientation val="minMax"/>
        </c:scaling>
        <c:delete val="0"/>
        <c:axPos val="b"/>
        <c:numFmt formatCode="General" sourceLinked="1"/>
        <c:majorTickMark val="none"/>
        <c:minorTickMark val="none"/>
        <c:tickLblPos val="nextTo"/>
        <c:txPr>
          <a:bodyPr/>
          <a:lstStyle/>
          <a:p>
            <a:pPr>
              <a:defRPr sz="1000" baseline="0"/>
            </a:pPr>
            <a:endParaRPr lang="en-US"/>
          </a:p>
        </c:txPr>
        <c:crossAx val="1"/>
        <c:crosses val="autoZero"/>
        <c:auto val="1"/>
        <c:lblAlgn val="ctr"/>
        <c:lblOffset val="100"/>
        <c:noMultiLvlLbl val="0"/>
      </c:catAx>
      <c:valAx>
        <c:axId val="1"/>
        <c:scaling>
          <c:orientation val="minMax"/>
          <c:max val="0.16000000000000003"/>
          <c:min val="0"/>
        </c:scaling>
        <c:delete val="0"/>
        <c:axPos val="l"/>
        <c:majorGridlines/>
        <c:title>
          <c:tx>
            <c:rich>
              <a:bodyPr/>
              <a:lstStyle/>
              <a:p>
                <a:pPr>
                  <a:defRPr sz="900"/>
                </a:pPr>
                <a:r>
                  <a:rPr lang="en-US" sz="900" dirty="0"/>
                  <a:t>Percent Increase in State Cost Per Pupil </a:t>
                </a:r>
              </a:p>
            </c:rich>
          </c:tx>
          <c:layout/>
          <c:overlay val="0"/>
        </c:title>
        <c:numFmt formatCode="0%" sourceLinked="0"/>
        <c:majorTickMark val="none"/>
        <c:minorTickMark val="none"/>
        <c:tickLblPos val="nextTo"/>
        <c:crossAx val="480512735"/>
        <c:crosses val="autoZero"/>
        <c:crossBetween val="between"/>
      </c:valAx>
      <c:spPr>
        <a:solidFill>
          <a:srgbClr val="FFFF99"/>
        </a:solidFill>
      </c:spPr>
    </c:plotArea>
    <c:plotVisOnly val="1"/>
    <c:dispBlanksAs val="gap"/>
    <c:showDLblsOverMax val="0"/>
  </c:chart>
  <c:spPr>
    <a:solidFill>
      <a:schemeClr val="bg1"/>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PK vs. First Grade Enrollment</a:t>
            </a:r>
          </a:p>
          <a:p>
            <a:pPr>
              <a:defRPr sz="1800"/>
            </a:pPr>
            <a:r>
              <a:rPr lang="en-US" sz="1600" b="0" dirty="0"/>
              <a:t>FY 2019                                          FY 2020                                        FY 2021</a:t>
            </a:r>
          </a:p>
        </c:rich>
      </c:tx>
      <c:layout>
        <c:manualLayout>
          <c:xMode val="edge"/>
          <c:yMode val="edge"/>
          <c:x val="0.16215773809523809"/>
          <c:y val="1.8574308646201834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PK</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Sheet1!$D$1</c:f>
              <c:strCache>
                <c:ptCount val="1"/>
                <c:pt idx="0">
                  <c:v>FY 2021</c:v>
                </c:pt>
              </c:strCache>
            </c:strRef>
          </c:cat>
          <c:val>
            <c:numRef>
              <c:f>Sheet1!$B$2:$D$2</c:f>
              <c:numCache>
                <c:formatCode>General</c:formatCode>
                <c:ptCount val="3"/>
                <c:pt idx="0">
                  <c:v>31233</c:v>
                </c:pt>
                <c:pt idx="1">
                  <c:v>31468</c:v>
                </c:pt>
                <c:pt idx="2">
                  <c:v>27392</c:v>
                </c:pt>
              </c:numCache>
            </c:numRef>
          </c:val>
          <c:extLst>
            <c:ext xmlns:c16="http://schemas.microsoft.com/office/drawing/2014/chart" uri="{C3380CC4-5D6E-409C-BE32-E72D297353CC}">
              <c16:uniqueId val="{00000000-E20A-490F-A281-7A063EE873C7}"/>
            </c:ext>
          </c:extLst>
        </c:ser>
        <c:ser>
          <c:idx val="1"/>
          <c:order val="1"/>
          <c:tx>
            <c:strRef>
              <c:f>Sheet1!$A$3</c:f>
              <c:strCache>
                <c:ptCount val="1"/>
                <c:pt idx="0">
                  <c:v>1st Grade</c:v>
                </c:pt>
              </c:strCache>
            </c:strRef>
          </c:tx>
          <c:spPr>
            <a:pattFill prst="pct90">
              <a:fgClr>
                <a:schemeClr val="accent4">
                  <a:lumMod val="75000"/>
                </a:schemeClr>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Sheet1!$D$1</c:f>
              <c:strCache>
                <c:ptCount val="1"/>
                <c:pt idx="0">
                  <c:v>FY 2021</c:v>
                </c:pt>
              </c:strCache>
            </c:strRef>
          </c:cat>
          <c:val>
            <c:numRef>
              <c:f>Sheet1!$B$3:$D$3</c:f>
              <c:numCache>
                <c:formatCode>General</c:formatCode>
                <c:ptCount val="3"/>
                <c:pt idx="0">
                  <c:v>35051</c:v>
                </c:pt>
                <c:pt idx="1">
                  <c:v>35894</c:v>
                </c:pt>
                <c:pt idx="2">
                  <c:v>35248</c:v>
                </c:pt>
              </c:numCache>
            </c:numRef>
          </c:val>
          <c:extLst>
            <c:ext xmlns:c16="http://schemas.microsoft.com/office/drawing/2014/chart" uri="{C3380CC4-5D6E-409C-BE32-E72D297353CC}">
              <c16:uniqueId val="{00000001-E20A-490F-A281-7A063EE873C7}"/>
            </c:ext>
          </c:extLst>
        </c:ser>
        <c:dLbls>
          <c:showLegendKey val="0"/>
          <c:showVal val="0"/>
          <c:showCatName val="0"/>
          <c:showSerName val="0"/>
          <c:showPercent val="0"/>
          <c:showBubbleSize val="0"/>
        </c:dLbls>
        <c:gapWidth val="219"/>
        <c:overlap val="-27"/>
        <c:axId val="1434476335"/>
        <c:axId val="1432594431"/>
      </c:barChart>
      <c:catAx>
        <c:axId val="1434476335"/>
        <c:scaling>
          <c:orientation val="minMax"/>
        </c:scaling>
        <c:delete val="1"/>
        <c:axPos val="b"/>
        <c:numFmt formatCode="General" sourceLinked="1"/>
        <c:majorTickMark val="none"/>
        <c:minorTickMark val="none"/>
        <c:tickLblPos val="nextTo"/>
        <c:crossAx val="1432594431"/>
        <c:crosses val="autoZero"/>
        <c:auto val="1"/>
        <c:lblAlgn val="ctr"/>
        <c:lblOffset val="100"/>
        <c:noMultiLvlLbl val="0"/>
      </c:catAx>
      <c:valAx>
        <c:axId val="1432594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447633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0.11062</cdr:x>
      <cdr:y>0.12644</cdr:y>
    </cdr:from>
    <cdr:to>
      <cdr:x>0.38773</cdr:x>
      <cdr:y>0.20944</cdr:y>
    </cdr:to>
    <cdr:sp macro="" textlink="">
      <cdr:nvSpPr>
        <cdr:cNvPr id="6" name="TextBox 1"/>
        <cdr:cNvSpPr txBox="1"/>
      </cdr:nvSpPr>
      <cdr:spPr>
        <a:xfrm xmlns:a="http://schemas.openxmlformats.org/drawingml/2006/main">
          <a:off x="1053654" y="846418"/>
          <a:ext cx="2639506"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Set by formula based on economic conditions automatically from the beginning of the formula through 1993-94.</a:t>
          </a:r>
        </a:p>
      </cdr:txBody>
    </cdr:sp>
  </cdr:relSizeAnchor>
  <cdr:relSizeAnchor xmlns:cdr="http://schemas.openxmlformats.org/drawingml/2006/chartDrawing">
    <cdr:from>
      <cdr:x>0.61652</cdr:x>
      <cdr:y>0.67332</cdr:y>
    </cdr:from>
    <cdr:to>
      <cdr:x>0.98333</cdr:x>
      <cdr:y>0.71391</cdr:y>
    </cdr:to>
    <cdr:sp macro="" textlink="">
      <cdr:nvSpPr>
        <cdr:cNvPr id="2" name="TextBox 1"/>
        <cdr:cNvSpPr txBox="1"/>
      </cdr:nvSpPr>
      <cdr:spPr>
        <a:xfrm xmlns:a="http://schemas.openxmlformats.org/drawingml/2006/main">
          <a:off x="5635234" y="4822871"/>
          <a:ext cx="3352800" cy="290738"/>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0.4736</cdr:x>
      <cdr:y>0.08511</cdr:y>
    </cdr:from>
    <cdr:to>
      <cdr:x>0.4736</cdr:x>
      <cdr:y>0.85611</cdr:y>
    </cdr:to>
    <cdr:cxnSp macro="">
      <cdr:nvCxnSpPr>
        <cdr:cNvPr id="4" name="Straight Connector 3">
          <a:extLst xmlns:a="http://schemas.openxmlformats.org/drawingml/2006/main">
            <a:ext uri="{FF2B5EF4-FFF2-40B4-BE49-F238E27FC236}">
              <a16:creationId xmlns:a16="http://schemas.microsoft.com/office/drawing/2014/main" id="{DD237F5A-6ECA-4D0F-BEE2-E48EE5A06EAA}"/>
            </a:ext>
          </a:extLst>
        </cdr:cNvPr>
        <cdr:cNvCxnSpPr/>
      </cdr:nvCxnSpPr>
      <cdr:spPr>
        <a:xfrm xmlns:a="http://schemas.openxmlformats.org/drawingml/2006/main" flipV="1">
          <a:off x="4328909" y="609600"/>
          <a:ext cx="0" cy="552254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0.47413</cdr:x>
      <cdr:y>0.14587</cdr:y>
    </cdr:from>
    <cdr:to>
      <cdr:x>0.73308</cdr:x>
      <cdr:y>0.22887</cdr:y>
    </cdr:to>
    <cdr:sp macro="" textlink="">
      <cdr:nvSpPr>
        <cdr:cNvPr id="9" name="TextBox 1"/>
        <cdr:cNvSpPr txBox="1"/>
      </cdr:nvSpPr>
      <cdr:spPr>
        <a:xfrm xmlns:a="http://schemas.openxmlformats.org/drawingml/2006/main">
          <a:off x="4516120" y="980440"/>
          <a:ext cx="2466500"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 beginning in 1994-95.</a:t>
          </a:r>
        </a:p>
      </cdr:txBody>
    </cdr:sp>
  </cdr:relSizeAnchor>
  <cdr:relSizeAnchor xmlns:cdr="http://schemas.openxmlformats.org/drawingml/2006/chartDrawing">
    <cdr:from>
      <cdr:x>0.89162</cdr:x>
      <cdr:y>0.08511</cdr:y>
    </cdr:from>
    <cdr:to>
      <cdr:x>0.89996</cdr:x>
      <cdr:y>0.85913</cdr:y>
    </cdr:to>
    <cdr:cxnSp macro="">
      <cdr:nvCxnSpPr>
        <cdr:cNvPr id="10" name="Straight Connector 9">
          <a:extLst xmlns:a="http://schemas.openxmlformats.org/drawingml/2006/main">
            <a:ext uri="{FF2B5EF4-FFF2-40B4-BE49-F238E27FC236}">
              <a16:creationId xmlns:a16="http://schemas.microsoft.com/office/drawing/2014/main" id="{62A2DD4C-99E4-43A4-A355-F959B8972A46}"/>
            </a:ext>
          </a:extLst>
        </cdr:cNvPr>
        <cdr:cNvCxnSpPr/>
      </cdr:nvCxnSpPr>
      <cdr:spPr>
        <a:xfrm xmlns:a="http://schemas.openxmlformats.org/drawingml/2006/main" flipH="1" flipV="1">
          <a:off x="8149834" y="609600"/>
          <a:ext cx="76200" cy="554417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0.75971</cdr:x>
      <cdr:y>0.19349</cdr:y>
    </cdr:from>
    <cdr:to>
      <cdr:x>0.97674</cdr:x>
      <cdr:y>0.28721</cdr:y>
    </cdr:to>
    <cdr:sp macro="" textlink="">
      <cdr:nvSpPr>
        <cdr:cNvPr id="7" name="TextBox 1"/>
        <cdr:cNvSpPr txBox="1"/>
      </cdr:nvSpPr>
      <cdr:spPr>
        <a:xfrm xmlns:a="http://schemas.openxmlformats.org/drawingml/2006/main">
          <a:off x="5641368" y="1310277"/>
          <a:ext cx="1611597" cy="65294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dr:relSizeAnchor xmlns:cdr="http://schemas.openxmlformats.org/drawingml/2006/chartDrawing">
    <cdr:from>
      <cdr:x>0.62793</cdr:x>
      <cdr:y>0.56906</cdr:y>
    </cdr:from>
    <cdr:to>
      <cdr:x>0.99467</cdr:x>
      <cdr:y>0.64944</cdr:y>
    </cdr:to>
    <cdr:sp macro="" textlink="">
      <cdr:nvSpPr>
        <cdr:cNvPr id="5" name="TextBox 4"/>
        <cdr:cNvSpPr txBox="1"/>
      </cdr:nvSpPr>
      <cdr:spPr>
        <a:xfrm xmlns:a="http://schemas.openxmlformats.org/drawingml/2006/main">
          <a:off x="5981064" y="3924300"/>
          <a:ext cx="3493135" cy="55429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200" dirty="0"/>
            <a:t>Historical annual cost increase</a:t>
          </a:r>
          <a:r>
            <a:rPr lang="en-US" sz="1200" baseline="0" dirty="0"/>
            <a:t> of doing school is 3.0-4.0% (orange band below): SSA set in 11 of the last 12 years lags the cost increase schools faced.</a:t>
          </a:r>
          <a:endParaRPr lang="en-US" sz="1200" dirty="0"/>
        </a:p>
      </cdr:txBody>
    </cdr:sp>
  </cdr:relSizeAnchor>
  <cdr:relSizeAnchor xmlns:cdr="http://schemas.openxmlformats.org/drawingml/2006/chartDrawing">
    <cdr:from>
      <cdr:x>0.00533</cdr:x>
      <cdr:y>0.00737</cdr:y>
    </cdr:from>
    <cdr:to>
      <cdr:x>0.11375</cdr:x>
      <cdr:y>0.07225</cdr:y>
    </cdr:to>
    <cdr:pic>
      <cdr:nvPicPr>
        <cdr:cNvPr id="11" name="Picture 10">
          <a:extLst xmlns:a="http://schemas.openxmlformats.org/drawingml/2006/main">
            <a:ext uri="{FF2B5EF4-FFF2-40B4-BE49-F238E27FC236}">
              <a16:creationId xmlns:a16="http://schemas.microsoft.com/office/drawing/2014/main" id="{39A819E4-FA83-4F19-A687-D3A105958E9E}"/>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800" y="50800"/>
          <a:ext cx="1032510" cy="438785"/>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10/25/2021</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10/25/2021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10/25/2021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10/25/2021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10/25/2021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10/25/2021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10/25/2021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10/25/2021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10/25/2021</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www.legis.iowa.gov/docs/publications/MOW/1230723.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legis.iowa.gov/legislation/BillBook?ga=89&amp;ba=hf868" TargetMode="External"/><Relationship Id="rId7" Type="http://schemas.openxmlformats.org/officeDocument/2006/relationships/image" Target="../media/image13.jpeg"/><Relationship Id="rId2" Type="http://schemas.openxmlformats.org/officeDocument/2006/relationships/hyperlink" Target="https://www.legis.iowa.gov/legislation/BillBook?ga=88&amp;ba=sf2360" TargetMode="Externa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12.emf"/><Relationship Id="rId4" Type="http://schemas.openxmlformats.org/officeDocument/2006/relationships/hyperlink" Target="https://www.legis.iowa.gov/legislation/BillBook?ga=89&amp;ba=sf619"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ww.legis.iowa.gov/legislation/BillBook?ga=89&amp;ba=sf466" TargetMode="External"/><Relationship Id="rId7" Type="http://schemas.openxmlformats.org/officeDocument/2006/relationships/image" Target="../media/image14.png"/><Relationship Id="rId2" Type="http://schemas.openxmlformats.org/officeDocument/2006/relationships/hyperlink" Target="https://www.legis.iowa.gov/legislation/BillBook?ga=88&amp;ba=hf2627" TargetMode="External"/><Relationship Id="rId1" Type="http://schemas.openxmlformats.org/officeDocument/2006/relationships/slideLayout" Target="../slideLayouts/slideLayout2.xml"/><Relationship Id="rId6" Type="http://schemas.openxmlformats.org/officeDocument/2006/relationships/hyperlink" Target="https://www.legis.iowa.gov/legislation/BillBook?ga=89&amp;ba=hf770" TargetMode="External"/><Relationship Id="rId5" Type="http://schemas.openxmlformats.org/officeDocument/2006/relationships/hyperlink" Target="https://www.legis.iowa.gov/legislation/BillBook?ga=89&amp;ba=hf675" TargetMode="External"/><Relationship Id="rId4" Type="http://schemas.openxmlformats.org/officeDocument/2006/relationships/hyperlink" Target="https://www.legis.iowa.gov/legislation/BillBook?ga=89&amp;ba=sf532" TargetMode="External"/><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legis.iowa.gov/legislation/BillBook?ba=HF%202497&amp;ga=88" TargetMode="External"/><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4.png"/><Relationship Id="rId4" Type="http://schemas.openxmlformats.org/officeDocument/2006/relationships/hyperlink" Target="https://www.legis.iowa.gov/legislation/BillBook?ga=89&amp;ba=hf847"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egis.iowa.gov/legislation/BillBook?ga=89&amp;ba=hf868" TargetMode="External"/><Relationship Id="rId2" Type="http://schemas.openxmlformats.org/officeDocument/2006/relationships/hyperlink" Target="https://www.legis.iowa.gov/legislation/BillBook?ga=89&amp;ba=hf847" TargetMode="Externa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hyperlink" Target="https://www.legis.iowa.gov/legislation/BillBook?ga=89&amp;ba=SF%2074" TargetMode="External"/><Relationship Id="rId4" Type="http://schemas.openxmlformats.org/officeDocument/2006/relationships/hyperlink" Target="https://www.legis.iowa.gov/legislation/BillBook?ga=89&amp;ba=SF%2015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egis.iowa.gov/legislation/BillBook?ga=89&amp;ba=hf318" TargetMode="Externa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4.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ecs.org/docs/early-learning-primer.pdf."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4.xml"/><Relationship Id="rId4" Type="http://schemas.openxmlformats.org/officeDocument/2006/relationships/hyperlink" Target="http://www.ncsl.org/research/human-services/new-research-early-education-as-economic-investme.aspx"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legis.iowa.gov/legislation/BillBook?ga=89&amp;ba=sf258" TargetMode="External"/><Relationship Id="rId2" Type="http://schemas.openxmlformats.org/officeDocument/2006/relationships/hyperlink" Target="https://www.legis.iowa.gov/legislation/BillBook?ga=89&amp;ba=SF%2074" TargetMode="External"/><Relationship Id="rId1" Type="http://schemas.openxmlformats.org/officeDocument/2006/relationships/slideLayout" Target="../slideLayouts/slideLayout4.xml"/><Relationship Id="rId6" Type="http://schemas.openxmlformats.org/officeDocument/2006/relationships/image" Target="../media/image19.emf"/><Relationship Id="rId5" Type="http://schemas.openxmlformats.org/officeDocument/2006/relationships/hyperlink" Target="https://www.legis.iowa.gov/legislation/BillBook?ba=HF%20585&amp;ga=89" TargetMode="External"/><Relationship Id="rId4" Type="http://schemas.openxmlformats.org/officeDocument/2006/relationships/hyperlink" Target="https://www.legis.iowa.gov/legislation/BillBook?ga=89&amp;ba=SSB%20107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legis.iowa.gov/legislation/BillBook?ga=89&amp;ba=sf568"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legis.iowa.gov/legislation/BillBook?ga=89&amp;ba=hf848" TargetMode="External"/><Relationship Id="rId2" Type="http://schemas.openxmlformats.org/officeDocument/2006/relationships/hyperlink" Target="https://www.legis.iowa.gov/legislation/BillBook?ga=89&amp;ba=hf867" TargetMode="Externa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hyperlink" Target="https://lnks.gd/l/eyJhbGciOiJIUzI1NiJ9.eyJidWxsZXRpbl9saW5rX2lkIjoxMDAsInVyaSI6ImJwMjpjbGljayIsImJ1bGxldGluX2lkIjoiMjAyMTEwMTEuNDcxOTQ0MzEiLCJ1cmwiOiJodHRwczovL29jaW8uaW93YS5nb3YvZW1wb3dlci1ydXJhbC1pb3dhLWJyb2FkYmFuZC1ncmFudC1wcm9ncmFtLW5vdGljZS1mdW5kaW5nLWF2YWlsYWJpbGl0eS0wMDc_dXRtX21lZGl1bT1lbWFpbCZ1dG1fc291cmNlPWdvdmRlbGl2ZXJ5In0.lMTlRlHD_5GaydEVrmj1wb9kBIzkHJnAG-gVEEkw6F8/s/593805021/br/113724639006-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legis.iowa.gov/legislation/BillBook?ga=89&amp;ba=SF%20467" TargetMode="External"/><Relationship Id="rId2" Type="http://schemas.openxmlformats.org/officeDocument/2006/relationships/hyperlink" Target="https://www.legis.iowa.gov/legislation/BillBook?ga=89&amp;ba=SF%20160" TargetMode="Externa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legis.iowa.gov/legislation/BillBook?ga=89&amp;ba=hf813" TargetMode="External"/><Relationship Id="rId2" Type="http://schemas.openxmlformats.org/officeDocument/2006/relationships/hyperlink" Target="https://www.legis.iowa.gov/legislation/BillBook?ga=89&amp;ba=hf847" TargetMode="Externa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legis.iowa.gov/docs/publications/FTNO/1230828.pdf"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rsaia.org/2021-legislative-session.html"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legis.iowa.gov/legislation/BillBook?ga=89&amp;ba=hf269" TargetMode="Externa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boardworkseducation.com/" TargetMode="External"/><Relationship Id="rId7" Type="http://schemas.openxmlformats.org/officeDocument/2006/relationships/image" Target="../media/image34.png"/><Relationship Id="rId2" Type="http://schemas.openxmlformats.org/officeDocument/2006/relationships/hyperlink" Target="https://www.carlanelsoncoconstruction.com/"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sitelogiq.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543800" cy="3889157"/>
          </a:xfrm>
          <a:solidFill>
            <a:schemeClr val="bg1"/>
          </a:solidFill>
        </p:spPr>
        <p:txBody>
          <a:bodyPr>
            <a:normAutofit fontScale="90000"/>
          </a:bodyPr>
          <a:lstStyle/>
          <a:p>
            <a:pPr>
              <a:spcBef>
                <a:spcPts val="0"/>
              </a:spcBef>
            </a:pPr>
            <a:r>
              <a:rPr lang="en-US" sz="5300" b="1" dirty="0"/>
              <a:t>Legislative Issues and Advocacy</a:t>
            </a:r>
            <a:br>
              <a:rPr lang="en-US" sz="5300" b="1" dirty="0"/>
            </a:br>
            <a:r>
              <a:rPr lang="en-US" sz="5300" b="1" dirty="0"/>
              <a:t>Preparing for Success in the 2022 Session</a:t>
            </a:r>
            <a:br>
              <a:rPr lang="en-US" sz="5300" b="1" dirty="0"/>
            </a:br>
            <a:r>
              <a:rPr lang="en-US" b="1" dirty="0"/>
              <a:t/>
            </a:r>
            <a:br>
              <a:rPr lang="en-US" b="1" dirty="0"/>
            </a:br>
            <a:r>
              <a:rPr lang="en-US" b="1" dirty="0"/>
              <a:t/>
            </a:r>
            <a:br>
              <a:rPr lang="en-US" b="1" dirty="0"/>
            </a:br>
            <a:endParaRPr lang="en-US" b="1" dirty="0"/>
          </a:p>
        </p:txBody>
      </p:sp>
      <p:sp>
        <p:nvSpPr>
          <p:cNvPr id="3" name="TextBox 2">
            <a:extLst>
              <a:ext uri="{FF2B5EF4-FFF2-40B4-BE49-F238E27FC236}">
                <a16:creationId xmlns:a16="http://schemas.microsoft.com/office/drawing/2014/main" id="{84D8D93E-7690-4F32-AD8D-773B74C581D4}"/>
              </a:ext>
            </a:extLst>
          </p:cNvPr>
          <p:cNvSpPr txBox="1"/>
          <p:nvPr/>
        </p:nvSpPr>
        <p:spPr>
          <a:xfrm>
            <a:off x="533400" y="2971800"/>
            <a:ext cx="4038600" cy="2031325"/>
          </a:xfrm>
          <a:prstGeom prst="rect">
            <a:avLst/>
          </a:prstGeom>
          <a:noFill/>
        </p:spPr>
        <p:txBody>
          <a:bodyPr wrap="square" rtlCol="0">
            <a:spAutoFit/>
          </a:bodyPr>
          <a:lstStyle/>
          <a:p>
            <a:r>
              <a:rPr lang="en-US" dirty="0"/>
              <a:t>Margaret Buckton,  ISFIS Partner, RSAI Professional Advocate, UEN Executive Director,  </a:t>
            </a:r>
            <a:r>
              <a:rPr lang="en-US" dirty="0">
                <a:hlinkClick r:id="rId2"/>
              </a:rPr>
              <a:t>margaret@iowaschoolfinance.com</a:t>
            </a:r>
            <a:r>
              <a:rPr lang="en-US" dirty="0"/>
              <a:t>  </a:t>
            </a:r>
            <a:br>
              <a:rPr lang="en-US" dirty="0"/>
            </a:br>
            <a:r>
              <a:rPr lang="en-US" dirty="0"/>
              <a:t>1201 63rd Street, Des Moines, IA 50311 (515) 201-3755 cell</a:t>
            </a:r>
            <a:r>
              <a:rPr lang="en-US" sz="4800" dirty="0"/>
              <a:t/>
            </a:r>
            <a:br>
              <a:rPr lang="en-US" sz="4800" dirty="0"/>
            </a:br>
            <a:endParaRPr lang="en-US" dirty="0"/>
          </a:p>
        </p:txBody>
      </p:sp>
      <p:sp>
        <p:nvSpPr>
          <p:cNvPr id="4" name="TextBox 3">
            <a:extLst>
              <a:ext uri="{FF2B5EF4-FFF2-40B4-BE49-F238E27FC236}">
                <a16:creationId xmlns:a16="http://schemas.microsoft.com/office/drawing/2014/main" id="{76E1BC41-190D-49C4-8DF8-35DB02E03638}"/>
              </a:ext>
            </a:extLst>
          </p:cNvPr>
          <p:cNvSpPr txBox="1"/>
          <p:nvPr/>
        </p:nvSpPr>
        <p:spPr>
          <a:xfrm>
            <a:off x="5334000" y="2964666"/>
            <a:ext cx="3429000" cy="2031325"/>
          </a:xfrm>
          <a:prstGeom prst="rect">
            <a:avLst/>
          </a:prstGeom>
          <a:noFill/>
        </p:spPr>
        <p:txBody>
          <a:bodyPr wrap="square" rtlCol="0">
            <a:spAutoFit/>
          </a:bodyPr>
          <a:lstStyle/>
          <a:p>
            <a:r>
              <a:rPr lang="en-US" dirty="0"/>
              <a:t>Dave Daughton,  </a:t>
            </a:r>
          </a:p>
          <a:p>
            <a:r>
              <a:rPr lang="en-US" dirty="0"/>
              <a:t>RSAI Grassroots Advocate</a:t>
            </a:r>
          </a:p>
          <a:p>
            <a:r>
              <a:rPr lang="en-US" dirty="0">
                <a:hlinkClick r:id="rId3"/>
              </a:rPr>
              <a:t>dave.daughton@rsaia.org</a:t>
            </a:r>
            <a:r>
              <a:rPr lang="en-US" dirty="0"/>
              <a:t/>
            </a:r>
            <a:br>
              <a:rPr lang="en-US" dirty="0"/>
            </a:br>
            <a:r>
              <a:rPr lang="en-US" dirty="0"/>
              <a:t>(641) 344-5205 cell</a:t>
            </a:r>
          </a:p>
          <a:p>
            <a:r>
              <a:rPr lang="en-US" dirty="0"/>
              <a:t>Retired Wayne CSD Superintendent</a:t>
            </a:r>
            <a:r>
              <a:rPr lang="en-US" sz="4800" dirty="0"/>
              <a:t/>
            </a:r>
            <a:br>
              <a:rPr lang="en-US" sz="4800" dirty="0"/>
            </a:br>
            <a:endParaRPr lang="en-US" dirty="0"/>
          </a:p>
        </p:txBody>
      </p:sp>
    </p:spTree>
    <p:extLst>
      <p:ext uri="{BB962C8B-B14F-4D97-AF65-F5344CB8AC3E}">
        <p14:creationId xmlns:p14="http://schemas.microsoft.com/office/powerpoint/2010/main" val="2879455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BE32-C774-498F-9EF6-3012CE97BF99}"/>
              </a:ext>
            </a:extLst>
          </p:cNvPr>
          <p:cNvSpPr>
            <a:spLocks noGrp="1"/>
          </p:cNvSpPr>
          <p:nvPr>
            <p:ph type="title"/>
          </p:nvPr>
        </p:nvSpPr>
        <p:spPr/>
        <p:txBody>
          <a:bodyPr/>
          <a:lstStyle/>
          <a:p>
            <a:r>
              <a:rPr lang="en-US" dirty="0"/>
              <a:t>SSA compared to State Revenue </a:t>
            </a:r>
          </a:p>
        </p:txBody>
      </p:sp>
      <p:sp>
        <p:nvSpPr>
          <p:cNvPr id="3" name="Content Placeholder 2">
            <a:extLst>
              <a:ext uri="{FF2B5EF4-FFF2-40B4-BE49-F238E27FC236}">
                <a16:creationId xmlns:a16="http://schemas.microsoft.com/office/drawing/2014/main" id="{DAF4EA41-89E2-47E4-9FED-B81219BA7CA6}"/>
              </a:ext>
            </a:extLst>
          </p:cNvPr>
          <p:cNvSpPr>
            <a:spLocks noGrp="1"/>
          </p:cNvSpPr>
          <p:nvPr>
            <p:ph idx="1"/>
          </p:nvPr>
        </p:nvSpPr>
        <p:spPr/>
        <p:txBody>
          <a:bodyPr/>
          <a:lstStyle/>
          <a:p>
            <a:pPr>
              <a:buFont typeface="Wingdings" panose="05000000000000000000" pitchFamily="2" charset="2"/>
              <a:buChar char="Ø"/>
            </a:pPr>
            <a:r>
              <a:rPr lang="en-US" dirty="0"/>
              <a:t>Since FY 2016, state general fund revenue has grown by about $1,990 million ($1.99 Billion). </a:t>
            </a:r>
          </a:p>
          <a:p>
            <a:pPr>
              <a:buFont typeface="Wingdings" panose="05000000000000000000" pitchFamily="2" charset="2"/>
              <a:buChar char="Ø"/>
            </a:pPr>
            <a:r>
              <a:rPr lang="en-US" dirty="0"/>
              <a:t>Since FY 2016, SSA state appropriations have grown by $449.9 million, or 23% of total revenue growth (well below the metric of Education funding at 40% of the state general fund budget.) </a:t>
            </a:r>
          </a:p>
          <a:p>
            <a:pPr>
              <a:buFont typeface="Wingdings" panose="05000000000000000000" pitchFamily="2" charset="2"/>
              <a:buChar char="Ø"/>
            </a:pPr>
            <a:r>
              <a:rPr lang="en-US" dirty="0"/>
              <a:t>By FY 2023, the state pick up of the formula that would otherwise increase property taxes has grown to $86.6 million.  (State dollar instead of property tax dollar for education). So of that $449.9 million, about one fifth of it is property tax relief, not additional dollars for students. </a:t>
            </a:r>
          </a:p>
          <a:p>
            <a:pPr>
              <a:buFont typeface="Wingdings" panose="05000000000000000000" pitchFamily="2" charset="2"/>
              <a:buChar char="Ø"/>
            </a:pPr>
            <a:r>
              <a:rPr lang="en-US" dirty="0"/>
              <a:t>Gov. Reynolds and Republican leaders have publicly stated that the surplus positions Iowa for significant income tax cuts, despite the Oct. 18 REC estimate of 1.5% revenue growth in FY 2022 and FY 2023.</a:t>
            </a:r>
          </a:p>
        </p:txBody>
      </p:sp>
    </p:spTree>
    <p:extLst>
      <p:ext uri="{BB962C8B-B14F-4D97-AF65-F5344CB8AC3E}">
        <p14:creationId xmlns:p14="http://schemas.microsoft.com/office/powerpoint/2010/main" val="260084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6C1D7-D3C5-4220-A498-FD477892B86A}"/>
              </a:ext>
            </a:extLst>
          </p:cNvPr>
          <p:cNvPicPr>
            <a:picLocks noChangeAspect="1"/>
          </p:cNvPicPr>
          <p:nvPr/>
        </p:nvPicPr>
        <p:blipFill>
          <a:blip r:embed="rId2"/>
          <a:stretch>
            <a:fillRect/>
          </a:stretch>
        </p:blipFill>
        <p:spPr>
          <a:xfrm>
            <a:off x="7162800" y="1066800"/>
            <a:ext cx="2038527" cy="4141829"/>
          </a:xfrm>
          <a:prstGeom prst="rect">
            <a:avLst/>
          </a:prstGeom>
        </p:spPr>
      </p:pic>
      <p:pic>
        <p:nvPicPr>
          <p:cNvPr id="4" name="Picture 3">
            <a:extLst>
              <a:ext uri="{FF2B5EF4-FFF2-40B4-BE49-F238E27FC236}">
                <a16:creationId xmlns:a16="http://schemas.microsoft.com/office/drawing/2014/main" id="{D40E7B7C-9CB5-445D-856C-6F12291B1FE1}"/>
              </a:ext>
            </a:extLst>
          </p:cNvPr>
          <p:cNvPicPr>
            <a:picLocks noChangeAspect="1"/>
          </p:cNvPicPr>
          <p:nvPr/>
        </p:nvPicPr>
        <p:blipFill>
          <a:blip r:embed="rId3"/>
          <a:stretch>
            <a:fillRect/>
          </a:stretch>
        </p:blipFill>
        <p:spPr>
          <a:xfrm>
            <a:off x="152400" y="152400"/>
            <a:ext cx="7285351" cy="5353514"/>
          </a:xfrm>
          <a:prstGeom prst="rect">
            <a:avLst/>
          </a:prstGeom>
        </p:spPr>
      </p:pic>
      <p:sp>
        <p:nvSpPr>
          <p:cNvPr id="6" name="TextBox 5">
            <a:extLst>
              <a:ext uri="{FF2B5EF4-FFF2-40B4-BE49-F238E27FC236}">
                <a16:creationId xmlns:a16="http://schemas.microsoft.com/office/drawing/2014/main" id="{5CBFE3B1-57F4-4014-8155-C959B01ACA8D}"/>
              </a:ext>
            </a:extLst>
          </p:cNvPr>
          <p:cNvSpPr txBox="1"/>
          <p:nvPr/>
        </p:nvSpPr>
        <p:spPr>
          <a:xfrm>
            <a:off x="2209800" y="5943600"/>
            <a:ext cx="5334000" cy="307777"/>
          </a:xfrm>
          <a:prstGeom prst="rect">
            <a:avLst/>
          </a:prstGeom>
          <a:noFill/>
        </p:spPr>
        <p:txBody>
          <a:bodyPr wrap="square" rtlCol="0">
            <a:spAutoFit/>
          </a:bodyPr>
          <a:lstStyle/>
          <a:p>
            <a:r>
              <a:rPr lang="en-US" sz="1400" dirty="0">
                <a:hlinkClick r:id="rId4"/>
              </a:rPr>
              <a:t>https://www.legis.iowa.gov/docs/publications/MOW/1230723.pdf</a:t>
            </a:r>
            <a:r>
              <a:rPr lang="en-US" sz="1400" dirty="0"/>
              <a:t> </a:t>
            </a:r>
          </a:p>
        </p:txBody>
      </p:sp>
    </p:spTree>
    <p:extLst>
      <p:ext uri="{BB962C8B-B14F-4D97-AF65-F5344CB8AC3E}">
        <p14:creationId xmlns:p14="http://schemas.microsoft.com/office/powerpoint/2010/main" val="74107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Needs:</a:t>
            </a:r>
          </a:p>
        </p:txBody>
      </p:sp>
      <p:sp>
        <p:nvSpPr>
          <p:cNvPr id="3" name="Content Placeholder 2"/>
          <p:cNvSpPr>
            <a:spLocks noGrp="1"/>
          </p:cNvSpPr>
          <p:nvPr>
            <p:ph sz="half" idx="1"/>
          </p:nvPr>
        </p:nvSpPr>
        <p:spPr>
          <a:xfrm>
            <a:off x="822960" y="1845734"/>
            <a:ext cx="7482840" cy="4478866"/>
          </a:xfrm>
        </p:spPr>
        <p:txBody>
          <a:bodyPr>
            <a:normAutofit fontScale="85000" lnSpcReduction="10000"/>
          </a:bodyPr>
          <a:lstStyle/>
          <a:p>
            <a:r>
              <a:rPr lang="en-US" dirty="0"/>
              <a:t>Adequate increase in SSA to fund: </a:t>
            </a:r>
          </a:p>
          <a:p>
            <a:pPr lvl="1"/>
            <a:r>
              <a:rPr lang="en-US" dirty="0"/>
              <a:t>Inflation (costs go up).  Arbitration ceiling will be 3%, but CPI-U calculation on PERB Website for arbitrations in January 2022 shows inflation at 5.9%.  </a:t>
            </a:r>
          </a:p>
          <a:p>
            <a:pPr lvl="1"/>
            <a:r>
              <a:rPr lang="en-US" dirty="0"/>
              <a:t>Continued programs and new expectations:  computer science, dyslexia training, school safety and emergency plans, internships and college-level coursework</a:t>
            </a:r>
          </a:p>
          <a:p>
            <a:pPr lvl="1"/>
            <a:r>
              <a:rPr lang="en-US" dirty="0"/>
              <a:t>Educators to teach and lead our schools; adequate salaries, benefits, training and ongoing support</a:t>
            </a:r>
          </a:p>
          <a:p>
            <a:pPr lvl="1"/>
            <a:r>
              <a:rPr lang="en-US" dirty="0"/>
              <a:t>Bus drivers and support staff (paras, food service, custodians, secretaries) </a:t>
            </a:r>
          </a:p>
          <a:p>
            <a:pPr lvl="1"/>
            <a:r>
              <a:rPr lang="en-US" dirty="0"/>
              <a:t>Course supports: science lab materials, career and technical education costs, fees to community colleges or other school districts for shared courses and content, music/art/drama opportunities for students</a:t>
            </a:r>
          </a:p>
          <a:p>
            <a:pPr lvl="1"/>
            <a:r>
              <a:rPr lang="en-US" dirty="0"/>
              <a:t>Student needs: offset fees waived, provide instructional materials (online and at school), social workers and mental health supports, translators and ELL instructional materials and supports, behavior supports all the way up to therapeutic classrooms and mental health placements, talented and gifted content, library materials and technology</a:t>
            </a:r>
          </a:p>
          <a:p>
            <a:pPr lvl="1"/>
            <a:r>
              <a:rPr lang="en-US" dirty="0"/>
              <a:t>Extra- and co-curriculars: not just the heart of the community, but in many cases where students find their passion and learn to set goals and work collaboratively with others. Connect to peers and caring adults. </a:t>
            </a:r>
          </a:p>
          <a:p>
            <a:pPr lvl="1"/>
            <a:r>
              <a:rPr lang="en-US" dirty="0"/>
              <a:t>______________________________________________________________</a:t>
            </a:r>
          </a:p>
          <a:p>
            <a:pPr lvl="1"/>
            <a:r>
              <a:rPr lang="en-US" dirty="0"/>
              <a:t>______________________________________________________________</a:t>
            </a:r>
          </a:p>
        </p:txBody>
      </p:sp>
    </p:spTree>
    <p:extLst>
      <p:ext uri="{BB962C8B-B14F-4D97-AF65-F5344CB8AC3E}">
        <p14:creationId xmlns:p14="http://schemas.microsoft.com/office/powerpoint/2010/main" val="3671254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day: </a:t>
            </a:r>
          </a:p>
        </p:txBody>
      </p:sp>
      <p:sp>
        <p:nvSpPr>
          <p:cNvPr id="3" name="Content Placeholder 2"/>
          <p:cNvSpPr>
            <a:spLocks noGrp="1"/>
          </p:cNvSpPr>
          <p:nvPr>
            <p:ph sz="half" idx="1"/>
          </p:nvPr>
        </p:nvSpPr>
        <p:spPr>
          <a:xfrm>
            <a:off x="822960" y="2362200"/>
            <a:ext cx="7543800" cy="3506894"/>
          </a:xfrm>
        </p:spPr>
        <p:txBody>
          <a:bodyPr>
            <a:normAutofit/>
          </a:bodyPr>
          <a:lstStyle/>
          <a:p>
            <a:r>
              <a:rPr lang="en-US" sz="2800" dirty="0"/>
              <a:t>How many of our RSAI priorities would fall off the list if schools had been adequately funded in the past or were adequately funded going forward? </a:t>
            </a:r>
          </a:p>
        </p:txBody>
      </p:sp>
    </p:spTree>
    <p:extLst>
      <p:ext uri="{BB962C8B-B14F-4D97-AF65-F5344CB8AC3E}">
        <p14:creationId xmlns:p14="http://schemas.microsoft.com/office/powerpoint/2010/main" val="1046216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7543800" cy="1450757"/>
          </a:xfrm>
        </p:spPr>
        <p:txBody>
          <a:bodyPr>
            <a:normAutofit/>
          </a:bodyPr>
          <a:lstStyle/>
          <a:p>
            <a:pPr algn="ctr"/>
            <a:r>
              <a:rPr lang="en-US" b="1" dirty="0"/>
              <a:t>Student Mental Health</a:t>
            </a:r>
          </a:p>
        </p:txBody>
      </p:sp>
      <p:pic>
        <p:nvPicPr>
          <p:cNvPr id="3" name="Picture 2" descr="&lt;strong&gt;Mental health&lt;/strong&gt;: The silent crisis | IB Community Blo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0"/>
            <a:ext cx="3581400" cy="2686050"/>
          </a:xfrm>
          <a:prstGeom prst="rect">
            <a:avLst/>
          </a:prstGeom>
        </p:spPr>
      </p:pic>
    </p:spTree>
    <p:extLst>
      <p:ext uri="{BB962C8B-B14F-4D97-AF65-F5344CB8AC3E}">
        <p14:creationId xmlns:p14="http://schemas.microsoft.com/office/powerpoint/2010/main" val="276660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Comments</a:t>
            </a:r>
          </a:p>
        </p:txBody>
      </p:sp>
      <p:sp>
        <p:nvSpPr>
          <p:cNvPr id="3" name="Content Placeholder 2"/>
          <p:cNvSpPr>
            <a:spLocks noGrp="1"/>
          </p:cNvSpPr>
          <p:nvPr>
            <p:ph sz="half" idx="1"/>
          </p:nvPr>
        </p:nvSpPr>
        <p:spPr>
          <a:xfrm>
            <a:off x="533400" y="1845734"/>
            <a:ext cx="3992880" cy="4023360"/>
          </a:xfrm>
        </p:spPr>
        <p:txBody>
          <a:bodyPr>
            <a:noAutofit/>
          </a:bodyPr>
          <a:lstStyle/>
          <a:p>
            <a:pPr lvl="0"/>
            <a:r>
              <a:rPr lang="en-US" sz="1100" b="1" u="sng" dirty="0">
                <a:hlinkClick r:id="rId2"/>
              </a:rPr>
              <a:t>SF 2360</a:t>
            </a:r>
            <a:r>
              <a:rPr lang="en-US" sz="1100" dirty="0"/>
              <a:t> in 2020 Classroom Management/Therapeutic Classrooms mirrors federal law in Least Restrictive Environment and sets up a grant process for additional therapeutic classrooms. Funding of $2.1 million to implement these classrooms was included in HF 868 Education Appropriations. RSAI supported this bill and subsequent appropriation.</a:t>
            </a:r>
          </a:p>
          <a:p>
            <a:pPr lvl="0"/>
            <a:r>
              <a:rPr lang="en-US" sz="1100" dirty="0"/>
              <a:t>Funding to AEAs for mental health training and student supports and services was increased to $3.2 million, also included in </a:t>
            </a:r>
            <a:r>
              <a:rPr lang="en-US" sz="1100" u="sng" dirty="0">
                <a:hlinkClick r:id="rId3"/>
              </a:rPr>
              <a:t>HF 868</a:t>
            </a:r>
            <a:r>
              <a:rPr lang="en-US" sz="1100" dirty="0"/>
              <a:t>. Of that, $83,936 goes to DE to collaborate with a statewide nonprofit health care organization a children’s grief and loss rural pilot program. The program is to submit a report about expenditures and outcomes by Sept. 30, 2022. RSAI supported this provision. </a:t>
            </a:r>
          </a:p>
          <a:p>
            <a:pPr lvl="0"/>
            <a:r>
              <a:rPr lang="en-US" sz="1100" b="1" u="sng" dirty="0">
                <a:hlinkClick r:id="rId4"/>
              </a:rPr>
              <a:t>SF 619</a:t>
            </a:r>
            <a:r>
              <a:rPr lang="en-US" sz="1100" b="1" dirty="0"/>
              <a:t> Tax Omnibus</a:t>
            </a:r>
            <a:r>
              <a:rPr lang="en-US" sz="1100" dirty="0"/>
              <a:t> included policy language requiring parity for insurance payments for telehealth services and state funds to reduce property taxes which currently fund Iowa’s mental health system. RSAI supported this provision, although registered opposed to the bill that provided significant tax relief which will challenge the ability of future legislatures to adequately fund public schools. </a:t>
            </a:r>
          </a:p>
          <a:p>
            <a:pPr lvl="0"/>
            <a:r>
              <a:rPr lang="en-US" sz="1100" b="1" u="sng" dirty="0">
                <a:hlinkClick r:id="rId3"/>
              </a:rPr>
              <a:t>HF 868</a:t>
            </a:r>
            <a:r>
              <a:rPr lang="en-US" sz="1100" b="1" dirty="0"/>
              <a:t> Education Appropriations</a:t>
            </a:r>
            <a:r>
              <a:rPr lang="en-US" sz="1100" dirty="0"/>
              <a:t> also included policy language for mental health professionals with a statement of professional recognition from the Board of Education Examiners (BOEE) to qualify for Operational Sharing Incentives. RSAI supported this provision.</a:t>
            </a:r>
          </a:p>
        </p:txBody>
      </p:sp>
      <p:sp>
        <p:nvSpPr>
          <p:cNvPr id="4" name="Content Placeholder 3"/>
          <p:cNvSpPr>
            <a:spLocks noGrp="1"/>
          </p:cNvSpPr>
          <p:nvPr>
            <p:ph sz="half" idx="2"/>
          </p:nvPr>
        </p:nvSpPr>
        <p:spPr/>
        <p:txBody>
          <a:bodyPr>
            <a:normAutofit fontScale="32500" lnSpcReduction="20000"/>
          </a:bodyPr>
          <a:lstStyle/>
          <a:p>
            <a:pPr>
              <a:lnSpc>
                <a:spcPct val="120000"/>
              </a:lnSpc>
              <a:buFont typeface="Wingdings" panose="05000000000000000000" pitchFamily="2" charset="2"/>
              <a:buChar char="Ø"/>
            </a:pPr>
            <a:r>
              <a:rPr lang="en-US" sz="3700" dirty="0"/>
              <a:t>SF 2360 was an RSAI priority in 2020 and is a good structural start. Helps to overcome geographic issues of services, but there’s still a shortage of MH professionals and gaps for those without insurance or Medicaid coverage.  Although previously delayed funding is now in place,  it’s just a pilot project.  Many districts have students with extreme behavior needs and no place to serve them. </a:t>
            </a:r>
          </a:p>
          <a:p>
            <a:pPr>
              <a:lnSpc>
                <a:spcPct val="120000"/>
              </a:lnSpc>
              <a:buFont typeface="Wingdings" panose="05000000000000000000" pitchFamily="2" charset="2"/>
              <a:buChar char="Ø"/>
            </a:pPr>
            <a:r>
              <a:rPr lang="en-US" sz="3700" dirty="0"/>
              <a:t>AEA training is a good start, but it’s not a one-time thing. Must be ongoing. This is the third year.</a:t>
            </a:r>
          </a:p>
          <a:p>
            <a:pPr>
              <a:lnSpc>
                <a:spcPct val="120000"/>
              </a:lnSpc>
              <a:buFont typeface="Wingdings" panose="05000000000000000000" pitchFamily="2" charset="2"/>
              <a:buChar char="Ø"/>
            </a:pPr>
            <a:r>
              <a:rPr lang="en-US" sz="3700" dirty="0"/>
              <a:t>Parity for insurance coverage of MH services and telehealth in SF 619 were both good policy for Iowa, if there are enough providers. </a:t>
            </a:r>
          </a:p>
          <a:p>
            <a:pPr>
              <a:lnSpc>
                <a:spcPct val="120000"/>
              </a:lnSpc>
              <a:buFont typeface="Wingdings" panose="05000000000000000000" pitchFamily="2" charset="2"/>
              <a:buChar char="Ø"/>
            </a:pPr>
            <a:r>
              <a:rPr lang="en-US" sz="3700" dirty="0"/>
              <a:t>New MH position for Operational Sharing, however, lowering the weighting for all positions (except sups) wasn’t helpful as many districts are already at the 21 student cap. </a:t>
            </a:r>
          </a:p>
          <a:p>
            <a:pPr marL="0" indent="0">
              <a:buNone/>
            </a:pPr>
            <a:endParaRPr lang="en-US" dirty="0"/>
          </a:p>
        </p:txBody>
      </p:sp>
      <p:pic>
        <p:nvPicPr>
          <p:cNvPr id="6" name="Picture 5"/>
          <p:cNvPicPr>
            <a:picLocks noChangeAspect="1"/>
          </p:cNvPicPr>
          <p:nvPr/>
        </p:nvPicPr>
        <p:blipFill>
          <a:blip r:embed="rId5"/>
          <a:stretch>
            <a:fillRect/>
          </a:stretch>
        </p:blipFill>
        <p:spPr>
          <a:xfrm>
            <a:off x="2674620" y="838198"/>
            <a:ext cx="762000" cy="769047"/>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8458200" y="1905000"/>
            <a:ext cx="360460" cy="381000"/>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8497576" y="3501179"/>
            <a:ext cx="342265" cy="356235"/>
          </a:xfrm>
          <a:prstGeom prst="rect">
            <a:avLst/>
          </a:prstGeom>
        </p:spPr>
      </p:pic>
      <p:pic>
        <p:nvPicPr>
          <p:cNvPr id="12" name="Picture 11">
            <a:extLst>
              <a:ext uri="{FF2B5EF4-FFF2-40B4-BE49-F238E27FC236}">
                <a16:creationId xmlns:a16="http://schemas.microsoft.com/office/drawing/2014/main" id="{F4255DB9-82BF-409B-B18F-DE31D31E453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499570" y="5029200"/>
            <a:ext cx="360460" cy="381000"/>
          </a:xfrm>
          <a:prstGeom prst="rect">
            <a:avLst/>
          </a:prstGeom>
        </p:spPr>
      </p:pic>
    </p:spTree>
    <p:extLst>
      <p:ext uri="{BB962C8B-B14F-4D97-AF65-F5344CB8AC3E}">
        <p14:creationId xmlns:p14="http://schemas.microsoft.com/office/powerpoint/2010/main" val="95113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5623560" cy="1280161"/>
          </a:xfrm>
        </p:spPr>
        <p:txBody>
          <a:bodyPr>
            <a:normAutofit/>
          </a:bodyPr>
          <a:lstStyle/>
          <a:p>
            <a:r>
              <a:rPr lang="en-US" sz="4400" b="1" dirty="0"/>
              <a:t>Educator Shortage and Quality Instruction</a:t>
            </a:r>
          </a:p>
        </p:txBody>
      </p:sp>
      <p:sp>
        <p:nvSpPr>
          <p:cNvPr id="3" name="Content Placeholder 2"/>
          <p:cNvSpPr>
            <a:spLocks noGrp="1"/>
          </p:cNvSpPr>
          <p:nvPr>
            <p:ph idx="1"/>
          </p:nvPr>
        </p:nvSpPr>
        <p:spPr>
          <a:xfrm>
            <a:off x="457200" y="1729579"/>
            <a:ext cx="8534400" cy="4402666"/>
          </a:xfrm>
        </p:spPr>
        <p:txBody>
          <a:bodyPr>
            <a:noAutofit/>
          </a:bodyPr>
          <a:lstStyle/>
          <a:p>
            <a:pPr lvl="0"/>
            <a:r>
              <a:rPr lang="en-US" sz="1800" b="1" u="sng" dirty="0">
                <a:hlinkClick r:id="rId2"/>
              </a:rPr>
              <a:t>HF 2627</a:t>
            </a:r>
            <a:r>
              <a:rPr lang="en-US" sz="1800" b="1" dirty="0"/>
              <a:t> Licensure Reciprocity </a:t>
            </a:r>
            <a:r>
              <a:rPr lang="en-US" sz="1800" dirty="0"/>
              <a:t>(2020 Session). Reciprocity w/states for teachers, admin, and other licensed staff with 1 year experience. </a:t>
            </a:r>
          </a:p>
          <a:p>
            <a:pPr lvl="0"/>
            <a:r>
              <a:rPr lang="en-US" sz="1800" b="1" u="sng" dirty="0">
                <a:hlinkClick r:id="rId3"/>
              </a:rPr>
              <a:t>SF 466 </a:t>
            </a:r>
            <a:r>
              <a:rPr lang="en-US" sz="1800" b="1" dirty="0"/>
              <a:t>Occupational Therapists: </a:t>
            </a:r>
            <a:r>
              <a:rPr lang="en-US" sz="1800" dirty="0"/>
              <a:t>this bill expands the list of providers which are</a:t>
            </a:r>
            <a:r>
              <a:rPr lang="en-US" sz="1800" b="1" dirty="0"/>
              <a:t> </a:t>
            </a:r>
            <a:r>
              <a:rPr lang="en-US" sz="1800" dirty="0"/>
              <a:t>allowed to provide concussion services for extracurricular events. </a:t>
            </a:r>
          </a:p>
          <a:p>
            <a:pPr lvl="0"/>
            <a:r>
              <a:rPr lang="en-US" sz="1800" b="1" u="sng" dirty="0">
                <a:hlinkClick r:id="rId4"/>
              </a:rPr>
              <a:t>SF 532 </a:t>
            </a:r>
            <a:r>
              <a:rPr lang="en-US" sz="1800" b="1" dirty="0"/>
              <a:t>Licensed Behavior Therapists and Mental Health Professionals: </a:t>
            </a:r>
            <a:r>
              <a:rPr lang="en-US" sz="1800" dirty="0"/>
              <a:t>this bill requires the BOEE to create a</a:t>
            </a:r>
            <a:r>
              <a:rPr lang="en-US" sz="1800" b="1" dirty="0"/>
              <a:t> </a:t>
            </a:r>
            <a:r>
              <a:rPr lang="en-US" sz="1800" dirty="0"/>
              <a:t>Statement of Professional Recognition for these positions. </a:t>
            </a:r>
          </a:p>
          <a:p>
            <a:pPr lvl="0"/>
            <a:r>
              <a:rPr lang="en-US" sz="1800" b="1" u="sng" dirty="0">
                <a:hlinkClick r:id="rId5"/>
              </a:rPr>
              <a:t>HF 675 </a:t>
            </a:r>
            <a:r>
              <a:rPr lang="en-US" sz="1800" b="1" dirty="0"/>
              <a:t>Substitute Authorization:</a:t>
            </a:r>
            <a:r>
              <a:rPr lang="en-US" sz="1800" dirty="0"/>
              <a:t> this bill carries forward pandemic flexibility from the public health emergency declarations, allowing AA degree for subs or 60 hours of post-secondary credit. Has a process to extend the 10-day assignment to one classroom under certain circumstances. </a:t>
            </a:r>
          </a:p>
          <a:p>
            <a:pPr lvl="0"/>
            <a:r>
              <a:rPr lang="en-US" sz="1800" b="1" u="sng" dirty="0">
                <a:hlinkClick r:id="rId6"/>
              </a:rPr>
              <a:t>HF 770 </a:t>
            </a:r>
            <a:r>
              <a:rPr lang="en-US" sz="1800" b="1" dirty="0"/>
              <a:t>Professional Development CEU’s:</a:t>
            </a:r>
            <a:r>
              <a:rPr lang="en-US" sz="1800" dirty="0"/>
              <a:t> this bill allows specified PD to count for ½ of required continuing education units (CEUs,) required for licensure renewal. The BOEE is required to allow either work on individual PD plan or courses offered by BOEE approved provider (AEAs, MISIC, etc.) to count for this credit. </a:t>
            </a:r>
          </a:p>
        </p:txBody>
      </p:sp>
      <p:pic>
        <p:nvPicPr>
          <p:cNvPr id="4" name="Picture 3"/>
          <p:cNvPicPr>
            <a:picLocks noChangeAspect="1"/>
          </p:cNvPicPr>
          <p:nvPr/>
        </p:nvPicPr>
        <p:blipFill>
          <a:blip r:embed="rId7"/>
          <a:stretch>
            <a:fillRect/>
          </a:stretch>
        </p:blipFill>
        <p:spPr>
          <a:xfrm>
            <a:off x="914400" y="561841"/>
            <a:ext cx="1524000" cy="936401"/>
          </a:xfrm>
          <a:prstGeom prst="rect">
            <a:avLst/>
          </a:prstGeom>
        </p:spPr>
      </p:pic>
      <p:pic>
        <p:nvPicPr>
          <p:cNvPr id="5" name="Picture 4"/>
          <p:cNvPicPr/>
          <p:nvPr/>
        </p:nvPicPr>
        <p:blipFill>
          <a:blip r:embed="rId8" cstate="print">
            <a:extLst>
              <a:ext uri="{28A0092B-C50C-407E-A947-70E740481C1C}">
                <a14:useLocalDpi xmlns:a14="http://schemas.microsoft.com/office/drawing/2010/main" val="0"/>
              </a:ext>
            </a:extLst>
          </a:blip>
          <a:stretch>
            <a:fillRect/>
          </a:stretch>
        </p:blipFill>
        <p:spPr>
          <a:xfrm>
            <a:off x="8458200" y="843260"/>
            <a:ext cx="342265" cy="356235"/>
          </a:xfrm>
          <a:prstGeom prst="rect">
            <a:avLst/>
          </a:prstGeom>
        </p:spPr>
      </p:pic>
      <p:pic>
        <p:nvPicPr>
          <p:cNvPr id="6" name="Picture 5"/>
          <p:cNvPicPr/>
          <p:nvPr/>
        </p:nvPicPr>
        <p:blipFill>
          <a:blip r:embed="rId9" cstate="print">
            <a:extLst>
              <a:ext uri="{28A0092B-C50C-407E-A947-70E740481C1C}">
                <a14:useLocalDpi xmlns:a14="http://schemas.microsoft.com/office/drawing/2010/main" val="0"/>
              </a:ext>
            </a:extLst>
          </a:blip>
          <a:stretch>
            <a:fillRect/>
          </a:stretch>
        </p:blipFill>
        <p:spPr>
          <a:xfrm>
            <a:off x="8475980" y="1192510"/>
            <a:ext cx="325120" cy="335280"/>
          </a:xfrm>
          <a:prstGeom prst="rect">
            <a:avLst/>
          </a:prstGeom>
        </p:spPr>
      </p:pic>
      <p:sp>
        <p:nvSpPr>
          <p:cNvPr id="8" name="TextBox 7">
            <a:extLst>
              <a:ext uri="{FF2B5EF4-FFF2-40B4-BE49-F238E27FC236}">
                <a16:creationId xmlns:a16="http://schemas.microsoft.com/office/drawing/2014/main" id="{4645D0D3-A741-4E76-97FC-90552AB000BB}"/>
              </a:ext>
            </a:extLst>
          </p:cNvPr>
          <p:cNvSpPr txBox="1"/>
          <p:nvPr/>
        </p:nvSpPr>
        <p:spPr>
          <a:xfrm>
            <a:off x="5638800" y="5791200"/>
            <a:ext cx="3276600" cy="369332"/>
          </a:xfrm>
          <a:prstGeom prst="rect">
            <a:avLst/>
          </a:prstGeom>
          <a:solidFill>
            <a:schemeClr val="accent5">
              <a:lumMod val="40000"/>
              <a:lumOff val="60000"/>
            </a:schemeClr>
          </a:solidFill>
        </p:spPr>
        <p:txBody>
          <a:bodyPr wrap="square" rtlCol="0">
            <a:spAutoFit/>
          </a:bodyPr>
          <a:lstStyle/>
          <a:p>
            <a:r>
              <a:rPr lang="en-US" dirty="0"/>
              <a:t>RSAI supported all of these bills.</a:t>
            </a:r>
          </a:p>
        </p:txBody>
      </p:sp>
    </p:spTree>
    <p:extLst>
      <p:ext uri="{BB962C8B-B14F-4D97-AF65-F5344CB8AC3E}">
        <p14:creationId xmlns:p14="http://schemas.microsoft.com/office/powerpoint/2010/main" val="372268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626736"/>
            <a:ext cx="8686800" cy="1545463"/>
          </a:xfrm>
          <a:solidFill>
            <a:srgbClr val="FFFF99"/>
          </a:solidFill>
        </p:spPr>
        <p:txBody>
          <a:bodyPr>
            <a:normAutofit fontScale="92500" lnSpcReduction="20000"/>
          </a:bodyPr>
          <a:lstStyle/>
          <a:p>
            <a:r>
              <a:rPr lang="en-US" dirty="0"/>
              <a:t>DE’s Annual Condition of Education Report shows average salary by school size (which is a good but not perfect predictor of rural districts), showing a growing difference in pay between the averages of the smallest and largest category of school size, now at $16,520, and more than $11,000 below the state average.</a:t>
            </a:r>
          </a:p>
          <a:p>
            <a:r>
              <a:rPr lang="en-US" dirty="0"/>
              <a:t>Rural schools tend to have younger teachers and lower class sizes, both of which can contribute to lower pay.</a:t>
            </a:r>
          </a:p>
        </p:txBody>
      </p:sp>
      <p:pic>
        <p:nvPicPr>
          <p:cNvPr id="2" name="Picture 1">
            <a:extLst>
              <a:ext uri="{FF2B5EF4-FFF2-40B4-BE49-F238E27FC236}">
                <a16:creationId xmlns:a16="http://schemas.microsoft.com/office/drawing/2014/main" id="{99949750-25BD-470F-BC36-6C163ED7A75E}"/>
              </a:ext>
            </a:extLst>
          </p:cNvPr>
          <p:cNvPicPr>
            <a:picLocks noChangeAspect="1"/>
          </p:cNvPicPr>
          <p:nvPr/>
        </p:nvPicPr>
        <p:blipFill>
          <a:blip r:embed="rId2"/>
          <a:stretch>
            <a:fillRect/>
          </a:stretch>
        </p:blipFill>
        <p:spPr>
          <a:xfrm>
            <a:off x="1295400" y="122896"/>
            <a:ext cx="6153710" cy="4436479"/>
          </a:xfrm>
          <a:prstGeom prst="rect">
            <a:avLst/>
          </a:prstGeom>
        </p:spPr>
      </p:pic>
    </p:spTree>
    <p:extLst>
      <p:ext uri="{BB962C8B-B14F-4D97-AF65-F5344CB8AC3E}">
        <p14:creationId xmlns:p14="http://schemas.microsoft.com/office/powerpoint/2010/main" val="1291909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1FB8D-1D99-4C0C-A99B-6199BAF5A23F}"/>
              </a:ext>
            </a:extLst>
          </p:cNvPr>
          <p:cNvPicPr>
            <a:picLocks noChangeAspect="1"/>
          </p:cNvPicPr>
          <p:nvPr/>
        </p:nvPicPr>
        <p:blipFill>
          <a:blip r:embed="rId2"/>
          <a:stretch>
            <a:fillRect/>
          </a:stretch>
        </p:blipFill>
        <p:spPr>
          <a:xfrm>
            <a:off x="304800" y="609600"/>
            <a:ext cx="8365966" cy="4857007"/>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533400"/>
            <a:ext cx="4724400" cy="369332"/>
          </a:xfrm>
          <a:prstGeom prst="rect">
            <a:avLst/>
          </a:prstGeom>
          <a:noFill/>
        </p:spPr>
        <p:txBody>
          <a:bodyPr wrap="square" rtlCol="0">
            <a:spAutoFit/>
          </a:bodyPr>
          <a:lstStyle/>
          <a:p>
            <a:r>
              <a:rPr lang="en-US" dirty="0"/>
              <a:t>DE Annual Condition of Education 2020</a:t>
            </a:r>
          </a:p>
        </p:txBody>
      </p:sp>
      <p:sp>
        <p:nvSpPr>
          <p:cNvPr id="8" name="TextBox 7">
            <a:extLst>
              <a:ext uri="{FF2B5EF4-FFF2-40B4-BE49-F238E27FC236}">
                <a16:creationId xmlns:a16="http://schemas.microsoft.com/office/drawing/2014/main" id="{7FE42653-60E0-4F94-84DE-78293F5CF974}"/>
              </a:ext>
            </a:extLst>
          </p:cNvPr>
          <p:cNvSpPr txBox="1"/>
          <p:nvPr/>
        </p:nvSpPr>
        <p:spPr>
          <a:xfrm>
            <a:off x="914400" y="5334000"/>
            <a:ext cx="7315200" cy="923330"/>
          </a:xfrm>
          <a:prstGeom prst="rect">
            <a:avLst/>
          </a:prstGeom>
          <a:solidFill>
            <a:schemeClr val="accent5">
              <a:lumMod val="20000"/>
              <a:lumOff val="80000"/>
            </a:schemeClr>
          </a:solidFill>
        </p:spPr>
        <p:txBody>
          <a:bodyPr wrap="square" rtlCol="0">
            <a:spAutoFit/>
          </a:bodyPr>
          <a:lstStyle/>
          <a:p>
            <a:r>
              <a:rPr lang="en-US" dirty="0"/>
              <a:t>Gap between Iowa Average Teacher Salary and the National Average in 2019 is $4,815 (in 1988, the gap was $3,182).  With significant teacher shortages across the nation, beginning teacher pay is also a critical comparison.  </a:t>
            </a:r>
          </a:p>
        </p:txBody>
      </p:sp>
    </p:spTree>
    <p:extLst>
      <p:ext uri="{BB962C8B-B14F-4D97-AF65-F5344CB8AC3E}">
        <p14:creationId xmlns:p14="http://schemas.microsoft.com/office/powerpoint/2010/main" val="780443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CCF3-5E53-4132-AF54-320181944E01}"/>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C354DC1-17D9-4139-9C1B-325A6E1CE27C}"/>
              </a:ext>
            </a:extLst>
          </p:cNvPr>
          <p:cNvPicPr>
            <a:picLocks noGrp="1" noChangeAspect="1"/>
          </p:cNvPicPr>
          <p:nvPr>
            <p:ph idx="1"/>
          </p:nvPr>
        </p:nvPicPr>
        <p:blipFill>
          <a:blip r:embed="rId2"/>
          <a:stretch>
            <a:fillRect/>
          </a:stretch>
        </p:blipFill>
        <p:spPr>
          <a:xfrm>
            <a:off x="381000" y="559752"/>
            <a:ext cx="7696200" cy="5877502"/>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435590"/>
            <a:ext cx="4724400" cy="369332"/>
          </a:xfrm>
          <a:prstGeom prst="rect">
            <a:avLst/>
          </a:prstGeom>
          <a:noFill/>
        </p:spPr>
        <p:txBody>
          <a:bodyPr wrap="square" rtlCol="0">
            <a:spAutoFit/>
          </a:bodyPr>
          <a:lstStyle/>
          <a:p>
            <a:r>
              <a:rPr lang="en-US" dirty="0"/>
              <a:t>DE Annual Condition of Education 2020</a:t>
            </a:r>
          </a:p>
        </p:txBody>
      </p:sp>
    </p:spTree>
    <p:extLst>
      <p:ext uri="{BB962C8B-B14F-4D97-AF65-F5344CB8AC3E}">
        <p14:creationId xmlns:p14="http://schemas.microsoft.com/office/powerpoint/2010/main" val="169083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76200"/>
            <a:ext cx="8883098" cy="2095500"/>
          </a:xfrm>
          <a:prstGeom prst="rect">
            <a:avLst/>
          </a:prstGeom>
        </p:spPr>
      </p:pic>
      <p:pic>
        <p:nvPicPr>
          <p:cNvPr id="5" name="Picture 4">
            <a:extLst>
              <a:ext uri="{FF2B5EF4-FFF2-40B4-BE49-F238E27FC236}">
                <a16:creationId xmlns:a16="http://schemas.microsoft.com/office/drawing/2014/main" id="{B353F151-E4D7-42AF-A37C-D76B0F7C3F25}"/>
              </a:ext>
            </a:extLst>
          </p:cNvPr>
          <p:cNvPicPr>
            <a:picLocks noChangeAspect="1"/>
          </p:cNvPicPr>
          <p:nvPr/>
        </p:nvPicPr>
        <p:blipFill>
          <a:blip r:embed="rId3"/>
          <a:stretch>
            <a:fillRect/>
          </a:stretch>
        </p:blipFill>
        <p:spPr>
          <a:xfrm>
            <a:off x="1066800" y="1981200"/>
            <a:ext cx="6553200" cy="4811964"/>
          </a:xfrm>
          <a:prstGeom prst="rect">
            <a:avLst/>
          </a:prstGeom>
        </p:spPr>
      </p:pic>
    </p:spTree>
    <p:extLst>
      <p:ext uri="{BB962C8B-B14F-4D97-AF65-F5344CB8AC3E}">
        <p14:creationId xmlns:p14="http://schemas.microsoft.com/office/powerpoint/2010/main" val="420687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Educator Shortages </a:t>
            </a:r>
          </a:p>
        </p:txBody>
      </p:sp>
      <p:sp>
        <p:nvSpPr>
          <p:cNvPr id="3" name="Content Placeholder 2"/>
          <p:cNvSpPr>
            <a:spLocks noGrp="1"/>
          </p:cNvSpPr>
          <p:nvPr>
            <p:ph sz="half" idx="1"/>
          </p:nvPr>
        </p:nvSpPr>
        <p:spPr>
          <a:xfrm>
            <a:off x="822960" y="1845734"/>
            <a:ext cx="7787640" cy="4478866"/>
          </a:xfrm>
        </p:spPr>
        <p:txBody>
          <a:bodyPr>
            <a:normAutofit fontScale="92500" lnSpcReduction="20000"/>
          </a:bodyPr>
          <a:lstStyle/>
          <a:p>
            <a:pPr>
              <a:lnSpc>
                <a:spcPct val="110000"/>
              </a:lnSpc>
              <a:buFont typeface="Wingdings" panose="05000000000000000000" pitchFamily="2" charset="2"/>
              <a:buChar char="Ø"/>
            </a:pPr>
            <a:r>
              <a:rPr lang="en-US" sz="2400" dirty="0"/>
              <a:t>Money isn’t everything, but competitive salaries are important</a:t>
            </a:r>
          </a:p>
          <a:p>
            <a:pPr>
              <a:lnSpc>
                <a:spcPct val="110000"/>
              </a:lnSpc>
              <a:buFont typeface="Wingdings" panose="05000000000000000000" pitchFamily="2" charset="2"/>
              <a:buChar char="Ø"/>
            </a:pPr>
            <a:r>
              <a:rPr lang="en-US" sz="2400" dirty="0"/>
              <a:t>Culture and climate of the school district, adequate support and good leadership also matter to teacher retention</a:t>
            </a:r>
          </a:p>
          <a:p>
            <a:pPr>
              <a:lnSpc>
                <a:spcPct val="110000"/>
              </a:lnSpc>
              <a:buFont typeface="Wingdings" panose="05000000000000000000" pitchFamily="2" charset="2"/>
              <a:buChar char="Ø"/>
            </a:pPr>
            <a:r>
              <a:rPr lang="en-US" sz="2400" dirty="0"/>
              <a:t>Iowa’s Teacher Leadership and Compensation is improving retention of teachers in Iowa schools* (see your own goals for retention in your TLC plan) *Reported prior to COVID-19 pandemic.</a:t>
            </a:r>
          </a:p>
          <a:p>
            <a:pPr>
              <a:lnSpc>
                <a:spcPct val="110000"/>
              </a:lnSpc>
              <a:buFont typeface="Wingdings" panose="05000000000000000000" pitchFamily="2" charset="2"/>
              <a:buChar char="Ø"/>
            </a:pPr>
            <a:r>
              <a:rPr lang="en-US" sz="2400" dirty="0"/>
              <a:t>For young teachers, student loan debt requires a sufficient salary to make payments. Young teachers are also attracted to communities with amenities. </a:t>
            </a:r>
          </a:p>
          <a:p>
            <a:pPr>
              <a:lnSpc>
                <a:spcPct val="110000"/>
              </a:lnSpc>
              <a:buFont typeface="Wingdings" panose="05000000000000000000" pitchFamily="2" charset="2"/>
              <a:buChar char="Ø"/>
            </a:pPr>
            <a:r>
              <a:rPr lang="en-US" sz="2400" dirty="0"/>
              <a:t>There’s a shortage if your school experiences either 1) not enough applicants and/or 2) no qualified applicants</a:t>
            </a:r>
          </a:p>
        </p:txBody>
      </p:sp>
    </p:spTree>
    <p:extLst>
      <p:ext uri="{BB962C8B-B14F-4D97-AF65-F5344CB8AC3E}">
        <p14:creationId xmlns:p14="http://schemas.microsoft.com/office/powerpoint/2010/main" val="4245599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766"/>
            <a:ext cx="5657850" cy="1088068"/>
          </a:xfrm>
        </p:spPr>
        <p:txBody>
          <a:bodyPr>
            <a:noAutofit/>
          </a:bodyPr>
          <a:lstStyle/>
          <a:p>
            <a:r>
              <a:rPr lang="en-US" sz="1800" b="1" dirty="0"/>
              <a:t>Understanding Teacher Shortages: 2018 Update</a:t>
            </a:r>
            <a:br>
              <a:rPr lang="en-US" sz="1800" b="1" dirty="0"/>
            </a:br>
            <a:r>
              <a:rPr lang="en-US" sz="1800" i="1" dirty="0"/>
              <a:t>A State-by-State Analysis of the Factors Influencing Teacher Supply, Demand, and Equity</a:t>
            </a:r>
            <a:br>
              <a:rPr lang="en-US" sz="1800" i="1" dirty="0"/>
            </a:br>
            <a:r>
              <a:rPr lang="en-US" sz="105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304800" y="1168030"/>
            <a:ext cx="7838248" cy="4318370"/>
          </a:xfrm>
          <a:prstGeom prst="rect">
            <a:avLst/>
          </a:prstGeom>
        </p:spPr>
      </p:pic>
      <p:sp>
        <p:nvSpPr>
          <p:cNvPr id="3" name="TextBox 2"/>
          <p:cNvSpPr txBox="1"/>
          <p:nvPr/>
        </p:nvSpPr>
        <p:spPr>
          <a:xfrm>
            <a:off x="2233284" y="5486400"/>
            <a:ext cx="3371850" cy="507831"/>
          </a:xfrm>
          <a:prstGeom prst="rect">
            <a:avLst/>
          </a:prstGeom>
          <a:noFill/>
        </p:spPr>
        <p:txBody>
          <a:bodyPr wrap="square" rtlCol="0">
            <a:spAutoFit/>
          </a:bodyPr>
          <a:lstStyle/>
          <a:p>
            <a:r>
              <a:rPr lang="en-US" sz="1350" dirty="0">
                <a:solidFill>
                  <a:prstClr val="black"/>
                </a:solidFill>
                <a:latin typeface="Calibri" panose="020F0502020204030204"/>
              </a:rPr>
              <a:t>IA is in the second to lowest quintile, ranking 30</a:t>
            </a:r>
            <a:r>
              <a:rPr lang="en-US" sz="1350" baseline="30000" dirty="0">
                <a:solidFill>
                  <a:prstClr val="black"/>
                </a:solidFill>
                <a:latin typeface="Calibri" panose="020F0502020204030204"/>
              </a:rPr>
              <a:t>th</a:t>
            </a:r>
            <a:r>
              <a:rPr lang="en-US" sz="1350" dirty="0">
                <a:solidFill>
                  <a:prstClr val="black"/>
                </a:solidFill>
                <a:latin typeface="Calibri" panose="020F0502020204030204"/>
              </a:rPr>
              <a:t> in starting teacher pay. </a:t>
            </a:r>
          </a:p>
        </p:txBody>
      </p:sp>
      <p:sp>
        <p:nvSpPr>
          <p:cNvPr id="6" name="TextBox 5">
            <a:extLst>
              <a:ext uri="{FF2B5EF4-FFF2-40B4-BE49-F238E27FC236}">
                <a16:creationId xmlns:a16="http://schemas.microsoft.com/office/drawing/2014/main" id="{78D53AC0-454E-4FFC-AF9F-0F0CC968B235}"/>
              </a:ext>
            </a:extLst>
          </p:cNvPr>
          <p:cNvSpPr txBox="1"/>
          <p:nvPr/>
        </p:nvSpPr>
        <p:spPr>
          <a:xfrm>
            <a:off x="6937118" y="3472428"/>
            <a:ext cx="1828800" cy="276999"/>
          </a:xfrm>
          <a:prstGeom prst="rect">
            <a:avLst/>
          </a:prstGeom>
          <a:noFill/>
        </p:spPr>
        <p:txBody>
          <a:bodyPr wrap="square" rtlCol="0">
            <a:spAutoFit/>
          </a:bodyPr>
          <a:lstStyle/>
          <a:p>
            <a:r>
              <a:rPr lang="en-US" sz="1200" dirty="0"/>
              <a:t>IA 6 out of 8 in Midwest.</a:t>
            </a:r>
          </a:p>
        </p:txBody>
      </p:sp>
      <p:graphicFrame>
        <p:nvGraphicFramePr>
          <p:cNvPr id="7" name="Table 6">
            <a:extLst>
              <a:ext uri="{FF2B5EF4-FFF2-40B4-BE49-F238E27FC236}">
                <a16:creationId xmlns:a16="http://schemas.microsoft.com/office/drawing/2014/main" id="{D5AF6829-AF19-49AD-B616-2E5664A79CCB}"/>
              </a:ext>
            </a:extLst>
          </p:cNvPr>
          <p:cNvGraphicFramePr>
            <a:graphicFrameLocks noGrp="1"/>
          </p:cNvGraphicFramePr>
          <p:nvPr>
            <p:extLst>
              <p:ext uri="{D42A27DB-BD31-4B8C-83A1-F6EECF244321}">
                <p14:modId xmlns:p14="http://schemas.microsoft.com/office/powerpoint/2010/main" val="1211957536"/>
              </p:ext>
            </p:extLst>
          </p:nvPr>
        </p:nvGraphicFramePr>
        <p:xfrm>
          <a:off x="7162800" y="1735455"/>
          <a:ext cx="1524000" cy="1586864"/>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878286465"/>
                    </a:ext>
                  </a:extLst>
                </a:gridCol>
                <a:gridCol w="762000">
                  <a:extLst>
                    <a:ext uri="{9D8B030D-6E8A-4147-A177-3AD203B41FA5}">
                      <a16:colId xmlns:a16="http://schemas.microsoft.com/office/drawing/2014/main" val="3975697053"/>
                    </a:ext>
                  </a:extLst>
                </a:gridCol>
              </a:tblGrid>
              <a:tr h="198358">
                <a:tc>
                  <a:txBody>
                    <a:bodyPr/>
                    <a:lstStyle/>
                    <a:p>
                      <a:pPr algn="l" fontAlgn="b"/>
                      <a:r>
                        <a:rPr lang="en-US" sz="1200" u="none" strike="noStrike" dirty="0">
                          <a:effectLst/>
                        </a:rPr>
                        <a:t>       IL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$38,820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978937075"/>
                  </a:ext>
                </a:extLst>
              </a:tr>
              <a:tr h="198358">
                <a:tc>
                  <a:txBody>
                    <a:bodyPr/>
                    <a:lstStyle/>
                    <a:p>
                      <a:pPr algn="l" fontAlgn="b"/>
                      <a:r>
                        <a:rPr lang="en-US" sz="1200" u="none" strike="noStrike" dirty="0">
                          <a:effectLst/>
                        </a:rPr>
                        <a:t>       ND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$38,032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04456956"/>
                  </a:ext>
                </a:extLst>
              </a:tr>
              <a:tr h="198358">
                <a:tc>
                  <a:txBody>
                    <a:bodyPr/>
                    <a:lstStyle/>
                    <a:p>
                      <a:pPr algn="l" fontAlgn="b"/>
                      <a:r>
                        <a:rPr lang="en-US" sz="1200" u="none" strike="noStrike" dirty="0">
                          <a:effectLst/>
                        </a:rPr>
                        <a:t>       MN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$37,644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3982088"/>
                  </a:ext>
                </a:extLst>
              </a:tr>
              <a:tr h="198358">
                <a:tc>
                  <a:txBody>
                    <a:bodyPr/>
                    <a:lstStyle/>
                    <a:p>
                      <a:pPr algn="l" fontAlgn="b"/>
                      <a:r>
                        <a:rPr lang="en-US" sz="1200" u="none" strike="noStrike" dirty="0">
                          <a:effectLst/>
                        </a:rPr>
                        <a:t>       SD</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$37,419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283178637"/>
                  </a:ext>
                </a:extLst>
              </a:tr>
              <a:tr h="198358">
                <a:tc>
                  <a:txBody>
                    <a:bodyPr/>
                    <a:lstStyle/>
                    <a:p>
                      <a:pPr algn="l" fontAlgn="b"/>
                      <a:r>
                        <a:rPr lang="en-US" sz="1200" u="none" strike="noStrike" dirty="0">
                          <a:effectLst/>
                        </a:rPr>
                        <a:t>       WI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$36,983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778124338"/>
                  </a:ext>
                </a:extLst>
              </a:tr>
              <a:tr h="198358">
                <a:tc>
                  <a:txBody>
                    <a:bodyPr/>
                    <a:lstStyle/>
                    <a:p>
                      <a:pPr algn="l" fontAlgn="b"/>
                      <a:r>
                        <a:rPr lang="en-US" sz="1200" b="1" u="none" strike="noStrike" dirty="0">
                          <a:effectLst/>
                        </a:rPr>
                        <a:t>       IA  </a:t>
                      </a:r>
                      <a:endParaRPr lang="en-US" sz="1200" b="1"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b="1" u="none" strike="noStrike" dirty="0">
                          <a:effectLst/>
                        </a:rPr>
                        <a:t>$35,766 </a:t>
                      </a:r>
                      <a:endParaRPr lang="en-US" sz="1200" b="1"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956074048"/>
                  </a:ext>
                </a:extLst>
              </a:tr>
              <a:tr h="198358">
                <a:tc>
                  <a:txBody>
                    <a:bodyPr/>
                    <a:lstStyle/>
                    <a:p>
                      <a:pPr algn="l" fontAlgn="b"/>
                      <a:r>
                        <a:rPr lang="en-US" sz="1200" u="none" strike="noStrike" dirty="0">
                          <a:effectLst/>
                        </a:rPr>
                        <a:t>       KS</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$34,883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4208419331"/>
                  </a:ext>
                </a:extLst>
              </a:tr>
              <a:tr h="198358">
                <a:tc>
                  <a:txBody>
                    <a:bodyPr/>
                    <a:lstStyle/>
                    <a:p>
                      <a:pPr algn="l" fontAlgn="b"/>
                      <a:r>
                        <a:rPr lang="en-US" sz="1200" u="none" strike="noStrike" dirty="0">
                          <a:effectLst/>
                        </a:rPr>
                        <a:t>      MO</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$31,842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583216809"/>
                  </a:ext>
                </a:extLst>
              </a:tr>
            </a:tbl>
          </a:graphicData>
        </a:graphic>
      </p:graphicFrame>
    </p:spTree>
    <p:extLst>
      <p:ext uri="{BB962C8B-B14F-4D97-AF65-F5344CB8AC3E}">
        <p14:creationId xmlns:p14="http://schemas.microsoft.com/office/powerpoint/2010/main" val="189244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8D3D-7A07-4CA7-9E6C-88B3C7506827}"/>
              </a:ext>
            </a:extLst>
          </p:cNvPr>
          <p:cNvSpPr>
            <a:spLocks noGrp="1"/>
          </p:cNvSpPr>
          <p:nvPr>
            <p:ph type="title"/>
          </p:nvPr>
        </p:nvSpPr>
        <p:spPr/>
        <p:txBody>
          <a:bodyPr/>
          <a:lstStyle/>
          <a:p>
            <a:r>
              <a:rPr lang="en-US" dirty="0"/>
              <a:t>Promising Practices </a:t>
            </a:r>
          </a:p>
        </p:txBody>
      </p:sp>
      <p:sp>
        <p:nvSpPr>
          <p:cNvPr id="3" name="Content Placeholder 2">
            <a:extLst>
              <a:ext uri="{FF2B5EF4-FFF2-40B4-BE49-F238E27FC236}">
                <a16:creationId xmlns:a16="http://schemas.microsoft.com/office/drawing/2014/main" id="{FC91F273-38DA-4255-8695-9D8E2E630D5B}"/>
              </a:ext>
            </a:extLst>
          </p:cNvPr>
          <p:cNvSpPr>
            <a:spLocks noGrp="1"/>
          </p:cNvSpPr>
          <p:nvPr>
            <p:ph idx="1"/>
          </p:nvPr>
        </p:nvSpPr>
        <p:spPr/>
        <p:txBody>
          <a:bodyPr>
            <a:normAutofit/>
          </a:bodyPr>
          <a:lstStyle/>
          <a:p>
            <a:pPr>
              <a:buFont typeface="Wingdings" panose="05000000000000000000" pitchFamily="2" charset="2"/>
              <a:buChar char="Ø"/>
            </a:pPr>
            <a:r>
              <a:rPr lang="en-US" sz="2400" dirty="0"/>
              <a:t>Indiana AA degree at High School Graduation, 2 years of University, articulated community college credits, plus support to attract diverse and talented high school students into teaching</a:t>
            </a:r>
          </a:p>
          <a:p>
            <a:pPr>
              <a:buFont typeface="Wingdings" panose="05000000000000000000" pitchFamily="2" charset="2"/>
              <a:buChar char="Ø"/>
            </a:pPr>
            <a:r>
              <a:rPr lang="en-US" sz="2400" dirty="0"/>
              <a:t>Western Governor’s University, online program for Iowans in full time jobs, wanting to complete degree and transition to teaching. Allows rural districts to support and recruit paras and others connected to community into teaching. </a:t>
            </a:r>
          </a:p>
          <a:p>
            <a:pPr>
              <a:buFont typeface="Wingdings" panose="05000000000000000000" pitchFamily="2" charset="2"/>
              <a:buChar char="Ø"/>
            </a:pPr>
            <a:r>
              <a:rPr lang="en-US" sz="2400" dirty="0"/>
              <a:t>Others??  Let us know. </a:t>
            </a:r>
          </a:p>
        </p:txBody>
      </p:sp>
    </p:spTree>
    <p:extLst>
      <p:ext uri="{BB962C8B-B14F-4D97-AF65-F5344CB8AC3E}">
        <p14:creationId xmlns:p14="http://schemas.microsoft.com/office/powerpoint/2010/main" val="2939881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0"/>
            <a:ext cx="7543800" cy="1450757"/>
          </a:xfrm>
        </p:spPr>
        <p:txBody>
          <a:bodyPr/>
          <a:lstStyle/>
          <a:p>
            <a:pPr algn="ctr"/>
            <a:r>
              <a:rPr lang="en-US" b="1" dirty="0"/>
              <a:t>Opportunity Equity for At-risk Students/Poverty</a:t>
            </a:r>
          </a:p>
        </p:txBody>
      </p:sp>
      <p:pic>
        <p:nvPicPr>
          <p:cNvPr id="3" name="Picture 2"/>
          <p:cNvPicPr>
            <a:picLocks noChangeAspect="1"/>
          </p:cNvPicPr>
          <p:nvPr/>
        </p:nvPicPr>
        <p:blipFill>
          <a:blip r:embed="rId2"/>
          <a:stretch>
            <a:fillRect/>
          </a:stretch>
        </p:blipFill>
        <p:spPr>
          <a:xfrm>
            <a:off x="4038600" y="4267200"/>
            <a:ext cx="948620" cy="990600"/>
          </a:xfrm>
          <a:prstGeom prst="rect">
            <a:avLst/>
          </a:prstGeom>
        </p:spPr>
      </p:pic>
    </p:spTree>
    <p:extLst>
      <p:ext uri="{BB962C8B-B14F-4D97-AF65-F5344CB8AC3E}">
        <p14:creationId xmlns:p14="http://schemas.microsoft.com/office/powerpoint/2010/main" val="3866624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86605"/>
            <a:ext cx="5090160" cy="1084996"/>
          </a:xfrm>
        </p:spPr>
        <p:txBody>
          <a:bodyPr>
            <a:normAutofit fontScale="90000"/>
          </a:bodyPr>
          <a:lstStyle/>
          <a:p>
            <a:r>
              <a:rPr lang="en-US" dirty="0"/>
              <a:t>Student Inequities and At-risk Needs</a:t>
            </a:r>
          </a:p>
        </p:txBody>
      </p:sp>
      <p:sp>
        <p:nvSpPr>
          <p:cNvPr id="3" name="Content Placeholder 2"/>
          <p:cNvSpPr>
            <a:spLocks noGrp="1"/>
          </p:cNvSpPr>
          <p:nvPr>
            <p:ph idx="1"/>
          </p:nvPr>
        </p:nvSpPr>
        <p:spPr>
          <a:xfrm>
            <a:off x="822959" y="1845734"/>
            <a:ext cx="7025641" cy="4023360"/>
          </a:xfrm>
        </p:spPr>
        <p:txBody>
          <a:bodyPr>
            <a:normAutofit fontScale="77500" lnSpcReduction="20000"/>
          </a:bodyPr>
          <a:lstStyle/>
          <a:p>
            <a:r>
              <a:rPr lang="en-US" dirty="0"/>
              <a:t>Despite the School Finance Interim Committee recommending and the House Education Committee approving a bill, </a:t>
            </a:r>
            <a:r>
              <a:rPr lang="en-US" b="1" u="sng" dirty="0">
                <a:hlinkClick r:id="rId2"/>
              </a:rPr>
              <a:t>HF 2490</a:t>
            </a:r>
            <a:r>
              <a:rPr lang="en-US" dirty="0"/>
              <a:t>, the study of the impact of poverty on education and funding formula options to meet the needs of students did not advance out of House Appropriations Committee in 2020 and no bills were prosed in 2021. </a:t>
            </a:r>
          </a:p>
          <a:p>
            <a:r>
              <a:rPr lang="en-US" dirty="0"/>
              <a:t>A bill also approved in the House Education Committee in 2020, </a:t>
            </a:r>
            <a:r>
              <a:rPr lang="en-US" b="1" u="sng" dirty="0">
                <a:hlinkClick r:id="rId3"/>
              </a:rPr>
              <a:t>HF 2497</a:t>
            </a:r>
            <a:r>
              <a:rPr lang="en-US" dirty="0"/>
              <a:t>, would have allowed SBRC to grant spending authority up to 5% for Dropout Prevention (DoP), but died in the House Appropriations Committee and nothing further was discussed in 2021. </a:t>
            </a:r>
          </a:p>
          <a:p>
            <a:r>
              <a:rPr lang="en-US" b="1" dirty="0">
                <a:hlinkClick r:id="rId4"/>
              </a:rPr>
              <a:t>HF 847 </a:t>
            </a:r>
            <a:r>
              <a:rPr lang="en-US" dirty="0"/>
              <a:t>School Choice and Flexibility, increased the threshold for low-income students below 200% of FPL for transportation assistance to open enrolled district. District of residence is responsible for transportation and deducts from tuition paid to receiving district. </a:t>
            </a:r>
          </a:p>
          <a:p>
            <a:r>
              <a:rPr lang="en-US" dirty="0"/>
              <a:t>COVID-19 negatively impacted low-income students, with greater literacy learning loss and math too (national level – your local mileage may vary.) Lower income families were more likely to have employment and education interruptions. </a:t>
            </a:r>
          </a:p>
          <a:p>
            <a:r>
              <a:rPr lang="en-US" dirty="0"/>
              <a:t>FYI:  Children from families with incomes at or below 130% of the poverty level are eligible for free lunch those 130-185% eligible for reduced lunch. </a:t>
            </a:r>
          </a:p>
        </p:txBody>
      </p:sp>
      <p:pic>
        <p:nvPicPr>
          <p:cNvPr id="4" name="Picture 3"/>
          <p:cNvPicPr>
            <a:picLocks noChangeAspect="1"/>
          </p:cNvPicPr>
          <p:nvPr/>
        </p:nvPicPr>
        <p:blipFill>
          <a:blip r:embed="rId5"/>
          <a:stretch>
            <a:fillRect/>
          </a:stretch>
        </p:blipFill>
        <p:spPr>
          <a:xfrm>
            <a:off x="0" y="1"/>
            <a:ext cx="2438400" cy="1498242"/>
          </a:xfrm>
          <a:prstGeom prst="rect">
            <a:avLst/>
          </a:prstGeom>
        </p:spPr>
      </p:pic>
      <p:pic>
        <p:nvPicPr>
          <p:cNvPr id="6" name="Picture 5"/>
          <p:cNvPicPr/>
          <p:nvPr/>
        </p:nvPicPr>
        <p:blipFill>
          <a:blip r:embed="rId6" cstate="print">
            <a:extLst>
              <a:ext uri="{28A0092B-C50C-407E-A947-70E740481C1C}">
                <a14:useLocalDpi xmlns:a14="http://schemas.microsoft.com/office/drawing/2010/main" val="0"/>
              </a:ext>
            </a:extLst>
          </a:blip>
          <a:stretch>
            <a:fillRect/>
          </a:stretch>
        </p:blipFill>
        <p:spPr>
          <a:xfrm>
            <a:off x="8153400" y="1059075"/>
            <a:ext cx="548640" cy="617325"/>
          </a:xfrm>
          <a:prstGeom prst="rect">
            <a:avLst/>
          </a:prstGeom>
        </p:spPr>
      </p:pic>
    </p:spTree>
    <p:extLst>
      <p:ext uri="{BB962C8B-B14F-4D97-AF65-F5344CB8AC3E}">
        <p14:creationId xmlns:p14="http://schemas.microsoft.com/office/powerpoint/2010/main" val="645547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914400" y="4800600"/>
            <a:ext cx="6477000" cy="923330"/>
          </a:xfrm>
          <a:prstGeom prst="rect">
            <a:avLst/>
          </a:prstGeom>
          <a:noFill/>
        </p:spPr>
        <p:txBody>
          <a:bodyPr wrap="square" rtlCol="0">
            <a:spAutoFit/>
          </a:bodyPr>
          <a:lstStyle/>
          <a:p>
            <a:r>
              <a:rPr lang="en-US" dirty="0"/>
              <a:t>In 2001, only 4 districts had more than 50% of students eligible for FRPL (Waterloo, Keokuk, Wayne and Diagonal. Diagonal was the state high at 60.2% and the only district above 60%)</a:t>
            </a:r>
          </a:p>
        </p:txBody>
      </p:sp>
      <p:pic>
        <p:nvPicPr>
          <p:cNvPr id="6" name="Content Placeholder 5"/>
          <p:cNvPicPr>
            <a:picLocks noGrp="1" noChangeAspect="1"/>
          </p:cNvPicPr>
          <p:nvPr>
            <p:ph idx="1"/>
          </p:nvPr>
        </p:nvPicPr>
        <p:blipFill>
          <a:blip r:embed="rId2"/>
          <a:stretch>
            <a:fillRect/>
          </a:stretch>
        </p:blipFill>
        <p:spPr>
          <a:xfrm>
            <a:off x="304800" y="127496"/>
            <a:ext cx="8385076" cy="4368304"/>
          </a:xfrm>
          <a:prstGeom prst="rect">
            <a:avLst/>
          </a:prstGeom>
        </p:spPr>
      </p:pic>
    </p:spTree>
    <p:extLst>
      <p:ext uri="{BB962C8B-B14F-4D97-AF65-F5344CB8AC3E}">
        <p14:creationId xmlns:p14="http://schemas.microsoft.com/office/powerpoint/2010/main" val="29133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257800"/>
            <a:ext cx="8641976" cy="1477328"/>
          </a:xfrm>
          <a:prstGeom prst="rect">
            <a:avLst/>
          </a:prstGeom>
          <a:solidFill>
            <a:schemeClr val="bg1"/>
          </a:solidFill>
        </p:spPr>
        <p:txBody>
          <a:bodyPr wrap="square" rtlCol="0">
            <a:spAutoFit/>
          </a:bodyPr>
          <a:lstStyle/>
          <a:p>
            <a:r>
              <a:rPr lang="en-US" dirty="0"/>
              <a:t>In FY 2021, 79 districts have more than half of their student on FRPL, and 31 districts have more than 60% of students eligible for FRPL. Those 14 districts above 70% include Council Bluffs, Sioux City, South Page, Hamburg, Storm Lake, Clay Central-Everly, Denison, Marshalltown, Waterloo, Des Moines, Lu Verne, Rock Valley, Postville, and Stratford. </a:t>
            </a:r>
          </a:p>
          <a:p>
            <a:r>
              <a:rPr lang="en-US" dirty="0"/>
              <a:t>Nine of the districts with more than 70% are rural.</a:t>
            </a:r>
          </a:p>
        </p:txBody>
      </p:sp>
      <p:pic>
        <p:nvPicPr>
          <p:cNvPr id="2" name="Picture 1"/>
          <p:cNvPicPr>
            <a:picLocks noChangeAspect="1"/>
          </p:cNvPicPr>
          <p:nvPr/>
        </p:nvPicPr>
        <p:blipFill>
          <a:blip r:embed="rId2"/>
          <a:stretch>
            <a:fillRect/>
          </a:stretch>
        </p:blipFill>
        <p:spPr>
          <a:xfrm>
            <a:off x="35767" y="76200"/>
            <a:ext cx="8973530" cy="5105400"/>
          </a:xfrm>
          <a:prstGeom prst="rect">
            <a:avLst/>
          </a:prstGeom>
        </p:spPr>
      </p:pic>
      <p:sp>
        <p:nvSpPr>
          <p:cNvPr id="3" name="TextBox 2">
            <a:extLst>
              <a:ext uri="{FF2B5EF4-FFF2-40B4-BE49-F238E27FC236}">
                <a16:creationId xmlns:a16="http://schemas.microsoft.com/office/drawing/2014/main" id="{E95E46FD-8FD7-4E1F-8BB5-8831D2008729}"/>
              </a:ext>
            </a:extLst>
          </p:cNvPr>
          <p:cNvSpPr txBox="1"/>
          <p:nvPr/>
        </p:nvSpPr>
        <p:spPr>
          <a:xfrm>
            <a:off x="7543800" y="381000"/>
            <a:ext cx="1219200" cy="19050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0021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16D7B-9752-4C17-A3B9-437BA35E5BB4}"/>
              </a:ext>
            </a:extLst>
          </p:cNvPr>
          <p:cNvPicPr>
            <a:picLocks noChangeAspect="1"/>
          </p:cNvPicPr>
          <p:nvPr/>
        </p:nvPicPr>
        <p:blipFill>
          <a:blip r:embed="rId2"/>
          <a:stretch>
            <a:fillRect/>
          </a:stretch>
        </p:blipFill>
        <p:spPr>
          <a:xfrm>
            <a:off x="0" y="228600"/>
            <a:ext cx="9140452" cy="5181600"/>
          </a:xfrm>
          <a:prstGeom prst="rect">
            <a:avLst/>
          </a:prstGeom>
        </p:spPr>
      </p:pic>
      <p:sp>
        <p:nvSpPr>
          <p:cNvPr id="3" name="5-Point Star 2"/>
          <p:cNvSpPr/>
          <p:nvPr/>
        </p:nvSpPr>
        <p:spPr>
          <a:xfrm>
            <a:off x="8686800" y="22860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5-Point Star 4"/>
          <p:cNvSpPr/>
          <p:nvPr/>
        </p:nvSpPr>
        <p:spPr>
          <a:xfrm>
            <a:off x="8686800" y="4114801"/>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09600" y="5410200"/>
            <a:ext cx="7735078" cy="923330"/>
          </a:xfrm>
          <a:prstGeom prst="rect">
            <a:avLst/>
          </a:prstGeom>
        </p:spPr>
        <p:txBody>
          <a:bodyPr wrap="square">
            <a:spAutoFit/>
          </a:bodyPr>
          <a:lstStyle/>
          <a:p>
            <a:r>
              <a:rPr lang="en-US" dirty="0"/>
              <a:t>Districts in the largest and smallest enrollment categories had the highest percentage of students eligible for free or reduced price lunch </a:t>
            </a:r>
          </a:p>
          <a:p>
            <a:r>
              <a:rPr lang="en-US" dirty="0"/>
              <a:t>(DE Condition of Education Report 2020 Table 1-7). </a:t>
            </a:r>
          </a:p>
        </p:txBody>
      </p:sp>
    </p:spTree>
    <p:extLst>
      <p:ext uri="{BB962C8B-B14F-4D97-AF65-F5344CB8AC3E}">
        <p14:creationId xmlns:p14="http://schemas.microsoft.com/office/powerpoint/2010/main" val="2613818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1563-D833-40C8-BE43-B627556BE9E0}"/>
              </a:ext>
            </a:extLst>
          </p:cNvPr>
          <p:cNvSpPr>
            <a:spLocks noGrp="1"/>
          </p:cNvSpPr>
          <p:nvPr>
            <p:ph type="title"/>
          </p:nvPr>
        </p:nvSpPr>
        <p:spPr/>
        <p:txBody>
          <a:bodyPr/>
          <a:lstStyle/>
          <a:p>
            <a:r>
              <a:rPr lang="en-US" dirty="0"/>
              <a:t>COVID-19 Crinkles</a:t>
            </a:r>
          </a:p>
        </p:txBody>
      </p:sp>
      <p:sp>
        <p:nvSpPr>
          <p:cNvPr id="3" name="Content Placeholder 2">
            <a:extLst>
              <a:ext uri="{FF2B5EF4-FFF2-40B4-BE49-F238E27FC236}">
                <a16:creationId xmlns:a16="http://schemas.microsoft.com/office/drawing/2014/main" id="{BC9498C8-0B42-49C4-B0BE-6AF6B728EF25}"/>
              </a:ext>
            </a:extLst>
          </p:cNvPr>
          <p:cNvSpPr>
            <a:spLocks noGrp="1"/>
          </p:cNvSpPr>
          <p:nvPr>
            <p:ph idx="1"/>
          </p:nvPr>
        </p:nvSpPr>
        <p:spPr/>
        <p:txBody>
          <a:bodyPr/>
          <a:lstStyle/>
          <a:p>
            <a:pPr>
              <a:buFont typeface="Wingdings" panose="05000000000000000000" pitchFamily="2" charset="2"/>
              <a:buChar char="Ø"/>
            </a:pPr>
            <a:r>
              <a:rPr lang="en-US" dirty="0"/>
              <a:t>Significant federal funding followed Title I distribution formula, based on census tract poverty. </a:t>
            </a:r>
          </a:p>
          <a:p>
            <a:pPr>
              <a:buFont typeface="Wingdings" panose="05000000000000000000" pitchFamily="2" charset="2"/>
              <a:buChar char="Ø"/>
            </a:pPr>
            <a:r>
              <a:rPr lang="en-US" dirty="0"/>
              <a:t>20% of ESSER III/ARP is required to be spent on learning recovery. </a:t>
            </a:r>
          </a:p>
          <a:p>
            <a:pPr>
              <a:buFont typeface="Wingdings" panose="05000000000000000000" pitchFamily="2" charset="2"/>
              <a:buChar char="Ø"/>
            </a:pPr>
            <a:r>
              <a:rPr lang="en-US" dirty="0"/>
              <a:t>Current Title I budget proposals in Washington show at least $16B increase compared to FY 2021. (Iowa is typically 1% of federal allocations, so $160 million estimated increase)</a:t>
            </a:r>
          </a:p>
          <a:p>
            <a:pPr>
              <a:buFont typeface="Wingdings" panose="05000000000000000000" pitchFamily="2" charset="2"/>
              <a:buChar char="Ø"/>
            </a:pPr>
            <a:r>
              <a:rPr lang="en-US" dirty="0"/>
              <a:t>Advocacy challenge: invest these funds wisely in districts with high poverty to demonstrate results. Keep legislators apprised of your instructional progress in closing the gap and improving outcomes. </a:t>
            </a:r>
          </a:p>
        </p:txBody>
      </p:sp>
    </p:spTree>
    <p:extLst>
      <p:ext uri="{BB962C8B-B14F-4D97-AF65-F5344CB8AC3E}">
        <p14:creationId xmlns:p14="http://schemas.microsoft.com/office/powerpoint/2010/main" val="550808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543800" cy="1450757"/>
          </a:xfrm>
        </p:spPr>
        <p:txBody>
          <a:bodyPr>
            <a:normAutofit/>
          </a:bodyPr>
          <a:lstStyle/>
          <a:p>
            <a:pPr algn="ctr"/>
            <a:r>
              <a:rPr lang="en-US" b="1" dirty="0"/>
              <a:t>Sharing Incentives Extension</a:t>
            </a:r>
          </a:p>
        </p:txBody>
      </p:sp>
      <p:sp>
        <p:nvSpPr>
          <p:cNvPr id="3" name="Rectangle 2"/>
          <p:cNvSpPr/>
          <p:nvPr/>
        </p:nvSpPr>
        <p:spPr>
          <a:xfrm>
            <a:off x="457200" y="1905000"/>
            <a:ext cx="8382000" cy="4278094"/>
          </a:xfrm>
          <a:prstGeom prst="rect">
            <a:avLst/>
          </a:prstGeom>
        </p:spPr>
        <p:txBody>
          <a:bodyPr wrap="square">
            <a:spAutoFit/>
          </a:bodyPr>
          <a:lstStyle/>
          <a:p>
            <a:r>
              <a:rPr lang="en-US" sz="1600" b="1" u="sng" dirty="0">
                <a:hlinkClick r:id="rId2"/>
              </a:rPr>
              <a:t>HF 847</a:t>
            </a:r>
            <a:r>
              <a:rPr lang="en-US" sz="1600" b="1" dirty="0"/>
              <a:t> Flexibility/Education Provisions</a:t>
            </a:r>
            <a:r>
              <a:rPr lang="en-US" sz="1600" dirty="0"/>
              <a:t> added a work-based learning coordinator and a special education director position for operational sharing at 3 student weighting each. RSAI supported these provision. </a:t>
            </a:r>
          </a:p>
          <a:p>
            <a:endParaRPr lang="en-US" sz="1600" b="1" u="sng" dirty="0">
              <a:hlinkClick r:id="rId3"/>
            </a:endParaRPr>
          </a:p>
          <a:p>
            <a:r>
              <a:rPr lang="en-US" sz="1600" b="1" u="sng" dirty="0">
                <a:hlinkClick r:id="rId3"/>
              </a:rPr>
              <a:t>HF 868 </a:t>
            </a:r>
            <a:r>
              <a:rPr lang="en-US" sz="1600" b="1" dirty="0"/>
              <a:t>Education Appropriations </a:t>
            </a:r>
            <a:r>
              <a:rPr lang="en-US" sz="1600" dirty="0"/>
              <a:t>added a mental health professional who holds SPR issued by the BOEE as an allowable operational sharing position at 3.0 student weighting. RSAI supported this provision by was registered as undecided on the bill which did many other things, too. </a:t>
            </a:r>
          </a:p>
          <a:p>
            <a:endParaRPr lang="en-US" sz="1600" dirty="0"/>
          </a:p>
          <a:p>
            <a:r>
              <a:rPr lang="en-US" sz="1600" dirty="0"/>
              <a:t>HF 847 also lowered all 3-student weighted positions to 2 and all 5 student-weighted positions to 4, for the remaining three years of the program (FY 2022-24), which first impacts school budgets in the 2022-23 school year.  </a:t>
            </a:r>
          </a:p>
          <a:p>
            <a:endParaRPr lang="en-US" sz="1600" dirty="0"/>
          </a:p>
          <a:p>
            <a:r>
              <a:rPr lang="en-US" sz="1600" u="sng" dirty="0">
                <a:hlinkClick r:id="rId4"/>
              </a:rPr>
              <a:t>SF 156 </a:t>
            </a:r>
            <a:r>
              <a:rPr lang="en-US" sz="1600" dirty="0"/>
              <a:t>would add an information technology position to operational sharing and </a:t>
            </a:r>
            <a:r>
              <a:rPr lang="en-US" sz="1600" u="sng" dirty="0">
                <a:hlinkClick r:id="rId5"/>
              </a:rPr>
              <a:t>SF 74 </a:t>
            </a:r>
            <a:r>
              <a:rPr lang="en-US" sz="1600" dirty="0"/>
              <a:t>would add a School Resources Officer position, both died in Senate Committees.  </a:t>
            </a:r>
          </a:p>
          <a:p>
            <a:endParaRPr lang="en-US" sz="1600" dirty="0"/>
          </a:p>
          <a:p>
            <a:r>
              <a:rPr lang="en-US" sz="1600" dirty="0"/>
              <a:t>RSAI has concerns about lowering the weightings and supported these two bills which remained in committees at the close of the 2021 Session.</a:t>
            </a:r>
            <a:endParaRPr lang="en-US" dirty="0"/>
          </a:p>
        </p:txBody>
      </p:sp>
      <p:pic>
        <p:nvPicPr>
          <p:cNvPr id="6" name="Picture 5">
            <a:extLst>
              <a:ext uri="{FF2B5EF4-FFF2-40B4-BE49-F238E27FC236}">
                <a16:creationId xmlns:a16="http://schemas.microsoft.com/office/drawing/2014/main" id="{0FFF8376-945A-47CD-A24F-AD81BE19104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229600" y="1066799"/>
            <a:ext cx="609600" cy="688757"/>
          </a:xfrm>
          <a:prstGeom prst="rect">
            <a:avLst/>
          </a:prstGeom>
        </p:spPr>
      </p:pic>
    </p:spTree>
    <p:extLst>
      <p:ext uri="{BB962C8B-B14F-4D97-AF65-F5344CB8AC3E}">
        <p14:creationId xmlns:p14="http://schemas.microsoft.com/office/powerpoint/2010/main" val="62958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Priorities for 2021 Session: RSAI</a:t>
            </a:r>
          </a:p>
        </p:txBody>
      </p:sp>
      <p:sp>
        <p:nvSpPr>
          <p:cNvPr id="3" name="Content Placeholder 2"/>
          <p:cNvSpPr>
            <a:spLocks noGrp="1"/>
          </p:cNvSpPr>
          <p:nvPr>
            <p:ph sz="half" idx="1"/>
          </p:nvPr>
        </p:nvSpPr>
        <p:spPr/>
        <p:txBody>
          <a:bodyPr>
            <a:normAutofit fontScale="77500" lnSpcReduction="20000"/>
          </a:bodyPr>
          <a:lstStyle/>
          <a:p>
            <a:pPr>
              <a:buFont typeface="Wingdings" panose="05000000000000000000" pitchFamily="2" charset="2"/>
              <a:buChar char="Ø"/>
            </a:pPr>
            <a:r>
              <a:rPr lang="en-US" dirty="0"/>
              <a:t>Adequate Resources: SSA (3.75% based on strong FY 2021 surplus and inflation)</a:t>
            </a:r>
          </a:p>
          <a:p>
            <a:pPr>
              <a:buFont typeface="Wingdings" panose="05000000000000000000" pitchFamily="2" charset="2"/>
              <a:buChar char="Ø"/>
            </a:pPr>
            <a:r>
              <a:rPr lang="en-US" dirty="0"/>
              <a:t>Poverty Opportunity: formula weighting, poverty study and MSA for waived fees (UEN also includes ISL proration issue)</a:t>
            </a:r>
          </a:p>
          <a:p>
            <a:pPr>
              <a:buFont typeface="Wingdings" panose="05000000000000000000" pitchFamily="2" charset="2"/>
              <a:buChar char="Ø"/>
            </a:pPr>
            <a:r>
              <a:rPr lang="en-US" dirty="0"/>
              <a:t>Educator and Staff Shortage: substitutes, flexibility, hire retirees, sped generalist</a:t>
            </a:r>
          </a:p>
          <a:p>
            <a:pPr>
              <a:buFont typeface="Wingdings" panose="05000000000000000000" pitchFamily="2" charset="2"/>
              <a:buChar char="Ø"/>
            </a:pPr>
            <a:r>
              <a:rPr lang="en-US" dirty="0"/>
              <a:t>Mental Health/Assessing and Addressing staff/Student Social, Emotional and Behavioral Health</a:t>
            </a:r>
          </a:p>
          <a:p>
            <a:pPr>
              <a:buFont typeface="Wingdings" panose="05000000000000000000" pitchFamily="2" charset="2"/>
              <a:buChar char="Ø"/>
            </a:pPr>
            <a:r>
              <a:rPr lang="en-US" dirty="0"/>
              <a:t>Formula Equity (close gap over 9 years and RSAI still mentions transportation equity)</a:t>
            </a:r>
          </a:p>
          <a:p>
            <a:pPr>
              <a:buFont typeface="Wingdings" panose="05000000000000000000" pitchFamily="2" charset="2"/>
              <a:buChar char="Ø"/>
            </a:pPr>
            <a:r>
              <a:rPr lang="en-US" dirty="0"/>
              <a:t>Quality PK: 1.0 weighting for full day, poverty factor, ELL weighting, and fix for 2020 COVID enrollment dip (create budget guarantee &amp; on-time funding or base 2022 budget on Oct. 2019 enrollment)</a:t>
            </a:r>
          </a:p>
          <a:p>
            <a:pPr>
              <a:buFont typeface="Wingdings" panose="05000000000000000000" pitchFamily="2" charset="2"/>
              <a:buChar char="Ø"/>
            </a:pPr>
            <a:endParaRPr lang="en-US" dirty="0"/>
          </a:p>
          <a:p>
            <a:endParaRPr lang="en-US" dirty="0"/>
          </a:p>
        </p:txBody>
      </p:sp>
      <p:sp>
        <p:nvSpPr>
          <p:cNvPr id="4" name="Content Placeholder 3"/>
          <p:cNvSpPr>
            <a:spLocks noGrp="1"/>
          </p:cNvSpPr>
          <p:nvPr>
            <p:ph sz="half" idx="2"/>
          </p:nvPr>
        </p:nvSpPr>
        <p:spPr/>
        <p:txBody>
          <a:bodyPr>
            <a:normAutofit fontScale="77500" lnSpcReduction="20000"/>
          </a:bodyPr>
          <a:lstStyle/>
          <a:p>
            <a:pPr>
              <a:buFont typeface="Wingdings" panose="05000000000000000000" pitchFamily="2" charset="2"/>
              <a:buChar char="Ø"/>
            </a:pPr>
            <a:r>
              <a:rPr lang="en-US" dirty="0"/>
              <a:t>District Authority/Home Rule</a:t>
            </a:r>
          </a:p>
          <a:p>
            <a:pPr>
              <a:buFont typeface="Wingdings" panose="05000000000000000000" pitchFamily="2" charset="2"/>
              <a:buChar char="Ø"/>
            </a:pPr>
            <a:r>
              <a:rPr lang="en-US" dirty="0"/>
              <a:t>School safety: investments for training and safety personnel</a:t>
            </a:r>
          </a:p>
          <a:p>
            <a:pPr>
              <a:buFont typeface="Wingdings" panose="05000000000000000000" pitchFamily="2" charset="2"/>
              <a:buChar char="Ø"/>
            </a:pPr>
            <a:r>
              <a:rPr lang="en-US" dirty="0"/>
              <a:t>Remote learning and instructional time: school board authority to decide if learning is remote and counting the time toward days/hours</a:t>
            </a:r>
          </a:p>
          <a:p>
            <a:pPr>
              <a:lnSpc>
                <a:spcPct val="110000"/>
              </a:lnSpc>
              <a:buFont typeface="Wingdings" panose="05000000000000000000" pitchFamily="2" charset="2"/>
              <a:buChar char="Ø"/>
            </a:pPr>
            <a:r>
              <a:rPr lang="en-US" dirty="0"/>
              <a:t>Internet connectivity and Access: state and federal efforts to connect all staff and students to Internet. Poverty should not be a barrier. Sharing Incentives and Efficiencies:  Extension, additional positions, increase the cap. </a:t>
            </a:r>
          </a:p>
          <a:p>
            <a:pPr>
              <a:lnSpc>
                <a:spcPct val="110000"/>
              </a:lnSpc>
              <a:buFont typeface="Wingdings" panose="05000000000000000000" pitchFamily="2" charset="2"/>
              <a:buChar char="Ø"/>
            </a:pPr>
            <a:r>
              <a:rPr lang="en-US" dirty="0"/>
              <a:t>Bonding Capacity: 50% +1 for bond issues and apply 5% debt limitation to property tax-backed debt only (not state penny)</a:t>
            </a:r>
          </a:p>
          <a:p>
            <a:pPr>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1984677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1"/>
            <a:ext cx="7543800" cy="1219200"/>
          </a:xfrm>
        </p:spPr>
        <p:txBody>
          <a:bodyPr>
            <a:normAutofit fontScale="90000"/>
          </a:bodyPr>
          <a:lstStyle/>
          <a:p>
            <a:pPr algn="ctr"/>
            <a:r>
              <a:rPr lang="en-US" b="1" dirty="0"/>
              <a:t>Sharing Incentives Extension</a:t>
            </a:r>
            <a:br>
              <a:rPr lang="en-US" b="1" dirty="0"/>
            </a:br>
            <a:r>
              <a:rPr lang="en-US" b="1" dirty="0"/>
              <a:t>Timeline and Impact</a:t>
            </a:r>
          </a:p>
        </p:txBody>
      </p:sp>
      <p:sp>
        <p:nvSpPr>
          <p:cNvPr id="3" name="Rectangle 2"/>
          <p:cNvSpPr/>
          <p:nvPr/>
        </p:nvSpPr>
        <p:spPr>
          <a:xfrm>
            <a:off x="-8755" y="1828800"/>
            <a:ext cx="8915400" cy="4708981"/>
          </a:xfrm>
          <a:prstGeom prst="rect">
            <a:avLst/>
          </a:prstGeom>
        </p:spPr>
        <p:txBody>
          <a:bodyPr wrap="square">
            <a:spAutoFit/>
          </a:bodyPr>
          <a:lstStyle/>
          <a:p>
            <a:pPr marL="742950" lvl="1" indent="-285750">
              <a:lnSpc>
                <a:spcPct val="100000"/>
              </a:lnSpc>
              <a:buFont typeface="Wingdings" panose="05000000000000000000" pitchFamily="2" charset="2"/>
              <a:buChar char="Ø"/>
            </a:pPr>
            <a:r>
              <a:rPr lang="en-US" sz="2000" dirty="0"/>
              <a:t>2018:  Extension of Operational Sharing Incentives through budget year beginning July 1, 2024 (BEDS enrollment count Oct. 1, 2023)</a:t>
            </a:r>
          </a:p>
          <a:p>
            <a:pPr marL="742950" lvl="1" indent="-285750">
              <a:lnSpc>
                <a:spcPct val="100000"/>
              </a:lnSpc>
              <a:buFont typeface="Wingdings" panose="05000000000000000000" pitchFamily="2" charset="2"/>
              <a:buChar char="Ø"/>
            </a:pPr>
            <a:r>
              <a:rPr lang="en-US" sz="2000" dirty="0"/>
              <a:t>2019:  Extension of WGS and Reorganization Incentives for reorgs effective no later than July 1, 2024</a:t>
            </a:r>
          </a:p>
          <a:p>
            <a:pPr marL="742950" lvl="1" indent="-285750">
              <a:lnSpc>
                <a:spcPct val="100000"/>
              </a:lnSpc>
              <a:buFont typeface="Wingdings" panose="05000000000000000000" pitchFamily="2" charset="2"/>
              <a:buChar char="Ø"/>
            </a:pPr>
            <a:r>
              <a:rPr lang="en-US" dirty="0"/>
              <a:t>Incentives provide an impetus for districts to work together to deliver greater educational opportunities for students through WGS, either one-way, which 43 districts used in the 2019-20 school year or with two-way agreements, which 14 districts used.  Three districts that previously participated in whole grade sharing were reorganized effective July 1, 2019, lowering the total number of school districts in Iowa to 327. </a:t>
            </a:r>
          </a:p>
          <a:p>
            <a:pPr marL="742950" lvl="1" indent="-285750">
              <a:buFont typeface="Wingdings" panose="05000000000000000000" pitchFamily="2" charset="2"/>
              <a:buChar char="Ø"/>
            </a:pPr>
            <a:r>
              <a:rPr lang="en-US" dirty="0"/>
              <a:t>In the FY 2022 school year, a total weighting equivalent to 4,051 students, or $29.3 million, was generated through operational sharing for 264 school districts.  115 school districts generated the maximum of 21 student weighting. Six of Iowa’s AEAs also generated operational sharing weighting in the FY 2022 school year. </a:t>
            </a:r>
          </a:p>
          <a:p>
            <a:pPr marL="742950" lvl="1" indent="-285750">
              <a:lnSpc>
                <a:spcPct val="100000"/>
              </a:lnSpc>
              <a:buFont typeface="Wingdings" panose="05000000000000000000" pitchFamily="2" charset="2"/>
              <a:buChar char="Ø"/>
            </a:pPr>
            <a:endParaRPr lang="en-US" sz="2000" dirty="0"/>
          </a:p>
          <a:p>
            <a:pPr lvl="1">
              <a:lnSpc>
                <a:spcPct val="100000"/>
              </a:lnSpc>
            </a:pPr>
            <a:endParaRPr lang="en-US" sz="2000" dirty="0"/>
          </a:p>
        </p:txBody>
      </p:sp>
    </p:spTree>
    <p:extLst>
      <p:ext uri="{BB962C8B-B14F-4D97-AF65-F5344CB8AC3E}">
        <p14:creationId xmlns:p14="http://schemas.microsoft.com/office/powerpoint/2010/main" val="120552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5"/>
          <p:cNvSpPr txBox="1"/>
          <p:nvPr/>
        </p:nvSpPr>
        <p:spPr>
          <a:xfrm>
            <a:off x="990600" y="5654301"/>
            <a:ext cx="7772400" cy="646331"/>
          </a:xfrm>
          <a:prstGeom prst="rect">
            <a:avLst/>
          </a:prstGeom>
          <a:noFill/>
        </p:spPr>
        <p:txBody>
          <a:bodyPr wrap="square" rtlCol="0">
            <a:spAutoFit/>
          </a:bodyPr>
          <a:lstStyle/>
          <a:p>
            <a:r>
              <a:rPr lang="en-US" dirty="0"/>
              <a:t>264 districts receive operational sharing incentives in the 2021-22 fiscal year (an increase of 29 districts).  $29.3 million total (increase of $3.6 million).</a:t>
            </a:r>
          </a:p>
        </p:txBody>
      </p:sp>
      <p:sp>
        <p:nvSpPr>
          <p:cNvPr id="4" name="Content Placeholder 3">
            <a:extLst>
              <a:ext uri="{FF2B5EF4-FFF2-40B4-BE49-F238E27FC236}">
                <a16:creationId xmlns:a16="http://schemas.microsoft.com/office/drawing/2014/main" id="{A2347EEF-79D7-43F6-B47B-1A15FD81050E}"/>
              </a:ext>
            </a:extLst>
          </p:cNvPr>
          <p:cNvSpPr>
            <a:spLocks noGrp="1"/>
          </p:cNvSpPr>
          <p:nvPr>
            <p:ph sz="half" idx="1"/>
          </p:nvPr>
        </p:nvSpPr>
        <p:spPr/>
        <p:txBody>
          <a:bodyPr/>
          <a:lstStyle/>
          <a:p>
            <a:endParaRPr lang="en-US" dirty="0"/>
          </a:p>
        </p:txBody>
      </p:sp>
      <p:pic>
        <p:nvPicPr>
          <p:cNvPr id="7" name="Picture 6">
            <a:extLst>
              <a:ext uri="{FF2B5EF4-FFF2-40B4-BE49-F238E27FC236}">
                <a16:creationId xmlns:a16="http://schemas.microsoft.com/office/drawing/2014/main" id="{50BBA4C0-1906-4918-9F97-CB91869251BA}"/>
              </a:ext>
            </a:extLst>
          </p:cNvPr>
          <p:cNvPicPr>
            <a:picLocks noChangeAspect="1"/>
          </p:cNvPicPr>
          <p:nvPr/>
        </p:nvPicPr>
        <p:blipFill>
          <a:blip r:embed="rId2"/>
          <a:stretch>
            <a:fillRect/>
          </a:stretch>
        </p:blipFill>
        <p:spPr>
          <a:xfrm>
            <a:off x="76200" y="19591"/>
            <a:ext cx="8991600" cy="5612938"/>
          </a:xfrm>
          <a:prstGeom prst="rect">
            <a:avLst/>
          </a:prstGeom>
        </p:spPr>
      </p:pic>
    </p:spTree>
    <p:extLst>
      <p:ext uri="{BB962C8B-B14F-4D97-AF65-F5344CB8AC3E}">
        <p14:creationId xmlns:p14="http://schemas.microsoft.com/office/powerpoint/2010/main" val="2952838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1"/>
            <a:ext cx="7543800" cy="990600"/>
          </a:xfrm>
        </p:spPr>
        <p:txBody>
          <a:bodyPr/>
          <a:lstStyle/>
          <a:p>
            <a:pPr algn="ctr"/>
            <a:r>
              <a:rPr lang="en-US" b="1" dirty="0"/>
              <a:t>Quality Preschool</a:t>
            </a:r>
          </a:p>
        </p:txBody>
      </p:sp>
      <p:pic>
        <p:nvPicPr>
          <p:cNvPr id="3" name="Picture 2" descr="tendermusings: Bring me 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38600"/>
            <a:ext cx="5845479" cy="1066800"/>
          </a:xfrm>
          <a:prstGeom prst="rect">
            <a:avLst/>
          </a:prstGeom>
        </p:spPr>
      </p:pic>
    </p:spTree>
    <p:extLst>
      <p:ext uri="{BB962C8B-B14F-4D97-AF65-F5344CB8AC3E}">
        <p14:creationId xmlns:p14="http://schemas.microsoft.com/office/powerpoint/2010/main" val="427864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6605"/>
            <a:ext cx="7010400" cy="475396"/>
          </a:xfrm>
        </p:spPr>
        <p:txBody>
          <a:bodyPr>
            <a:normAutofit fontScale="90000"/>
          </a:bodyPr>
          <a:lstStyle/>
          <a:p>
            <a:pPr algn="ctr"/>
            <a:r>
              <a:rPr lang="en-US" b="1" dirty="0"/>
              <a:t>Quality Preschool</a:t>
            </a:r>
          </a:p>
        </p:txBody>
      </p:sp>
      <p:sp>
        <p:nvSpPr>
          <p:cNvPr id="4" name="Content Placeholder 3"/>
          <p:cNvSpPr>
            <a:spLocks noGrp="1"/>
          </p:cNvSpPr>
          <p:nvPr>
            <p:ph sz="half" idx="2"/>
          </p:nvPr>
        </p:nvSpPr>
        <p:spPr>
          <a:xfrm>
            <a:off x="1066800" y="2286000"/>
            <a:ext cx="7223760" cy="3733800"/>
          </a:xfrm>
        </p:spPr>
        <p:txBody>
          <a:bodyPr>
            <a:normAutofit fontScale="85000" lnSpcReduction="10000"/>
          </a:bodyPr>
          <a:lstStyle/>
          <a:p>
            <a:r>
              <a:rPr lang="en-US" b="1" dirty="0"/>
              <a:t>HF 868 Education Appropriations</a:t>
            </a:r>
            <a:r>
              <a:rPr lang="en-US" dirty="0"/>
              <a:t> allows districts with increased PK enrollment on Oct. 1, 2021 compared to Oct. 1, 2020 to apply to the SBRC for spending authority for the increased enrollment at the 0.5 PK weighting. Intention that GEERs federal funding will over the costs of the spending authority, but Governor has not yet announced.  If federal funds are insufficient to cover the demand, the SBRC is required to prorate the amount. </a:t>
            </a:r>
          </a:p>
          <a:p>
            <a:r>
              <a:rPr lang="en-US" sz="1700" b="1" dirty="0"/>
              <a:t>Note</a:t>
            </a:r>
            <a:r>
              <a:rPr lang="en-US" sz="1700" dirty="0"/>
              <a:t>:  PK enrollment fell in the Fall 2020. PK does not have an on-time funding component or budget guarantee. DE guidance prohibits school districts from using general fund for PK expansion. Federal ESSER or ARP funds could be used for PK if funding from HF 868 process is not sufficient.</a:t>
            </a:r>
          </a:p>
          <a:p>
            <a:r>
              <a:rPr lang="en-US" u="sng" dirty="0">
                <a:hlinkClick r:id="rId2"/>
              </a:rPr>
              <a:t>HF 318 </a:t>
            </a:r>
            <a:r>
              <a:rPr lang="en-US" dirty="0"/>
              <a:t>would have allowed districts to serve and count young 5-year-olds in PK, was approved by the full House, Senate Education Committee and Senate Appropriations Committee, but died on the Senate Calendar. This bill remains alive for consideration in the 2021 Session. RSAI supports this bill. </a:t>
            </a:r>
          </a:p>
          <a:p>
            <a:r>
              <a:rPr lang="en-US" dirty="0"/>
              <a:t>No bills moved forward to increase the weighting to 1.0 or provide poverty factor weighting for lower income preschoolers. </a:t>
            </a:r>
          </a:p>
          <a:p>
            <a:endParaRPr lang="en-US" dirty="0"/>
          </a:p>
        </p:txBody>
      </p:sp>
      <p:pic>
        <p:nvPicPr>
          <p:cNvPr id="7" name="Picture 6" descr="tendermusings: Bring me ba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838200"/>
            <a:ext cx="5105400" cy="931736"/>
          </a:xfrm>
          <a:prstGeom prst="rect">
            <a:avLst/>
          </a:prstGeom>
        </p:spPr>
      </p:pic>
      <p:pic>
        <p:nvPicPr>
          <p:cNvPr id="20" name="Picture 19">
            <a:extLst>
              <a:ext uri="{FF2B5EF4-FFF2-40B4-BE49-F238E27FC236}">
                <a16:creationId xmlns:a16="http://schemas.microsoft.com/office/drawing/2014/main" id="{41A2294E-FC96-4E89-8A96-5166D85DEEC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82307" y="2304807"/>
            <a:ext cx="342265" cy="356235"/>
          </a:xfrm>
          <a:prstGeom prst="rect">
            <a:avLst/>
          </a:prstGeom>
        </p:spPr>
      </p:pic>
      <p:pic>
        <p:nvPicPr>
          <p:cNvPr id="21" name="Picture 20">
            <a:extLst>
              <a:ext uri="{FF2B5EF4-FFF2-40B4-BE49-F238E27FC236}">
                <a16:creationId xmlns:a16="http://schemas.microsoft.com/office/drawing/2014/main" id="{E675D363-B8CA-4206-86C7-12678E6E895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99452" y="4648200"/>
            <a:ext cx="325120" cy="335280"/>
          </a:xfrm>
          <a:prstGeom prst="rect">
            <a:avLst/>
          </a:prstGeom>
        </p:spPr>
      </p:pic>
      <p:pic>
        <p:nvPicPr>
          <p:cNvPr id="22" name="Picture 21">
            <a:extLst>
              <a:ext uri="{FF2B5EF4-FFF2-40B4-BE49-F238E27FC236}">
                <a16:creationId xmlns:a16="http://schemas.microsoft.com/office/drawing/2014/main" id="{A1E1A6AA-6A26-48C8-8D3B-5B3FE6F0D63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1520" y="5408378"/>
            <a:ext cx="335280" cy="366395"/>
          </a:xfrm>
          <a:prstGeom prst="rect">
            <a:avLst/>
          </a:prstGeom>
        </p:spPr>
      </p:pic>
    </p:spTree>
    <p:extLst>
      <p:ext uri="{BB962C8B-B14F-4D97-AF65-F5344CB8AC3E}">
        <p14:creationId xmlns:p14="http://schemas.microsoft.com/office/powerpoint/2010/main" val="3057177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C2D6-6B42-4C76-91DA-F40177AB51A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DBD4981-03ED-4FE9-8AA7-5ED2DB0BC5DD}"/>
              </a:ext>
            </a:extLst>
          </p:cNvPr>
          <p:cNvSpPr>
            <a:spLocks noGrp="1"/>
          </p:cNvSpPr>
          <p:nvPr>
            <p:ph sz="half" idx="1"/>
          </p:nvPr>
        </p:nvSpPr>
        <p:spPr>
          <a:xfrm>
            <a:off x="822960" y="5334000"/>
            <a:ext cx="7863840" cy="914400"/>
          </a:xfrm>
        </p:spPr>
        <p:txBody>
          <a:bodyPr>
            <a:normAutofit fontScale="40000" lnSpcReduction="20000"/>
          </a:bodyPr>
          <a:lstStyle/>
          <a:p>
            <a:r>
              <a:rPr lang="en-US" dirty="0"/>
              <a:t>FY 2019 Budget Enrollment (normal year), PK has 3,818 fewer enrollees than 1</a:t>
            </a:r>
            <a:r>
              <a:rPr lang="en-US" baseline="30000" dirty="0"/>
              <a:t>st</a:t>
            </a:r>
            <a:r>
              <a:rPr lang="en-US" dirty="0"/>
              <a:t> Grade</a:t>
            </a:r>
          </a:p>
          <a:p>
            <a:r>
              <a:rPr lang="en-US" sz="3600" dirty="0"/>
              <a:t>Typical years FY 19 and FY 20 had comparison of 3,818 and 4,426 fewer PK students than 1</a:t>
            </a:r>
            <a:r>
              <a:rPr lang="en-US" sz="3600" baseline="30000" dirty="0"/>
              <a:t>st</a:t>
            </a:r>
            <a:r>
              <a:rPr lang="en-US" sz="3600" dirty="0"/>
              <a:t> grade students, respectively. FY 2021 Budget Enrollment (COVID year), PK has 7,856 fewer enrollees than 1</a:t>
            </a:r>
            <a:r>
              <a:rPr lang="en-US" sz="3600" baseline="30000" dirty="0"/>
              <a:t>st</a:t>
            </a:r>
            <a:r>
              <a:rPr lang="en-US" sz="3600" dirty="0"/>
              <a:t> Grade. </a:t>
            </a:r>
          </a:p>
        </p:txBody>
      </p:sp>
      <p:graphicFrame>
        <p:nvGraphicFramePr>
          <p:cNvPr id="5" name="Chart 4">
            <a:extLst>
              <a:ext uri="{FF2B5EF4-FFF2-40B4-BE49-F238E27FC236}">
                <a16:creationId xmlns:a16="http://schemas.microsoft.com/office/drawing/2014/main" id="{6168782C-B952-408B-A608-03EFD20D75C5}"/>
              </a:ext>
            </a:extLst>
          </p:cNvPr>
          <p:cNvGraphicFramePr>
            <a:graphicFrameLocks/>
          </p:cNvGraphicFramePr>
          <p:nvPr>
            <p:extLst>
              <p:ext uri="{D42A27DB-BD31-4B8C-83A1-F6EECF244321}">
                <p14:modId xmlns:p14="http://schemas.microsoft.com/office/powerpoint/2010/main" val="2429064239"/>
              </p:ext>
            </p:extLst>
          </p:nvPr>
        </p:nvGraphicFramePr>
        <p:xfrm>
          <a:off x="304800" y="286604"/>
          <a:ext cx="85344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0673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0395-EEF8-4E9B-9CF7-6FE47CB3E701}"/>
              </a:ext>
            </a:extLst>
          </p:cNvPr>
          <p:cNvSpPr>
            <a:spLocks noGrp="1"/>
          </p:cNvSpPr>
          <p:nvPr>
            <p:ph type="title"/>
          </p:nvPr>
        </p:nvSpPr>
        <p:spPr/>
        <p:txBody>
          <a:bodyPr/>
          <a:lstStyle/>
          <a:p>
            <a:r>
              <a:rPr lang="en-US" dirty="0"/>
              <a:t>Why does PK matter? </a:t>
            </a:r>
          </a:p>
        </p:txBody>
      </p:sp>
      <p:sp>
        <p:nvSpPr>
          <p:cNvPr id="3" name="Content Placeholder 2">
            <a:extLst>
              <a:ext uri="{FF2B5EF4-FFF2-40B4-BE49-F238E27FC236}">
                <a16:creationId xmlns:a16="http://schemas.microsoft.com/office/drawing/2014/main" id="{7B6FE6D8-9E16-4904-ACE4-504DACEC9CE3}"/>
              </a:ext>
            </a:extLst>
          </p:cNvPr>
          <p:cNvSpPr>
            <a:spLocks noGrp="1"/>
          </p:cNvSpPr>
          <p:nvPr>
            <p:ph sz="half" idx="1"/>
          </p:nvPr>
        </p:nvSpPr>
        <p:spPr>
          <a:xfrm>
            <a:off x="822960" y="1845734"/>
            <a:ext cx="7543800" cy="4023360"/>
          </a:xfrm>
        </p:spPr>
        <p:txBody>
          <a:bodyPr>
            <a:normAutofit fontScale="70000" lnSpcReduction="20000"/>
          </a:bodyPr>
          <a:lstStyle/>
          <a:p>
            <a:r>
              <a:rPr lang="en-US" b="1" dirty="0"/>
              <a:t>Why does preschool matter? </a:t>
            </a:r>
            <a:r>
              <a:rPr lang="en-US" dirty="0"/>
              <a:t>The Perry Preschool Project, 40 years later, documents $17 savings for every dollar invested (earlier findings of $8 saved for every dollar invested are also often cited). Once considered a strategy just to support working parents with child care needs, the majority of states now view access to high-quality PK programs as a critical long-term economic investment in the future workforce. Education Commission of the States, </a:t>
            </a:r>
            <a:r>
              <a:rPr lang="en-US" u="sng" dirty="0">
                <a:hlinkClick r:id="rId2"/>
              </a:rPr>
              <a:t>http://www.ecs.org/docs/early-learning-primer.pdf</a:t>
            </a:r>
            <a:r>
              <a:rPr lang="en-US" dirty="0"/>
              <a:t> Oct. 2014: </a:t>
            </a:r>
            <a:r>
              <a:rPr lang="en-US" i="1" dirty="0"/>
              <a:t>Six rigorous long term evaluation studies have found that children who participated in high-quality preschool programs were:</a:t>
            </a:r>
            <a:endParaRPr lang="en-US" dirty="0"/>
          </a:p>
          <a:p>
            <a:r>
              <a:rPr lang="en-US" i="1" dirty="0"/>
              <a:t>   </a:t>
            </a:r>
            <a:endParaRPr lang="en-US" sz="2600" dirty="0"/>
          </a:p>
          <a:p>
            <a:pPr lvl="2"/>
            <a:r>
              <a:rPr lang="en-US" sz="2600" i="1" dirty="0"/>
              <a:t>25% less likely to drop out of school.</a:t>
            </a:r>
            <a:endParaRPr lang="en-US" sz="2600" dirty="0"/>
          </a:p>
          <a:p>
            <a:pPr lvl="2"/>
            <a:r>
              <a:rPr lang="en-US" sz="2600" i="1" dirty="0"/>
              <a:t>40% less likely to become a teen parent.</a:t>
            </a:r>
            <a:endParaRPr lang="en-US" sz="2600" dirty="0"/>
          </a:p>
          <a:p>
            <a:pPr lvl="2"/>
            <a:r>
              <a:rPr lang="en-US" sz="2600" i="1" dirty="0"/>
              <a:t>50% less likely to be placed in special education.</a:t>
            </a:r>
            <a:endParaRPr lang="en-US" sz="2600" dirty="0"/>
          </a:p>
          <a:p>
            <a:pPr lvl="2"/>
            <a:r>
              <a:rPr lang="en-US" sz="2600" i="1" dirty="0"/>
              <a:t>60% less likely to never attend college.</a:t>
            </a:r>
            <a:endParaRPr lang="en-US" sz="2600" dirty="0"/>
          </a:p>
          <a:p>
            <a:pPr lvl="2"/>
            <a:r>
              <a:rPr lang="en-US" sz="2600" i="1" dirty="0"/>
              <a:t>70% less likely to be arrested for a violent crime.</a:t>
            </a:r>
            <a:endParaRPr lang="en-US" sz="2600" dirty="0"/>
          </a:p>
          <a:p>
            <a:r>
              <a:rPr lang="en-US" dirty="0"/>
              <a:t> Sarah Daily, </a:t>
            </a:r>
            <a:r>
              <a:rPr lang="en-US" i="1" dirty="0"/>
              <a:t>Initiatives from Preschool to Third Grade: A Policymaker’s Guide</a:t>
            </a:r>
            <a:r>
              <a:rPr lang="en-US" dirty="0"/>
              <a:t>, shows reductions in costly outcomes that quality preschool prevents. (Denver, CO: Education Commission of the States, October 2014) </a:t>
            </a:r>
            <a:r>
              <a:rPr lang="en-US" u="sng" dirty="0">
                <a:hlinkClick r:id="rId3"/>
              </a:rPr>
              <a:t>http://www.ecs.org/docs/early-learning-primer.pdf</a:t>
            </a:r>
            <a:r>
              <a:rPr lang="en-US" dirty="0"/>
              <a:t>. The National Conference of State Legislatures quotes studies on long term return on investment. </a:t>
            </a:r>
            <a:r>
              <a:rPr lang="en-US" u="sng" dirty="0">
                <a:hlinkClick r:id="rId4"/>
              </a:rPr>
              <a:t>http://www.ncsl.org/research/human-services/new-research-early-education-as-economic-investme.aspx</a:t>
            </a:r>
            <a:r>
              <a:rPr lang="en-US" dirty="0"/>
              <a:t> </a:t>
            </a:r>
          </a:p>
        </p:txBody>
      </p:sp>
    </p:spTree>
    <p:extLst>
      <p:ext uri="{BB962C8B-B14F-4D97-AF65-F5344CB8AC3E}">
        <p14:creationId xmlns:p14="http://schemas.microsoft.com/office/powerpoint/2010/main" val="2518818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543800" cy="990600"/>
          </a:xfrm>
        </p:spPr>
        <p:txBody>
          <a:bodyPr/>
          <a:lstStyle/>
          <a:p>
            <a:pPr algn="ctr"/>
            <a:r>
              <a:rPr lang="en-US" b="1" dirty="0"/>
              <a:t>School Safety</a:t>
            </a:r>
          </a:p>
        </p:txBody>
      </p:sp>
      <p:sp>
        <p:nvSpPr>
          <p:cNvPr id="4" name="Rectangle 3"/>
          <p:cNvSpPr/>
          <p:nvPr/>
        </p:nvSpPr>
        <p:spPr>
          <a:xfrm>
            <a:off x="1219200" y="1828800"/>
            <a:ext cx="7391400" cy="4247317"/>
          </a:xfrm>
          <a:prstGeom prst="rect">
            <a:avLst/>
          </a:prstGeom>
        </p:spPr>
        <p:txBody>
          <a:bodyPr wrap="square">
            <a:spAutoFit/>
          </a:bodyPr>
          <a:lstStyle/>
          <a:p>
            <a:r>
              <a:rPr lang="en-US" dirty="0">
                <a:latin typeface="Calibri" panose="020F0502020204030204" pitchFamily="34" charset="0"/>
                <a:cs typeface="Times New Roman" panose="02020603050405020304" pitchFamily="18" charset="0"/>
              </a:rPr>
              <a:t>Several </a:t>
            </a:r>
            <a:r>
              <a:rPr lang="en-US" dirty="0"/>
              <a:t>bills were proposed regarding safety at school, but no action made it to the Governor’s desk.  </a:t>
            </a:r>
          </a:p>
          <a:p>
            <a:r>
              <a:rPr lang="en-US" u="sng" dirty="0">
                <a:hlinkClick r:id="rId2"/>
              </a:rPr>
              <a:t>SF 74 </a:t>
            </a:r>
            <a:r>
              <a:rPr lang="en-US" dirty="0"/>
              <a:t>would have added a School Resource Officer position to operational sharing, but did not advance out of the Senate Education Committee.</a:t>
            </a:r>
          </a:p>
          <a:p>
            <a:r>
              <a:rPr lang="en-US" u="sng" dirty="0">
                <a:hlinkClick r:id="rId3"/>
              </a:rPr>
              <a:t>SF 258, which </a:t>
            </a:r>
            <a:r>
              <a:rPr lang="en-US" dirty="0"/>
              <a:t>would have allowed an increase in Instructional Support Levy (ISL) funding for the costs of a School Resource Officer (SRO) position, was approved by Senate Education Committee, but did not move forward out of the Ways and Means Committee. RSAI was registered in support of these two bills. </a:t>
            </a:r>
          </a:p>
          <a:p>
            <a:r>
              <a:rPr lang="en-US" dirty="0"/>
              <a:t>Identical “Safe and Sound at School” bills, authored by Iowa Department of Public Safety, were introduced in both chambers </a:t>
            </a:r>
            <a:r>
              <a:rPr lang="en-US" u="sng" dirty="0">
                <a:hlinkClick r:id="rId4"/>
              </a:rPr>
              <a:t>SSB 1070 </a:t>
            </a:r>
            <a:r>
              <a:rPr lang="en-US" dirty="0"/>
              <a:t>and </a:t>
            </a:r>
            <a:r>
              <a:rPr lang="en-US" u="sng" dirty="0">
                <a:hlinkClick r:id="rId5"/>
              </a:rPr>
              <a:t>HF 585. </a:t>
            </a:r>
            <a:r>
              <a:rPr lang="en-US" dirty="0"/>
              <a:t> These proposals would have set up a 24-hour anonymous hotline for tips, managed by the DPS, but would have created some expectations for schools to monitor and address complaints without any additional funding.  RSAI opposed </a:t>
            </a:r>
            <a:r>
              <a:rPr lang="en-US" u="sng" dirty="0">
                <a:hlinkClick r:id="rId4"/>
              </a:rPr>
              <a:t>SSB 1070 </a:t>
            </a:r>
            <a:r>
              <a:rPr lang="en-US" dirty="0"/>
              <a:t>and </a:t>
            </a:r>
            <a:r>
              <a:rPr lang="en-US" u="sng" dirty="0">
                <a:hlinkClick r:id="rId5"/>
              </a:rPr>
              <a:t>HF 585.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7696200" y="533400"/>
            <a:ext cx="948620" cy="990600"/>
          </a:xfrm>
          <a:prstGeom prst="rect">
            <a:avLst/>
          </a:prstGeom>
        </p:spPr>
      </p:pic>
    </p:spTree>
    <p:extLst>
      <p:ext uri="{BB962C8B-B14F-4D97-AF65-F5344CB8AC3E}">
        <p14:creationId xmlns:p14="http://schemas.microsoft.com/office/powerpoint/2010/main" val="150581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Bonding Capacity/Simple Majority</a:t>
            </a:r>
          </a:p>
        </p:txBody>
      </p:sp>
      <p:sp>
        <p:nvSpPr>
          <p:cNvPr id="3" name="Content Placeholder 2"/>
          <p:cNvSpPr>
            <a:spLocks noGrp="1"/>
          </p:cNvSpPr>
          <p:nvPr>
            <p:ph sz="half" idx="1"/>
          </p:nvPr>
        </p:nvSpPr>
        <p:spPr>
          <a:xfrm>
            <a:off x="822960" y="2209800"/>
            <a:ext cx="7543800" cy="3125894"/>
          </a:xfrm>
        </p:spPr>
        <p:txBody>
          <a:bodyPr>
            <a:normAutofit fontScale="92500" lnSpcReduction="10000"/>
          </a:bodyPr>
          <a:lstStyle/>
          <a:p>
            <a:pPr>
              <a:buFont typeface="Wingdings" panose="05000000000000000000" pitchFamily="2" charset="2"/>
              <a:buChar char="Ø"/>
            </a:pPr>
            <a:r>
              <a:rPr lang="en-US" u="sng" dirty="0">
                <a:hlinkClick r:id="rId2"/>
              </a:rPr>
              <a:t>SF 568 </a:t>
            </a:r>
            <a:r>
              <a:rPr lang="en-US" dirty="0"/>
              <a:t>Elections Omnibus:  this bill originally required entities requesting the public measure on a special election date (not the school board election in November) to mail notifications to all households that include a registered voter eligible to vote on the public measure. The notification would have been required to include 1) Election date. 2) Hours during which the polls will be open. 3) Information on finding the voter’s polling place. 4) Internet site and telephone number of the county commissioner of elections. 5)  Internet site of the State commissioner of elections. </a:t>
            </a:r>
          </a:p>
          <a:p>
            <a:pPr>
              <a:buFont typeface="Wingdings" panose="05000000000000000000" pitchFamily="2" charset="2"/>
              <a:buChar char="Ø"/>
            </a:pPr>
            <a:r>
              <a:rPr lang="en-US" dirty="0"/>
              <a:t>RSAI was opposed to these provisions, which were removed from the bill in a late amendment in the process.  No other legislation to address bonding capacity was advanced. </a:t>
            </a:r>
          </a:p>
        </p:txBody>
      </p:sp>
      <p:pic>
        <p:nvPicPr>
          <p:cNvPr id="6" name="Picture 5">
            <a:extLst>
              <a:ext uri="{FF2B5EF4-FFF2-40B4-BE49-F238E27FC236}">
                <a16:creationId xmlns:a16="http://schemas.microsoft.com/office/drawing/2014/main" id="{CB77F4E5-5009-404F-BB3F-869AEA2F09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20000" y="533400"/>
            <a:ext cx="609600" cy="609600"/>
          </a:xfrm>
          <a:prstGeom prst="rect">
            <a:avLst/>
          </a:prstGeom>
        </p:spPr>
      </p:pic>
    </p:spTree>
    <p:extLst>
      <p:ext uri="{BB962C8B-B14F-4D97-AF65-F5344CB8AC3E}">
        <p14:creationId xmlns:p14="http://schemas.microsoft.com/office/powerpoint/2010/main" val="2302327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Accessibility</a:t>
            </a:r>
          </a:p>
        </p:txBody>
      </p:sp>
      <p:sp>
        <p:nvSpPr>
          <p:cNvPr id="3" name="Content Placeholder 2"/>
          <p:cNvSpPr>
            <a:spLocks noGrp="1"/>
          </p:cNvSpPr>
          <p:nvPr>
            <p:ph sz="half" idx="1"/>
          </p:nvPr>
        </p:nvSpPr>
        <p:spPr>
          <a:xfrm>
            <a:off x="822960" y="1905000"/>
            <a:ext cx="7940040" cy="4800600"/>
          </a:xfrm>
        </p:spPr>
        <p:txBody>
          <a:bodyPr>
            <a:normAutofit fontScale="55000" lnSpcReduction="20000"/>
          </a:bodyPr>
          <a:lstStyle/>
          <a:p>
            <a:r>
              <a:rPr lang="en-US" sz="2500" b="1" u="sng" dirty="0">
                <a:hlinkClick r:id="rId2"/>
              </a:rPr>
              <a:t>HF 867</a:t>
            </a:r>
            <a:r>
              <a:rPr lang="en-US" sz="2500" b="1" dirty="0"/>
              <a:t> Administration and Regulation Appropriations</a:t>
            </a:r>
            <a:r>
              <a:rPr lang="en-US" sz="2500" dirty="0"/>
              <a:t> included $100 million to the Empower Rural Iowa Broadband Grant Fund.  Governor Reynolds signed </a:t>
            </a:r>
            <a:r>
              <a:rPr lang="en-US" sz="2500" b="1" u="sng" dirty="0">
                <a:hlinkClick r:id="rId3"/>
              </a:rPr>
              <a:t>HF 848</a:t>
            </a:r>
            <a:r>
              <a:rPr lang="en-US" sz="2500" dirty="0"/>
              <a:t> which creates a statutory framework for the grants, on April 28. Governor Reynolds made increasing upload and internet speeds in rural Iowa a priority for the session and asked for $150 million in funding for broadband grants in the first year, and $450 million over three years. On signing the bill, Governor Reynolds said: </a:t>
            </a:r>
          </a:p>
          <a:p>
            <a:pPr>
              <a:buFont typeface="Wingdings" panose="05000000000000000000" pitchFamily="2" charset="2"/>
              <a:buChar char="Ø"/>
            </a:pPr>
            <a:r>
              <a:rPr lang="en-US" sz="2500" i="1" dirty="0"/>
              <a:t>“This bill provides a historic $100 million investment in broadband that will transform our infrastructure into a powerful network, enabling fast, high-quality connectivity statewide and opening doors to new opportunities for communities large and small. I want to thank the Legislature for their commitment to funding the broadband grant program and to the providers for their dedication to this initiative.”</a:t>
            </a:r>
            <a:endParaRPr lang="en-US" sz="2500" dirty="0"/>
          </a:p>
          <a:p>
            <a:pPr>
              <a:buFont typeface="Wingdings" panose="05000000000000000000" pitchFamily="2" charset="2"/>
              <a:buChar char="Ø"/>
            </a:pPr>
            <a:r>
              <a:rPr lang="en-US" sz="2500" dirty="0"/>
              <a:t>RSAI supported the policy bill, HF 848, and the down-payment appropriation for it HF 867. </a:t>
            </a:r>
          </a:p>
          <a:p>
            <a:pPr>
              <a:buFont typeface="Wingdings" panose="05000000000000000000" pitchFamily="2" charset="2"/>
              <a:buChar char="Ø"/>
            </a:pPr>
            <a:r>
              <a:rPr lang="en-US" sz="2500" dirty="0"/>
              <a:t>Announced Oct. 11: Gov. Reynolds and OCIO announced the awardees of the latest $100 million state-funded Empower Rural Iowa Broadband Grant Program. Due to the overwhelming need and interest in the program – OCIO received 178 applications requesting a total of $300 million – the State of Iowa is using $200 million in federal funds to build upon it.   </a:t>
            </a:r>
          </a:p>
          <a:p>
            <a:pPr>
              <a:buFont typeface="Wingdings" panose="05000000000000000000" pitchFamily="2" charset="2"/>
              <a:buChar char="Ø"/>
            </a:pPr>
            <a:r>
              <a:rPr lang="en-US" sz="2500" dirty="0"/>
              <a:t>This new grant program allows communications service providers, including telecommunication companies and local governments, to apply for up to 60 percent of their broadband project costs in eligible areas of the state. </a:t>
            </a:r>
            <a:r>
              <a:rPr lang="en-US" altLang="en-US" sz="2500" dirty="0"/>
              <a:t>Questions about the opportunity may be submitted to the OCIO beginning on October 15, 2021. Applications may be submitted to the OCIO from October 25, 2021 through November 22, 2021.  </a:t>
            </a:r>
          </a:p>
          <a:p>
            <a:pPr>
              <a:buFont typeface="Wingdings" panose="05000000000000000000" pitchFamily="2" charset="2"/>
              <a:buChar char="Ø"/>
            </a:pPr>
            <a:r>
              <a:rPr lang="en-US" altLang="en-US" sz="2500" dirty="0">
                <a:solidFill>
                  <a:srgbClr val="222222"/>
                </a:solidFill>
                <a:latin typeface="Calibri" panose="020F0502020204030204" pitchFamily="34" charset="0"/>
                <a:cs typeface="Times New Roman" panose="02020603050405020304" pitchFamily="18" charset="0"/>
              </a:rPr>
              <a:t>Further information about the grant process for this funding opportunity is available on the OCIO website at </a:t>
            </a:r>
            <a:r>
              <a:rPr lang="en-US" altLang="en-US" sz="2500" dirty="0">
                <a:solidFill>
                  <a:srgbClr val="1155CC"/>
                </a:solidFill>
                <a:latin typeface="Calibri" panose="020F0502020204030204" pitchFamily="34" charset="0"/>
                <a:cs typeface="Times New Roman" panose="02020603050405020304" pitchFamily="18" charset="0"/>
                <a:hlinkClick r:id="rId4"/>
              </a:rPr>
              <a:t>https://ocio.iowa.gov/empower-rural-iowa-broadband-grant-program-notice-funding-availability-007</a:t>
            </a:r>
            <a:endParaRPr lang="en-US" altLang="en-US" sz="2800" dirty="0">
              <a:solidFill>
                <a:schemeClr val="tx1"/>
              </a:solidFill>
              <a:latin typeface="Arial" panose="020B0604020202020204" pitchFamily="34" charset="0"/>
            </a:endParaRPr>
          </a:p>
          <a:p>
            <a:pPr marL="0" lvl="0" indent="0" eaLnBrk="0" fontAlgn="base" hangingPunct="0">
              <a:lnSpc>
                <a:spcPct val="100000"/>
              </a:lnSpc>
              <a:spcBef>
                <a:spcPct val="0"/>
              </a:spcBef>
              <a:spcAft>
                <a:spcPct val="0"/>
              </a:spcAft>
              <a:buClrTx/>
              <a:buSzTx/>
              <a:buNone/>
            </a:pPr>
            <a:endParaRPr lang="en-US" altLang="en-US" sz="700" dirty="0">
              <a:solidFill>
                <a:schemeClr val="tx1"/>
              </a:solidFill>
            </a:endParaRPr>
          </a:p>
          <a:p>
            <a:endParaRPr lang="en-US" dirty="0"/>
          </a:p>
        </p:txBody>
      </p:sp>
      <p:pic>
        <p:nvPicPr>
          <p:cNvPr id="5" name="Picture 4">
            <a:extLst>
              <a:ext uri="{FF2B5EF4-FFF2-40B4-BE49-F238E27FC236}">
                <a16:creationId xmlns:a16="http://schemas.microsoft.com/office/drawing/2014/main" id="{6AFAC7BC-D553-4BFF-8892-91D2AA67977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315200" y="457200"/>
            <a:ext cx="914400" cy="990600"/>
          </a:xfrm>
          <a:prstGeom prst="rect">
            <a:avLst/>
          </a:prstGeom>
        </p:spPr>
      </p:pic>
      <p:sp>
        <p:nvSpPr>
          <p:cNvPr id="8" name="Rectangle 3">
            <a:extLst>
              <a:ext uri="{FF2B5EF4-FFF2-40B4-BE49-F238E27FC236}">
                <a16:creationId xmlns:a16="http://schemas.microsoft.com/office/drawing/2014/main" id="{71ECB390-2E4A-410B-A2EB-2D5A7271F877}"/>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5266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Learning, Instructional Time, Local Control</a:t>
            </a:r>
          </a:p>
        </p:txBody>
      </p:sp>
      <p:sp>
        <p:nvSpPr>
          <p:cNvPr id="3" name="Content Placeholder 2"/>
          <p:cNvSpPr>
            <a:spLocks noGrp="1"/>
          </p:cNvSpPr>
          <p:nvPr>
            <p:ph sz="half" idx="1"/>
          </p:nvPr>
        </p:nvSpPr>
        <p:spPr>
          <a:xfrm>
            <a:off x="822960" y="1905000"/>
            <a:ext cx="8016240" cy="4800600"/>
          </a:xfrm>
        </p:spPr>
        <p:txBody>
          <a:bodyPr>
            <a:normAutofit fontScale="70000" lnSpcReduction="20000"/>
          </a:bodyPr>
          <a:lstStyle/>
          <a:p>
            <a:r>
              <a:rPr lang="en-US" sz="2600" b="1" dirty="0"/>
              <a:t>Priority Action:</a:t>
            </a:r>
            <a:r>
              <a:rPr lang="en-US" sz="2600" dirty="0"/>
              <a:t> The Governor’s</a:t>
            </a:r>
            <a:r>
              <a:rPr lang="en-US" sz="2600" u="sng" dirty="0"/>
              <a:t> </a:t>
            </a:r>
            <a:r>
              <a:rPr lang="en-US" sz="2600" dirty="0"/>
              <a:t>interpretation and implementation of SF 2310 Return to Learn Plans from the 2020 Session inserted steps of state approval into the process of pandemic decision-making, after school districts had submitted their original RTL plans, which usurped local control.  RSAI advocated for allowing school boards to make the best decision for their districts</a:t>
            </a:r>
          </a:p>
          <a:p>
            <a:r>
              <a:rPr lang="en-US" sz="2600" u="sng" dirty="0">
                <a:hlinkClick r:id="rId2"/>
              </a:rPr>
              <a:t>SF 160 </a:t>
            </a:r>
            <a:r>
              <a:rPr lang="en-US" sz="2600" b="1" dirty="0"/>
              <a:t>Instructional Time </a:t>
            </a:r>
            <a:r>
              <a:rPr lang="en-US" sz="2600" dirty="0"/>
              <a:t>was signed by the Governor Jan. 29.  This bill required schools to offer parents an option for 100% in-person learning beginning Feb. 15. The option for 100% virtual or hybrid less than 50% was still allowed by waiver from the DE due to COVID outbreak after Feb. 15 and additional metrics for the DE to consider a waiver included shortage of key staff (substitute teachers, bus drivers and food service workers).  RSAI was registered as undecided on SF 160.</a:t>
            </a:r>
          </a:p>
          <a:p>
            <a:r>
              <a:rPr lang="en-US" sz="2600" u="sng" dirty="0">
                <a:hlinkClick r:id="rId3"/>
              </a:rPr>
              <a:t>SF 467 </a:t>
            </a:r>
            <a:r>
              <a:rPr lang="en-US" sz="2600" b="1" dirty="0"/>
              <a:t>On line Learning and Snow Days, </a:t>
            </a:r>
            <a:r>
              <a:rPr lang="en-US" sz="2600" dirty="0"/>
              <a:t>was approved in the Senate but died the House Education Committee. The online learning flexibility provisions are moving forward with DE rulemaking. Note: There is no bill or statute requiring school districts to offer 100% virtual option to parents/students, which respects the local control of school districts to determine what is best for their communities. However, the authority for a local school board to allow up to five virtual learning days rather than make-up days at the end of the school year due to emergency or inclement weather did not move forward. This bill remains in the House Education Committee for consideration in the 2022 Session. RSAI supported SF 467.</a:t>
            </a:r>
          </a:p>
          <a:p>
            <a:endParaRPr lang="en-US" dirty="0"/>
          </a:p>
          <a:p>
            <a:endParaRPr lang="en-US" dirty="0"/>
          </a:p>
          <a:p>
            <a:pPr marL="0" indent="0">
              <a:buNone/>
            </a:pPr>
            <a:endParaRPr lang="en-US" dirty="0"/>
          </a:p>
        </p:txBody>
      </p:sp>
      <p:sp>
        <p:nvSpPr>
          <p:cNvPr id="8" name="Rectangle 3">
            <a:extLst>
              <a:ext uri="{FF2B5EF4-FFF2-40B4-BE49-F238E27FC236}">
                <a16:creationId xmlns:a16="http://schemas.microsoft.com/office/drawing/2014/main" id="{71ECB390-2E4A-410B-A2EB-2D5A7271F877}"/>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59C0B051-41DE-4864-89DD-F7CF7A4B949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52120" y="3778885"/>
            <a:ext cx="335280" cy="366395"/>
          </a:xfrm>
          <a:prstGeom prst="rect">
            <a:avLst/>
          </a:prstGeom>
        </p:spPr>
      </p:pic>
      <p:pic>
        <p:nvPicPr>
          <p:cNvPr id="14" name="Picture 13">
            <a:extLst>
              <a:ext uri="{FF2B5EF4-FFF2-40B4-BE49-F238E27FC236}">
                <a16:creationId xmlns:a16="http://schemas.microsoft.com/office/drawing/2014/main" id="{B02FDADC-89E0-47BA-85D0-47A6D4311F7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6007" y="1860577"/>
            <a:ext cx="335280" cy="366395"/>
          </a:xfrm>
          <a:prstGeom prst="rect">
            <a:avLst/>
          </a:prstGeom>
        </p:spPr>
      </p:pic>
      <p:pic>
        <p:nvPicPr>
          <p:cNvPr id="15" name="Picture 14">
            <a:extLst>
              <a:ext uri="{FF2B5EF4-FFF2-40B4-BE49-F238E27FC236}">
                <a16:creationId xmlns:a16="http://schemas.microsoft.com/office/drawing/2014/main" id="{D08B5FFB-21A7-4768-9E3B-CF1A6246301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52120" y="2819400"/>
            <a:ext cx="325120" cy="335280"/>
          </a:xfrm>
          <a:prstGeom prst="rect">
            <a:avLst/>
          </a:prstGeom>
        </p:spPr>
      </p:pic>
    </p:spTree>
    <p:extLst>
      <p:ext uri="{BB962C8B-B14F-4D97-AF65-F5344CB8AC3E}">
        <p14:creationId xmlns:p14="http://schemas.microsoft.com/office/powerpoint/2010/main" val="407710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E7183-8197-4E62-9A5C-DB5D923FDD29}"/>
              </a:ext>
            </a:extLst>
          </p:cNvPr>
          <p:cNvSpPr>
            <a:spLocks noGrp="1"/>
          </p:cNvSpPr>
          <p:nvPr>
            <p:ph type="title"/>
          </p:nvPr>
        </p:nvSpPr>
        <p:spPr/>
        <p:txBody>
          <a:bodyPr/>
          <a:lstStyle/>
          <a:p>
            <a:r>
              <a:rPr lang="en-US" dirty="0"/>
              <a:t>Status of 2021 Legislative Action</a:t>
            </a:r>
          </a:p>
        </p:txBody>
      </p:sp>
      <p:pic>
        <p:nvPicPr>
          <p:cNvPr id="9" name="Content Placeholder 8">
            <a:extLst>
              <a:ext uri="{FF2B5EF4-FFF2-40B4-BE49-F238E27FC236}">
                <a16:creationId xmlns:a16="http://schemas.microsoft.com/office/drawing/2014/main" id="{4D02F810-4EE4-4924-AE05-DFE3A58AD0A1}"/>
              </a:ext>
            </a:extLst>
          </p:cNvPr>
          <p:cNvPicPr>
            <a:picLocks noGrp="1" noChangeAspect="1"/>
          </p:cNvPicPr>
          <p:nvPr>
            <p:ph sz="half" idx="1"/>
          </p:nvPr>
        </p:nvPicPr>
        <p:blipFill>
          <a:blip r:embed="rId2"/>
          <a:stretch>
            <a:fillRect/>
          </a:stretch>
        </p:blipFill>
        <p:spPr>
          <a:xfrm>
            <a:off x="533399" y="2057400"/>
            <a:ext cx="6841307" cy="3352800"/>
          </a:xfrm>
          <a:prstGeom prst="rect">
            <a:avLst/>
          </a:prstGeom>
        </p:spPr>
      </p:pic>
    </p:spTree>
    <p:extLst>
      <p:ext uri="{BB962C8B-B14F-4D97-AF65-F5344CB8AC3E}">
        <p14:creationId xmlns:p14="http://schemas.microsoft.com/office/powerpoint/2010/main" val="705718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School Board Authority</a:t>
            </a:r>
          </a:p>
        </p:txBody>
      </p:sp>
      <p:sp>
        <p:nvSpPr>
          <p:cNvPr id="3" name="Content Placeholder 2"/>
          <p:cNvSpPr>
            <a:spLocks noGrp="1"/>
          </p:cNvSpPr>
          <p:nvPr>
            <p:ph sz="half" idx="1"/>
          </p:nvPr>
        </p:nvSpPr>
        <p:spPr>
          <a:xfrm>
            <a:off x="822960" y="1905000"/>
            <a:ext cx="7909958" cy="4800600"/>
          </a:xfrm>
        </p:spPr>
        <p:txBody>
          <a:bodyPr>
            <a:normAutofit fontScale="70000" lnSpcReduction="20000"/>
          </a:bodyPr>
          <a:lstStyle/>
          <a:p>
            <a:pPr lvl="0"/>
            <a:r>
              <a:rPr lang="en-US" sz="2100" b="1" u="sng" dirty="0">
                <a:hlinkClick r:id="rId2"/>
              </a:rPr>
              <a:t>HF 847 </a:t>
            </a:r>
            <a:r>
              <a:rPr lang="en-US" sz="2100" b="1" dirty="0"/>
              <a:t>Mandate Prohibiting Local Mask Mandates: </a:t>
            </a:r>
            <a:r>
              <a:rPr lang="en-US" sz="2100" dirty="0"/>
              <a:t>an amendment on the final day of session to HF 847</a:t>
            </a:r>
            <a:r>
              <a:rPr lang="en-US" sz="2100" b="1" dirty="0"/>
              <a:t> </a:t>
            </a:r>
            <a:r>
              <a:rPr lang="en-US" sz="2100" dirty="0"/>
              <a:t>included a last minute amendment prohibiting schools (and cities and counties) from requiring masks unless it was otherwise required by law.  The amendment was filed to the bill on Wed., May 19, debated and approved in both the House and Senate, and the Governor signed the bill just after midnight.  School leaders awoke on Thursday morning to changed law, confusion about CDC federal requirements on buses, and general disruption of processes that had been running smoothly.  The process of amendment to signage in only a few hours does not respect the input of school leaders or local control decisions made to balance competing needs in communities and schools. RSAI opposed this provision but was registered as undecided on the bill. </a:t>
            </a:r>
          </a:p>
          <a:p>
            <a:r>
              <a:rPr lang="en-US" sz="2100" b="1" u="sng" dirty="0">
                <a:hlinkClick r:id="rId2"/>
              </a:rPr>
              <a:t>HF 847 </a:t>
            </a:r>
            <a:r>
              <a:rPr lang="en-US" sz="2100" b="1" dirty="0"/>
              <a:t>Education Flexibility Provisions:</a:t>
            </a:r>
            <a:r>
              <a:rPr lang="en-US" sz="2100" dirty="0"/>
              <a:t> this bill included a new flexibility student and school support (FS3) program allowing school districts to define programs of innovation or targeted toward student needs, allowing waiver of regulations.  The bill also expands the ability to transfer ending categorical fund balances for the flexibility account to include teacher leadership and compensation (TLC) ending balances. RSAI supported these provisions which expanded district flexibility for student centered programs, but was registered as undecided on the bill because we opposed other provisions such as significantly expanding STO’s and charter school amendments which didn’t go far enough. </a:t>
            </a:r>
          </a:p>
          <a:p>
            <a:r>
              <a:rPr lang="en-US" sz="2100" b="1" dirty="0">
                <a:hlinkClick r:id="rId3"/>
              </a:rPr>
              <a:t>HF 813 </a:t>
            </a:r>
            <a:r>
              <a:rPr lang="en-US" sz="2100" b="1" dirty="0"/>
              <a:t>Charter Schools:  </a:t>
            </a:r>
            <a:r>
              <a:rPr lang="en-US" sz="2100" dirty="0"/>
              <a:t>RSAI opposed along with 37 other organizations. (In addition to Governor’s Office, 4 organizations were registered in support.) The bill allows an entity to charter a school without school board oversight and permission. Had charter regulations been eased, but the chartering entity remained as the local school board, we would have supported the bill. Charters in rural areas can be doubly problematic, drawing both students and staff away from local school district. </a:t>
            </a:r>
          </a:p>
          <a:p>
            <a:r>
              <a:rPr lang="en-US" dirty="0"/>
              <a:t> </a:t>
            </a:r>
          </a:p>
        </p:txBody>
      </p:sp>
      <p:sp>
        <p:nvSpPr>
          <p:cNvPr id="8" name="Rectangle 3">
            <a:extLst>
              <a:ext uri="{FF2B5EF4-FFF2-40B4-BE49-F238E27FC236}">
                <a16:creationId xmlns:a16="http://schemas.microsoft.com/office/drawing/2014/main" id="{71ECB390-2E4A-410B-A2EB-2D5A7271F877}"/>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B02FDADC-89E0-47BA-85D0-47A6D4311F7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6007" y="1860577"/>
            <a:ext cx="335280" cy="366395"/>
          </a:xfrm>
          <a:prstGeom prst="rect">
            <a:avLst/>
          </a:prstGeom>
        </p:spPr>
      </p:pic>
      <p:pic>
        <p:nvPicPr>
          <p:cNvPr id="9" name="Picture 8">
            <a:extLst>
              <a:ext uri="{FF2B5EF4-FFF2-40B4-BE49-F238E27FC236}">
                <a16:creationId xmlns:a16="http://schemas.microsoft.com/office/drawing/2014/main" id="{767DE55C-5A5E-4E1E-86AB-DA87663F106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0957" y="3505200"/>
            <a:ext cx="342265" cy="356235"/>
          </a:xfrm>
          <a:prstGeom prst="rect">
            <a:avLst/>
          </a:prstGeom>
        </p:spPr>
      </p:pic>
      <p:pic>
        <p:nvPicPr>
          <p:cNvPr id="10" name="Picture 9">
            <a:extLst>
              <a:ext uri="{FF2B5EF4-FFF2-40B4-BE49-F238E27FC236}">
                <a16:creationId xmlns:a16="http://schemas.microsoft.com/office/drawing/2014/main" id="{B3C50DC4-F271-4C3A-8D6D-426E228F40A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940" y="3505200"/>
            <a:ext cx="335280" cy="366395"/>
          </a:xfrm>
          <a:prstGeom prst="rect">
            <a:avLst/>
          </a:prstGeom>
        </p:spPr>
      </p:pic>
      <p:pic>
        <p:nvPicPr>
          <p:cNvPr id="11" name="Picture 10">
            <a:extLst>
              <a:ext uri="{FF2B5EF4-FFF2-40B4-BE49-F238E27FC236}">
                <a16:creationId xmlns:a16="http://schemas.microsoft.com/office/drawing/2014/main" id="{99C6DC40-4379-413C-98F9-A88E061A0F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64658" y="5029200"/>
            <a:ext cx="335280" cy="366395"/>
          </a:xfrm>
          <a:prstGeom prst="rect">
            <a:avLst/>
          </a:prstGeom>
        </p:spPr>
      </p:pic>
    </p:spTree>
    <p:extLst>
      <p:ext uri="{BB962C8B-B14F-4D97-AF65-F5344CB8AC3E}">
        <p14:creationId xmlns:p14="http://schemas.microsoft.com/office/powerpoint/2010/main" val="3602641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3B17-CD9B-409A-AF42-CFA014002699}"/>
              </a:ext>
            </a:extLst>
          </p:cNvPr>
          <p:cNvSpPr>
            <a:spLocks noGrp="1"/>
          </p:cNvSpPr>
          <p:nvPr>
            <p:ph type="title"/>
          </p:nvPr>
        </p:nvSpPr>
        <p:spPr>
          <a:xfrm>
            <a:off x="822960" y="286605"/>
            <a:ext cx="7543800" cy="1008796"/>
          </a:xfrm>
        </p:spPr>
        <p:txBody>
          <a:bodyPr/>
          <a:lstStyle/>
          <a:p>
            <a:r>
              <a:rPr lang="en-US" dirty="0"/>
              <a:t>School Choice/Parent Choice</a:t>
            </a:r>
          </a:p>
        </p:txBody>
      </p:sp>
      <p:sp>
        <p:nvSpPr>
          <p:cNvPr id="3" name="Content Placeholder 2">
            <a:extLst>
              <a:ext uri="{FF2B5EF4-FFF2-40B4-BE49-F238E27FC236}">
                <a16:creationId xmlns:a16="http://schemas.microsoft.com/office/drawing/2014/main" id="{1B4BFA77-654C-4570-A4DF-F316902F5B47}"/>
              </a:ext>
            </a:extLst>
          </p:cNvPr>
          <p:cNvSpPr>
            <a:spLocks noGrp="1"/>
          </p:cNvSpPr>
          <p:nvPr>
            <p:ph sz="half" idx="1"/>
          </p:nvPr>
        </p:nvSpPr>
        <p:spPr/>
        <p:txBody>
          <a:bodyPr>
            <a:normAutofit fontScale="92500" lnSpcReduction="10000"/>
          </a:bodyPr>
          <a:lstStyle/>
          <a:p>
            <a:r>
              <a:rPr lang="en-US" dirty="0"/>
              <a:t>Tuition to private schools (vouchers), expanded open enrollment criteria (failure to meet academic needs of students), and new charter school law were all part of Gov. Reynolds School Choice proposal. </a:t>
            </a:r>
          </a:p>
          <a:p>
            <a:r>
              <a:rPr lang="en-US" dirty="0"/>
              <a:t>Expect these items to return. </a:t>
            </a:r>
          </a:p>
          <a:p>
            <a:r>
              <a:rPr lang="en-US" dirty="0"/>
              <a:t>Tax credits lower state revenue and when they encourage enrollment in private schools, reduce funding associated with enrollment count in public schools. </a:t>
            </a:r>
          </a:p>
          <a:p>
            <a:endParaRPr lang="en-US" dirty="0"/>
          </a:p>
          <a:p>
            <a:endParaRPr lang="en-US" dirty="0"/>
          </a:p>
        </p:txBody>
      </p:sp>
      <p:sp>
        <p:nvSpPr>
          <p:cNvPr id="4" name="Content Placeholder 3">
            <a:extLst>
              <a:ext uri="{FF2B5EF4-FFF2-40B4-BE49-F238E27FC236}">
                <a16:creationId xmlns:a16="http://schemas.microsoft.com/office/drawing/2014/main" id="{0374658E-0E8C-4E1B-A971-626D9723E4BE}"/>
              </a:ext>
            </a:extLst>
          </p:cNvPr>
          <p:cNvSpPr>
            <a:spLocks noGrp="1"/>
          </p:cNvSpPr>
          <p:nvPr>
            <p:ph sz="half" idx="2"/>
          </p:nvPr>
        </p:nvSpPr>
        <p:spPr>
          <a:solidFill>
            <a:schemeClr val="accent5">
              <a:lumMod val="20000"/>
              <a:lumOff val="80000"/>
            </a:schemeClr>
          </a:solidFill>
        </p:spPr>
        <p:txBody>
          <a:bodyPr>
            <a:normAutofit fontScale="92500" lnSpcReduction="10000"/>
          </a:bodyPr>
          <a:lstStyle/>
          <a:p>
            <a:r>
              <a:rPr lang="en-US" dirty="0"/>
              <a:t>Fiscal Impact?  Fiscal note to HF 847 shows the following: </a:t>
            </a:r>
          </a:p>
          <a:p>
            <a:r>
              <a:rPr lang="en-US" dirty="0"/>
              <a:t>Increases the STO limit by 33% to $20 million (reduces state GF revenue by $5 million) </a:t>
            </a:r>
          </a:p>
          <a:p>
            <a:r>
              <a:rPr lang="en-US" dirty="0"/>
              <a:t>Doubles the Tuition and Textbook Tax Credit, estimated reduction of state GF revenue by $11.1 million. However, new Fiscal Update Oct. 21, 2021 estimates $35 million increase.)</a:t>
            </a:r>
          </a:p>
          <a:p>
            <a:r>
              <a:rPr lang="en-US" dirty="0"/>
              <a:t>Reduces Operational Sharing Revenue by $2.5 million (due to weighting changes.)</a:t>
            </a:r>
          </a:p>
        </p:txBody>
      </p:sp>
    </p:spTree>
    <p:extLst>
      <p:ext uri="{BB962C8B-B14F-4D97-AF65-F5344CB8AC3E}">
        <p14:creationId xmlns:p14="http://schemas.microsoft.com/office/powerpoint/2010/main" val="1432376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5FC0E0-31AF-4A17-BF75-2E94959E3086}"/>
              </a:ext>
            </a:extLst>
          </p:cNvPr>
          <p:cNvPicPr>
            <a:picLocks noGrp="1" noChangeAspect="1"/>
          </p:cNvPicPr>
          <p:nvPr>
            <p:ph sz="half" idx="1"/>
          </p:nvPr>
        </p:nvPicPr>
        <p:blipFill>
          <a:blip r:embed="rId2"/>
          <a:stretch>
            <a:fillRect/>
          </a:stretch>
        </p:blipFill>
        <p:spPr>
          <a:xfrm>
            <a:off x="2286000" y="152400"/>
            <a:ext cx="6772397" cy="5866665"/>
          </a:xfrm>
          <a:prstGeom prst="rect">
            <a:avLst/>
          </a:prstGeom>
          <a:ln w="15875">
            <a:solidFill>
              <a:schemeClr val="accent1"/>
            </a:solidFill>
          </a:ln>
        </p:spPr>
      </p:pic>
      <p:sp>
        <p:nvSpPr>
          <p:cNvPr id="4" name="Content Placeholder 3">
            <a:extLst>
              <a:ext uri="{FF2B5EF4-FFF2-40B4-BE49-F238E27FC236}">
                <a16:creationId xmlns:a16="http://schemas.microsoft.com/office/drawing/2014/main" id="{96117CE4-5D88-4751-8FE1-BC8E60BCFE33}"/>
              </a:ext>
            </a:extLst>
          </p:cNvPr>
          <p:cNvSpPr>
            <a:spLocks noGrp="1"/>
          </p:cNvSpPr>
          <p:nvPr>
            <p:ph sz="half" idx="2"/>
          </p:nvPr>
        </p:nvSpPr>
        <p:spPr>
          <a:xfrm>
            <a:off x="228600" y="304800"/>
            <a:ext cx="1752600" cy="5257800"/>
          </a:xfrm>
        </p:spPr>
        <p:txBody>
          <a:bodyPr>
            <a:normAutofit fontScale="77500" lnSpcReduction="20000"/>
          </a:bodyPr>
          <a:lstStyle/>
          <a:p>
            <a:r>
              <a:rPr lang="en-US" sz="2300" dirty="0"/>
              <a:t>Department of Revenue (IDR) Tax Credit Brief providing information on the TTC for tax year 2016: </a:t>
            </a:r>
          </a:p>
          <a:p>
            <a:r>
              <a:rPr lang="en-US" dirty="0"/>
              <a:t>• 117,788 households claimed the credit, covering 219,779 dependents </a:t>
            </a:r>
          </a:p>
          <a:p>
            <a:r>
              <a:rPr lang="en-US" dirty="0"/>
              <a:t>• The average TTC claim per household was $130</a:t>
            </a:r>
          </a:p>
          <a:p>
            <a:r>
              <a:rPr lang="en-US" dirty="0"/>
              <a:t>• 8.2% of households claimed                                                                                                                                                                                                                   the maximum credit of $250                                                                                                                                                                                                                      for that tax year</a:t>
            </a:r>
          </a:p>
          <a:p>
            <a:r>
              <a:rPr lang="en-US" dirty="0"/>
              <a:t>LSA Fiscal Topic Link: </a:t>
            </a:r>
          </a:p>
          <a:p>
            <a:endParaRPr lang="en-US" dirty="0"/>
          </a:p>
        </p:txBody>
      </p:sp>
      <p:sp>
        <p:nvSpPr>
          <p:cNvPr id="6" name="Rectangle 1">
            <a:extLst>
              <a:ext uri="{FF2B5EF4-FFF2-40B4-BE49-F238E27FC236}">
                <a16:creationId xmlns:a16="http://schemas.microsoft.com/office/drawing/2014/main" id="{589A5250-F28C-40E2-B81F-4E524D2B7AD5}"/>
              </a:ext>
            </a:extLst>
          </p:cNvPr>
          <p:cNvSpPr>
            <a:spLocks noChangeArrowheads="1"/>
          </p:cNvSpPr>
          <p:nvPr/>
        </p:nvSpPr>
        <p:spPr bwMode="auto">
          <a:xfrm>
            <a:off x="36639" y="5334000"/>
            <a:ext cx="2057401" cy="6001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https://www.legis.iowa.gov/docs/publications/FTNO/1230828.pdf</a:t>
            </a:r>
            <a:r>
              <a:rPr kumimoji="0" lang="en-US" altLang="en-US" sz="1100" b="0" i="0" u="none" strike="noStrike" cap="none" normalizeH="0" baseline="0" dirty="0">
                <a:ln>
                  <a:noFill/>
                </a:ln>
                <a:solidFill>
                  <a:schemeClr val="tx1"/>
                </a:solidFill>
                <a:effectLst/>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4775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31C3-4C55-40E3-9819-9625563446A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ABDE0A6-401B-4212-81C2-C9C476E24199}"/>
              </a:ext>
            </a:extLst>
          </p:cNvPr>
          <p:cNvPicPr>
            <a:picLocks noGrp="1" noChangeAspect="1"/>
          </p:cNvPicPr>
          <p:nvPr>
            <p:ph sz="half" idx="1"/>
          </p:nvPr>
        </p:nvPicPr>
        <p:blipFill>
          <a:blip r:embed="rId2"/>
          <a:stretch>
            <a:fillRect/>
          </a:stretch>
        </p:blipFill>
        <p:spPr>
          <a:xfrm>
            <a:off x="259080" y="76200"/>
            <a:ext cx="8625840" cy="6028256"/>
          </a:xfrm>
          <a:prstGeom prst="rect">
            <a:avLst/>
          </a:prstGeom>
        </p:spPr>
      </p:pic>
    </p:spTree>
    <p:extLst>
      <p:ext uri="{BB962C8B-B14F-4D97-AF65-F5344CB8AC3E}">
        <p14:creationId xmlns:p14="http://schemas.microsoft.com/office/powerpoint/2010/main" val="2983192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31C3-4C55-40E3-9819-9625563446A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ABDE0A6-401B-4212-81C2-C9C476E24199}"/>
              </a:ext>
            </a:extLst>
          </p:cNvPr>
          <p:cNvPicPr>
            <a:picLocks noGrp="1" noChangeAspect="1"/>
          </p:cNvPicPr>
          <p:nvPr>
            <p:ph sz="half" idx="1"/>
          </p:nvPr>
        </p:nvPicPr>
        <p:blipFill>
          <a:blip r:embed="rId2"/>
          <a:stretch>
            <a:fillRect/>
          </a:stretch>
        </p:blipFill>
        <p:spPr>
          <a:xfrm>
            <a:off x="259080" y="76200"/>
            <a:ext cx="8625840" cy="6028256"/>
          </a:xfrm>
          <a:prstGeom prst="rect">
            <a:avLst/>
          </a:prstGeom>
        </p:spPr>
      </p:pic>
      <p:pic>
        <p:nvPicPr>
          <p:cNvPr id="4" name="Content Placeholder 4">
            <a:extLst>
              <a:ext uri="{FF2B5EF4-FFF2-40B4-BE49-F238E27FC236}">
                <a16:creationId xmlns:a16="http://schemas.microsoft.com/office/drawing/2014/main" id="{3B81DAC9-3116-447D-A374-D6609FB5A431}"/>
              </a:ext>
            </a:extLst>
          </p:cNvPr>
          <p:cNvPicPr>
            <a:picLocks noChangeAspect="1"/>
          </p:cNvPicPr>
          <p:nvPr/>
        </p:nvPicPr>
        <p:blipFill>
          <a:blip r:embed="rId3"/>
          <a:stretch>
            <a:fillRect/>
          </a:stretch>
        </p:blipFill>
        <p:spPr>
          <a:xfrm>
            <a:off x="2133600" y="220750"/>
            <a:ext cx="4876800" cy="3633799"/>
          </a:xfrm>
          <a:prstGeom prst="rect">
            <a:avLst/>
          </a:prstGeom>
        </p:spPr>
      </p:pic>
      <p:sp>
        <p:nvSpPr>
          <p:cNvPr id="3" name="TextBox 2">
            <a:extLst>
              <a:ext uri="{FF2B5EF4-FFF2-40B4-BE49-F238E27FC236}">
                <a16:creationId xmlns:a16="http://schemas.microsoft.com/office/drawing/2014/main" id="{638C0206-8853-4ED3-9A62-CDBBB43BE5C1}"/>
              </a:ext>
            </a:extLst>
          </p:cNvPr>
          <p:cNvSpPr txBox="1"/>
          <p:nvPr/>
        </p:nvSpPr>
        <p:spPr>
          <a:xfrm>
            <a:off x="4876800" y="5120640"/>
            <a:ext cx="4114800" cy="646331"/>
          </a:xfrm>
          <a:prstGeom prst="rect">
            <a:avLst/>
          </a:prstGeom>
          <a:solidFill>
            <a:schemeClr val="accent5">
              <a:lumMod val="20000"/>
              <a:lumOff val="80000"/>
            </a:schemeClr>
          </a:solidFill>
        </p:spPr>
        <p:txBody>
          <a:bodyPr wrap="square" rtlCol="0">
            <a:spAutoFit/>
          </a:bodyPr>
          <a:lstStyle/>
          <a:p>
            <a:r>
              <a:rPr lang="en-US" dirty="0"/>
              <a:t>Open Enrollment exceeds nonpublic enrollment beginning in 2018-19</a:t>
            </a:r>
          </a:p>
        </p:txBody>
      </p:sp>
      <p:cxnSp>
        <p:nvCxnSpPr>
          <p:cNvPr id="7" name="Straight Arrow Connector 6">
            <a:extLst>
              <a:ext uri="{FF2B5EF4-FFF2-40B4-BE49-F238E27FC236}">
                <a16:creationId xmlns:a16="http://schemas.microsoft.com/office/drawing/2014/main" id="{63EF56C2-618C-40B7-B60C-BAF974B66259}"/>
              </a:ext>
            </a:extLst>
          </p:cNvPr>
          <p:cNvCxnSpPr/>
          <p:nvPr/>
        </p:nvCxnSpPr>
        <p:spPr>
          <a:xfrm flipH="1">
            <a:off x="5486400" y="3429000"/>
            <a:ext cx="3048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1AD3C15-3AE3-4A1D-8F74-3573CBD0B6E6}"/>
              </a:ext>
            </a:extLst>
          </p:cNvPr>
          <p:cNvSpPr txBox="1"/>
          <p:nvPr/>
        </p:nvSpPr>
        <p:spPr>
          <a:xfrm>
            <a:off x="2133600" y="101938"/>
            <a:ext cx="4953000" cy="369332"/>
          </a:xfrm>
          <a:prstGeom prst="rect">
            <a:avLst/>
          </a:prstGeom>
          <a:noFill/>
        </p:spPr>
        <p:txBody>
          <a:bodyPr wrap="square" rtlCol="0">
            <a:spAutoFit/>
          </a:bodyPr>
          <a:lstStyle/>
          <a:p>
            <a:r>
              <a:rPr lang="en-US" dirty="0"/>
              <a:t>Table 1-5 DE Condition of Education Report 2020</a:t>
            </a:r>
          </a:p>
        </p:txBody>
      </p:sp>
      <p:cxnSp>
        <p:nvCxnSpPr>
          <p:cNvPr id="9" name="Straight Arrow Connector 8">
            <a:extLst>
              <a:ext uri="{FF2B5EF4-FFF2-40B4-BE49-F238E27FC236}">
                <a16:creationId xmlns:a16="http://schemas.microsoft.com/office/drawing/2014/main" id="{AFD2F3A2-5BA4-45A4-A76D-F52740CDB8D0}"/>
              </a:ext>
            </a:extLst>
          </p:cNvPr>
          <p:cNvCxnSpPr>
            <a:cxnSpLocks/>
          </p:cNvCxnSpPr>
          <p:nvPr/>
        </p:nvCxnSpPr>
        <p:spPr>
          <a:xfrm>
            <a:off x="5978295" y="3794399"/>
            <a:ext cx="0" cy="296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848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RSAI Legislative Priorities</a:t>
            </a:r>
          </a:p>
        </p:txBody>
      </p:sp>
      <p:sp>
        <p:nvSpPr>
          <p:cNvPr id="3" name="Content Placeholder 2"/>
          <p:cNvSpPr>
            <a:spLocks noGrp="1"/>
          </p:cNvSpPr>
          <p:nvPr>
            <p:ph idx="1"/>
          </p:nvPr>
        </p:nvSpPr>
        <p:spPr/>
        <p:txBody>
          <a:bodyPr>
            <a:normAutofit/>
          </a:bodyPr>
          <a:lstStyle/>
          <a:p>
            <a:r>
              <a:rPr lang="en-US" dirty="0"/>
              <a:t>See the RSAI website meeting tab for more information such as RSAI Legislative Digest, Position Papers which will be updated after language is finalized at this meeting, Legislative Priorities, and this PPT on the annual meeting tab</a:t>
            </a:r>
          </a:p>
          <a:p>
            <a:pPr algn="ctr"/>
            <a:r>
              <a:rPr lang="en-US" dirty="0"/>
              <a:t> </a:t>
            </a:r>
            <a:r>
              <a:rPr lang="en-US" dirty="0">
                <a:hlinkClick r:id="rId2"/>
              </a:rPr>
              <a:t>http://www.rsaia.org/</a:t>
            </a:r>
            <a:r>
              <a:rPr lang="en-US" dirty="0"/>
              <a:t> </a:t>
            </a:r>
          </a:p>
          <a:p>
            <a:pPr algn="ctr"/>
            <a:endParaRPr lang="en-US" dirty="0"/>
          </a:p>
        </p:txBody>
      </p:sp>
    </p:spTree>
    <p:extLst>
      <p:ext uri="{BB962C8B-B14F-4D97-AF65-F5344CB8AC3E}">
        <p14:creationId xmlns:p14="http://schemas.microsoft.com/office/powerpoint/2010/main" val="4271762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AEF3-3347-45C2-BDD1-092C6886927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65C11D2-5284-4D7F-AD9A-A10628E997D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89546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50E5-07D9-4408-AC12-596807330232}"/>
              </a:ext>
            </a:extLst>
          </p:cNvPr>
          <p:cNvSpPr>
            <a:spLocks noGrp="1"/>
          </p:cNvSpPr>
          <p:nvPr>
            <p:ph type="title"/>
          </p:nvPr>
        </p:nvSpPr>
        <p:spPr/>
        <p:txBody>
          <a:bodyPr/>
          <a:lstStyle/>
          <a:p>
            <a:r>
              <a:rPr lang="en-US" dirty="0"/>
              <a:t>Advocacy Actions</a:t>
            </a:r>
          </a:p>
        </p:txBody>
      </p:sp>
      <p:sp>
        <p:nvSpPr>
          <p:cNvPr id="3" name="Content Placeholder 2">
            <a:extLst>
              <a:ext uri="{FF2B5EF4-FFF2-40B4-BE49-F238E27FC236}">
                <a16:creationId xmlns:a16="http://schemas.microsoft.com/office/drawing/2014/main" id="{5F6D9F32-954B-4954-B9C1-C1E26C516A61}"/>
              </a:ext>
            </a:extLst>
          </p:cNvPr>
          <p:cNvSpPr>
            <a:spLocks noGrp="1"/>
          </p:cNvSpPr>
          <p:nvPr>
            <p:ph idx="1"/>
          </p:nvPr>
        </p:nvSpPr>
        <p:spPr/>
        <p:txBody>
          <a:bodyPr/>
          <a:lstStyle/>
          <a:p>
            <a:r>
              <a:rPr lang="en-US" dirty="0"/>
              <a:t>See the RSAI Advocacy Handbook on Legislative Page of Website</a:t>
            </a:r>
          </a:p>
          <a:p>
            <a:r>
              <a:rPr lang="en-US" dirty="0">
                <a:hlinkClick r:id="rId2"/>
              </a:rPr>
              <a:t>https://www.rsaia.org/2021-legislative-session.html</a:t>
            </a:r>
            <a:r>
              <a:rPr lang="en-US" dirty="0"/>
              <a:t> </a:t>
            </a:r>
          </a:p>
          <a:p>
            <a:endParaRPr lang="en-US" dirty="0"/>
          </a:p>
        </p:txBody>
      </p:sp>
      <p:pic>
        <p:nvPicPr>
          <p:cNvPr id="4" name="Picture 3">
            <a:extLst>
              <a:ext uri="{FF2B5EF4-FFF2-40B4-BE49-F238E27FC236}">
                <a16:creationId xmlns:a16="http://schemas.microsoft.com/office/drawing/2014/main" id="{7C71D198-89E6-434E-A4B3-5F46F6BC0268}"/>
              </a:ext>
            </a:extLst>
          </p:cNvPr>
          <p:cNvPicPr>
            <a:picLocks noChangeAspect="1"/>
          </p:cNvPicPr>
          <p:nvPr/>
        </p:nvPicPr>
        <p:blipFill>
          <a:blip r:embed="rId3"/>
          <a:stretch>
            <a:fillRect/>
          </a:stretch>
        </p:blipFill>
        <p:spPr>
          <a:xfrm>
            <a:off x="2538246" y="2667000"/>
            <a:ext cx="4067508" cy="3435682"/>
          </a:xfrm>
          <a:prstGeom prst="rect">
            <a:avLst/>
          </a:prstGeom>
        </p:spPr>
      </p:pic>
    </p:spTree>
    <p:extLst>
      <p:ext uri="{BB962C8B-B14F-4D97-AF65-F5344CB8AC3E}">
        <p14:creationId xmlns:p14="http://schemas.microsoft.com/office/powerpoint/2010/main" val="1797072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179" y="609600"/>
            <a:ext cx="7543800" cy="797410"/>
          </a:xfrm>
        </p:spPr>
        <p:txBody>
          <a:bodyPr>
            <a:normAutofit fontScale="90000"/>
          </a:bodyPr>
          <a:lstStyle/>
          <a:p>
            <a:r>
              <a:rPr lang="en-US" dirty="0"/>
              <a:t>Who else is at the party?</a:t>
            </a:r>
            <a:br>
              <a:rPr lang="en-US" dirty="0"/>
            </a:br>
            <a:r>
              <a:rPr lang="en-US" dirty="0">
                <a:solidFill>
                  <a:schemeClr val="tx1"/>
                </a:solidFill>
              </a:rPr>
              <a:t>992 Registered Lobby Groups</a:t>
            </a:r>
            <a:endParaRPr lang="en-US" dirty="0"/>
          </a:p>
        </p:txBody>
      </p:sp>
      <p:sp>
        <p:nvSpPr>
          <p:cNvPr id="3" name="Content Placeholder 2"/>
          <p:cNvSpPr>
            <a:spLocks noGrp="1"/>
          </p:cNvSpPr>
          <p:nvPr>
            <p:ph idx="1"/>
          </p:nvPr>
        </p:nvSpPr>
        <p:spPr>
          <a:xfrm>
            <a:off x="609600" y="1828800"/>
            <a:ext cx="3886200" cy="4495800"/>
          </a:xfrm>
        </p:spPr>
        <p:txBody>
          <a:bodyPr vert="horz" lIns="91440" tIns="45720" rIns="91440" bIns="45720" rtlCol="0">
            <a:noAutofit/>
          </a:bodyPr>
          <a:lstStyle/>
          <a:p>
            <a:pPr marL="342900" indent="-342900">
              <a:spcBef>
                <a:spcPct val="20000"/>
              </a:spcBef>
              <a:buFont typeface="Arial" panose="020B0604020202020204" pitchFamily="34" charset="0"/>
              <a:buChar char="•"/>
            </a:pPr>
            <a:r>
              <a:rPr lang="en-US" sz="1800" dirty="0">
                <a:solidFill>
                  <a:schemeClr val="tx1"/>
                </a:solidFill>
              </a:rPr>
              <a:t>Anti-tax organizations</a:t>
            </a:r>
          </a:p>
          <a:p>
            <a:pPr marL="342900" indent="-342900">
              <a:spcBef>
                <a:spcPct val="20000"/>
              </a:spcBef>
              <a:buFont typeface="Arial" panose="020B0604020202020204" pitchFamily="34" charset="0"/>
              <a:buChar char="•"/>
            </a:pPr>
            <a:r>
              <a:rPr lang="en-US" sz="1800" dirty="0">
                <a:solidFill>
                  <a:schemeClr val="tx1"/>
                </a:solidFill>
              </a:rPr>
              <a:t>Business groups</a:t>
            </a:r>
          </a:p>
          <a:p>
            <a:pPr marL="342900" indent="-342900">
              <a:spcBef>
                <a:spcPct val="20000"/>
              </a:spcBef>
              <a:buFont typeface="Arial" panose="020B0604020202020204" pitchFamily="34" charset="0"/>
              <a:buChar char="•"/>
            </a:pPr>
            <a:r>
              <a:rPr lang="en-US" sz="1800" dirty="0">
                <a:solidFill>
                  <a:schemeClr val="tx1"/>
                </a:solidFill>
              </a:rPr>
              <a:t>Farmers organizations</a:t>
            </a:r>
          </a:p>
          <a:p>
            <a:pPr marL="342900" indent="-342900">
              <a:spcBef>
                <a:spcPct val="20000"/>
              </a:spcBef>
              <a:buFont typeface="Arial" panose="020B0604020202020204" pitchFamily="34" charset="0"/>
              <a:buChar char="•"/>
            </a:pPr>
            <a:r>
              <a:rPr lang="en-US" sz="1800" dirty="0">
                <a:solidFill>
                  <a:schemeClr val="tx1"/>
                </a:solidFill>
              </a:rPr>
              <a:t>Unions</a:t>
            </a:r>
          </a:p>
          <a:p>
            <a:pPr marL="342900" indent="-342900">
              <a:spcBef>
                <a:spcPct val="20000"/>
              </a:spcBef>
              <a:buFont typeface="Arial" panose="020B0604020202020204" pitchFamily="34" charset="0"/>
              <a:buChar char="•"/>
            </a:pPr>
            <a:r>
              <a:rPr lang="en-US" sz="1800" dirty="0">
                <a:solidFill>
                  <a:schemeClr val="tx1"/>
                </a:solidFill>
              </a:rPr>
              <a:t>Utilities</a:t>
            </a:r>
          </a:p>
          <a:p>
            <a:pPr marL="342900" indent="-342900">
              <a:spcBef>
                <a:spcPct val="20000"/>
              </a:spcBef>
              <a:buFont typeface="Arial" panose="020B0604020202020204" pitchFamily="34" charset="0"/>
              <a:buChar char="•"/>
            </a:pPr>
            <a:r>
              <a:rPr lang="en-US" sz="1800" dirty="0">
                <a:solidFill>
                  <a:schemeClr val="tx1"/>
                </a:solidFill>
              </a:rPr>
              <a:t>Builders</a:t>
            </a:r>
          </a:p>
          <a:p>
            <a:pPr marL="342900" indent="-342900">
              <a:spcBef>
                <a:spcPct val="20000"/>
              </a:spcBef>
              <a:buFont typeface="Arial" panose="020B0604020202020204" pitchFamily="34" charset="0"/>
              <a:buChar char="•"/>
            </a:pPr>
            <a:r>
              <a:rPr lang="en-US" sz="1800" dirty="0">
                <a:solidFill>
                  <a:schemeClr val="tx1"/>
                </a:solidFill>
              </a:rPr>
              <a:t>Civil Liberties groups</a:t>
            </a:r>
          </a:p>
          <a:p>
            <a:pPr marL="342900" indent="-342900">
              <a:spcBef>
                <a:spcPct val="20000"/>
              </a:spcBef>
              <a:buFont typeface="Arial" panose="020B0604020202020204" pitchFamily="34" charset="0"/>
              <a:buChar char="•"/>
            </a:pPr>
            <a:r>
              <a:rPr lang="en-US" sz="1800" dirty="0">
                <a:solidFill>
                  <a:schemeClr val="tx1"/>
                </a:solidFill>
              </a:rPr>
              <a:t>Lawyers</a:t>
            </a:r>
          </a:p>
          <a:p>
            <a:pPr marL="342900" indent="-342900">
              <a:spcBef>
                <a:spcPct val="20000"/>
              </a:spcBef>
              <a:buFont typeface="Arial" panose="020B0604020202020204" pitchFamily="34" charset="0"/>
              <a:buChar char="•"/>
            </a:pPr>
            <a:r>
              <a:rPr lang="en-US" sz="1800" dirty="0">
                <a:solidFill>
                  <a:schemeClr val="tx1"/>
                </a:solidFill>
              </a:rPr>
              <a:t>Hospitals/Health Care</a:t>
            </a:r>
          </a:p>
          <a:p>
            <a:pPr marL="342900" indent="-342900">
              <a:spcBef>
                <a:spcPct val="20000"/>
              </a:spcBef>
              <a:buFont typeface="Arial" panose="020B0604020202020204" pitchFamily="34" charset="0"/>
              <a:buChar char="•"/>
            </a:pPr>
            <a:r>
              <a:rPr lang="en-US" sz="1800" dirty="0">
                <a:solidFill>
                  <a:schemeClr val="tx1"/>
                </a:solidFill>
              </a:rPr>
              <a:t>Law Enforcement</a:t>
            </a:r>
          </a:p>
          <a:p>
            <a:pPr marL="342900" indent="-342900">
              <a:spcBef>
                <a:spcPct val="20000"/>
              </a:spcBef>
              <a:buFont typeface="Arial" panose="020B0604020202020204" pitchFamily="34" charset="0"/>
              <a:buChar char="•"/>
            </a:pPr>
            <a:r>
              <a:rPr lang="en-US" sz="1800" dirty="0">
                <a:solidFill>
                  <a:schemeClr val="tx1"/>
                </a:solidFill>
              </a:rPr>
              <a:t>Cities and Counties</a:t>
            </a:r>
          </a:p>
          <a:p>
            <a:pPr marL="342900" indent="-342900">
              <a:spcBef>
                <a:spcPct val="20000"/>
              </a:spcBef>
              <a:buFont typeface="Arial" panose="020B0604020202020204" pitchFamily="34" charset="0"/>
              <a:buChar char="•"/>
            </a:pPr>
            <a:r>
              <a:rPr lang="en-US" sz="1800" dirty="0">
                <a:solidFill>
                  <a:schemeClr val="tx1"/>
                </a:solidFill>
              </a:rPr>
              <a:t>Colleges and Universities</a:t>
            </a:r>
          </a:p>
          <a:p>
            <a:pPr marL="342900" indent="-342900">
              <a:spcBef>
                <a:spcPct val="20000"/>
              </a:spcBef>
              <a:buFont typeface="Arial" panose="020B0604020202020204" pitchFamily="34" charset="0"/>
              <a:buChar char="•"/>
            </a:pPr>
            <a:r>
              <a:rPr lang="en-US" sz="1800" dirty="0">
                <a:solidFill>
                  <a:schemeClr val="tx1"/>
                </a:solidFill>
              </a:rPr>
              <a:t>Doves Hunters and PETA</a:t>
            </a:r>
          </a:p>
          <a:p>
            <a:pPr marL="342900" indent="-342900">
              <a:spcBef>
                <a:spcPct val="20000"/>
              </a:spcBef>
              <a:buFont typeface="Arial" panose="020B0604020202020204" pitchFamily="34" charset="0"/>
              <a:buChar char="•"/>
            </a:pPr>
            <a:r>
              <a:rPr lang="en-US" sz="1800" dirty="0"/>
              <a:t>Textbook Companies</a:t>
            </a:r>
          </a:p>
          <a:p>
            <a:pPr marL="342900" indent="-342900">
              <a:spcBef>
                <a:spcPct val="20000"/>
              </a:spcBef>
              <a:buFont typeface="Arial" panose="020B0604020202020204" pitchFamily="34" charset="0"/>
              <a:buChar char="•"/>
            </a:pPr>
            <a:endParaRPr lang="en-US" sz="1800" dirty="0">
              <a:solidFill>
                <a:schemeClr val="tx1"/>
              </a:solidFill>
            </a:endParaRPr>
          </a:p>
        </p:txBody>
      </p:sp>
      <p:sp>
        <p:nvSpPr>
          <p:cNvPr id="4" name="Slide Number Placeholder 3"/>
          <p:cNvSpPr>
            <a:spLocks noGrp="1"/>
          </p:cNvSpPr>
          <p:nvPr>
            <p:ph type="sldNum" sz="quarter" idx="12"/>
          </p:nvPr>
        </p:nvSpPr>
        <p:spPr/>
        <p:txBody>
          <a:bodyPr/>
          <a:lstStyle/>
          <a:p>
            <a:fld id="{7E3A9E86-4CC3-4959-A751-C33E618564A4}" type="slidenum">
              <a:rPr lang="en-US" smtClean="0"/>
              <a:t>48</a:t>
            </a:fld>
            <a:endParaRPr lang="en-US" dirty="0"/>
          </a:p>
        </p:txBody>
      </p:sp>
      <p:sp>
        <p:nvSpPr>
          <p:cNvPr id="5" name="Content Placeholder 2"/>
          <p:cNvSpPr txBox="1">
            <a:spLocks/>
          </p:cNvSpPr>
          <p:nvPr/>
        </p:nvSpPr>
        <p:spPr>
          <a:xfrm>
            <a:off x="4800600" y="1828800"/>
            <a:ext cx="3733800"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Testing Companies </a:t>
            </a:r>
          </a:p>
          <a:p>
            <a:r>
              <a:rPr lang="en-US" sz="1800" dirty="0"/>
              <a:t>Environmental Groups</a:t>
            </a:r>
          </a:p>
          <a:p>
            <a:r>
              <a:rPr lang="en-US" sz="1800" dirty="0"/>
              <a:t>Insurance companies</a:t>
            </a:r>
          </a:p>
          <a:p>
            <a:r>
              <a:rPr lang="en-US" sz="1800" dirty="0"/>
              <a:t>Bus builders</a:t>
            </a:r>
          </a:p>
          <a:p>
            <a:r>
              <a:rPr lang="en-US" sz="1800" dirty="0"/>
              <a:t>Truckers</a:t>
            </a:r>
          </a:p>
          <a:p>
            <a:r>
              <a:rPr lang="en-US" sz="1800" dirty="0"/>
              <a:t>Religious groups</a:t>
            </a:r>
          </a:p>
          <a:p>
            <a:r>
              <a:rPr lang="en-US" sz="1800" dirty="0"/>
              <a:t>Nursing homes</a:t>
            </a:r>
          </a:p>
          <a:p>
            <a:r>
              <a:rPr lang="en-US" sz="1800" dirty="0"/>
              <a:t>Home schools/private schools</a:t>
            </a:r>
          </a:p>
          <a:p>
            <a:r>
              <a:rPr lang="en-US" sz="1800" dirty="0"/>
              <a:t>Media </a:t>
            </a:r>
          </a:p>
          <a:p>
            <a:r>
              <a:rPr lang="en-US" sz="1800" dirty="0"/>
              <a:t>Alcohol distributors</a:t>
            </a:r>
          </a:p>
          <a:p>
            <a:r>
              <a:rPr lang="en-US" sz="1800" dirty="0"/>
              <a:t>Gaming Institutions</a:t>
            </a:r>
          </a:p>
          <a:p>
            <a:r>
              <a:rPr lang="en-US" sz="1800" dirty="0"/>
              <a:t>Gun Owners</a:t>
            </a:r>
          </a:p>
          <a:p>
            <a:r>
              <a:rPr lang="en-US" sz="1800" dirty="0"/>
              <a:t>Gun Control Advocates</a:t>
            </a:r>
          </a:p>
        </p:txBody>
      </p:sp>
    </p:spTree>
    <p:extLst>
      <p:ext uri="{BB962C8B-B14F-4D97-AF65-F5344CB8AC3E}">
        <p14:creationId xmlns:p14="http://schemas.microsoft.com/office/powerpoint/2010/main" val="2519797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A9E86-4CC3-4959-A751-C33E618564A4}" type="slidenum">
              <a:rPr lang="en-US" smtClean="0"/>
              <a:t>49</a:t>
            </a:fld>
            <a:endParaRPr lang="en-US" dirty="0"/>
          </a:p>
        </p:txBody>
      </p:sp>
      <p:sp>
        <p:nvSpPr>
          <p:cNvPr id="6" name="Content Placeholder 5"/>
          <p:cNvSpPr>
            <a:spLocks noGrp="1"/>
          </p:cNvSpPr>
          <p:nvPr>
            <p:ph idx="1"/>
          </p:nvPr>
        </p:nvSpPr>
        <p:spPr>
          <a:xfrm>
            <a:off x="457200" y="2057400"/>
            <a:ext cx="8229600" cy="2743200"/>
          </a:xfrm>
        </p:spPr>
        <p:txBody>
          <a:bodyPr>
            <a:noAutofit/>
          </a:bodyPr>
          <a:lstStyle/>
          <a:p>
            <a:r>
              <a:rPr lang="en-US" sz="3200" dirty="0"/>
              <a:t>Joel Blackwell, the “Grassroots Guy”, says that so few people actually engage in the process, that those who do have disproportionate power.  </a:t>
            </a:r>
          </a:p>
          <a:p>
            <a:r>
              <a:rPr lang="en-US" sz="3200" dirty="0"/>
              <a:t>If you can break through the social media noise and establish a good relationship, you can be one of those people. </a:t>
            </a:r>
          </a:p>
          <a:p>
            <a:endParaRPr lang="en-US" sz="3200" dirty="0"/>
          </a:p>
        </p:txBody>
      </p:sp>
      <p:sp>
        <p:nvSpPr>
          <p:cNvPr id="2" name="TextBox 1"/>
          <p:cNvSpPr txBox="1"/>
          <p:nvPr/>
        </p:nvSpPr>
        <p:spPr>
          <a:xfrm>
            <a:off x="609600" y="609600"/>
            <a:ext cx="7620000" cy="769441"/>
          </a:xfrm>
          <a:prstGeom prst="rect">
            <a:avLst/>
          </a:prstGeom>
          <a:noFill/>
        </p:spPr>
        <p:txBody>
          <a:bodyPr wrap="square" rtlCol="0">
            <a:spAutoFit/>
          </a:bodyPr>
          <a:lstStyle/>
          <a:p>
            <a:r>
              <a:rPr lang="en-US" sz="4400" b="1" dirty="0"/>
              <a:t>Is it worth it?</a:t>
            </a:r>
          </a:p>
        </p:txBody>
      </p:sp>
    </p:spTree>
    <p:extLst>
      <p:ext uri="{BB962C8B-B14F-4D97-AF65-F5344CB8AC3E}">
        <p14:creationId xmlns:p14="http://schemas.microsoft.com/office/powerpoint/2010/main" val="208896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450757"/>
          </a:xfrm>
        </p:spPr>
        <p:txBody>
          <a:bodyPr>
            <a:normAutofit fontScale="90000"/>
          </a:bodyPr>
          <a:lstStyle/>
          <a:p>
            <a:r>
              <a:rPr lang="en-US" dirty="0"/>
              <a:t>Adequate School Resources</a:t>
            </a:r>
            <a:br>
              <a:rPr lang="en-US" dirty="0"/>
            </a:br>
            <a:r>
              <a:rPr lang="en-US" dirty="0"/>
              <a:t>SSA &amp; Formula/Transportation Equity</a:t>
            </a:r>
          </a:p>
        </p:txBody>
      </p:sp>
      <p:sp>
        <p:nvSpPr>
          <p:cNvPr id="3" name="Content Placeholder 2"/>
          <p:cNvSpPr>
            <a:spLocks noGrp="1"/>
          </p:cNvSpPr>
          <p:nvPr>
            <p:ph sz="half" idx="1"/>
          </p:nvPr>
        </p:nvSpPr>
        <p:spPr>
          <a:xfrm>
            <a:off x="457200" y="1907956"/>
            <a:ext cx="8229600" cy="4188043"/>
          </a:xfrm>
        </p:spPr>
        <p:txBody>
          <a:bodyPr>
            <a:normAutofit/>
          </a:bodyPr>
          <a:lstStyle/>
          <a:p>
            <a:pPr>
              <a:buFont typeface="Wingdings" panose="05000000000000000000" pitchFamily="2" charset="2"/>
              <a:buChar char="Ø"/>
            </a:pPr>
            <a:r>
              <a:rPr lang="en-US" b="1" u="sng" dirty="0">
                <a:hlinkClick r:id="rId2"/>
              </a:rPr>
              <a:t>SF 269</a:t>
            </a:r>
            <a:r>
              <a:rPr lang="en-US" b="1" dirty="0"/>
              <a:t> School Funding </a:t>
            </a:r>
            <a:r>
              <a:rPr lang="en-US" dirty="0"/>
              <a:t>set the SSA rate set at 2.4%, for both regular program district cost and categorical supplements, which is the second highest in 12 years, yet still below the cost increases that schools typically experience. </a:t>
            </a:r>
          </a:p>
          <a:p>
            <a:pPr>
              <a:buFont typeface="Wingdings" panose="05000000000000000000" pitchFamily="2" charset="2"/>
              <a:buChar char="Ø"/>
            </a:pPr>
            <a:r>
              <a:rPr lang="en-US" dirty="0"/>
              <a:t>Increased the base to promote formula equity by $10 per student, either more spending authority or property tax relief for school districts.</a:t>
            </a:r>
          </a:p>
          <a:p>
            <a:pPr>
              <a:buFont typeface="Wingdings" panose="05000000000000000000" pitchFamily="2" charset="2"/>
              <a:buChar char="Ø"/>
            </a:pPr>
            <a:r>
              <a:rPr lang="en-US" dirty="0"/>
              <a:t>Continued property tax replacement by which the state assumes what would otherwise be a property tax increase due to the state cost per pupil increase.</a:t>
            </a:r>
          </a:p>
          <a:p>
            <a:pPr>
              <a:buFont typeface="Wingdings" panose="05000000000000000000" pitchFamily="2" charset="2"/>
              <a:buChar char="Ø"/>
            </a:pPr>
            <a:r>
              <a:rPr lang="en-US" dirty="0"/>
              <a:t>Appropriated additional funds for transportation equity to reimburse all school districts for transportation costs above the state average. </a:t>
            </a:r>
          </a:p>
          <a:p>
            <a:pPr>
              <a:buFont typeface="Wingdings" panose="05000000000000000000" pitchFamily="2" charset="2"/>
              <a:buChar char="Ø"/>
            </a:pPr>
            <a:r>
              <a:rPr lang="en-US" dirty="0"/>
              <a:t>The House passed the bill 56-36, Senate passed it 31-18. Governor Reynolds signed it on Feb. 23, 2021, just a few days past the statutory deadline for enacting school aid within 30 days of the release of the Governor’s budget. </a:t>
            </a:r>
          </a:p>
        </p:txBody>
      </p:sp>
      <p:pic>
        <p:nvPicPr>
          <p:cNvPr id="5" name="Picture 4">
            <a:extLst>
              <a:ext uri="{FF2B5EF4-FFF2-40B4-BE49-F238E27FC236}">
                <a16:creationId xmlns:a16="http://schemas.microsoft.com/office/drawing/2014/main" id="{01B56427-62BE-4CED-A952-6C3446185B5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38999" y="76200"/>
            <a:ext cx="699017" cy="750642"/>
          </a:xfrm>
          <a:prstGeom prst="rect">
            <a:avLst/>
          </a:prstGeom>
        </p:spPr>
      </p:pic>
      <p:pic>
        <p:nvPicPr>
          <p:cNvPr id="4" name="Picture 3">
            <a:extLst>
              <a:ext uri="{FF2B5EF4-FFF2-40B4-BE49-F238E27FC236}">
                <a16:creationId xmlns:a16="http://schemas.microsoft.com/office/drawing/2014/main" id="{EF55AFA8-B267-4DD3-85CF-DAB18A473D53}"/>
              </a:ext>
            </a:extLst>
          </p:cNvPr>
          <p:cNvPicPr>
            <a:picLocks noChangeAspect="1"/>
          </p:cNvPicPr>
          <p:nvPr/>
        </p:nvPicPr>
        <p:blipFill>
          <a:blip r:embed="rId4"/>
          <a:stretch>
            <a:fillRect/>
          </a:stretch>
        </p:blipFill>
        <p:spPr>
          <a:xfrm>
            <a:off x="7938017" y="0"/>
            <a:ext cx="883997" cy="826842"/>
          </a:xfrm>
          <a:prstGeom prst="rect">
            <a:avLst/>
          </a:prstGeom>
        </p:spPr>
      </p:pic>
    </p:spTree>
    <p:extLst>
      <p:ext uri="{BB962C8B-B14F-4D97-AF65-F5344CB8AC3E}">
        <p14:creationId xmlns:p14="http://schemas.microsoft.com/office/powerpoint/2010/main" val="2278898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68F5-0EA7-4FB9-881D-AD4F9769953B}"/>
              </a:ext>
            </a:extLst>
          </p:cNvPr>
          <p:cNvSpPr>
            <a:spLocks noGrp="1"/>
          </p:cNvSpPr>
          <p:nvPr>
            <p:ph type="title"/>
          </p:nvPr>
        </p:nvSpPr>
        <p:spPr>
          <a:xfrm>
            <a:off x="609600" y="286604"/>
            <a:ext cx="8001000" cy="1450757"/>
          </a:xfrm>
        </p:spPr>
        <p:txBody>
          <a:bodyPr>
            <a:normAutofit fontScale="90000"/>
          </a:bodyPr>
          <a:lstStyle/>
          <a:p>
            <a:r>
              <a:rPr lang="en-US" dirty="0"/>
              <a:t>Strength in Numbers: Why join RSAI and recruit others to the effort?</a:t>
            </a:r>
          </a:p>
        </p:txBody>
      </p:sp>
      <p:pic>
        <p:nvPicPr>
          <p:cNvPr id="5" name="Picture 4">
            <a:extLst>
              <a:ext uri="{FF2B5EF4-FFF2-40B4-BE49-F238E27FC236}">
                <a16:creationId xmlns:a16="http://schemas.microsoft.com/office/drawing/2014/main" id="{CC94B159-F1C5-455D-A10D-21EB0731C957}"/>
              </a:ext>
            </a:extLst>
          </p:cNvPr>
          <p:cNvPicPr>
            <a:picLocks noChangeAspect="1"/>
          </p:cNvPicPr>
          <p:nvPr/>
        </p:nvPicPr>
        <p:blipFill>
          <a:blip r:embed="rId2"/>
          <a:stretch>
            <a:fillRect/>
          </a:stretch>
        </p:blipFill>
        <p:spPr>
          <a:xfrm>
            <a:off x="2743200" y="1828800"/>
            <a:ext cx="5610559" cy="4369309"/>
          </a:xfrm>
          <a:prstGeom prst="rect">
            <a:avLst/>
          </a:prstGeom>
        </p:spPr>
      </p:pic>
      <p:sp>
        <p:nvSpPr>
          <p:cNvPr id="6" name="TextBox 5">
            <a:extLst>
              <a:ext uri="{FF2B5EF4-FFF2-40B4-BE49-F238E27FC236}">
                <a16:creationId xmlns:a16="http://schemas.microsoft.com/office/drawing/2014/main" id="{60F2FF05-6C5B-47C8-AFED-45E49EAAC69E}"/>
              </a:ext>
            </a:extLst>
          </p:cNvPr>
          <p:cNvSpPr txBox="1"/>
          <p:nvPr/>
        </p:nvSpPr>
        <p:spPr>
          <a:xfrm>
            <a:off x="457200" y="1905000"/>
            <a:ext cx="20574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Amplified advocacy</a:t>
            </a:r>
          </a:p>
          <a:p>
            <a:pPr marL="285750" indent="-285750">
              <a:buFont typeface="Arial" panose="020B0604020202020204" pitchFamily="34" charset="0"/>
              <a:buChar char="•"/>
            </a:pPr>
            <a:r>
              <a:rPr lang="en-US" sz="2400" dirty="0"/>
              <a:t>Value proposition</a:t>
            </a:r>
          </a:p>
          <a:p>
            <a:pPr marL="285750" indent="-285750">
              <a:buFont typeface="Arial" panose="020B0604020202020204" pitchFamily="34" charset="0"/>
              <a:buChar char="•"/>
            </a:pPr>
            <a:r>
              <a:rPr lang="en-US" sz="2400" dirty="0"/>
              <a:t>Shared experiences</a:t>
            </a:r>
          </a:p>
          <a:p>
            <a:pPr marL="285750" indent="-285750">
              <a:buFont typeface="Arial" panose="020B0604020202020204" pitchFamily="34" charset="0"/>
              <a:buChar char="•"/>
            </a:pPr>
            <a:r>
              <a:rPr lang="en-US" sz="2400" dirty="0"/>
              <a:t>Networking</a:t>
            </a:r>
          </a:p>
          <a:p>
            <a:pPr marL="285750" indent="-285750">
              <a:buFont typeface="Arial" panose="020B0604020202020204" pitchFamily="34" charset="0"/>
              <a:buChar char="•"/>
            </a:pPr>
            <a:r>
              <a:rPr lang="en-US" sz="2400" dirty="0"/>
              <a:t>Shared best practice</a:t>
            </a:r>
          </a:p>
        </p:txBody>
      </p:sp>
    </p:spTree>
    <p:extLst>
      <p:ext uri="{BB962C8B-B14F-4D97-AF65-F5344CB8AC3E}">
        <p14:creationId xmlns:p14="http://schemas.microsoft.com/office/powerpoint/2010/main" val="1918556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4536-13BD-48E5-A397-2B31EFAC4319}"/>
              </a:ext>
            </a:extLst>
          </p:cNvPr>
          <p:cNvSpPr>
            <a:spLocks noGrp="1"/>
          </p:cNvSpPr>
          <p:nvPr>
            <p:ph type="title"/>
          </p:nvPr>
        </p:nvSpPr>
        <p:spPr>
          <a:xfrm>
            <a:off x="822960" y="286605"/>
            <a:ext cx="7543800" cy="1237396"/>
          </a:xfrm>
        </p:spPr>
        <p:txBody>
          <a:bodyPr/>
          <a:lstStyle/>
          <a:p>
            <a:r>
              <a:rPr lang="en-US" dirty="0"/>
              <a:t>RSAI Annual Meeting Sponsors</a:t>
            </a:r>
          </a:p>
        </p:txBody>
      </p:sp>
      <p:sp>
        <p:nvSpPr>
          <p:cNvPr id="6" name="Content Placeholder 5">
            <a:extLst>
              <a:ext uri="{FF2B5EF4-FFF2-40B4-BE49-F238E27FC236}">
                <a16:creationId xmlns:a16="http://schemas.microsoft.com/office/drawing/2014/main" id="{F4936E7A-839A-49E5-AECB-9E7470848A2A}"/>
              </a:ext>
            </a:extLst>
          </p:cNvPr>
          <p:cNvSpPr>
            <a:spLocks noGrp="1"/>
          </p:cNvSpPr>
          <p:nvPr>
            <p:ph idx="1"/>
          </p:nvPr>
        </p:nvSpPr>
        <p:spPr>
          <a:xfrm>
            <a:off x="822960" y="1828800"/>
            <a:ext cx="7543801" cy="4023360"/>
          </a:xfrm>
        </p:spPr>
        <p:txBody>
          <a:bodyPr/>
          <a:lstStyle/>
          <a:p>
            <a:r>
              <a:rPr lang="en-US" b="1" dirty="0"/>
              <a:t>Special thank you to the 2021 RSAI Annual Meeting Sponsors: </a:t>
            </a:r>
            <a:r>
              <a:rPr lang="en-US" b="1" dirty="0">
                <a:hlinkClick r:id="rId2"/>
              </a:rPr>
              <a:t>Carl A. Nelson &amp; Co</a:t>
            </a:r>
            <a:r>
              <a:rPr lang="en-US" b="1" dirty="0"/>
              <a:t>., </a:t>
            </a:r>
            <a:r>
              <a:rPr lang="en-US" b="1" dirty="0" err="1">
                <a:hlinkClick r:id="rId3"/>
              </a:rPr>
              <a:t>Boardworks</a:t>
            </a:r>
            <a:r>
              <a:rPr lang="en-US" b="1" dirty="0"/>
              <a:t>, and </a:t>
            </a:r>
            <a:r>
              <a:rPr lang="en-US" b="1" dirty="0" err="1">
                <a:hlinkClick r:id="rId4"/>
              </a:rPr>
              <a:t>SitelogIQ</a:t>
            </a:r>
            <a:endParaRPr lang="en-US" b="1" dirty="0"/>
          </a:p>
          <a:p>
            <a:endParaRPr lang="en-US" b="1" dirty="0"/>
          </a:p>
          <a:p>
            <a:endParaRPr lang="en-US" b="1" dirty="0"/>
          </a:p>
        </p:txBody>
      </p:sp>
      <p:pic>
        <p:nvPicPr>
          <p:cNvPr id="7" name="Picture 6">
            <a:extLst>
              <a:ext uri="{FF2B5EF4-FFF2-40B4-BE49-F238E27FC236}">
                <a16:creationId xmlns:a16="http://schemas.microsoft.com/office/drawing/2014/main" id="{E7E6BD4F-78C1-493E-B684-6A44FFAFFDBE}"/>
              </a:ext>
            </a:extLst>
          </p:cNvPr>
          <p:cNvPicPr>
            <a:picLocks noChangeAspect="1"/>
          </p:cNvPicPr>
          <p:nvPr/>
        </p:nvPicPr>
        <p:blipFill>
          <a:blip r:embed="rId5"/>
          <a:stretch>
            <a:fillRect/>
          </a:stretch>
        </p:blipFill>
        <p:spPr>
          <a:xfrm>
            <a:off x="3048000" y="3063151"/>
            <a:ext cx="4019898" cy="1036410"/>
          </a:xfrm>
          <a:prstGeom prst="rect">
            <a:avLst/>
          </a:prstGeom>
        </p:spPr>
      </p:pic>
      <p:pic>
        <p:nvPicPr>
          <p:cNvPr id="8" name="Picture 7">
            <a:extLst>
              <a:ext uri="{FF2B5EF4-FFF2-40B4-BE49-F238E27FC236}">
                <a16:creationId xmlns:a16="http://schemas.microsoft.com/office/drawing/2014/main" id="{379AD57D-A951-4B9B-B551-341D305429C8}"/>
              </a:ext>
            </a:extLst>
          </p:cNvPr>
          <p:cNvPicPr>
            <a:picLocks noChangeAspect="1"/>
          </p:cNvPicPr>
          <p:nvPr/>
        </p:nvPicPr>
        <p:blipFill>
          <a:blip r:embed="rId6"/>
          <a:stretch>
            <a:fillRect/>
          </a:stretch>
        </p:blipFill>
        <p:spPr>
          <a:xfrm>
            <a:off x="777239" y="4191000"/>
            <a:ext cx="3948382" cy="990600"/>
          </a:xfrm>
          <a:prstGeom prst="rect">
            <a:avLst/>
          </a:prstGeom>
        </p:spPr>
      </p:pic>
      <p:pic>
        <p:nvPicPr>
          <p:cNvPr id="9" name="Picture 8">
            <a:extLst>
              <a:ext uri="{FF2B5EF4-FFF2-40B4-BE49-F238E27FC236}">
                <a16:creationId xmlns:a16="http://schemas.microsoft.com/office/drawing/2014/main" id="{53A8E899-C7B8-43E1-A9C5-EAB6554141BE}"/>
              </a:ext>
            </a:extLst>
          </p:cNvPr>
          <p:cNvPicPr>
            <a:picLocks noChangeAspect="1"/>
          </p:cNvPicPr>
          <p:nvPr/>
        </p:nvPicPr>
        <p:blipFill>
          <a:blip r:embed="rId7"/>
          <a:stretch>
            <a:fillRect/>
          </a:stretch>
        </p:blipFill>
        <p:spPr>
          <a:xfrm>
            <a:off x="5486400" y="4686300"/>
            <a:ext cx="2693903" cy="1219306"/>
          </a:xfrm>
          <a:prstGeom prst="rect">
            <a:avLst/>
          </a:prstGeom>
        </p:spPr>
      </p:pic>
    </p:spTree>
    <p:extLst>
      <p:ext uri="{BB962C8B-B14F-4D97-AF65-F5344CB8AC3E}">
        <p14:creationId xmlns:p14="http://schemas.microsoft.com/office/powerpoint/2010/main" val="207076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First Steps</a:t>
            </a:r>
          </a:p>
        </p:txBody>
      </p:sp>
      <p:sp>
        <p:nvSpPr>
          <p:cNvPr id="3" name="Content Placeholder 2"/>
          <p:cNvSpPr>
            <a:spLocks noGrp="1"/>
          </p:cNvSpPr>
          <p:nvPr>
            <p:ph idx="1"/>
          </p:nvPr>
        </p:nvSpPr>
        <p:spPr>
          <a:xfrm>
            <a:off x="822959" y="1845734"/>
            <a:ext cx="7543801" cy="4402666"/>
          </a:xfrm>
        </p:spPr>
        <p:txBody>
          <a:bodyPr>
            <a:normAutofit fontScale="85000" lnSpcReduction="20000"/>
          </a:bodyPr>
          <a:lstStyle/>
          <a:p>
            <a:r>
              <a:rPr lang="en-US" sz="2400" dirty="0"/>
              <a:t>Send a note – include contact information and offer to be an informational resource (offer to review legislation for them, share impact of proposals on your district, staff, students or taxpayers, or just answer questions)</a:t>
            </a:r>
          </a:p>
          <a:p>
            <a:r>
              <a:rPr lang="en-US" sz="2400" dirty="0"/>
              <a:t>Share organizational priorities before the Session (caucuses set priorities for the Session typically in Nov/Dec, so don’t delay)</a:t>
            </a:r>
          </a:p>
          <a:p>
            <a:r>
              <a:rPr lang="en-US" sz="2400" dirty="0"/>
              <a:t>Find out what committees they are on – if education, local government, ways and means or appropriations are on that list, pay attention. </a:t>
            </a:r>
          </a:p>
          <a:p>
            <a:r>
              <a:rPr lang="en-US" sz="2400" dirty="0"/>
              <a:t>Get a meeting – zoom or coffee or DQ</a:t>
            </a:r>
          </a:p>
          <a:p>
            <a:pPr lvl="1"/>
            <a:r>
              <a:rPr lang="en-US" sz="2100" dirty="0"/>
              <a:t>Introductions</a:t>
            </a:r>
          </a:p>
          <a:p>
            <a:pPr lvl="1"/>
            <a:r>
              <a:rPr lang="en-US" sz="2100" dirty="0"/>
              <a:t>Exchange contact information</a:t>
            </a:r>
          </a:p>
          <a:p>
            <a:pPr lvl="1"/>
            <a:r>
              <a:rPr lang="en-US" sz="2100" dirty="0"/>
              <a:t>Give them a position paper or two or ask about their priorities for education</a:t>
            </a:r>
          </a:p>
          <a:p>
            <a:pPr lvl="1"/>
            <a:r>
              <a:rPr lang="en-US" sz="2100" dirty="0"/>
              <a:t>Learn something about them – where did they go to school? How about their children, or grandchildren? Anyone in their family ever teach or get elected to school board?</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52</a:t>
            </a:fld>
            <a:endParaRPr lang="en-US" dirty="0"/>
          </a:p>
        </p:txBody>
      </p:sp>
    </p:spTree>
    <p:extLst>
      <p:ext uri="{BB962C8B-B14F-4D97-AF65-F5344CB8AC3E}">
        <p14:creationId xmlns:p14="http://schemas.microsoft.com/office/powerpoint/2010/main" val="2463468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Steps: Create a coalition</a:t>
            </a:r>
          </a:p>
        </p:txBody>
      </p:sp>
      <p:sp>
        <p:nvSpPr>
          <p:cNvPr id="3" name="Content Placeholder 2"/>
          <p:cNvSpPr>
            <a:spLocks noGrp="1"/>
          </p:cNvSpPr>
          <p:nvPr>
            <p:ph idx="1"/>
          </p:nvPr>
        </p:nvSpPr>
        <p:spPr/>
        <p:txBody>
          <a:bodyPr/>
          <a:lstStyle/>
          <a:p>
            <a:r>
              <a:rPr lang="en-US" sz="2800" dirty="0"/>
              <a:t>Who could care?</a:t>
            </a:r>
          </a:p>
          <a:p>
            <a:pPr>
              <a:buFont typeface="Wingdings" panose="05000000000000000000" pitchFamily="2" charset="2"/>
              <a:buChar char="Ø"/>
            </a:pPr>
            <a:r>
              <a:rPr lang="en-US" dirty="0"/>
              <a:t>Usual suspects:  parents, teachers, board members, SIAC members.</a:t>
            </a:r>
          </a:p>
          <a:p>
            <a:pPr>
              <a:buFont typeface="Wingdings" panose="05000000000000000000" pitchFamily="2" charset="2"/>
              <a:buChar char="Ø"/>
            </a:pPr>
            <a:r>
              <a:rPr lang="en-US" dirty="0"/>
              <a:t>Unusual suspects:  Farm Bureau, Chamber of Commerce, Vendors, Taxpayer organization, city/county government, economic development, law enforcement  (success examples include four-year-old preschool and the state penny)</a:t>
            </a:r>
          </a:p>
          <a:p>
            <a:pPr>
              <a:buFont typeface="Wingdings" panose="05000000000000000000" pitchFamily="2" charset="2"/>
              <a:buChar char="Ø"/>
            </a:pPr>
            <a:r>
              <a:rPr lang="en-US" dirty="0"/>
              <a:t>Infiltrate and educate. </a:t>
            </a:r>
          </a:p>
          <a:p>
            <a:pPr>
              <a:buFont typeface="Wingdings" panose="05000000000000000000" pitchFamily="2" charset="2"/>
              <a:buChar char="Ø"/>
            </a:pPr>
            <a:r>
              <a:rPr lang="en-US" dirty="0"/>
              <a:t>Find one or two persuasive voices from those groups </a:t>
            </a:r>
          </a:p>
          <a:p>
            <a:pPr>
              <a:buFont typeface="Wingdings" panose="05000000000000000000" pitchFamily="2" charset="2"/>
              <a:buChar char="Ø"/>
            </a:pPr>
            <a:r>
              <a:rPr lang="en-US" dirty="0"/>
              <a:t>Be thinking about encouraging future school board candidates from these groups – the old two birds with one stone concept</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482051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First Month of Session</a:t>
            </a:r>
          </a:p>
        </p:txBody>
      </p:sp>
      <p:sp>
        <p:nvSpPr>
          <p:cNvPr id="3" name="Content Placeholder 2"/>
          <p:cNvSpPr>
            <a:spLocks noGrp="1"/>
          </p:cNvSpPr>
          <p:nvPr>
            <p:ph idx="1"/>
          </p:nvPr>
        </p:nvSpPr>
        <p:spPr/>
        <p:txBody>
          <a:bodyPr>
            <a:normAutofit fontScale="92500" lnSpcReduction="10000"/>
          </a:bodyPr>
          <a:lstStyle/>
          <a:p>
            <a:r>
              <a:rPr lang="en-US" dirty="0"/>
              <a:t>Joint effort with other school leaders, with school boards or individually.  </a:t>
            </a:r>
          </a:p>
          <a:p>
            <a:r>
              <a:rPr lang="en-US" dirty="0"/>
              <a:t>Go to their home-based forums (eggs and issues) during the Session. Take someone with you who can ask a question. </a:t>
            </a:r>
          </a:p>
          <a:p>
            <a:r>
              <a:rPr lang="en-US" dirty="0"/>
              <a:t>Reach out to us to get resources before you go and get some timely questions to ask or updated materials to share.</a:t>
            </a:r>
          </a:p>
          <a:p>
            <a:r>
              <a:rPr lang="en-US" dirty="0"/>
              <a:t>School funding is typically decided (or supposed to be) within 30 days of release of the Governor’s budget, so ask about that up front. </a:t>
            </a:r>
          </a:p>
          <a:p>
            <a:r>
              <a:rPr lang="en-US" dirty="0"/>
              <a:t>Share the impact of various proposals on your budget, your students, and your community.  </a:t>
            </a:r>
          </a:p>
          <a:p>
            <a:r>
              <a:rPr lang="en-US" dirty="0"/>
              <a:t>Send a thank you note whenever you can – even if you don’t agree on the vote or outcome, let them know you appreciate their work to represent your district and constituents (you can even say, I hope you’ll be able to support our position in the future.)</a:t>
            </a:r>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54</a:t>
            </a:fld>
            <a:endParaRPr lang="en-US" dirty="0"/>
          </a:p>
        </p:txBody>
      </p:sp>
    </p:spTree>
    <p:extLst>
      <p:ext uri="{BB962C8B-B14F-4D97-AF65-F5344CB8AC3E}">
        <p14:creationId xmlns:p14="http://schemas.microsoft.com/office/powerpoint/2010/main" val="1538894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Finding Core Values/Common Ground</a:t>
            </a:r>
          </a:p>
        </p:txBody>
      </p:sp>
      <p:sp>
        <p:nvSpPr>
          <p:cNvPr id="3" name="Content Placeholder 2"/>
          <p:cNvSpPr>
            <a:spLocks noGrp="1"/>
          </p:cNvSpPr>
          <p:nvPr>
            <p:ph idx="1"/>
          </p:nvPr>
        </p:nvSpPr>
        <p:spPr/>
        <p:txBody>
          <a:bodyPr>
            <a:normAutofit lnSpcReduction="10000"/>
          </a:bodyPr>
          <a:lstStyle/>
          <a:p>
            <a:r>
              <a:rPr lang="en-US" dirty="0"/>
              <a:t>As Americans, we have more in common, despite all claims to the contrary in the current political environment, than you might think. </a:t>
            </a:r>
          </a:p>
          <a:p>
            <a:r>
              <a:rPr lang="en-US" dirty="0"/>
              <a:t>“Public decisions involve choices and public choices always involve values.”</a:t>
            </a:r>
            <a:endParaRPr lang="en-US" sz="2800" dirty="0"/>
          </a:p>
          <a:p>
            <a:pPr lvl="1"/>
            <a:r>
              <a:rPr lang="en-US" b="1" dirty="0"/>
              <a:t>Liberty: </a:t>
            </a:r>
            <a:r>
              <a:rPr lang="en-US" dirty="0"/>
              <a:t>freedom, autonomy, choice, opportunity, individuality, privacy;  </a:t>
            </a:r>
            <a:endParaRPr lang="en-US" sz="2400" dirty="0"/>
          </a:p>
          <a:p>
            <a:pPr lvl="1"/>
            <a:r>
              <a:rPr lang="en-US" b="1" dirty="0"/>
              <a:t>Community</a:t>
            </a:r>
            <a:r>
              <a:rPr lang="en-US" dirty="0"/>
              <a:t>: safety, security, belonging, social order, quality of life;</a:t>
            </a:r>
            <a:endParaRPr lang="en-US" sz="2400" dirty="0"/>
          </a:p>
          <a:p>
            <a:pPr lvl="1"/>
            <a:r>
              <a:rPr lang="en-US" b="1" dirty="0"/>
              <a:t>Equality: </a:t>
            </a:r>
            <a:r>
              <a:rPr lang="en-US" dirty="0"/>
              <a:t>fairness, justice, tolerance, diversity, equal treatment, equal opportunity; and</a:t>
            </a:r>
            <a:endParaRPr lang="en-US" sz="2400" dirty="0"/>
          </a:p>
          <a:p>
            <a:pPr lvl="1"/>
            <a:r>
              <a:rPr lang="en-US" b="1" dirty="0"/>
              <a:t>Prosperity</a:t>
            </a:r>
            <a:r>
              <a:rPr lang="en-US" dirty="0"/>
              <a:t>: productivity, efficiency, growth, markets.</a:t>
            </a:r>
            <a:endParaRPr lang="en-US" sz="2400" dirty="0"/>
          </a:p>
          <a:p>
            <a:pPr lvl="4"/>
            <a:r>
              <a:rPr lang="en-US" dirty="0"/>
              <a:t>Phillip Boyle, </a:t>
            </a:r>
            <a:r>
              <a:rPr lang="en-US" i="1" dirty="0"/>
              <a:t>Local School Board Governance</a:t>
            </a:r>
            <a:r>
              <a:rPr lang="en-US" dirty="0"/>
              <a:t>, Spring 2004</a:t>
            </a:r>
          </a:p>
          <a:p>
            <a:r>
              <a:rPr lang="en-US" sz="3000" dirty="0"/>
              <a:t>Which of these core values is critical in any particular policy choice?</a:t>
            </a:r>
          </a:p>
        </p:txBody>
      </p:sp>
      <p:sp>
        <p:nvSpPr>
          <p:cNvPr id="4" name="Slide Number Placeholder 3"/>
          <p:cNvSpPr>
            <a:spLocks noGrp="1"/>
          </p:cNvSpPr>
          <p:nvPr>
            <p:ph type="sldNum" sz="quarter" idx="12"/>
          </p:nvPr>
        </p:nvSpPr>
        <p:spPr/>
        <p:txBody>
          <a:bodyPr/>
          <a:lstStyle/>
          <a:p>
            <a:fld id="{7E3A9E86-4CC3-4959-A751-C33E618564A4}" type="slidenum">
              <a:rPr lang="en-US" smtClean="0"/>
              <a:t>55</a:t>
            </a:fld>
            <a:endParaRPr lang="en-US" dirty="0"/>
          </a:p>
        </p:txBody>
      </p:sp>
    </p:spTree>
    <p:extLst>
      <p:ext uri="{BB962C8B-B14F-4D97-AF65-F5344CB8AC3E}">
        <p14:creationId xmlns:p14="http://schemas.microsoft.com/office/powerpoint/2010/main" val="4186023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Finding Core Values/Common Ground</a:t>
            </a:r>
          </a:p>
        </p:txBody>
      </p:sp>
      <p:sp>
        <p:nvSpPr>
          <p:cNvPr id="3" name="Content Placeholder 2"/>
          <p:cNvSpPr>
            <a:spLocks noGrp="1"/>
          </p:cNvSpPr>
          <p:nvPr>
            <p:ph idx="1"/>
          </p:nvPr>
        </p:nvSpPr>
        <p:spPr/>
        <p:txBody>
          <a:bodyPr>
            <a:normAutofit/>
          </a:bodyPr>
          <a:lstStyle/>
          <a:p>
            <a:r>
              <a:rPr lang="en-US" dirty="0"/>
              <a:t>Find out what is central to your legislators’ framework.  </a:t>
            </a:r>
          </a:p>
          <a:p>
            <a:r>
              <a:rPr lang="en-US" dirty="0"/>
              <a:t>Tie your goals back to that central theme (translate your needs into their language)</a:t>
            </a:r>
          </a:p>
          <a:p>
            <a:r>
              <a:rPr lang="en-US" dirty="0"/>
              <a:t>Example:  Prosperity/growing the Iowa Economy</a:t>
            </a:r>
          </a:p>
          <a:p>
            <a:pPr lvl="1"/>
            <a:r>
              <a:rPr lang="en-US" dirty="0"/>
              <a:t>Future Ready Workforce:  private sector needs good employees.  Students need good teachers to teach prepare students in these classrooms.</a:t>
            </a:r>
          </a:p>
          <a:p>
            <a:pPr lvl="1"/>
            <a:r>
              <a:rPr lang="en-US" dirty="0"/>
              <a:t>Investments in PK save tax dollars down the road (prevention is worth a pound of cure or efficient use of tax dollars)</a:t>
            </a:r>
          </a:p>
          <a:p>
            <a:pPr lvl="1"/>
            <a:r>
              <a:rPr lang="en-US" dirty="0"/>
              <a:t>Quality schools prepare a quality workforce (prepared graduates become tax contributors rather than tax eaters)</a:t>
            </a:r>
          </a:p>
          <a:p>
            <a:pPr lvl="1"/>
            <a:r>
              <a:rPr lang="en-US" dirty="0"/>
              <a:t>Economic market factors – what does it take for a quality teaching workforce? Sufficient salaries and benefits to compete for human capital.  </a:t>
            </a:r>
          </a:p>
        </p:txBody>
      </p:sp>
      <p:sp>
        <p:nvSpPr>
          <p:cNvPr id="4" name="Slide Number Placeholder 3"/>
          <p:cNvSpPr>
            <a:spLocks noGrp="1"/>
          </p:cNvSpPr>
          <p:nvPr>
            <p:ph type="sldNum" sz="quarter" idx="12"/>
          </p:nvPr>
        </p:nvSpPr>
        <p:spPr/>
        <p:txBody>
          <a:bodyPr/>
          <a:lstStyle/>
          <a:p>
            <a:fld id="{7E3A9E86-4CC3-4959-A751-C33E618564A4}" type="slidenum">
              <a:rPr lang="en-US" smtClean="0"/>
              <a:t>56</a:t>
            </a:fld>
            <a:endParaRPr lang="en-US" dirty="0"/>
          </a:p>
        </p:txBody>
      </p:sp>
    </p:spTree>
    <p:extLst>
      <p:ext uri="{BB962C8B-B14F-4D97-AF65-F5344CB8AC3E}">
        <p14:creationId xmlns:p14="http://schemas.microsoft.com/office/powerpoint/2010/main" val="3671987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us for help</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Data from mapping tool to explain history</a:t>
            </a:r>
          </a:p>
          <a:p>
            <a:pPr>
              <a:buFont typeface="Wingdings" panose="05000000000000000000" pitchFamily="2" charset="2"/>
              <a:buChar char="Ø"/>
            </a:pPr>
            <a:r>
              <a:rPr lang="en-US" dirty="0"/>
              <a:t>Talking points specific to your district</a:t>
            </a:r>
          </a:p>
          <a:p>
            <a:pPr>
              <a:buFont typeface="Wingdings" panose="05000000000000000000" pitchFamily="2" charset="2"/>
              <a:buChar char="Ø"/>
            </a:pPr>
            <a:r>
              <a:rPr lang="en-US" dirty="0"/>
              <a:t>Edit letters to legislators or your local paper</a:t>
            </a:r>
          </a:p>
          <a:p>
            <a:pPr>
              <a:buFont typeface="Wingdings" panose="05000000000000000000" pitchFamily="2" charset="2"/>
              <a:buChar char="Ø"/>
            </a:pPr>
            <a:r>
              <a:rPr lang="en-US" dirty="0"/>
              <a:t>Help thinking about replies to email or questions from legislators</a:t>
            </a:r>
          </a:p>
          <a:p>
            <a:pPr>
              <a:buFont typeface="Wingdings" panose="05000000000000000000" pitchFamily="2" charset="2"/>
              <a:buChar char="Ø"/>
            </a:pPr>
            <a:r>
              <a:rPr lang="en-US" dirty="0"/>
              <a:t>Prep for lobby days or local conversations</a:t>
            </a:r>
          </a:p>
          <a:p>
            <a:pPr>
              <a:buFont typeface="Wingdings" panose="05000000000000000000" pitchFamily="2" charset="2"/>
              <a:buChar char="Ø"/>
            </a:pPr>
            <a:r>
              <a:rPr lang="en-US" dirty="0"/>
              <a:t>Quick resources to share with your board members to prepare them for advocacy moments. </a:t>
            </a:r>
          </a:p>
          <a:p>
            <a:pPr>
              <a:buFont typeface="Wingdings" panose="05000000000000000000" pitchFamily="2" charset="2"/>
              <a:buChar char="Ø"/>
            </a:pPr>
            <a:r>
              <a:rPr lang="en-US" dirty="0"/>
              <a:t>Sample Press Release – get the word out to your stakeholders and media about these issues of importance to your students and families. </a:t>
            </a:r>
          </a:p>
        </p:txBody>
      </p:sp>
      <p:sp>
        <p:nvSpPr>
          <p:cNvPr id="4" name="Slide Number Placeholder 3"/>
          <p:cNvSpPr>
            <a:spLocks noGrp="1"/>
          </p:cNvSpPr>
          <p:nvPr>
            <p:ph type="sldNum" sz="quarter" idx="12"/>
          </p:nvPr>
        </p:nvSpPr>
        <p:spPr/>
        <p:txBody>
          <a:bodyPr/>
          <a:lstStyle/>
          <a:p>
            <a:fld id="{7E3A9E86-4CC3-4959-A751-C33E618564A4}" type="slidenum">
              <a:rPr lang="en-US" smtClean="0"/>
              <a:t>57</a:t>
            </a:fld>
            <a:endParaRPr lang="en-US" dirty="0"/>
          </a:p>
        </p:txBody>
      </p:sp>
    </p:spTree>
    <p:extLst>
      <p:ext uri="{BB962C8B-B14F-4D97-AF65-F5344CB8AC3E}">
        <p14:creationId xmlns:p14="http://schemas.microsoft.com/office/powerpoint/2010/main" val="992711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4536-13BD-48E5-A397-2B31EFAC431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02374D2-1E42-4D13-AB03-5592745B7549}"/>
              </a:ext>
            </a:extLst>
          </p:cNvPr>
          <p:cNvPicPr>
            <a:picLocks noGrp="1" noChangeAspect="1"/>
          </p:cNvPicPr>
          <p:nvPr>
            <p:ph idx="1"/>
          </p:nvPr>
        </p:nvPicPr>
        <p:blipFill>
          <a:blip r:embed="rId2"/>
          <a:stretch>
            <a:fillRect/>
          </a:stretch>
        </p:blipFill>
        <p:spPr>
          <a:xfrm>
            <a:off x="228600" y="286604"/>
            <a:ext cx="8449396" cy="1999396"/>
          </a:xfrm>
          <a:prstGeom prst="rect">
            <a:avLst/>
          </a:prstGeom>
        </p:spPr>
      </p:pic>
      <p:sp>
        <p:nvSpPr>
          <p:cNvPr id="5" name="TextBox 4">
            <a:extLst>
              <a:ext uri="{FF2B5EF4-FFF2-40B4-BE49-F238E27FC236}">
                <a16:creationId xmlns:a16="http://schemas.microsoft.com/office/drawing/2014/main" id="{C1B65EA5-3B23-42D4-8164-32A6F2F250C6}"/>
              </a:ext>
            </a:extLst>
          </p:cNvPr>
          <p:cNvSpPr txBox="1"/>
          <p:nvPr/>
        </p:nvSpPr>
        <p:spPr>
          <a:xfrm>
            <a:off x="2362200" y="3733800"/>
            <a:ext cx="5867400" cy="369332"/>
          </a:xfrm>
          <a:prstGeom prst="rect">
            <a:avLst/>
          </a:prstGeom>
          <a:noFill/>
        </p:spPr>
        <p:txBody>
          <a:bodyPr wrap="square" rtlCol="0">
            <a:spAutoFit/>
          </a:bodyPr>
          <a:lstStyle/>
          <a:p>
            <a:r>
              <a:rPr lang="en-US" i="1" dirty="0"/>
              <a:t>Page 18-19 of the Annual Meeting Packet</a:t>
            </a:r>
          </a:p>
        </p:txBody>
      </p:sp>
    </p:spTree>
    <p:extLst>
      <p:ext uri="{BB962C8B-B14F-4D97-AF65-F5344CB8AC3E}">
        <p14:creationId xmlns:p14="http://schemas.microsoft.com/office/powerpoint/2010/main" val="3203071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1"/>
            <a:ext cx="8153400" cy="3200400"/>
          </a:xfrm>
          <a:solidFill>
            <a:schemeClr val="bg1"/>
          </a:solidFill>
        </p:spPr>
        <p:txBody>
          <a:bodyPr>
            <a:normAutofit/>
          </a:bodyPr>
          <a:lstStyle/>
          <a:p>
            <a:pPr>
              <a:spcBef>
                <a:spcPts val="0"/>
              </a:spcBef>
            </a:pPr>
            <a:r>
              <a:rPr lang="en-US" sz="5400" b="1" dirty="0"/>
              <a:t>THANK YOU FOR YOUR VOICE</a:t>
            </a:r>
            <a:br>
              <a:rPr lang="en-US" sz="5400" b="1" dirty="0"/>
            </a:br>
            <a:r>
              <a:rPr lang="en-US" sz="5400" b="1" dirty="0"/>
              <a:t>on behalf of Iowa students!</a:t>
            </a:r>
            <a:r>
              <a:rPr lang="en-US" b="1" dirty="0"/>
              <a:t/>
            </a:r>
            <a:br>
              <a:rPr lang="en-US" b="1" dirty="0"/>
            </a:br>
            <a:r>
              <a:rPr lang="en-US" b="1" dirty="0"/>
              <a:t/>
            </a:r>
            <a:br>
              <a:rPr lang="en-US" b="1" dirty="0"/>
            </a:br>
            <a:endParaRPr lang="en-US" b="1" dirty="0"/>
          </a:p>
        </p:txBody>
      </p:sp>
      <p:sp>
        <p:nvSpPr>
          <p:cNvPr id="3" name="TextBox 2">
            <a:extLst>
              <a:ext uri="{FF2B5EF4-FFF2-40B4-BE49-F238E27FC236}">
                <a16:creationId xmlns:a16="http://schemas.microsoft.com/office/drawing/2014/main" id="{84D8D93E-7690-4F32-AD8D-773B74C581D4}"/>
              </a:ext>
            </a:extLst>
          </p:cNvPr>
          <p:cNvSpPr txBox="1"/>
          <p:nvPr/>
        </p:nvSpPr>
        <p:spPr>
          <a:xfrm>
            <a:off x="533400" y="2971800"/>
            <a:ext cx="4038600" cy="2031325"/>
          </a:xfrm>
          <a:prstGeom prst="rect">
            <a:avLst/>
          </a:prstGeom>
          <a:noFill/>
        </p:spPr>
        <p:txBody>
          <a:bodyPr wrap="square" rtlCol="0">
            <a:spAutoFit/>
          </a:bodyPr>
          <a:lstStyle/>
          <a:p>
            <a:r>
              <a:rPr lang="en-US" dirty="0"/>
              <a:t>Margaret Buckton,  ISFIS Partner, RSAI Professional Advocate, UEN Executive Director,  </a:t>
            </a:r>
            <a:r>
              <a:rPr lang="en-US" dirty="0">
                <a:hlinkClick r:id="rId2"/>
              </a:rPr>
              <a:t>margaret@iowaschoolfinance.com</a:t>
            </a:r>
            <a:r>
              <a:rPr lang="en-US" dirty="0"/>
              <a:t>  </a:t>
            </a:r>
            <a:br>
              <a:rPr lang="en-US" dirty="0"/>
            </a:br>
            <a:r>
              <a:rPr lang="en-US" dirty="0"/>
              <a:t>1201 63rd Street, Des Moines, IA 50311 (515) 201-3755 cell</a:t>
            </a:r>
            <a:r>
              <a:rPr lang="en-US" sz="4800" dirty="0"/>
              <a:t/>
            </a:r>
            <a:br>
              <a:rPr lang="en-US" sz="4800" dirty="0"/>
            </a:br>
            <a:endParaRPr lang="en-US" dirty="0"/>
          </a:p>
        </p:txBody>
      </p:sp>
      <p:sp>
        <p:nvSpPr>
          <p:cNvPr id="4" name="TextBox 3">
            <a:extLst>
              <a:ext uri="{FF2B5EF4-FFF2-40B4-BE49-F238E27FC236}">
                <a16:creationId xmlns:a16="http://schemas.microsoft.com/office/drawing/2014/main" id="{76E1BC41-190D-49C4-8DF8-35DB02E03638}"/>
              </a:ext>
            </a:extLst>
          </p:cNvPr>
          <p:cNvSpPr txBox="1"/>
          <p:nvPr/>
        </p:nvSpPr>
        <p:spPr>
          <a:xfrm>
            <a:off x="5334000" y="2964666"/>
            <a:ext cx="3429000" cy="2031325"/>
          </a:xfrm>
          <a:prstGeom prst="rect">
            <a:avLst/>
          </a:prstGeom>
          <a:noFill/>
        </p:spPr>
        <p:txBody>
          <a:bodyPr wrap="square" rtlCol="0">
            <a:spAutoFit/>
          </a:bodyPr>
          <a:lstStyle/>
          <a:p>
            <a:r>
              <a:rPr lang="en-US" dirty="0"/>
              <a:t>Dave Daughton,  </a:t>
            </a:r>
          </a:p>
          <a:p>
            <a:r>
              <a:rPr lang="en-US" dirty="0"/>
              <a:t>RSAI Grassroots Advocate</a:t>
            </a:r>
          </a:p>
          <a:p>
            <a:r>
              <a:rPr lang="en-US" dirty="0">
                <a:hlinkClick r:id="rId3"/>
              </a:rPr>
              <a:t>dave.daughton@rsaia.org</a:t>
            </a:r>
            <a:r>
              <a:rPr lang="en-US" dirty="0"/>
              <a:t/>
            </a:r>
            <a:br>
              <a:rPr lang="en-US" dirty="0"/>
            </a:br>
            <a:r>
              <a:rPr lang="en-US" dirty="0"/>
              <a:t>(641) 344-5205 cell</a:t>
            </a:r>
          </a:p>
          <a:p>
            <a:r>
              <a:rPr lang="en-US" dirty="0"/>
              <a:t>Retired Wayne CSD Superintendent</a:t>
            </a:r>
            <a:r>
              <a:rPr lang="en-US" sz="4800" dirty="0"/>
              <a:t/>
            </a:r>
            <a:br>
              <a:rPr lang="en-US" sz="4800" dirty="0"/>
            </a:br>
            <a:endParaRPr lang="en-US" dirty="0"/>
          </a:p>
        </p:txBody>
      </p:sp>
      <p:sp>
        <p:nvSpPr>
          <p:cNvPr id="5" name="TextBox 4">
            <a:extLst>
              <a:ext uri="{FF2B5EF4-FFF2-40B4-BE49-F238E27FC236}">
                <a16:creationId xmlns:a16="http://schemas.microsoft.com/office/drawing/2014/main" id="{0DB60DA2-65B3-462F-A535-9F3E9C2D449C}"/>
              </a:ext>
            </a:extLst>
          </p:cNvPr>
          <p:cNvSpPr txBox="1"/>
          <p:nvPr/>
        </p:nvSpPr>
        <p:spPr>
          <a:xfrm>
            <a:off x="1143000" y="5181600"/>
            <a:ext cx="6705600" cy="646331"/>
          </a:xfrm>
          <a:prstGeom prst="rect">
            <a:avLst/>
          </a:prstGeom>
          <a:noFill/>
        </p:spPr>
        <p:txBody>
          <a:bodyPr wrap="square" rtlCol="0">
            <a:spAutoFit/>
          </a:bodyPr>
          <a:lstStyle/>
          <a:p>
            <a:pPr algn="ctr"/>
            <a:r>
              <a:rPr lang="en-US" dirty="0"/>
              <a:t>Stay connected through the Interim and into the Legislative Session  </a:t>
            </a:r>
          </a:p>
          <a:p>
            <a:pPr algn="ctr"/>
            <a:r>
              <a:rPr lang="en-US" dirty="0"/>
              <a:t>Let us know what you need to beef up your advocacy efforts.</a:t>
            </a:r>
          </a:p>
        </p:txBody>
      </p:sp>
    </p:spTree>
    <p:extLst>
      <p:ext uri="{BB962C8B-B14F-4D97-AF65-F5344CB8AC3E}">
        <p14:creationId xmlns:p14="http://schemas.microsoft.com/office/powerpoint/2010/main" val="410999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450757"/>
          </a:xfrm>
        </p:spPr>
        <p:txBody>
          <a:bodyPr>
            <a:normAutofit fontScale="90000"/>
          </a:bodyPr>
          <a:lstStyle/>
          <a:p>
            <a:r>
              <a:rPr lang="en-US" dirty="0"/>
              <a:t>Adequate School Resources</a:t>
            </a:r>
            <a:br>
              <a:rPr lang="en-US" dirty="0"/>
            </a:br>
            <a:r>
              <a:rPr lang="en-US" dirty="0"/>
              <a:t>SSA &amp; Formula/Transportation Equity</a:t>
            </a:r>
          </a:p>
        </p:txBody>
      </p:sp>
      <p:sp>
        <p:nvSpPr>
          <p:cNvPr id="3" name="Content Placeholder 2"/>
          <p:cNvSpPr>
            <a:spLocks noGrp="1"/>
          </p:cNvSpPr>
          <p:nvPr>
            <p:ph sz="half" idx="1"/>
          </p:nvPr>
        </p:nvSpPr>
        <p:spPr>
          <a:xfrm>
            <a:off x="457200" y="1907956"/>
            <a:ext cx="8229600" cy="4188043"/>
          </a:xfrm>
        </p:spPr>
        <p:txBody>
          <a:bodyPr>
            <a:normAutofit lnSpcReduction="10000"/>
          </a:bodyPr>
          <a:lstStyle/>
          <a:p>
            <a:pPr>
              <a:buFont typeface="Wingdings" panose="05000000000000000000" pitchFamily="2" charset="2"/>
              <a:buChar char="Ø"/>
            </a:pPr>
            <a:r>
              <a:rPr lang="en-US" dirty="0"/>
              <a:t>The total cost to the state of school aid and transportation and formula equity, however, after enactment of the Standings Appropriations bill which cut the AEAs by $15 million, was </a:t>
            </a:r>
            <a:r>
              <a:rPr lang="en-US" sz="2800" b="1" dirty="0"/>
              <a:t>$28 million</a:t>
            </a:r>
            <a:r>
              <a:rPr lang="en-US" dirty="0"/>
              <a:t>, well below the average state increase of $95 million experienced over the last decade. </a:t>
            </a:r>
          </a:p>
          <a:p>
            <a:pPr>
              <a:buFont typeface="Wingdings" panose="05000000000000000000" pitchFamily="2" charset="2"/>
              <a:buChar char="Ø"/>
            </a:pPr>
            <a:r>
              <a:rPr lang="en-US" dirty="0"/>
              <a:t>No consensus on HF 532 which would have provided an additional $27 million for COVID-19 pandemic costs, distributed based on students served at school (not virtually) during the first semester of the 2020-21 school year. Still alive for 2022 Session.</a:t>
            </a:r>
          </a:p>
          <a:p>
            <a:r>
              <a:rPr lang="en-US" b="1" i="1" dirty="0"/>
              <a:t>RSAI opposed SF 269, since the 2.4% and total funding provided to public schools was below what was requested by Rural School Advocates of Iowa members. </a:t>
            </a:r>
          </a:p>
          <a:p>
            <a:r>
              <a:rPr lang="en-US" b="1" i="1" dirty="0"/>
              <a:t>RSAI supported the appropriation in HF 532, but opposed the formula, encouraging a per pupil distribution rather than the complicated formula of counting days of in-person instruction that was proposed. </a:t>
            </a:r>
            <a:endParaRPr lang="en-US" dirty="0"/>
          </a:p>
        </p:txBody>
      </p:sp>
      <p:pic>
        <p:nvPicPr>
          <p:cNvPr id="5" name="Picture 4">
            <a:extLst>
              <a:ext uri="{FF2B5EF4-FFF2-40B4-BE49-F238E27FC236}">
                <a16:creationId xmlns:a16="http://schemas.microsoft.com/office/drawing/2014/main" id="{01B56427-62BE-4CED-A952-6C3446185B5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238999" y="76200"/>
            <a:ext cx="699017" cy="750642"/>
          </a:xfrm>
          <a:prstGeom prst="rect">
            <a:avLst/>
          </a:prstGeom>
        </p:spPr>
      </p:pic>
      <p:pic>
        <p:nvPicPr>
          <p:cNvPr id="4" name="Picture 3">
            <a:extLst>
              <a:ext uri="{FF2B5EF4-FFF2-40B4-BE49-F238E27FC236}">
                <a16:creationId xmlns:a16="http://schemas.microsoft.com/office/drawing/2014/main" id="{EF55AFA8-B267-4DD3-85CF-DAB18A473D53}"/>
              </a:ext>
            </a:extLst>
          </p:cNvPr>
          <p:cNvPicPr>
            <a:picLocks noChangeAspect="1"/>
          </p:cNvPicPr>
          <p:nvPr/>
        </p:nvPicPr>
        <p:blipFill>
          <a:blip r:embed="rId3"/>
          <a:stretch>
            <a:fillRect/>
          </a:stretch>
        </p:blipFill>
        <p:spPr>
          <a:xfrm>
            <a:off x="7938017" y="0"/>
            <a:ext cx="883997" cy="826842"/>
          </a:xfrm>
          <a:prstGeom prst="rect">
            <a:avLst/>
          </a:prstGeom>
        </p:spPr>
      </p:pic>
    </p:spTree>
    <p:extLst>
      <p:ext uri="{BB962C8B-B14F-4D97-AF65-F5344CB8AC3E}">
        <p14:creationId xmlns:p14="http://schemas.microsoft.com/office/powerpoint/2010/main" val="605268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graphicFrame>
        <p:nvGraphicFramePr>
          <p:cNvPr id="6" name="Chart 5">
            <a:extLst>
              <a:ext uri="{FF2B5EF4-FFF2-40B4-BE49-F238E27FC236}">
                <a16:creationId xmlns:a16="http://schemas.microsoft.com/office/drawing/2014/main" id="{D5167727-780A-4A40-9AAB-752C412DA12D}"/>
              </a:ext>
            </a:extLst>
          </p:cNvPr>
          <p:cNvGraphicFramePr>
            <a:graphicFrameLocks/>
          </p:cNvGraphicFramePr>
          <p:nvPr>
            <p:extLst>
              <p:ext uri="{D42A27DB-BD31-4B8C-83A1-F6EECF244321}">
                <p14:modId xmlns:p14="http://schemas.microsoft.com/office/powerpoint/2010/main" val="2211882528"/>
              </p:ext>
            </p:extLst>
          </p:nvPr>
        </p:nvGraphicFramePr>
        <p:xfrm>
          <a:off x="3566" y="152400"/>
          <a:ext cx="9140433" cy="7162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6905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33130"/>
            <a:ext cx="8425010" cy="6824911"/>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8</a:t>
            </a:fld>
            <a:endParaRPr lang="en-US" dirty="0"/>
          </a:p>
        </p:txBody>
      </p:sp>
      <p:sp>
        <p:nvSpPr>
          <p:cNvPr id="6" name="Oval 5"/>
          <p:cNvSpPr/>
          <p:nvPr/>
        </p:nvSpPr>
        <p:spPr>
          <a:xfrm>
            <a:off x="5257800" y="5867400"/>
            <a:ext cx="1066800" cy="533400"/>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4BA5546-E36F-44EB-A40E-57301E9CE593}"/>
              </a:ext>
            </a:extLst>
          </p:cNvPr>
          <p:cNvSpPr txBox="1"/>
          <p:nvPr/>
        </p:nvSpPr>
        <p:spPr>
          <a:xfrm>
            <a:off x="7620000" y="2971800"/>
            <a:ext cx="1219200" cy="1477328"/>
          </a:xfrm>
          <a:prstGeom prst="rect">
            <a:avLst/>
          </a:prstGeom>
          <a:noFill/>
        </p:spPr>
        <p:txBody>
          <a:bodyPr wrap="square" rtlCol="0">
            <a:spAutoFit/>
          </a:bodyPr>
          <a:lstStyle/>
          <a:p>
            <a:r>
              <a:rPr lang="en-US" dirty="0"/>
              <a:t>$1.2 Billion surplus</a:t>
            </a:r>
          </a:p>
          <a:p>
            <a:r>
              <a:rPr lang="en-US" dirty="0"/>
              <a:t>PLUS</a:t>
            </a:r>
          </a:p>
          <a:p>
            <a:r>
              <a:rPr lang="en-US" dirty="0"/>
              <a:t>Full EEF and CRF</a:t>
            </a:r>
          </a:p>
        </p:txBody>
      </p:sp>
    </p:spTree>
    <p:extLst>
      <p:ext uri="{BB962C8B-B14F-4D97-AF65-F5344CB8AC3E}">
        <p14:creationId xmlns:p14="http://schemas.microsoft.com/office/powerpoint/2010/main" val="3440660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9</a:t>
            </a:fld>
            <a:endParaRPr lang="en-US" dirty="0"/>
          </a:p>
        </p:txBody>
      </p:sp>
      <p:pic>
        <p:nvPicPr>
          <p:cNvPr id="5" name="Picture 4"/>
          <p:cNvPicPr/>
          <p:nvPr/>
        </p:nvPicPr>
        <p:blipFill>
          <a:blip r:embed="rId2"/>
          <a:stretch>
            <a:fillRect/>
          </a:stretch>
        </p:blipFill>
        <p:spPr>
          <a:xfrm>
            <a:off x="76200" y="393462"/>
            <a:ext cx="8991600" cy="5181600"/>
          </a:xfrm>
          <a:prstGeom prst="rect">
            <a:avLst/>
          </a:prstGeom>
        </p:spPr>
      </p:pic>
      <p:sp>
        <p:nvSpPr>
          <p:cNvPr id="3" name="TextBox 2">
            <a:extLst>
              <a:ext uri="{FF2B5EF4-FFF2-40B4-BE49-F238E27FC236}">
                <a16:creationId xmlns:a16="http://schemas.microsoft.com/office/drawing/2014/main" id="{7849836D-C2F0-48B7-899E-50971405CB1A}"/>
              </a:ext>
            </a:extLst>
          </p:cNvPr>
          <p:cNvSpPr txBox="1"/>
          <p:nvPr/>
        </p:nvSpPr>
        <p:spPr>
          <a:xfrm>
            <a:off x="2667000" y="5504251"/>
            <a:ext cx="6172199" cy="246221"/>
          </a:xfrm>
          <a:prstGeom prst="rect">
            <a:avLst/>
          </a:prstGeom>
          <a:noFill/>
        </p:spPr>
        <p:txBody>
          <a:bodyPr wrap="square" rtlCol="0">
            <a:spAutoFit/>
          </a:bodyPr>
          <a:lstStyle/>
          <a:p>
            <a:r>
              <a:rPr lang="en-US" sz="1000" dirty="0"/>
              <a:t>4.0     4.0     4.0       4.0      4.0       2.0        0.0      2.0        2.0        4.0    1.25     2.25     1.11     1.0      2.06     2.3      2.4 </a:t>
            </a:r>
          </a:p>
        </p:txBody>
      </p:sp>
      <p:sp>
        <p:nvSpPr>
          <p:cNvPr id="6" name="Flowchart: Connector 5">
            <a:extLst>
              <a:ext uri="{FF2B5EF4-FFF2-40B4-BE49-F238E27FC236}">
                <a16:creationId xmlns:a16="http://schemas.microsoft.com/office/drawing/2014/main" id="{F23A19DF-185A-4166-8897-36321FD64A89}"/>
              </a:ext>
            </a:extLst>
          </p:cNvPr>
          <p:cNvSpPr/>
          <p:nvPr/>
        </p:nvSpPr>
        <p:spPr>
          <a:xfrm>
            <a:off x="6400800" y="330708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9F195575-FCBC-4874-89B8-3A82030EE2D3}"/>
              </a:ext>
            </a:extLst>
          </p:cNvPr>
          <p:cNvSpPr/>
          <p:nvPr/>
        </p:nvSpPr>
        <p:spPr>
          <a:xfrm>
            <a:off x="6781800" y="312420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196D8BD5-39E4-4A49-B778-657D8B7A68A1}"/>
              </a:ext>
            </a:extLst>
          </p:cNvPr>
          <p:cNvSpPr/>
          <p:nvPr/>
        </p:nvSpPr>
        <p:spPr>
          <a:xfrm>
            <a:off x="7132319" y="3298164"/>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D957F264-9D36-46B8-9FDD-7C6CA69A9427}"/>
              </a:ext>
            </a:extLst>
          </p:cNvPr>
          <p:cNvSpPr/>
          <p:nvPr/>
        </p:nvSpPr>
        <p:spPr>
          <a:xfrm>
            <a:off x="7491430" y="3298163"/>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1D0012D1-1656-460C-9622-99913262B818}"/>
              </a:ext>
            </a:extLst>
          </p:cNvPr>
          <p:cNvSpPr/>
          <p:nvPr/>
        </p:nvSpPr>
        <p:spPr>
          <a:xfrm>
            <a:off x="7848600" y="3144302"/>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DCC56FFD-A721-4E03-8BEE-B542DBFF2990}"/>
              </a:ext>
            </a:extLst>
          </p:cNvPr>
          <p:cNvSpPr/>
          <p:nvPr/>
        </p:nvSpPr>
        <p:spPr>
          <a:xfrm>
            <a:off x="8229600" y="3109282"/>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8C67E48-0AB0-48A2-93CA-B3834680AA56}"/>
              </a:ext>
            </a:extLst>
          </p:cNvPr>
          <p:cNvSpPr txBox="1"/>
          <p:nvPr/>
        </p:nvSpPr>
        <p:spPr>
          <a:xfrm>
            <a:off x="1143000" y="5792985"/>
            <a:ext cx="4572000" cy="457200"/>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F5590A83-C62F-490B-879C-1115259F6B2A}"/>
              </a:ext>
            </a:extLst>
          </p:cNvPr>
          <p:cNvSpPr txBox="1"/>
          <p:nvPr/>
        </p:nvSpPr>
        <p:spPr>
          <a:xfrm>
            <a:off x="1298642" y="5493127"/>
            <a:ext cx="1600200" cy="369332"/>
          </a:xfrm>
          <a:prstGeom prst="rect">
            <a:avLst/>
          </a:prstGeom>
          <a:noFill/>
        </p:spPr>
        <p:txBody>
          <a:bodyPr wrap="square" rtlCol="0">
            <a:spAutoFit/>
          </a:bodyPr>
          <a:lstStyle/>
          <a:p>
            <a:r>
              <a:rPr lang="en-US" dirty="0"/>
              <a:t> SSA rates: </a:t>
            </a:r>
          </a:p>
        </p:txBody>
      </p:sp>
      <p:sp>
        <p:nvSpPr>
          <p:cNvPr id="14" name="Flowchart: Connector 13">
            <a:extLst>
              <a:ext uri="{FF2B5EF4-FFF2-40B4-BE49-F238E27FC236}">
                <a16:creationId xmlns:a16="http://schemas.microsoft.com/office/drawing/2014/main" id="{D95428DC-0F73-4BFE-BB87-86813DF4B299}"/>
              </a:ext>
            </a:extLst>
          </p:cNvPr>
          <p:cNvSpPr/>
          <p:nvPr/>
        </p:nvSpPr>
        <p:spPr>
          <a:xfrm>
            <a:off x="2438400" y="5656996"/>
            <a:ext cx="53826" cy="6155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E97C6573-09D5-4DCF-AF63-3D7440D8E214}"/>
              </a:ext>
            </a:extLst>
          </p:cNvPr>
          <p:cNvSpPr/>
          <p:nvPr/>
        </p:nvSpPr>
        <p:spPr>
          <a:xfrm>
            <a:off x="4953000" y="340614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6EA69CB1-63BD-4830-909F-74EA7AD5E8B4}"/>
              </a:ext>
            </a:extLst>
          </p:cNvPr>
          <p:cNvSpPr/>
          <p:nvPr/>
        </p:nvSpPr>
        <p:spPr>
          <a:xfrm>
            <a:off x="5334000" y="3183953"/>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064A6691-4F0C-4E35-B417-8D1F789BA256}"/>
              </a:ext>
            </a:extLst>
          </p:cNvPr>
          <p:cNvSpPr/>
          <p:nvPr/>
        </p:nvSpPr>
        <p:spPr>
          <a:xfrm>
            <a:off x="5669281" y="317913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C9513345-AC53-4C4A-A634-C96EDC0B57E1}"/>
              </a:ext>
            </a:extLst>
          </p:cNvPr>
          <p:cNvSpPr/>
          <p:nvPr/>
        </p:nvSpPr>
        <p:spPr>
          <a:xfrm>
            <a:off x="6048334" y="290014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0005052F-AE8C-4055-B667-F3752E7C4655}"/>
              </a:ext>
            </a:extLst>
          </p:cNvPr>
          <p:cNvSpPr/>
          <p:nvPr/>
        </p:nvSpPr>
        <p:spPr>
          <a:xfrm>
            <a:off x="2801155" y="291389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FF73E091-68F7-418C-BC16-3EF173CC2B2B}"/>
              </a:ext>
            </a:extLst>
          </p:cNvPr>
          <p:cNvSpPr/>
          <p:nvPr/>
        </p:nvSpPr>
        <p:spPr>
          <a:xfrm>
            <a:off x="3845179" y="292300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120E756F-1BC3-495E-86AC-B034AB5DF453}"/>
              </a:ext>
            </a:extLst>
          </p:cNvPr>
          <p:cNvSpPr/>
          <p:nvPr/>
        </p:nvSpPr>
        <p:spPr>
          <a:xfrm>
            <a:off x="3522544" y="292300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a:extLst>
              <a:ext uri="{FF2B5EF4-FFF2-40B4-BE49-F238E27FC236}">
                <a16:creationId xmlns:a16="http://schemas.microsoft.com/office/drawing/2014/main" id="{34D66BA4-935C-4A82-907D-AF86878790B2}"/>
              </a:ext>
            </a:extLst>
          </p:cNvPr>
          <p:cNvSpPr/>
          <p:nvPr/>
        </p:nvSpPr>
        <p:spPr>
          <a:xfrm>
            <a:off x="3164403" y="291389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229E6B50-D4ED-4E13-AE40-4BD37A8D74D3}"/>
              </a:ext>
            </a:extLst>
          </p:cNvPr>
          <p:cNvSpPr/>
          <p:nvPr/>
        </p:nvSpPr>
        <p:spPr>
          <a:xfrm>
            <a:off x="4203320" y="291390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982F0E38-DCDD-4DDA-9256-A90C441FCEEB}"/>
              </a:ext>
            </a:extLst>
          </p:cNvPr>
          <p:cNvSpPr/>
          <p:nvPr/>
        </p:nvSpPr>
        <p:spPr>
          <a:xfrm>
            <a:off x="4573621" y="316716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6470136"/>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28974</TotalTime>
  <Words>5750</Words>
  <Application>Microsoft Office PowerPoint</Application>
  <PresentationFormat>On-screen Show (4:3)</PresentationFormat>
  <Paragraphs>316</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Times New Roman</vt:lpstr>
      <vt:lpstr>Wingdings</vt:lpstr>
      <vt:lpstr>Retrospect</vt:lpstr>
      <vt:lpstr>Legislative Issues and Advocacy Preparing for Success in the 2022 Session   </vt:lpstr>
      <vt:lpstr>PowerPoint Presentation</vt:lpstr>
      <vt:lpstr>Priorities for 2021 Session: RSAI</vt:lpstr>
      <vt:lpstr>Status of 2021 Legislative Action</vt:lpstr>
      <vt:lpstr>Adequate School Resources SSA &amp; Formula/Transportation Equity</vt:lpstr>
      <vt:lpstr>Adequate School Resources SSA &amp; Formula/Transportation Equity</vt:lpstr>
      <vt:lpstr>PowerPoint Presentation</vt:lpstr>
      <vt:lpstr>PowerPoint Presentation</vt:lpstr>
      <vt:lpstr>PowerPoint Presentation</vt:lpstr>
      <vt:lpstr>SSA compared to State Revenue </vt:lpstr>
      <vt:lpstr>PowerPoint Presentation</vt:lpstr>
      <vt:lpstr>Resource Needs:</vt:lpstr>
      <vt:lpstr>Question of the day: </vt:lpstr>
      <vt:lpstr>Student Mental Health</vt:lpstr>
      <vt:lpstr>Action     Comments</vt:lpstr>
      <vt:lpstr>Educator Shortage and Quality Instruction</vt:lpstr>
      <vt:lpstr>PowerPoint Presentation</vt:lpstr>
      <vt:lpstr>PowerPoint Presentation</vt:lpstr>
      <vt:lpstr>PowerPoint Presentation</vt:lpstr>
      <vt:lpstr>Educator Shortages </vt:lpstr>
      <vt:lpstr>Understanding Teacher Shortages: 2018 Update A State-by-State Analysis of the Factors Influencing Teacher Supply, Demand, and Equity https://learningpolicyinstitute.org/product/understanding-teacher-shortages-interactive</vt:lpstr>
      <vt:lpstr>Promising Practices </vt:lpstr>
      <vt:lpstr>Opportunity Equity for At-risk Students/Poverty</vt:lpstr>
      <vt:lpstr>Student Inequities and At-risk Needs</vt:lpstr>
      <vt:lpstr>PowerPoint Presentation</vt:lpstr>
      <vt:lpstr>PowerPoint Presentation</vt:lpstr>
      <vt:lpstr>PowerPoint Presentation</vt:lpstr>
      <vt:lpstr>COVID-19 Crinkles</vt:lpstr>
      <vt:lpstr>Sharing Incentives Extension</vt:lpstr>
      <vt:lpstr>Sharing Incentives Extension Timeline and Impact</vt:lpstr>
      <vt:lpstr>PowerPoint Presentation</vt:lpstr>
      <vt:lpstr>Quality Preschool</vt:lpstr>
      <vt:lpstr>Quality Preschool</vt:lpstr>
      <vt:lpstr>PowerPoint Presentation</vt:lpstr>
      <vt:lpstr>Why does PK matter? </vt:lpstr>
      <vt:lpstr>School Safety</vt:lpstr>
      <vt:lpstr>Bonding Capacity/Simple Majority</vt:lpstr>
      <vt:lpstr>Internet Accessibility</vt:lpstr>
      <vt:lpstr>Remote Learning, Instructional Time, Local Control</vt:lpstr>
      <vt:lpstr>Local School Board Authority</vt:lpstr>
      <vt:lpstr>School Choice/Parent Choice</vt:lpstr>
      <vt:lpstr>PowerPoint Presentation</vt:lpstr>
      <vt:lpstr>PowerPoint Presentation</vt:lpstr>
      <vt:lpstr>PowerPoint Presentation</vt:lpstr>
      <vt:lpstr>RSAI Legislative Priorities</vt:lpstr>
      <vt:lpstr>Questions?</vt:lpstr>
      <vt:lpstr>Advocacy Actions</vt:lpstr>
      <vt:lpstr>Who else is at the party? 992 Registered Lobby Groups</vt:lpstr>
      <vt:lpstr>PowerPoint Presentation</vt:lpstr>
      <vt:lpstr>Strength in Numbers: Why join RSAI and recruit others to the effort?</vt:lpstr>
      <vt:lpstr>RSAI Annual Meeting Sponsors</vt:lpstr>
      <vt:lpstr>First Steps</vt:lpstr>
      <vt:lpstr>Next Steps: Create a coalition</vt:lpstr>
      <vt:lpstr>First Month of Session</vt:lpstr>
      <vt:lpstr>Finding Core Values/Common Ground</vt:lpstr>
      <vt:lpstr>Finding Core Values/Common Ground</vt:lpstr>
      <vt:lpstr>Ask us for help</vt:lpstr>
      <vt:lpstr>PowerPoint Presentation</vt:lpstr>
      <vt:lpstr>THANK YOU FOR YOUR VOICE on behalf of Iowa students!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2117</cp:revision>
  <cp:lastPrinted>2018-10-19T20:55:07Z</cp:lastPrinted>
  <dcterms:created xsi:type="dcterms:W3CDTF">2014-07-14T21:17:36Z</dcterms:created>
  <dcterms:modified xsi:type="dcterms:W3CDTF">2021-10-26T01:34:34Z</dcterms:modified>
</cp:coreProperties>
</file>