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9" r:id="rId2"/>
    <p:sldId id="629" r:id="rId3"/>
    <p:sldId id="1323" r:id="rId4"/>
    <p:sldId id="1322" r:id="rId5"/>
    <p:sldId id="1334" r:id="rId6"/>
    <p:sldId id="1335" r:id="rId7"/>
    <p:sldId id="1336" r:id="rId8"/>
    <p:sldId id="1337" r:id="rId9"/>
    <p:sldId id="1338" r:id="rId10"/>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autoAdjust="0"/>
    <p:restoredTop sz="50732" autoAdjust="0"/>
  </p:normalViewPr>
  <p:slideViewPr>
    <p:cSldViewPr snapToGrid="0">
      <p:cViewPr varScale="1">
        <p:scale>
          <a:sx n="36" d="100"/>
          <a:sy n="36" d="100"/>
        </p:scale>
        <p:origin x="2022" y="54"/>
      </p:cViewPr>
      <p:guideLst>
        <p:guide orient="horz" pos="2136"/>
        <p:guide pos="3840"/>
      </p:guideLst>
    </p:cSldViewPr>
  </p:slideViewPr>
  <p:notesTextViewPr>
    <p:cViewPr>
      <p:scale>
        <a:sx n="3" d="2"/>
        <a:sy n="3" d="2"/>
      </p:scale>
      <p:origin x="0" y="0"/>
    </p:cViewPr>
  </p:notesTextViewPr>
  <p:sorterViewPr>
    <p:cViewPr varScale="1">
      <p:scale>
        <a:sx n="1" d="1"/>
        <a:sy n="1" d="1"/>
      </p:scale>
      <p:origin x="0" y="-588"/>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8/30/2022</a:t>
            </a:fld>
            <a:endParaRPr lang="en-US"/>
          </a:p>
        </p:txBody>
      </p:sp>
      <p:sp>
        <p:nvSpPr>
          <p:cNvPr id="4" name="Footer Placeholder 3"/>
          <p:cNvSpPr>
            <a:spLocks noGrp="1"/>
          </p:cNvSpPr>
          <p:nvPr>
            <p:ph type="ftr" sz="quarter" idx="2"/>
          </p:nvPr>
        </p:nvSpPr>
        <p:spPr>
          <a:xfrm>
            <a:off x="2" y="8829675"/>
            <a:ext cx="2982742"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97513" y="0"/>
            <a:ext cx="2982742"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8/30/2022</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8805" y="4416428"/>
            <a:ext cx="5504204"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5"/>
            <a:ext cx="2982742"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181242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a:t>
            </a:fld>
            <a:endParaRPr lang="en-US"/>
          </a:p>
        </p:txBody>
      </p:sp>
    </p:spTree>
    <p:extLst>
      <p:ext uri="{BB962C8B-B14F-4D97-AF65-F5344CB8AC3E}">
        <p14:creationId xmlns:p14="http://schemas.microsoft.com/office/powerpoint/2010/main" val="230818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Rules Reminder</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RULE 3 – SECTION 1 – LENGTH OF PERIODS – HALFTIME INTERMISSION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ART. 6 </a:t>
            </a:r>
            <a:r>
              <a:rPr kumimoji="0" lang="en-US" sz="1200" b="0" i="0" u="none" strike="noStrike" kern="1200" cap="none" spc="0" normalizeH="0" baseline="0" noProof="0" dirty="0">
                <a:ln>
                  <a:noFill/>
                </a:ln>
                <a:solidFill>
                  <a:prstClr val="black"/>
                </a:solidFill>
                <a:effectLst/>
                <a:uLnTx/>
                <a:uFillTx/>
                <a:latin typeface="+mn-lt"/>
                <a:ea typeface="+mn-ea"/>
                <a:cs typeface="+mn-cs"/>
              </a:rPr>
              <a:t>. . . State high school associations may determine the length of halftime intermission, provided it is not less than 10 minutes and not more than 20 minutes.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15 minutes is normal for halftime intermission.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 Halftime intermission may be increased to a maximum of 20 minutes, provided opponents have been notified no later than five minutes prior to the game.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 By mutual agreement of the opposing coaches, the halftime intermission may be reduced to a minimum of 10 minutes (not including the mandatory warm-up period).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EXCEPTION: </a:t>
            </a:r>
            <a:r>
              <a:rPr kumimoji="0" lang="en-US" sz="1200" b="0" i="0" u="none" strike="noStrike" kern="1200" cap="none" spc="0" normalizeH="0" baseline="0" noProof="0" dirty="0">
                <a:ln>
                  <a:noFill/>
                </a:ln>
                <a:solidFill>
                  <a:prstClr val="black"/>
                </a:solidFill>
                <a:effectLst/>
                <a:uLnTx/>
                <a:uFillTx/>
                <a:latin typeface="+mn-lt"/>
                <a:ea typeface="+mn-ea"/>
                <a:cs typeface="+mn-cs"/>
              </a:rPr>
              <a:t>If the game is interrupted due to weather during the last three minutes of the second period, and the delay is at least 30 minutes, the opposing coaches can mutually agree to shorten halftime intermission, provided there is at least a one-minute intermission (not including the three-minute warm-up period).</a:t>
            </a: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Comment on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Rule change in 2020.  The halftime intermission may be shortened by mutual agreement of opposing coaches if a weather delay occurs during the last three minutes of the second period.</a:t>
            </a: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Case Book:</a:t>
            </a:r>
            <a:r>
              <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See SITUATIONS </a:t>
            </a:r>
            <a:r>
              <a:rPr kumimoji="0" lang="en-US" sz="1200" b="0" i="0" u="none" strike="noStrike" kern="1200" cap="none" spc="0" normalizeH="0" baseline="0" noProof="0" dirty="0">
                <a:ln>
                  <a:noFill/>
                </a:ln>
                <a:solidFill>
                  <a:prstClr val="black"/>
                </a:solidFill>
                <a:effectLst/>
                <a:uLnTx/>
                <a:uFillTx/>
                <a:latin typeface="+mn-lt"/>
                <a:ea typeface="+mn-ea"/>
                <a:cs typeface="+mn-cs"/>
              </a:rPr>
              <a:t>3.1.1A, 3.1.1B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4701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5398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6629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4028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3232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8479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34562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8/30/2022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pic>
        <p:nvPicPr>
          <p:cNvPr id="13" name="Picture 12" descr="A picture containing person, outdoor, athletic game, sport&#10;&#10;Description automatically generated">
            <a:extLst>
              <a:ext uri="{FF2B5EF4-FFF2-40B4-BE49-F238E27FC236}">
                <a16:creationId xmlns:a16="http://schemas.microsoft.com/office/drawing/2014/main" id="{10894E90-DCA1-41BB-871B-5AF61565A8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8/30/2022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8/30/2022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8/30/2022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8/30/2022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8/30/2022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8/30/2022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A picture containing person, outdoor, athletic game, sport&#10;&#10;Description automatically generated">
            <a:extLst>
              <a:ext uri="{FF2B5EF4-FFF2-40B4-BE49-F238E27FC236}">
                <a16:creationId xmlns:a16="http://schemas.microsoft.com/office/drawing/2014/main" id="{F8302A22-6BCE-4746-8A2E-D520C79BE9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91"/>
            <a:ext cx="12192000" cy="4408510"/>
          </a:xfrm>
          <a:prstGeom prst="rect">
            <a:avLst/>
          </a:prstGeom>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8/30/2022</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D1D7-5C1B-4673-80E1-EDC7F82CDD49}"/>
              </a:ext>
            </a:extLst>
          </p:cNvPr>
          <p:cNvSpPr>
            <a:spLocks noGrp="1"/>
          </p:cNvSpPr>
          <p:nvPr>
            <p:ph type="title"/>
          </p:nvPr>
        </p:nvSpPr>
        <p:spPr/>
        <p:txBody>
          <a:bodyPr/>
          <a:lstStyle/>
          <a:p>
            <a:br>
              <a:rPr lang="en-US" dirty="0"/>
            </a:br>
            <a:r>
              <a:rPr lang="en-US" dirty="0"/>
              <a:t>football rules reminders</a:t>
            </a:r>
          </a:p>
        </p:txBody>
      </p:sp>
      <p:sp>
        <p:nvSpPr>
          <p:cNvPr id="3" name="Text Placeholder 2">
            <a:extLst>
              <a:ext uri="{FF2B5EF4-FFF2-40B4-BE49-F238E27FC236}">
                <a16:creationId xmlns:a16="http://schemas.microsoft.com/office/drawing/2014/main" id="{24FDCD07-9C76-4F30-9421-578B94AE9478}"/>
              </a:ext>
            </a:extLst>
          </p:cNvPr>
          <p:cNvSpPr>
            <a:spLocks noGrp="1"/>
          </p:cNvSpPr>
          <p:nvPr>
            <p:ph type="body" idx="1"/>
          </p:nvPr>
        </p:nvSpPr>
        <p:spPr/>
        <p:txBody>
          <a:bodyPr/>
          <a:lstStyle/>
          <a:p>
            <a:r>
              <a:rPr lang="en-US" sz="4400" b="1" dirty="0"/>
              <a:t>Weather</a:t>
            </a:r>
          </a:p>
        </p:txBody>
      </p:sp>
    </p:spTree>
    <p:extLst>
      <p:ext uri="{BB962C8B-B14F-4D97-AF65-F5344CB8AC3E}">
        <p14:creationId xmlns:p14="http://schemas.microsoft.com/office/powerpoint/2010/main" val="68134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1102659" y="2283783"/>
            <a:ext cx="10864975"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a:pPr>
            <a:r>
              <a:rPr lang="en-US" sz="2400" b="0" i="0" dirty="0">
                <a:solidFill>
                  <a:srgbClr val="333333"/>
                </a:solidFill>
                <a:effectLst/>
                <a:latin typeface="Droid Sans"/>
              </a:rPr>
              <a:t>Develop criteria for suspension and resumption of play: </a:t>
            </a:r>
          </a:p>
          <a:p>
            <a:pPr algn="just">
              <a:buFont typeface="+mj-lt"/>
              <a:buAutoNum type="arabicPeriod"/>
            </a:pPr>
            <a:r>
              <a:rPr lang="en-US" sz="2400" b="0" i="0" dirty="0">
                <a:solidFill>
                  <a:srgbClr val="333333"/>
                </a:solidFill>
                <a:effectLst/>
                <a:latin typeface="Droid Sans"/>
              </a:rPr>
              <a:t>When thunder is heard, or a cloud-to-ground lightning bolt is seen, the thunderstorm is close enough to strike your location with lightning. </a:t>
            </a:r>
          </a:p>
          <a:p>
            <a:pPr algn="just">
              <a:buFont typeface="+mj-lt"/>
              <a:buAutoNum type="arabicPeriod"/>
            </a:pPr>
            <a:r>
              <a:rPr lang="en-US" sz="2400" b="0" i="0" dirty="0">
                <a:solidFill>
                  <a:srgbClr val="333333"/>
                </a:solidFill>
                <a:effectLst/>
                <a:latin typeface="Droid Sans"/>
              </a:rPr>
              <a:t>Suspend play and take shelter immediately.</a:t>
            </a:r>
          </a:p>
          <a:p>
            <a:pPr algn="just">
              <a:buFont typeface="+mj-lt"/>
              <a:buAutoNum type="arabicPeriod"/>
            </a:pPr>
            <a:r>
              <a:rPr lang="en-US" sz="2400" b="0" i="0" dirty="0">
                <a:solidFill>
                  <a:srgbClr val="333333"/>
                </a:solidFill>
                <a:effectLst/>
                <a:latin typeface="Droid Sans"/>
              </a:rPr>
              <a:t>Thirty-minute rule. Once play has been suspended, wait at least 30 minutes after the last thunder is heard or flash of lightning is witnessed prior to resuming play.</a:t>
            </a:r>
          </a:p>
          <a:p>
            <a:pPr algn="just">
              <a:buFont typeface="+mj-lt"/>
              <a:buAutoNum type="arabicPeriod"/>
            </a:pPr>
            <a:r>
              <a:rPr lang="en-US" sz="2400" b="0" i="0" dirty="0">
                <a:solidFill>
                  <a:srgbClr val="333333"/>
                </a:solidFill>
                <a:effectLst/>
                <a:latin typeface="Droid Sans"/>
              </a:rPr>
              <a:t>Any subsequent thunder or lightning after the beginning of the 30 minute count, reset the clock and another 30 minute count should begin.</a:t>
            </a:r>
          </a:p>
          <a:p>
            <a:pPr algn="just">
              <a:buFont typeface="+mj-lt"/>
              <a:buAutoNum type="arabicPeriod"/>
            </a:pPr>
            <a:r>
              <a:rPr lang="en-US" sz="2400" b="0" i="0" dirty="0">
                <a:solidFill>
                  <a:srgbClr val="333333"/>
                </a:solidFill>
                <a:effectLst/>
                <a:latin typeface="Droid Sans"/>
              </a:rPr>
              <a:t>Hold periodic reviews for appropriate personnel.</a:t>
            </a:r>
          </a:p>
          <a:p>
            <a:pPr marL="0" lvl="0" indent="0">
              <a:buNone/>
              <a:defRPr/>
            </a:pPr>
            <a:endParaRPr lang="en-US" sz="2400" dirty="0">
              <a:solidFill>
                <a:srgbClr val="414B56"/>
              </a:solidFill>
              <a:cs typeface="Arial" pitchFamily="34" charset="0"/>
            </a:endParaRPr>
          </a:p>
        </p:txBody>
      </p:sp>
      <p:sp>
        <p:nvSpPr>
          <p:cNvPr id="9" name="Title 1">
            <a:extLst>
              <a:ext uri="{FF2B5EF4-FFF2-40B4-BE49-F238E27FC236}">
                <a16:creationId xmlns:a16="http://schemas.microsoft.com/office/drawing/2014/main" id="{3949308C-73A6-436A-B008-5DE0C3AB1E7E}"/>
              </a:ext>
            </a:extLst>
          </p:cNvPr>
          <p:cNvSpPr>
            <a:spLocks noGrp="1"/>
          </p:cNvSpPr>
          <p:nvPr>
            <p:ph type="title"/>
          </p:nvPr>
        </p:nvSpPr>
        <p:spPr>
          <a:xfrm>
            <a:off x="1940985" y="582613"/>
            <a:ext cx="10026649" cy="1204912"/>
          </a:xfrm>
        </p:spPr>
        <p:txBody>
          <a:bodyPr/>
          <a:lstStyle/>
          <a:p>
            <a:r>
              <a:rPr lang="en-US" dirty="0"/>
              <a:t>Suspending a game due to inclement weather</a:t>
            </a:r>
          </a:p>
        </p:txBody>
      </p:sp>
    </p:spTree>
    <p:extLst>
      <p:ext uri="{BB962C8B-B14F-4D97-AF65-F5344CB8AC3E}">
        <p14:creationId xmlns:p14="http://schemas.microsoft.com/office/powerpoint/2010/main" val="42851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9" name="Title 1">
            <a:extLst>
              <a:ext uri="{FF2B5EF4-FFF2-40B4-BE49-F238E27FC236}">
                <a16:creationId xmlns:a16="http://schemas.microsoft.com/office/drawing/2014/main" id="{3949308C-73A6-436A-B008-5DE0C3AB1E7E}"/>
              </a:ext>
            </a:extLst>
          </p:cNvPr>
          <p:cNvSpPr>
            <a:spLocks noGrp="1"/>
          </p:cNvSpPr>
          <p:nvPr>
            <p:ph type="title"/>
          </p:nvPr>
        </p:nvSpPr>
        <p:spPr>
          <a:xfrm>
            <a:off x="1940985" y="582613"/>
            <a:ext cx="10026649" cy="1204912"/>
          </a:xfrm>
        </p:spPr>
        <p:txBody>
          <a:bodyPr/>
          <a:lstStyle/>
          <a:p>
            <a:r>
              <a:rPr lang="en-US" dirty="0"/>
              <a:t>Halftime Intermission Option Following Weather </a:t>
            </a:r>
            <a:r>
              <a:rPr lang="en-US" dirty="0" err="1"/>
              <a:t>DelaY</a:t>
            </a:r>
            <a:br>
              <a:rPr lang="en-US" dirty="0"/>
            </a:br>
            <a:r>
              <a:rPr lang="en-US" dirty="0"/>
              <a:t>RULE 3-1-6</a:t>
            </a:r>
            <a:r>
              <a:rPr lang="en-US" cap="none" dirty="0"/>
              <a:t>c EXCEPTION</a:t>
            </a:r>
            <a:endParaRPr lang="en-US" dirty="0"/>
          </a:p>
        </p:txBody>
      </p:sp>
      <p:pic>
        <p:nvPicPr>
          <p:cNvPr id="6" name="Content Placeholder 10" descr="A picture containing clock&#10;&#10;Description automatically generated">
            <a:extLst>
              <a:ext uri="{FF2B5EF4-FFF2-40B4-BE49-F238E27FC236}">
                <a16:creationId xmlns:a16="http://schemas.microsoft.com/office/drawing/2014/main" id="{0B1AEBB4-4403-49F5-B51B-CC6CEB8F4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11185" y="1978430"/>
            <a:ext cx="8473971" cy="3584764"/>
          </a:xfrm>
          <a:prstGeom prst="rect">
            <a:avLst/>
          </a:prstGeom>
          <a:noFill/>
          <a:ln w="9525">
            <a:noFill/>
            <a:miter lim="800000"/>
            <a:headEnd/>
            <a:tailEnd/>
          </a:ln>
        </p:spPr>
      </p:pic>
      <p:sp>
        <p:nvSpPr>
          <p:cNvPr id="7" name="TextBox 6">
            <a:extLst>
              <a:ext uri="{FF2B5EF4-FFF2-40B4-BE49-F238E27FC236}">
                <a16:creationId xmlns:a16="http://schemas.microsoft.com/office/drawing/2014/main" id="{1F8CF4B2-8058-498A-8DA2-1CE70E888BD9}"/>
              </a:ext>
            </a:extLst>
          </p:cNvPr>
          <p:cNvSpPr txBox="1"/>
          <p:nvPr/>
        </p:nvSpPr>
        <p:spPr>
          <a:xfrm>
            <a:off x="5531136" y="2944467"/>
            <a:ext cx="2560177"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14B56">
                    <a:lumMod val="50000"/>
                  </a:srgbClr>
                </a:solidFill>
                <a:effectLst/>
                <a:uLnTx/>
                <a:uFillTx/>
                <a:latin typeface="Arial" pitchFamily="34" charset="0"/>
                <a:ea typeface="+mn-ea"/>
                <a:cs typeface="Arial" pitchFamily="34" charset="0"/>
              </a:rPr>
              <a:t>HALFTIME INTERMISSION</a:t>
            </a:r>
          </a:p>
        </p:txBody>
      </p:sp>
      <p:sp>
        <p:nvSpPr>
          <p:cNvPr id="8" name="TextBox 7">
            <a:extLst>
              <a:ext uri="{FF2B5EF4-FFF2-40B4-BE49-F238E27FC236}">
                <a16:creationId xmlns:a16="http://schemas.microsoft.com/office/drawing/2014/main" id="{7D4D2BAE-7524-4190-9902-98CA5BD9D99F}"/>
              </a:ext>
            </a:extLst>
          </p:cNvPr>
          <p:cNvSpPr txBox="1"/>
          <p:nvPr/>
        </p:nvSpPr>
        <p:spPr>
          <a:xfrm>
            <a:off x="8312726" y="3134688"/>
            <a:ext cx="18022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14B56">
                    <a:lumMod val="50000"/>
                  </a:srgbClr>
                </a:solidFill>
                <a:effectLst/>
                <a:uLnTx/>
                <a:uFillTx/>
                <a:latin typeface="Arial" pitchFamily="34" charset="0"/>
                <a:ea typeface="+mn-ea"/>
                <a:cs typeface="Arial" pitchFamily="34" charset="0"/>
              </a:rPr>
              <a:t>B</a:t>
            </a:r>
          </a:p>
        </p:txBody>
      </p:sp>
      <p:sp>
        <p:nvSpPr>
          <p:cNvPr id="13" name="Content Placeholder 2">
            <a:extLst>
              <a:ext uri="{FF2B5EF4-FFF2-40B4-BE49-F238E27FC236}">
                <a16:creationId xmlns:a16="http://schemas.microsoft.com/office/drawing/2014/main" id="{61F263E0-CFA7-48DA-9E1D-578EE9ED9900}"/>
              </a:ext>
            </a:extLst>
          </p:cNvPr>
          <p:cNvSpPr txBox="1">
            <a:spLocks/>
          </p:cNvSpPr>
          <p:nvPr/>
        </p:nvSpPr>
        <p:spPr bwMode="auto">
          <a:xfrm>
            <a:off x="1463040" y="5563193"/>
            <a:ext cx="10504594" cy="887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a:ea typeface="+mn-ea"/>
                <a:cs typeface="+mn-cs"/>
              </a:rPr>
              <a:t>If weather causes a delay of at least 30 minutes during the last three minutes of the second period, the opposing coaches may mutually agree to shorten the halftime intermission below the 10-minute minimum (PlayPic A). The mandatory 3-minute warm-up must take place before the third period begins (PlayPic B).</a:t>
            </a:r>
          </a:p>
        </p:txBody>
      </p:sp>
      <p:sp>
        <p:nvSpPr>
          <p:cNvPr id="2" name="TextBox 1">
            <a:extLst>
              <a:ext uri="{FF2B5EF4-FFF2-40B4-BE49-F238E27FC236}">
                <a16:creationId xmlns:a16="http://schemas.microsoft.com/office/drawing/2014/main" id="{2EE028DC-E541-4D0B-A658-3331ACEF27AF}"/>
              </a:ext>
            </a:extLst>
          </p:cNvPr>
          <p:cNvSpPr txBox="1"/>
          <p:nvPr/>
        </p:nvSpPr>
        <p:spPr>
          <a:xfrm>
            <a:off x="2313426" y="3082373"/>
            <a:ext cx="351378" cy="369332"/>
          </a:xfrm>
          <a:prstGeom prst="rect">
            <a:avLst/>
          </a:prstGeom>
          <a:noFill/>
        </p:spPr>
        <p:txBody>
          <a:bodyPr wrap="none" rtlCol="0">
            <a:spAutoFit/>
          </a:bodyPr>
          <a:lstStyle/>
          <a:p>
            <a:r>
              <a:rPr lang="en-US" b="1" dirty="0">
                <a:solidFill>
                  <a:schemeClr val="bg1"/>
                </a:solidFill>
              </a:rPr>
              <a:t>A</a:t>
            </a:r>
          </a:p>
        </p:txBody>
      </p:sp>
    </p:spTree>
    <p:extLst>
      <p:ext uri="{BB962C8B-B14F-4D97-AF65-F5344CB8AC3E}">
        <p14:creationId xmlns:p14="http://schemas.microsoft.com/office/powerpoint/2010/main" val="395226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9" name="Title 1">
            <a:extLst>
              <a:ext uri="{FF2B5EF4-FFF2-40B4-BE49-F238E27FC236}">
                <a16:creationId xmlns:a16="http://schemas.microsoft.com/office/drawing/2014/main" id="{3949308C-73A6-436A-B008-5DE0C3AB1E7E}"/>
              </a:ext>
            </a:extLst>
          </p:cNvPr>
          <p:cNvSpPr>
            <a:spLocks noGrp="1"/>
          </p:cNvSpPr>
          <p:nvPr>
            <p:ph type="title"/>
          </p:nvPr>
        </p:nvSpPr>
        <p:spPr>
          <a:xfrm>
            <a:off x="1940985" y="582613"/>
            <a:ext cx="10026649" cy="1204912"/>
          </a:xfrm>
        </p:spPr>
        <p:txBody>
          <a:bodyPr/>
          <a:lstStyle/>
          <a:p>
            <a:r>
              <a:rPr lang="en-US" dirty="0"/>
              <a:t>Game Officials’ Responsibility</a:t>
            </a:r>
            <a:br>
              <a:rPr lang="en-US" dirty="0"/>
            </a:br>
            <a:r>
              <a:rPr lang="en-US" dirty="0"/>
              <a:t>Referee</a:t>
            </a:r>
          </a:p>
        </p:txBody>
      </p:sp>
      <p:sp>
        <p:nvSpPr>
          <p:cNvPr id="11" name="TextBox 10">
            <a:extLst>
              <a:ext uri="{FF2B5EF4-FFF2-40B4-BE49-F238E27FC236}">
                <a16:creationId xmlns:a16="http://schemas.microsoft.com/office/drawing/2014/main" id="{568A6028-A172-48ED-904B-19EC3F6DDDC6}"/>
              </a:ext>
            </a:extLst>
          </p:cNvPr>
          <p:cNvSpPr txBox="1"/>
          <p:nvPr/>
        </p:nvSpPr>
        <p:spPr>
          <a:xfrm>
            <a:off x="1479176" y="2420471"/>
            <a:ext cx="10026649" cy="2031325"/>
          </a:xfrm>
          <a:prstGeom prst="rect">
            <a:avLst/>
          </a:prstGeom>
          <a:noFill/>
        </p:spPr>
        <p:txBody>
          <a:bodyPr wrap="square" rtlCol="0">
            <a:spAutoFit/>
          </a:bodyPr>
          <a:lstStyle/>
          <a:p>
            <a:pPr marL="342900" indent="-342900">
              <a:buAutoNum type="arabicPeriod"/>
            </a:pPr>
            <a:r>
              <a:rPr lang="en-US" sz="3600" dirty="0"/>
              <a:t>  Record the Score</a:t>
            </a:r>
          </a:p>
          <a:p>
            <a:r>
              <a:rPr lang="en-US" sz="3600" dirty="0"/>
              <a:t>2.  Record Timeouts Remaining</a:t>
            </a:r>
          </a:p>
          <a:p>
            <a:r>
              <a:rPr lang="en-US" sz="3600" dirty="0"/>
              <a:t>3.  Record Coin Toss Choices</a:t>
            </a:r>
          </a:p>
          <a:p>
            <a:endParaRPr lang="en-US" dirty="0"/>
          </a:p>
        </p:txBody>
      </p:sp>
    </p:spTree>
    <p:extLst>
      <p:ext uri="{BB962C8B-B14F-4D97-AF65-F5344CB8AC3E}">
        <p14:creationId xmlns:p14="http://schemas.microsoft.com/office/powerpoint/2010/main" val="421320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9" name="Title 1">
            <a:extLst>
              <a:ext uri="{FF2B5EF4-FFF2-40B4-BE49-F238E27FC236}">
                <a16:creationId xmlns:a16="http://schemas.microsoft.com/office/drawing/2014/main" id="{3949308C-73A6-436A-B008-5DE0C3AB1E7E}"/>
              </a:ext>
            </a:extLst>
          </p:cNvPr>
          <p:cNvSpPr>
            <a:spLocks noGrp="1"/>
          </p:cNvSpPr>
          <p:nvPr>
            <p:ph type="title"/>
          </p:nvPr>
        </p:nvSpPr>
        <p:spPr>
          <a:xfrm>
            <a:off x="1940985" y="582613"/>
            <a:ext cx="10026649" cy="1204912"/>
          </a:xfrm>
        </p:spPr>
        <p:txBody>
          <a:bodyPr/>
          <a:lstStyle/>
          <a:p>
            <a:r>
              <a:rPr lang="en-US" dirty="0"/>
              <a:t>Game Officials’ Responsibility</a:t>
            </a:r>
            <a:br>
              <a:rPr lang="en-US" dirty="0"/>
            </a:br>
            <a:r>
              <a:rPr lang="en-US" dirty="0"/>
              <a:t>Umpire</a:t>
            </a:r>
          </a:p>
        </p:txBody>
      </p:sp>
      <p:sp>
        <p:nvSpPr>
          <p:cNvPr id="11" name="TextBox 10">
            <a:extLst>
              <a:ext uri="{FF2B5EF4-FFF2-40B4-BE49-F238E27FC236}">
                <a16:creationId xmlns:a16="http://schemas.microsoft.com/office/drawing/2014/main" id="{568A6028-A172-48ED-904B-19EC3F6DDDC6}"/>
              </a:ext>
            </a:extLst>
          </p:cNvPr>
          <p:cNvSpPr txBox="1"/>
          <p:nvPr/>
        </p:nvSpPr>
        <p:spPr>
          <a:xfrm>
            <a:off x="1613646" y="2447607"/>
            <a:ext cx="10026649" cy="2585323"/>
          </a:xfrm>
          <a:prstGeom prst="rect">
            <a:avLst/>
          </a:prstGeom>
          <a:noFill/>
        </p:spPr>
        <p:txBody>
          <a:bodyPr wrap="square" rtlCol="0">
            <a:spAutoFit/>
          </a:bodyPr>
          <a:lstStyle/>
          <a:p>
            <a:pPr marL="342900" indent="-342900">
              <a:buAutoNum type="arabicPeriod"/>
            </a:pPr>
            <a:r>
              <a:rPr lang="en-US" sz="3600" dirty="0"/>
              <a:t>  Record Team in Possession</a:t>
            </a:r>
          </a:p>
          <a:p>
            <a:r>
              <a:rPr lang="en-US" sz="3600" dirty="0"/>
              <a:t>2.  Record Goal Defended</a:t>
            </a:r>
          </a:p>
          <a:p>
            <a:pPr marL="742950" indent="-742950">
              <a:buAutoNum type="arabicPeriod" startAt="3"/>
            </a:pPr>
            <a:r>
              <a:rPr lang="en-US" sz="3600" dirty="0"/>
              <a:t>Record Location of the Ball Between the</a:t>
            </a:r>
          </a:p>
          <a:p>
            <a:r>
              <a:rPr lang="en-US" sz="3600" dirty="0"/>
              <a:t>     Hashmarks</a:t>
            </a:r>
          </a:p>
          <a:p>
            <a:endParaRPr lang="en-US" dirty="0"/>
          </a:p>
        </p:txBody>
      </p:sp>
    </p:spTree>
    <p:extLst>
      <p:ext uri="{BB962C8B-B14F-4D97-AF65-F5344CB8AC3E}">
        <p14:creationId xmlns:p14="http://schemas.microsoft.com/office/powerpoint/2010/main" val="165600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9" name="Title 1">
            <a:extLst>
              <a:ext uri="{FF2B5EF4-FFF2-40B4-BE49-F238E27FC236}">
                <a16:creationId xmlns:a16="http://schemas.microsoft.com/office/drawing/2014/main" id="{3949308C-73A6-436A-B008-5DE0C3AB1E7E}"/>
              </a:ext>
            </a:extLst>
          </p:cNvPr>
          <p:cNvSpPr>
            <a:spLocks noGrp="1"/>
          </p:cNvSpPr>
          <p:nvPr>
            <p:ph type="title"/>
          </p:nvPr>
        </p:nvSpPr>
        <p:spPr>
          <a:xfrm>
            <a:off x="1940985" y="582613"/>
            <a:ext cx="10026649" cy="1204912"/>
          </a:xfrm>
        </p:spPr>
        <p:txBody>
          <a:bodyPr/>
          <a:lstStyle/>
          <a:p>
            <a:r>
              <a:rPr lang="en-US" dirty="0"/>
              <a:t>Game Officials’ Responsibility</a:t>
            </a:r>
            <a:br>
              <a:rPr lang="en-US" dirty="0"/>
            </a:br>
            <a:r>
              <a:rPr lang="en-US" dirty="0"/>
              <a:t>Head Linesman</a:t>
            </a:r>
          </a:p>
        </p:txBody>
      </p:sp>
      <p:sp>
        <p:nvSpPr>
          <p:cNvPr id="11" name="TextBox 10">
            <a:extLst>
              <a:ext uri="{FF2B5EF4-FFF2-40B4-BE49-F238E27FC236}">
                <a16:creationId xmlns:a16="http://schemas.microsoft.com/office/drawing/2014/main" id="{568A6028-A172-48ED-904B-19EC3F6DDDC6}"/>
              </a:ext>
            </a:extLst>
          </p:cNvPr>
          <p:cNvSpPr txBox="1"/>
          <p:nvPr/>
        </p:nvSpPr>
        <p:spPr>
          <a:xfrm>
            <a:off x="1479176" y="2420471"/>
            <a:ext cx="10026649" cy="2031325"/>
          </a:xfrm>
          <a:prstGeom prst="rect">
            <a:avLst/>
          </a:prstGeom>
          <a:noFill/>
        </p:spPr>
        <p:txBody>
          <a:bodyPr wrap="square" rtlCol="0">
            <a:spAutoFit/>
          </a:bodyPr>
          <a:lstStyle/>
          <a:p>
            <a:pPr marL="342900" indent="-342900">
              <a:buAutoNum type="arabicPeriod"/>
            </a:pPr>
            <a:r>
              <a:rPr lang="en-US" sz="3600" dirty="0"/>
              <a:t>  Record Visiting Team Sideline Warnings</a:t>
            </a:r>
          </a:p>
          <a:p>
            <a:r>
              <a:rPr lang="en-US" sz="3600" dirty="0"/>
              <a:t>2.  Record Down &amp; Distance to Line to Gain</a:t>
            </a:r>
          </a:p>
          <a:p>
            <a:r>
              <a:rPr lang="en-US" sz="3600" dirty="0"/>
              <a:t>3.  Record Clip Location</a:t>
            </a:r>
          </a:p>
          <a:p>
            <a:endParaRPr lang="en-US" dirty="0"/>
          </a:p>
        </p:txBody>
      </p:sp>
    </p:spTree>
    <p:extLst>
      <p:ext uri="{BB962C8B-B14F-4D97-AF65-F5344CB8AC3E}">
        <p14:creationId xmlns:p14="http://schemas.microsoft.com/office/powerpoint/2010/main" val="323327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9" name="Title 1">
            <a:extLst>
              <a:ext uri="{FF2B5EF4-FFF2-40B4-BE49-F238E27FC236}">
                <a16:creationId xmlns:a16="http://schemas.microsoft.com/office/drawing/2014/main" id="{3949308C-73A6-436A-B008-5DE0C3AB1E7E}"/>
              </a:ext>
            </a:extLst>
          </p:cNvPr>
          <p:cNvSpPr>
            <a:spLocks noGrp="1"/>
          </p:cNvSpPr>
          <p:nvPr>
            <p:ph type="title"/>
          </p:nvPr>
        </p:nvSpPr>
        <p:spPr>
          <a:xfrm>
            <a:off x="1940985" y="582613"/>
            <a:ext cx="10026649" cy="1204912"/>
          </a:xfrm>
        </p:spPr>
        <p:txBody>
          <a:bodyPr/>
          <a:lstStyle/>
          <a:p>
            <a:r>
              <a:rPr lang="en-US" dirty="0"/>
              <a:t>Game Officials’ Responsibility</a:t>
            </a:r>
            <a:br>
              <a:rPr lang="en-US" dirty="0"/>
            </a:br>
            <a:r>
              <a:rPr lang="en-US" dirty="0"/>
              <a:t>Line Judge</a:t>
            </a:r>
          </a:p>
        </p:txBody>
      </p:sp>
      <p:sp>
        <p:nvSpPr>
          <p:cNvPr id="11" name="TextBox 10">
            <a:extLst>
              <a:ext uri="{FF2B5EF4-FFF2-40B4-BE49-F238E27FC236}">
                <a16:creationId xmlns:a16="http://schemas.microsoft.com/office/drawing/2014/main" id="{568A6028-A172-48ED-904B-19EC3F6DDDC6}"/>
              </a:ext>
            </a:extLst>
          </p:cNvPr>
          <p:cNvSpPr txBox="1"/>
          <p:nvPr/>
        </p:nvSpPr>
        <p:spPr>
          <a:xfrm>
            <a:off x="1479176" y="2420471"/>
            <a:ext cx="10026649" cy="2031325"/>
          </a:xfrm>
          <a:prstGeom prst="rect">
            <a:avLst/>
          </a:prstGeom>
          <a:noFill/>
        </p:spPr>
        <p:txBody>
          <a:bodyPr wrap="square" rtlCol="0">
            <a:spAutoFit/>
          </a:bodyPr>
          <a:lstStyle/>
          <a:p>
            <a:pPr marL="342900" indent="-342900">
              <a:buAutoNum type="arabicPeriod"/>
            </a:pPr>
            <a:r>
              <a:rPr lang="en-US" sz="3600" dirty="0"/>
              <a:t>  Record Home Team Sideline Warnings</a:t>
            </a:r>
          </a:p>
          <a:p>
            <a:r>
              <a:rPr lang="en-US" sz="3600" dirty="0"/>
              <a:t>2.  Record Period &amp; Game Clock Time</a:t>
            </a:r>
          </a:p>
          <a:p>
            <a:r>
              <a:rPr lang="en-US" sz="3600" dirty="0"/>
              <a:t>3.  Record Time of Last Lightning/Thunder </a:t>
            </a:r>
          </a:p>
          <a:p>
            <a:endParaRPr lang="en-US" dirty="0"/>
          </a:p>
        </p:txBody>
      </p:sp>
    </p:spTree>
    <p:extLst>
      <p:ext uri="{BB962C8B-B14F-4D97-AF65-F5344CB8AC3E}">
        <p14:creationId xmlns:p14="http://schemas.microsoft.com/office/powerpoint/2010/main" val="108502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9" name="Title 1">
            <a:extLst>
              <a:ext uri="{FF2B5EF4-FFF2-40B4-BE49-F238E27FC236}">
                <a16:creationId xmlns:a16="http://schemas.microsoft.com/office/drawing/2014/main" id="{3949308C-73A6-436A-B008-5DE0C3AB1E7E}"/>
              </a:ext>
            </a:extLst>
          </p:cNvPr>
          <p:cNvSpPr>
            <a:spLocks noGrp="1"/>
          </p:cNvSpPr>
          <p:nvPr>
            <p:ph type="title"/>
          </p:nvPr>
        </p:nvSpPr>
        <p:spPr>
          <a:xfrm>
            <a:off x="1940985" y="582613"/>
            <a:ext cx="10026649" cy="1204912"/>
          </a:xfrm>
        </p:spPr>
        <p:txBody>
          <a:bodyPr/>
          <a:lstStyle/>
          <a:p>
            <a:r>
              <a:rPr lang="en-US" dirty="0"/>
              <a:t>Game Officials’ Responsibility</a:t>
            </a:r>
            <a:br>
              <a:rPr lang="en-US" dirty="0"/>
            </a:br>
            <a:r>
              <a:rPr lang="en-US" dirty="0"/>
              <a:t>Back Judge</a:t>
            </a:r>
          </a:p>
        </p:txBody>
      </p:sp>
      <p:sp>
        <p:nvSpPr>
          <p:cNvPr id="11" name="TextBox 10">
            <a:extLst>
              <a:ext uri="{FF2B5EF4-FFF2-40B4-BE49-F238E27FC236}">
                <a16:creationId xmlns:a16="http://schemas.microsoft.com/office/drawing/2014/main" id="{568A6028-A172-48ED-904B-19EC3F6DDDC6}"/>
              </a:ext>
            </a:extLst>
          </p:cNvPr>
          <p:cNvSpPr txBox="1"/>
          <p:nvPr/>
        </p:nvSpPr>
        <p:spPr>
          <a:xfrm>
            <a:off x="1479176" y="2420471"/>
            <a:ext cx="10026649" cy="3693319"/>
          </a:xfrm>
          <a:prstGeom prst="rect">
            <a:avLst/>
          </a:prstGeom>
          <a:noFill/>
        </p:spPr>
        <p:txBody>
          <a:bodyPr wrap="square" rtlCol="0">
            <a:spAutoFit/>
          </a:bodyPr>
          <a:lstStyle/>
          <a:p>
            <a:pPr marL="342900" indent="-342900">
              <a:buAutoNum type="arabicPeriod"/>
            </a:pPr>
            <a:r>
              <a:rPr lang="en-US" sz="3600" dirty="0"/>
              <a:t>  Record Players Removed For Major Injuries</a:t>
            </a:r>
          </a:p>
          <a:p>
            <a:r>
              <a:rPr lang="en-US" sz="3600" dirty="0"/>
              <a:t>     and/or Concussion Like Symptoms</a:t>
            </a:r>
          </a:p>
          <a:p>
            <a:pPr marL="742950" indent="-742950">
              <a:buAutoNum type="arabicPeriod" startAt="2"/>
            </a:pPr>
            <a:r>
              <a:rPr lang="en-US" sz="3600" dirty="0"/>
              <a:t>Record Any Disqualifications (Player &amp; Non-</a:t>
            </a:r>
          </a:p>
          <a:p>
            <a:r>
              <a:rPr lang="en-US" sz="3600" dirty="0"/>
              <a:t>     player</a:t>
            </a:r>
          </a:p>
          <a:p>
            <a:pPr marL="742950" indent="-742950">
              <a:buAutoNum type="arabicPeriod" startAt="3"/>
            </a:pPr>
            <a:r>
              <a:rPr lang="en-US" sz="3600" dirty="0"/>
              <a:t>Record Any Unsportsmanlike Conduct</a:t>
            </a:r>
          </a:p>
          <a:p>
            <a:r>
              <a:rPr lang="en-US" sz="3600" dirty="0"/>
              <a:t>     Penalties</a:t>
            </a:r>
          </a:p>
          <a:p>
            <a:endParaRPr lang="en-US" dirty="0"/>
          </a:p>
        </p:txBody>
      </p:sp>
    </p:spTree>
    <p:extLst>
      <p:ext uri="{BB962C8B-B14F-4D97-AF65-F5344CB8AC3E}">
        <p14:creationId xmlns:p14="http://schemas.microsoft.com/office/powerpoint/2010/main" val="125936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9" name="Title 1">
            <a:extLst>
              <a:ext uri="{FF2B5EF4-FFF2-40B4-BE49-F238E27FC236}">
                <a16:creationId xmlns:a16="http://schemas.microsoft.com/office/drawing/2014/main" id="{3949308C-73A6-436A-B008-5DE0C3AB1E7E}"/>
              </a:ext>
            </a:extLst>
          </p:cNvPr>
          <p:cNvSpPr>
            <a:spLocks noGrp="1"/>
          </p:cNvSpPr>
          <p:nvPr>
            <p:ph type="title"/>
          </p:nvPr>
        </p:nvSpPr>
        <p:spPr>
          <a:xfrm>
            <a:off x="1940985" y="582120"/>
            <a:ext cx="10026649" cy="1204912"/>
          </a:xfrm>
        </p:spPr>
        <p:txBody>
          <a:bodyPr/>
          <a:lstStyle/>
          <a:p>
            <a:r>
              <a:rPr lang="en-US" dirty="0"/>
              <a:t>Game Officials’ Responsibility</a:t>
            </a:r>
            <a:br>
              <a:rPr lang="en-US" dirty="0"/>
            </a:br>
            <a:r>
              <a:rPr lang="en-US" dirty="0"/>
              <a:t>All Officials</a:t>
            </a:r>
          </a:p>
        </p:txBody>
      </p:sp>
      <p:sp>
        <p:nvSpPr>
          <p:cNvPr id="11" name="TextBox 10">
            <a:extLst>
              <a:ext uri="{FF2B5EF4-FFF2-40B4-BE49-F238E27FC236}">
                <a16:creationId xmlns:a16="http://schemas.microsoft.com/office/drawing/2014/main" id="{568A6028-A172-48ED-904B-19EC3F6DDDC6}"/>
              </a:ext>
            </a:extLst>
          </p:cNvPr>
          <p:cNvSpPr txBox="1"/>
          <p:nvPr/>
        </p:nvSpPr>
        <p:spPr>
          <a:xfrm>
            <a:off x="1479176" y="2125196"/>
            <a:ext cx="10026649" cy="4247317"/>
          </a:xfrm>
          <a:prstGeom prst="rect">
            <a:avLst/>
          </a:prstGeom>
          <a:noFill/>
        </p:spPr>
        <p:txBody>
          <a:bodyPr wrap="square" rtlCol="0">
            <a:spAutoFit/>
          </a:bodyPr>
          <a:lstStyle/>
          <a:p>
            <a:pPr marL="342900" indent="-342900">
              <a:buAutoNum type="arabicPeriod"/>
            </a:pPr>
            <a:r>
              <a:rPr lang="en-US" sz="3600" dirty="0"/>
              <a:t>  Give Your Recordings to the Referee</a:t>
            </a:r>
          </a:p>
          <a:p>
            <a:pPr marL="742950" indent="-742950">
              <a:buAutoNum type="arabicPeriod" startAt="2"/>
            </a:pPr>
            <a:r>
              <a:rPr lang="en-US" sz="3600" dirty="0"/>
              <a:t>Referee – Prepare a Written Report</a:t>
            </a:r>
          </a:p>
          <a:p>
            <a:pPr marL="742950" indent="-742950">
              <a:buAutoNum type="arabicPeriod" startAt="3"/>
            </a:pPr>
            <a:r>
              <a:rPr lang="en-US" sz="3600" dirty="0"/>
              <a:t>Referee – Send Report to the Assignor and Secretary for Use by Crew Assigned to the Continuation of the Game</a:t>
            </a:r>
          </a:p>
          <a:p>
            <a:pPr marL="742950" indent="-742950">
              <a:buAutoNum type="arabicPeriod" startAt="3"/>
            </a:pPr>
            <a:r>
              <a:rPr lang="en-US" sz="3600" dirty="0"/>
              <a:t>Assignor or Secretary – Send Report to Game Administration Personnel from Teams</a:t>
            </a:r>
          </a:p>
          <a:p>
            <a:endParaRPr lang="en-US" dirty="0"/>
          </a:p>
        </p:txBody>
      </p:sp>
    </p:spTree>
    <p:extLst>
      <p:ext uri="{BB962C8B-B14F-4D97-AF65-F5344CB8AC3E}">
        <p14:creationId xmlns:p14="http://schemas.microsoft.com/office/powerpoint/2010/main" val="2929673287"/>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id="{07CB1438-9295-4A0D-ADAE-D4D7F1D43FF8}" vid="{CDBA28B3-BD56-47B2-8EF0-6C21F9361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Company PowerPoint_2019_Wide Format</Template>
  <TotalTime>1427</TotalTime>
  <Words>643</Words>
  <Application>Microsoft Office PowerPoint</Application>
  <PresentationFormat>Widescreen</PresentationFormat>
  <Paragraphs>72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Courier New</vt:lpstr>
      <vt:lpstr>Droid Sans</vt:lpstr>
      <vt:lpstr>Wingdings</vt:lpstr>
      <vt:lpstr>Office Theme</vt:lpstr>
      <vt:lpstr> football rules reminders</vt:lpstr>
      <vt:lpstr>Suspending a game due to inclement weather</vt:lpstr>
      <vt:lpstr>Halftime Intermission Option Following Weather DelaY RULE 3-1-6c EXCEPTION</vt:lpstr>
      <vt:lpstr>Game Officials’ Responsibility Referee</vt:lpstr>
      <vt:lpstr>Game Officials’ Responsibility Umpire</vt:lpstr>
      <vt:lpstr>Game Officials’ Responsibility Head Linesman</vt:lpstr>
      <vt:lpstr>Game Officials’ Responsibility Line Judge</vt:lpstr>
      <vt:lpstr>Game Officials’ Responsibility Back Judge</vt:lpstr>
      <vt:lpstr>Game Officials’ Responsibility All Officials</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federation of state high school associations</dc:title>
  <dc:creator>Ross Bray</dc:creator>
  <cp:lastModifiedBy>Kevin Simons</cp:lastModifiedBy>
  <cp:revision>197</cp:revision>
  <cp:lastPrinted>2021-05-12T19:29:05Z</cp:lastPrinted>
  <dcterms:created xsi:type="dcterms:W3CDTF">2020-02-12T19:35:51Z</dcterms:created>
  <dcterms:modified xsi:type="dcterms:W3CDTF">2022-08-30T20:06:03Z</dcterms:modified>
</cp:coreProperties>
</file>