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328" r:id="rId3"/>
    <p:sldId id="329" r:id="rId4"/>
    <p:sldId id="316" r:id="rId5"/>
    <p:sldId id="318" r:id="rId6"/>
    <p:sldId id="330" r:id="rId7"/>
    <p:sldId id="320" r:id="rId8"/>
    <p:sldId id="319" r:id="rId9"/>
    <p:sldId id="322" r:id="rId10"/>
    <p:sldId id="321" r:id="rId11"/>
    <p:sldId id="323" r:id="rId12"/>
    <p:sldId id="324" r:id="rId13"/>
    <p:sldId id="326" r:id="rId14"/>
    <p:sldId id="331" r:id="rId15"/>
    <p:sldId id="325" r:id="rId16"/>
    <p:sldId id="291" r:id="rId17"/>
    <p:sldId id="315" r:id="rId18"/>
    <p:sldId id="309" r:id="rId19"/>
    <p:sldId id="31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aximized">
    <p:restoredLeft sz="19871" autoAdjust="0"/>
    <p:restoredTop sz="94660"/>
  </p:normalViewPr>
  <p:slideViewPr>
    <p:cSldViewPr>
      <p:cViewPr>
        <p:scale>
          <a:sx n="100" d="100"/>
          <a:sy n="100" d="100"/>
        </p:scale>
        <p:origin x="-2264" y="-10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3629-997D-4641-9118-A2E5C46604E5}" type="datetimeFigureOut">
              <a:rPr lang="en-US" smtClean="0"/>
              <a:pPr/>
              <a:t>7/20/12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5F34-510C-4748-A32C-DFE04A737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9034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3629-997D-4641-9118-A2E5C46604E5}" type="datetimeFigureOut">
              <a:rPr lang="en-US" smtClean="0"/>
              <a:pPr/>
              <a:t>7/20/12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5F34-510C-4748-A32C-DFE04A737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935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3629-997D-4641-9118-A2E5C46604E5}" type="datetimeFigureOut">
              <a:rPr lang="en-US" smtClean="0"/>
              <a:pPr/>
              <a:t>7/20/12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5F34-510C-4748-A32C-DFE04A737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8151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3629-997D-4641-9118-A2E5C46604E5}" type="datetimeFigureOut">
              <a:rPr lang="en-US" smtClean="0"/>
              <a:pPr/>
              <a:t>7/20/12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5F34-510C-4748-A32C-DFE04A737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8400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3629-997D-4641-9118-A2E5C46604E5}" type="datetimeFigureOut">
              <a:rPr lang="en-US" smtClean="0"/>
              <a:pPr/>
              <a:t>7/20/12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5F34-510C-4748-A32C-DFE04A737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4982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3629-997D-4641-9118-A2E5C46604E5}" type="datetimeFigureOut">
              <a:rPr lang="en-US" smtClean="0"/>
              <a:pPr/>
              <a:t>7/20/12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5F34-510C-4748-A32C-DFE04A737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186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3629-997D-4641-9118-A2E5C46604E5}" type="datetimeFigureOut">
              <a:rPr lang="en-US" smtClean="0"/>
              <a:pPr/>
              <a:t>7/20/12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5F34-510C-4748-A32C-DFE04A737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789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3629-997D-4641-9118-A2E5C46604E5}" type="datetimeFigureOut">
              <a:rPr lang="en-US" smtClean="0"/>
              <a:pPr/>
              <a:t>7/20/12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5F34-510C-4748-A32C-DFE04A737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4498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3629-997D-4641-9118-A2E5C46604E5}" type="datetimeFigureOut">
              <a:rPr lang="en-US" smtClean="0"/>
              <a:pPr/>
              <a:t>7/20/12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5F34-510C-4748-A32C-DFE04A737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069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3629-997D-4641-9118-A2E5C46604E5}" type="datetimeFigureOut">
              <a:rPr lang="en-US" smtClean="0"/>
              <a:pPr/>
              <a:t>7/20/12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5F34-510C-4748-A32C-DFE04A737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0876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3629-997D-4641-9118-A2E5C46604E5}" type="datetimeFigureOut">
              <a:rPr lang="en-US" smtClean="0"/>
              <a:pPr/>
              <a:t>7/20/12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5F34-510C-4748-A32C-DFE04A737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9856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33629-997D-4641-9118-A2E5C46604E5}" type="datetimeFigureOut">
              <a:rPr lang="en-US" smtClean="0"/>
              <a:pPr/>
              <a:t>7/20/12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05F34-510C-4748-A32C-DFE04A737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465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www.lionsclubs.org/LCIPubLib/EN/LogoLib/RFS.jpg" TargetMode="External"/><Relationship Id="rId4" Type="http://schemas.openxmlformats.org/officeDocument/2006/relationships/image" Target="../media/image2.jpeg"/><Relationship Id="rId5" Type="http://schemas.openxmlformats.org/officeDocument/2006/relationships/image" Target="http://www.lionsclubs.org/English/Images/LogoLib/LionLogo4c.JPG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11.emf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4.jpeg"/><Relationship Id="rId3" Type="http://schemas.openxmlformats.org/officeDocument/2006/relationships/image" Target="../media/image3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5" Type="http://schemas.openxmlformats.org/officeDocument/2006/relationships/image" Target="../media/image11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762000"/>
            <a:ext cx="5257800" cy="5334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Black" pitchFamily="34" charset="0"/>
              </a:rPr>
              <a:t/>
            </a:r>
            <a:br>
              <a:rPr lang="en-US" dirty="0" smtClean="0">
                <a:latin typeface="Arial Black" pitchFamily="34" charset="0"/>
              </a:rPr>
            </a:br>
            <a:r>
              <a:rPr lang="en-US" dirty="0" smtClean="0">
                <a:latin typeface="Arial Black" pitchFamily="34" charset="0"/>
              </a:rPr>
              <a:t>NEW </a:t>
            </a:r>
            <a:r>
              <a:rPr lang="en-US" dirty="0">
                <a:latin typeface="Arial Black" pitchFamily="34" charset="0"/>
              </a:rPr>
              <a:t>JERSEY LIONS EYEGLASS RECYCLING  </a:t>
            </a:r>
            <a:r>
              <a:rPr lang="en-US" dirty="0" smtClean="0">
                <a:latin typeface="Arial Black" pitchFamily="34" charset="0"/>
              </a:rPr>
              <a:t>CENTER</a:t>
            </a:r>
            <a:br>
              <a:rPr lang="en-US" dirty="0" smtClean="0">
                <a:latin typeface="Arial Black" pitchFamily="34" charset="0"/>
              </a:rPr>
            </a:br>
            <a:r>
              <a:rPr lang="en-US" sz="1800" b="1" dirty="0" smtClean="0"/>
              <a:t>Operating Center at Katzenbach School for the Deaf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1" dirty="0" smtClean="0"/>
              <a:t>320 Sullivan Way, West Trenton, NJ  08628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1" dirty="0" smtClean="0"/>
              <a:t>      Mail To: P.O. Box 7263; West, Trenton, NJ 08628</a:t>
            </a:r>
            <a:r>
              <a:rPr lang="en-US" dirty="0"/>
              <a:t/>
            </a:r>
            <a:br>
              <a:rPr lang="en-US" dirty="0"/>
            </a:br>
            <a:r>
              <a:rPr lang="en-US" sz="4000" b="1" dirty="0"/>
              <a:t>Tel: </a:t>
            </a:r>
            <a:r>
              <a:rPr lang="en-US" sz="4000" b="1" dirty="0" smtClean="0"/>
              <a:t>609-530-3485</a:t>
            </a:r>
            <a:br>
              <a:rPr lang="en-US" sz="4000" b="1" dirty="0" smtClean="0"/>
            </a:br>
            <a:r>
              <a:rPr lang="en-US" sz="4000" b="1" dirty="0" smtClean="0"/>
              <a:t>www.NJLERC.org</a:t>
            </a:r>
            <a:endParaRPr lang="en-US" sz="4000" dirty="0"/>
          </a:p>
        </p:txBody>
      </p:sp>
      <p:pic>
        <p:nvPicPr>
          <p:cNvPr id="3074" name="Picture 732" descr="Description: http://www.lionsclubs.org/LCIPubLib/EN/LogoLib/RFS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" y="609600"/>
            <a:ext cx="2628900" cy="281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755" descr="Description: http://www.lionsclubs.org/English/Images/LogoLib/LionLogo4c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6168" y="3810000"/>
            <a:ext cx="220803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4851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Boston </a:t>
            </a:r>
            <a:r>
              <a:rPr lang="en-US" dirty="0"/>
              <a:t>College Nurses Mission to Nicaragua</a:t>
            </a:r>
            <a:br>
              <a:rPr lang="en-US" dirty="0"/>
            </a:b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1089" y="1828800"/>
            <a:ext cx="5765963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12" descr="Description: Boston Coll - Nicaragua miss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2223" r="23111"/>
          <a:stretch>
            <a:fillRect/>
          </a:stretch>
        </p:blipFill>
        <p:spPr bwMode="auto">
          <a:xfrm>
            <a:off x="457200" y="1981200"/>
            <a:ext cx="280888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6335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S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tudents from the Brick 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Township High School Leo Club 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and the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Grace Dodge High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School volunteer at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NJ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LERC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062" y="1544341"/>
            <a:ext cx="4410075" cy="3332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2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2868" t="50980" r="12132" b="39777"/>
          <a:stretch>
            <a:fillRect/>
          </a:stretch>
        </p:blipFill>
        <p:spPr bwMode="auto">
          <a:xfrm>
            <a:off x="76200" y="5736372"/>
            <a:ext cx="4648200" cy="71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0803" y="1600200"/>
            <a:ext cx="4379597" cy="314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1000" y="4876800"/>
            <a:ext cx="3886200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Brick Township High School Leo Club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visits New Jersey Lions Eyeglass Recycling Center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4969132"/>
            <a:ext cx="35052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Grace Dodge High School </a:t>
            </a:r>
            <a:endParaRPr lang="en-US" b="1" dirty="0" smtClean="0"/>
          </a:p>
          <a:p>
            <a:pPr algn="ctr"/>
            <a:r>
              <a:rPr lang="en-US" b="1" dirty="0" smtClean="0"/>
              <a:t>Students Volunteer at the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New Jersey Lions Eyeglass 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Recycling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Center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9340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Allentown </a:t>
            </a:r>
            <a:r>
              <a:rPr lang="en-US" dirty="0" smtClean="0"/>
              <a:t>Lions Club Members Volunteer to recycle eyeglasses 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434982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3686061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5149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685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Teaching Volunteers to use the </a:t>
            </a:r>
            <a:r>
              <a:rPr lang="en-US" sz="3600" dirty="0" err="1" smtClean="0"/>
              <a:t>Lensometers</a:t>
            </a:r>
            <a:endParaRPr lang="en-US" sz="3600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02503"/>
            <a:ext cx="3966252" cy="246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50000"/>
          <a:stretch/>
        </p:blipFill>
        <p:spPr bwMode="auto">
          <a:xfrm>
            <a:off x="152400" y="3600451"/>
            <a:ext cx="4507928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55896"/>
          <a:stretch/>
        </p:blipFill>
        <p:spPr bwMode="auto">
          <a:xfrm>
            <a:off x="4800600" y="3505200"/>
            <a:ext cx="3465180" cy="260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1941" t="19922" r="21123" b="31938"/>
          <a:stretch>
            <a:fillRect/>
          </a:stretch>
        </p:blipFill>
        <p:spPr bwMode="auto">
          <a:xfrm>
            <a:off x="4876800" y="1219200"/>
            <a:ext cx="3200400" cy="202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5939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685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Youth Volunteers Recycle at NJLERC</a:t>
            </a:r>
            <a:endParaRPr lang="en-US" sz="3600" dirty="0"/>
          </a:p>
        </p:txBody>
      </p:sp>
      <p:pic>
        <p:nvPicPr>
          <p:cNvPr id="10245" name="Picture 5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55896"/>
          <a:stretch/>
        </p:blipFill>
        <p:spPr bwMode="auto">
          <a:xfrm>
            <a:off x="4800600" y="3505200"/>
            <a:ext cx="3465180" cy="260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MA12.1335613325" descr="X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324" r="5324"/>
          <a:stretch>
            <a:fillRect/>
          </a:stretch>
        </p:blipFill>
        <p:spPr bwMode="auto">
          <a:xfrm>
            <a:off x="609600" y="701652"/>
            <a:ext cx="3429000" cy="257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MA10.1335613508" descr="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324" r="5324"/>
          <a:stretch>
            <a:fillRect/>
          </a:stretch>
        </p:blipFill>
        <p:spPr bwMode="auto">
          <a:xfrm>
            <a:off x="685800" y="350520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MA3.1335613508" descr="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324" r="5324"/>
          <a:stretch>
            <a:fillRect/>
          </a:stretch>
        </p:blipFill>
        <p:spPr bwMode="auto">
          <a:xfrm>
            <a:off x="4572000" y="8382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0673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274638"/>
            <a:ext cx="4724400" cy="2011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Lions from District 16A, 16B, and 16E</a:t>
            </a:r>
            <a:br>
              <a:rPr lang="en-US" dirty="0" smtClean="0"/>
            </a:br>
            <a:r>
              <a:rPr lang="en-US" dirty="0" smtClean="0"/>
              <a:t>work at the NJLERC</a:t>
            </a:r>
            <a:endParaRPr lang="en-US" dirty="0"/>
          </a:p>
        </p:txBody>
      </p:sp>
      <p:pic>
        <p:nvPicPr>
          <p:cNvPr id="9219" name="Picture 2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1861" t="10638" r="20744" b="30852"/>
          <a:stretch>
            <a:fillRect/>
          </a:stretch>
        </p:blipFill>
        <p:spPr bwMode="auto">
          <a:xfrm>
            <a:off x="533401" y="3124200"/>
            <a:ext cx="40386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82" t="1446" r="64623" b="-1446"/>
          <a:stretch/>
        </p:blipFill>
        <p:spPr bwMode="auto">
          <a:xfrm>
            <a:off x="4953000" y="2590800"/>
            <a:ext cx="3352800" cy="413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57311"/>
          <a:stretch/>
        </p:blipFill>
        <p:spPr bwMode="auto">
          <a:xfrm>
            <a:off x="523876" y="533400"/>
            <a:ext cx="317988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6176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05400"/>
            <a:ext cx="5486400" cy="14478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A COLLECTION OF EYEGLASSES  ON DISPLAY AT THE STATE CONVENTION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MA11.1335613508" descr="X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324" r="532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8856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228600" y="525780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Lucida Handwriting" pitchFamily="66" charset="0"/>
              </a:rPr>
              <a:t>THE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New Jersey Lions Eyeglass Recycling Center</a:t>
            </a:r>
            <a:r>
              <a:rPr lang="en-US" dirty="0" smtClean="0">
                <a:latin typeface="Lucida Handwriting" pitchFamily="66" charset="0"/>
              </a:rPr>
              <a:t> </a:t>
            </a:r>
            <a:br>
              <a:rPr lang="en-US" dirty="0" smtClean="0">
                <a:latin typeface="Lucida Handwriting" pitchFamily="66" charset="0"/>
              </a:rPr>
            </a:br>
            <a:r>
              <a:rPr lang="en-US" dirty="0" smtClean="0">
                <a:latin typeface="Lucida Handwriting" pitchFamily="66" charset="0"/>
              </a:rPr>
              <a:t>VISION OF SERVICE   </a:t>
            </a:r>
            <a:br>
              <a:rPr lang="en-US" dirty="0" smtClean="0">
                <a:latin typeface="Lucida Handwriting" pitchFamily="66" charset="0"/>
              </a:rPr>
            </a:br>
            <a:r>
              <a:rPr lang="en-US" dirty="0" smtClean="0"/>
              <a:t>Hundreds of thousands of NJLERC recycled eyeglasses bring sight to the visually impaired throughout the world.</a:t>
            </a:r>
            <a:endParaRPr lang="en-US" dirty="0"/>
          </a:p>
        </p:txBody>
      </p:sp>
      <p:pic>
        <p:nvPicPr>
          <p:cNvPr id="1026" name="Picture 2" descr="H:\Deb's Drafts\LERC proposed meeting May 2012\HOMEWORK\NJ LERC\world-map_good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0667" r="20667"/>
          <a:stretch>
            <a:fillRect/>
          </a:stretch>
        </p:blipFill>
        <p:spPr bwMode="auto">
          <a:xfrm>
            <a:off x="1219200" y="990600"/>
            <a:ext cx="6172200" cy="421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8125"/>
            <a:ext cx="8153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9700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391400" cy="9906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The last 4 Quarters between </a:t>
            </a:r>
            <a:br>
              <a:rPr lang="en-US" sz="2800" dirty="0" smtClean="0">
                <a:latin typeface="Arial Black" pitchFamily="34" charset="0"/>
              </a:rPr>
            </a:br>
            <a:r>
              <a:rPr lang="en-US" sz="2800" dirty="0" smtClean="0">
                <a:latin typeface="Arial Black" pitchFamily="34" charset="0"/>
              </a:rPr>
              <a:t>July 1, 2011 and June 30, 2012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1981200"/>
            <a:ext cx="7239000" cy="4191000"/>
          </a:xfrm>
        </p:spPr>
        <p:txBody>
          <a:bodyPr>
            <a:noAutofit/>
          </a:bodyPr>
          <a:lstStyle/>
          <a:p>
            <a:r>
              <a:rPr lang="en-US" sz="2400" u="sng" dirty="0">
                <a:latin typeface="Arial Black" pitchFamily="34" charset="0"/>
                <a:cs typeface="Arial" pitchFamily="34" charset="0"/>
              </a:rPr>
              <a:t>2011-2012 Number of Glasses Collected</a:t>
            </a:r>
            <a:endParaRPr lang="en-US" sz="2400" dirty="0">
              <a:latin typeface="Arial Black" pitchFamily="34" charset="0"/>
              <a:cs typeface="Arial" pitchFamily="34" charset="0"/>
            </a:endParaRPr>
          </a:p>
          <a:p>
            <a:r>
              <a:rPr lang="en-US" sz="3000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NJ    (MD16)   </a:t>
            </a:r>
            <a:r>
              <a:rPr lang="en-US" sz="30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207,500</a:t>
            </a:r>
          </a:p>
          <a:p>
            <a:pPr>
              <a:lnSpc>
                <a:spcPts val="1000"/>
              </a:lnSpc>
            </a:pPr>
            <a:endParaRPr lang="en-US" sz="2400" dirty="0">
              <a:latin typeface="Arial Black" pitchFamily="34" charset="0"/>
              <a:cs typeface="Arial" pitchFamily="34" charset="0"/>
            </a:endParaRPr>
          </a:p>
          <a:p>
            <a:r>
              <a:rPr lang="en-US" sz="2400" dirty="0">
                <a:latin typeface="Arial Black" pitchFamily="34" charset="0"/>
                <a:cs typeface="Arial" pitchFamily="34" charset="0"/>
              </a:rPr>
              <a:t>NY   (MD20)       </a:t>
            </a:r>
            <a:r>
              <a:rPr lang="en-US" sz="2400" dirty="0" smtClean="0">
                <a:latin typeface="Arial Black" pitchFamily="34" charset="0"/>
                <a:cs typeface="Arial" pitchFamily="34" charset="0"/>
              </a:rPr>
              <a:t>       100,050</a:t>
            </a:r>
            <a:endParaRPr lang="en-US" sz="2400" dirty="0">
              <a:latin typeface="Arial Black" pitchFamily="34" charset="0"/>
              <a:cs typeface="Arial" pitchFamily="34" charset="0"/>
            </a:endParaRPr>
          </a:p>
          <a:p>
            <a:r>
              <a:rPr lang="en-US" sz="2400" dirty="0">
                <a:latin typeface="Arial Black" pitchFamily="34" charset="0"/>
                <a:cs typeface="Arial" pitchFamily="34" charset="0"/>
              </a:rPr>
              <a:t>PA   (MD14)       </a:t>
            </a:r>
            <a:r>
              <a:rPr lang="en-US" sz="2400" dirty="0" smtClean="0">
                <a:latin typeface="Arial Black" pitchFamily="34" charset="0"/>
                <a:cs typeface="Arial" pitchFamily="34" charset="0"/>
              </a:rPr>
              <a:t>       186,375</a:t>
            </a:r>
            <a:endParaRPr lang="en-US" sz="2400" dirty="0">
              <a:latin typeface="Arial Black" pitchFamily="34" charset="0"/>
              <a:cs typeface="Arial" pitchFamily="34" charset="0"/>
            </a:endParaRPr>
          </a:p>
          <a:p>
            <a:pPr>
              <a:lnSpc>
                <a:spcPts val="100"/>
              </a:lnSpc>
            </a:pPr>
            <a:endParaRPr lang="en-US" sz="2400" dirty="0">
              <a:latin typeface="Arial Black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 Black" pitchFamily="34" charset="0"/>
                <a:cs typeface="Arial" pitchFamily="34" charset="0"/>
              </a:rPr>
              <a:t>Non-Lions*</a:t>
            </a:r>
            <a:r>
              <a:rPr lang="en-US" sz="2400" dirty="0">
                <a:latin typeface="Arial Black" pitchFamily="34" charset="0"/>
                <a:cs typeface="Arial" pitchFamily="34" charset="0"/>
              </a:rPr>
              <a:t>         </a:t>
            </a:r>
            <a:r>
              <a:rPr lang="en-US" sz="2400" dirty="0" smtClean="0">
                <a:latin typeface="Arial Black" pitchFamily="34" charset="0"/>
                <a:cs typeface="Arial" pitchFamily="34" charset="0"/>
              </a:rPr>
              <a:t>      </a:t>
            </a:r>
            <a:r>
              <a:rPr lang="en-US" sz="2400" u="sng" dirty="0" smtClean="0">
                <a:latin typeface="Arial Black" pitchFamily="34" charset="0"/>
                <a:cs typeface="Arial" pitchFamily="34" charset="0"/>
              </a:rPr>
              <a:t>524,600</a:t>
            </a:r>
            <a:endParaRPr lang="en-US" sz="2400" dirty="0">
              <a:latin typeface="Arial Black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 Black" pitchFamily="34" charset="0"/>
                <a:cs typeface="Arial" pitchFamily="34" charset="0"/>
              </a:rPr>
              <a:t>Total</a:t>
            </a:r>
            <a:r>
              <a:rPr lang="en-US" sz="2400" dirty="0">
                <a:latin typeface="Arial Black" pitchFamily="34" charset="0"/>
                <a:cs typeface="Arial" pitchFamily="34" charset="0"/>
              </a:rPr>
              <a:t>                </a:t>
            </a:r>
            <a:r>
              <a:rPr lang="en-US" sz="2400" dirty="0" smtClean="0">
                <a:latin typeface="Arial Black" pitchFamily="34" charset="0"/>
                <a:cs typeface="Arial" pitchFamily="34" charset="0"/>
              </a:rPr>
              <a:t>      1,018,525</a:t>
            </a:r>
          </a:p>
          <a:p>
            <a:endParaRPr lang="en-US" sz="2400" dirty="0">
              <a:latin typeface="Arial Black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 Black" pitchFamily="34" charset="0"/>
                <a:cs typeface="Arial" pitchFamily="34" charset="0"/>
              </a:rPr>
              <a:t>* </a:t>
            </a:r>
            <a:r>
              <a:rPr lang="en-US" sz="2400" dirty="0" err="1" smtClean="0">
                <a:latin typeface="Arial Black" pitchFamily="34" charset="0"/>
                <a:cs typeface="Arial" pitchFamily="34" charset="0"/>
              </a:rPr>
              <a:t>WalMart</a:t>
            </a:r>
            <a:r>
              <a:rPr lang="en-US" sz="2400" dirty="0" smtClean="0">
                <a:latin typeface="Arial Black" pitchFamily="34" charset="0"/>
                <a:cs typeface="Arial" pitchFamily="34" charset="0"/>
              </a:rPr>
              <a:t> 55,700 (Included)</a:t>
            </a:r>
            <a:endParaRPr lang="en-US" sz="2400" dirty="0"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1519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419600" cy="2266522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GOVERNOR CHRIS CHRISTIE’S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►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PROCLAMATION for 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Volunteer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Eyeglass Recycling</a:t>
            </a:r>
            <a:br>
              <a:rPr lang="en-US" sz="1800" b="1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Eyeglass Recycling Containers were delivered throughout the NJ State Offices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38372" y="1655292"/>
            <a:ext cx="6117919" cy="372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168" t="36528" r="47499" b="15972"/>
          <a:stretch/>
        </p:blipFill>
        <p:spPr bwMode="auto">
          <a:xfrm>
            <a:off x="458309" y="3006377"/>
            <a:ext cx="4031914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3630166" y="21336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4863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74638"/>
            <a:ext cx="3657600" cy="2925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            </a:t>
            </a:r>
            <a:r>
              <a:rPr lang="en-US" sz="3600" dirty="0" smtClean="0"/>
              <a:t>NJLERC Receives                      thousands of recycled  eyeglasses</a:t>
            </a:r>
            <a:br>
              <a:rPr lang="en-US" sz="3600" dirty="0" smtClean="0"/>
            </a:br>
            <a:r>
              <a:rPr lang="en-US" sz="3600" dirty="0" smtClean="0"/>
              <a:t>to unload, and process each year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MA2.1335614100" descr="X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324" r="5324"/>
          <a:stretch>
            <a:fillRect/>
          </a:stretch>
        </p:blipFill>
        <p:spPr bwMode="auto">
          <a:xfrm>
            <a:off x="4648200" y="3352800"/>
            <a:ext cx="4038600" cy="302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3886200" cy="2798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3870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343400"/>
            <a:ext cx="5486400" cy="1023938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6614" y="4724400"/>
            <a:ext cx="6798186" cy="1447800"/>
          </a:xfrm>
        </p:spPr>
        <p:txBody>
          <a:bodyPr>
            <a:normAutofit lnSpcReduction="10000"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atin typeface="Arial" pitchFamily="34" charset="0"/>
                <a:ea typeface="Calibri" pitchFamily="34" charset="0"/>
                <a:cs typeface="Arial" pitchFamily="34" charset="0"/>
              </a:rPr>
              <a:t>Cumulative Totals for New Jersey </a:t>
            </a:r>
            <a:endParaRPr lang="en-US" sz="32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Lions Eyeglass </a:t>
            </a:r>
            <a:r>
              <a:rPr lang="en-US" sz="3200" b="1" dirty="0">
                <a:latin typeface="Arial" pitchFamily="34" charset="0"/>
                <a:ea typeface="Calibri" pitchFamily="34" charset="0"/>
                <a:cs typeface="Arial" pitchFamily="34" charset="0"/>
              </a:rPr>
              <a:t>Recycling Center </a:t>
            </a:r>
            <a:endParaRPr lang="en-US" sz="32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from </a:t>
            </a:r>
            <a:r>
              <a:rPr lang="en-US" sz="3200" b="1" dirty="0">
                <a:latin typeface="Arial" pitchFamily="34" charset="0"/>
                <a:ea typeface="Calibri" pitchFamily="34" charset="0"/>
                <a:cs typeface="Arial" pitchFamily="34" charset="0"/>
              </a:rPr>
              <a:t>1997 to Present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2400" dirty="0"/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2048438"/>
              </p:ext>
            </p:extLst>
          </p:nvPr>
        </p:nvGraphicFramePr>
        <p:xfrm>
          <a:off x="1524000" y="609592"/>
          <a:ext cx="5867400" cy="41148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2352"/>
                <a:gridCol w="1744362"/>
                <a:gridCol w="1839509"/>
                <a:gridCol w="761177"/>
              </a:tblGrid>
              <a:tr h="2705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Fiscal Year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# Collected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# Distributed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5469"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54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1997-98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140,550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61,500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54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1998-99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629,650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53,400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54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1999-2000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363,400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107,069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54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2000-01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705,700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119,750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54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2001-02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403,850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97,675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54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2002-03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796,350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105,186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54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2003-04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574,900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105,526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54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2004-05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435,815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129,030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54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2005-06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806,800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71,351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54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2006-07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665,328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76,583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54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2007-08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562,960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40,846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54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2008-09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866,045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91,417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54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2009-10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1,458,580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57,971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54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2010-11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1,661,825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84,074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54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2011-12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573,500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23,953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674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TOTAL: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10,645,253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1,225,331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478795"/>
            <a:ext cx="133882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1273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THANKS TO LCIF AND THE LIONS OF NJ</a:t>
            </a:r>
            <a:br>
              <a:rPr lang="en-US" dirty="0" smtClean="0"/>
            </a:br>
            <a:r>
              <a:rPr lang="en-US" dirty="0" smtClean="0"/>
              <a:t>NJLERC </a:t>
            </a:r>
            <a:r>
              <a:rPr lang="en-US" sz="4000" dirty="0" smtClean="0"/>
              <a:t>has a van to pick up eyeglasses for recycling</a:t>
            </a:r>
            <a:endParaRPr lang="en-US" sz="40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4527295" cy="339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9331" y="2052747"/>
            <a:ext cx="4524669" cy="339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5562600"/>
            <a:ext cx="807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We take our </a:t>
            </a:r>
            <a:r>
              <a:rPr lang="en-US" sz="2000" dirty="0" smtClean="0"/>
              <a:t>New Jersey Lions Eyeglass Recycling van throughout </a:t>
            </a:r>
            <a:r>
              <a:rPr lang="en-US" sz="2000" dirty="0"/>
              <a:t>nearby states to pick up </a:t>
            </a:r>
            <a:r>
              <a:rPr lang="en-US" sz="2000" dirty="0" smtClean="0"/>
              <a:t>eyeglasses </a:t>
            </a:r>
            <a:r>
              <a:rPr lang="en-US" sz="2000" dirty="0"/>
              <a:t>from fellow Lions.  </a:t>
            </a:r>
            <a:r>
              <a:rPr lang="en-US" sz="2000" dirty="0" smtClean="0"/>
              <a:t>(on right at Farmingdale </a:t>
            </a:r>
            <a:r>
              <a:rPr lang="en-US" sz="2000" dirty="0"/>
              <a:t>NY)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363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274638"/>
            <a:ext cx="4267200" cy="868362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Lions Recycle Eyeglasses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066800"/>
            <a:ext cx="4041775" cy="639762"/>
          </a:xfrm>
        </p:spPr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“Hands On Service”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MA10.1335613913" descr="X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324" r="5324"/>
          <a:stretch>
            <a:fillRect/>
          </a:stretch>
        </p:blipFill>
        <p:spPr bwMode="auto">
          <a:xfrm>
            <a:off x="609600" y="3581400"/>
            <a:ext cx="3965575" cy="297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956256" cy="266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MA9.1335613913" descr="X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324" t="28605" r="5324"/>
          <a:stretch/>
        </p:blipFill>
        <p:spPr bwMode="auto">
          <a:xfrm>
            <a:off x="5029200" y="1828800"/>
            <a:ext cx="327660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55896"/>
          <a:stretch/>
        </p:blipFill>
        <p:spPr bwMode="auto">
          <a:xfrm>
            <a:off x="5029200" y="3886200"/>
            <a:ext cx="3657600" cy="275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8021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THE New Jersey Lions Eyeglass Recycling Center VOLUNTEERS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>
            <a:normAutofit fontScale="25000" lnSpcReduction="20000"/>
          </a:bodyPr>
          <a:lstStyle/>
          <a:p>
            <a:r>
              <a:rPr lang="en-US" b="1" dirty="0"/>
              <a:t> </a:t>
            </a:r>
            <a:endParaRPr lang="en-US" b="1" u="sng" dirty="0"/>
          </a:p>
          <a:p>
            <a:pPr marL="0" indent="0">
              <a:buNone/>
            </a:pPr>
            <a:r>
              <a:rPr lang="en-US" sz="5600" b="1" u="sng" dirty="0">
                <a:latin typeface="Arial" pitchFamily="34" charset="0"/>
                <a:cs typeface="Arial" pitchFamily="34" charset="0"/>
              </a:rPr>
              <a:t>President</a:t>
            </a:r>
          </a:p>
          <a:p>
            <a:pPr marL="0" indent="0">
              <a:buNone/>
            </a:pPr>
            <a:r>
              <a:rPr lang="en-US" sz="5600" dirty="0">
                <a:latin typeface="Arial" pitchFamily="34" charset="0"/>
                <a:cs typeface="Arial" pitchFamily="34" charset="0"/>
              </a:rPr>
              <a:t>Lion Alan Brewer, PCC</a:t>
            </a:r>
          </a:p>
          <a:p>
            <a:pPr marL="0" indent="0">
              <a:buNone/>
            </a:pPr>
            <a:r>
              <a:rPr lang="en-US" sz="56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>
              <a:buNone/>
            </a:pPr>
            <a:r>
              <a:rPr lang="en-US" sz="5600" b="1" u="sng" dirty="0">
                <a:latin typeface="Arial" pitchFamily="34" charset="0"/>
                <a:cs typeface="Arial" pitchFamily="34" charset="0"/>
              </a:rPr>
              <a:t>First Vice President</a:t>
            </a:r>
          </a:p>
          <a:p>
            <a:pPr marL="0" indent="0">
              <a:buNone/>
            </a:pPr>
            <a:r>
              <a:rPr lang="en-US" sz="5600" dirty="0">
                <a:latin typeface="Arial" pitchFamily="34" charset="0"/>
                <a:cs typeface="Arial" pitchFamily="34" charset="0"/>
              </a:rPr>
              <a:t>Lion Ralph L. Sims</a:t>
            </a:r>
          </a:p>
          <a:p>
            <a:pPr marL="0" indent="0">
              <a:buNone/>
            </a:pPr>
            <a:r>
              <a:rPr lang="en-US" sz="56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>
              <a:buNone/>
            </a:pPr>
            <a:r>
              <a:rPr lang="en-US" sz="5600" b="1" u="sng" dirty="0">
                <a:latin typeface="Arial" pitchFamily="34" charset="0"/>
                <a:cs typeface="Arial" pitchFamily="34" charset="0"/>
              </a:rPr>
              <a:t>Second Vice President</a:t>
            </a:r>
          </a:p>
          <a:p>
            <a:pPr marL="0" indent="0">
              <a:buNone/>
            </a:pPr>
            <a:r>
              <a:rPr lang="en-US" sz="5600" dirty="0">
                <a:latin typeface="Arial" pitchFamily="34" charset="0"/>
                <a:cs typeface="Arial" pitchFamily="34" charset="0"/>
              </a:rPr>
              <a:t>Lion Al Tedesco, PRC</a:t>
            </a:r>
          </a:p>
          <a:p>
            <a:pPr marL="0" indent="0">
              <a:buNone/>
            </a:pPr>
            <a:r>
              <a:rPr lang="en-US" sz="56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>
              <a:buNone/>
            </a:pPr>
            <a:r>
              <a:rPr lang="en-US" sz="5600" b="1" u="sng" dirty="0">
                <a:latin typeface="Arial" pitchFamily="34" charset="0"/>
                <a:cs typeface="Arial" pitchFamily="34" charset="0"/>
              </a:rPr>
              <a:t>Treasurer</a:t>
            </a:r>
          </a:p>
          <a:p>
            <a:pPr marL="0" indent="0">
              <a:buNone/>
            </a:pPr>
            <a:r>
              <a:rPr lang="en-US" sz="5600" dirty="0">
                <a:latin typeface="Arial" pitchFamily="34" charset="0"/>
                <a:cs typeface="Arial" pitchFamily="34" charset="0"/>
              </a:rPr>
              <a:t>Lion Gill Halliez</a:t>
            </a:r>
          </a:p>
          <a:p>
            <a:pPr marL="0" indent="0">
              <a:buNone/>
            </a:pPr>
            <a:r>
              <a:rPr lang="en-US" sz="56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>
              <a:buNone/>
            </a:pPr>
            <a:r>
              <a:rPr lang="en-US" sz="5600" b="1" u="sng" dirty="0">
                <a:latin typeface="Arial" pitchFamily="34" charset="0"/>
                <a:cs typeface="Arial" pitchFamily="34" charset="0"/>
              </a:rPr>
              <a:t>Secretary</a:t>
            </a:r>
          </a:p>
          <a:p>
            <a:pPr marL="0" indent="0">
              <a:buNone/>
            </a:pPr>
            <a:r>
              <a:rPr lang="en-US" sz="5600" dirty="0">
                <a:latin typeface="Arial" pitchFamily="34" charset="0"/>
                <a:cs typeface="Arial" pitchFamily="34" charset="0"/>
              </a:rPr>
              <a:t>Lion Mary Devon O’Brien, PCC</a:t>
            </a:r>
          </a:p>
          <a:p>
            <a:pPr marL="0" indent="0">
              <a:buNone/>
            </a:pPr>
            <a:r>
              <a:rPr lang="en-US" sz="56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>
              <a:buNone/>
            </a:pPr>
            <a:r>
              <a:rPr lang="en-US" sz="5600" b="1" u="sng" dirty="0">
                <a:latin typeface="Arial" pitchFamily="34" charset="0"/>
                <a:cs typeface="Arial" pitchFamily="34" charset="0"/>
              </a:rPr>
              <a:t>Executive Committee</a:t>
            </a:r>
          </a:p>
          <a:p>
            <a:pPr marL="0" indent="0">
              <a:buNone/>
            </a:pPr>
            <a:r>
              <a:rPr lang="en-US" sz="5600" dirty="0">
                <a:latin typeface="Arial" pitchFamily="34" charset="0"/>
                <a:cs typeface="Arial" pitchFamily="34" charset="0"/>
              </a:rPr>
              <a:t>Lion Richard Chittum, PDG </a:t>
            </a:r>
          </a:p>
          <a:p>
            <a:pPr marL="0" indent="0">
              <a:buNone/>
            </a:pPr>
            <a:r>
              <a:rPr lang="en-US" sz="5600" dirty="0">
                <a:latin typeface="Arial" pitchFamily="34" charset="0"/>
                <a:cs typeface="Arial" pitchFamily="34" charset="0"/>
              </a:rPr>
              <a:t>Lion Judy Ferguson</a:t>
            </a:r>
          </a:p>
          <a:p>
            <a:pPr marL="0" indent="0">
              <a:buNone/>
            </a:pPr>
            <a:r>
              <a:rPr lang="en-US" sz="5600" dirty="0">
                <a:latin typeface="Arial" pitchFamily="34" charset="0"/>
                <a:cs typeface="Arial" pitchFamily="34" charset="0"/>
              </a:rPr>
              <a:t>Lion Karen Shapiro, PZC</a:t>
            </a:r>
          </a:p>
          <a:p>
            <a:pPr marL="0" indent="0">
              <a:buNone/>
            </a:pPr>
            <a:r>
              <a:rPr lang="en-US" sz="5600" dirty="0">
                <a:latin typeface="Arial" pitchFamily="34" charset="0"/>
                <a:cs typeface="Arial" pitchFamily="34" charset="0"/>
              </a:rPr>
              <a:t>Lion Steve Domovich, PDG</a:t>
            </a:r>
          </a:p>
          <a:p>
            <a:pPr marL="0" indent="0">
              <a:buNone/>
            </a:pPr>
            <a:r>
              <a:rPr lang="en-US" sz="5600" dirty="0">
                <a:latin typeface="Arial" pitchFamily="34" charset="0"/>
                <a:cs typeface="Arial" pitchFamily="34" charset="0"/>
              </a:rPr>
              <a:t>Lion Robert Losco, PDDG</a:t>
            </a:r>
          </a:p>
          <a:p>
            <a:pPr marL="0" indent="0">
              <a:buNone/>
            </a:pPr>
            <a:r>
              <a:rPr lang="en-US" sz="56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600200"/>
            <a:ext cx="5257800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u="sng" dirty="0">
                <a:latin typeface="Arial" pitchFamily="34" charset="0"/>
                <a:cs typeface="Arial" pitchFamily="34" charset="0"/>
              </a:rPr>
              <a:t>Trustees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               16-A </a:t>
            </a:r>
          </a:p>
          <a:p>
            <a:pPr marL="0" indent="0">
              <a:buNone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Lion Richard Chittum,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PDG, Lion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Robert Frank, PDG</a:t>
            </a:r>
          </a:p>
          <a:p>
            <a:pPr marL="0" indent="0">
              <a:buNone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Lion Robert Millea, PDG</a:t>
            </a:r>
          </a:p>
          <a:p>
            <a:pPr marL="0" indent="0">
              <a:buNone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                16-B </a:t>
            </a:r>
          </a:p>
          <a:p>
            <a:pPr marL="0" indent="0">
              <a:buNone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Lion Judy Ferguson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Lion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Gill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Halliez, Lion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Ralph L.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Sims, CPA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                16-C </a:t>
            </a:r>
          </a:p>
          <a:p>
            <a:pPr marL="0" indent="0">
              <a:buNone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Lion Karen Shapiro,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PZC, Lion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Stanley Shapiro, PDG</a:t>
            </a:r>
          </a:p>
          <a:p>
            <a:pPr marL="0" indent="0">
              <a:buNone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Lion Nancy Nelson , VDG</a:t>
            </a:r>
          </a:p>
          <a:p>
            <a:pPr marL="0" indent="0">
              <a:buNone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                16-D </a:t>
            </a:r>
          </a:p>
          <a:p>
            <a:pPr marL="0" indent="0">
              <a:buNone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Lion Alan Brewer,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PCC, Lion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Steve Domovich, PDG</a:t>
            </a:r>
          </a:p>
          <a:p>
            <a:pPr marL="0" indent="0">
              <a:buNone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Lion Al Tedesco,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PRC, Lion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Antionette O’Neill</a:t>
            </a:r>
          </a:p>
          <a:p>
            <a:pPr marL="0" indent="0">
              <a:buNone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                16-E</a:t>
            </a:r>
          </a:p>
          <a:p>
            <a:pPr marL="0" indent="0">
              <a:buNone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Lion Robert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Hagenbush, Lion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Robert Losco, PDDG</a:t>
            </a:r>
          </a:p>
          <a:p>
            <a:pPr marL="0" indent="0">
              <a:buNone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Lion Mary Devon O’Brien, PCC</a:t>
            </a:r>
          </a:p>
          <a:p>
            <a:pPr marL="0" indent="0">
              <a:buNone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>
              <a:buNone/>
            </a:pPr>
            <a:r>
              <a:rPr lang="en-US" sz="1400" u="sng" dirty="0">
                <a:latin typeface="Arial" pitchFamily="34" charset="0"/>
                <a:cs typeface="Arial" pitchFamily="34" charset="0"/>
              </a:rPr>
              <a:t>Executive Director </a:t>
            </a:r>
            <a:r>
              <a:rPr lang="en-US" sz="1400" u="sng" dirty="0" smtClean="0">
                <a:latin typeface="Arial" pitchFamily="34" charset="0"/>
                <a:cs typeface="Arial" pitchFamily="34" charset="0"/>
              </a:rPr>
              <a:t>: 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Lion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Mary Devon O’Brien, PCC</a:t>
            </a:r>
          </a:p>
          <a:p>
            <a:pPr marL="0" indent="0">
              <a:buNone/>
            </a:pP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0619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64770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 smtClean="0">
                <a:latin typeface="Arial" pitchFamily="34" charset="0"/>
                <a:cs typeface="Arial" pitchFamily="34" charset="0"/>
              </a:rPr>
              <a:t>LEO Volunteers Recycle Eyeglasses</a:t>
            </a:r>
            <a:endParaRPr lang="en-US" sz="3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76800"/>
            <a:ext cx="7772400" cy="1524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Leos sort and prepare recycled eyeglasses to be sent on medical trips and missions to bring the “Gift of Sight” to the visually impaired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9" descr="H:\Deb's Drafts\LERC proposed meeting May 2012\HOMEWORK\NJ LERC\LEO Volunteers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9669" r="9669"/>
          <a:stretch>
            <a:fillRect/>
          </a:stretch>
        </p:blipFill>
        <p:spPr bwMode="auto">
          <a:xfrm>
            <a:off x="228600" y="762000"/>
            <a:ext cx="3581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10" descr="H:\Deb's Drafts\LERC proposed meeting May 2012\HOMEWORK\NJ LERC\LEO Volunteers process glass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762000"/>
            <a:ext cx="3971925" cy="303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267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100" dirty="0" smtClean="0">
                <a:latin typeface="Arial" pitchFamily="34" charset="0"/>
                <a:cs typeface="Arial" pitchFamily="34" charset="0"/>
              </a:rPr>
            </a:br>
            <a:r>
              <a:rPr lang="en-US" sz="3100" dirty="0">
                <a:latin typeface="Arial" pitchFamily="34" charset="0"/>
                <a:cs typeface="Arial" pitchFamily="34" charset="0"/>
              </a:rPr>
              <a:t/>
            </a:r>
            <a:br>
              <a:rPr lang="en-US" sz="3100" dirty="0">
                <a:latin typeface="Arial" pitchFamily="34" charset="0"/>
                <a:cs typeface="Arial" pitchFamily="34" charset="0"/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sz="3100" dirty="0" smtClean="0">
                <a:latin typeface="Arial" pitchFamily="34" charset="0"/>
                <a:cs typeface="Arial" pitchFamily="34" charset="0"/>
              </a:rPr>
              <a:t>Volunteer Lions</a:t>
            </a:r>
            <a:endParaRPr lang="en-US" sz="3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5367338"/>
            <a:ext cx="6324600" cy="80486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dirty="0">
                <a:latin typeface="Arial Black" pitchFamily="34" charset="0"/>
              </a:rPr>
              <a:t>Lions of 14-K and ID Gary </a:t>
            </a:r>
            <a:r>
              <a:rPr lang="en-US" sz="2400" dirty="0" smtClean="0">
                <a:latin typeface="Arial Black" pitchFamily="34" charset="0"/>
              </a:rPr>
              <a:t>Anderson </a:t>
            </a:r>
            <a:r>
              <a:rPr lang="en-US" sz="2400" dirty="0">
                <a:latin typeface="Arial Black" pitchFamily="34" charset="0"/>
              </a:rPr>
              <a:t>provide support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1" descr="H:\Deb's Drafts\LERC proposed meeting May 2012\HOMEWORK\NJ LERC\14-K and ID Anderso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58674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4681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MEDICAL MISSION TO HAITI</a:t>
            </a:r>
            <a:r>
              <a:rPr lang="en-US" dirty="0"/>
              <a:t/>
            </a:r>
            <a:br>
              <a:rPr lang="en-US" dirty="0"/>
            </a:br>
            <a:r>
              <a:rPr lang="en-US" sz="3100" dirty="0" smtClean="0"/>
              <a:t>Recycled  Eyeglasses bring sight to </a:t>
            </a:r>
            <a:br>
              <a:rPr lang="en-US" sz="3100" dirty="0" smtClean="0"/>
            </a:br>
            <a:r>
              <a:rPr lang="en-US" sz="3100" dirty="0" smtClean="0"/>
              <a:t>a child, a man and a woman</a:t>
            </a:r>
            <a:endParaRPr lang="en-US" sz="3100" dirty="0"/>
          </a:p>
        </p:txBody>
      </p:sp>
      <p:pic>
        <p:nvPicPr>
          <p:cNvPr id="307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9737" r="17232"/>
          <a:stretch>
            <a:fillRect/>
          </a:stretch>
        </p:blipFill>
        <p:spPr bwMode="auto">
          <a:xfrm>
            <a:off x="228600" y="2438400"/>
            <a:ext cx="3811380" cy="3467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438400"/>
            <a:ext cx="4240519" cy="331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0125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744</Words>
  <Application>Microsoft Macintosh PowerPoint</Application>
  <PresentationFormat>On-screen Show (4:3)</PresentationFormat>
  <Paragraphs>132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NEW JERSEY LIONS EYEGLASS RECYCLING  CENTER Operating Center at Katzenbach School for the Deaf 320 Sullivan Way, West Trenton, NJ  08628       Mail To: P.O. Box 7263; West, Trenton, NJ 08628 Tel: 609-530-3485 www.NJLERC.org</vt:lpstr>
      <vt:lpstr>                                NJLERC Receives                      thousands of recycled  eyeglasses to unload, and process each year  </vt:lpstr>
      <vt:lpstr>    </vt:lpstr>
      <vt:lpstr>THANKS TO LCIF AND THE LIONS OF NJ NJLERC has a van to pick up eyeglasses for recycling</vt:lpstr>
      <vt:lpstr>Lions Recycle Eyeglasses</vt:lpstr>
      <vt:lpstr>THE New Jersey Lions Eyeglass Recycling Center VOLUNTEERS </vt:lpstr>
      <vt:lpstr>LEO Volunteers Recycle Eyeglasses</vt:lpstr>
      <vt:lpstr>   Volunteer Lions</vt:lpstr>
      <vt:lpstr>MEDICAL MISSION TO HAITI Recycled  Eyeglasses bring sight to  a child, a man and a woman</vt:lpstr>
      <vt:lpstr> Boston College Nurses Mission to Nicaragua </vt:lpstr>
      <vt:lpstr> Students from the Brick Township High School Leo Club  and the Grace Dodge High School volunteer at NJ LERC </vt:lpstr>
      <vt:lpstr>Allentown Lions Club Members Volunteer to recycle eyeglasses </vt:lpstr>
      <vt:lpstr>Teaching Volunteers to use the Lensometers</vt:lpstr>
      <vt:lpstr>Youth Volunteers Recycle at NJLERC</vt:lpstr>
      <vt:lpstr>Lions from District 16A, 16B, and 16E work at the NJLERC</vt:lpstr>
      <vt:lpstr>Slide 16</vt:lpstr>
      <vt:lpstr>           THE  New Jersey Lions Eyeglass Recycling Center  VISION OF SERVICE    Hundreds of thousands of NJLERC recycled eyeglasses bring sight to the visually impaired throughout the world.</vt:lpstr>
      <vt:lpstr>The last 4 Quarters between  July 1, 2011 and June 30, 2012</vt:lpstr>
      <vt:lpstr>GOVERNOR CHRIS CHRISTIE’S ► PROCLAMATION for  Volunteer Eyeglass Recycling Eyeglass Recycling Containers were delivered throughout the NJ State Offices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JERSEY LIONS EYEGLASS RECYLING  CENTER</dc:title>
  <dc:creator>Mary Devon</dc:creator>
  <cp:lastModifiedBy>Dee</cp:lastModifiedBy>
  <cp:revision>40</cp:revision>
  <dcterms:created xsi:type="dcterms:W3CDTF">2012-07-20T15:00:57Z</dcterms:created>
  <dcterms:modified xsi:type="dcterms:W3CDTF">2012-07-20T15:06:41Z</dcterms:modified>
</cp:coreProperties>
</file>