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81" r:id="rId2"/>
    <p:sldId id="331" r:id="rId3"/>
    <p:sldId id="283" r:id="rId4"/>
    <p:sldId id="333" r:id="rId5"/>
    <p:sldId id="284" r:id="rId6"/>
    <p:sldId id="345" r:id="rId7"/>
    <p:sldId id="334" r:id="rId8"/>
    <p:sldId id="288" r:id="rId9"/>
    <p:sldId id="336" r:id="rId10"/>
    <p:sldId id="346" r:id="rId11"/>
    <p:sldId id="291" r:id="rId12"/>
    <p:sldId id="294" r:id="rId13"/>
    <p:sldId id="348" r:id="rId14"/>
    <p:sldId id="349" r:id="rId15"/>
    <p:sldId id="337" r:id="rId16"/>
    <p:sldId id="335" r:id="rId17"/>
    <p:sldId id="312" r:id="rId18"/>
    <p:sldId id="338" r:id="rId19"/>
    <p:sldId id="314" r:id="rId20"/>
    <p:sldId id="340" r:id="rId21"/>
    <p:sldId id="351" r:id="rId22"/>
    <p:sldId id="341" r:id="rId23"/>
    <p:sldId id="342" r:id="rId24"/>
    <p:sldId id="350" r:id="rId25"/>
    <p:sldId id="332" r:id="rId26"/>
    <p:sldId id="339" r:id="rId27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104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EAEAEA"/>
    <a:srgbClr val="CD9D2C"/>
    <a:srgbClr val="00689B"/>
    <a:srgbClr val="262A63"/>
    <a:srgbClr val="9CB63C"/>
    <a:srgbClr val="00A8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501" autoAdjust="0"/>
    <p:restoredTop sz="94660"/>
  </p:normalViewPr>
  <p:slideViewPr>
    <p:cSldViewPr snapToGrid="0">
      <p:cViewPr varScale="1">
        <p:scale>
          <a:sx n="55" d="100"/>
          <a:sy n="55" d="100"/>
        </p:scale>
        <p:origin x="144" y="34"/>
      </p:cViewPr>
      <p:guideLst>
        <p:guide orient="horz" pos="1104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0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/>
          <a:lstStyle>
            <a:lvl1pPr algn="l">
              <a:defRPr sz="1200"/>
            </a:lvl1pPr>
          </a:lstStyle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/>
          <a:lstStyle>
            <a:lvl1pPr algn="r">
              <a:defRPr sz="1200"/>
            </a:lvl1pPr>
          </a:lstStyle>
          <a:p>
            <a:r>
              <a:rPr lang="en-US" dirty="0" smtClean="0"/>
              <a:t>July  26,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 anchor="b"/>
          <a:lstStyle>
            <a:lvl1pPr algn="r">
              <a:defRPr sz="1200"/>
            </a:lvl1pPr>
          </a:lstStyle>
          <a:p>
            <a:fld id="{E3608568-9DB3-4F37-84A9-A516E90E604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5872679"/>
      </p:ext>
    </p:extLst>
  </p:cSld>
  <p:clrMap bg1="lt1" tx1="dk1" bg2="lt2" tx2="dk2" accent1="accent1" accent2="accent2" accent3="accent3" accent4="accent4" accent5="accent5" accent6="accent6" hlink="hlink" folHlink="folHlink"/>
  <p:hf sldNum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/>
          <a:lstStyle>
            <a:lvl1pPr algn="l">
              <a:defRPr sz="1200"/>
            </a:lvl1pPr>
          </a:lstStyle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/>
          <a:lstStyle>
            <a:lvl1pPr algn="r">
              <a:defRPr sz="1200"/>
            </a:lvl1pPr>
          </a:lstStyle>
          <a:p>
            <a:r>
              <a:rPr lang="en-US" dirty="0" smtClean="0"/>
              <a:t>July  26, 2016</a:t>
            </a:r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2688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38" tIns="46218" rIns="92438" bIns="4621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1"/>
            <a:ext cx="5608320" cy="4183380"/>
          </a:xfrm>
          <a:prstGeom prst="rect">
            <a:avLst/>
          </a:prstGeom>
        </p:spPr>
        <p:txBody>
          <a:bodyPr vert="horz" lIns="92438" tIns="46218" rIns="92438" bIns="4621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38" tIns="46218" rIns="92438" bIns="46218" rtlCol="0" anchor="b"/>
          <a:lstStyle>
            <a:lvl1pPr algn="r">
              <a:defRPr sz="1200"/>
            </a:lvl1pPr>
          </a:lstStyle>
          <a:p>
            <a:fld id="{26E261EE-344F-4B94-A54D-A6433E8FFE9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4757726"/>
      </p:ext>
    </p:extLst>
  </p:cSld>
  <p:clrMap bg1="lt1" tx1="dk1" bg2="lt2" tx2="dk2" accent1="accent1" accent2="accent2" accent3="accent3" accent4="accent4" accent5="accent5" accent6="accent6" hlink="hlink" folHlink="folHlink"/>
  <p:hf sldNum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 smtClean="0"/>
              <a:t>July  26,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5387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July  26, 2016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4861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July  26, 2016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3660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July  26, 2016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533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B6BBA8-653B-40A8-B840-D7BED9B55523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32257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July  26, 2016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69551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en-US" dirty="0" smtClean="0"/>
              <a:t>July  26, 2016</a:t>
            </a:r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en-US" dirty="0" smtClean="0"/>
              <a:t>State Apprenticeship Advisory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4144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pinterest.com/floridadoe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hyperlink" Target="https://twitter.com/EducationFL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youtube.com/user/EducationFL" TargetMode="External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hyperlink" Target="https://www.facebook.com/EducationFL" TargetMode="External"/><Relationship Id="rId9" Type="http://schemas.openxmlformats.org/officeDocument/2006/relationships/image" Target="../media/image7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2413" y="5329238"/>
            <a:ext cx="3460750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37952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220291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3725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DFA70294-CD05-484A-99C4-D587CF8D06F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6800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3E36C30-781A-4A43-9D24-E1713F5198C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39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C548293-28F8-4549-B790-4548579417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23328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132C4E7E-F1DE-4012-A756-94A095BAAA6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1104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87B326B2-0D01-41CC-A8E7-7717797900B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057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7" name="Group 17"/>
          <p:cNvGrpSpPr>
            <a:grpSpLocks/>
          </p:cNvGrpSpPr>
          <p:nvPr userDrawn="1"/>
        </p:nvGrpSpPr>
        <p:grpSpPr bwMode="auto">
          <a:xfrm>
            <a:off x="3717925" y="5872163"/>
            <a:ext cx="1708150" cy="395287"/>
            <a:chOff x="3718117" y="5713390"/>
            <a:chExt cx="1707767" cy="525628"/>
          </a:xfrm>
        </p:grpSpPr>
        <p:pic>
          <p:nvPicPr>
            <p:cNvPr id="8" name="Picture 18">
              <a:hlinkClick r:id="rId2"/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7636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19">
              <a:hlinkClick r:id="rId4"/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8117" y="5713390"/>
              <a:ext cx="386829" cy="525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20">
              <a:hlinkClick r:id="rId6"/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18111" y="5732714"/>
              <a:ext cx="362926" cy="4871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21">
              <a:hlinkClick r:id="rId8"/>
            </p:cNvPr>
            <p:cNvPicPr>
              <a:picLocks noChangeAspect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4683" y="5721608"/>
              <a:ext cx="371201" cy="498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Box 22"/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en-US" altLang="en-US" sz="5400" b="1" dirty="0" smtClean="0">
                <a:solidFill>
                  <a:schemeClr val="bg1"/>
                </a:solidFill>
              </a:rPr>
              <a:t>www.FLDOE.org</a:t>
            </a:r>
          </a:p>
        </p:txBody>
      </p:sp>
      <p:pic>
        <p:nvPicPr>
          <p:cNvPr id="13" name="Picture 23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275" y="369888"/>
            <a:ext cx="2711450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70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991039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89313" y="6277974"/>
            <a:ext cx="2057400" cy="365125"/>
          </a:xfrm>
          <a:prstGeom prst="rect">
            <a:avLst/>
          </a:prstGeom>
        </p:spPr>
        <p:txBody>
          <a:bodyPr/>
          <a:lstStyle/>
          <a:p>
            <a:fld id="{46C8205A-76E9-4D64-9FF6-B3D5598B7B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4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150" y="6143581"/>
            <a:ext cx="704850" cy="714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6513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7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1229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8228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6792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19824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450850"/>
            <a:ext cx="4851400" cy="162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08160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2819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4675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hyperlink" Target="http://www.fldoe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</p:txBody>
      </p:sp>
      <p:sp>
        <p:nvSpPr>
          <p:cNvPr id="9" name="Text Placeholder 2"/>
          <p:cNvSpPr txBox="1">
            <a:spLocks/>
          </p:cNvSpPr>
          <p:nvPr userDrawn="1"/>
        </p:nvSpPr>
        <p:spPr>
          <a:xfrm>
            <a:off x="628650" y="6456363"/>
            <a:ext cx="7886700" cy="388937"/>
          </a:xfrm>
          <a:prstGeom prst="rect">
            <a:avLst/>
          </a:prstGeom>
        </p:spPr>
        <p:txBody>
          <a:bodyPr anchor="b"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200" b="1" dirty="0" smtClean="0">
                <a:solidFill>
                  <a:srgbClr val="262A63"/>
                </a:solidFill>
                <a:latin typeface="Arial" panose="020B0604020202020204" pitchFamily="34" charset="0"/>
                <a:hlinkClick r:id="rId20"/>
              </a:rPr>
              <a:t>www.FLDOE.org</a:t>
            </a:r>
            <a:endParaRPr lang="en-US" sz="1200" b="1" dirty="0" smtClean="0">
              <a:solidFill>
                <a:srgbClr val="262A63"/>
              </a:solidFill>
              <a:latin typeface="Arial" panose="020B0604020202020204" pitchFamily="34" charset="0"/>
            </a:endParaRPr>
          </a:p>
          <a:p>
            <a:pPr marL="0" indent="0" algn="ctr" fontAlgn="auto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sz="10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© 2014, Florida Department of Education. All Rights Reserved.</a:t>
            </a:r>
            <a:endParaRPr lang="en-US" sz="1000" dirty="0" smtClean="0"/>
          </a:p>
        </p:txBody>
      </p:sp>
      <p:cxnSp>
        <p:nvCxnSpPr>
          <p:cNvPr id="11" name="Straight Connector 10"/>
          <p:cNvCxnSpPr/>
          <p:nvPr userDrawn="1"/>
        </p:nvCxnSpPr>
        <p:spPr>
          <a:xfrm flipH="1">
            <a:off x="0" y="6711950"/>
            <a:ext cx="2706688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/>
          <p:cNvCxnSpPr/>
          <p:nvPr userDrawn="1"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 flipH="1">
            <a:off x="6437313" y="6711950"/>
            <a:ext cx="2706687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7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08" r:id="rId8"/>
    <p:sldLayoutId id="2147483709" r:id="rId9"/>
    <p:sldLayoutId id="2147483710" r:id="rId10"/>
    <p:sldLayoutId id="2147483717" r:id="rId11"/>
    <p:sldLayoutId id="2147483718" r:id="rId12"/>
    <p:sldLayoutId id="2147483719" r:id="rId13"/>
    <p:sldLayoutId id="2147483720" r:id="rId14"/>
    <p:sldLayoutId id="2147483721" r:id="rId15"/>
    <p:sldLayoutId id="2147483722" r:id="rId16"/>
    <p:sldLayoutId id="2147483723" r:id="rId17"/>
    <p:sldLayoutId id="2147483724" r:id="rId1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fldoe.org/academics/career-adult-edu/apprenticeship-programs/" TargetMode="External"/><Relationship Id="rId4" Type="http://schemas.openxmlformats.org/officeDocument/2006/relationships/hyperlink" Target="mailto:Ken.Olsen@fldoe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leta.gov/oa/federalresources/playbook.pdf" TargetMode="External"/><Relationship Id="rId7" Type="http://schemas.openxmlformats.org/officeDocument/2006/relationships/hyperlink" Target="http://fldoe.org/academics/career-adult-edu/apprenticeship-programs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hyperlink" Target="http://fscj.edu/professional-education/florida-apprenticeship" TargetMode="External"/><Relationship Id="rId5" Type="http://schemas.openxmlformats.org/officeDocument/2006/relationships/hyperlink" Target="https://www.dol.gov/apprenticeship/toolkit.htm" TargetMode="External"/><Relationship Id="rId4" Type="http://schemas.openxmlformats.org/officeDocument/2006/relationships/hyperlink" Target="https://www.doleta.gov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21stcenturyapprenticeship.workforce3one.org/view/200091205092354622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2260" y="2895600"/>
            <a:ext cx="3124200" cy="1531866"/>
          </a:xfrm>
          <a:prstGeom prst="rect">
            <a:avLst/>
          </a:prstGeom>
          <a:solidFill>
            <a:srgbClr val="000000">
              <a:alpha val="0"/>
            </a:srgbClr>
          </a:solidFill>
        </p:spPr>
      </p:pic>
      <p:sp>
        <p:nvSpPr>
          <p:cNvPr id="5" name="TextBox 4"/>
          <p:cNvSpPr txBox="1"/>
          <p:nvPr/>
        </p:nvSpPr>
        <p:spPr>
          <a:xfrm>
            <a:off x="374469" y="1295400"/>
            <a:ext cx="830797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State Apprenticeship Advisory Council</a:t>
            </a:r>
          </a:p>
          <a:p>
            <a:pPr algn="ctr"/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July 26, 2016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4792980"/>
            <a:ext cx="5562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Ken Olsen, Program Director</a:t>
            </a:r>
          </a:p>
          <a:p>
            <a:r>
              <a:rPr lang="en-US" sz="1600" dirty="0" smtClean="0"/>
              <a:t>Florida Department of Education</a:t>
            </a:r>
          </a:p>
          <a:p>
            <a:r>
              <a:rPr lang="en-US" sz="1600" dirty="0" smtClean="0"/>
              <a:t>Division of Career and Adult Education – Apprenticeship Section</a:t>
            </a:r>
          </a:p>
          <a:p>
            <a:r>
              <a:rPr lang="en-US" sz="1600" dirty="0" smtClean="0">
                <a:hlinkClick r:id="rId4"/>
              </a:rPr>
              <a:t>Ken.Olsen@fldoe.org</a:t>
            </a:r>
            <a:endParaRPr lang="en-US" sz="1600" dirty="0" smtClean="0"/>
          </a:p>
          <a:p>
            <a:r>
              <a:rPr lang="en-US" sz="1600" dirty="0">
                <a:hlinkClick r:id="rId5"/>
              </a:rPr>
              <a:t>http://www.fldoe.org/academics/career-adult-edu/apprenticeship-programs</a:t>
            </a:r>
            <a:r>
              <a:rPr lang="en-US" sz="1600" dirty="0" smtClean="0">
                <a:hlinkClick r:id="rId5"/>
              </a:rPr>
              <a:t>/</a:t>
            </a:r>
            <a:endParaRPr lang="en-US" sz="1600" dirty="0" smtClean="0"/>
          </a:p>
          <a:p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779" t="3303" r="3616"/>
          <a:stretch/>
        </p:blipFill>
        <p:spPr>
          <a:xfrm>
            <a:off x="1246202" y="1039231"/>
            <a:ext cx="6673755" cy="544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8181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 txBox="1">
            <a:spLocks/>
          </p:cNvSpPr>
          <p:nvPr/>
        </p:nvSpPr>
        <p:spPr>
          <a:xfrm>
            <a:off x="457200" y="800100"/>
            <a:ext cx="8229600" cy="601980"/>
          </a:xfrm>
          <a:prstGeom prst="rect">
            <a:avLst/>
          </a:prstGeo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Ongoing Activities…</a:t>
            </a:r>
          </a:p>
        </p:txBody>
      </p:sp>
      <p:sp>
        <p:nvSpPr>
          <p:cNvPr id="4" name="Content Placeholder 4"/>
          <p:cNvSpPr txBox="1">
            <a:spLocks/>
          </p:cNvSpPr>
          <p:nvPr/>
        </p:nvSpPr>
        <p:spPr>
          <a:xfrm>
            <a:off x="534140" y="1424794"/>
            <a:ext cx="4038600" cy="5193602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u="sng" dirty="0">
                <a:solidFill>
                  <a:srgbClr val="002060"/>
                </a:solidFill>
                <a:latin typeface="Arial" charset="0"/>
              </a:rPr>
              <a:t>USDOL Compliance </a:t>
            </a:r>
            <a:r>
              <a:rPr lang="en-US" sz="2000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SAA Recognition, Continued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u="sng" dirty="0">
                <a:solidFill>
                  <a:srgbClr val="1F497D">
                    <a:lumMod val="75000"/>
                  </a:srgbClr>
                </a:solidFill>
                <a:latin typeface="Arial" charset="0"/>
              </a:rPr>
              <a:t>State Functions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SAAC Structure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Quality/Provisional  Assessment &amp; Program Compliance, Reviews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000" u="sng" dirty="0">
                <a:solidFill>
                  <a:srgbClr val="002060"/>
                </a:solidFill>
                <a:latin typeface="Arial" charset="0"/>
              </a:rPr>
              <a:t>RAPIDS 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Changes made to some program </a:t>
            </a:r>
            <a:r>
              <a:rPr lang="en-US" sz="2000" dirty="0" smtClean="0">
                <a:solidFill>
                  <a:srgbClr val="002060"/>
                </a:solidFill>
                <a:latin typeface="Arial" charset="0"/>
              </a:rPr>
              <a:t>functions </a:t>
            </a:r>
            <a:r>
              <a:rPr lang="en-US" sz="2000" dirty="0">
                <a:solidFill>
                  <a:srgbClr val="002060"/>
                </a:solidFill>
                <a:latin typeface="Arial" charset="0"/>
              </a:rPr>
              <a:t>= increased SAA workload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Certain reports have to be requested through (OA)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000" dirty="0">
                <a:solidFill>
                  <a:srgbClr val="002060"/>
                </a:solidFill>
                <a:latin typeface="Arial" charset="0"/>
              </a:rPr>
              <a:t>      </a:t>
            </a:r>
            <a:endParaRPr lang="en-US" sz="2000" dirty="0">
              <a:solidFill>
                <a:srgbClr val="1F497D"/>
              </a:solidFill>
              <a:latin typeface="Arial" charset="0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4648200" y="1425114"/>
            <a:ext cx="42672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</a:pPr>
            <a:r>
              <a:rPr lang="en-US" sz="2000" u="sng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Website Information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Apprenticeship Certification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Davis-Bacon Instructions for Apprenticeship Certification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RAPIDS User Apprenticeship Agreement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Guideline (Instructional Purposes Only)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Action Reports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Action Form Instructions</a:t>
            </a: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Action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Report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ApprenticeshipUSA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Grants</a:t>
            </a:r>
            <a:endParaRPr lang="en-US" sz="20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State Accelerator Grant</a:t>
            </a:r>
            <a:endParaRPr lang="en-US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800100" lvl="1" indent="-342900" eaLnBrk="0" fontAlgn="auto" hangingPunct="0">
              <a:spcBef>
                <a:spcPct val="20000"/>
              </a:spcBef>
              <a:spcAft>
                <a:spcPts val="0"/>
              </a:spcAft>
              <a:buFont typeface="Courier New" pitchFamily="49" charset="0"/>
              <a:buChar char="o"/>
            </a:pPr>
            <a:endParaRPr lang="en-US" sz="2000" u="sng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51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533400" y="800100"/>
            <a:ext cx="8229600" cy="628106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ea typeface="+mj-ea"/>
              </a:rPr>
              <a:t>Quality Assurance &amp; Compliance Review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33400" y="1710004"/>
            <a:ext cx="4038600" cy="42211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Apprenticeship,  Quality/Provisional  Assessment Reviews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14 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Completed by Apprenticeship Training Representatives (ATR) January </a:t>
            </a:r>
            <a:r>
              <a:rPr lang="en-US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1 - June 30, 2016</a:t>
            </a:r>
            <a:endParaRPr lang="en-US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1699114"/>
            <a:ext cx="4038600" cy="4221163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On-Site 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EEO, Program Compliance Review</a:t>
            </a:r>
            <a:endParaRPr lang="en-US" sz="1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12 </a:t>
            </a:r>
            <a:r>
              <a:rPr lang="en-US" sz="2400" dirty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Completed by Apprenticeship Training Representatives (ATR) January </a:t>
            </a:r>
            <a:r>
              <a:rPr lang="en-US" sz="2400" dirty="0" smtClean="0">
                <a:solidFill>
                  <a:srgbClr val="1F497D">
                    <a:lumMod val="75000"/>
                  </a:srgbClr>
                </a:solidFill>
                <a:latin typeface="Arial" pitchFamily="34" charset="0"/>
                <a:cs typeface="Arial" pitchFamily="34" charset="0"/>
              </a:rPr>
              <a:t>1 - June 30, 2016</a:t>
            </a:r>
            <a:endParaRPr lang="en-US" sz="2400" dirty="0">
              <a:solidFill>
                <a:srgbClr val="1F497D">
                  <a:lumMod val="75000"/>
                </a:srgb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41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783" y="954157"/>
            <a:ext cx="8765322" cy="4969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3262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9320" y="1075386"/>
            <a:ext cx="67928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Training and Employment Notice 42-15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2172" y="1762860"/>
            <a:ext cx="7842724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Announced the Release of the </a:t>
            </a: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Workforce Innovation</a:t>
            </a:r>
            <a:b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i="1" dirty="0" smtClean="0">
                <a:solidFill>
                  <a:schemeClr val="accent1">
                    <a:lumMod val="50000"/>
                  </a:schemeClr>
                </a:solidFill>
              </a:rPr>
              <a:t>and Opportunity Act (WIOA) Final Rules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and Information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Collections for WIOA and additional DOL administered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programs.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The purpose of this Training and Employment Notice (TEN)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is to announce the advance posting of the WIOA final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regulations.</a:t>
            </a:r>
          </a:p>
          <a:p>
            <a:pPr marL="342900" indent="-342900">
              <a:buSzPct val="150000"/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This TEN also announces the information collections to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implement WIOA, and to align performance accountability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and information reporting for WIOA and additional</a:t>
            </a:r>
            <a:b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Department of Labor programs.   </a:t>
            </a:r>
          </a:p>
        </p:txBody>
      </p:sp>
    </p:spTree>
    <p:extLst>
      <p:ext uri="{BB962C8B-B14F-4D97-AF65-F5344CB8AC3E}">
        <p14:creationId xmlns:p14="http://schemas.microsoft.com/office/powerpoint/2010/main" val="14476216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326" y="983847"/>
            <a:ext cx="8885270" cy="5008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002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644236"/>
            <a:ext cx="7886700" cy="716973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Apprenticeship Fast Facts 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USDOL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0263" y="1526680"/>
            <a:ext cx="8238308" cy="4354753"/>
          </a:xfrm>
        </p:spPr>
        <p:txBody>
          <a:bodyPr/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Provides credential equivalent of a 2- or 4- year degree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Average starting salary: $ 50,000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Completing a Registered Apprenticeship program = $300,000 more over the course of a career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Increases workforce skill, productivity and morale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150,000 employers and labor management organizations participate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Nearly 400,000 apprenticeships [apprentices] are available nationwide in more than 1,000 occupations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3550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" b="684"/>
          <a:stretch/>
        </p:blipFill>
        <p:spPr>
          <a:xfrm>
            <a:off x="0" y="1024129"/>
            <a:ext cx="9144000" cy="482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664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7876"/>
            <a:ext cx="9144000" cy="4130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5332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8650" y="860252"/>
            <a:ext cx="7886700" cy="7937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3200" b="1" kern="1200">
                <a:solidFill>
                  <a:srgbClr val="262A6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200" b="1">
                <a:solidFill>
                  <a:srgbClr val="262A63"/>
                </a:solidFill>
                <a:latin typeface="Calibri" pitchFamily="34" charset="0"/>
              </a:defRPr>
            </a:lvl9pPr>
          </a:lstStyle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How do employers become</a:t>
            </a:r>
          </a:p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apprenticeship sponsors?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08373" y="1849368"/>
            <a:ext cx="8318377" cy="4354753"/>
          </a:xfrm>
          <a:prstGeom prst="rect">
            <a:avLst/>
          </a:prstGeom>
        </p:spPr>
        <p:txBody>
          <a:bodyPr/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Clr>
                <a:srgbClr val="262A63"/>
              </a:buClr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689B"/>
              </a:buClr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00A88D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9CB63C"/>
              </a:buClr>
              <a:buFont typeface="Arial" charset="0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Clr>
                <a:srgbClr val="CD9D2C"/>
              </a:buClr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Florida employers interested in sponsoring an apprenticeship program should contact the Apprenticeship Section within the Division of Career and Adult Education.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Will provide information about new and existing programs throughout the state. 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</a:rPr>
              <a:t>Employers can participate in an existing program or can work with apprenticeship training representatives to develop a new program.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 Sponsors of new programs define their own training standards with the assistance of experienced apprenticeship training representatives who monitor and coordinate the development and implementation of registered programs. 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515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57200" y="808038"/>
            <a:ext cx="8229600" cy="620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Our Current Position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4648199" y="1819276"/>
            <a:ext cx="4181475" cy="4352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900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Current Calendar Year Jan. 1 thru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900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June 30, 2016, Florida 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sz="2900" b="1" u="sng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New </a:t>
            </a:r>
            <a:r>
              <a:rPr lang="en-US" dirty="0">
                <a:solidFill>
                  <a:srgbClr val="1F497D"/>
                </a:solidFill>
                <a:latin typeface="Arial" charset="0"/>
                <a:cs typeface="Arial" charset="0"/>
              </a:rPr>
              <a:t>Apprenticeship programs registered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:</a:t>
            </a:r>
            <a:r>
              <a:rPr lang="en-US" dirty="0">
                <a:solidFill>
                  <a:srgbClr val="1F497D"/>
                </a:solidFill>
                <a:latin typeface="Arial" charset="0"/>
                <a:cs typeface="Arial" charset="0"/>
              </a:rPr>
              <a:t>		              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2</a:t>
            </a:r>
            <a:endParaRPr lang="en-US" dirty="0">
              <a:solidFill>
                <a:srgbClr val="FF0000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1F497D"/>
                </a:solidFill>
                <a:latin typeface="Arial" charset="0"/>
                <a:cs typeface="Arial" charset="0"/>
              </a:rPr>
              <a:t>New 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Pre-Apprenticeship  </a:t>
            </a:r>
            <a:r>
              <a:rPr lang="en-US" dirty="0">
                <a:solidFill>
                  <a:srgbClr val="1F497D"/>
                </a:solidFill>
                <a:latin typeface="Arial" charset="0"/>
                <a:cs typeface="Arial" charset="0"/>
              </a:rPr>
              <a:t>programs registered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:</a:t>
            </a:r>
            <a:r>
              <a:rPr lang="en-US" dirty="0">
                <a:solidFill>
                  <a:srgbClr val="1F497D"/>
                </a:solidFill>
                <a:latin typeface="Arial" charset="0"/>
                <a:cs typeface="Arial" charset="0"/>
              </a:rPr>
              <a:t>			</a:t>
            </a:r>
            <a:r>
              <a:rPr lang="en-US" sz="2900" dirty="0">
                <a:solidFill>
                  <a:srgbClr val="1F497D"/>
                </a:solidFill>
                <a:latin typeface="Arial" charset="0"/>
                <a:cs typeface="Arial" charset="0"/>
              </a:rPr>
              <a:t> 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1F497D"/>
                </a:solidFill>
                <a:latin typeface="Arial" charset="0"/>
                <a:cs typeface="Arial" charset="0"/>
              </a:rPr>
              <a:t>New On-the-Job training (OJT) programs: 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                                   </a:t>
            </a:r>
            <a:endParaRPr lang="en-US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1F497D"/>
                </a:solidFill>
                <a:latin typeface="Arial" charset="0"/>
                <a:cs typeface="Arial" charset="0"/>
              </a:rPr>
              <a:t>Total active programs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:</a:t>
            </a:r>
            <a:r>
              <a:rPr lang="en-US" dirty="0">
                <a:solidFill>
                  <a:srgbClr val="1F497D"/>
                </a:solidFill>
                <a:latin typeface="Arial" charset="0"/>
                <a:cs typeface="Arial" charset="0"/>
              </a:rPr>
              <a:t>	          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  193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Total active apprentices:	         8,957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Total </a:t>
            </a:r>
            <a:r>
              <a:rPr lang="en-US" dirty="0">
                <a:solidFill>
                  <a:srgbClr val="1F497D"/>
                </a:solidFill>
                <a:latin typeface="Arial" charset="0"/>
                <a:cs typeface="Arial" charset="0"/>
              </a:rPr>
              <a:t>new 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apprentices:	         1,719</a:t>
            </a:r>
            <a:endParaRPr lang="en-US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solidFill>
                  <a:srgbClr val="1F497D"/>
                </a:solidFill>
                <a:latin typeface="Arial" charset="0"/>
                <a:cs typeface="Arial" charset="0"/>
              </a:rPr>
              <a:t>Total completions (DOE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):</a:t>
            </a:r>
            <a:r>
              <a:rPr lang="en-US" dirty="0">
                <a:solidFill>
                  <a:srgbClr val="1F497D"/>
                </a:solidFill>
                <a:latin typeface="Arial" charset="0"/>
                <a:cs typeface="Arial" charset="0"/>
              </a:rPr>
              <a:t>	         </a:t>
            </a: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1,026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Content Placeholder 8"/>
          <p:cNvSpPr txBox="1">
            <a:spLocks/>
          </p:cNvSpPr>
          <p:nvPr/>
        </p:nvSpPr>
        <p:spPr>
          <a:xfrm>
            <a:off x="236219" y="1815468"/>
            <a:ext cx="4181475" cy="4352923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900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Current Calendar Year Jan. 1 thru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r>
              <a:rPr lang="en-US" sz="2900" b="1" u="sng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December 31, 2015, Florida </a:t>
            </a:r>
          </a:p>
          <a:p>
            <a:pPr algn="ctr" fontAlgn="auto">
              <a:spcAft>
                <a:spcPts val="0"/>
              </a:spcAft>
              <a:buFont typeface="Arial" charset="0"/>
              <a:buNone/>
              <a:defRPr/>
            </a:pPr>
            <a:endParaRPr lang="en-US" sz="2900" b="1" u="sng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New Apprenticeship programs registered:		               9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New Pre-Apprenticeship  programs registered:			 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New On-the-Job training (OJT) programs:                                     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Total active programs:	            200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Total active apprentices:	         9,172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Total new apprentices:	         2,866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Total completions (DOE):	         1,216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 smtClean="0">
              <a:solidFill>
                <a:srgbClr val="00B050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ysClr val="windowText" lastClr="000000"/>
              </a:solidFill>
            </a:endParaRPr>
          </a:p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en-US" b="1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649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94" y="977898"/>
            <a:ext cx="813435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2851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87983"/>
            <a:ext cx="4800601" cy="3669438"/>
          </a:xfrm>
        </p:spPr>
        <p:txBody>
          <a:bodyPr>
            <a:normAutofit/>
          </a:bodyPr>
          <a:lstStyle/>
          <a:p>
            <a:pPr marL="0" indent="0" algn="ctr">
              <a:spcAft>
                <a:spcPts val="1200"/>
              </a:spcAft>
              <a:buNone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</a:rPr>
              <a:t>Five Key Points of Intersection between WIOA and Registered Apprenticeship</a:t>
            </a: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Performance Outcomes</a:t>
            </a: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Funding Support</a:t>
            </a: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ETPL</a:t>
            </a: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Board Membership</a:t>
            </a:r>
          </a:p>
          <a:p>
            <a:pPr marL="914400" lvl="1" indent="-457200">
              <a:buClr>
                <a:schemeClr val="accent1">
                  <a:lumMod val="50000"/>
                </a:schemeClr>
              </a:buClr>
              <a:buFont typeface="+mj-lt"/>
              <a:buAutoNum type="arabicPeriod"/>
            </a:pPr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State and Local Plans</a:t>
            </a:r>
          </a:p>
        </p:txBody>
      </p:sp>
      <p:pic>
        <p:nvPicPr>
          <p:cNvPr id="2050" name="Picture 2" descr="C:\Users\weidmark.maria\AppData\Local\Microsoft\Windows\Temporary Internet Files\Content.IE5\KDJ7S1XS\opp[1]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89" b="14249"/>
          <a:stretch/>
        </p:blipFill>
        <p:spPr bwMode="auto">
          <a:xfrm>
            <a:off x="5486399" y="1827126"/>
            <a:ext cx="3635829" cy="4227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weidmark.maria\AppData\Local\Microsoft\Windows\Temporary Internet Files\Content.IE5\KDJ7S1XS\600px-Red_check.svg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180" y="4110360"/>
            <a:ext cx="1803679" cy="1803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-21772" y="860524"/>
            <a:ext cx="9144000" cy="522944"/>
          </a:xfrm>
        </p:spPr>
        <p:txBody>
          <a:bodyPr>
            <a:no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WIOA Represents a HUGE Opportunity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690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9814" b="12239"/>
          <a:stretch/>
        </p:blipFill>
        <p:spPr>
          <a:xfrm>
            <a:off x="174165" y="1473699"/>
            <a:ext cx="8774519" cy="44715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588814" y="774213"/>
            <a:ext cx="3306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Types of Programs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4431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8206" t="24003" r="8343" b="8412"/>
          <a:stretch/>
        </p:blipFill>
        <p:spPr>
          <a:xfrm>
            <a:off x="773684" y="1473683"/>
            <a:ext cx="7537389" cy="457834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0798" y="839295"/>
            <a:ext cx="78510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</a:rPr>
              <a:t>Apprenticeship Program Enrollment, 2014-15</a:t>
            </a:r>
            <a:endParaRPr lang="en-US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070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536" y="853440"/>
            <a:ext cx="8863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Workforce Education Top 10 Enrolled Apprenticeship Programs, 2014-15 - Update</a:t>
            </a:r>
            <a:endParaRPr lang="en-US" sz="2000" b="1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598892"/>
              </p:ext>
            </p:extLst>
          </p:nvPr>
        </p:nvGraphicFramePr>
        <p:xfrm>
          <a:off x="231648" y="1661839"/>
          <a:ext cx="4267200" cy="46177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9648"/>
                <a:gridCol w="987552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Apprenticeship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2014-15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2193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Air Conditioning, Refrigeration</a:t>
                      </a:r>
                      <a:r>
                        <a:rPr lang="en-US" baseline="0" dirty="0" smtClean="0"/>
                        <a:t> &amp; Heating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837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Early Childhood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824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Plumbing Tech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Carpentry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338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Fire Fighter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269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Structural</a:t>
                      </a:r>
                      <a:r>
                        <a:rPr lang="en-US" baseline="0" dirty="0" smtClean="0"/>
                        <a:t> Steel Work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261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Elevator Construction</a:t>
                      </a:r>
                      <a:r>
                        <a:rPr lang="en-US" baseline="0" dirty="0" smtClean="0"/>
                        <a:t> Mechanic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Commercial</a:t>
                      </a:r>
                      <a:r>
                        <a:rPr lang="en-US" baseline="0" dirty="0" smtClean="0"/>
                        <a:t> Sign Design &amp; Fabrication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179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Painting &amp; Decorating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171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50720" y="1292507"/>
            <a:ext cx="961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Districts</a:t>
            </a:r>
            <a:endParaRPr lang="en-US" b="1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242050"/>
              </p:ext>
            </p:extLst>
          </p:nvPr>
        </p:nvGraphicFramePr>
        <p:xfrm>
          <a:off x="4657344" y="1661839"/>
          <a:ext cx="4255008" cy="432078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279648"/>
                <a:gridCol w="975360"/>
              </a:tblGrid>
              <a:tr h="131743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Apprenticeship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2014-15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8327">
                <a:tc>
                  <a:txBody>
                    <a:bodyPr/>
                    <a:lstStyle/>
                    <a:p>
                      <a:r>
                        <a:rPr lang="en-US" dirty="0" smtClean="0"/>
                        <a:t>Electrician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1067</a:t>
                      </a:r>
                      <a:endParaRPr lang="en-US" dirty="0"/>
                    </a:p>
                  </a:txBody>
                  <a:tcPr/>
                </a:tc>
              </a:tr>
              <a:tr h="635743">
                <a:tc>
                  <a:txBody>
                    <a:bodyPr/>
                    <a:lstStyle/>
                    <a:p>
                      <a:r>
                        <a:rPr lang="en-US" dirty="0" smtClean="0"/>
                        <a:t>Air Conditioning, Refrigeration</a:t>
                      </a:r>
                      <a:r>
                        <a:rPr lang="en-US" baseline="0" dirty="0" smtClean="0"/>
                        <a:t> and Heating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536</a:t>
                      </a:r>
                      <a:endParaRPr lang="en-US" dirty="0"/>
                    </a:p>
                  </a:txBody>
                  <a:tcPr/>
                </a:tc>
              </a:tr>
              <a:tr h="368327">
                <a:tc>
                  <a:txBody>
                    <a:bodyPr/>
                    <a:lstStyle/>
                    <a:p>
                      <a:r>
                        <a:rPr lang="en-US" dirty="0" smtClean="0"/>
                        <a:t>Fire Sprinkler System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229</a:t>
                      </a:r>
                      <a:endParaRPr lang="en-US" dirty="0"/>
                    </a:p>
                  </a:txBody>
                  <a:tcPr/>
                </a:tc>
              </a:tr>
              <a:tr h="368327">
                <a:tc>
                  <a:txBody>
                    <a:bodyPr/>
                    <a:lstStyle/>
                    <a:p>
                      <a:r>
                        <a:rPr lang="en-US" dirty="0" smtClean="0"/>
                        <a:t>Plumbing Technology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191</a:t>
                      </a:r>
                      <a:endParaRPr lang="en-US" dirty="0"/>
                    </a:p>
                  </a:txBody>
                  <a:tcPr/>
                </a:tc>
              </a:tr>
              <a:tr h="368327">
                <a:tc>
                  <a:txBody>
                    <a:bodyPr/>
                    <a:lstStyle/>
                    <a:p>
                      <a:r>
                        <a:rPr lang="en-US" dirty="0" smtClean="0"/>
                        <a:t>Culinary Operations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135</a:t>
                      </a:r>
                      <a:endParaRPr lang="en-US" dirty="0"/>
                    </a:p>
                  </a:txBody>
                  <a:tcPr/>
                </a:tc>
              </a:tr>
              <a:tr h="368327">
                <a:tc>
                  <a:txBody>
                    <a:bodyPr/>
                    <a:lstStyle/>
                    <a:p>
                      <a:r>
                        <a:rPr lang="en-US" dirty="0" smtClean="0"/>
                        <a:t>Industrial</a:t>
                      </a:r>
                      <a:r>
                        <a:rPr lang="en-US" baseline="0" dirty="0" smtClean="0"/>
                        <a:t> Pipefitter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</a:t>
                      </a:r>
                      <a:endParaRPr lang="en-US" dirty="0"/>
                    </a:p>
                  </a:txBody>
                  <a:tcPr/>
                </a:tc>
              </a:tr>
              <a:tr h="368327">
                <a:tc>
                  <a:txBody>
                    <a:bodyPr/>
                    <a:lstStyle/>
                    <a:p>
                      <a:r>
                        <a:rPr lang="en-US" dirty="0" smtClean="0"/>
                        <a:t>Early Childhood Education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66</a:t>
                      </a:r>
                      <a:endParaRPr lang="en-US" dirty="0"/>
                    </a:p>
                  </a:txBody>
                  <a:tcPr/>
                </a:tc>
              </a:tr>
              <a:tr h="368327">
                <a:tc>
                  <a:txBody>
                    <a:bodyPr/>
                    <a:lstStyle/>
                    <a:p>
                      <a:r>
                        <a:rPr lang="en-US" dirty="0" smtClean="0"/>
                        <a:t>Carpentry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</a:t>
                      </a:r>
                      <a:endParaRPr lang="en-US" dirty="0"/>
                    </a:p>
                  </a:txBody>
                  <a:tcPr/>
                </a:tc>
              </a:tr>
              <a:tr h="368327">
                <a:tc>
                  <a:txBody>
                    <a:bodyPr/>
                    <a:lstStyle/>
                    <a:p>
                      <a:r>
                        <a:rPr lang="en-US" dirty="0" smtClean="0"/>
                        <a:t>Heavy Equipment Operation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</a:t>
                      </a:r>
                      <a:endParaRPr lang="en-US" dirty="0"/>
                    </a:p>
                  </a:txBody>
                  <a:tcPr/>
                </a:tc>
              </a:tr>
              <a:tr h="368327">
                <a:tc>
                  <a:txBody>
                    <a:bodyPr/>
                    <a:lstStyle/>
                    <a:p>
                      <a:r>
                        <a:rPr lang="en-US" dirty="0" smtClean="0"/>
                        <a:t>Brick and Block Masonry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065520" y="1298603"/>
            <a:ext cx="1684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Florida Colleges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9642164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628650" y="966788"/>
            <a:ext cx="7886700" cy="871537"/>
          </a:xfrm>
        </p:spPr>
        <p:txBody>
          <a:bodyPr/>
          <a:lstStyle/>
          <a:p>
            <a:pPr algn="ctr"/>
            <a:r>
              <a:rPr altLang="en-US" sz="1600" dirty="0" smtClean="0">
                <a:latin typeface="Century Gothic" pitchFamily="34" charset="0"/>
                <a:cs typeface="Times New Roman" pitchFamily="18" charset="0"/>
              </a:rPr>
              <a:t>Program Information: Data is from -</a:t>
            </a:r>
            <a:r>
              <a:rPr alt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en-US" sz="1600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REGISTERED APPRENTICESHIP PARTNERS INFORMATION DATA SYSTEM (RAPIDS),</a:t>
            </a:r>
            <a:r>
              <a:rPr alt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en-US" sz="1600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the federal apprenticeship database and is for the</a:t>
            </a:r>
            <a:r>
              <a:rPr altLang="en-US" sz="1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altLang="en-US" sz="1200" dirty="0" smtClean="0">
                <a:latin typeface="Times New Roman" pitchFamily="18" charset="0"/>
                <a:cs typeface="Times New Roman" pitchFamily="18" charset="0"/>
              </a:rPr>
            </a:br>
            <a:r>
              <a:rPr altLang="en-US" sz="1600" dirty="0" smtClean="0">
                <a:solidFill>
                  <a:srgbClr val="000000"/>
                </a:solidFill>
                <a:latin typeface="Century Gothic" pitchFamily="34" charset="0"/>
                <a:cs typeface="Times New Roman" pitchFamily="18" charset="0"/>
              </a:rPr>
              <a:t>Florida Fiscal Year (FY) of – July 1 thru June 30.</a:t>
            </a:r>
            <a:endParaRPr altLang="en-US" sz="1600" dirty="0" smtClean="0"/>
          </a:p>
        </p:txBody>
      </p:sp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01104938"/>
              </p:ext>
            </p:extLst>
          </p:nvPr>
        </p:nvGraphicFramePr>
        <p:xfrm>
          <a:off x="703263" y="1903413"/>
          <a:ext cx="7815722" cy="435451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61854"/>
                <a:gridCol w="1191287"/>
                <a:gridCol w="1191287"/>
                <a:gridCol w="1191287"/>
                <a:gridCol w="1191287"/>
                <a:gridCol w="1188720"/>
              </a:tblGrid>
              <a:tr h="72575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State of </a:t>
                      </a:r>
                      <a:r>
                        <a:rPr lang="en-US" sz="1400" b="1" kern="12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n-US" sz="1400" b="1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all numbers are approximate</a:t>
                      </a: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2012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Florida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FY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2013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Florida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FY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2014</a:t>
                      </a: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Florida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</a:rPr>
                        <a:t>FY</a:t>
                      </a:r>
                      <a:endParaRPr lang="en-US" sz="140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2015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</a:t>
                      </a: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2016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Florida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FY</a:t>
                      </a: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575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Active </a:t>
                      </a:r>
                      <a:r>
                        <a:rPr lang="en-US" sz="1400" b="1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Apprentices</a:t>
                      </a: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7,512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7,002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6,969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7,743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8,957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72575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Completed Apprentices</a:t>
                      </a: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(DOE Data)</a:t>
                      </a: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1,343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1,476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1,365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1,134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1,026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72575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Apprentices</a:t>
                      </a: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1,024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1,508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1,452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1,603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1,719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72575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Apprenticeship Programs</a:t>
                      </a: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228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225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215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209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193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  <a:tr h="725752">
                <a:tc>
                  <a:txBody>
                    <a:bodyPr/>
                    <a:lstStyle/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New Apprenticeship </a:t>
                      </a:r>
                      <a:r>
                        <a:rPr lang="en-US" sz="1400" b="1" kern="1200" dirty="0" smtClean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Programs/Occupations</a:t>
                      </a:r>
                      <a:endParaRPr lang="en-US" sz="1400" b="1" kern="1200" dirty="0">
                        <a:solidFill>
                          <a:schemeClr val="accent4">
                            <a:lumMod val="20000"/>
                            <a:lumOff val="8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kern="1200" dirty="0">
                          <a:solidFill>
                            <a:schemeClr val="accent4">
                              <a:lumMod val="20000"/>
                              <a:lumOff val="8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(DOE Data)</a:t>
                      </a:r>
                    </a:p>
                  </a:txBody>
                  <a:tcPr marL="68039" marR="68039" marT="0" marB="0"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050" b="1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6/8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 marL="68039" marR="68039" marT="0" marB="0"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</a:tr>
            </a:tbl>
          </a:graphicData>
        </a:graphic>
      </p:graphicFrame>
      <p:sp>
        <p:nvSpPr>
          <p:cNvPr id="14402" name="TextBox 2"/>
          <p:cNvSpPr txBox="1">
            <a:spLocks noChangeArrowheads="1"/>
          </p:cNvSpPr>
          <p:nvPr/>
        </p:nvSpPr>
        <p:spPr bwMode="auto">
          <a:xfrm>
            <a:off x="712788" y="6313488"/>
            <a:ext cx="2293937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100" dirty="0">
                <a:solidFill>
                  <a:prstClr val="black"/>
                </a:solidFill>
              </a:rPr>
              <a:t>Updated: </a:t>
            </a:r>
            <a:r>
              <a:rPr lang="en-US" altLang="en-US" sz="1100" dirty="0" smtClean="0">
                <a:solidFill>
                  <a:prstClr val="black"/>
                </a:solidFill>
              </a:rPr>
              <a:t>7/8/2016</a:t>
            </a:r>
            <a:endParaRPr lang="en-US" altLang="en-US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2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876796"/>
            <a:ext cx="6858000" cy="621770"/>
          </a:xfrm>
        </p:spPr>
        <p:txBody>
          <a:bodyPr/>
          <a:lstStyle/>
          <a:p>
            <a:r>
              <a:rPr lang="en-US" sz="3200" dirty="0" smtClean="0">
                <a:solidFill>
                  <a:schemeClr val="accent1">
                    <a:lumMod val="50000"/>
                  </a:schemeClr>
                </a:solidFill>
              </a:rPr>
              <a:t>Website Resources</a:t>
            </a:r>
            <a:endParaRPr lang="en-US" sz="32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68594" y="1605341"/>
            <a:ext cx="7767483" cy="1655762"/>
          </a:xfrm>
        </p:spPr>
        <p:txBody>
          <a:bodyPr/>
          <a:lstStyle/>
          <a:p>
            <a:r>
              <a:rPr lang="en-US" b="1" dirty="0" smtClean="0"/>
              <a:t>The Federal Resources Playbook for Registered Apprenticeship</a:t>
            </a:r>
          </a:p>
          <a:p>
            <a:r>
              <a:rPr lang="en-US" dirty="0" smtClean="0">
                <a:hlinkClick r:id="rId3"/>
              </a:rPr>
              <a:t>doleta.gov/oa/federalresources/playbook.pdf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b="1" dirty="0" smtClean="0"/>
              <a:t>U.S. Department of Labor Employment and Training Administration</a:t>
            </a:r>
          </a:p>
          <a:p>
            <a:r>
              <a:rPr lang="en-US" dirty="0" smtClean="0">
                <a:hlinkClick r:id="rId4"/>
              </a:rPr>
              <a:t>https://www.doleta.gov/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b="1" dirty="0" smtClean="0"/>
              <a:t>ApprenticeshipUSA Toolkit</a:t>
            </a:r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www.dol.gov/apprenticeship/toolkit.htm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b="1" dirty="0" smtClean="0"/>
              <a:t>Florida Apprenticeship Grant</a:t>
            </a:r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fscj.edu/professional-education/florida-apprenticeship</a:t>
            </a:r>
            <a:endParaRPr lang="en-US" dirty="0" smtClean="0"/>
          </a:p>
          <a:p>
            <a:endParaRPr lang="en-US" sz="800" dirty="0" smtClean="0"/>
          </a:p>
          <a:p>
            <a:r>
              <a:rPr lang="en-US" b="1" dirty="0" smtClean="0"/>
              <a:t>Florida Department of Education Apprenticeship Programs</a:t>
            </a:r>
          </a:p>
          <a:p>
            <a:r>
              <a:rPr lang="en-US" dirty="0" smtClean="0">
                <a:hlinkClick r:id="rId7"/>
              </a:rPr>
              <a:t>http://fldoe.org/academics/career-adult-edu/apprenticeship-programs/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77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457200" y="902747"/>
            <a:ext cx="8229600" cy="5864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Staffing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457200" y="160128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Central Office Staff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Program Director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Government Operations Consultant I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Program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 Specialist IV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 – Standards Review &amp; Registration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Field Staff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Program Specialist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 IV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Apprenticeship Training Representative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 (ATR)</a:t>
            </a:r>
            <a:endParaRPr lang="en-US" sz="2400" b="1" dirty="0" smtClean="0">
              <a:solidFill>
                <a:schemeClr val="accent1">
                  <a:lumMod val="50000"/>
                </a:schemeClr>
              </a:solidFill>
              <a:latin typeface="Arial" charset="0"/>
              <a:cs typeface="Arial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(One ATR in each of the six regions in Florida)</a:t>
            </a: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charset="0"/>
              <a:cs typeface="Arial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49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5"/>
          <p:cNvSpPr txBox="1">
            <a:spLocks/>
          </p:cNvSpPr>
          <p:nvPr/>
        </p:nvSpPr>
        <p:spPr>
          <a:xfrm>
            <a:off x="457200" y="1130261"/>
            <a:ext cx="8229600" cy="6027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State Registered Pre-Apprenticeship</a:t>
            </a:r>
          </a:p>
          <a:p>
            <a:pPr fontAlgn="auto">
              <a:spcAft>
                <a:spcPts val="0"/>
              </a:spcAft>
            </a:pPr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June 2016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Content Placeholder 8"/>
          <p:cNvSpPr txBox="1">
            <a:spLocks/>
          </p:cNvSpPr>
          <p:nvPr/>
        </p:nvSpPr>
        <p:spPr>
          <a:xfrm>
            <a:off x="663212" y="2351909"/>
            <a:ext cx="8162925" cy="3216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Pre-Apprentices</a:t>
            </a:r>
            <a:r>
              <a:rPr kumimoji="0" lang="en-US" sz="2400" b="1" i="0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charset="0"/>
                <a:cs typeface="Arial" charset="0"/>
              </a:rPr>
              <a:t>		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Pre-Apprenticeship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</a:t>
            </a:r>
            <a:r>
              <a:rPr lang="en-US" sz="2400" b="1" dirty="0" smtClean="0">
                <a:solidFill>
                  <a:schemeClr val="accent1">
                    <a:lumMod val="50000"/>
                  </a:schemeClr>
                </a:solidFill>
                <a:latin typeface="Arial" charset="0"/>
                <a:cs typeface="Arial" charset="0"/>
              </a:rPr>
              <a:t>				         </a:t>
            </a:r>
            <a:r>
              <a:rPr kumimoji="0" lang="en-US" sz="2400" b="1" i="0" u="sng" strike="noStrike" kern="1200" cap="none" spc="0" normalizeH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Programs</a:t>
            </a:r>
            <a:r>
              <a:rPr kumimoji="0" lang="en-US" sz="2400" b="1" i="0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charset="0"/>
                <a:cs typeface="Arial" charset="0"/>
              </a:rPr>
              <a:t>          </a:t>
            </a:r>
          </a:p>
          <a:p>
            <a:pPr lvl="0" fontAlgn="auto"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Adult   303				     8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400" dirty="0" smtClean="0">
              <a:solidFill>
                <a:srgbClr val="1F497D"/>
              </a:solidFill>
              <a:latin typeface="Arial" charset="0"/>
              <a:cs typeface="Arial" charset="0"/>
            </a:endParaRP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400" dirty="0" smtClean="0">
                <a:solidFill>
                  <a:srgbClr val="1F497D"/>
                </a:solidFill>
                <a:latin typeface="Arial" charset="0"/>
                <a:cs typeface="Arial" charset="0"/>
              </a:rPr>
              <a:t>	Youth  120				   15</a:t>
            </a:r>
          </a:p>
        </p:txBody>
      </p:sp>
    </p:spTree>
    <p:extLst>
      <p:ext uri="{BB962C8B-B14F-4D97-AF65-F5344CB8AC3E}">
        <p14:creationId xmlns:p14="http://schemas.microsoft.com/office/powerpoint/2010/main" val="2495919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381000" y="772355"/>
            <a:ext cx="8229600" cy="6812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Registered Apprenticeship Programs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457200" y="15833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2200" b="1" dirty="0">
                <a:solidFill>
                  <a:sysClr val="windowText" lastClr="000000"/>
                </a:solidFill>
              </a:rPr>
              <a:t>AMSKILLS Apprenticeship Program </a:t>
            </a:r>
            <a:r>
              <a:rPr lang="en-US" sz="2200" b="1" dirty="0" smtClean="0">
                <a:solidFill>
                  <a:sysClr val="windowText" lastClr="000000"/>
                </a:solidFill>
              </a:rPr>
              <a:t>GNJ – 6/16/16</a:t>
            </a:r>
            <a:br>
              <a:rPr lang="en-US" sz="2200" b="1" dirty="0" smtClean="0">
                <a:solidFill>
                  <a:sysClr val="windowText" lastClr="000000"/>
                </a:solidFill>
              </a:rPr>
            </a:br>
            <a:r>
              <a:rPr lang="en-US" sz="2200" dirty="0" smtClean="0">
                <a:solidFill>
                  <a:sysClr val="windowText" lastClr="000000"/>
                </a:solidFill>
              </a:rPr>
              <a:t>New Port Richey </a:t>
            </a:r>
            <a:r>
              <a:rPr lang="en-US" sz="2200" noProof="0" dirty="0" smtClean="0">
                <a:solidFill>
                  <a:sysClr val="windowText" lastClr="000000"/>
                </a:solidFill>
              </a:rPr>
              <a:t>(Stephen </a:t>
            </a:r>
            <a:r>
              <a:rPr lang="en-US" sz="2200" noProof="0" dirty="0" smtClean="0">
                <a:solidFill>
                  <a:sysClr val="windowText" lastClr="000000"/>
                </a:solidFill>
              </a:rPr>
              <a:t>Seville)</a:t>
            </a:r>
          </a:p>
          <a:p>
            <a:pPr fontAlgn="auto">
              <a:spcAft>
                <a:spcPts val="0"/>
              </a:spcAft>
              <a:defRPr/>
            </a:pPr>
            <a:r>
              <a:rPr lang="en-US" sz="2200" b="1" dirty="0">
                <a:solidFill>
                  <a:sysClr val="windowText" lastClr="000000"/>
                </a:solidFill>
              </a:rPr>
              <a:t>ABC Institute Painters Apprenticeship Program </a:t>
            </a:r>
            <a:r>
              <a:rPr lang="en-US" sz="2200" b="1" dirty="0" smtClean="0">
                <a:solidFill>
                  <a:sysClr val="windowText" lastClr="000000"/>
                </a:solidFill>
              </a:rPr>
              <a:t>GNJ – 3/7/16</a:t>
            </a:r>
            <a:br>
              <a:rPr lang="en-US" sz="2200" b="1" dirty="0" smtClean="0">
                <a:solidFill>
                  <a:sysClr val="windowText" lastClr="000000"/>
                </a:solidFill>
              </a:rPr>
            </a:br>
            <a:r>
              <a:rPr lang="en-US" sz="2200" dirty="0" smtClean="0">
                <a:solidFill>
                  <a:sysClr val="windowText" lastClr="000000"/>
                </a:solidFill>
              </a:rPr>
              <a:t>Coconut Creek (Valvery </a:t>
            </a:r>
            <a:r>
              <a:rPr lang="en-US" sz="2200" dirty="0">
                <a:solidFill>
                  <a:sysClr val="windowText" lastClr="000000"/>
                </a:solidFill>
              </a:rPr>
              <a:t>Hillsman</a:t>
            </a:r>
            <a:r>
              <a:rPr lang="en-US" sz="2200" dirty="0" smtClean="0">
                <a:solidFill>
                  <a:sysClr val="windowText" lastClr="000000"/>
                </a:solidFill>
              </a:rPr>
              <a:t>)</a:t>
            </a:r>
            <a:endParaRPr kumimoji="0" lang="en-US" sz="2200" i="0" u="none" kern="1200" cap="none" spc="0" normalizeH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778754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5"/>
          <p:cNvSpPr txBox="1">
            <a:spLocks/>
          </p:cNvSpPr>
          <p:nvPr/>
        </p:nvSpPr>
        <p:spPr>
          <a:xfrm>
            <a:off x="0" y="855755"/>
            <a:ext cx="9144000" cy="642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New Registered Pre-Apprenticeship Programs</a:t>
            </a:r>
          </a:p>
        </p:txBody>
      </p:sp>
      <p:sp>
        <p:nvSpPr>
          <p:cNvPr id="4" name="Content Placeholder 9"/>
          <p:cNvSpPr txBox="1">
            <a:spLocks/>
          </p:cNvSpPr>
          <p:nvPr/>
        </p:nvSpPr>
        <p:spPr>
          <a:xfrm>
            <a:off x="457200" y="1583325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  <a:defRPr/>
            </a:pPr>
            <a:r>
              <a:rPr lang="en-US" sz="2200" b="1" dirty="0" smtClean="0">
                <a:solidFill>
                  <a:sysClr val="windowText" lastClr="000000"/>
                </a:solidFill>
              </a:rPr>
              <a:t>	None</a:t>
            </a:r>
            <a:endParaRPr lang="en-US" sz="2200" b="1" dirty="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812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5"/>
          <p:cNvSpPr txBox="1">
            <a:spLocks/>
          </p:cNvSpPr>
          <p:nvPr/>
        </p:nvSpPr>
        <p:spPr>
          <a:xfrm>
            <a:off x="495300" y="8829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Overview of Program Standards</a:t>
            </a:r>
          </a:p>
          <a:p>
            <a:pPr fontAlgn="auto">
              <a:spcAft>
                <a:spcPts val="0"/>
              </a:spcAft>
            </a:pPr>
            <a:r>
              <a:rPr lang="en-US" sz="32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(January 1, 2016 – June 30, 2016)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2143627"/>
            <a:ext cx="7391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1">
                    <a:lumMod val="50000"/>
                  </a:schemeClr>
                </a:solidFill>
              </a:rPr>
              <a:t>Summary</a:t>
            </a:r>
          </a:p>
          <a:p>
            <a:pPr algn="ctr"/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Program Standards Approved – 2</a:t>
            </a: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	New </a:t>
            </a: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Pre-Apprenticeship –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0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Revised – 1</a:t>
            </a:r>
          </a:p>
          <a:p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Reinstated – 0</a:t>
            </a:r>
          </a:p>
          <a:p>
            <a:endParaRPr lang="en-US" sz="2800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</a:rPr>
              <a:t>Program Standards Cancelled – 9</a:t>
            </a:r>
          </a:p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977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6299661"/>
              </p:ext>
            </p:extLst>
          </p:nvPr>
        </p:nvGraphicFramePr>
        <p:xfrm>
          <a:off x="1095375" y="1525480"/>
          <a:ext cx="6858000" cy="1099259"/>
        </p:xfrm>
        <a:graphic>
          <a:graphicData uri="http://schemas.openxmlformats.org/drawingml/2006/table">
            <a:tbl>
              <a:tblPr/>
              <a:tblGrid>
                <a:gridCol w="1421402"/>
                <a:gridCol w="1821791"/>
                <a:gridCol w="1908753"/>
                <a:gridCol w="1706054"/>
              </a:tblGrid>
              <a:tr h="3033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Fiscal </a:t>
                      </a:r>
                      <a: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Completion Rate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Cancellation Rate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Retention Rate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6531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  <a:endParaRPr lang="en-US" sz="16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44%</a:t>
                      </a:r>
                      <a:endParaRPr lang="en-US" sz="16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45%</a:t>
                      </a:r>
                      <a:endParaRPr lang="en-US" sz="16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endParaRPr lang="en-US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46%</a:t>
                      </a:r>
                      <a:endParaRPr lang="en-US" sz="16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41%</a:t>
                      </a:r>
                      <a:endParaRPr lang="en-US" sz="16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65313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en-US" sz="160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45%</a:t>
                      </a:r>
                      <a:endParaRPr lang="en-US" sz="16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40%</a:t>
                      </a:r>
                      <a:endParaRPr lang="en-US" sz="160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15%</a:t>
                      </a: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47650" y="644612"/>
            <a:ext cx="7924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 smtClean="0">
                <a:solidFill>
                  <a:prstClr val="black"/>
                </a:solidFill>
                <a:latin typeface="Calibri"/>
                <a:ea typeface="Times New Roman" pitchFamily="18" charset="0"/>
              </a:rPr>
              <a:t>2014 thru 2015 </a:t>
            </a:r>
            <a:endParaRPr lang="en-US" sz="1600" dirty="0">
              <a:solidFill>
                <a:prstClr val="black"/>
              </a:solidFill>
              <a:latin typeface="Calibri"/>
              <a:ea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Times New Roman" pitchFamily="18" charset="0"/>
              </a:rPr>
              <a:t>National Averages of Completion, Cancellation, and Retention Rates</a:t>
            </a:r>
            <a:endParaRPr lang="en-US" sz="1600" dirty="0">
              <a:solidFill>
                <a:prstClr val="black"/>
              </a:solidFill>
              <a:latin typeface="Calibri"/>
              <a:ea typeface="Times New Roman" pitchFamily="18" charset="0"/>
            </a:endParaRP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Times New Roman" pitchFamily="18" charset="0"/>
              </a:rPr>
              <a:t>Based on Federal Workload Only (RAPIDS) From October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ea typeface="Times New Roman" pitchFamily="18" charset="0"/>
              </a:rPr>
              <a:t>1, 2013 </a:t>
            </a:r>
            <a:r>
              <a:rPr lang="en-US" sz="1600" b="1" dirty="0">
                <a:solidFill>
                  <a:prstClr val="black"/>
                </a:solidFill>
                <a:latin typeface="Calibri"/>
                <a:ea typeface="Times New Roman" pitchFamily="18" charset="0"/>
              </a:rPr>
              <a:t>thru September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ea typeface="Times New Roman" pitchFamily="18" charset="0"/>
              </a:rPr>
              <a:t>30, 2014</a:t>
            </a:r>
            <a:endParaRPr lang="en-US" sz="1600" b="1" dirty="0">
              <a:solidFill>
                <a:prstClr val="black"/>
              </a:solidFill>
              <a:latin typeface="Calibri"/>
              <a:ea typeface="Times New Roman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21016"/>
              </p:ext>
            </p:extLst>
          </p:nvPr>
        </p:nvGraphicFramePr>
        <p:xfrm>
          <a:off x="1094476" y="3461606"/>
          <a:ext cx="6934200" cy="1196490"/>
        </p:xfrm>
        <a:graphic>
          <a:graphicData uri="http://schemas.openxmlformats.org/drawingml/2006/table">
            <a:tbl>
              <a:tblPr/>
              <a:tblGrid>
                <a:gridCol w="1422301"/>
                <a:gridCol w="1820092"/>
                <a:gridCol w="1922417"/>
                <a:gridCol w="1769390"/>
              </a:tblGrid>
              <a:tr h="30048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Fiscal </a:t>
                      </a:r>
                      <a: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Year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Completion </a:t>
                      </a:r>
                      <a:r>
                        <a:rPr lang="en-US" sz="1600" b="1" dirty="0" smtClean="0">
                          <a:latin typeface="Arial"/>
                          <a:ea typeface="Times New Roman"/>
                          <a:cs typeface="Times New Roman"/>
                        </a:rPr>
                        <a:t>Rate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Cancellation Rate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1" dirty="0">
                          <a:latin typeface="Arial"/>
                          <a:ea typeface="Times New Roman"/>
                          <a:cs typeface="Times New Roman"/>
                        </a:rPr>
                        <a:t>Retention Rate</a:t>
                      </a:r>
                      <a:endParaRPr lang="en-US" sz="16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</a:tr>
              <a:tr h="298669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2013</a:t>
                      </a:r>
                      <a:endParaRPr lang="en-US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46%</a:t>
                      </a:r>
                      <a:endParaRPr lang="en-US" sz="16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47%</a:t>
                      </a:r>
                      <a:endParaRPr lang="en-US" sz="16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  <a:ea typeface=""/>
                          <a:cs typeface=""/>
                        </a:defRPr>
                      </a:lvl9pPr>
                    </a:lstStyle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7%</a:t>
                      </a:r>
                      <a:endParaRPr lang="en-US" sz="16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2014</a:t>
                      </a:r>
                      <a:endParaRPr lang="en-US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48%</a:t>
                      </a:r>
                      <a:endParaRPr lang="en-US" sz="16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44%</a:t>
                      </a:r>
                      <a:endParaRPr lang="en-US" sz="16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8%</a:t>
                      </a:r>
                      <a:endParaRPr lang="en-US" sz="16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986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2015</a:t>
                      </a:r>
                      <a:endParaRPr lang="en-US" sz="1600" b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48%</a:t>
                      </a:r>
                      <a:endParaRPr lang="en-US" sz="16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47%</a:t>
                      </a:r>
                      <a:endParaRPr lang="en-US" sz="16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b="0" i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5%</a:t>
                      </a:r>
                      <a:endParaRPr lang="en-US" sz="1600" b="0" i="1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47650" y="2777697"/>
            <a:ext cx="80772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u="sng" dirty="0">
                <a:solidFill>
                  <a:prstClr val="black"/>
                </a:solidFill>
                <a:latin typeface="Calibri"/>
                <a:ea typeface="Times New Roman" pitchFamily="18" charset="0"/>
              </a:rPr>
              <a:t>Florida</a:t>
            </a:r>
            <a:r>
              <a:rPr lang="en-US" sz="1600" b="1" dirty="0">
                <a:solidFill>
                  <a:prstClr val="black"/>
                </a:solidFill>
                <a:latin typeface="Calibri"/>
                <a:ea typeface="Times New Roman" pitchFamily="18" charset="0"/>
              </a:rPr>
              <a:t>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ea typeface="Times New Roman" pitchFamily="18" charset="0"/>
              </a:rPr>
              <a:t>2014-2015 </a:t>
            </a:r>
            <a:r>
              <a:rPr lang="en-US" sz="1600" b="1" dirty="0">
                <a:solidFill>
                  <a:prstClr val="black"/>
                </a:solidFill>
                <a:latin typeface="Calibri"/>
                <a:ea typeface="Times New Roman" pitchFamily="18" charset="0"/>
              </a:rPr>
              <a:t>Completion Rates by State (RAPIDS States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ea typeface="Times New Roman" pitchFamily="18" charset="0"/>
              </a:rPr>
              <a:t>)</a:t>
            </a:r>
          </a:p>
          <a:p>
            <a:pPr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prstClr val="black"/>
                </a:solidFill>
                <a:latin typeface="Calibri"/>
                <a:ea typeface="Times New Roman" pitchFamily="18" charset="0"/>
              </a:rPr>
              <a:t>Based on Federal Workload Only (RAPIDS) From October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ea typeface="Times New Roman" pitchFamily="18" charset="0"/>
              </a:rPr>
              <a:t>1, 2013 </a:t>
            </a:r>
            <a:r>
              <a:rPr lang="en-US" sz="1600" b="1" dirty="0">
                <a:solidFill>
                  <a:prstClr val="black"/>
                </a:solidFill>
                <a:latin typeface="Calibri"/>
                <a:ea typeface="Times New Roman" pitchFamily="18" charset="0"/>
              </a:rPr>
              <a:t>thru September </a:t>
            </a:r>
            <a:r>
              <a:rPr lang="en-US" sz="1600" b="1" dirty="0" smtClean="0">
                <a:solidFill>
                  <a:prstClr val="black"/>
                </a:solidFill>
                <a:latin typeface="Calibri"/>
                <a:ea typeface="Times New Roman" pitchFamily="18" charset="0"/>
              </a:rPr>
              <a:t>30, 2014</a:t>
            </a:r>
            <a:endParaRPr lang="en-US" sz="1600" dirty="0">
              <a:solidFill>
                <a:prstClr val="black"/>
              </a:solidFill>
              <a:latin typeface="Calibri"/>
              <a:ea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83410" y="4794163"/>
            <a:ext cx="688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2016 data available after September from RAPIDS</a:t>
            </a:r>
            <a:endParaRPr lang="en-US" sz="1600" b="1" dirty="0"/>
          </a:p>
        </p:txBody>
      </p:sp>
      <p:sp>
        <p:nvSpPr>
          <p:cNvPr id="7" name="Rectangle 6"/>
          <p:cNvSpPr/>
          <p:nvPr/>
        </p:nvSpPr>
        <p:spPr>
          <a:xfrm>
            <a:off x="492030" y="5143632"/>
            <a:ext cx="76804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+mn-lt"/>
                <a:ea typeface="Times New Roman" panose="02020603050405020304" pitchFamily="18" charset="0"/>
              </a:rPr>
              <a:t>Time Lag: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Because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apprenticeships require extensive on-the-job learning (OJL), OA adds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a full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calendar year to the expected date of “normal” </a:t>
            </a:r>
            <a:r>
              <a:rPr lang="en-US" sz="1200" dirty="0" smtClean="0">
                <a:latin typeface="+mn-lt"/>
                <a:ea typeface="Times New Roman" panose="02020603050405020304" pitchFamily="18" charset="0"/>
              </a:rPr>
              <a:t>completion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. </a:t>
            </a:r>
            <a:r>
              <a:rPr lang="en-US" sz="1200" b="1" dirty="0">
                <a:latin typeface="+mn-lt"/>
                <a:ea typeface="Times New Roman" panose="02020603050405020304" pitchFamily="18" charset="0"/>
              </a:rPr>
              <a:t>Completion Rate: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The percentage of an apprenticeship cohort who receives a certificate of completion of apprenticeship within one-year of the expected completion date. </a:t>
            </a:r>
            <a:r>
              <a:rPr lang="en-US" sz="1200" b="1" dirty="0">
                <a:latin typeface="+mn-lt"/>
                <a:ea typeface="Times New Roman" panose="02020603050405020304" pitchFamily="18" charset="0"/>
              </a:rPr>
              <a:t>Cancellation Rate: 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The percentage of an apprenticeship cohort that did not complete the program, for whatever reason, and exited after the probationary period. </a:t>
            </a:r>
            <a:r>
              <a:rPr lang="en-US" sz="1200" b="1" dirty="0">
                <a:latin typeface="+mn-lt"/>
                <a:ea typeface="Times New Roman" panose="02020603050405020304" pitchFamily="18" charset="0"/>
              </a:rPr>
              <a:t>Retention Rate:  </a:t>
            </a:r>
            <a:r>
              <a:rPr lang="en-US" sz="1200" dirty="0">
                <a:latin typeface="+mn-lt"/>
                <a:ea typeface="Times New Roman" panose="02020603050405020304" pitchFamily="18" charset="0"/>
              </a:rPr>
              <a:t>The percentage of an apprenticeship cohort that did not complete the program, for whatever reason, during the program’s ECD plus one full year and are still active participants.</a:t>
            </a:r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667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451" y="1224644"/>
            <a:ext cx="7026235" cy="42288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83410" y="5847910"/>
            <a:ext cx="68838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Date Source:  RAPIDS as of 2015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9349042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loridaDOE_PPT_template_Standard [Read-Only]" id="{AE86ED62-49C8-40D2-A5C0-3567D0D61C16}" vid="{359B3EA7-DE13-454F-B3C4-65853C7A2C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4443</TotalTime>
  <Words>988</Words>
  <Application>Microsoft Office PowerPoint</Application>
  <PresentationFormat>On-screen Show (4:3)</PresentationFormat>
  <Paragraphs>292</Paragraphs>
  <Slides>26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Century Gothic</vt:lpstr>
      <vt:lpstr>Courier New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Apprenticeship Fast Facts  USDOL</vt:lpstr>
      <vt:lpstr>PowerPoint Presentation</vt:lpstr>
      <vt:lpstr>PowerPoint Presentation</vt:lpstr>
      <vt:lpstr>PowerPoint Presentation</vt:lpstr>
      <vt:lpstr>PowerPoint Presentation</vt:lpstr>
      <vt:lpstr>WIOA Represents a HUGE Opportunity</vt:lpstr>
      <vt:lpstr>PowerPoint Presentation</vt:lpstr>
      <vt:lpstr>PowerPoint Presentation</vt:lpstr>
      <vt:lpstr>PowerPoint Presentation</vt:lpstr>
      <vt:lpstr>Program Information: Data is from - REGISTERED APPRENTICESHIP PARTNERS INFORMATION DATA SYSTEM (RAPIDS), the federal apprenticeship database and is for the Florida Fiscal Year (FY) of – July 1 thru June 30.</vt:lpstr>
      <vt:lpstr>Website 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Maggie Malloy</dc:creator>
  <cp:lastModifiedBy>Wright, Patrick</cp:lastModifiedBy>
  <cp:revision>153</cp:revision>
  <cp:lastPrinted>2016-07-20T15:22:35Z</cp:lastPrinted>
  <dcterms:created xsi:type="dcterms:W3CDTF">2014-05-08T13:36:48Z</dcterms:created>
  <dcterms:modified xsi:type="dcterms:W3CDTF">2016-07-20T21:22:01Z</dcterms:modified>
</cp:coreProperties>
</file>