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9" r:id="rId3"/>
    <p:sldId id="260" r:id="rId4"/>
    <p:sldId id="261" r:id="rId5"/>
    <p:sldId id="262" r:id="rId6"/>
    <p:sldId id="263" r:id="rId7"/>
    <p:sldId id="306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07" r:id="rId26"/>
    <p:sldId id="308" r:id="rId27"/>
    <p:sldId id="283" r:id="rId28"/>
    <p:sldId id="284" r:id="rId29"/>
    <p:sldId id="285" r:id="rId30"/>
    <p:sldId id="287" r:id="rId31"/>
    <p:sldId id="288" r:id="rId32"/>
    <p:sldId id="309" r:id="rId33"/>
    <p:sldId id="291" r:id="rId34"/>
    <p:sldId id="292" r:id="rId35"/>
    <p:sldId id="311" r:id="rId36"/>
    <p:sldId id="293" r:id="rId37"/>
    <p:sldId id="294" r:id="rId38"/>
    <p:sldId id="295" r:id="rId39"/>
    <p:sldId id="296" r:id="rId40"/>
    <p:sldId id="310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32DD-2173-F446-A5C7-3EB6E06C7361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48133-B3B4-D24F-A2E3-A7A71D9B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2B79B-4130-9744-B70B-2A094DD624DF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4A86-48B0-C84D-93A0-012BD1B1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0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http://thesocietypages.org/socimages/2008/10/24/what-does-black-and-white-look-like-anyway/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B6CFCE6-9B16-7C48-B7E6-DE749E2F4785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thesocietypages.org</a:t>
            </a:r>
            <a:r>
              <a:rPr lang="en-US" dirty="0" smtClean="0"/>
              <a:t>/</a:t>
            </a:r>
            <a:r>
              <a:rPr lang="en-US" dirty="0" err="1" smtClean="0"/>
              <a:t>socimages</a:t>
            </a:r>
            <a:r>
              <a:rPr lang="en-US" dirty="0" smtClean="0"/>
              <a:t>/2014/08/01/black-and-white-twins/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A86-48B0-C84D-93A0-012BD1B18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www.prisonpolicy.org</a:t>
            </a:r>
            <a:r>
              <a:rPr lang="en-US" dirty="0" smtClean="0"/>
              <a:t>/graphs/</a:t>
            </a:r>
            <a:r>
              <a:rPr lang="en-US" dirty="0" err="1" smtClean="0"/>
              <a:t>race_us_prison.html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A86-48B0-C84D-93A0-012BD1B18D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imgres?imgurl</a:t>
            </a:r>
            <a:r>
              <a:rPr lang="en-US" dirty="0" smtClean="0"/>
              <a:t>=http%3A%2F%2Fwww.cdc.gov%2Fnchs%2Fdata%2Fdatabriefs%2Fdb125_fig1.png&amp;imgrefurl=http%3A%2F%2Fwww.cdc.gov%2Fnchs%2Fdata%2Fdatabriefs%2Fdb125.htm&amp;h=555&amp;w=960&amp;tbnid=TGlR0GySvTLNGM%3A&amp;zoom=1&amp;docid=SEvxsho78j5Q_M&amp;ei=wQ1PVJTfHerX8AH2sIH4DA&amp;tbm=</a:t>
            </a:r>
            <a:r>
              <a:rPr lang="en-US" dirty="0" err="1" smtClean="0"/>
              <a:t>isch&amp;ved</a:t>
            </a:r>
            <a:r>
              <a:rPr lang="en-US" dirty="0" smtClean="0"/>
              <a:t>=0CB4QMygCMAI&amp;iact=</a:t>
            </a:r>
            <a:r>
              <a:rPr lang="en-US" dirty="0" err="1" smtClean="0"/>
              <a:t>rc&amp;uact</a:t>
            </a:r>
            <a:r>
              <a:rPr lang="en-US" dirty="0" smtClean="0"/>
              <a:t>=3&amp;dur=1544&amp;page=1&amp;start=0&amp;ndsp=12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A86-48B0-C84D-93A0-012BD1B18D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5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www.prb.org</a:t>
            </a:r>
            <a:r>
              <a:rPr lang="en-US" dirty="0" smtClean="0"/>
              <a:t>/Publications/Articles/2007/</a:t>
            </a:r>
            <a:r>
              <a:rPr lang="en-US" dirty="0" err="1" smtClean="0"/>
              <a:t>CrossoverinFemaleMaleCollegeEnrollmentRates.aspx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A86-48B0-C84D-93A0-012BD1B18D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imgres?imgurl</a:t>
            </a:r>
            <a:r>
              <a:rPr lang="en-US" dirty="0" smtClean="0"/>
              <a:t>=http%3A%2F%2Fwww.sentencingproject.org%2Fimages%2Fphoto%2Fincarc%252520rate%252520by%252520race%252520%2526%252520gender%252520-%252520web.png&amp;imgrefurl=http%3A%2F%2Fwww.sentencingproject.org%2Ftemplate%2Fpage.cfm%3Fid%3D122&amp;h=1615&amp;w=2392&amp;tbnid=Wx40G3tdpsCzmM%3A&amp;zoom=1&amp;docid=YueSZAGEo09TSM&amp;ei=rA9PVMvFDoGj8AG43YCwDQ&amp;tbm=</a:t>
            </a:r>
            <a:r>
              <a:rPr lang="en-US" dirty="0" err="1" smtClean="0"/>
              <a:t>isch&amp;ved</a:t>
            </a:r>
            <a:r>
              <a:rPr lang="en-US" dirty="0" smtClean="0"/>
              <a:t>=0CB0QMygBMAE&amp;iact=</a:t>
            </a:r>
            <a:r>
              <a:rPr lang="en-US" dirty="0" err="1" smtClean="0"/>
              <a:t>rc&amp;uact</a:t>
            </a:r>
            <a:r>
              <a:rPr lang="en-US" dirty="0" smtClean="0"/>
              <a:t>=3&amp;dur=2045&amp;page=1&amp;start=0&amp;ndsp=14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A86-48B0-C84D-93A0-012BD1B18DD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740-1D97-4C48-A083-BD1D3E734694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E86AFB3-A672-6A49-97BD-BA3124CADD21}" type="datetime1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0A2-9531-7D4F-BDB8-0682FB37DB87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43E42B5-9418-714B-B74B-0BD5AE488F67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AB0EDA3-6B4B-1E49-AABE-8FDB0D63E4EF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1E95-6350-494A-8331-9709FBB2CFE4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B34-127A-E14A-8635-63997AC32F98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F59E-4B34-4F4C-850E-6AB1BAE506DC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759-0B13-D94F-A041-294BDAE159F8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E963-8DA8-8E41-84DD-337DF889C64C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E4154F-0F27-194A-A230-3B3EE0B82E50}" type="datetime1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C8F1F37-9A76-204C-A71E-B62578464F60}" type="datetime1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EAEA-C75E-3649-8E87-BFFB70DBAE83}" type="datetime1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13DA-E25B-4940-90FF-183F1C813AEC}" type="datetime1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6972044-CE4E-1648-9872-98F3AF908C31}" type="datetime1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36C0E9-D6AD-B744-B9F8-F08CE41C4886}" type="datetime1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mbp.org/reference/WhitePrivilege.pdf" TargetMode="Externa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_qaWp8_z81w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CjDxAwfXV0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Lesson 9: Race and Ethnicity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latin typeface="Verdana" charset="0"/>
              </a:rPr>
              <a:t>Robert Wonser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latin typeface="Verdana" charset="0"/>
              </a:rPr>
              <a:t>Introduction to Sociology</a:t>
            </a:r>
          </a:p>
        </p:txBody>
      </p:sp>
    </p:spTree>
    <p:extLst>
      <p:ext uri="{BB962C8B-B14F-4D97-AF65-F5344CB8AC3E}">
        <p14:creationId xmlns:p14="http://schemas.microsoft.com/office/powerpoint/2010/main" val="142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ACFCFEF-0108-F742-9490-24D3F8AD887D}" type="slidenum">
              <a:rPr lang="en-US"/>
              <a:pPr/>
              <a:t>10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What Is a Minority?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A </a:t>
            </a:r>
            <a:r>
              <a:rPr lang="en-US" sz="3200" b="1" dirty="0">
                <a:latin typeface="Century Gothic"/>
                <a:cs typeface="Century Gothic"/>
              </a:rPr>
              <a:t>minority group</a:t>
            </a:r>
            <a:r>
              <a:rPr lang="en-US" sz="3200" dirty="0">
                <a:latin typeface="Century Gothic"/>
                <a:cs typeface="Century Gothic"/>
              </a:rPr>
              <a:t> is made up of members of a social group that is systematically denied the same access to power and resources available to the dominant groups of a society, but who are not necessarily fewer in number than the dominant group. </a:t>
            </a: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00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B54A67C-944E-9B42-8377-812A8424380C}" type="slidenum">
              <a:rPr lang="en-US"/>
              <a:pPr/>
              <a:t>11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>
                <a:latin typeface="Verdana" charset="0"/>
              </a:rPr>
              <a:t>Racism, Prejudice, and Discrimination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617" y="2334127"/>
            <a:ext cx="8127283" cy="367076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latin typeface="Verdana" charset="0"/>
              </a:rPr>
              <a:t>Racism</a:t>
            </a:r>
            <a:r>
              <a:rPr lang="en-US" sz="3200" dirty="0">
                <a:latin typeface="Verdana" charset="0"/>
              </a:rPr>
              <a:t>: a set of beliefs about the superiority of one racial or ethnic group.</a:t>
            </a:r>
          </a:p>
          <a:p>
            <a:pPr lvl="1" eaLnBrk="1" hangingPunct="1"/>
            <a:r>
              <a:rPr lang="en-US" sz="3200" dirty="0">
                <a:latin typeface="Verdana" charset="0"/>
              </a:rPr>
              <a:t>Used to justify inequality</a:t>
            </a:r>
          </a:p>
          <a:p>
            <a:pPr lvl="1" eaLnBrk="1" hangingPunct="1"/>
            <a:r>
              <a:rPr lang="en-US" sz="3200" dirty="0">
                <a:latin typeface="Verdana" charset="0"/>
              </a:rPr>
              <a:t>Often rooted in the assumption that differences between groups are genetic.</a:t>
            </a:r>
          </a:p>
          <a:p>
            <a:pPr eaLnBrk="1" hangingPunct="1"/>
            <a:r>
              <a:rPr lang="en-US" sz="3200" dirty="0">
                <a:latin typeface="Verdana" charset="0"/>
              </a:rPr>
              <a:t>It is an ideology.</a:t>
            </a:r>
          </a:p>
          <a:p>
            <a:pPr eaLnBrk="1" hangingPunct="1"/>
            <a:endParaRPr lang="en-US" sz="3200" dirty="0">
              <a:latin typeface="Verdana" charset="0"/>
            </a:endParaRPr>
          </a:p>
          <a:p>
            <a:pPr eaLnBrk="1" hangingPunct="1"/>
            <a:endParaRPr lang="en-US" sz="32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3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6B1D06D-38A3-B549-8A70-32D1DF9DCE27}" type="slidenum">
              <a:rPr lang="en-US"/>
              <a:pPr/>
              <a:t>12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Racism, Prejudice, and </a:t>
            </a:r>
            <a:r>
              <a:rPr lang="en-US" sz="3400" dirty="0" smtClean="0">
                <a:latin typeface="Verdana" charset="0"/>
              </a:rPr>
              <a:t>Discrimination</a:t>
            </a:r>
            <a:endParaRPr lang="en-US" sz="3400" dirty="0">
              <a:latin typeface="Verdana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643" y="2203524"/>
            <a:ext cx="8260170" cy="387606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b="1" dirty="0">
                <a:latin typeface="Century Gothic"/>
                <a:cs typeface="Century Gothic"/>
              </a:rPr>
              <a:t>Prejudice</a:t>
            </a:r>
            <a:r>
              <a:rPr lang="en-US" sz="2700" dirty="0">
                <a:latin typeface="Century Gothic"/>
                <a:cs typeface="Century Gothic"/>
              </a:rPr>
              <a:t>:  (a thought process)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>
                <a:latin typeface="Century Gothic"/>
                <a:cs typeface="Century Gothic"/>
              </a:rPr>
              <a:t>an idea about the characteristics of a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>
                <a:latin typeface="Century Gothic"/>
                <a:cs typeface="Century Gothic"/>
              </a:rPr>
              <a:t>applied to all members of that group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>
                <a:latin typeface="Century Gothic"/>
                <a:cs typeface="Century Gothic"/>
              </a:rPr>
              <a:t>unlikely to change regardless of the evidence against it.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dirty="0">
                <a:latin typeface="Century Gothic"/>
                <a:cs typeface="Century Gothic"/>
              </a:rPr>
              <a:t>Discrimination</a:t>
            </a:r>
            <a:r>
              <a:rPr lang="en-US" sz="2700" dirty="0">
                <a:latin typeface="Century Gothic"/>
                <a:cs typeface="Century Gothic"/>
              </a:rPr>
              <a:t>: (an action)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>
                <a:latin typeface="Century Gothic"/>
                <a:cs typeface="Century Gothic"/>
              </a:rPr>
              <a:t>unequal treatment of individuals because of their social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>
                <a:latin typeface="Century Gothic"/>
                <a:cs typeface="Century Gothic"/>
              </a:rPr>
              <a:t>usually motivated by prejudice </a:t>
            </a:r>
          </a:p>
          <a:p>
            <a:pPr eaLnBrk="1" hangingPunct="1">
              <a:lnSpc>
                <a:spcPct val="90000"/>
              </a:lnSpc>
            </a:pPr>
            <a:endParaRPr lang="en-US" sz="27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567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/>
              <a:t>Introduction to Sociology: Race and Ethnicity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4788542-92E9-E94F-AA70-24AC798CB1C5}" type="slidenum">
              <a:rPr lang="en-US"/>
              <a:pPr/>
              <a:t>13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pic>
        <p:nvPicPr>
          <p:cNvPr id="16390" name="Picture 4" descr="Number of Active Hate Groups by State,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04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51BF86F-31CE-EE4D-A3CC-B65BEC185267}" type="slidenum">
              <a:rPr lang="en-US"/>
              <a:pPr/>
              <a:t>14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Racism, Prejudice, and </a:t>
            </a:r>
            <a:r>
              <a:rPr lang="en-US" sz="3400" dirty="0" smtClean="0">
                <a:latin typeface="Verdana" charset="0"/>
              </a:rPr>
              <a:t>Discrimination</a:t>
            </a:r>
            <a:endParaRPr lang="en-US" sz="3400" dirty="0">
              <a:latin typeface="Verdana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35" y="2278220"/>
            <a:ext cx="8370065" cy="398811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latin typeface="Century Gothic"/>
                <a:cs typeface="Century Gothic"/>
              </a:rPr>
              <a:t>Individual discrimination</a:t>
            </a:r>
            <a:r>
              <a:rPr lang="en-US" sz="3200" dirty="0">
                <a:latin typeface="Century Gothic"/>
                <a:cs typeface="Century Gothic"/>
              </a:rPr>
              <a:t> (or racism) is discrimination carried out by one person against another.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>
                <a:latin typeface="Century Gothic"/>
                <a:cs typeface="Century Gothic"/>
              </a:rPr>
              <a:t>Institutional discrimination</a:t>
            </a:r>
            <a:r>
              <a:rPr lang="en-US" sz="3200" dirty="0">
                <a:latin typeface="Century Gothic"/>
                <a:cs typeface="Century Gothic"/>
              </a:rPr>
              <a:t> (or racism) is discrimination carried out systematically by social institutions (political, economic, educational, and others) that affect all members of a group who come into contact with it.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155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7737C82-A7D0-1B42-A44E-BD5722CEF05B}" type="slidenum">
              <a:rPr lang="en-US"/>
              <a:pPr/>
              <a:t>15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Racism, Prejudice, and </a:t>
            </a:r>
            <a:r>
              <a:rPr lang="en-US" sz="3400" dirty="0" smtClean="0">
                <a:latin typeface="Verdana" charset="0"/>
              </a:rPr>
              <a:t>Discrimination</a:t>
            </a:r>
            <a:endParaRPr lang="en-US" sz="3400" dirty="0">
              <a:latin typeface="Verdana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Institutional racism is pervasive.</a:t>
            </a:r>
          </a:p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If all racist people went away racism would still exist because it is in our institutions.</a:t>
            </a:r>
          </a:p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It does not reside in any one person but is in the fabric and patterned interactions (social structure). </a:t>
            </a:r>
          </a:p>
        </p:txBody>
      </p:sp>
    </p:spTree>
    <p:extLst>
      <p:ext uri="{BB962C8B-B14F-4D97-AF65-F5344CB8AC3E}">
        <p14:creationId xmlns:p14="http://schemas.microsoft.com/office/powerpoint/2010/main" val="268952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A63382C-8C04-504B-83D9-F736597C5EC3}" type="slidenum">
              <a:rPr lang="en-US"/>
              <a:pPr/>
              <a:t>16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The Flipside to Disadvantage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24099"/>
            <a:ext cx="7967662" cy="4244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entury Gothic"/>
                <a:cs typeface="Century Gothic"/>
              </a:rPr>
              <a:t>Racism and discrimination disadvantages some but benefits others in the form of an invisible unseen privilege.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Century Gothic"/>
                <a:cs typeface="Century Gothic"/>
              </a:rPr>
              <a:t>Invisible knapsack </a:t>
            </a:r>
            <a:r>
              <a:rPr lang="en-US" sz="2800" dirty="0">
                <a:latin typeface="Century Gothic"/>
                <a:cs typeface="Century Gothic"/>
              </a:rPr>
              <a:t>refers to</a:t>
            </a:r>
            <a:r>
              <a:rPr lang="en-US" sz="2800" b="1" dirty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the unearned resources (carried in the Invisible Knapsack) that are not in broad view or intended to be seen.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entury Gothic"/>
                <a:cs typeface="Century Gothic"/>
              </a:rPr>
              <a:t>“White privilege is like an invisible weightless knapsack of special provisions, maps, passports, codebooks, visas, clothes, tools and blank checks. 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entury Gothic"/>
              <a:cs typeface="Century Gothic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4495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26758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Verdana" charset="0"/>
              </a:rPr>
              <a:t>What</a:t>
            </a:r>
            <a:r>
              <a:rPr lang="ja-JP" altLang="en-US">
                <a:latin typeface="Verdana" charset="0"/>
              </a:rPr>
              <a:t>’</a:t>
            </a:r>
            <a:r>
              <a:rPr lang="en-US">
                <a:latin typeface="Verdana" charset="0"/>
              </a:rPr>
              <a:t>s the Opposite of </a:t>
            </a:r>
            <a:r>
              <a:rPr lang="ja-JP" altLang="en-US">
                <a:latin typeface="Verdana" charset="0"/>
              </a:rPr>
              <a:t>‘</a:t>
            </a:r>
            <a:r>
              <a:rPr lang="en-US">
                <a:latin typeface="Verdana" charset="0"/>
              </a:rPr>
              <a:t>Underprivileged</a:t>
            </a:r>
            <a:r>
              <a:rPr lang="ja-JP" altLang="en-US">
                <a:latin typeface="Verdana" charset="0"/>
              </a:rPr>
              <a:t>’</a:t>
            </a:r>
            <a:r>
              <a:rPr lang="en-US">
                <a:latin typeface="Verdana" charset="0"/>
              </a:rPr>
              <a:t>? </a:t>
            </a:r>
          </a:p>
        </p:txBody>
      </p:sp>
      <p:pic>
        <p:nvPicPr>
          <p:cNvPr id="2048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2301875"/>
            <a:ext cx="6826250" cy="4267200"/>
          </a:xfrm>
        </p:spPr>
      </p:pic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8DC1093-DEE8-4F4D-82E7-632D9C47FEA0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6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F97A758-75CE-884B-AAA4-AB50B70AAC6A}" type="slidenum">
              <a:rPr lang="en-US"/>
              <a:pPr/>
              <a:t>18</a:t>
            </a:fld>
            <a:endParaRPr lang="en-US"/>
          </a:p>
        </p:txBody>
      </p:sp>
      <p:pic>
        <p:nvPicPr>
          <p:cNvPr id="21508" name="Picture 4" descr="knapsack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29730"/>
            <a:ext cx="4191000" cy="3962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419456"/>
            <a:ext cx="4724400" cy="63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Century Gothic"/>
                <a:cs typeface="Century Gothic"/>
              </a:rPr>
              <a:t>* I can be pretty sure that my neighbors in such a location will be neutral or pleasant to me.</a:t>
            </a:r>
          </a:p>
          <a:p>
            <a:r>
              <a:rPr lang="en-US" sz="2400" dirty="0">
                <a:latin typeface="Century Gothic"/>
                <a:cs typeface="Century Gothic"/>
              </a:rPr>
              <a:t>* I can go shopping alone most of the time, pretty well assured that I will not be followed or harassed.</a:t>
            </a:r>
          </a:p>
          <a:p>
            <a:r>
              <a:rPr lang="en-US" sz="2400" dirty="0">
                <a:latin typeface="Century Gothic"/>
                <a:cs typeface="Century Gothic"/>
              </a:rPr>
              <a:t>* I can turn on the television or open to the front page of the paper and see people of my race widely represented</a:t>
            </a:r>
          </a:p>
          <a:p>
            <a:r>
              <a:rPr lang="en-US" sz="2400" dirty="0">
                <a:latin typeface="Century Gothic"/>
                <a:cs typeface="Century Gothic"/>
              </a:rPr>
              <a:t>* If a  traffic cop pulls me over or  if  the IRS audits my  tax return, I can be sure I haven’t been singled out because of my race.</a:t>
            </a:r>
          </a:p>
        </p:txBody>
      </p:sp>
    </p:spTree>
    <p:extLst>
      <p:ext uri="{BB962C8B-B14F-4D97-AF65-F5344CB8AC3E}">
        <p14:creationId xmlns:p14="http://schemas.microsoft.com/office/powerpoint/2010/main" val="253776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B2D5CC0-7454-3B4A-B77A-403E4CE16D1D}" type="slidenum">
              <a:rPr lang="en-US"/>
              <a:pPr/>
              <a:t>19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>
                <a:latin typeface="Verdana" charset="0"/>
              </a:rPr>
              <a:t>Theoretical Approaches to Understanding Race in America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Functionalist theorists</a:t>
            </a:r>
            <a:r>
              <a:rPr lang="en-US" sz="3200" dirty="0">
                <a:latin typeface="Century Gothic"/>
                <a:cs typeface="Century Gothic"/>
              </a:rPr>
              <a:t> </a:t>
            </a:r>
          </a:p>
          <a:p>
            <a:pPr lvl="1" eaLnBrk="1" hangingPunct="1"/>
            <a:r>
              <a:rPr lang="en-US" sz="3200" dirty="0">
                <a:latin typeface="Century Gothic"/>
                <a:cs typeface="Century Gothic"/>
              </a:rPr>
              <a:t>Focus on the ways that race creates social ties and strengthens group bonds </a:t>
            </a:r>
          </a:p>
          <a:p>
            <a:pPr lvl="1" eaLnBrk="1" hangingPunct="1"/>
            <a:r>
              <a:rPr lang="en-US" sz="3200" dirty="0">
                <a:latin typeface="Century Gothic"/>
                <a:cs typeface="Century Gothic"/>
              </a:rPr>
              <a:t>Acknowledge that such ties can lead to violence and social conflict between groups</a:t>
            </a: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835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E4C8CDA-7985-9343-9FE2-518EF931EDBE}" type="slidenum">
              <a:rPr lang="en-US"/>
              <a:pPr/>
              <a:t>2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Reifications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266" y="2408823"/>
            <a:ext cx="8164634" cy="367076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Century Gothic"/>
                <a:cs typeface="Century Gothic"/>
                <a:hlinkClick r:id="rId2"/>
              </a:rPr>
              <a:t>Race and ethnicity are social constructions.</a:t>
            </a:r>
            <a:endParaRPr lang="en-US" sz="3200" dirty="0">
              <a:latin typeface="Century Gothic"/>
              <a:cs typeface="Century Gothic"/>
            </a:endParaRPr>
          </a:p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They are defined and maintained through interaction.</a:t>
            </a:r>
          </a:p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They </a:t>
            </a:r>
            <a:r>
              <a:rPr lang="en-US" sz="3200" i="1" dirty="0">
                <a:latin typeface="Century Gothic"/>
                <a:cs typeface="Century Gothic"/>
              </a:rPr>
              <a:t>do not</a:t>
            </a:r>
            <a:r>
              <a:rPr lang="en-US" sz="3200" dirty="0">
                <a:latin typeface="Century Gothic"/>
                <a:cs typeface="Century Gothic"/>
              </a:rPr>
              <a:t> exist biologically.</a:t>
            </a:r>
          </a:p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They are reifications, social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201280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0376862-4EA7-9B4A-84F5-8F55F80CBC43}" type="slidenum">
              <a:rPr lang="en-US"/>
              <a:pPr/>
              <a:t>20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latin typeface="Verdana" charset="0"/>
              </a:rPr>
              <a:t>Theoretical Approaches to Understanding Race in </a:t>
            </a:r>
            <a:r>
              <a:rPr lang="en-US" sz="2800" dirty="0" smtClean="0">
                <a:latin typeface="Verdana" charset="0"/>
              </a:rPr>
              <a:t>America</a:t>
            </a:r>
            <a:endParaRPr lang="en-US" sz="2800" dirty="0">
              <a:latin typeface="Verdana" charset="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Century Gothic"/>
                <a:cs typeface="Century Gothic"/>
              </a:rPr>
              <a:t>Conflict theory</a:t>
            </a:r>
            <a:r>
              <a:rPr lang="en-US" sz="3600" dirty="0">
                <a:latin typeface="Century Gothic"/>
                <a:cs typeface="Century Gothic"/>
              </a:rPr>
              <a:t> focuses on the struggle for power and control over scarce resources. </a:t>
            </a:r>
          </a:p>
        </p:txBody>
      </p:sp>
    </p:spTree>
    <p:extLst>
      <p:ext uri="{BB962C8B-B14F-4D97-AF65-F5344CB8AC3E}">
        <p14:creationId xmlns:p14="http://schemas.microsoft.com/office/powerpoint/2010/main" val="334424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EEE6C00-AD11-9148-B063-BA769688B791}" type="slidenum">
              <a:rPr lang="en-US"/>
              <a:pPr/>
              <a:t>21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>
                <a:latin typeface="Verdana" charset="0"/>
              </a:rPr>
              <a:t>Race as an Interactional Accomplishment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1" y="2150186"/>
            <a:ext cx="8314039" cy="367076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latin typeface="Century Gothic"/>
                <a:cs typeface="Century Gothic"/>
              </a:rPr>
              <a:t>Symbolic </a:t>
            </a:r>
            <a:r>
              <a:rPr lang="en-US" sz="3200" b="1" dirty="0" err="1">
                <a:latin typeface="Century Gothic"/>
                <a:cs typeface="Century Gothic"/>
              </a:rPr>
              <a:t>Interactionists</a:t>
            </a:r>
            <a:r>
              <a:rPr lang="en-US" sz="3200" dirty="0">
                <a:latin typeface="Century Gothic"/>
                <a:cs typeface="Century Gothic"/>
              </a:rPr>
              <a:t> focus on the ways that race, class, and gender intersect to produce an individual’s identity.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entury Gothic"/>
                <a:cs typeface="Century Gothic"/>
              </a:rPr>
              <a:t>They see race as an aspect of identity established through interaction.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Century Gothic"/>
                <a:cs typeface="Century Gothic"/>
              </a:rPr>
              <a:t>There are several different ways that we project and receive our racial and ethnic identities. 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383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B8C3E06-E6B2-4249-B166-1FFBC8B7687A}" type="slidenum">
              <a:rPr lang="en-US"/>
              <a:pPr/>
              <a:t>22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Theories of Race in Review</a:t>
            </a:r>
          </a:p>
        </p:txBody>
      </p:sp>
      <p:pic>
        <p:nvPicPr>
          <p:cNvPr id="25605" name="Picture 4" descr="Tabl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66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2A34828-84F7-AC4F-9258-11EF899C0DA7}" type="slidenum">
              <a:rPr lang="en-US"/>
              <a:pPr/>
              <a:t>23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An Ethnic Snapshot of America Today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228600" y="1295400"/>
            <a:ext cx="8305800" cy="4879975"/>
            <a:chOff x="576" y="96"/>
            <a:chExt cx="4608" cy="3074"/>
          </a:xfrm>
        </p:grpSpPr>
        <p:pic>
          <p:nvPicPr>
            <p:cNvPr id="26631" name="Picture 5" descr="ch09fig06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"/>
              <a:ext cx="4608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6" descr="ch09fig06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94"/>
              <a:ext cx="4608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073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DB4C57C-18EF-9E43-8049-40A680FEEED0}" type="slidenum">
              <a:rPr lang="en-US"/>
              <a:pPr/>
              <a:t>24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>
                <a:latin typeface="Verdana" charset="0"/>
              </a:rPr>
              <a:t>Race, Ethnicity, and Life Chances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73" y="2399198"/>
            <a:ext cx="8248627" cy="386713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Century Gothic"/>
                <a:cs typeface="Century Gothic"/>
              </a:rPr>
              <a:t>As bases for inequality, race </a:t>
            </a:r>
            <a:r>
              <a:rPr lang="en-US" sz="3600" dirty="0">
                <a:latin typeface="Century Gothic"/>
                <a:cs typeface="Century Gothic"/>
              </a:rPr>
              <a:t>and ethnicity influence all aspects of our lives, including health, education, work, family, and interactions with the criminal justice system.</a:t>
            </a:r>
          </a:p>
          <a:p>
            <a:pPr eaLnBrk="1" hangingPunct="1"/>
            <a:endParaRPr lang="en-US" sz="3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07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and Household Income, 2005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8093" r="-28093"/>
          <a:stretch>
            <a:fillRect/>
          </a:stretch>
        </p:blipFill>
        <p:spPr>
          <a:xfrm>
            <a:off x="-1236133" y="2022138"/>
            <a:ext cx="10026027" cy="48358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31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Incarceration Rates by Race &amp; Ethnicity,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297892"/>
            <a:ext cx="8913813" cy="405747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/>
              <a:t>Data Source: Statistics as of June 30, 2010 and December 31, 2010 from Correctional Population in the United States and from U.S. Census Summary File 1.. (Graph: Peter Wagner, 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547" y="1913467"/>
            <a:ext cx="2685344" cy="2014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00" y="2103012"/>
            <a:ext cx="6373691" cy="420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66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62B9BC9-E5FB-7F49-B7CE-3D03F958E77D}" type="slidenum">
              <a:rPr lang="en-US"/>
              <a:pPr/>
              <a:t>27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dirty="0">
                <a:solidFill>
                  <a:srgbClr val="FFFFFF"/>
                </a:solidFill>
                <a:latin typeface="Verdana" charset="0"/>
              </a:rPr>
              <a:t>Number of Executions and Race of Prisoners Executed, 1976–2009</a:t>
            </a:r>
          </a:p>
        </p:txBody>
      </p:sp>
      <p:pic>
        <p:nvPicPr>
          <p:cNvPr id="29701" name="Picture 4" descr="ch06fig0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63775"/>
            <a:ext cx="7620000" cy="430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26E5144-6A13-5B4C-8B11-8F2B5956FD15}" type="slidenum">
              <a:rPr lang="en-US"/>
              <a:pPr/>
              <a:t>28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Race, Ethnicity, and Life </a:t>
            </a:r>
            <a:r>
              <a:rPr lang="en-US" sz="3400" dirty="0" smtClean="0">
                <a:latin typeface="Verdana" charset="0"/>
              </a:rPr>
              <a:t>Chances</a:t>
            </a:r>
            <a:endParaRPr lang="en-US" sz="3400" dirty="0">
              <a:latin typeface="Verdana" charset="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Health care is an area in which we find widespread disparity between racial and ethnic groups. </a:t>
            </a:r>
          </a:p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Disparities in access to health care may help explain the life expectancy rates for men and women of different races. </a:t>
            </a: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147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E5264F6-E8B7-B740-BACE-8A66EC86BA8E}" type="slidenum">
              <a:rPr lang="en-US"/>
              <a:pPr/>
              <a:t>29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>
                <a:latin typeface="Verdana" charset="0"/>
              </a:rPr>
              <a:t>Americans without Health Insurance by Race, 2007 </a:t>
            </a:r>
          </a:p>
        </p:txBody>
      </p:sp>
      <p:pic>
        <p:nvPicPr>
          <p:cNvPr id="31749" name="Picture 4" descr="ch09fig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38256"/>
            <a:ext cx="76962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1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FA62A7D-583D-F946-A1D0-F4AEC5294A3C}" type="slidenum">
              <a:rPr lang="en-US"/>
              <a:pPr/>
              <a:t>3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Race and Ethnicity Defined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3" y="2203409"/>
            <a:ext cx="7610476" cy="367076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Race</a:t>
            </a:r>
            <a:r>
              <a:rPr lang="en-US" sz="3200" dirty="0">
                <a:latin typeface="Century Gothic"/>
                <a:cs typeface="Century Gothic"/>
              </a:rPr>
              <a:t> is a socially defined category, based on real or perceived biological differences between groups of people. </a:t>
            </a:r>
          </a:p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Ethnicity</a:t>
            </a:r>
            <a:r>
              <a:rPr lang="en-US" sz="3200" dirty="0">
                <a:latin typeface="Century Gothic"/>
                <a:cs typeface="Century Gothic"/>
              </a:rPr>
              <a:t> is a socially defined category based on common language, religion, nationality, history, or another cultural factor. </a:t>
            </a: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773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BE6CA69-45BB-0B4C-95CC-43CF434D1CF8}" type="slidenum">
              <a:rPr lang="en-US"/>
              <a:pPr/>
              <a:t>30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400" dirty="0">
                <a:solidFill>
                  <a:srgbClr val="FFFFFF"/>
                </a:solidFill>
                <a:latin typeface="Verdana" charset="0"/>
              </a:rPr>
              <a:t>U.S. Life Expectancy by Race, </a:t>
            </a:r>
            <a:r>
              <a:rPr lang="en-GB" sz="3400" dirty="0" smtClean="0">
                <a:solidFill>
                  <a:srgbClr val="FFFFFF"/>
                </a:solidFill>
                <a:latin typeface="Verdana" charset="0"/>
              </a:rPr>
              <a:t>1970 – 2010</a:t>
            </a:r>
            <a:endParaRPr lang="en-US" sz="3400" dirty="0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3379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1706" y="2787302"/>
            <a:ext cx="2419098" cy="1453139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8256"/>
            <a:ext cx="9144000" cy="46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2B386CA-0258-E04B-851D-1B57E4AAF6F2}" type="slidenum">
              <a:rPr lang="en-US"/>
              <a:pPr/>
              <a:t>31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Race, Ethnicity, and Life </a:t>
            </a:r>
            <a:r>
              <a:rPr lang="en-US" sz="3400" dirty="0" smtClean="0">
                <a:latin typeface="Verdana" charset="0"/>
              </a:rPr>
              <a:t>Chances</a:t>
            </a:r>
            <a:endParaRPr lang="en-US" sz="2100" dirty="0">
              <a:latin typeface="Verdana" charset="0"/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>
                <a:latin typeface="Century Gothic"/>
                <a:cs typeface="Century Gothic"/>
              </a:rPr>
              <a:t>In U.S. education, the highest high school dropout rates are associated with those from economically disadvantaged and non-English-speaking backgrounds.</a:t>
            </a:r>
          </a:p>
          <a:p>
            <a:pPr eaLnBrk="1" hangingPunct="1"/>
            <a:endParaRPr lang="en-US" sz="3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0829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2158"/>
            <a:ext cx="8913813" cy="1456097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U.S</a:t>
            </a:r>
            <a:r>
              <a:rPr lang="en-US" sz="3200" dirty="0"/>
              <a:t>. College Enrollment Rates by U.S. College Enrollment Rates by Race and Ethnicity, 2005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32641" r="-32641"/>
          <a:stretch>
            <a:fillRect/>
          </a:stretch>
        </p:blipFill>
        <p:spPr>
          <a:xfrm>
            <a:off x="0" y="2142350"/>
            <a:ext cx="9501049" cy="45826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05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DD4AD08-236A-FF42-8F6C-50F425D9C279}" type="slidenum">
              <a:rPr lang="en-US"/>
              <a:pPr/>
              <a:t>33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b="1">
                <a:latin typeface="Verdana" charset="0"/>
              </a:rPr>
              <a:t>Median Net Worth of Households</a:t>
            </a:r>
          </a:p>
        </p:txBody>
      </p:sp>
      <p:pic>
        <p:nvPicPr>
          <p:cNvPr id="37893" name="Picture 4" descr="gr-falling-wealth-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" y="2201333"/>
            <a:ext cx="9087800" cy="436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3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EE9D389-6ACD-7B40-B339-18B2C319DD84}" type="slidenum">
              <a:rPr lang="en-US"/>
              <a:pPr/>
              <a:t>34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Race, Ethnicity, and Life </a:t>
            </a:r>
            <a:r>
              <a:rPr lang="en-US" sz="3400" dirty="0" smtClean="0">
                <a:latin typeface="Verdana" charset="0"/>
              </a:rPr>
              <a:t>Chances</a:t>
            </a:r>
            <a:endParaRPr lang="en-US" sz="2100" dirty="0">
              <a:latin typeface="Verdana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>
                <a:latin typeface="Century Gothic"/>
                <a:cs typeface="Century Gothic"/>
              </a:rPr>
              <a:t>Finally, non-whites are more likely to interact with law enforcement. </a:t>
            </a:r>
          </a:p>
          <a:p>
            <a:pPr eaLnBrk="1" hangingPunct="1"/>
            <a:r>
              <a:rPr lang="en-US" sz="3400" dirty="0">
                <a:latin typeface="Century Gothic"/>
                <a:cs typeface="Century Gothic"/>
              </a:rPr>
              <a:t>Ex: crack versus cocaine </a:t>
            </a:r>
          </a:p>
          <a:p>
            <a:pPr eaLnBrk="1" hangingPunct="1"/>
            <a:endParaRPr lang="en-US" sz="3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896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Likelihood of Imprisonment by Race and Gender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9990" r="-19990"/>
          <a:stretch>
            <a:fillRect/>
          </a:stretch>
        </p:blipFill>
        <p:spPr>
          <a:xfrm>
            <a:off x="-334654" y="2108254"/>
            <a:ext cx="9248467" cy="44608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46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AC10C10-2EE0-1841-8CE4-7DAFFF7C0839}" type="slidenum">
              <a:rPr lang="en-US"/>
              <a:pPr/>
              <a:t>36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>
                <a:latin typeface="Verdana" charset="0"/>
              </a:rPr>
              <a:t>Race Relations: Conflict or Cooperation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Genocide</a:t>
            </a:r>
            <a:r>
              <a:rPr lang="en-US" sz="3200" dirty="0">
                <a:latin typeface="Century Gothic"/>
                <a:cs typeface="Century Gothic"/>
              </a:rPr>
              <a:t> is the deliberate and systematic extermination of a racial, ethnic, national, or cultural group. </a:t>
            </a:r>
          </a:p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Population transfer</a:t>
            </a:r>
            <a:r>
              <a:rPr lang="en-US" sz="3200" dirty="0">
                <a:latin typeface="Century Gothic"/>
                <a:cs typeface="Century Gothic"/>
              </a:rPr>
              <a:t> the forcible removal of a group of people from the territory they have occupied. </a:t>
            </a: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308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6DB01CB-0748-3E40-ACF2-324612FA36E0}" type="slidenum">
              <a:rPr lang="en-US"/>
              <a:pPr/>
              <a:t>37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>
                <a:latin typeface="Verdana" charset="0"/>
              </a:rPr>
              <a:t>Race Relations: Conflict or Cooperation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941" y="2595562"/>
            <a:ext cx="8145959" cy="367076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Internal colonialism</a:t>
            </a:r>
            <a:r>
              <a:rPr lang="en-US" sz="3200" dirty="0">
                <a:latin typeface="Century Gothic"/>
                <a:cs typeface="Century Gothic"/>
              </a:rPr>
              <a:t> is the economic and political domination and subjugation of the minority group by the controlling group within a nation. </a:t>
            </a:r>
          </a:p>
          <a:p>
            <a:pPr eaLnBrk="1" hangingPunct="1"/>
            <a:r>
              <a:rPr lang="en-US" sz="3200" b="1" dirty="0">
                <a:latin typeface="Century Gothic"/>
                <a:cs typeface="Century Gothic"/>
              </a:rPr>
              <a:t>Segregation</a:t>
            </a:r>
            <a:r>
              <a:rPr lang="en-US" sz="3200" dirty="0">
                <a:latin typeface="Century Gothic"/>
                <a:cs typeface="Century Gothic"/>
              </a:rPr>
              <a:t> is the formal and legal separation of groups by race or ethnicity. </a:t>
            </a: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673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DBFCF29-2F85-B646-9F2C-9F8C91AD97C9}" type="slidenum">
              <a:rPr lang="en-US"/>
              <a:pPr/>
              <a:t>38</a:t>
            </a:fld>
            <a:endParaRPr 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>
                <a:latin typeface="Verdana" charset="0"/>
              </a:rPr>
              <a:t>Race Relations: Conflict or Cooperation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35" y="2371475"/>
            <a:ext cx="8370065" cy="3670767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b="1" dirty="0">
                <a:latin typeface="Century Gothic"/>
                <a:cs typeface="Century Gothic"/>
              </a:rPr>
              <a:t>Assimilation</a:t>
            </a:r>
            <a:r>
              <a:rPr lang="en-US" sz="3400" dirty="0">
                <a:latin typeface="Century Gothic"/>
                <a:cs typeface="Century Gothic"/>
              </a:rPr>
              <a:t> the minority group is absorbed into the mainstream or dominant group, making society more homogeneous. </a:t>
            </a:r>
          </a:p>
          <a:p>
            <a:pPr eaLnBrk="1" hangingPunct="1"/>
            <a:endParaRPr lang="en-US" sz="3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8944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3EA1C7E-E96D-CE4C-BB90-3DA1BC988FCA}" type="slidenum">
              <a:rPr lang="en-US"/>
              <a:pPr/>
              <a:t>39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>
                <a:latin typeface="Verdana" charset="0"/>
              </a:rPr>
              <a:t>Race Relations: Conflict or Cooperation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b="1" dirty="0">
                <a:latin typeface="Century Gothic"/>
                <a:cs typeface="Century Gothic"/>
              </a:rPr>
              <a:t>Pluralism</a:t>
            </a:r>
            <a:r>
              <a:rPr lang="en-US" sz="3400" dirty="0">
                <a:latin typeface="Century Gothic"/>
                <a:cs typeface="Century Gothic"/>
              </a:rPr>
              <a:t> (or </a:t>
            </a:r>
            <a:r>
              <a:rPr lang="en-US" sz="3400" b="1" dirty="0">
                <a:latin typeface="Century Gothic"/>
                <a:cs typeface="Century Gothic"/>
              </a:rPr>
              <a:t>multiculturalism</a:t>
            </a:r>
            <a:r>
              <a:rPr lang="en-US" sz="3400" dirty="0">
                <a:latin typeface="Century Gothic"/>
                <a:cs typeface="Century Gothic"/>
              </a:rPr>
              <a:t>) is a pattern of inter-group relations that encourage racial and ethnic variation within a society.</a:t>
            </a:r>
          </a:p>
          <a:p>
            <a:pPr eaLnBrk="1" hangingPunct="1"/>
            <a:endParaRPr lang="en-US" sz="3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4681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Verdana" charset="0"/>
              </a:rPr>
              <a:t>What Does “Black” and “White” Look Like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286000"/>
            <a:ext cx="5249334" cy="398032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o"/>
              <a:defRPr/>
            </a:pPr>
            <a:r>
              <a:rPr lang="en-US" sz="3200" dirty="0" smtClean="0">
                <a:latin typeface="Century Gothic (body)"/>
                <a:ea typeface="+mn-ea"/>
                <a:cs typeface="Century Gothic (body)"/>
              </a:rPr>
              <a:t>What race is this man?</a:t>
            </a:r>
          </a:p>
          <a:p>
            <a:pPr eaLnBrk="1" hangingPunct="1">
              <a:buFont typeface="Wingdings" pitchFamily="2" charset="2"/>
              <a:buChar char="o"/>
              <a:defRPr/>
            </a:pPr>
            <a:r>
              <a:rPr lang="en-US" sz="3200" dirty="0" smtClean="0">
                <a:latin typeface="Century Gothic (body)"/>
                <a:ea typeface="+mn-ea"/>
                <a:cs typeface="Century Gothic (body)"/>
              </a:rPr>
              <a:t>What marks him as Black?</a:t>
            </a:r>
          </a:p>
          <a:p>
            <a:pPr>
              <a:buFont typeface="Wingdings" pitchFamily="2" charset="2"/>
              <a:buChar char="o"/>
              <a:defRPr/>
            </a:pPr>
            <a:r>
              <a:rPr lang="en-US" sz="3200" dirty="0">
                <a:latin typeface="Century Gothic (body)"/>
                <a:cs typeface="Century Gothic (body)"/>
              </a:rPr>
              <a:t>A 2009 Pew Research Center </a:t>
            </a:r>
            <a:r>
              <a:rPr lang="en-US" sz="3200" dirty="0" smtClean="0">
                <a:latin typeface="Century Gothic (body)"/>
                <a:cs typeface="Century Gothic (body)"/>
              </a:rPr>
              <a:t>poll</a:t>
            </a:r>
            <a:r>
              <a:rPr lang="en-US" sz="3200" dirty="0">
                <a:latin typeface="Century Gothic (body)"/>
                <a:cs typeface="Century Gothic (body)"/>
              </a:rPr>
              <a:t> </a:t>
            </a:r>
            <a:r>
              <a:rPr lang="en-US" sz="3200" dirty="0" smtClean="0">
                <a:latin typeface="Century Gothic (body)"/>
                <a:cs typeface="Century Gothic (body)"/>
              </a:rPr>
              <a:t>showed that 52 </a:t>
            </a:r>
            <a:r>
              <a:rPr lang="en-US" sz="3200" dirty="0">
                <a:latin typeface="Century Gothic (body)"/>
                <a:cs typeface="Century Gothic (body)"/>
              </a:rPr>
              <a:t>percent of Americans said Barack Obama was of "mixed race," while 27 percent called him "black</a:t>
            </a:r>
            <a:r>
              <a:rPr lang="en-US" sz="3200" dirty="0" smtClean="0">
                <a:latin typeface="Century Gothic (body)"/>
                <a:cs typeface="Century Gothic (body)"/>
              </a:rPr>
              <a:t>.”</a:t>
            </a:r>
            <a:endParaRPr lang="en-US" sz="3200" dirty="0" smtClean="0">
              <a:latin typeface="Century Gothic (body)"/>
              <a:ea typeface="+mn-ea"/>
              <a:cs typeface="Century Gothic (body)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0D20773-DAD3-1A46-BA6F-5DBD4B7DB8F5}" type="slidenum">
              <a:rPr lang="en-US"/>
              <a:pPr/>
              <a:t>4</a:t>
            </a:fld>
            <a:endParaRPr lang="en-US"/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2225420"/>
            <a:ext cx="3176588" cy="36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97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Jim Crow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33" y="2352916"/>
            <a:ext cx="8444767" cy="3913414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Racism takes on new forms as society goes on </a:t>
            </a:r>
          </a:p>
          <a:p>
            <a:r>
              <a:rPr lang="en-US" sz="3200" dirty="0" smtClean="0"/>
              <a:t>Slavery </a:t>
            </a:r>
            <a:r>
              <a:rPr lang="en-US" sz="3200" dirty="0" smtClean="0">
                <a:sym typeface="Wingdings"/>
              </a:rPr>
              <a:t> Jim Crow  New Jim Crow</a:t>
            </a:r>
          </a:p>
          <a:p>
            <a:r>
              <a:rPr lang="en-US" sz="3200" dirty="0">
                <a:sym typeface="Wingdings"/>
              </a:rPr>
              <a:t>Alexander claims the U.S. criminal justice system uses the “War on Drugs” as a primary tool for enforcing traditional, as well as new, modes of discrimination and </a:t>
            </a:r>
            <a:r>
              <a:rPr lang="en-US" sz="3200" dirty="0" smtClean="0">
                <a:sym typeface="Wingdings"/>
              </a:rPr>
              <a:t>repression.</a:t>
            </a:r>
          </a:p>
          <a:p>
            <a:r>
              <a:rPr lang="en-US" sz="3200" dirty="0">
                <a:sym typeface="Wingdings"/>
              </a:rPr>
              <a:t>5% of the world's population, the U.S. incarcerates 25% of the world's prisoners</a:t>
            </a:r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533" y="532116"/>
            <a:ext cx="3012280" cy="15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8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78D0A28-41F6-254A-BD2D-06B13FB67445}" type="slidenum">
              <a:rPr lang="en-US"/>
              <a:pPr/>
              <a:t>41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A Class Divided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>
                <a:latin typeface="Century Gothic"/>
                <a:cs typeface="Century Gothic"/>
                <a:hlinkClick r:id="rId2"/>
              </a:rPr>
              <a:t>A Class Divided video</a:t>
            </a:r>
            <a:endParaRPr lang="en-US" sz="3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6398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3C4B404-F070-BF45-93DE-819EE7686370}" type="slidenum">
              <a:rPr lang="en-US"/>
              <a:pPr/>
              <a:t>42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Take Away Points: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781" y="2240872"/>
            <a:ext cx="8671031" cy="3454676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dirty="0">
                <a:latin typeface="Century Gothic"/>
                <a:cs typeface="Century Gothic"/>
              </a:rPr>
              <a:t>Race and ethnicity are social constructions, or reifications.</a:t>
            </a:r>
          </a:p>
          <a:p>
            <a:pPr eaLnBrk="1" hangingPunct="1"/>
            <a:r>
              <a:rPr lang="en-US" sz="3000" dirty="0">
                <a:latin typeface="Century Gothic"/>
                <a:cs typeface="Century Gothic"/>
              </a:rPr>
              <a:t>They do not exist in the natural world but only in the social world.</a:t>
            </a:r>
          </a:p>
          <a:p>
            <a:pPr eaLnBrk="1" hangingPunct="1"/>
            <a:r>
              <a:rPr lang="en-US" sz="3000" dirty="0">
                <a:latin typeface="Century Gothic"/>
                <a:cs typeface="Century Gothic"/>
              </a:rPr>
              <a:t>They have real consequences and are used as the basis for inequality.</a:t>
            </a:r>
          </a:p>
          <a:p>
            <a:pPr eaLnBrk="1" hangingPunct="1"/>
            <a:r>
              <a:rPr lang="en-US" sz="3000" dirty="0">
                <a:latin typeface="Century Gothic"/>
                <a:cs typeface="Century Gothic"/>
              </a:rPr>
              <a:t>Like social class, they have effects on life chances.</a:t>
            </a:r>
          </a:p>
          <a:p>
            <a:pPr eaLnBrk="1" hangingPunct="1"/>
            <a:endParaRPr lang="en-US" sz="3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1825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0A86A5F-4F2D-974A-8D36-CF6EB4616B13}" type="slidenum">
              <a:rPr lang="en-US"/>
              <a:pPr/>
              <a:t>43</a:t>
            </a:fld>
            <a:endParaRPr 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Lesson Quiz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8941" y="2259546"/>
            <a:ext cx="8145959" cy="4006784"/>
          </a:xfrm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entury Gothic"/>
                <a:cs typeface="Century Gothic"/>
              </a:rPr>
              <a:t>1.	A socially defined category based on common language, religion, nationality, history, or another cultural factor is called:</a:t>
            </a:r>
          </a:p>
          <a:p>
            <a:pPr lvl="2">
              <a:buFont typeface="Wingdings" charset="0"/>
              <a:buNone/>
            </a:pPr>
            <a:r>
              <a:rPr lang="en-US" sz="3200" dirty="0">
                <a:latin typeface="Century Gothic"/>
                <a:cs typeface="Century Gothic"/>
              </a:rPr>
              <a:t>a. ethnicity</a:t>
            </a:r>
          </a:p>
          <a:p>
            <a:pPr lvl="2">
              <a:buFont typeface="Wingdings" charset="0"/>
              <a:buNone/>
            </a:pPr>
            <a:r>
              <a:rPr lang="en-US" sz="3200" dirty="0">
                <a:latin typeface="Century Gothic"/>
                <a:cs typeface="Century Gothic"/>
              </a:rPr>
              <a:t>b. symbolic ethnicity</a:t>
            </a:r>
          </a:p>
          <a:p>
            <a:pPr lvl="2">
              <a:buFont typeface="Wingdings" charset="0"/>
              <a:buNone/>
            </a:pPr>
            <a:r>
              <a:rPr lang="en-US" sz="3200" dirty="0">
                <a:latin typeface="Century Gothic"/>
                <a:cs typeface="Century Gothic"/>
              </a:rPr>
              <a:t>c. symbolic race</a:t>
            </a:r>
          </a:p>
          <a:p>
            <a:pPr lvl="2">
              <a:buFont typeface="Wingdings" charset="0"/>
              <a:buNone/>
            </a:pPr>
            <a:r>
              <a:rPr lang="en-US" sz="3200" dirty="0">
                <a:latin typeface="Century Gothic"/>
                <a:cs typeface="Century Gothic"/>
              </a:rPr>
              <a:t>d. race</a:t>
            </a: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3309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BFBDE79-AB8F-5740-944B-5605CB8696CC}" type="slidenum">
              <a:rPr lang="en-US"/>
              <a:pPr/>
              <a:t>44</a:t>
            </a:fld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Lesson Quiz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537" y="2595562"/>
            <a:ext cx="8295363" cy="3670767"/>
          </a:xfrm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r>
              <a:rPr lang="en-US" sz="3200" dirty="0">
                <a:latin typeface="Century Gothic"/>
                <a:cs typeface="Century Gothic"/>
              </a:rPr>
              <a:t>2.	The unequal treatment of individuals because of their social group is called:</a:t>
            </a: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a. </a:t>
            </a:r>
            <a:r>
              <a:rPr lang="fr-FR" sz="3200" dirty="0" err="1">
                <a:latin typeface="Century Gothic"/>
                <a:cs typeface="Century Gothic"/>
              </a:rPr>
              <a:t>racism</a:t>
            </a:r>
            <a:endParaRPr lang="fr-FR" sz="3200" dirty="0">
              <a:latin typeface="Century Gothic"/>
              <a:cs typeface="Century Gothic"/>
            </a:endParaRP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b. Discrimination</a:t>
            </a: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c. </a:t>
            </a:r>
            <a:r>
              <a:rPr lang="fr-FR" sz="3200" dirty="0" err="1">
                <a:latin typeface="Century Gothic"/>
                <a:cs typeface="Century Gothic"/>
              </a:rPr>
              <a:t>prejudice</a:t>
            </a:r>
            <a:endParaRPr lang="fr-FR" sz="3200" dirty="0">
              <a:latin typeface="Century Gothic"/>
              <a:cs typeface="Century Gothic"/>
            </a:endParaRP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d. </a:t>
            </a:r>
            <a:r>
              <a:rPr lang="fr-FR" sz="3200" dirty="0" err="1">
                <a:latin typeface="Century Gothic"/>
                <a:cs typeface="Century Gothic"/>
              </a:rPr>
              <a:t>institutional</a:t>
            </a:r>
            <a:r>
              <a:rPr lang="fr-FR" sz="3200" dirty="0">
                <a:latin typeface="Century Gothic"/>
                <a:cs typeface="Century Gothic"/>
              </a:rPr>
              <a:t> </a:t>
            </a:r>
            <a:r>
              <a:rPr lang="fr-FR" sz="3200" dirty="0" err="1">
                <a:latin typeface="Century Gothic"/>
                <a:cs typeface="Century Gothic"/>
              </a:rPr>
              <a:t>racism</a:t>
            </a:r>
            <a:endParaRPr lang="fr-FR" sz="3200" dirty="0">
              <a:latin typeface="Century Gothic"/>
              <a:cs typeface="Century Gothic"/>
            </a:endParaRP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7972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8A2D122-8362-2247-8B80-29395232D5AC}" type="slidenum">
              <a:rPr lang="en-US"/>
              <a:pPr/>
              <a:t>45</a:t>
            </a:fld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Lesson Quiz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888" y="2296894"/>
            <a:ext cx="8258012" cy="396943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3.	Light-</a:t>
            </a:r>
            <a:r>
              <a:rPr lang="fr-FR" sz="3200" dirty="0" err="1">
                <a:latin typeface="Century Gothic"/>
                <a:cs typeface="Century Gothic"/>
              </a:rPr>
              <a:t>skinned</a:t>
            </a:r>
            <a:r>
              <a:rPr lang="fr-FR" sz="3200" dirty="0">
                <a:latin typeface="Century Gothic"/>
                <a:cs typeface="Century Gothic"/>
              </a:rPr>
              <a:t> </a:t>
            </a:r>
            <a:r>
              <a:rPr lang="fr-FR" sz="3200" dirty="0" err="1">
                <a:latin typeface="Century Gothic"/>
                <a:cs typeface="Century Gothic"/>
              </a:rPr>
              <a:t>African</a:t>
            </a:r>
            <a:r>
              <a:rPr lang="fr-FR" sz="3200" dirty="0">
                <a:latin typeface="Century Gothic"/>
                <a:cs typeface="Century Gothic"/>
              </a:rPr>
              <a:t> </a:t>
            </a:r>
            <a:r>
              <a:rPr lang="fr-FR" sz="3200" dirty="0" err="1">
                <a:latin typeface="Century Gothic"/>
                <a:cs typeface="Century Gothic"/>
              </a:rPr>
              <a:t>Americans</a:t>
            </a:r>
            <a:r>
              <a:rPr lang="fr-FR" sz="3200" dirty="0">
                <a:latin typeface="Century Gothic"/>
                <a:cs typeface="Century Gothic"/>
              </a:rPr>
              <a:t> </a:t>
            </a:r>
            <a:r>
              <a:rPr lang="fr-FR" sz="3200" dirty="0" err="1">
                <a:latin typeface="Century Gothic"/>
                <a:cs typeface="Century Gothic"/>
              </a:rPr>
              <a:t>who</a:t>
            </a:r>
            <a:r>
              <a:rPr lang="fr-FR" sz="3200" dirty="0">
                <a:latin typeface="Century Gothic"/>
                <a:cs typeface="Century Gothic"/>
              </a:rPr>
              <a:t> </a:t>
            </a:r>
            <a:r>
              <a:rPr lang="fr-FR" sz="3200" dirty="0" err="1">
                <a:latin typeface="Century Gothic"/>
                <a:cs typeface="Century Gothic"/>
              </a:rPr>
              <a:t>attempt</a:t>
            </a:r>
            <a:r>
              <a:rPr lang="fr-FR" sz="3200" dirty="0">
                <a:latin typeface="Century Gothic"/>
                <a:cs typeface="Century Gothic"/>
              </a:rPr>
              <a:t> to live as white in </a:t>
            </a:r>
            <a:r>
              <a:rPr lang="fr-FR" sz="3200" dirty="0" err="1">
                <a:latin typeface="Century Gothic"/>
                <a:cs typeface="Century Gothic"/>
              </a:rPr>
              <a:t>order</a:t>
            </a:r>
            <a:r>
              <a:rPr lang="fr-FR" sz="3200" dirty="0">
                <a:latin typeface="Century Gothic"/>
                <a:cs typeface="Century Gothic"/>
              </a:rPr>
              <a:t> to </a:t>
            </a:r>
            <a:r>
              <a:rPr lang="fr-FR" sz="3200" dirty="0" err="1">
                <a:latin typeface="Century Gothic"/>
                <a:cs typeface="Century Gothic"/>
              </a:rPr>
              <a:t>avoid</a:t>
            </a:r>
            <a:r>
              <a:rPr lang="fr-FR" sz="3200" dirty="0">
                <a:latin typeface="Century Gothic"/>
                <a:cs typeface="Century Gothic"/>
              </a:rPr>
              <a:t> the </a:t>
            </a:r>
            <a:r>
              <a:rPr lang="fr-FR" sz="3200" dirty="0" err="1">
                <a:latin typeface="Century Gothic"/>
                <a:cs typeface="Century Gothic"/>
              </a:rPr>
              <a:t>consequences</a:t>
            </a:r>
            <a:r>
              <a:rPr lang="fr-FR" sz="3200" dirty="0">
                <a:latin typeface="Century Gothic"/>
                <a:cs typeface="Century Gothic"/>
              </a:rPr>
              <a:t> of </a:t>
            </a:r>
            <a:r>
              <a:rPr lang="fr-FR" sz="3200" dirty="0" err="1">
                <a:latin typeface="Century Gothic"/>
                <a:cs typeface="Century Gothic"/>
              </a:rPr>
              <a:t>being</a:t>
            </a:r>
            <a:r>
              <a:rPr lang="fr-FR" sz="3200" dirty="0">
                <a:latin typeface="Century Gothic"/>
                <a:cs typeface="Century Gothic"/>
              </a:rPr>
              <a:t> black in a </a:t>
            </a:r>
            <a:r>
              <a:rPr lang="fr-FR" sz="3200" dirty="0" err="1">
                <a:latin typeface="Century Gothic"/>
                <a:cs typeface="Century Gothic"/>
              </a:rPr>
              <a:t>racist</a:t>
            </a:r>
            <a:r>
              <a:rPr lang="fr-FR" sz="3200" dirty="0">
                <a:latin typeface="Century Gothic"/>
                <a:cs typeface="Century Gothic"/>
              </a:rPr>
              <a:t> society are </a:t>
            </a:r>
            <a:r>
              <a:rPr lang="fr-FR" sz="3200" dirty="0" err="1">
                <a:latin typeface="Century Gothic"/>
                <a:cs typeface="Century Gothic"/>
              </a:rPr>
              <a:t>practicing</a:t>
            </a:r>
            <a:r>
              <a:rPr lang="fr-FR" sz="3200" dirty="0">
                <a:latin typeface="Century Gothic"/>
                <a:cs typeface="Century Gothic"/>
              </a:rPr>
              <a:t>:</a:t>
            </a:r>
          </a:p>
          <a:p>
            <a:pPr lvl="2">
              <a:lnSpc>
                <a:spcPct val="90000"/>
              </a:lnSpc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a. racial passing</a:t>
            </a:r>
          </a:p>
          <a:p>
            <a:pPr lvl="2">
              <a:lnSpc>
                <a:spcPct val="90000"/>
              </a:lnSpc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b. social </a:t>
            </a:r>
            <a:r>
              <a:rPr lang="fr-FR" sz="3200" dirty="0" err="1">
                <a:latin typeface="Century Gothic"/>
                <a:cs typeface="Century Gothic"/>
              </a:rPr>
              <a:t>fraud</a:t>
            </a:r>
            <a:endParaRPr lang="fr-FR" sz="3200" dirty="0">
              <a:latin typeface="Century Gothic"/>
              <a:cs typeface="Century Gothic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c. </a:t>
            </a:r>
            <a:r>
              <a:rPr lang="fr-FR" sz="3200" dirty="0" err="1">
                <a:latin typeface="Century Gothic"/>
                <a:cs typeface="Century Gothic"/>
              </a:rPr>
              <a:t>ethnic</a:t>
            </a:r>
            <a:r>
              <a:rPr lang="fr-FR" sz="3200" dirty="0">
                <a:latin typeface="Century Gothic"/>
                <a:cs typeface="Century Gothic"/>
              </a:rPr>
              <a:t> </a:t>
            </a:r>
            <a:r>
              <a:rPr lang="fr-FR" sz="3200" dirty="0" err="1">
                <a:latin typeface="Century Gothic"/>
                <a:cs typeface="Century Gothic"/>
              </a:rPr>
              <a:t>cleansing</a:t>
            </a:r>
            <a:endParaRPr lang="fr-FR" sz="3200" dirty="0">
              <a:latin typeface="Century Gothic"/>
              <a:cs typeface="Century Gothic"/>
            </a:endParaRPr>
          </a:p>
          <a:p>
            <a:pPr lvl="2">
              <a:lnSpc>
                <a:spcPct val="90000"/>
              </a:lnSpc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d. </a:t>
            </a:r>
            <a:r>
              <a:rPr lang="fr-FR" sz="3200" dirty="0" err="1">
                <a:latin typeface="Century Gothic"/>
                <a:cs typeface="Century Gothic"/>
              </a:rPr>
              <a:t>symbolic</a:t>
            </a:r>
            <a:r>
              <a:rPr lang="fr-FR" sz="3200" dirty="0">
                <a:latin typeface="Century Gothic"/>
                <a:cs typeface="Century Gothic"/>
              </a:rPr>
              <a:t> </a:t>
            </a:r>
            <a:r>
              <a:rPr lang="fr-FR" sz="3200" dirty="0" err="1">
                <a:latin typeface="Century Gothic"/>
                <a:cs typeface="Century Gothic"/>
              </a:rPr>
              <a:t>racism</a:t>
            </a:r>
            <a:endParaRPr lang="fr-FR" sz="3200" dirty="0">
              <a:latin typeface="Century Gothic"/>
              <a:cs typeface="Century Gothic"/>
            </a:endParaRPr>
          </a:p>
          <a:p>
            <a:pPr eaLnBrk="1" hangingPunct="1">
              <a:lnSpc>
                <a:spcPct val="90000"/>
              </a:lnSpc>
            </a:pPr>
            <a:endParaRPr lang="fr-FR" sz="3200" dirty="0">
              <a:latin typeface="Century Gothic"/>
              <a:cs typeface="Century Gothic"/>
            </a:endParaRP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9614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AE2EC17-5421-114B-9D37-6DDDD1BFF038}" type="slidenum">
              <a:rPr lang="en-US"/>
              <a:pPr/>
              <a:t>46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Lesson Quiz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319" y="2427612"/>
            <a:ext cx="8052581" cy="3838718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4.	 A</a:t>
            </a:r>
            <a:r>
              <a:rPr lang="en-US" sz="3200" dirty="0">
                <a:latin typeface="Century Gothic"/>
                <a:cs typeface="Century Gothic"/>
              </a:rPr>
              <a:t>n idea about the characteristics of a group describes</a:t>
            </a:r>
            <a:r>
              <a:rPr lang="fr-FR" sz="3200" dirty="0">
                <a:latin typeface="Century Gothic"/>
                <a:cs typeface="Century Gothic"/>
              </a:rPr>
              <a:t>:</a:t>
            </a: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a. </a:t>
            </a:r>
            <a:r>
              <a:rPr lang="fr-FR" sz="3200" dirty="0" err="1">
                <a:latin typeface="Century Gothic"/>
                <a:cs typeface="Century Gothic"/>
              </a:rPr>
              <a:t>prejudice</a:t>
            </a:r>
            <a:endParaRPr lang="fr-FR" sz="3200" dirty="0">
              <a:latin typeface="Century Gothic"/>
              <a:cs typeface="Century Gothic"/>
            </a:endParaRP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b. assimilation</a:t>
            </a: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c. discrimination</a:t>
            </a: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d. </a:t>
            </a:r>
            <a:r>
              <a:rPr lang="fr-FR" sz="3200" dirty="0" err="1">
                <a:latin typeface="Century Gothic"/>
                <a:cs typeface="Century Gothic"/>
              </a:rPr>
              <a:t>stereotyping</a:t>
            </a:r>
            <a:endParaRPr lang="fr-FR" sz="3200" dirty="0">
              <a:latin typeface="Century Gothic"/>
              <a:cs typeface="Century Gothic"/>
            </a:endParaRP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6586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97C1204-7B33-6A42-BCC9-C9008BD504B4}" type="slidenum">
              <a:rPr lang="en-US"/>
              <a:pPr/>
              <a:t>47</a:t>
            </a:fld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Lesson Quiz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319" y="2595562"/>
            <a:ext cx="8052581" cy="3670767"/>
          </a:xfrm>
        </p:spPr>
        <p:txBody>
          <a:bodyPr>
            <a:noAutofit/>
          </a:bodyPr>
          <a:lstStyle/>
          <a:p>
            <a:pPr eaLnBrk="1" hangingPunct="1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5.	The pattern of </a:t>
            </a:r>
            <a:r>
              <a:rPr lang="fr-FR" sz="3200" dirty="0" err="1">
                <a:latin typeface="Century Gothic"/>
                <a:cs typeface="Century Gothic"/>
              </a:rPr>
              <a:t>intergroup</a:t>
            </a:r>
            <a:r>
              <a:rPr lang="fr-FR" sz="3200" dirty="0">
                <a:latin typeface="Century Gothic"/>
                <a:cs typeface="Century Gothic"/>
              </a:rPr>
              <a:t> relations </a:t>
            </a:r>
            <a:r>
              <a:rPr lang="fr-FR" sz="3200" dirty="0" err="1">
                <a:latin typeface="Century Gothic"/>
                <a:cs typeface="Century Gothic"/>
              </a:rPr>
              <a:t>that</a:t>
            </a:r>
            <a:r>
              <a:rPr lang="fr-FR" sz="3200" dirty="0">
                <a:latin typeface="Century Gothic"/>
                <a:cs typeface="Century Gothic"/>
              </a:rPr>
              <a:t> encourages racial and </a:t>
            </a:r>
            <a:r>
              <a:rPr lang="fr-FR" sz="3200" dirty="0" err="1">
                <a:latin typeface="Century Gothic"/>
                <a:cs typeface="Century Gothic"/>
              </a:rPr>
              <a:t>ethnic</a:t>
            </a:r>
            <a:r>
              <a:rPr lang="fr-FR" sz="3200" dirty="0">
                <a:latin typeface="Century Gothic"/>
                <a:cs typeface="Century Gothic"/>
              </a:rPr>
              <a:t> variation </a:t>
            </a:r>
            <a:r>
              <a:rPr lang="fr-FR" sz="3200" dirty="0" err="1">
                <a:latin typeface="Century Gothic"/>
                <a:cs typeface="Century Gothic"/>
              </a:rPr>
              <a:t>within</a:t>
            </a:r>
            <a:r>
              <a:rPr lang="fr-FR" sz="3200" dirty="0">
                <a:latin typeface="Century Gothic"/>
                <a:cs typeface="Century Gothic"/>
              </a:rPr>
              <a:t> a society </a:t>
            </a:r>
            <a:r>
              <a:rPr lang="fr-FR" sz="3200" dirty="0" err="1">
                <a:latin typeface="Century Gothic"/>
                <a:cs typeface="Century Gothic"/>
              </a:rPr>
              <a:t>is</a:t>
            </a:r>
            <a:r>
              <a:rPr lang="fr-FR" sz="3200" dirty="0">
                <a:latin typeface="Century Gothic"/>
                <a:cs typeface="Century Gothic"/>
              </a:rPr>
              <a:t> </a:t>
            </a:r>
            <a:r>
              <a:rPr lang="fr-FR" sz="3200" dirty="0" err="1">
                <a:latin typeface="Century Gothic"/>
                <a:cs typeface="Century Gothic"/>
              </a:rPr>
              <a:t>called</a:t>
            </a:r>
            <a:r>
              <a:rPr lang="fr-FR" sz="3200" dirty="0">
                <a:latin typeface="Century Gothic"/>
                <a:cs typeface="Century Gothic"/>
              </a:rPr>
              <a:t>:</a:t>
            </a: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a. </a:t>
            </a:r>
            <a:r>
              <a:rPr lang="fr-FR" sz="3200" dirty="0" err="1">
                <a:latin typeface="Century Gothic"/>
                <a:cs typeface="Century Gothic"/>
              </a:rPr>
              <a:t>pluralism</a:t>
            </a:r>
            <a:endParaRPr lang="fr-FR" sz="3200" dirty="0">
              <a:latin typeface="Century Gothic"/>
              <a:cs typeface="Century Gothic"/>
            </a:endParaRP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b. </a:t>
            </a:r>
            <a:r>
              <a:rPr lang="fr-FR" sz="3200" dirty="0" err="1">
                <a:latin typeface="Century Gothic"/>
                <a:cs typeface="Century Gothic"/>
              </a:rPr>
              <a:t>segregation</a:t>
            </a:r>
            <a:endParaRPr lang="fr-FR" sz="3200" dirty="0">
              <a:latin typeface="Century Gothic"/>
              <a:cs typeface="Century Gothic"/>
            </a:endParaRP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c. population </a:t>
            </a:r>
            <a:r>
              <a:rPr lang="fr-FR" sz="3200" dirty="0" err="1">
                <a:latin typeface="Century Gothic"/>
                <a:cs typeface="Century Gothic"/>
              </a:rPr>
              <a:t>transfer</a:t>
            </a:r>
            <a:endParaRPr lang="fr-FR" sz="3200" dirty="0">
              <a:latin typeface="Century Gothic"/>
              <a:cs typeface="Century Gothic"/>
            </a:endParaRPr>
          </a:p>
          <a:p>
            <a:pPr lvl="2">
              <a:buFont typeface="Wingdings" charset="0"/>
              <a:buNone/>
            </a:pPr>
            <a:r>
              <a:rPr lang="fr-FR" sz="3200" dirty="0">
                <a:latin typeface="Century Gothic"/>
                <a:cs typeface="Century Gothic"/>
              </a:rPr>
              <a:t>d. assimilation</a:t>
            </a:r>
          </a:p>
          <a:p>
            <a:pPr eaLnBrk="1" hangingPunct="1"/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743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Verdana" charset="0"/>
              </a:rPr>
              <a:t>What Does “Black” and “White” Look Like Anyway? Obama and his Grandfather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58F87C5-511E-AB46-98A8-77E54B064A17}" type="slidenum">
              <a:rPr lang="en-US"/>
              <a:pPr/>
              <a:t>5</a:t>
            </a:fld>
            <a:endParaRPr lang="en-US"/>
          </a:p>
        </p:txBody>
      </p:sp>
      <p:pic>
        <p:nvPicPr>
          <p:cNvPr id="81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20912"/>
            <a:ext cx="7391400" cy="4348163"/>
          </a:xfrm>
          <a:noFill/>
        </p:spPr>
      </p:pic>
    </p:spTree>
    <p:extLst>
      <p:ext uri="{BB962C8B-B14F-4D97-AF65-F5344CB8AC3E}">
        <p14:creationId xmlns:p14="http://schemas.microsoft.com/office/powerpoint/2010/main" val="365462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61C8E5D-CB25-804B-98F7-5398C3EA0ACD}" type="slidenum">
              <a:rPr lang="en-US"/>
              <a:pPr/>
              <a:t>6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Race and Ethnicity Defined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590" y="2595562"/>
            <a:ext cx="8183310" cy="3670767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dirty="0">
                <a:latin typeface="Century Gothic"/>
                <a:cs typeface="Century Gothic"/>
              </a:rPr>
              <a:t>Sociologists see race and ethnicity as social constructions because they are not rooted in biological differences, they change over time, and they never have firm boundaries. </a:t>
            </a:r>
          </a:p>
          <a:p>
            <a:pPr lvl="2"/>
            <a:r>
              <a:rPr lang="en-US" sz="3400" dirty="0">
                <a:latin typeface="Century Gothic"/>
                <a:cs typeface="Century Gothic"/>
              </a:rPr>
              <a:t>Ex: white</a:t>
            </a:r>
          </a:p>
          <a:p>
            <a:pPr eaLnBrk="1" hangingPunct="1"/>
            <a:endParaRPr lang="en-US" sz="3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942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6"/>
            <a:ext cx="5245303" cy="914400"/>
          </a:xfrm>
        </p:spPr>
        <p:txBody>
          <a:bodyPr>
            <a:noAutofit/>
          </a:bodyPr>
          <a:lstStyle/>
          <a:p>
            <a:r>
              <a:rPr lang="en-US" sz="2200" dirty="0"/>
              <a:t>“BLACK AND WHITE TWINS” AND THE SOCIAL CONSTRUCTION OF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844350"/>
            <a:ext cx="7610476" cy="3421979"/>
          </a:xfrm>
        </p:spPr>
        <p:txBody>
          <a:bodyPr/>
          <a:lstStyle/>
          <a:p>
            <a:r>
              <a:rPr lang="en-US" sz="2500" dirty="0"/>
              <a:t>The children in the images below — </a:t>
            </a:r>
            <a:r>
              <a:rPr lang="en-US" sz="2500" dirty="0" err="1"/>
              <a:t>Kian</a:t>
            </a:r>
            <a:r>
              <a:rPr lang="en-US" sz="2500" dirty="0"/>
              <a:t> and </a:t>
            </a:r>
            <a:r>
              <a:rPr lang="en-US" sz="2500" dirty="0" err="1"/>
              <a:t>Remee</a:t>
            </a:r>
            <a:r>
              <a:rPr lang="en-US" sz="2500" dirty="0"/>
              <a:t> Hodgson – are fraternal twins born to two bi-racial </a:t>
            </a:r>
            <a:r>
              <a:rPr lang="en-US" sz="2500" dirty="0" smtClean="0"/>
              <a:t>parents. What race are they?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03" y="293752"/>
            <a:ext cx="3668510" cy="2401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766" y="4295775"/>
            <a:ext cx="6350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8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3D07165-135D-2841-A267-1E8473B2E25C}" type="slidenum">
              <a:rPr lang="en-US"/>
              <a:pPr/>
              <a:t>8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Defining Race and </a:t>
            </a:r>
            <a:r>
              <a:rPr lang="en-US" sz="3400" dirty="0" smtClean="0">
                <a:latin typeface="Verdana" charset="0"/>
              </a:rPr>
              <a:t>Ethnicity</a:t>
            </a:r>
            <a:endParaRPr lang="en-US" sz="3400" dirty="0">
              <a:latin typeface="Verdana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754" y="2427497"/>
            <a:ext cx="6860022" cy="3670767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entury Gothic"/>
                <a:cs typeface="Century Gothic"/>
              </a:rPr>
              <a:t>The distinction between race and ethnicity is important because ethnicity can be displayed or hidden, depending on individual preferences, while racial identities are always on display.</a:t>
            </a:r>
          </a:p>
          <a:p>
            <a:pPr eaLnBrk="1" hangingPunct="1"/>
            <a:endParaRPr lang="en-US" dirty="0">
              <a:latin typeface="Verdana" charset="0"/>
            </a:endParaRP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36" y="2606724"/>
            <a:ext cx="2061758" cy="206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20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F67991F-F57F-8240-BE33-3ABC88FD21DE}" type="slidenum">
              <a:rPr lang="en-US"/>
              <a:pPr/>
              <a:t>9</a:t>
            </a:fld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>
                <a:latin typeface="Verdana" charset="0"/>
              </a:rPr>
              <a:t>Race and Ethnicity </a:t>
            </a:r>
            <a:r>
              <a:rPr lang="en-US" sz="3400" dirty="0" smtClean="0">
                <a:latin typeface="Verdana" charset="0"/>
              </a:rPr>
              <a:t>Defined</a:t>
            </a:r>
            <a:endParaRPr lang="en-US" sz="3400" dirty="0">
              <a:latin typeface="Verdana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577002"/>
            <a:ext cx="3852862" cy="3442798"/>
          </a:xfrm>
        </p:spPr>
        <p:txBody>
          <a:bodyPr/>
          <a:lstStyle/>
          <a:p>
            <a:pPr eaLnBrk="1" hangingPunct="1"/>
            <a:r>
              <a:rPr lang="en-US" sz="2600" b="1" dirty="0">
                <a:latin typeface="Century Gothic"/>
                <a:cs typeface="Century Gothic"/>
              </a:rPr>
              <a:t>Symbolic</a:t>
            </a:r>
            <a:r>
              <a:rPr lang="en-US" sz="2600" b="1" i="1" dirty="0">
                <a:latin typeface="Century Gothic"/>
                <a:cs typeface="Century Gothic"/>
              </a:rPr>
              <a:t> </a:t>
            </a:r>
            <a:r>
              <a:rPr lang="en-US" sz="2600" b="1" dirty="0">
                <a:latin typeface="Century Gothic"/>
                <a:cs typeface="Century Gothic"/>
              </a:rPr>
              <a:t>ethnicity</a:t>
            </a:r>
            <a:r>
              <a:rPr lang="en-US" sz="2600" dirty="0">
                <a:latin typeface="Century Gothic"/>
                <a:cs typeface="Century Gothic"/>
              </a:rPr>
              <a:t> is an ethnic identity that is only relevant on specific occasions and does not significantly impact everyday life. </a:t>
            </a:r>
          </a:p>
          <a:p>
            <a:pPr eaLnBrk="1" hangingPunct="1"/>
            <a:endParaRPr lang="en-US" sz="2600" dirty="0">
              <a:latin typeface="Century Gothic"/>
              <a:cs typeface="Century Gothic"/>
            </a:endParaRPr>
          </a:p>
        </p:txBody>
      </p:sp>
      <p:pic>
        <p:nvPicPr>
          <p:cNvPr id="12294" name="Picture 4" descr="ch09ph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33650"/>
            <a:ext cx="4267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4648200" y="5378450"/>
            <a:ext cx="411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Crowds line the streets at the St. Patrick’s Day Parade in New York City. How is this an example of symbolic ethnicity?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3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6352</TotalTime>
  <Words>1761</Words>
  <Application>Microsoft Macintosh PowerPoint</Application>
  <PresentationFormat>On-screen Show (4:3)</PresentationFormat>
  <Paragraphs>201</Paragraphs>
  <Slides>47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Perception</vt:lpstr>
      <vt:lpstr>Lesson 9: Race and Ethnicity</vt:lpstr>
      <vt:lpstr>Reifications</vt:lpstr>
      <vt:lpstr>Race and Ethnicity Defined</vt:lpstr>
      <vt:lpstr>What Does “Black” and “White” Look Like Anyway?</vt:lpstr>
      <vt:lpstr>What Does “Black” and “White” Look Like Anyway? Obama and his Grandfather</vt:lpstr>
      <vt:lpstr>Race and Ethnicity Defined </vt:lpstr>
      <vt:lpstr>“BLACK AND WHITE TWINS” AND THE SOCIAL CONSTRUCTION OF RACE</vt:lpstr>
      <vt:lpstr>Defining Race and Ethnicity</vt:lpstr>
      <vt:lpstr>Race and Ethnicity Defined</vt:lpstr>
      <vt:lpstr>What Is a Minority?</vt:lpstr>
      <vt:lpstr>Racism, Prejudice, and Discrimination</vt:lpstr>
      <vt:lpstr>Racism, Prejudice, and Discrimination</vt:lpstr>
      <vt:lpstr>PowerPoint Presentation</vt:lpstr>
      <vt:lpstr>Racism, Prejudice, and Discrimination</vt:lpstr>
      <vt:lpstr>Racism, Prejudice, and Discrimination</vt:lpstr>
      <vt:lpstr>The Flipside to Disadvantage</vt:lpstr>
      <vt:lpstr>What’s the Opposite of ‘Underprivileged’? </vt:lpstr>
      <vt:lpstr>PowerPoint Presentation</vt:lpstr>
      <vt:lpstr>Theoretical Approaches to Understanding Race in America</vt:lpstr>
      <vt:lpstr>Theoretical Approaches to Understanding Race in America</vt:lpstr>
      <vt:lpstr>Race as an Interactional Accomplishment</vt:lpstr>
      <vt:lpstr>Theories of Race in Review</vt:lpstr>
      <vt:lpstr>An Ethnic Snapshot of America Today</vt:lpstr>
      <vt:lpstr>Race, Ethnicity, and Life Chances</vt:lpstr>
      <vt:lpstr>Personal and Household Income, 2005</vt:lpstr>
      <vt:lpstr>Incarceration Rates by Race &amp; Ethnicity, 2010</vt:lpstr>
      <vt:lpstr>Number of Executions and Race of Prisoners Executed, 1976–2009</vt:lpstr>
      <vt:lpstr>Race, Ethnicity, and Life Chances</vt:lpstr>
      <vt:lpstr>Americans without Health Insurance by Race, 2007 </vt:lpstr>
      <vt:lpstr>U.S. Life Expectancy by Race, 1970 – 2010</vt:lpstr>
      <vt:lpstr>Race, Ethnicity, and Life Chances</vt:lpstr>
      <vt:lpstr>  U.S. College Enrollment Rates by U.S. College Enrollment Rates by Race and Ethnicity, 2005  </vt:lpstr>
      <vt:lpstr>Median Net Worth of Households</vt:lpstr>
      <vt:lpstr>Race, Ethnicity, and Life Chances</vt:lpstr>
      <vt:lpstr>Lifetime Likelihood of Imprisonment by Race and Gender</vt:lpstr>
      <vt:lpstr>Race Relations: Conflict or Cooperation</vt:lpstr>
      <vt:lpstr>Race Relations: Conflict or Cooperation</vt:lpstr>
      <vt:lpstr>Race Relations: Conflict or Cooperation</vt:lpstr>
      <vt:lpstr>Race Relations: Conflict or Cooperation</vt:lpstr>
      <vt:lpstr>The New Jim Crow</vt:lpstr>
      <vt:lpstr>A Class Divided</vt:lpstr>
      <vt:lpstr>Take Away Points:</vt:lpstr>
      <vt:lpstr>Lesson Quiz</vt:lpstr>
      <vt:lpstr>Lesson Quiz</vt:lpstr>
      <vt:lpstr>Lesson Quiz</vt:lpstr>
      <vt:lpstr>Lesson Quiz</vt:lpstr>
      <vt:lpstr>Lesson Quiz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Theory</dc:title>
  <dc:creator>Robert</dc:creator>
  <cp:lastModifiedBy>Robert</cp:lastModifiedBy>
  <cp:revision>412</cp:revision>
  <dcterms:created xsi:type="dcterms:W3CDTF">2014-08-13T17:56:08Z</dcterms:created>
  <dcterms:modified xsi:type="dcterms:W3CDTF">2015-11-11T02:00:58Z</dcterms:modified>
</cp:coreProperties>
</file>