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9" r:id="rId4"/>
    <p:sldId id="260" r:id="rId5"/>
    <p:sldId id="289" r:id="rId6"/>
    <p:sldId id="261" r:id="rId7"/>
    <p:sldId id="263" r:id="rId8"/>
    <p:sldId id="264" r:id="rId9"/>
    <p:sldId id="265" r:id="rId10"/>
    <p:sldId id="266" r:id="rId11"/>
    <p:sldId id="290" r:id="rId12"/>
    <p:sldId id="297" r:id="rId13"/>
    <p:sldId id="291" r:id="rId14"/>
    <p:sldId id="268" r:id="rId15"/>
    <p:sldId id="269" r:id="rId16"/>
    <p:sldId id="292" r:id="rId17"/>
    <p:sldId id="288" r:id="rId18"/>
    <p:sldId id="270" r:id="rId19"/>
    <p:sldId id="271" r:id="rId20"/>
    <p:sldId id="272" r:id="rId21"/>
    <p:sldId id="274" r:id="rId22"/>
    <p:sldId id="293" r:id="rId23"/>
    <p:sldId id="277" r:id="rId24"/>
    <p:sldId id="278" r:id="rId25"/>
    <p:sldId id="279" r:id="rId26"/>
    <p:sldId id="295" r:id="rId27"/>
    <p:sldId id="275" r:id="rId28"/>
    <p:sldId id="276" r:id="rId29"/>
    <p:sldId id="294" r:id="rId30"/>
    <p:sldId id="285" r:id="rId31"/>
    <p:sldId id="296" r:id="rId32"/>
    <p:sldId id="280" r:id="rId33"/>
    <p:sldId id="281" r:id="rId34"/>
    <p:sldId id="282" r:id="rId35"/>
    <p:sldId id="283" r:id="rId36"/>
    <p:sldId id="284" r:id="rId37"/>
    <p:sldId id="286" r:id="rId38"/>
    <p:sldId id="28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440" autoAdjust="0"/>
    <p:restoredTop sz="94709" autoAdjust="0"/>
  </p:normalViewPr>
  <p:slideViewPr>
    <p:cSldViewPr>
      <p:cViewPr>
        <p:scale>
          <a:sx n="71" d="100"/>
          <a:sy n="71" d="100"/>
        </p:scale>
        <p:origin x="-368" y="-8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37D07-3789-465A-8BFB-5340A3EE0670}" type="datetimeFigureOut">
              <a:rPr lang="en-US" smtClean="0"/>
              <a:pPr/>
              <a:t>17/02/2014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8BAB8-BFCF-4813-BC1F-B3C61CD3B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8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6324600" cy="838199"/>
          </a:xfrm>
        </p:spPr>
        <p:txBody>
          <a:bodyPr>
            <a:normAutofit/>
          </a:bodyPr>
          <a:lstStyle>
            <a:lvl1pPr algn="l"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67000"/>
            <a:ext cx="6248400" cy="457200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447800"/>
            <a:ext cx="5111750" cy="46339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5410200" cy="579438"/>
          </a:xfrm>
        </p:spPr>
        <p:txBody>
          <a:bodyPr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1005EC-3862-4E98-AF11-D30A4CDFDE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953000" y="6108412"/>
            <a:ext cx="3200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 smtClean="0">
                <a:latin typeface="Arial" pitchFamily="34" charset="0"/>
                <a:cs typeface="Arial" pitchFamily="34" charset="0"/>
              </a:rPr>
              <a:t>Age-Related Macular Degeneration</a:t>
            </a:r>
            <a:endParaRPr lang="en-US" sz="13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199"/>
            <a:ext cx="5486400" cy="3889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52600" y="4724400"/>
            <a:ext cx="5410200" cy="579438"/>
          </a:xfrm>
        </p:spPr>
        <p:txBody>
          <a:bodyPr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1005EC-3862-4E98-AF11-D30A4CDFDE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953000" y="6108412"/>
            <a:ext cx="3200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 smtClean="0">
                <a:latin typeface="Arial" pitchFamily="34" charset="0"/>
                <a:cs typeface="Arial" pitchFamily="34" charset="0"/>
              </a:rPr>
              <a:t>Age-Related Macular Degeneration</a:t>
            </a:r>
            <a:endParaRPr lang="en-US" sz="13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5410200" cy="579438"/>
          </a:xfrm>
        </p:spPr>
        <p:txBody>
          <a:bodyPr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43400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1005EC-3862-4E98-AF11-D30A4CDFDE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953000" y="6108412"/>
            <a:ext cx="3200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 smtClean="0">
                <a:latin typeface="Arial" pitchFamily="34" charset="0"/>
                <a:cs typeface="Arial" pitchFamily="34" charset="0"/>
              </a:rPr>
              <a:t>Age-Related Macular Degeneration</a:t>
            </a:r>
            <a:endParaRPr lang="en-US" sz="13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3733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5410200" cy="579438"/>
          </a:xfrm>
        </p:spPr>
        <p:txBody>
          <a:bodyPr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5410200"/>
            <a:ext cx="4038600" cy="304800"/>
          </a:xfrm>
        </p:spPr>
        <p:txBody>
          <a:bodyPr>
            <a:noAutofit/>
          </a:bodyPr>
          <a:lstStyle>
            <a:lvl1pPr marL="0" algn="l">
              <a:spcBef>
                <a:spcPts val="0"/>
              </a:spcBef>
              <a:buFontTx/>
              <a:buNone/>
              <a:defRPr sz="2000" b="1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1005EC-3862-4E98-AF11-D30A4CDFDE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953000" y="6108412"/>
            <a:ext cx="3200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 smtClean="0">
                <a:latin typeface="Arial" pitchFamily="34" charset="0"/>
                <a:cs typeface="Arial" pitchFamily="34" charset="0"/>
              </a:rPr>
              <a:t>Age-Related Macular Degeneration</a:t>
            </a:r>
            <a:endParaRPr lang="en-US" sz="13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47800"/>
            <a:ext cx="403860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4038600" cy="3733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5410200" cy="579438"/>
          </a:xfrm>
        </p:spPr>
        <p:txBody>
          <a:bodyPr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410200"/>
            <a:ext cx="4038600" cy="304800"/>
          </a:xfrm>
        </p:spPr>
        <p:txBody>
          <a:bodyPr>
            <a:noAutofit/>
          </a:bodyPr>
          <a:lstStyle>
            <a:lvl1pPr marL="0" algn="l">
              <a:spcBef>
                <a:spcPts val="0"/>
              </a:spcBef>
              <a:buFontTx/>
              <a:buNone/>
              <a:defRPr sz="2000" b="1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1005EC-3862-4E98-AF11-D30A4CDFDE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953000" y="6108412"/>
            <a:ext cx="3200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 smtClean="0">
                <a:latin typeface="Arial" pitchFamily="34" charset="0"/>
                <a:cs typeface="Arial" pitchFamily="34" charset="0"/>
              </a:rPr>
              <a:t>Age-Related Macular Degeneration</a:t>
            </a:r>
            <a:endParaRPr lang="en-US" sz="13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7848600" cy="1828799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67000" y="3352800"/>
            <a:ext cx="3733800" cy="25908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4"/>
            <a:r>
              <a:rPr lang="en-US" dirty="0" smtClean="0"/>
              <a:t>Click to edit Master text styles</a:t>
            </a:r>
          </a:p>
          <a:p>
            <a:pPr lvl="5"/>
            <a:r>
              <a:rPr lang="en-US" dirty="0" smtClean="0"/>
              <a:t>Second level</a:t>
            </a:r>
          </a:p>
          <a:p>
            <a:pPr lvl="6"/>
            <a:r>
              <a:rPr lang="en-US" dirty="0" smtClean="0"/>
              <a:t>Third level</a:t>
            </a:r>
          </a:p>
          <a:p>
            <a:pPr lvl="7"/>
            <a:r>
              <a:rPr lang="en-US" dirty="0" smtClean="0"/>
              <a:t>Fourth level</a:t>
            </a:r>
          </a:p>
          <a:p>
            <a:pPr lvl="8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5410200" cy="579438"/>
          </a:xfrm>
        </p:spPr>
        <p:txBody>
          <a:bodyPr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477000" y="4876800"/>
            <a:ext cx="2514600" cy="1066800"/>
          </a:xfrm>
        </p:spPr>
        <p:txBody>
          <a:bodyPr>
            <a:noAutofit/>
          </a:bodyPr>
          <a:lstStyle>
            <a:lvl1pPr marL="0" algn="l">
              <a:spcBef>
                <a:spcPts val="0"/>
              </a:spcBef>
              <a:buFontTx/>
              <a:buNone/>
              <a:defRPr kumimoji="1" lang="en-US" sz="18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>
              <a:defRPr sz="1600"/>
            </a:lvl2pPr>
          </a:lstStyle>
          <a:p>
            <a:pPr lvl="0"/>
            <a:r>
              <a:rPr kumimoji="1" lang="en-US" sz="1600" b="1" dirty="0" smtClean="0">
                <a:latin typeface="Arial" charset="0"/>
              </a:rPr>
              <a:t>Insert caption</a:t>
            </a:r>
            <a:endParaRPr kumimoji="1" lang="en-US" sz="1600" dirty="0">
              <a:latin typeface="Arial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1005EC-3862-4E98-AF11-D30A4CDFDE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953000" y="6108412"/>
            <a:ext cx="3200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 smtClean="0">
                <a:latin typeface="Arial" pitchFamily="34" charset="0"/>
                <a:cs typeface="Arial" pitchFamily="34" charset="0"/>
              </a:rPr>
              <a:t>Age-Related Macular Degeneration</a:t>
            </a:r>
            <a:endParaRPr lang="en-US" sz="13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5410200" cy="579438"/>
          </a:xfrm>
        </p:spPr>
        <p:txBody>
          <a:bodyPr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4"/>
          </p:nvPr>
        </p:nvSpPr>
        <p:spPr>
          <a:xfrm>
            <a:off x="1066800" y="1524000"/>
            <a:ext cx="7010400" cy="3962400"/>
          </a:xfrm>
        </p:spPr>
        <p:txBody>
          <a:bodyPr/>
          <a:lstStyle/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1005EC-3862-4E98-AF11-D30A4CDFDE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953000" y="6108412"/>
            <a:ext cx="3200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 smtClean="0">
                <a:latin typeface="Arial" pitchFamily="34" charset="0"/>
                <a:cs typeface="Arial" pitchFamily="34" charset="0"/>
              </a:rPr>
              <a:t>Age-Related Macular Degeneration</a:t>
            </a:r>
            <a:endParaRPr lang="en-US" sz="13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1005EC-3862-4E98-AF11-D30A4CDFDE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953000" y="6108412"/>
            <a:ext cx="3200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 smtClean="0">
                <a:latin typeface="Arial" pitchFamily="34" charset="0"/>
                <a:cs typeface="Arial" pitchFamily="34" charset="0"/>
              </a:rPr>
              <a:t>Age-Related Macular Degeneration</a:t>
            </a:r>
            <a:endParaRPr lang="en-US" sz="13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1005EC-3862-4E98-AF11-D30A4CDFDE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953000" y="6108412"/>
            <a:ext cx="3200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 smtClean="0">
                <a:latin typeface="Arial" pitchFamily="34" charset="0"/>
                <a:cs typeface="Arial" pitchFamily="34" charset="0"/>
              </a:rPr>
              <a:t>Age-Related Macular Degeneration</a:t>
            </a:r>
            <a:endParaRPr lang="en-US" sz="13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4040188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33600"/>
            <a:ext cx="4041775" cy="37687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5410200" cy="579438"/>
          </a:xfrm>
        </p:spPr>
        <p:txBody>
          <a:bodyPr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229600" y="60960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1005EC-3862-4E98-AF11-D30A4CDFDE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953000" y="6108412"/>
            <a:ext cx="3200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 smtClean="0">
                <a:latin typeface="Arial" pitchFamily="34" charset="0"/>
                <a:cs typeface="Arial" pitchFamily="34" charset="0"/>
              </a:rPr>
              <a:t>Age-Related Macular Degeneration</a:t>
            </a:r>
            <a:endParaRPr lang="en-US" sz="13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1005EC-3862-4E98-AF11-D30A4CDFDE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8" r:id="rId4"/>
    <p:sldLayoutId id="2147483659" r:id="rId5"/>
    <p:sldLayoutId id="2147483654" r:id="rId6"/>
    <p:sldLayoutId id="2147483655" r:id="rId7"/>
    <p:sldLayoutId id="2147483651" r:id="rId8"/>
    <p:sldLayoutId id="2147483653" r:id="rId9"/>
    <p:sldLayoutId id="2147483656" r:id="rId10"/>
    <p:sldLayoutId id="2147483657" r:id="rId11"/>
  </p:sldLayoutIdLst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50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9.png"/><Relationship Id="rId1" Type="http://schemas.microsoft.com/office/2007/relationships/media" Target="file:///C:\PowerPoint\The%20Eye%20Over%20Time\EOT%202nd%20Edition\Age-Related%20Macular%20Degeneration\Dry_AMD.wmv" TargetMode="External"/><Relationship Id="rId2" Type="http://schemas.openxmlformats.org/officeDocument/2006/relationships/video" Target="file:///C:\PowerPoint\The%20Eye%20Over%20Time\EOT%202nd%20Edition\Age-Related%20Macular%20Degeneration\Dry_AMD.wmv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11.png"/><Relationship Id="rId1" Type="http://schemas.microsoft.com/office/2007/relationships/media" Target="file:///C:\PowerPoint\The%20Eye%20Over%20Time\EOT%202nd%20Edition\Age-Related%20Macular%20Degeneration\Wet_AMD.wmv" TargetMode="External"/><Relationship Id="rId2" Type="http://schemas.openxmlformats.org/officeDocument/2006/relationships/video" Target="file:///C:\PowerPoint\The%20Eye%20Over%20Time\EOT%202nd%20Edition\Age-Related%20Macular%20Degeneration\Wet_AMD.wmv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14.png"/><Relationship Id="rId1" Type="http://schemas.microsoft.com/office/2007/relationships/media" Target="file:///C:\PowerPoint\The%20Eye%20Over%20Time\EOT%202nd%20Edition\Age-Related%20Macular%20Degeneration\Fluorescein_Angiography.wmv" TargetMode="External"/><Relationship Id="rId2" Type="http://schemas.openxmlformats.org/officeDocument/2006/relationships/video" Target="file:///C:\PowerPoint\The%20Eye%20Over%20Time\EOT%202nd%20Edition\Age-Related%20Macular%20Degeneration\Fluorescein_Angiography.wmv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16.png"/><Relationship Id="rId1" Type="http://schemas.microsoft.com/office/2007/relationships/media" Target="file:///C:\PowerPoint\The%20Eye%20Over%20Time\EOT%202nd%20Edition\Age-Related%20Macular%20Degeneration\Laser_Wet_AMD.wmv" TargetMode="External"/><Relationship Id="rId2" Type="http://schemas.openxmlformats.org/officeDocument/2006/relationships/video" Target="file:///C:\PowerPoint\The%20Eye%20Over%20Time\EOT%202nd%20Edition\Age-Related%20Macular%20Degeneration\Laser_Wet_AMD.wmv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17.png"/><Relationship Id="rId1" Type="http://schemas.microsoft.com/office/2007/relationships/media" Target="file:///C:\PowerPoint\The%20Eye%20Over%20Time\EOT%202nd%20Edition\Age-Related%20Macular%20Degeneration\Anti_VEGF.wmv" TargetMode="External"/><Relationship Id="rId2" Type="http://schemas.openxmlformats.org/officeDocument/2006/relationships/video" Target="file:///C:\PowerPoint\The%20Eye%20Over%20Time\EOT%202nd%20Edition\Age-Related%20Macular%20Degeneration\Anti_VEGF.wmv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18.png"/><Relationship Id="rId1" Type="http://schemas.microsoft.com/office/2007/relationships/media" Target="file:///C:\PowerPoint\The%20Eye%20Over%20Time\EOT%202nd%20Edition\Age-Related%20Macular%20Degeneration\PDT.wmv" TargetMode="External"/><Relationship Id="rId2" Type="http://schemas.openxmlformats.org/officeDocument/2006/relationships/video" Target="file:///C:\PowerPoint\The%20Eye%20Over%20Time\EOT%202nd%20Edition\Age-Related%20Macular%20Degeneration\PDT.wm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21.png"/><Relationship Id="rId1" Type="http://schemas.microsoft.com/office/2007/relationships/media" Target="file:///C:\PowerPoint\The%20Eye%20Over%20Time\EOT%202nd%20Edition\Age-Related%20Macular%20Degeneration\Amsler_grid.wmv" TargetMode="External"/><Relationship Id="rId2" Type="http://schemas.openxmlformats.org/officeDocument/2006/relationships/video" Target="file:///C:\PowerPoint\The%20Eye%20Over%20Time\EOT%202nd%20Edition\Age-Related%20Macular%20Degeneration\Amsler_grid.wmv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6.png"/><Relationship Id="rId1" Type="http://schemas.microsoft.com/office/2007/relationships/media" Target="file:///C:\PowerPoint\The%20Eye%20Over%20Time\EOT%202nd%20Edition\Age-Related%20Macular%20Degeneration\How_Eye_Sees.wmv" TargetMode="External"/><Relationship Id="rId2" Type="http://schemas.openxmlformats.org/officeDocument/2006/relationships/video" Target="file:///C:\PowerPoint\The%20Eye%20Over%20Time\EOT%202nd%20Edition\Age-Related%20Macular%20Degeneration\How_Eye_Sees.wmv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620000" cy="838199"/>
          </a:xfrm>
        </p:spPr>
        <p:txBody>
          <a:bodyPr>
            <a:normAutofit/>
          </a:bodyPr>
          <a:lstStyle/>
          <a:p>
            <a:r>
              <a:rPr lang="en-US" dirty="0" smtClean="0"/>
              <a:t>Age-Related Macular Degeneration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Madhav Vempali</a:t>
            </a:r>
            <a:endParaRPr lang="en-US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477000" y="6027415"/>
            <a:ext cx="2209800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l">
              <a:spcBef>
                <a:spcPts val="500"/>
              </a:spcBef>
            </a:pPr>
            <a:r>
              <a:rPr kumimoji="1"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Vempali Medical Ltd</a:t>
            </a:r>
            <a:endParaRPr kumimoji="1" lang="en-US" sz="1200" b="1" i="0" baseline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AMD</a:t>
            </a:r>
            <a:endParaRPr lang="en-US" dirty="0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4495800" cy="4419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Atrophic (“dry”) AMD</a:t>
            </a:r>
          </a:p>
          <a:p>
            <a:pPr>
              <a:spcBef>
                <a:spcPts val="480"/>
              </a:spcBef>
              <a:spcAft>
                <a:spcPts val="0"/>
              </a:spcAft>
            </a:pPr>
            <a:r>
              <a:rPr lang="en-US" dirty="0" smtClean="0"/>
              <a:t>Caused by aging and thinning of macular tissues when </a:t>
            </a:r>
            <a:r>
              <a:rPr lang="en-US" dirty="0" err="1" smtClean="0"/>
              <a:t>drusen</a:t>
            </a:r>
            <a:r>
              <a:rPr lang="en-US" dirty="0" smtClean="0"/>
              <a:t> are present</a:t>
            </a:r>
          </a:p>
          <a:p>
            <a:pPr>
              <a:spcBef>
                <a:spcPts val="480"/>
              </a:spcBef>
              <a:spcAft>
                <a:spcPts val="0"/>
              </a:spcAft>
            </a:pPr>
            <a:r>
              <a:rPr lang="en-US" dirty="0" smtClean="0"/>
              <a:t>Vision loss is usually gradual</a:t>
            </a:r>
          </a:p>
          <a:p>
            <a:pPr>
              <a:spcBef>
                <a:spcPts val="480"/>
              </a:spcBef>
              <a:spcAft>
                <a:spcPts val="0"/>
              </a:spcAft>
            </a:pPr>
            <a:r>
              <a:rPr lang="en-US" dirty="0" smtClean="0"/>
              <a:t>Most common form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0AAB7554-890A-4BF2-BCF9-DCE375BD422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96612" name="Picture 4" descr="K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7613" y="1524000"/>
            <a:ext cx="3565525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6613" name="Rectangle 5"/>
          <p:cNvSpPr>
            <a:spLocks noChangeArrowheads="1"/>
          </p:cNvSpPr>
          <p:nvPr/>
        </p:nvSpPr>
        <p:spPr bwMode="auto">
          <a:xfrm>
            <a:off x="4953000" y="4191000"/>
            <a:ext cx="3886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230188" indent="-230188">
              <a:lnSpc>
                <a:spcPct val="70000"/>
              </a:lnSpc>
              <a:spcBef>
                <a:spcPct val="35000"/>
              </a:spcBef>
              <a:buClr>
                <a:schemeClr val="tx1"/>
              </a:buClr>
              <a:buFont typeface="Times" charset="0"/>
              <a:buNone/>
            </a:pPr>
            <a:r>
              <a:rPr kumimoji="0" lang="en-US" sz="2000" b="1" dirty="0">
                <a:latin typeface="Arial" charset="0"/>
              </a:rPr>
              <a:t>With AMD, </a:t>
            </a:r>
            <a:r>
              <a:rPr kumimoji="0" lang="en-US" sz="2000" b="1" dirty="0" err="1">
                <a:latin typeface="Arial" charset="0"/>
              </a:rPr>
              <a:t>drusen</a:t>
            </a:r>
            <a:r>
              <a:rPr kumimoji="0" lang="en-US" sz="2000" b="1" dirty="0">
                <a:latin typeface="Arial" charset="0"/>
              </a:rPr>
              <a:t> are seen </a:t>
            </a:r>
          </a:p>
          <a:p>
            <a:pPr marL="230188" indent="-230188">
              <a:lnSpc>
                <a:spcPct val="70000"/>
              </a:lnSpc>
              <a:spcBef>
                <a:spcPct val="35000"/>
              </a:spcBef>
              <a:buClr>
                <a:schemeClr val="tx1"/>
              </a:buClr>
              <a:buFont typeface="Times" charset="0"/>
              <a:buNone/>
            </a:pPr>
            <a:r>
              <a:rPr kumimoji="0" lang="en-US" sz="2000" b="1" dirty="0">
                <a:latin typeface="Arial" charset="0"/>
              </a:rPr>
              <a:t>in the </a:t>
            </a:r>
            <a:r>
              <a:rPr kumimoji="0" lang="en-US" sz="2000" b="1" dirty="0" smtClean="0">
                <a:latin typeface="Arial" charset="0"/>
              </a:rPr>
              <a:t>retina.</a:t>
            </a:r>
            <a:endParaRPr kumimoji="0" lang="en-US" sz="2000" dirty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1" uiExpand="1" build="p"/>
      <p:bldP spid="1966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 AMD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1005EC-3862-4E98-AF11-D30A4CDFDEE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Dry_AMD.wmv">
            <a:hlinkClick r:id="" action="ppaction://media"/>
          </p:cNvPr>
          <p:cNvPicPr>
            <a:picLocks noGrp="1" noRot="1" noChangeAspect="1"/>
          </p:cNvPicPr>
          <p:nvPr>
            <p:ph type="media" sz="quarter" idx="14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524000" y="1790700"/>
            <a:ext cx="6096000" cy="3429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Exudative</a:t>
            </a:r>
            <a:r>
              <a:rPr lang="en-US" dirty="0" smtClean="0"/>
              <a:t> (“wet”) AMD</a:t>
            </a:r>
          </a:p>
          <a:p>
            <a:pPr marL="347472" indent="-347472">
              <a:spcBef>
                <a:spcPts val="480"/>
              </a:spcBef>
            </a:pPr>
            <a:r>
              <a:rPr lang="en-US" dirty="0" smtClean="0"/>
              <a:t>It is caused by abnormal blood vessels forming underneath the retina.</a:t>
            </a:r>
          </a:p>
          <a:p>
            <a:pPr marL="347472" indent="-347472">
              <a:spcBef>
                <a:spcPts val="480"/>
              </a:spcBef>
            </a:pPr>
            <a:r>
              <a:rPr lang="en-US" dirty="0" smtClean="0"/>
              <a:t>These vessels leak blood/fluid and blur </a:t>
            </a:r>
            <a:br>
              <a:rPr lang="en-US" dirty="0" smtClean="0"/>
            </a:br>
            <a:r>
              <a:rPr lang="en-US" dirty="0" smtClean="0"/>
              <a:t>central vision.</a:t>
            </a:r>
          </a:p>
          <a:p>
            <a:pPr marL="347472" indent="-347472">
              <a:spcBef>
                <a:spcPts val="480"/>
              </a:spcBef>
            </a:pPr>
            <a:r>
              <a:rPr lang="en-US" dirty="0" smtClean="0"/>
              <a:t>Vision loss may be rapid </a:t>
            </a:r>
            <a:br>
              <a:rPr lang="en-US" dirty="0" smtClean="0"/>
            </a:br>
            <a:r>
              <a:rPr lang="en-US" dirty="0" smtClean="0"/>
              <a:t>and severe.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AMD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1005EC-3862-4E98-AF11-D30A4CDFDEE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7" descr="Wet AM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5415" y="1600200"/>
            <a:ext cx="3464169" cy="2637692"/>
          </a:xfr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48200" y="4267200"/>
            <a:ext cx="4114800" cy="990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230188">
              <a:buClr>
                <a:schemeClr val="tx1"/>
              </a:buClr>
              <a:buFont typeface="Times" charset="0"/>
              <a:buNone/>
            </a:pPr>
            <a:r>
              <a:rPr kumimoji="0" lang="en-US" sz="2000" b="1" dirty="0" smtClean="0">
                <a:latin typeface="Arial" charset="0"/>
              </a:rPr>
              <a:t>With </a:t>
            </a:r>
            <a:r>
              <a:rPr kumimoji="0" lang="en-US" sz="2000" b="1" dirty="0">
                <a:latin typeface="Arial" charset="0"/>
              </a:rPr>
              <a:t>wet AMD, abnormal </a:t>
            </a:r>
            <a:r>
              <a:rPr kumimoji="0" lang="en-US" sz="2000" b="1" dirty="0" smtClean="0">
                <a:latin typeface="Arial" charset="0"/>
              </a:rPr>
              <a:t>blood vessels </a:t>
            </a:r>
            <a:r>
              <a:rPr kumimoji="0" lang="en-US" sz="2000" b="1" dirty="0">
                <a:latin typeface="Arial" charset="0"/>
              </a:rPr>
              <a:t>are present under the </a:t>
            </a:r>
            <a:r>
              <a:rPr kumimoji="0" lang="en-US" sz="2000" b="1" dirty="0" smtClean="0">
                <a:latin typeface="Arial" charset="0"/>
              </a:rPr>
              <a:t>retina.</a:t>
            </a:r>
            <a:endParaRPr kumimoji="0" lang="en-US" sz="2000" dirty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Wet AMD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1005EC-3862-4E98-AF11-D30A4CDFDEE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Wet_AMD.wmv">
            <a:hlinkClick r:id="" action="ppaction://media"/>
          </p:cNvPr>
          <p:cNvPicPr>
            <a:picLocks noGrp="1" noRot="1" noChangeAspect="1"/>
          </p:cNvPicPr>
          <p:nvPr>
            <p:ph type="media" sz="quarter" idx="14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524000" y="1790700"/>
            <a:ext cx="6096000" cy="3429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Diagnosing AMD</a:t>
            </a:r>
            <a:endParaRPr lang="en-US" dirty="0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5029200" cy="4648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 sz="2600" dirty="0" smtClean="0"/>
              <a:t>Many people do not realize they have a problem until vision blurs.</a:t>
            </a:r>
          </a:p>
          <a:p>
            <a:pPr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 sz="2600" dirty="0" smtClean="0"/>
              <a:t>Your ophthalmologist can detect early AMD during an eye exam that includes:</a:t>
            </a:r>
          </a:p>
          <a:p>
            <a:pPr lvl="1">
              <a:lnSpc>
                <a:spcPct val="110000"/>
              </a:lnSpc>
              <a:spcBef>
                <a:spcPts val="432"/>
              </a:spcBef>
            </a:pPr>
            <a:r>
              <a:rPr lang="en-US" sz="2600" dirty="0" err="1" smtClean="0"/>
              <a:t>Ophthalmoscopic</a:t>
            </a:r>
            <a:r>
              <a:rPr lang="en-US" sz="2600" dirty="0" smtClean="0"/>
              <a:t> examination</a:t>
            </a:r>
          </a:p>
          <a:p>
            <a:pPr lvl="1">
              <a:lnSpc>
                <a:spcPct val="110000"/>
              </a:lnSpc>
              <a:spcBef>
                <a:spcPts val="432"/>
              </a:spcBef>
            </a:pPr>
            <a:r>
              <a:rPr lang="en-US" sz="2600" dirty="0" smtClean="0"/>
              <a:t>Fluorescein angiogram </a:t>
            </a:r>
            <a:br>
              <a:rPr lang="en-US" sz="2600" dirty="0" smtClean="0"/>
            </a:br>
            <a:r>
              <a:rPr lang="en-US" sz="2600" dirty="0" smtClean="0"/>
              <a:t>(if indicated)</a:t>
            </a:r>
          </a:p>
          <a:p>
            <a:pPr lvl="1">
              <a:lnSpc>
                <a:spcPct val="110000"/>
              </a:lnSpc>
              <a:spcBef>
                <a:spcPts val="432"/>
              </a:spcBef>
            </a:pPr>
            <a:r>
              <a:rPr lang="en-US" sz="2600" dirty="0" smtClean="0"/>
              <a:t>Optical coherence tomography, also called OCT (if indicated)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08A7B2F0-2F49-4BDB-8F9C-D09BAC4BDB0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 descr="older woman ophthalmoscope ex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1524000"/>
            <a:ext cx="3200010" cy="2133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562600" y="3733800"/>
            <a:ext cx="3276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230188" indent="-230188">
              <a:lnSpc>
                <a:spcPct val="70000"/>
              </a:lnSpc>
              <a:spcBef>
                <a:spcPct val="35000"/>
              </a:spcBef>
              <a:buClr>
                <a:schemeClr val="tx1"/>
              </a:buClr>
              <a:buFont typeface="Times" charset="0"/>
              <a:buNone/>
            </a:pPr>
            <a:r>
              <a:rPr lang="en-US" sz="2000" b="1" dirty="0" smtClean="0">
                <a:latin typeface="Arial" charset="0"/>
              </a:rPr>
              <a:t>O</a:t>
            </a:r>
            <a:r>
              <a:rPr kumimoji="0" lang="en-US" sz="2000" b="1" dirty="0" smtClean="0">
                <a:latin typeface="Arial" charset="0"/>
              </a:rPr>
              <a:t>phthalmoscope </a:t>
            </a:r>
          </a:p>
          <a:p>
            <a:pPr marL="230188" indent="-230188">
              <a:lnSpc>
                <a:spcPct val="70000"/>
              </a:lnSpc>
              <a:spcBef>
                <a:spcPct val="35000"/>
              </a:spcBef>
              <a:buClr>
                <a:schemeClr val="tx1"/>
              </a:buClr>
              <a:buFont typeface="Times" charset="0"/>
              <a:buNone/>
            </a:pPr>
            <a:r>
              <a:rPr lang="en-US" sz="2000" b="1" dirty="0" smtClean="0">
                <a:latin typeface="Arial" charset="0"/>
              </a:rPr>
              <a:t>examination </a:t>
            </a:r>
            <a:endParaRPr kumimoji="0" lang="en-US" sz="2000" dirty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1" uiExpand="1" build="p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Diagnosing AMD</a:t>
            </a:r>
            <a:endParaRPr lang="en-US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4876800" cy="4343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Fluorescein angiogram:</a:t>
            </a:r>
          </a:p>
          <a:p>
            <a:r>
              <a:rPr lang="en-US" dirty="0" smtClean="0"/>
              <a:t>Dye is injected into your arm and travels through the body to the blood vessels in your eye.</a:t>
            </a:r>
          </a:p>
          <a:p>
            <a:r>
              <a:rPr lang="en-US" dirty="0" smtClean="0"/>
              <a:t>Special photographs are taken of your eye; dye will highlight abnormal blood vessel growth under the retina.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ED100655-D9EF-4EF1-94E0-402F66BF520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99684" name="Picture 4" descr="I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3225" y="1524000"/>
            <a:ext cx="315595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9685" name="Rectangle 5"/>
          <p:cNvSpPr>
            <a:spLocks noChangeArrowheads="1"/>
          </p:cNvSpPr>
          <p:nvPr/>
        </p:nvSpPr>
        <p:spPr bwMode="auto">
          <a:xfrm>
            <a:off x="5410200" y="3962400"/>
            <a:ext cx="3124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230188" indent="-230188">
              <a:lnSpc>
                <a:spcPct val="90000"/>
              </a:lnSpc>
              <a:spcBef>
                <a:spcPct val="35000"/>
              </a:spcBef>
              <a:buClr>
                <a:schemeClr val="tx1"/>
              </a:buClr>
              <a:buFont typeface="Times" charset="0"/>
              <a:buNone/>
            </a:pPr>
            <a:r>
              <a:rPr kumimoji="0" lang="en-US" sz="2000" b="1" dirty="0">
                <a:latin typeface="Arial" charset="0"/>
              </a:rPr>
              <a:t>Fluorescein angiogram</a:t>
            </a:r>
            <a:endParaRPr kumimoji="0" lang="en-US" sz="2000" dirty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uiExpand="1" build="p"/>
      <p:bldP spid="19968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Fluorescein angiography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1005EC-3862-4E98-AF11-D30A4CDFDEE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Fluorescein_Angiography.wmv">
            <a:hlinkClick r:id="" action="ppaction://media"/>
          </p:cNvPr>
          <p:cNvPicPr>
            <a:picLocks noGrp="1" noRot="1" noChangeAspect="1"/>
          </p:cNvPicPr>
          <p:nvPr>
            <p:ph type="media" sz="quarter" idx="14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524000" y="1790700"/>
            <a:ext cx="6096000" cy="3429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Diagnosing AMD</a:t>
            </a:r>
            <a:endParaRPr lang="en-US" dirty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05800" cy="2438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Optical coherence tomography:</a:t>
            </a:r>
          </a:p>
          <a:p>
            <a:r>
              <a:rPr lang="en-US" dirty="0" smtClean="0"/>
              <a:t>The layers of the retina are scanned, focusing on the macula.</a:t>
            </a:r>
          </a:p>
          <a:p>
            <a:r>
              <a:rPr lang="en-US" dirty="0" smtClean="0"/>
              <a:t>The scans measure the thickness of the macula and are able to show things such as fluid in or under the retina, which may indicate "wet" AMD.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ED100655-D9EF-4EF1-94E0-402F66BF520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99685" name="Rectangle 5"/>
          <p:cNvSpPr>
            <a:spLocks noChangeArrowheads="1"/>
          </p:cNvSpPr>
          <p:nvPr/>
        </p:nvSpPr>
        <p:spPr bwMode="auto">
          <a:xfrm>
            <a:off x="6477000" y="5638800"/>
            <a:ext cx="3124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230188" indent="-230188">
              <a:lnSpc>
                <a:spcPct val="90000"/>
              </a:lnSpc>
              <a:spcBef>
                <a:spcPct val="35000"/>
              </a:spcBef>
              <a:buClr>
                <a:schemeClr val="tx1"/>
              </a:buClr>
              <a:buFont typeface="Times" charset="0"/>
              <a:buNone/>
            </a:pPr>
            <a:r>
              <a:rPr kumimoji="0" lang="en-US" sz="2000" b="1" dirty="0" smtClean="0">
                <a:latin typeface="Arial" charset="0"/>
              </a:rPr>
              <a:t>Normal OCT scan</a:t>
            </a:r>
            <a:endParaRPr kumimoji="0" lang="en-US" sz="2000" dirty="0">
              <a:latin typeface="Arial" charset="0"/>
            </a:endParaRPr>
          </a:p>
        </p:txBody>
      </p:sp>
      <p:pic>
        <p:nvPicPr>
          <p:cNvPr id="7" name="Picture 6" descr="Normal O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3962400"/>
            <a:ext cx="3835400" cy="199440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uiExpand="1" build="p"/>
      <p:bldP spid="1996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Treating dry AMD</a:t>
            </a:r>
            <a:endParaRPr lang="en-US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 no treatment for dry AMD.</a:t>
            </a:r>
          </a:p>
          <a:p>
            <a:r>
              <a:rPr lang="en-US" dirty="0" smtClean="0"/>
              <a:t>Nutritional supplements may help slow the progression and impact of AMD:</a:t>
            </a:r>
          </a:p>
          <a:p>
            <a:pPr lvl="1"/>
            <a:r>
              <a:rPr lang="en-US" dirty="0" smtClean="0"/>
              <a:t>Vitamins C, E</a:t>
            </a:r>
          </a:p>
          <a:p>
            <a:pPr lvl="1"/>
            <a:r>
              <a:rPr lang="en-US" dirty="0" smtClean="0"/>
              <a:t>Beta carotene</a:t>
            </a:r>
          </a:p>
          <a:p>
            <a:pPr lvl="1"/>
            <a:r>
              <a:rPr lang="en-US" dirty="0" smtClean="0"/>
              <a:t>Zinc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D14523D5-0E89-4929-950E-4BE61D68B75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1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Treating dry AMD</a:t>
            </a:r>
            <a:endParaRPr lang="en-US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Vitamin supplements are not cures for AMD, nor can they restore vision already lost from AMD.</a:t>
            </a:r>
          </a:p>
          <a:p>
            <a:r>
              <a:rPr lang="en-US" dirty="0" smtClean="0"/>
              <a:t>Your ophthalmologist will discuss if supplements are recommended.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520CF1CE-E4A6-41BE-811A-FA7EAF867BE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healthy eye</a:t>
            </a:r>
            <a:endParaRPr lang="en-US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4419600" cy="4648200"/>
          </a:xfrm>
        </p:spPr>
        <p:txBody>
          <a:bodyPr>
            <a:normAutofit/>
          </a:bodyPr>
          <a:lstStyle/>
          <a:p>
            <a:pPr>
              <a:spcBef>
                <a:spcPts val="480"/>
              </a:spcBef>
              <a:spcAft>
                <a:spcPts val="0"/>
              </a:spcAft>
            </a:pPr>
            <a:r>
              <a:rPr lang="en-US" dirty="0" smtClean="0"/>
              <a:t>Light rays enter the eye through the cornea, pupil and lens.</a:t>
            </a:r>
          </a:p>
          <a:p>
            <a:pPr>
              <a:spcBef>
                <a:spcPts val="480"/>
              </a:spcBef>
              <a:spcAft>
                <a:spcPts val="0"/>
              </a:spcAft>
            </a:pPr>
            <a:r>
              <a:rPr lang="en-US" dirty="0" smtClean="0"/>
              <a:t>These light rays are focused directly onto the retina, the light-sensitive tissue lining the back of the eye.</a:t>
            </a:r>
          </a:p>
          <a:p>
            <a:pPr>
              <a:spcBef>
                <a:spcPts val="480"/>
              </a:spcBef>
              <a:spcAft>
                <a:spcPts val="0"/>
              </a:spcAft>
            </a:pPr>
            <a:r>
              <a:rPr lang="en-US" dirty="0" smtClean="0"/>
              <a:t>The retina converts light rays into impulses sent through the optic nerve to your brain, where they are recognized as images.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24550747-4734-45E0-B2B0-C4CFF3F79912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9" name="Picture 8" descr="EyeAnatom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416269"/>
            <a:ext cx="4056993" cy="2469931"/>
          </a:xfrm>
          <a:prstGeom prst="rect">
            <a:avLst/>
          </a:prstGeom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38800" y="4114800"/>
            <a:ext cx="18288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230188" indent="-230188" algn="ctr">
              <a:lnSpc>
                <a:spcPct val="90000"/>
              </a:lnSpc>
              <a:spcBef>
                <a:spcPct val="35000"/>
              </a:spcBef>
              <a:buClr>
                <a:schemeClr val="tx1"/>
              </a:buClr>
              <a:buFont typeface="Times" charset="0"/>
              <a:buNone/>
            </a:pPr>
            <a:r>
              <a:rPr kumimoji="0" lang="en-US" sz="2000" b="1" dirty="0" smtClean="0">
                <a:latin typeface="Arial" charset="0"/>
              </a:rPr>
              <a:t>Eye anatomy</a:t>
            </a:r>
            <a:endParaRPr kumimoji="0" lang="en-US" sz="2000" b="1" dirty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1" uiExpand="1" build="p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Treating wet AMD</a:t>
            </a:r>
            <a:endParaRPr lang="en-US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Thermal laser therapy </a:t>
            </a:r>
          </a:p>
          <a:p>
            <a:r>
              <a:rPr lang="en-US" dirty="0" smtClean="0"/>
              <a:t>Outpatient procedure</a:t>
            </a:r>
          </a:p>
          <a:p>
            <a:r>
              <a:rPr lang="en-US" dirty="0" smtClean="0"/>
              <a:t>Used when abnormal blood vessel growth is not under center of macula</a:t>
            </a:r>
          </a:p>
          <a:p>
            <a:r>
              <a:rPr lang="en-US" dirty="0" smtClean="0"/>
              <a:t>A high-energy, focused light beam treats a tiny area of retina by “burning” it; the laser beam destroys abnormal, underlying blood vessels, preventing further leakage, bleeding, and growth.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809834D6-EBF3-4934-B1D9-057102A91BB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1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Treating wet AMD</a:t>
            </a:r>
            <a:endParaRPr lang="en-US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Thermal laser therapy</a:t>
            </a:r>
          </a:p>
          <a:p>
            <a:r>
              <a:rPr lang="en-US" dirty="0" smtClean="0"/>
              <a:t>Following treatment, your vision may be more blurred than before; it may stabilize within a few weeks.</a:t>
            </a:r>
          </a:p>
          <a:p>
            <a:r>
              <a:rPr lang="en-US" dirty="0" smtClean="0"/>
              <a:t>A scar forms where treatment occurred, creating a permanent blind spot that might be noticeable in your field of vision.</a:t>
            </a:r>
          </a:p>
          <a:p>
            <a:r>
              <a:rPr lang="en-US" dirty="0" smtClean="0"/>
              <a:t>It is likely that 50 percent of wet AMD patients who have the thermal laser procedure will need retreatment within three to five years.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63C5F575-B588-4F4F-9629-5D4984E6FB0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laser therapy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1005EC-3862-4E98-AF11-D30A4CDFDEEA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Laser_Wet_AMD.wmv">
            <a:hlinkClick r:id="" action="ppaction://media"/>
          </p:cNvPr>
          <p:cNvPicPr>
            <a:picLocks noGrp="1" noRot="1" noChangeAspect="1"/>
          </p:cNvPicPr>
          <p:nvPr>
            <p:ph type="media" sz="quarter" idx="14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524000" y="1790700"/>
            <a:ext cx="6096000" cy="3429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Treating wet AMD</a:t>
            </a:r>
            <a:endParaRPr lang="en-US" dirty="0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Anti-VEGF treatment</a:t>
            </a:r>
          </a:p>
          <a:p>
            <a:r>
              <a:rPr lang="en-US" dirty="0" smtClean="0"/>
              <a:t>A certain chemical in your body is critical in causing abnormal blood vessels to grow under the retina. The chemical is called vascular endothelial growth factor, or VEGF.</a:t>
            </a:r>
          </a:p>
          <a:p>
            <a:r>
              <a:rPr lang="en-US" dirty="0" smtClean="0"/>
              <a:t>There are several drugs (anti-VEGF) that can block the trouble-causing VEGF.</a:t>
            </a:r>
          </a:p>
          <a:p>
            <a:r>
              <a:rPr lang="en-US" dirty="0" smtClean="0"/>
              <a:t>Blocking VEGF reduces the growth of abnormal blood vessels, slows their leakage, and helps to slow vision loss.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8D32F77B-F0BB-4C89-9279-55A0C1A4555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Anti-VEGF treatment</a:t>
            </a:r>
            <a:endParaRPr lang="en-US" dirty="0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anti-VEGF drug is injected into your eye with a very fine needle.</a:t>
            </a:r>
          </a:p>
          <a:p>
            <a:pPr lvl="1"/>
            <a:r>
              <a:rPr lang="en-US" dirty="0" smtClean="0"/>
              <a:t>Your ophthalmologist will clean your eye to prevent infection and will administer an anesthetic to your eye to prevent pain. </a:t>
            </a:r>
          </a:p>
          <a:p>
            <a:r>
              <a:rPr lang="en-US" dirty="0" smtClean="0"/>
              <a:t>Patients receive multiple anti-VEGF injections over the course of many months.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15F66EA6-F7DE-4906-995E-BCF3B9AFA37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Anti-VEGF treatment</a:t>
            </a:r>
            <a:endParaRPr lang="en-US" dirty="0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 a very small risk of complications following anti-VEGF treatment, usually a result of the injection itself rather than the drug.</a:t>
            </a:r>
          </a:p>
          <a:p>
            <a:r>
              <a:rPr lang="en-US" dirty="0" smtClean="0"/>
              <a:t>In some cases, your ophthalmologist may recommend combining anti-VEGF treatment with other therapies (i.e. some patients also receive photodynamic laser therapy).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3C5AC308-127D-45DD-9A05-9FF7F7AB5CF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Anti-VEGF treatment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1005EC-3862-4E98-AF11-D30A4CDFDEEA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Anti_VEGF.wmv">
            <a:hlinkClick r:id="" action="ppaction://media"/>
          </p:cNvPr>
          <p:cNvPicPr>
            <a:picLocks noGrp="1" noRot="1" noChangeAspect="1"/>
          </p:cNvPicPr>
          <p:nvPr>
            <p:ph type="media" sz="quarter" idx="14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524000" y="1790700"/>
            <a:ext cx="6096000" cy="3429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Treating wet AMD</a:t>
            </a:r>
            <a:endParaRPr lang="en-US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Photodynamic therapy (PDT)</a:t>
            </a:r>
          </a:p>
          <a:p>
            <a:r>
              <a:rPr lang="en-US" dirty="0" smtClean="0"/>
              <a:t>If abnormal blood vessels grow under the center of the macula, PDT may be a treatment option.</a:t>
            </a:r>
          </a:p>
          <a:p>
            <a:r>
              <a:rPr lang="en-US" dirty="0" smtClean="0"/>
              <a:t>PDT is an outpatient procedure.</a:t>
            </a:r>
          </a:p>
          <a:p>
            <a:r>
              <a:rPr lang="en-US" dirty="0" smtClean="0"/>
              <a:t>PDT uses a combination of a light-activated (photo- sensitive) drug and a special low-power (cool) laser.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9A704B77-9902-42E4-90CD-38A5D93C812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PDT</a:t>
            </a:r>
            <a:endParaRPr lang="en-US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photosensitive drug is injected into a vein in the arm, where it travels throughout the body; the drug attaches to molecules found in abnormal blood vessels. </a:t>
            </a:r>
          </a:p>
          <a:p>
            <a:r>
              <a:rPr lang="en-US" dirty="0" smtClean="0"/>
              <a:t>Laser light is targeted directly on the abnormal vessels, activating the drug; the drug causes damage specifically to those unwanted blood vessels.</a:t>
            </a:r>
          </a:p>
          <a:p>
            <a:r>
              <a:rPr lang="en-US" dirty="0" smtClean="0"/>
              <a:t>After PDT, abnormal blood vessels may reopen; multiple treatments may be required.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6155BB56-529D-4A28-A50F-329F6DD85EB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1005EC-3862-4E98-AF11-D30A4CDFDEEA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DT.wmv">
            <a:hlinkClick r:id="" action="ppaction://media"/>
          </p:cNvPr>
          <p:cNvPicPr>
            <a:picLocks noGrp="1" noRot="1" noChangeAspect="1"/>
          </p:cNvPicPr>
          <p:nvPr>
            <p:ph type="media" sz="quarter" idx="14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524000" y="1790700"/>
            <a:ext cx="6096000" cy="3429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healthy eye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E749314B-2D59-4E14-8F20-97683E55FEC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457200" y="1436421"/>
            <a:ext cx="8305800" cy="1569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r>
              <a:rPr kumimoji="0" lang="en-US" sz="2400" dirty="0">
                <a:latin typeface="Arial" charset="0"/>
              </a:rPr>
              <a:t>The retina, made of many layers </a:t>
            </a:r>
            <a:r>
              <a:rPr kumimoji="0" lang="en-US" sz="2400" dirty="0" smtClean="0">
                <a:latin typeface="Arial" charset="0"/>
              </a:rPr>
              <a:t>sandwiched together </a:t>
            </a:r>
            <a:r>
              <a:rPr kumimoji="0" lang="en-US" sz="2400" dirty="0">
                <a:latin typeface="Arial" charset="0"/>
              </a:rPr>
              <a:t>into a smooth surface, consists of </a:t>
            </a:r>
            <a:r>
              <a:rPr kumimoji="0" lang="en-US" sz="2400" dirty="0" smtClean="0">
                <a:latin typeface="Arial" charset="0"/>
              </a:rPr>
              <a:t>two areas</a:t>
            </a:r>
            <a:r>
              <a:rPr lang="en-US" sz="2400" dirty="0" smtClean="0">
                <a:latin typeface="Arial" charset="0"/>
              </a:rPr>
              <a:t>:</a:t>
            </a:r>
            <a:r>
              <a:rPr kumimoji="0" lang="en-US" sz="2400" dirty="0" smtClean="0">
                <a:latin typeface="Arial" charset="0"/>
              </a:rPr>
              <a:t> </a:t>
            </a:r>
            <a:r>
              <a:rPr kumimoji="0" lang="en-US" sz="2400" dirty="0">
                <a:latin typeface="Arial" charset="0"/>
              </a:rPr>
              <a:t>the </a:t>
            </a:r>
            <a:r>
              <a:rPr kumimoji="0" lang="en-US" sz="2400" b="1" dirty="0">
                <a:latin typeface="Arial" charset="0"/>
              </a:rPr>
              <a:t>macula </a:t>
            </a:r>
            <a:r>
              <a:rPr kumimoji="0" lang="en-US" sz="2400" dirty="0">
                <a:latin typeface="Arial" charset="0"/>
              </a:rPr>
              <a:t>and </a:t>
            </a:r>
            <a:r>
              <a:rPr kumimoji="0" lang="en-US" sz="2400" b="1" dirty="0">
                <a:latin typeface="Arial" charset="0"/>
              </a:rPr>
              <a:t>peripheral retina</a:t>
            </a:r>
            <a:r>
              <a:rPr kumimoji="0" lang="en-US" sz="2400" dirty="0" smtClean="0">
                <a:latin typeface="Arial" charset="0"/>
              </a:rPr>
              <a:t>.</a:t>
            </a:r>
            <a:r>
              <a:rPr lang="en-US" sz="2400" dirty="0" smtClean="0"/>
              <a:t> 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457200" y="2895600"/>
            <a:ext cx="4800600" cy="3239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Macula</a:t>
            </a:r>
          </a:p>
          <a:p>
            <a:pPr marL="347472" indent="-347472">
              <a:spcBef>
                <a:spcPts val="48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Small area in center of retina that allows you to see fine details clearly.</a:t>
            </a:r>
          </a:p>
          <a:p>
            <a:pPr marL="347472" indent="-347472">
              <a:spcBef>
                <a:spcPts val="48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Allows activities like reading small print and recognizing a face.</a:t>
            </a:r>
          </a:p>
          <a:p>
            <a:pPr marL="347472" indent="-347472">
              <a:spcBef>
                <a:spcPts val="48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older woman and man reading with glasses 2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3047628"/>
            <a:ext cx="3314853" cy="221017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4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the most of your vision</a:t>
            </a: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3581400"/>
          </a:xfrm>
        </p:spPr>
        <p:txBody>
          <a:bodyPr/>
          <a:lstStyle/>
          <a:p>
            <a:r>
              <a:rPr lang="en-US" dirty="0" smtClean="0"/>
              <a:t>If you have been diagnosed with AMD, you must monitor your vision every day with an Amsler grid.</a:t>
            </a:r>
          </a:p>
          <a:p>
            <a:r>
              <a:rPr lang="en-US" dirty="0" smtClean="0"/>
              <a:t>With AMD, Amsler grid may contain blurry or wavy lines.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A95DE7D4-E96C-4E4B-8ED1-DB95F1C4314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12998" name="Rectangle 6"/>
          <p:cNvSpPr>
            <a:spLocks noChangeArrowheads="1"/>
          </p:cNvSpPr>
          <p:nvPr/>
        </p:nvSpPr>
        <p:spPr bwMode="auto">
          <a:xfrm>
            <a:off x="1447800" y="4953000"/>
            <a:ext cx="2819400" cy="571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indent="-347472">
              <a:buClr>
                <a:schemeClr val="tx1"/>
              </a:buClr>
              <a:buFont typeface="Times" charset="0"/>
              <a:buNone/>
            </a:pPr>
            <a:r>
              <a:rPr kumimoji="0" lang="en-US" sz="2000" b="1" dirty="0" smtClean="0">
                <a:latin typeface="Arial" charset="0"/>
              </a:rPr>
              <a:t>Amsler </a:t>
            </a:r>
            <a:r>
              <a:rPr lang="en-US" sz="2000" b="1" dirty="0" smtClean="0">
                <a:latin typeface="Arial" charset="0"/>
              </a:rPr>
              <a:t>g</a:t>
            </a:r>
            <a:r>
              <a:rPr kumimoji="0" lang="en-US" sz="2000" b="1" dirty="0" smtClean="0">
                <a:latin typeface="Arial" charset="0"/>
              </a:rPr>
              <a:t>rid</a:t>
            </a:r>
            <a:r>
              <a:rPr kumimoji="0" lang="en-US" sz="2000" b="1" dirty="0">
                <a:latin typeface="Arial" charset="0"/>
              </a:rPr>
              <a:t>, </a:t>
            </a:r>
            <a:r>
              <a:rPr kumimoji="0" lang="en-US" sz="2000" b="1" dirty="0" smtClean="0">
                <a:latin typeface="Arial" charset="0"/>
              </a:rPr>
              <a:t>as seen </a:t>
            </a:r>
            <a:r>
              <a:rPr kumimoji="0" lang="en-US" sz="2000" b="1" dirty="0">
                <a:latin typeface="Arial" charset="0"/>
              </a:rPr>
              <a:t>through a normal eye</a:t>
            </a:r>
          </a:p>
        </p:txBody>
      </p:sp>
      <p:sp>
        <p:nvSpPr>
          <p:cNvPr id="212999" name="Rectangle 7"/>
          <p:cNvSpPr>
            <a:spLocks noChangeArrowheads="1"/>
          </p:cNvSpPr>
          <p:nvPr/>
        </p:nvSpPr>
        <p:spPr bwMode="auto">
          <a:xfrm>
            <a:off x="5410200" y="4953000"/>
            <a:ext cx="2971800" cy="571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indent="-347472">
              <a:buClr>
                <a:schemeClr val="tx1"/>
              </a:buClr>
              <a:buFont typeface="Times" charset="0"/>
              <a:buNone/>
            </a:pPr>
            <a:r>
              <a:rPr kumimoji="0" lang="en-US" sz="2000" b="1" dirty="0" smtClean="0">
                <a:latin typeface="Arial" charset="0"/>
              </a:rPr>
              <a:t>Amsler </a:t>
            </a:r>
            <a:r>
              <a:rPr lang="en-US" sz="2000" b="1" dirty="0" smtClean="0">
                <a:latin typeface="Arial" charset="0"/>
              </a:rPr>
              <a:t>g</a:t>
            </a:r>
            <a:r>
              <a:rPr kumimoji="0" lang="en-US" sz="2000" b="1" dirty="0" smtClean="0">
                <a:latin typeface="Arial" charset="0"/>
              </a:rPr>
              <a:t>rid</a:t>
            </a:r>
            <a:r>
              <a:rPr kumimoji="0" lang="en-US" sz="2000" b="1" dirty="0">
                <a:latin typeface="Arial" charset="0"/>
              </a:rPr>
              <a:t>, as might be seen through an eye with AMD </a:t>
            </a:r>
          </a:p>
        </p:txBody>
      </p:sp>
      <p:pic>
        <p:nvPicPr>
          <p:cNvPr id="213001" name="Picture 9" descr="I09 Ams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895600"/>
            <a:ext cx="2138363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3003" name="Picture 11" descr="Amsler%20grid%20-%20AM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1637" y="2895600"/>
            <a:ext cx="2138363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3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3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1" uiExpand="1" build="p"/>
      <p:bldP spid="212998" grpId="0"/>
      <p:bldP spid="21299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Amsler grid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1005EC-3862-4E98-AF11-D30A4CDFDEEA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Amsler_grid.wmv">
            <a:hlinkClick r:id="" action="ppaction://media"/>
          </p:cNvPr>
          <p:cNvPicPr>
            <a:picLocks noGrp="1" noRot="1" noChangeAspect="1"/>
          </p:cNvPicPr>
          <p:nvPr>
            <p:ph type="media" sz="quarter" idx="14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524000" y="1790700"/>
            <a:ext cx="6096000" cy="3429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7924800" cy="579438"/>
          </a:xfrm>
        </p:spPr>
        <p:txBody>
          <a:bodyPr>
            <a:normAutofit/>
          </a:bodyPr>
          <a:lstStyle/>
          <a:p>
            <a:r>
              <a:rPr lang="en-US" dirty="0" smtClean="0"/>
              <a:t>What happens when AMD cannot be treated?</a:t>
            </a:r>
            <a:endParaRPr lang="en-US" dirty="0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People with wet or dry AMD who cannot be treated will not become blind — they will still have peripheral (side) vision. </a:t>
            </a:r>
          </a:p>
          <a:p>
            <a:r>
              <a:rPr lang="en-US" dirty="0" smtClean="0"/>
              <a:t>With low-vision rehabilitation, devices and services, people can often learn how to “see” again with their remaining vision.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F467802A-BFDE-4AA4-804E-6DAE6CFAA56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Vision rehabilitation</a:t>
            </a:r>
            <a:endParaRPr lang="en-US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 new strategies to accomplish daily activities</a:t>
            </a:r>
          </a:p>
          <a:p>
            <a:r>
              <a:rPr lang="en-US" dirty="0" smtClean="0"/>
              <a:t>Skills, devices and techniques help people with advanced AMD regain confidence and live independently despite loss of central vision.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8AE394E0-8AD5-45BE-9343-118FCD50C6C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Vision rehabilitation</a:t>
            </a:r>
            <a:endParaRPr lang="en-US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48006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Team of professionals to help: </a:t>
            </a:r>
          </a:p>
          <a:p>
            <a:pPr lvl="1"/>
            <a:r>
              <a:rPr lang="en-US" dirty="0" smtClean="0"/>
              <a:t>ophthalmologist</a:t>
            </a:r>
          </a:p>
          <a:p>
            <a:pPr lvl="1"/>
            <a:r>
              <a:rPr lang="en-US" dirty="0" smtClean="0"/>
              <a:t>low-vision specialist</a:t>
            </a:r>
          </a:p>
          <a:p>
            <a:pPr lvl="1"/>
            <a:r>
              <a:rPr lang="en-US" dirty="0" smtClean="0"/>
              <a:t>occupational therapist</a:t>
            </a:r>
          </a:p>
          <a:p>
            <a:pPr lvl="1"/>
            <a:r>
              <a:rPr lang="en-US" dirty="0" smtClean="0"/>
              <a:t>rehabilitation teacher</a:t>
            </a:r>
          </a:p>
          <a:p>
            <a:pPr lvl="1"/>
            <a:r>
              <a:rPr lang="en-US" dirty="0" smtClean="0"/>
              <a:t>orientation and </a:t>
            </a:r>
            <a:br>
              <a:rPr lang="en-US" dirty="0" smtClean="0"/>
            </a:br>
            <a:r>
              <a:rPr lang="en-US" dirty="0" smtClean="0"/>
              <a:t>mobility specialist</a:t>
            </a:r>
          </a:p>
          <a:p>
            <a:pPr lvl="1"/>
            <a:r>
              <a:rPr lang="en-US" dirty="0" smtClean="0"/>
              <a:t>social worker </a:t>
            </a:r>
          </a:p>
          <a:p>
            <a:pPr lvl="1"/>
            <a:r>
              <a:rPr lang="en-US" dirty="0" smtClean="0"/>
              <a:t>counselor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BA44C6A7-3DBB-43AD-94ED-25BE30DDDA55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8" name="Picture 7" descr="DO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13400" y="1524000"/>
            <a:ext cx="2895600" cy="4343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9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1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Low-vision aids</a:t>
            </a:r>
            <a:endParaRPr lang="en-U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4419600" cy="4343400"/>
          </a:xfrm>
        </p:spPr>
        <p:txBody>
          <a:bodyPr/>
          <a:lstStyle/>
          <a:p>
            <a:r>
              <a:rPr lang="en-US" dirty="0" smtClean="0"/>
              <a:t>Optical low-vision devices use lenses to magnify objects:</a:t>
            </a:r>
          </a:p>
          <a:p>
            <a:pPr lvl="1"/>
            <a:r>
              <a:rPr lang="en-US" dirty="0" smtClean="0"/>
              <a:t>magnifying spectacles</a:t>
            </a:r>
          </a:p>
          <a:p>
            <a:pPr lvl="1"/>
            <a:r>
              <a:rPr lang="en-US" dirty="0" smtClean="0"/>
              <a:t>hand magnifiers</a:t>
            </a:r>
          </a:p>
          <a:p>
            <a:pPr lvl="1"/>
            <a:r>
              <a:rPr lang="en-US" dirty="0" smtClean="0"/>
              <a:t>stand magnifiers</a:t>
            </a:r>
          </a:p>
          <a:p>
            <a:pPr lvl="1"/>
            <a:r>
              <a:rPr lang="en-US" dirty="0" smtClean="0"/>
              <a:t>video magnifiers</a:t>
            </a:r>
          </a:p>
          <a:p>
            <a:pPr lvl="1"/>
            <a:r>
              <a:rPr lang="en-US" dirty="0" smtClean="0"/>
              <a:t>telescopes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87212F99-C586-4149-A319-F134551A2FD3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10949" name="Rectangle 5"/>
          <p:cNvSpPr>
            <a:spLocks noChangeArrowheads="1"/>
          </p:cNvSpPr>
          <p:nvPr/>
        </p:nvSpPr>
        <p:spPr bwMode="auto">
          <a:xfrm>
            <a:off x="4953000" y="4191000"/>
            <a:ext cx="3200400" cy="381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230188" indent="-230188">
              <a:lnSpc>
                <a:spcPct val="90000"/>
              </a:lnSpc>
              <a:spcBef>
                <a:spcPct val="35000"/>
              </a:spcBef>
              <a:buClr>
                <a:schemeClr val="tx1"/>
              </a:buClr>
              <a:buFont typeface="Times" charset="0"/>
              <a:buNone/>
            </a:pPr>
            <a:r>
              <a:rPr kumimoji="0" lang="en-US" sz="2000" b="1" dirty="0" smtClean="0">
                <a:latin typeface="Arial" charset="0"/>
              </a:rPr>
              <a:t>Illuminated </a:t>
            </a:r>
            <a:r>
              <a:rPr kumimoji="0" lang="en-US" sz="2000" b="1" dirty="0">
                <a:latin typeface="Arial" charset="0"/>
              </a:rPr>
              <a:t>magnifier</a:t>
            </a:r>
          </a:p>
        </p:txBody>
      </p:sp>
      <p:pic>
        <p:nvPicPr>
          <p:cNvPr id="210950" name="Picture 6" descr="D05 magnifier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524000"/>
            <a:ext cx="33147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0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1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Low-vision aids</a:t>
            </a:r>
            <a:endParaRPr lang="en-US" dirty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Other devices and techniques help make it easier to see:</a:t>
            </a:r>
          </a:p>
          <a:p>
            <a:r>
              <a:rPr lang="en-US" dirty="0" smtClean="0"/>
              <a:t>Large-print books, newspapers, magazines, playing cards, checks</a:t>
            </a:r>
          </a:p>
          <a:p>
            <a:r>
              <a:rPr lang="en-US" dirty="0" smtClean="0"/>
              <a:t>Writing and signing guides</a:t>
            </a:r>
          </a:p>
          <a:p>
            <a:r>
              <a:rPr lang="en-US" dirty="0" smtClean="0"/>
              <a:t>High contrast and large number telephones, thermostats, watches, remotes</a:t>
            </a:r>
          </a:p>
          <a:p>
            <a:r>
              <a:rPr lang="en-US" dirty="0" smtClean="0"/>
              <a:t>Talking books, watches, timers, medical devices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0260B403-6B3F-4644-9671-4AEC8D3ABBAD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1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Aging adults should visit their ophthalmologists for vision screening</a:t>
            </a:r>
            <a:endParaRPr lang="en-US" dirty="0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4953000" cy="4267200"/>
          </a:xfrm>
        </p:spPr>
        <p:txBody>
          <a:bodyPr/>
          <a:lstStyle/>
          <a:p>
            <a:pPr marL="347472" indent="-347472">
              <a:spcBef>
                <a:spcPts val="480"/>
              </a:spcBef>
              <a:spcAft>
                <a:spcPts val="0"/>
              </a:spcAft>
            </a:pPr>
            <a:r>
              <a:rPr lang="en-US" dirty="0" smtClean="0"/>
              <a:t>Adults with no signs or risk factors for eye disease should get a baseline eye disease screening at age 40 — the time when early signs of disease may start to occur. Based on the screening, an ophthalmologist will prescribe the necessary intervals for follow-up exams.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C47C20AE-23C9-45B7-92E0-87E3EC344EC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8" name="Picture 7" descr="0906AAORL_MG_00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9600" y="1752600"/>
            <a:ext cx="2692400" cy="4038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4800600" cy="3962400"/>
          </a:xfrm>
        </p:spPr>
        <p:txBody>
          <a:bodyPr/>
          <a:lstStyle/>
          <a:p>
            <a:r>
              <a:rPr lang="en-US" dirty="0" smtClean="0"/>
              <a:t>People at any age with symptoms of or at risk for eye disease — such as those with a family history of eye disease, diabetes or high blood pressure — should see an ophthalmologist to determine how frequently your eyes should be examined.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2444A1C9-E03F-44C8-A6CD-BFCD970958C2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Aging adults should visit their ophthalmologists for vision screening</a:t>
            </a:r>
            <a:endParaRPr lang="en-US" dirty="0"/>
          </a:p>
        </p:txBody>
      </p:sp>
      <p:pic>
        <p:nvPicPr>
          <p:cNvPr id="10" name="Content Placeholder 8" descr="ManConsultingDoc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1752600"/>
            <a:ext cx="2743200" cy="4114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healthy eye</a:t>
            </a:r>
            <a:endParaRPr lang="en-US" dirty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4343400" cy="4343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Peripheral retina</a:t>
            </a:r>
          </a:p>
          <a:p>
            <a:pPr>
              <a:spcBef>
                <a:spcPts val="480"/>
              </a:spcBef>
              <a:spcAft>
                <a:spcPts val="0"/>
              </a:spcAft>
            </a:pPr>
            <a:r>
              <a:rPr lang="en-US" dirty="0" smtClean="0"/>
              <a:t>Gives you side (peripheral) vision, not detail vision.</a:t>
            </a:r>
          </a:p>
          <a:p>
            <a:pPr>
              <a:spcBef>
                <a:spcPts val="480"/>
              </a:spcBef>
              <a:spcAft>
                <a:spcPts val="0"/>
              </a:spcAft>
            </a:pPr>
            <a:r>
              <a:rPr lang="en-US" dirty="0" smtClean="0"/>
              <a:t>Helps you see someone standing off to your side, but you won’t see who the person is.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1034E5B4-DD0F-4C53-8AD9-91C70351977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90469" name="Rectangle 5"/>
          <p:cNvSpPr>
            <a:spLocks noChangeArrowheads="1"/>
          </p:cNvSpPr>
          <p:nvPr/>
        </p:nvSpPr>
        <p:spPr bwMode="auto">
          <a:xfrm>
            <a:off x="4800600" y="4114800"/>
            <a:ext cx="18288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230188" indent="-230188" algn="ctr">
              <a:lnSpc>
                <a:spcPct val="90000"/>
              </a:lnSpc>
              <a:spcBef>
                <a:spcPct val="35000"/>
              </a:spcBef>
              <a:buClr>
                <a:schemeClr val="tx1"/>
              </a:buClr>
              <a:buFont typeface="Times" charset="0"/>
              <a:buNone/>
            </a:pPr>
            <a:r>
              <a:rPr kumimoji="0" lang="en-US" sz="2000" b="1" dirty="0">
                <a:latin typeface="Arial" charset="0"/>
              </a:rPr>
              <a:t>Normal retina</a:t>
            </a:r>
          </a:p>
        </p:txBody>
      </p:sp>
      <p:pic>
        <p:nvPicPr>
          <p:cNvPr id="190470" name="Picture 6" descr="K54 normal fund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4000"/>
            <a:ext cx="3657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build="p"/>
      <p:bldP spid="1904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healthy eye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1005EC-3862-4E98-AF11-D30A4CDFDEE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How_Eye_Sees.wmv">
            <a:hlinkClick r:id="" action="ppaction://media"/>
          </p:cNvPr>
          <p:cNvPicPr>
            <a:picLocks noGrp="1" noRot="1" noChangeAspect="1"/>
          </p:cNvPicPr>
          <p:nvPr>
            <p:ph type="media" sz="quarter" idx="14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524000" y="1790700"/>
            <a:ext cx="6096000" cy="3429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077200" cy="579438"/>
          </a:xfrm>
        </p:spPr>
        <p:txBody>
          <a:bodyPr>
            <a:noAutofit/>
          </a:bodyPr>
          <a:lstStyle/>
          <a:p>
            <a:r>
              <a:rPr lang="en-US" dirty="0" smtClean="0"/>
              <a:t>What is age-related macular degeneration (AMD)?</a:t>
            </a:r>
            <a:endParaRPr lang="en-US" dirty="0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924800" cy="46482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 dirty="0" smtClean="0"/>
              <a:t>A layer under the retina called the retinal pigment epithelium (RPE) is disrupted by deposits called </a:t>
            </a:r>
            <a:r>
              <a:rPr lang="en-US" dirty="0" err="1" smtClean="0"/>
              <a:t>drusen</a:t>
            </a:r>
            <a:r>
              <a:rPr lang="en-US" dirty="0" smtClean="0"/>
              <a:t>, or other age-related changes. </a:t>
            </a:r>
          </a:p>
          <a:p>
            <a:pPr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 dirty="0" smtClean="0"/>
              <a:t>These changes, if severe enough, may cause vision to deteriorate.</a:t>
            </a:r>
          </a:p>
          <a:p>
            <a:pPr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 dirty="0" smtClean="0"/>
              <a:t>When the macula breaks down, you lose your central vision, but it does not affect your peripheral (side) vision.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FDB68DDF-EEEC-4ACA-9D7E-10C588D12AD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 of AMD</a:t>
            </a:r>
            <a:endParaRPr lang="en-US" dirty="0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480"/>
              </a:spcBef>
              <a:spcAft>
                <a:spcPts val="0"/>
              </a:spcAft>
            </a:pPr>
            <a:r>
              <a:rPr lang="en-US" dirty="0" smtClean="0"/>
              <a:t>Early AMD may be hardly noticeable, and may only occur in one eye.</a:t>
            </a:r>
          </a:p>
          <a:p>
            <a:pPr>
              <a:spcBef>
                <a:spcPts val="480"/>
              </a:spcBef>
              <a:spcAft>
                <a:spcPts val="0"/>
              </a:spcAft>
            </a:pPr>
            <a:r>
              <a:rPr lang="en-US" dirty="0" smtClean="0"/>
              <a:t>Words on a page may look blurred.</a:t>
            </a:r>
          </a:p>
          <a:p>
            <a:pPr>
              <a:spcBef>
                <a:spcPts val="480"/>
              </a:spcBef>
              <a:spcAft>
                <a:spcPts val="0"/>
              </a:spcAft>
            </a:pPr>
            <a:r>
              <a:rPr lang="en-US" dirty="0" smtClean="0"/>
              <a:t>It may be difficult to recognize people’s faces.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61B5D34A-23FD-49DB-A1B1-6A7638B18EB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 of AMD</a:t>
            </a:r>
            <a:endParaRPr lang="en-US" dirty="0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4267200" cy="4343400"/>
          </a:xfrm>
        </p:spPr>
        <p:txBody>
          <a:bodyPr/>
          <a:lstStyle/>
          <a:p>
            <a:pPr>
              <a:spcBef>
                <a:spcPts val="480"/>
              </a:spcBef>
              <a:spcAft>
                <a:spcPts val="0"/>
              </a:spcAft>
            </a:pPr>
            <a:r>
              <a:rPr lang="en-US" dirty="0" smtClean="0"/>
              <a:t>A dark or empty area may appear in the center of vision.</a:t>
            </a:r>
          </a:p>
          <a:p>
            <a:pPr>
              <a:spcBef>
                <a:spcPts val="480"/>
              </a:spcBef>
              <a:spcAft>
                <a:spcPts val="0"/>
              </a:spcAft>
            </a:pPr>
            <a:r>
              <a:rPr lang="en-US" dirty="0" smtClean="0"/>
              <a:t>Straight lines may look distorted.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681DFAA0-F71A-4495-B2DD-BAFFFE57FB1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94564" name="Picture 4" descr="K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7613" y="1539875"/>
            <a:ext cx="3270250" cy="333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4953000" y="4953000"/>
            <a:ext cx="4038600" cy="685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indent="-347472">
              <a:buClr>
                <a:schemeClr val="tx1"/>
              </a:buClr>
              <a:buFont typeface="Times" charset="0"/>
              <a:buNone/>
            </a:pPr>
            <a:r>
              <a:rPr kumimoji="0" lang="en-US" sz="2000" b="1" dirty="0" smtClean="0">
                <a:latin typeface="Arial" charset="0"/>
              </a:rPr>
              <a:t>With </a:t>
            </a:r>
            <a:r>
              <a:rPr kumimoji="0" lang="en-US" sz="2000" b="1" dirty="0">
                <a:latin typeface="Arial" charset="0"/>
              </a:rPr>
              <a:t>AMD, dark areas </a:t>
            </a:r>
            <a:r>
              <a:rPr kumimoji="0" lang="en-US" sz="2000" b="1" dirty="0" smtClean="0">
                <a:latin typeface="Arial" charset="0"/>
              </a:rPr>
              <a:t>may appear </a:t>
            </a:r>
            <a:r>
              <a:rPr kumimoji="0" lang="en-US" sz="2000" b="1" dirty="0">
                <a:latin typeface="Arial" charset="0"/>
              </a:rPr>
              <a:t>in your central </a:t>
            </a:r>
            <a:r>
              <a:rPr kumimoji="0" lang="en-US" sz="2000" b="1" dirty="0" smtClean="0">
                <a:latin typeface="Arial" charset="0"/>
              </a:rPr>
              <a:t>vision.</a:t>
            </a:r>
            <a:endParaRPr kumimoji="0" lang="en-US" sz="2000" dirty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1" uiExpand="1" build="p"/>
      <p:bldP spid="1945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 of AMD</a:t>
            </a:r>
            <a:endParaRPr lang="en-US" dirty="0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480"/>
              </a:spcBef>
              <a:spcAft>
                <a:spcPts val="0"/>
              </a:spcAft>
            </a:pPr>
            <a:r>
              <a:rPr lang="en-US" dirty="0" smtClean="0"/>
              <a:t>Atrophic (“dry”) macular degeneration</a:t>
            </a:r>
          </a:p>
          <a:p>
            <a:pPr>
              <a:spcBef>
                <a:spcPts val="480"/>
              </a:spcBef>
              <a:spcAft>
                <a:spcPts val="0"/>
              </a:spcAft>
            </a:pPr>
            <a:r>
              <a:rPr lang="en-US" dirty="0" err="1" smtClean="0"/>
              <a:t>Exudative</a:t>
            </a:r>
            <a:r>
              <a:rPr lang="en-US" dirty="0" smtClean="0"/>
              <a:t> (“wet”) macular degeneration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6ABB4572-91C1-4160-8D70-19F4487203B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1" build="p"/>
    </p:bldLst>
  </p:timing>
</p:sld>
</file>

<file path=ppt/theme/theme1.xml><?xml version="1.0" encoding="utf-8"?>
<a:theme xmlns:a="http://schemas.openxmlformats.org/drawingml/2006/main" name="Eye Over Tim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Eye Over Time Template</Template>
  <TotalTime>279</TotalTime>
  <Words>1472</Words>
  <Application>Microsoft Macintosh PowerPoint</Application>
  <PresentationFormat>On-screen Show (4:3)</PresentationFormat>
  <Paragraphs>187</Paragraphs>
  <Slides>38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Eye Over Time Template</vt:lpstr>
      <vt:lpstr>Age-Related Macular Degeneration</vt:lpstr>
      <vt:lpstr>The healthy eye</vt:lpstr>
      <vt:lpstr>The healthy eye</vt:lpstr>
      <vt:lpstr>The healthy eye</vt:lpstr>
      <vt:lpstr>The healthy eye</vt:lpstr>
      <vt:lpstr>What is age-related macular degeneration (AMD)?</vt:lpstr>
      <vt:lpstr>Symptoms of AMD</vt:lpstr>
      <vt:lpstr>Symptoms of AMD</vt:lpstr>
      <vt:lpstr>Two types of AMD</vt:lpstr>
      <vt:lpstr>Types of AMD</vt:lpstr>
      <vt:lpstr>Dry AMD</vt:lpstr>
      <vt:lpstr>Types of AMD</vt:lpstr>
      <vt:lpstr>Wet AMD</vt:lpstr>
      <vt:lpstr>Diagnosing AMD</vt:lpstr>
      <vt:lpstr>Diagnosing AMD</vt:lpstr>
      <vt:lpstr>Fluorescein angiography</vt:lpstr>
      <vt:lpstr>Diagnosing AMD</vt:lpstr>
      <vt:lpstr>Treating dry AMD</vt:lpstr>
      <vt:lpstr>Treating dry AMD</vt:lpstr>
      <vt:lpstr>Treating wet AMD</vt:lpstr>
      <vt:lpstr>Treating wet AMD</vt:lpstr>
      <vt:lpstr>Thermal laser therapy</vt:lpstr>
      <vt:lpstr>Treating wet AMD</vt:lpstr>
      <vt:lpstr>Anti-VEGF treatment</vt:lpstr>
      <vt:lpstr>Anti-VEGF treatment</vt:lpstr>
      <vt:lpstr>Anti-VEGF treatment</vt:lpstr>
      <vt:lpstr>Treating wet AMD</vt:lpstr>
      <vt:lpstr>PDT</vt:lpstr>
      <vt:lpstr>PDT</vt:lpstr>
      <vt:lpstr>Make the most of your vision</vt:lpstr>
      <vt:lpstr>Amsler grid</vt:lpstr>
      <vt:lpstr>What happens when AMD cannot be treated?</vt:lpstr>
      <vt:lpstr>Vision rehabilitation</vt:lpstr>
      <vt:lpstr>Vision rehabilitation</vt:lpstr>
      <vt:lpstr>Low-vision aids</vt:lpstr>
      <vt:lpstr>Low-vision aids</vt:lpstr>
      <vt:lpstr>Aging adults should visit their ophthalmologists for vision screening</vt:lpstr>
      <vt:lpstr>Aging adults should visit their ophthalmologists for vision screening</vt:lpstr>
    </vt:vector>
  </TitlesOfParts>
  <Company>American Academy Of Ophthalmology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David Turbert</dc:creator>
  <cp:lastModifiedBy>V M R VEMPALI</cp:lastModifiedBy>
  <cp:revision>55</cp:revision>
  <dcterms:created xsi:type="dcterms:W3CDTF">2009-10-18T21:53:55Z</dcterms:created>
  <dcterms:modified xsi:type="dcterms:W3CDTF">2014-02-17T20:03:01Z</dcterms:modified>
</cp:coreProperties>
</file>