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9" r:id="rId1"/>
  </p:sldMasterIdLst>
  <p:notesMasterIdLst>
    <p:notesMasterId r:id="rId48"/>
  </p:notesMasterIdLst>
  <p:sldIdLst>
    <p:sldId id="256" r:id="rId2"/>
    <p:sldId id="275" r:id="rId3"/>
    <p:sldId id="283" r:id="rId4"/>
    <p:sldId id="263" r:id="rId5"/>
    <p:sldId id="269" r:id="rId6"/>
    <p:sldId id="264" r:id="rId7"/>
    <p:sldId id="284" r:id="rId8"/>
    <p:sldId id="285" r:id="rId9"/>
    <p:sldId id="286" r:id="rId10"/>
    <p:sldId id="270" r:id="rId11"/>
    <p:sldId id="273" r:id="rId12"/>
    <p:sldId id="278" r:id="rId13"/>
    <p:sldId id="271" r:id="rId14"/>
    <p:sldId id="274" r:id="rId15"/>
    <p:sldId id="265" r:id="rId16"/>
    <p:sldId id="312" r:id="rId17"/>
    <p:sldId id="322" r:id="rId18"/>
    <p:sldId id="281" r:id="rId19"/>
    <p:sldId id="282" r:id="rId20"/>
    <p:sldId id="276" r:id="rId21"/>
    <p:sldId id="290" r:id="rId22"/>
    <p:sldId id="291" r:id="rId23"/>
    <p:sldId id="292" r:id="rId24"/>
    <p:sldId id="293" r:id="rId25"/>
    <p:sldId id="294" r:id="rId26"/>
    <p:sldId id="295" r:id="rId27"/>
    <p:sldId id="297" r:id="rId28"/>
    <p:sldId id="311" r:id="rId29"/>
    <p:sldId id="298" r:id="rId30"/>
    <p:sldId id="299" r:id="rId31"/>
    <p:sldId id="300" r:id="rId32"/>
    <p:sldId id="301" r:id="rId33"/>
    <p:sldId id="302" r:id="rId34"/>
    <p:sldId id="313" r:id="rId35"/>
    <p:sldId id="314" r:id="rId36"/>
    <p:sldId id="317" r:id="rId37"/>
    <p:sldId id="315" r:id="rId38"/>
    <p:sldId id="318" r:id="rId39"/>
    <p:sldId id="316" r:id="rId40"/>
    <p:sldId id="319" r:id="rId41"/>
    <p:sldId id="305" r:id="rId42"/>
    <p:sldId id="320" r:id="rId43"/>
    <p:sldId id="307" r:id="rId44"/>
    <p:sldId id="321" r:id="rId45"/>
    <p:sldId id="303" r:id="rId46"/>
    <p:sldId id="310" r:id="rId47"/>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77" autoAdjust="0"/>
    <p:restoredTop sz="72569" autoAdjust="0"/>
  </p:normalViewPr>
  <p:slideViewPr>
    <p:cSldViewPr snapToGrid="0">
      <p:cViewPr varScale="1">
        <p:scale>
          <a:sx n="50" d="100"/>
          <a:sy n="50" d="100"/>
        </p:scale>
        <p:origin x="165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E178B-D7AA-48DF-AEB0-D631A9286EB8}"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526B849E-5A6E-48AC-85A8-E2E12DFDBE81}">
      <dgm:prSet/>
      <dgm:spPr/>
      <dgm:t>
        <a:bodyPr/>
        <a:lstStyle/>
        <a:p>
          <a:pPr rtl="0"/>
          <a:r>
            <a:rPr lang="en-US" baseline="0" dirty="0" smtClean="0"/>
            <a:t>Verbal messages (The words we choose)</a:t>
          </a:r>
          <a:endParaRPr lang="en-US" dirty="0"/>
        </a:p>
      </dgm:t>
    </dgm:pt>
    <dgm:pt modelId="{3A83AF4B-A005-47A1-9C09-9A29BA14EC6B}" type="parTrans" cxnId="{2598F072-CC27-45ED-A813-721FEABBF474}">
      <dgm:prSet/>
      <dgm:spPr/>
      <dgm:t>
        <a:bodyPr/>
        <a:lstStyle/>
        <a:p>
          <a:endParaRPr lang="en-US"/>
        </a:p>
      </dgm:t>
    </dgm:pt>
    <dgm:pt modelId="{30B63F97-CB3E-48A3-8D96-3F294491EFE0}" type="sibTrans" cxnId="{2598F072-CC27-45ED-A813-721FEABBF474}">
      <dgm:prSet/>
      <dgm:spPr/>
      <dgm:t>
        <a:bodyPr/>
        <a:lstStyle/>
        <a:p>
          <a:endParaRPr lang="en-US"/>
        </a:p>
      </dgm:t>
    </dgm:pt>
    <dgm:pt modelId="{4BED99EE-0DE8-45E9-9926-D0AD4C814B9B}">
      <dgm:prSet/>
      <dgm:spPr/>
      <dgm:t>
        <a:bodyPr/>
        <a:lstStyle/>
        <a:p>
          <a:pPr rtl="0"/>
          <a:r>
            <a:rPr lang="en-US" baseline="0" dirty="0" smtClean="0"/>
            <a:t>Nonverbal messages (Our body language)</a:t>
          </a:r>
          <a:endParaRPr lang="en-US" dirty="0"/>
        </a:p>
      </dgm:t>
    </dgm:pt>
    <dgm:pt modelId="{702D3506-A9B3-4117-9703-486DC634B335}" type="parTrans" cxnId="{E49C46BF-1FCC-49F8-BC7B-B30A215F4003}">
      <dgm:prSet/>
      <dgm:spPr/>
      <dgm:t>
        <a:bodyPr/>
        <a:lstStyle/>
        <a:p>
          <a:endParaRPr lang="en-US"/>
        </a:p>
      </dgm:t>
    </dgm:pt>
    <dgm:pt modelId="{8AC5A735-A5A1-4A48-8766-6255C3DC294A}" type="sibTrans" cxnId="{E49C46BF-1FCC-49F8-BC7B-B30A215F4003}">
      <dgm:prSet/>
      <dgm:spPr/>
      <dgm:t>
        <a:bodyPr/>
        <a:lstStyle/>
        <a:p>
          <a:endParaRPr lang="en-US"/>
        </a:p>
      </dgm:t>
    </dgm:pt>
    <dgm:pt modelId="{044843EA-9062-49B3-9B62-4F07EC2BD206}">
      <dgm:prSet/>
      <dgm:spPr/>
      <dgm:t>
        <a:bodyPr/>
        <a:lstStyle/>
        <a:p>
          <a:pPr rtl="0"/>
          <a:r>
            <a:rPr lang="en-US" baseline="0" dirty="0" err="1" smtClean="0"/>
            <a:t>Paraverbal</a:t>
          </a:r>
          <a:r>
            <a:rPr lang="en-US" baseline="0" dirty="0" smtClean="0"/>
            <a:t> messages (How we say words)</a:t>
          </a:r>
          <a:endParaRPr lang="en-US" dirty="0"/>
        </a:p>
      </dgm:t>
    </dgm:pt>
    <dgm:pt modelId="{C6AE68E6-75D2-40F9-BD50-FC4AB1E584F4}" type="parTrans" cxnId="{D9D845DF-33B1-48D5-AB6E-D07456EF6A5A}">
      <dgm:prSet/>
      <dgm:spPr/>
      <dgm:t>
        <a:bodyPr/>
        <a:lstStyle/>
        <a:p>
          <a:endParaRPr lang="en-US"/>
        </a:p>
      </dgm:t>
    </dgm:pt>
    <dgm:pt modelId="{5D3A19FA-86A6-44B3-9087-1059123FD4C6}" type="sibTrans" cxnId="{D9D845DF-33B1-48D5-AB6E-D07456EF6A5A}">
      <dgm:prSet/>
      <dgm:spPr/>
      <dgm:t>
        <a:bodyPr/>
        <a:lstStyle/>
        <a:p>
          <a:endParaRPr lang="en-US"/>
        </a:p>
      </dgm:t>
    </dgm:pt>
    <dgm:pt modelId="{E9270424-3CA8-4B4A-B5DA-63C79CF7ED75}">
      <dgm:prSet/>
      <dgm:spPr/>
      <dgm:t>
        <a:bodyPr/>
        <a:lstStyle/>
        <a:p>
          <a:pPr rtl="0"/>
          <a:r>
            <a:rPr lang="en-US" dirty="0" smtClean="0"/>
            <a:t>Brief, succinct and organized</a:t>
          </a:r>
          <a:endParaRPr lang="en-US" dirty="0"/>
        </a:p>
      </dgm:t>
    </dgm:pt>
    <dgm:pt modelId="{926951FE-ABEF-416E-BEAC-AC3EAF0E5023}" type="parTrans" cxnId="{4289DD65-8B2C-40F5-AAAE-D7DD3EC11B7C}">
      <dgm:prSet/>
      <dgm:spPr/>
      <dgm:t>
        <a:bodyPr/>
        <a:lstStyle/>
        <a:p>
          <a:endParaRPr lang="en-US"/>
        </a:p>
      </dgm:t>
    </dgm:pt>
    <dgm:pt modelId="{568798CB-32AC-47F3-805A-E85A2DDD4502}" type="sibTrans" cxnId="{4289DD65-8B2C-40F5-AAAE-D7DD3EC11B7C}">
      <dgm:prSet/>
      <dgm:spPr/>
      <dgm:t>
        <a:bodyPr/>
        <a:lstStyle/>
        <a:p>
          <a:endParaRPr lang="en-US"/>
        </a:p>
      </dgm:t>
    </dgm:pt>
    <dgm:pt modelId="{EC720DB2-D70C-4537-B046-7984C7DE1F21}">
      <dgm:prSet/>
      <dgm:spPr/>
      <dgm:t>
        <a:bodyPr/>
        <a:lstStyle/>
        <a:p>
          <a:pPr rtl="0"/>
          <a:r>
            <a:rPr lang="en-US" dirty="0" smtClean="0"/>
            <a:t>Free from jargon</a:t>
          </a:r>
          <a:endParaRPr lang="en-US" dirty="0"/>
        </a:p>
      </dgm:t>
    </dgm:pt>
    <dgm:pt modelId="{83CF072B-7D93-4FF6-8FB4-5147DEA6F2F1}" type="parTrans" cxnId="{76A35904-4D8C-4144-8ABA-18D6DFA24BB0}">
      <dgm:prSet/>
      <dgm:spPr/>
      <dgm:t>
        <a:bodyPr/>
        <a:lstStyle/>
        <a:p>
          <a:endParaRPr lang="en-US"/>
        </a:p>
      </dgm:t>
    </dgm:pt>
    <dgm:pt modelId="{FC974171-4B81-43EA-AE3E-591E4D465C62}" type="sibTrans" cxnId="{76A35904-4D8C-4144-8ABA-18D6DFA24BB0}">
      <dgm:prSet/>
      <dgm:spPr/>
      <dgm:t>
        <a:bodyPr/>
        <a:lstStyle/>
        <a:p>
          <a:endParaRPr lang="en-US"/>
        </a:p>
      </dgm:t>
    </dgm:pt>
    <dgm:pt modelId="{2E4AF656-34D8-4675-83BE-300EC5634ABE}">
      <dgm:prSet/>
      <dgm:spPr/>
      <dgm:t>
        <a:bodyPr/>
        <a:lstStyle/>
        <a:p>
          <a:pPr rtl="0"/>
          <a:r>
            <a:rPr lang="en-US" dirty="0" smtClean="0"/>
            <a:t>Do not create resistance in the listener</a:t>
          </a:r>
          <a:endParaRPr lang="en-US" dirty="0"/>
        </a:p>
      </dgm:t>
    </dgm:pt>
    <dgm:pt modelId="{1666FD44-C0E4-4015-A98D-A0701B78548C}" type="parTrans" cxnId="{00C5C2D4-B29B-40D8-9A52-B7E2FFF7036C}">
      <dgm:prSet/>
      <dgm:spPr/>
      <dgm:t>
        <a:bodyPr/>
        <a:lstStyle/>
        <a:p>
          <a:endParaRPr lang="en-US"/>
        </a:p>
      </dgm:t>
    </dgm:pt>
    <dgm:pt modelId="{60F5E61A-7E06-424A-957A-46DB884B892A}" type="sibTrans" cxnId="{00C5C2D4-B29B-40D8-9A52-B7E2FFF7036C}">
      <dgm:prSet/>
      <dgm:spPr/>
      <dgm:t>
        <a:bodyPr/>
        <a:lstStyle/>
        <a:p>
          <a:endParaRPr lang="en-US"/>
        </a:p>
      </dgm:t>
    </dgm:pt>
    <dgm:pt modelId="{921C7F76-9B24-4BE4-846B-57AC5DF1EE70}">
      <dgm:prSet/>
      <dgm:spPr/>
      <dgm:t>
        <a:bodyPr/>
        <a:lstStyle/>
        <a:p>
          <a:pPr rtl="0"/>
          <a:r>
            <a:rPr lang="en-US" dirty="0" smtClean="0"/>
            <a:t>Posture, gestures, facial expressions and spatial distance</a:t>
          </a:r>
          <a:endParaRPr lang="en-US" dirty="0"/>
        </a:p>
      </dgm:t>
    </dgm:pt>
    <dgm:pt modelId="{A50DB1D3-3E23-495F-B79C-A1897800EFC8}" type="parTrans" cxnId="{B9BD0DB5-A9C2-43CE-981E-7213F475C4BA}">
      <dgm:prSet/>
      <dgm:spPr/>
      <dgm:t>
        <a:bodyPr/>
        <a:lstStyle/>
        <a:p>
          <a:endParaRPr lang="en-US"/>
        </a:p>
      </dgm:t>
    </dgm:pt>
    <dgm:pt modelId="{D69493C3-3CFE-4DDA-8D71-2772D6CB0AEC}" type="sibTrans" cxnId="{B9BD0DB5-A9C2-43CE-981E-7213F475C4BA}">
      <dgm:prSet/>
      <dgm:spPr/>
      <dgm:t>
        <a:bodyPr/>
        <a:lstStyle/>
        <a:p>
          <a:endParaRPr lang="en-US"/>
        </a:p>
      </dgm:t>
    </dgm:pt>
    <dgm:pt modelId="{809EB7D9-7AE0-4B98-A6F1-199CD96BFE3E}">
      <dgm:prSet/>
      <dgm:spPr/>
      <dgm:t>
        <a:bodyPr/>
        <a:lstStyle/>
        <a:p>
          <a:pPr rtl="0"/>
          <a:r>
            <a:rPr lang="en-US" dirty="0" smtClean="0"/>
            <a:t>Accounts for 55% of what is perceived and understood by others</a:t>
          </a:r>
          <a:endParaRPr lang="en-US" dirty="0"/>
        </a:p>
      </dgm:t>
    </dgm:pt>
    <dgm:pt modelId="{E42A3120-9FF3-4B55-BCEF-C31C833DAC58}" type="parTrans" cxnId="{6106F67A-4926-4C1C-AD2F-D8E6BF7FF4C2}">
      <dgm:prSet/>
      <dgm:spPr/>
      <dgm:t>
        <a:bodyPr/>
        <a:lstStyle/>
        <a:p>
          <a:endParaRPr lang="en-US"/>
        </a:p>
      </dgm:t>
    </dgm:pt>
    <dgm:pt modelId="{B5EE1D44-7E0A-477B-9169-25650A6D7AB2}" type="sibTrans" cxnId="{6106F67A-4926-4C1C-AD2F-D8E6BF7FF4C2}">
      <dgm:prSet/>
      <dgm:spPr/>
      <dgm:t>
        <a:bodyPr/>
        <a:lstStyle/>
        <a:p>
          <a:endParaRPr lang="en-US"/>
        </a:p>
      </dgm:t>
    </dgm:pt>
    <dgm:pt modelId="{C019E197-4717-4970-904B-04358B32FBC8}">
      <dgm:prSet/>
      <dgm:spPr/>
      <dgm:t>
        <a:bodyPr/>
        <a:lstStyle/>
        <a:p>
          <a:pPr rtl="0"/>
          <a:r>
            <a:rPr lang="en-US" dirty="0" smtClean="0"/>
            <a:t>Primary way to communicate emotions</a:t>
          </a:r>
          <a:endParaRPr lang="en-US" dirty="0"/>
        </a:p>
      </dgm:t>
    </dgm:pt>
    <dgm:pt modelId="{8E62D0B0-2FCB-4212-8CD6-DE81DE7579D5}" type="parTrans" cxnId="{3648E4F7-125C-49C9-8E9F-116555B63714}">
      <dgm:prSet/>
      <dgm:spPr/>
      <dgm:t>
        <a:bodyPr/>
        <a:lstStyle/>
        <a:p>
          <a:endParaRPr lang="en-US"/>
        </a:p>
      </dgm:t>
    </dgm:pt>
    <dgm:pt modelId="{85C4CA23-2BCE-4E1A-BD46-09F9E5F259C8}" type="sibTrans" cxnId="{3648E4F7-125C-49C9-8E9F-116555B63714}">
      <dgm:prSet/>
      <dgm:spPr/>
      <dgm:t>
        <a:bodyPr/>
        <a:lstStyle/>
        <a:p>
          <a:endParaRPr lang="en-US"/>
        </a:p>
      </dgm:t>
    </dgm:pt>
    <dgm:pt modelId="{CE0C3FD7-2C08-4455-9521-54A602854662}">
      <dgm:prSet/>
      <dgm:spPr/>
      <dgm:t>
        <a:bodyPr/>
        <a:lstStyle/>
        <a:p>
          <a:pPr rtl="0"/>
          <a:r>
            <a:rPr lang="en-US" dirty="0" smtClean="0"/>
            <a:t>Tone, pacing and volume of voice</a:t>
          </a:r>
          <a:endParaRPr lang="en-US" dirty="0"/>
        </a:p>
      </dgm:t>
    </dgm:pt>
    <dgm:pt modelId="{EA1FDFC9-C3A4-4208-9753-C11600EAE380}" type="parTrans" cxnId="{06C78F1E-825C-4310-9F18-9D85001FF908}">
      <dgm:prSet/>
      <dgm:spPr/>
      <dgm:t>
        <a:bodyPr/>
        <a:lstStyle/>
        <a:p>
          <a:endParaRPr lang="en-US"/>
        </a:p>
      </dgm:t>
    </dgm:pt>
    <dgm:pt modelId="{4BD504E0-E07C-4ECE-AA4A-847432F4ED5A}" type="sibTrans" cxnId="{06C78F1E-825C-4310-9F18-9D85001FF908}">
      <dgm:prSet/>
      <dgm:spPr/>
      <dgm:t>
        <a:bodyPr/>
        <a:lstStyle/>
        <a:p>
          <a:endParaRPr lang="en-US"/>
        </a:p>
      </dgm:t>
    </dgm:pt>
    <dgm:pt modelId="{A631A278-E750-425A-9052-D9FF465EB217}">
      <dgm:prSet/>
      <dgm:spPr/>
      <dgm:t>
        <a:bodyPr/>
        <a:lstStyle/>
        <a:p>
          <a:pPr rtl="0"/>
          <a:r>
            <a:rPr lang="en-US" dirty="0" smtClean="0"/>
            <a:t>Accounts for 38% of what is perceived and understood by others</a:t>
          </a:r>
          <a:endParaRPr lang="en-US" dirty="0"/>
        </a:p>
      </dgm:t>
    </dgm:pt>
    <dgm:pt modelId="{B4077B53-D0E7-4AF9-911A-A43D26F11FEE}" type="parTrans" cxnId="{33EB8A98-8686-444A-915B-4C5EBF6BD1B4}">
      <dgm:prSet/>
      <dgm:spPr/>
      <dgm:t>
        <a:bodyPr/>
        <a:lstStyle/>
        <a:p>
          <a:endParaRPr lang="en-US"/>
        </a:p>
      </dgm:t>
    </dgm:pt>
    <dgm:pt modelId="{612E0C95-FBD8-4FA7-B574-0FBF407AFD86}" type="sibTrans" cxnId="{33EB8A98-8686-444A-915B-4C5EBF6BD1B4}">
      <dgm:prSet/>
      <dgm:spPr/>
      <dgm:t>
        <a:bodyPr/>
        <a:lstStyle/>
        <a:p>
          <a:endParaRPr lang="en-US"/>
        </a:p>
      </dgm:t>
    </dgm:pt>
    <dgm:pt modelId="{8737D4B0-8C36-4A09-8287-0622FA77AFEF}" type="pres">
      <dgm:prSet presAssocID="{08FE178B-D7AA-48DF-AEB0-D631A9286EB8}" presName="Name0" presStyleCnt="0">
        <dgm:presLayoutVars>
          <dgm:dir/>
          <dgm:animLvl val="lvl"/>
          <dgm:resizeHandles val="exact"/>
        </dgm:presLayoutVars>
      </dgm:prSet>
      <dgm:spPr/>
      <dgm:t>
        <a:bodyPr/>
        <a:lstStyle/>
        <a:p>
          <a:endParaRPr lang="en-US"/>
        </a:p>
      </dgm:t>
    </dgm:pt>
    <dgm:pt modelId="{6198F361-9DFF-4595-8D5E-0BBECB4B4E45}" type="pres">
      <dgm:prSet presAssocID="{526B849E-5A6E-48AC-85A8-E2E12DFDBE81}" presName="composite" presStyleCnt="0"/>
      <dgm:spPr/>
      <dgm:t>
        <a:bodyPr/>
        <a:lstStyle/>
        <a:p>
          <a:endParaRPr lang="en-US"/>
        </a:p>
      </dgm:t>
    </dgm:pt>
    <dgm:pt modelId="{4F82CCD6-817E-446B-A028-0C8934A61EA7}" type="pres">
      <dgm:prSet presAssocID="{526B849E-5A6E-48AC-85A8-E2E12DFDBE81}" presName="parTx" presStyleLbl="alignNode1" presStyleIdx="0" presStyleCnt="3">
        <dgm:presLayoutVars>
          <dgm:chMax val="0"/>
          <dgm:chPref val="0"/>
          <dgm:bulletEnabled val="1"/>
        </dgm:presLayoutVars>
      </dgm:prSet>
      <dgm:spPr/>
      <dgm:t>
        <a:bodyPr/>
        <a:lstStyle/>
        <a:p>
          <a:endParaRPr lang="en-US"/>
        </a:p>
      </dgm:t>
    </dgm:pt>
    <dgm:pt modelId="{42BD6410-91E6-4C3B-9676-B8396DD4F385}" type="pres">
      <dgm:prSet presAssocID="{526B849E-5A6E-48AC-85A8-E2E12DFDBE81}" presName="desTx" presStyleLbl="alignAccFollowNode1" presStyleIdx="0" presStyleCnt="3">
        <dgm:presLayoutVars>
          <dgm:bulletEnabled val="1"/>
        </dgm:presLayoutVars>
      </dgm:prSet>
      <dgm:spPr/>
      <dgm:t>
        <a:bodyPr/>
        <a:lstStyle/>
        <a:p>
          <a:endParaRPr lang="en-US"/>
        </a:p>
      </dgm:t>
    </dgm:pt>
    <dgm:pt modelId="{73964F3F-CABD-47B6-8F65-A22C24DBA3E0}" type="pres">
      <dgm:prSet presAssocID="{30B63F97-CB3E-48A3-8D96-3F294491EFE0}" presName="space" presStyleCnt="0"/>
      <dgm:spPr/>
      <dgm:t>
        <a:bodyPr/>
        <a:lstStyle/>
        <a:p>
          <a:endParaRPr lang="en-US"/>
        </a:p>
      </dgm:t>
    </dgm:pt>
    <dgm:pt modelId="{0A4679D9-7EB7-48B6-8ABD-90D0D8B283C6}" type="pres">
      <dgm:prSet presAssocID="{4BED99EE-0DE8-45E9-9926-D0AD4C814B9B}" presName="composite" presStyleCnt="0"/>
      <dgm:spPr/>
      <dgm:t>
        <a:bodyPr/>
        <a:lstStyle/>
        <a:p>
          <a:endParaRPr lang="en-US"/>
        </a:p>
      </dgm:t>
    </dgm:pt>
    <dgm:pt modelId="{01BFC383-3908-4660-8DD2-8F59E5CA2CA4}" type="pres">
      <dgm:prSet presAssocID="{4BED99EE-0DE8-45E9-9926-D0AD4C814B9B}" presName="parTx" presStyleLbl="alignNode1" presStyleIdx="1" presStyleCnt="3">
        <dgm:presLayoutVars>
          <dgm:chMax val="0"/>
          <dgm:chPref val="0"/>
          <dgm:bulletEnabled val="1"/>
        </dgm:presLayoutVars>
      </dgm:prSet>
      <dgm:spPr/>
      <dgm:t>
        <a:bodyPr/>
        <a:lstStyle/>
        <a:p>
          <a:endParaRPr lang="en-US"/>
        </a:p>
      </dgm:t>
    </dgm:pt>
    <dgm:pt modelId="{DD418CBA-8105-4553-872D-235B728A3DF4}" type="pres">
      <dgm:prSet presAssocID="{4BED99EE-0DE8-45E9-9926-D0AD4C814B9B}" presName="desTx" presStyleLbl="alignAccFollowNode1" presStyleIdx="1" presStyleCnt="3">
        <dgm:presLayoutVars>
          <dgm:bulletEnabled val="1"/>
        </dgm:presLayoutVars>
      </dgm:prSet>
      <dgm:spPr/>
      <dgm:t>
        <a:bodyPr/>
        <a:lstStyle/>
        <a:p>
          <a:endParaRPr lang="en-US"/>
        </a:p>
      </dgm:t>
    </dgm:pt>
    <dgm:pt modelId="{47383B78-5DBC-4C1B-B1E7-9BC1F2F0DC16}" type="pres">
      <dgm:prSet presAssocID="{8AC5A735-A5A1-4A48-8766-6255C3DC294A}" presName="space" presStyleCnt="0"/>
      <dgm:spPr/>
      <dgm:t>
        <a:bodyPr/>
        <a:lstStyle/>
        <a:p>
          <a:endParaRPr lang="en-US"/>
        </a:p>
      </dgm:t>
    </dgm:pt>
    <dgm:pt modelId="{44D43D90-9A02-4AED-A414-4476812ADA1A}" type="pres">
      <dgm:prSet presAssocID="{044843EA-9062-49B3-9B62-4F07EC2BD206}" presName="composite" presStyleCnt="0"/>
      <dgm:spPr/>
      <dgm:t>
        <a:bodyPr/>
        <a:lstStyle/>
        <a:p>
          <a:endParaRPr lang="en-US"/>
        </a:p>
      </dgm:t>
    </dgm:pt>
    <dgm:pt modelId="{0A0A401A-016B-423E-8159-CA80CEDA138B}" type="pres">
      <dgm:prSet presAssocID="{044843EA-9062-49B3-9B62-4F07EC2BD206}" presName="parTx" presStyleLbl="alignNode1" presStyleIdx="2" presStyleCnt="3">
        <dgm:presLayoutVars>
          <dgm:chMax val="0"/>
          <dgm:chPref val="0"/>
          <dgm:bulletEnabled val="1"/>
        </dgm:presLayoutVars>
      </dgm:prSet>
      <dgm:spPr/>
      <dgm:t>
        <a:bodyPr/>
        <a:lstStyle/>
        <a:p>
          <a:endParaRPr lang="en-US"/>
        </a:p>
      </dgm:t>
    </dgm:pt>
    <dgm:pt modelId="{E08FA4FF-30A1-4302-BC92-976A0C4CBDF4}" type="pres">
      <dgm:prSet presAssocID="{044843EA-9062-49B3-9B62-4F07EC2BD206}" presName="desTx" presStyleLbl="alignAccFollowNode1" presStyleIdx="2" presStyleCnt="3">
        <dgm:presLayoutVars>
          <dgm:bulletEnabled val="1"/>
        </dgm:presLayoutVars>
      </dgm:prSet>
      <dgm:spPr/>
      <dgm:t>
        <a:bodyPr/>
        <a:lstStyle/>
        <a:p>
          <a:endParaRPr lang="en-US"/>
        </a:p>
      </dgm:t>
    </dgm:pt>
  </dgm:ptLst>
  <dgm:cxnLst>
    <dgm:cxn modelId="{A33E94BF-0A2B-42BB-810C-AE42985E9F4C}" type="presOf" srcId="{08FE178B-D7AA-48DF-AEB0-D631A9286EB8}" destId="{8737D4B0-8C36-4A09-8287-0622FA77AFEF}" srcOrd="0" destOrd="0" presId="urn:microsoft.com/office/officeart/2005/8/layout/hList1"/>
    <dgm:cxn modelId="{705111B1-069E-4268-9603-20BB22A9E68B}" type="presOf" srcId="{044843EA-9062-49B3-9B62-4F07EC2BD206}" destId="{0A0A401A-016B-423E-8159-CA80CEDA138B}" srcOrd="0" destOrd="0" presId="urn:microsoft.com/office/officeart/2005/8/layout/hList1"/>
    <dgm:cxn modelId="{26B38AD2-F570-4BA0-9DBB-0F9F3F587D8B}" type="presOf" srcId="{809EB7D9-7AE0-4B98-A6F1-199CD96BFE3E}" destId="{DD418CBA-8105-4553-872D-235B728A3DF4}" srcOrd="0" destOrd="1" presId="urn:microsoft.com/office/officeart/2005/8/layout/hList1"/>
    <dgm:cxn modelId="{76A35904-4D8C-4144-8ABA-18D6DFA24BB0}" srcId="{526B849E-5A6E-48AC-85A8-E2E12DFDBE81}" destId="{EC720DB2-D70C-4537-B046-7984C7DE1F21}" srcOrd="1" destOrd="0" parTransId="{83CF072B-7D93-4FF6-8FB4-5147DEA6F2F1}" sibTransId="{FC974171-4B81-43EA-AE3E-591E4D465C62}"/>
    <dgm:cxn modelId="{00C5C2D4-B29B-40D8-9A52-B7E2FFF7036C}" srcId="{526B849E-5A6E-48AC-85A8-E2E12DFDBE81}" destId="{2E4AF656-34D8-4675-83BE-300EC5634ABE}" srcOrd="2" destOrd="0" parTransId="{1666FD44-C0E4-4015-A98D-A0701B78548C}" sibTransId="{60F5E61A-7E06-424A-957A-46DB884B892A}"/>
    <dgm:cxn modelId="{E49C46BF-1FCC-49F8-BC7B-B30A215F4003}" srcId="{08FE178B-D7AA-48DF-AEB0-D631A9286EB8}" destId="{4BED99EE-0DE8-45E9-9926-D0AD4C814B9B}" srcOrd="1" destOrd="0" parTransId="{702D3506-A9B3-4117-9703-486DC634B335}" sibTransId="{8AC5A735-A5A1-4A48-8766-6255C3DC294A}"/>
    <dgm:cxn modelId="{4508BFE7-7E99-4765-BFA4-F388230BD4DD}" type="presOf" srcId="{2E4AF656-34D8-4675-83BE-300EC5634ABE}" destId="{42BD6410-91E6-4C3B-9676-B8396DD4F385}" srcOrd="0" destOrd="2" presId="urn:microsoft.com/office/officeart/2005/8/layout/hList1"/>
    <dgm:cxn modelId="{06C78F1E-825C-4310-9F18-9D85001FF908}" srcId="{044843EA-9062-49B3-9B62-4F07EC2BD206}" destId="{CE0C3FD7-2C08-4455-9521-54A602854662}" srcOrd="0" destOrd="0" parTransId="{EA1FDFC9-C3A4-4208-9753-C11600EAE380}" sibTransId="{4BD504E0-E07C-4ECE-AA4A-847432F4ED5A}"/>
    <dgm:cxn modelId="{33EB8A98-8686-444A-915B-4C5EBF6BD1B4}" srcId="{044843EA-9062-49B3-9B62-4F07EC2BD206}" destId="{A631A278-E750-425A-9052-D9FF465EB217}" srcOrd="1" destOrd="0" parTransId="{B4077B53-D0E7-4AF9-911A-A43D26F11FEE}" sibTransId="{612E0C95-FBD8-4FA7-B574-0FBF407AFD86}"/>
    <dgm:cxn modelId="{0823EB9D-C91D-4958-8AC6-C9F0800F27FF}" type="presOf" srcId="{526B849E-5A6E-48AC-85A8-E2E12DFDBE81}" destId="{4F82CCD6-817E-446B-A028-0C8934A61EA7}" srcOrd="0" destOrd="0" presId="urn:microsoft.com/office/officeart/2005/8/layout/hList1"/>
    <dgm:cxn modelId="{5B6D55B7-45A1-4D68-B3A1-A2833968A75C}" type="presOf" srcId="{C019E197-4717-4970-904B-04358B32FBC8}" destId="{DD418CBA-8105-4553-872D-235B728A3DF4}" srcOrd="0" destOrd="2" presId="urn:microsoft.com/office/officeart/2005/8/layout/hList1"/>
    <dgm:cxn modelId="{4289DD65-8B2C-40F5-AAAE-D7DD3EC11B7C}" srcId="{526B849E-5A6E-48AC-85A8-E2E12DFDBE81}" destId="{E9270424-3CA8-4B4A-B5DA-63C79CF7ED75}" srcOrd="0" destOrd="0" parTransId="{926951FE-ABEF-416E-BEAC-AC3EAF0E5023}" sibTransId="{568798CB-32AC-47F3-805A-E85A2DDD4502}"/>
    <dgm:cxn modelId="{AE32084B-C598-4F08-B9AC-FF4F90F0A6EA}" type="presOf" srcId="{EC720DB2-D70C-4537-B046-7984C7DE1F21}" destId="{42BD6410-91E6-4C3B-9676-B8396DD4F385}" srcOrd="0" destOrd="1" presId="urn:microsoft.com/office/officeart/2005/8/layout/hList1"/>
    <dgm:cxn modelId="{D9D845DF-33B1-48D5-AB6E-D07456EF6A5A}" srcId="{08FE178B-D7AA-48DF-AEB0-D631A9286EB8}" destId="{044843EA-9062-49B3-9B62-4F07EC2BD206}" srcOrd="2" destOrd="0" parTransId="{C6AE68E6-75D2-40F9-BD50-FC4AB1E584F4}" sibTransId="{5D3A19FA-86A6-44B3-9087-1059123FD4C6}"/>
    <dgm:cxn modelId="{89155CC3-E971-424B-9CCC-AFA4E8AFFA30}" type="presOf" srcId="{921C7F76-9B24-4BE4-846B-57AC5DF1EE70}" destId="{DD418CBA-8105-4553-872D-235B728A3DF4}" srcOrd="0" destOrd="0" presId="urn:microsoft.com/office/officeart/2005/8/layout/hList1"/>
    <dgm:cxn modelId="{2598F072-CC27-45ED-A813-721FEABBF474}" srcId="{08FE178B-D7AA-48DF-AEB0-D631A9286EB8}" destId="{526B849E-5A6E-48AC-85A8-E2E12DFDBE81}" srcOrd="0" destOrd="0" parTransId="{3A83AF4B-A005-47A1-9C09-9A29BA14EC6B}" sibTransId="{30B63F97-CB3E-48A3-8D96-3F294491EFE0}"/>
    <dgm:cxn modelId="{A762F458-ABD2-44EF-B417-86F2D3A15D14}" type="presOf" srcId="{A631A278-E750-425A-9052-D9FF465EB217}" destId="{E08FA4FF-30A1-4302-BC92-976A0C4CBDF4}" srcOrd="0" destOrd="1" presId="urn:microsoft.com/office/officeart/2005/8/layout/hList1"/>
    <dgm:cxn modelId="{B9BD0DB5-A9C2-43CE-981E-7213F475C4BA}" srcId="{4BED99EE-0DE8-45E9-9926-D0AD4C814B9B}" destId="{921C7F76-9B24-4BE4-846B-57AC5DF1EE70}" srcOrd="0" destOrd="0" parTransId="{A50DB1D3-3E23-495F-B79C-A1897800EFC8}" sibTransId="{D69493C3-3CFE-4DDA-8D71-2772D6CB0AEC}"/>
    <dgm:cxn modelId="{3648E4F7-125C-49C9-8E9F-116555B63714}" srcId="{4BED99EE-0DE8-45E9-9926-D0AD4C814B9B}" destId="{C019E197-4717-4970-904B-04358B32FBC8}" srcOrd="2" destOrd="0" parTransId="{8E62D0B0-2FCB-4212-8CD6-DE81DE7579D5}" sibTransId="{85C4CA23-2BCE-4E1A-BD46-09F9E5F259C8}"/>
    <dgm:cxn modelId="{D900463E-C0F6-410D-AABA-C5D5D5194261}" type="presOf" srcId="{CE0C3FD7-2C08-4455-9521-54A602854662}" destId="{E08FA4FF-30A1-4302-BC92-976A0C4CBDF4}" srcOrd="0" destOrd="0" presId="urn:microsoft.com/office/officeart/2005/8/layout/hList1"/>
    <dgm:cxn modelId="{239646CA-C5BE-446E-9DC2-E4BD01196593}" type="presOf" srcId="{4BED99EE-0DE8-45E9-9926-D0AD4C814B9B}" destId="{01BFC383-3908-4660-8DD2-8F59E5CA2CA4}" srcOrd="0" destOrd="0" presId="urn:microsoft.com/office/officeart/2005/8/layout/hList1"/>
    <dgm:cxn modelId="{6106F67A-4926-4C1C-AD2F-D8E6BF7FF4C2}" srcId="{4BED99EE-0DE8-45E9-9926-D0AD4C814B9B}" destId="{809EB7D9-7AE0-4B98-A6F1-199CD96BFE3E}" srcOrd="1" destOrd="0" parTransId="{E42A3120-9FF3-4B55-BCEF-C31C833DAC58}" sibTransId="{B5EE1D44-7E0A-477B-9169-25650A6D7AB2}"/>
    <dgm:cxn modelId="{210DB6BC-4F09-4ADA-95BD-637F43F462D8}" type="presOf" srcId="{E9270424-3CA8-4B4A-B5DA-63C79CF7ED75}" destId="{42BD6410-91E6-4C3B-9676-B8396DD4F385}" srcOrd="0" destOrd="0" presId="urn:microsoft.com/office/officeart/2005/8/layout/hList1"/>
    <dgm:cxn modelId="{2299B727-F26D-4059-B124-533CAF2051F6}" type="presParOf" srcId="{8737D4B0-8C36-4A09-8287-0622FA77AFEF}" destId="{6198F361-9DFF-4595-8D5E-0BBECB4B4E45}" srcOrd="0" destOrd="0" presId="urn:microsoft.com/office/officeart/2005/8/layout/hList1"/>
    <dgm:cxn modelId="{44EA0117-A04A-4CE5-BBC3-39311A8C0D82}" type="presParOf" srcId="{6198F361-9DFF-4595-8D5E-0BBECB4B4E45}" destId="{4F82CCD6-817E-446B-A028-0C8934A61EA7}" srcOrd="0" destOrd="0" presId="urn:microsoft.com/office/officeart/2005/8/layout/hList1"/>
    <dgm:cxn modelId="{5D1D215C-73FD-4FAF-82C7-51C817F1714C}" type="presParOf" srcId="{6198F361-9DFF-4595-8D5E-0BBECB4B4E45}" destId="{42BD6410-91E6-4C3B-9676-B8396DD4F385}" srcOrd="1" destOrd="0" presId="urn:microsoft.com/office/officeart/2005/8/layout/hList1"/>
    <dgm:cxn modelId="{44AA97AC-387A-4FE7-B1A0-0C901E6F37E6}" type="presParOf" srcId="{8737D4B0-8C36-4A09-8287-0622FA77AFEF}" destId="{73964F3F-CABD-47B6-8F65-A22C24DBA3E0}" srcOrd="1" destOrd="0" presId="urn:microsoft.com/office/officeart/2005/8/layout/hList1"/>
    <dgm:cxn modelId="{A165C2CB-172B-4A03-BB06-B6B158866F8B}" type="presParOf" srcId="{8737D4B0-8C36-4A09-8287-0622FA77AFEF}" destId="{0A4679D9-7EB7-48B6-8ABD-90D0D8B283C6}" srcOrd="2" destOrd="0" presId="urn:microsoft.com/office/officeart/2005/8/layout/hList1"/>
    <dgm:cxn modelId="{820CC61C-3B3D-4041-B5F8-6F851E26426D}" type="presParOf" srcId="{0A4679D9-7EB7-48B6-8ABD-90D0D8B283C6}" destId="{01BFC383-3908-4660-8DD2-8F59E5CA2CA4}" srcOrd="0" destOrd="0" presId="urn:microsoft.com/office/officeart/2005/8/layout/hList1"/>
    <dgm:cxn modelId="{B2DF6593-1733-4D3A-83AA-3F814E740AA8}" type="presParOf" srcId="{0A4679D9-7EB7-48B6-8ABD-90D0D8B283C6}" destId="{DD418CBA-8105-4553-872D-235B728A3DF4}" srcOrd="1" destOrd="0" presId="urn:microsoft.com/office/officeart/2005/8/layout/hList1"/>
    <dgm:cxn modelId="{49FD4F13-3BED-4D28-A222-93EAA0482FFF}" type="presParOf" srcId="{8737D4B0-8C36-4A09-8287-0622FA77AFEF}" destId="{47383B78-5DBC-4C1B-B1E7-9BC1F2F0DC16}" srcOrd="3" destOrd="0" presId="urn:microsoft.com/office/officeart/2005/8/layout/hList1"/>
    <dgm:cxn modelId="{51C78840-0EE8-432E-9628-9DD03DC0C4E6}" type="presParOf" srcId="{8737D4B0-8C36-4A09-8287-0622FA77AFEF}" destId="{44D43D90-9A02-4AED-A414-4476812ADA1A}" srcOrd="4" destOrd="0" presId="urn:microsoft.com/office/officeart/2005/8/layout/hList1"/>
    <dgm:cxn modelId="{AC8F0121-F542-4AAC-BF06-EB378652CA95}" type="presParOf" srcId="{44D43D90-9A02-4AED-A414-4476812ADA1A}" destId="{0A0A401A-016B-423E-8159-CA80CEDA138B}" srcOrd="0" destOrd="0" presId="urn:microsoft.com/office/officeart/2005/8/layout/hList1"/>
    <dgm:cxn modelId="{D099BB1D-F4DD-4D06-840E-25E25D4F797B}" type="presParOf" srcId="{44D43D90-9A02-4AED-A414-4476812ADA1A}" destId="{E08FA4FF-30A1-4302-BC92-976A0C4CBDF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98C4ED-B114-457F-AFB8-1C581AE6C554}"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431CFDBD-CA8B-4496-B6CA-3B055FCAB519}">
      <dgm:prSet phldrT="[Text]" custT="1"/>
      <dgm:spPr/>
      <dgm:t>
        <a:bodyPr/>
        <a:lstStyle/>
        <a:p>
          <a:r>
            <a:rPr lang="en-US" sz="2400" dirty="0" smtClean="0">
              <a:latin typeface="+mn-lt"/>
            </a:rPr>
            <a:t>It is two way.</a:t>
          </a:r>
          <a:endParaRPr lang="en-US" sz="2400" dirty="0">
            <a:latin typeface="+mn-lt"/>
          </a:endParaRPr>
        </a:p>
      </dgm:t>
    </dgm:pt>
    <dgm:pt modelId="{9F84CBE9-BF93-45B4-A9C1-C87CF4AAAF2F}" type="parTrans" cxnId="{22BA55BE-4205-466E-877D-05B7FF6D7727}">
      <dgm:prSet/>
      <dgm:spPr/>
      <dgm:t>
        <a:bodyPr/>
        <a:lstStyle/>
        <a:p>
          <a:endParaRPr lang="en-US"/>
        </a:p>
      </dgm:t>
    </dgm:pt>
    <dgm:pt modelId="{9026D609-A1BE-4D04-8A31-DD5107FA128C}" type="sibTrans" cxnId="{22BA55BE-4205-466E-877D-05B7FF6D7727}">
      <dgm:prSet/>
      <dgm:spPr/>
      <dgm:t>
        <a:bodyPr/>
        <a:lstStyle/>
        <a:p>
          <a:endParaRPr lang="en-US"/>
        </a:p>
      </dgm:t>
    </dgm:pt>
    <dgm:pt modelId="{ED3F9A76-FDAF-46FB-8D8F-455B32A69CD6}">
      <dgm:prSet phldrT="[Text]" custT="1"/>
      <dgm:spPr/>
      <dgm:t>
        <a:bodyPr/>
        <a:lstStyle/>
        <a:p>
          <a:r>
            <a:rPr lang="en-US" sz="2400" dirty="0" smtClean="0">
              <a:latin typeface="+mn-lt"/>
            </a:rPr>
            <a:t>It involves active listening.</a:t>
          </a:r>
          <a:endParaRPr lang="en-US" sz="2400" dirty="0">
            <a:latin typeface="+mn-lt"/>
          </a:endParaRPr>
        </a:p>
      </dgm:t>
    </dgm:pt>
    <dgm:pt modelId="{5961D461-9089-4872-875B-9966BC148BFF}" type="parTrans" cxnId="{62D6237F-CE0B-4637-9C03-6A8556B33E27}">
      <dgm:prSet/>
      <dgm:spPr/>
      <dgm:t>
        <a:bodyPr/>
        <a:lstStyle/>
        <a:p>
          <a:endParaRPr lang="en-US"/>
        </a:p>
      </dgm:t>
    </dgm:pt>
    <dgm:pt modelId="{AF454A66-5CF8-438A-B9CB-111B5D7FB82F}" type="sibTrans" cxnId="{62D6237F-CE0B-4637-9C03-6A8556B33E27}">
      <dgm:prSet/>
      <dgm:spPr/>
      <dgm:t>
        <a:bodyPr/>
        <a:lstStyle/>
        <a:p>
          <a:endParaRPr lang="en-US"/>
        </a:p>
      </dgm:t>
    </dgm:pt>
    <dgm:pt modelId="{94157BB5-A9BF-4AA3-BF2F-4762AA6883C4}">
      <dgm:prSet phldrT="[Text]" custT="1"/>
      <dgm:spPr/>
      <dgm:t>
        <a:bodyPr/>
        <a:lstStyle/>
        <a:p>
          <a:r>
            <a:rPr lang="en-US" sz="2400" dirty="0" smtClean="0">
              <a:latin typeface="+mn-lt"/>
            </a:rPr>
            <a:t>It reflects the accountability of speaker and listener.</a:t>
          </a:r>
          <a:endParaRPr lang="en-US" sz="2400" dirty="0">
            <a:latin typeface="+mn-lt"/>
          </a:endParaRPr>
        </a:p>
      </dgm:t>
    </dgm:pt>
    <dgm:pt modelId="{5459C144-5FCC-402C-A005-861C331F416D}" type="parTrans" cxnId="{C455186F-A820-4314-8AF4-59C5C26DACF9}">
      <dgm:prSet/>
      <dgm:spPr/>
      <dgm:t>
        <a:bodyPr/>
        <a:lstStyle/>
        <a:p>
          <a:endParaRPr lang="en-US"/>
        </a:p>
      </dgm:t>
    </dgm:pt>
    <dgm:pt modelId="{E285C337-CCE5-4596-8E78-F3A034586906}" type="sibTrans" cxnId="{C455186F-A820-4314-8AF4-59C5C26DACF9}">
      <dgm:prSet/>
      <dgm:spPr/>
      <dgm:t>
        <a:bodyPr/>
        <a:lstStyle/>
        <a:p>
          <a:endParaRPr lang="en-US"/>
        </a:p>
      </dgm:t>
    </dgm:pt>
    <dgm:pt modelId="{17FB7DA7-9788-4A66-A5B5-FC68ED4ABCE1}">
      <dgm:prSet custT="1"/>
      <dgm:spPr/>
      <dgm:t>
        <a:bodyPr/>
        <a:lstStyle/>
        <a:p>
          <a:r>
            <a:rPr lang="en-US" sz="2400" dirty="0" smtClean="0">
              <a:latin typeface="+mn-lt"/>
            </a:rPr>
            <a:t>It utilizes feedback.</a:t>
          </a:r>
          <a:endParaRPr lang="en-US" sz="2400" dirty="0">
            <a:latin typeface="+mn-lt"/>
          </a:endParaRPr>
        </a:p>
      </dgm:t>
    </dgm:pt>
    <dgm:pt modelId="{3CDC73BE-12EE-43A8-8B25-03CBD896AB79}" type="parTrans" cxnId="{AC1A0C48-1840-4F99-A111-79FE4685559E}">
      <dgm:prSet/>
      <dgm:spPr/>
      <dgm:t>
        <a:bodyPr/>
        <a:lstStyle/>
        <a:p>
          <a:endParaRPr lang="en-US"/>
        </a:p>
      </dgm:t>
    </dgm:pt>
    <dgm:pt modelId="{42FA1EE2-B200-43FE-B691-AAC080899E21}" type="sibTrans" cxnId="{AC1A0C48-1840-4F99-A111-79FE4685559E}">
      <dgm:prSet/>
      <dgm:spPr/>
      <dgm:t>
        <a:bodyPr/>
        <a:lstStyle/>
        <a:p>
          <a:endParaRPr lang="en-US"/>
        </a:p>
      </dgm:t>
    </dgm:pt>
    <dgm:pt modelId="{862AD4F7-82B7-4C58-A006-B1087DF8047A}">
      <dgm:prSet custT="1"/>
      <dgm:spPr/>
      <dgm:t>
        <a:bodyPr/>
        <a:lstStyle/>
        <a:p>
          <a:r>
            <a:rPr lang="en-US" sz="2400" dirty="0" smtClean="0">
              <a:latin typeface="+mn-lt"/>
            </a:rPr>
            <a:t>It is clear and free of stress.</a:t>
          </a:r>
          <a:endParaRPr lang="en-US" sz="2400" dirty="0">
            <a:latin typeface="+mn-lt"/>
          </a:endParaRPr>
        </a:p>
      </dgm:t>
    </dgm:pt>
    <dgm:pt modelId="{C84C9C6D-861D-4B3A-AF3C-2957ED522CE3}" type="parTrans" cxnId="{8332FF44-E964-42A8-A3AE-800AAF8E0416}">
      <dgm:prSet/>
      <dgm:spPr/>
      <dgm:t>
        <a:bodyPr/>
        <a:lstStyle/>
        <a:p>
          <a:endParaRPr lang="en-US"/>
        </a:p>
      </dgm:t>
    </dgm:pt>
    <dgm:pt modelId="{45232425-2B43-40DF-85F8-2FDF84A6200F}" type="sibTrans" cxnId="{8332FF44-E964-42A8-A3AE-800AAF8E0416}">
      <dgm:prSet/>
      <dgm:spPr/>
      <dgm:t>
        <a:bodyPr/>
        <a:lstStyle/>
        <a:p>
          <a:endParaRPr lang="en-US"/>
        </a:p>
      </dgm:t>
    </dgm:pt>
    <dgm:pt modelId="{D2421494-B869-4909-8292-9C21A2E691F3}" type="pres">
      <dgm:prSet presAssocID="{E798C4ED-B114-457F-AFB8-1C581AE6C554}" presName="outerComposite" presStyleCnt="0">
        <dgm:presLayoutVars>
          <dgm:chMax val="5"/>
          <dgm:dir/>
          <dgm:resizeHandles val="exact"/>
        </dgm:presLayoutVars>
      </dgm:prSet>
      <dgm:spPr/>
      <dgm:t>
        <a:bodyPr/>
        <a:lstStyle/>
        <a:p>
          <a:endParaRPr lang="en-US"/>
        </a:p>
      </dgm:t>
    </dgm:pt>
    <dgm:pt modelId="{F99AFD0F-5953-4FB0-88DD-C8BD30D79253}" type="pres">
      <dgm:prSet presAssocID="{E798C4ED-B114-457F-AFB8-1C581AE6C554}" presName="dummyMaxCanvas" presStyleCnt="0">
        <dgm:presLayoutVars/>
      </dgm:prSet>
      <dgm:spPr/>
    </dgm:pt>
    <dgm:pt modelId="{6F0DB36B-DEB7-418C-B95B-195B2BB6A433}" type="pres">
      <dgm:prSet presAssocID="{E798C4ED-B114-457F-AFB8-1C581AE6C554}" presName="FiveNodes_1" presStyleLbl="node1" presStyleIdx="0" presStyleCnt="5">
        <dgm:presLayoutVars>
          <dgm:bulletEnabled val="1"/>
        </dgm:presLayoutVars>
      </dgm:prSet>
      <dgm:spPr/>
      <dgm:t>
        <a:bodyPr/>
        <a:lstStyle/>
        <a:p>
          <a:endParaRPr lang="en-US"/>
        </a:p>
      </dgm:t>
    </dgm:pt>
    <dgm:pt modelId="{DA2D351B-5C0A-43F2-92F3-36E650358DCE}" type="pres">
      <dgm:prSet presAssocID="{E798C4ED-B114-457F-AFB8-1C581AE6C554}" presName="FiveNodes_2" presStyleLbl="node1" presStyleIdx="1" presStyleCnt="5">
        <dgm:presLayoutVars>
          <dgm:bulletEnabled val="1"/>
        </dgm:presLayoutVars>
      </dgm:prSet>
      <dgm:spPr/>
      <dgm:t>
        <a:bodyPr/>
        <a:lstStyle/>
        <a:p>
          <a:endParaRPr lang="en-US"/>
        </a:p>
      </dgm:t>
    </dgm:pt>
    <dgm:pt modelId="{19F874BE-F97E-413E-B1F3-E3544F835BBE}" type="pres">
      <dgm:prSet presAssocID="{E798C4ED-B114-457F-AFB8-1C581AE6C554}" presName="FiveNodes_3" presStyleLbl="node1" presStyleIdx="2" presStyleCnt="5">
        <dgm:presLayoutVars>
          <dgm:bulletEnabled val="1"/>
        </dgm:presLayoutVars>
      </dgm:prSet>
      <dgm:spPr/>
      <dgm:t>
        <a:bodyPr/>
        <a:lstStyle/>
        <a:p>
          <a:endParaRPr lang="en-US"/>
        </a:p>
      </dgm:t>
    </dgm:pt>
    <dgm:pt modelId="{DA631FF2-62F8-4316-BD6B-314DE80F7A67}" type="pres">
      <dgm:prSet presAssocID="{E798C4ED-B114-457F-AFB8-1C581AE6C554}" presName="FiveNodes_4" presStyleLbl="node1" presStyleIdx="3" presStyleCnt="5">
        <dgm:presLayoutVars>
          <dgm:bulletEnabled val="1"/>
        </dgm:presLayoutVars>
      </dgm:prSet>
      <dgm:spPr/>
      <dgm:t>
        <a:bodyPr/>
        <a:lstStyle/>
        <a:p>
          <a:endParaRPr lang="en-US"/>
        </a:p>
      </dgm:t>
    </dgm:pt>
    <dgm:pt modelId="{14516310-E275-4605-BCEE-FB0DEC90A3B4}" type="pres">
      <dgm:prSet presAssocID="{E798C4ED-B114-457F-AFB8-1C581AE6C554}" presName="FiveNodes_5" presStyleLbl="node1" presStyleIdx="4" presStyleCnt="5">
        <dgm:presLayoutVars>
          <dgm:bulletEnabled val="1"/>
        </dgm:presLayoutVars>
      </dgm:prSet>
      <dgm:spPr/>
      <dgm:t>
        <a:bodyPr/>
        <a:lstStyle/>
        <a:p>
          <a:endParaRPr lang="en-US"/>
        </a:p>
      </dgm:t>
    </dgm:pt>
    <dgm:pt modelId="{2B591A7C-0486-4C6A-8E30-756EF2176AC7}" type="pres">
      <dgm:prSet presAssocID="{E798C4ED-B114-457F-AFB8-1C581AE6C554}" presName="FiveConn_1-2" presStyleLbl="fgAccFollowNode1" presStyleIdx="0" presStyleCnt="4">
        <dgm:presLayoutVars>
          <dgm:bulletEnabled val="1"/>
        </dgm:presLayoutVars>
      </dgm:prSet>
      <dgm:spPr/>
      <dgm:t>
        <a:bodyPr/>
        <a:lstStyle/>
        <a:p>
          <a:endParaRPr lang="en-US"/>
        </a:p>
      </dgm:t>
    </dgm:pt>
    <dgm:pt modelId="{F5CC6B27-5450-45E0-BE7D-533E8751A109}" type="pres">
      <dgm:prSet presAssocID="{E798C4ED-B114-457F-AFB8-1C581AE6C554}" presName="FiveConn_2-3" presStyleLbl="fgAccFollowNode1" presStyleIdx="1" presStyleCnt="4">
        <dgm:presLayoutVars>
          <dgm:bulletEnabled val="1"/>
        </dgm:presLayoutVars>
      </dgm:prSet>
      <dgm:spPr/>
      <dgm:t>
        <a:bodyPr/>
        <a:lstStyle/>
        <a:p>
          <a:endParaRPr lang="en-US"/>
        </a:p>
      </dgm:t>
    </dgm:pt>
    <dgm:pt modelId="{7C4F89E2-C7E1-4505-B46A-5DBBD3E4CA38}" type="pres">
      <dgm:prSet presAssocID="{E798C4ED-B114-457F-AFB8-1C581AE6C554}" presName="FiveConn_3-4" presStyleLbl="fgAccFollowNode1" presStyleIdx="2" presStyleCnt="4">
        <dgm:presLayoutVars>
          <dgm:bulletEnabled val="1"/>
        </dgm:presLayoutVars>
      </dgm:prSet>
      <dgm:spPr/>
      <dgm:t>
        <a:bodyPr/>
        <a:lstStyle/>
        <a:p>
          <a:endParaRPr lang="en-US"/>
        </a:p>
      </dgm:t>
    </dgm:pt>
    <dgm:pt modelId="{356E436F-F577-4489-831E-6C6AA6861837}" type="pres">
      <dgm:prSet presAssocID="{E798C4ED-B114-457F-AFB8-1C581AE6C554}" presName="FiveConn_4-5" presStyleLbl="fgAccFollowNode1" presStyleIdx="3" presStyleCnt="4">
        <dgm:presLayoutVars>
          <dgm:bulletEnabled val="1"/>
        </dgm:presLayoutVars>
      </dgm:prSet>
      <dgm:spPr/>
      <dgm:t>
        <a:bodyPr/>
        <a:lstStyle/>
        <a:p>
          <a:endParaRPr lang="en-US"/>
        </a:p>
      </dgm:t>
    </dgm:pt>
    <dgm:pt modelId="{87C57AED-BE93-499B-8A49-2442F559A350}" type="pres">
      <dgm:prSet presAssocID="{E798C4ED-B114-457F-AFB8-1C581AE6C554}" presName="FiveNodes_1_text" presStyleLbl="node1" presStyleIdx="4" presStyleCnt="5">
        <dgm:presLayoutVars>
          <dgm:bulletEnabled val="1"/>
        </dgm:presLayoutVars>
      </dgm:prSet>
      <dgm:spPr/>
      <dgm:t>
        <a:bodyPr/>
        <a:lstStyle/>
        <a:p>
          <a:endParaRPr lang="en-US"/>
        </a:p>
      </dgm:t>
    </dgm:pt>
    <dgm:pt modelId="{ABF19094-2011-43B8-9AD0-036FCF936F17}" type="pres">
      <dgm:prSet presAssocID="{E798C4ED-B114-457F-AFB8-1C581AE6C554}" presName="FiveNodes_2_text" presStyleLbl="node1" presStyleIdx="4" presStyleCnt="5">
        <dgm:presLayoutVars>
          <dgm:bulletEnabled val="1"/>
        </dgm:presLayoutVars>
      </dgm:prSet>
      <dgm:spPr/>
      <dgm:t>
        <a:bodyPr/>
        <a:lstStyle/>
        <a:p>
          <a:endParaRPr lang="en-US"/>
        </a:p>
      </dgm:t>
    </dgm:pt>
    <dgm:pt modelId="{9607F140-8A24-4E93-AA3F-930D5995FDC5}" type="pres">
      <dgm:prSet presAssocID="{E798C4ED-B114-457F-AFB8-1C581AE6C554}" presName="FiveNodes_3_text" presStyleLbl="node1" presStyleIdx="4" presStyleCnt="5">
        <dgm:presLayoutVars>
          <dgm:bulletEnabled val="1"/>
        </dgm:presLayoutVars>
      </dgm:prSet>
      <dgm:spPr/>
      <dgm:t>
        <a:bodyPr/>
        <a:lstStyle/>
        <a:p>
          <a:endParaRPr lang="en-US"/>
        </a:p>
      </dgm:t>
    </dgm:pt>
    <dgm:pt modelId="{B67BBA2E-5329-48FD-9D66-5D04732FC32F}" type="pres">
      <dgm:prSet presAssocID="{E798C4ED-B114-457F-AFB8-1C581AE6C554}" presName="FiveNodes_4_text" presStyleLbl="node1" presStyleIdx="4" presStyleCnt="5">
        <dgm:presLayoutVars>
          <dgm:bulletEnabled val="1"/>
        </dgm:presLayoutVars>
      </dgm:prSet>
      <dgm:spPr/>
      <dgm:t>
        <a:bodyPr/>
        <a:lstStyle/>
        <a:p>
          <a:endParaRPr lang="en-US"/>
        </a:p>
      </dgm:t>
    </dgm:pt>
    <dgm:pt modelId="{21141EF5-699F-4B74-B7AB-86483C8E520D}" type="pres">
      <dgm:prSet presAssocID="{E798C4ED-B114-457F-AFB8-1C581AE6C554}" presName="FiveNodes_5_text" presStyleLbl="node1" presStyleIdx="4" presStyleCnt="5">
        <dgm:presLayoutVars>
          <dgm:bulletEnabled val="1"/>
        </dgm:presLayoutVars>
      </dgm:prSet>
      <dgm:spPr/>
      <dgm:t>
        <a:bodyPr/>
        <a:lstStyle/>
        <a:p>
          <a:endParaRPr lang="en-US"/>
        </a:p>
      </dgm:t>
    </dgm:pt>
  </dgm:ptLst>
  <dgm:cxnLst>
    <dgm:cxn modelId="{62D6237F-CE0B-4637-9C03-6A8556B33E27}" srcId="{E798C4ED-B114-457F-AFB8-1C581AE6C554}" destId="{ED3F9A76-FDAF-46FB-8D8F-455B32A69CD6}" srcOrd="1" destOrd="0" parTransId="{5961D461-9089-4872-875B-9966BC148BFF}" sibTransId="{AF454A66-5CF8-438A-B9CB-111B5D7FB82F}"/>
    <dgm:cxn modelId="{8332FF44-E964-42A8-A3AE-800AAF8E0416}" srcId="{E798C4ED-B114-457F-AFB8-1C581AE6C554}" destId="{862AD4F7-82B7-4C58-A006-B1087DF8047A}" srcOrd="4" destOrd="0" parTransId="{C84C9C6D-861D-4B3A-AF3C-2957ED522CE3}" sibTransId="{45232425-2B43-40DF-85F8-2FDF84A6200F}"/>
    <dgm:cxn modelId="{06AD7038-77DF-4110-AD80-41897D03B281}" type="presOf" srcId="{ED3F9A76-FDAF-46FB-8D8F-455B32A69CD6}" destId="{ABF19094-2011-43B8-9AD0-036FCF936F17}" srcOrd="1" destOrd="0" presId="urn:microsoft.com/office/officeart/2005/8/layout/vProcess5"/>
    <dgm:cxn modelId="{38CAFB69-D871-4F04-9E4F-B34AD742C6E6}" type="presOf" srcId="{9026D609-A1BE-4D04-8A31-DD5107FA128C}" destId="{2B591A7C-0486-4C6A-8E30-756EF2176AC7}" srcOrd="0" destOrd="0" presId="urn:microsoft.com/office/officeart/2005/8/layout/vProcess5"/>
    <dgm:cxn modelId="{4076361B-B8AF-4BBE-8A9B-9FF85278ED86}" type="presOf" srcId="{862AD4F7-82B7-4C58-A006-B1087DF8047A}" destId="{14516310-E275-4605-BCEE-FB0DEC90A3B4}" srcOrd="0" destOrd="0" presId="urn:microsoft.com/office/officeart/2005/8/layout/vProcess5"/>
    <dgm:cxn modelId="{8525E12A-FCA0-452D-B7AE-8CBA9EF4DEC2}" type="presOf" srcId="{862AD4F7-82B7-4C58-A006-B1087DF8047A}" destId="{21141EF5-699F-4B74-B7AB-86483C8E520D}" srcOrd="1" destOrd="0" presId="urn:microsoft.com/office/officeart/2005/8/layout/vProcess5"/>
    <dgm:cxn modelId="{F4E78EF8-4701-40A8-89CF-DF132C29C4AF}" type="presOf" srcId="{E285C337-CCE5-4596-8E78-F3A034586906}" destId="{7C4F89E2-C7E1-4505-B46A-5DBBD3E4CA38}" srcOrd="0" destOrd="0" presId="urn:microsoft.com/office/officeart/2005/8/layout/vProcess5"/>
    <dgm:cxn modelId="{9CB6FB82-AB69-42B5-A608-F97E2A67BDAD}" type="presOf" srcId="{AF454A66-5CF8-438A-B9CB-111B5D7FB82F}" destId="{F5CC6B27-5450-45E0-BE7D-533E8751A109}" srcOrd="0" destOrd="0" presId="urn:microsoft.com/office/officeart/2005/8/layout/vProcess5"/>
    <dgm:cxn modelId="{C6808D25-76C8-4B6C-B621-7313EE687F83}" type="presOf" srcId="{431CFDBD-CA8B-4496-B6CA-3B055FCAB519}" destId="{87C57AED-BE93-499B-8A49-2442F559A350}" srcOrd="1" destOrd="0" presId="urn:microsoft.com/office/officeart/2005/8/layout/vProcess5"/>
    <dgm:cxn modelId="{621F15F7-BCA9-4EBA-9716-A5A9A1C823EB}" type="presOf" srcId="{17FB7DA7-9788-4A66-A5B5-FC68ED4ABCE1}" destId="{DA631FF2-62F8-4316-BD6B-314DE80F7A67}" srcOrd="0" destOrd="0" presId="urn:microsoft.com/office/officeart/2005/8/layout/vProcess5"/>
    <dgm:cxn modelId="{B6F95DBF-EEEC-4ED4-9C64-BF9A06091020}" type="presOf" srcId="{42FA1EE2-B200-43FE-B691-AAC080899E21}" destId="{356E436F-F577-4489-831E-6C6AA6861837}" srcOrd="0" destOrd="0" presId="urn:microsoft.com/office/officeart/2005/8/layout/vProcess5"/>
    <dgm:cxn modelId="{22BA55BE-4205-466E-877D-05B7FF6D7727}" srcId="{E798C4ED-B114-457F-AFB8-1C581AE6C554}" destId="{431CFDBD-CA8B-4496-B6CA-3B055FCAB519}" srcOrd="0" destOrd="0" parTransId="{9F84CBE9-BF93-45B4-A9C1-C87CF4AAAF2F}" sibTransId="{9026D609-A1BE-4D04-8A31-DD5107FA128C}"/>
    <dgm:cxn modelId="{AC1A0C48-1840-4F99-A111-79FE4685559E}" srcId="{E798C4ED-B114-457F-AFB8-1C581AE6C554}" destId="{17FB7DA7-9788-4A66-A5B5-FC68ED4ABCE1}" srcOrd="3" destOrd="0" parTransId="{3CDC73BE-12EE-43A8-8B25-03CBD896AB79}" sibTransId="{42FA1EE2-B200-43FE-B691-AAC080899E21}"/>
    <dgm:cxn modelId="{0B585F50-E835-4BE8-AF61-691E3AFF3DFB}" type="presOf" srcId="{17FB7DA7-9788-4A66-A5B5-FC68ED4ABCE1}" destId="{B67BBA2E-5329-48FD-9D66-5D04732FC32F}" srcOrd="1" destOrd="0" presId="urn:microsoft.com/office/officeart/2005/8/layout/vProcess5"/>
    <dgm:cxn modelId="{F38749F3-477F-4A3C-A7B0-FC3EF19106CB}" type="presOf" srcId="{ED3F9A76-FDAF-46FB-8D8F-455B32A69CD6}" destId="{DA2D351B-5C0A-43F2-92F3-36E650358DCE}" srcOrd="0" destOrd="0" presId="urn:microsoft.com/office/officeart/2005/8/layout/vProcess5"/>
    <dgm:cxn modelId="{DC8C9035-230F-4516-A328-A59F01C6D9E3}" type="presOf" srcId="{E798C4ED-B114-457F-AFB8-1C581AE6C554}" destId="{D2421494-B869-4909-8292-9C21A2E691F3}" srcOrd="0" destOrd="0" presId="urn:microsoft.com/office/officeart/2005/8/layout/vProcess5"/>
    <dgm:cxn modelId="{798B5C71-2F5F-4F25-B451-63BACDF18134}" type="presOf" srcId="{94157BB5-A9BF-4AA3-BF2F-4762AA6883C4}" destId="{9607F140-8A24-4E93-AA3F-930D5995FDC5}" srcOrd="1" destOrd="0" presId="urn:microsoft.com/office/officeart/2005/8/layout/vProcess5"/>
    <dgm:cxn modelId="{AD2F5DA9-2F50-466E-9FEC-90F710B24613}" type="presOf" srcId="{431CFDBD-CA8B-4496-B6CA-3B055FCAB519}" destId="{6F0DB36B-DEB7-418C-B95B-195B2BB6A433}" srcOrd="0" destOrd="0" presId="urn:microsoft.com/office/officeart/2005/8/layout/vProcess5"/>
    <dgm:cxn modelId="{C455186F-A820-4314-8AF4-59C5C26DACF9}" srcId="{E798C4ED-B114-457F-AFB8-1C581AE6C554}" destId="{94157BB5-A9BF-4AA3-BF2F-4762AA6883C4}" srcOrd="2" destOrd="0" parTransId="{5459C144-5FCC-402C-A005-861C331F416D}" sibTransId="{E285C337-CCE5-4596-8E78-F3A034586906}"/>
    <dgm:cxn modelId="{20699835-9BA2-4589-8326-1E5C4BEC9D25}" type="presOf" srcId="{94157BB5-A9BF-4AA3-BF2F-4762AA6883C4}" destId="{19F874BE-F97E-413E-B1F3-E3544F835BBE}" srcOrd="0" destOrd="0" presId="urn:microsoft.com/office/officeart/2005/8/layout/vProcess5"/>
    <dgm:cxn modelId="{984E03CD-5C90-42E9-8F11-A8360079D115}" type="presParOf" srcId="{D2421494-B869-4909-8292-9C21A2E691F3}" destId="{F99AFD0F-5953-4FB0-88DD-C8BD30D79253}" srcOrd="0" destOrd="0" presId="urn:microsoft.com/office/officeart/2005/8/layout/vProcess5"/>
    <dgm:cxn modelId="{1C00D96F-E7DD-42A5-ACA9-FBFA428440A5}" type="presParOf" srcId="{D2421494-B869-4909-8292-9C21A2E691F3}" destId="{6F0DB36B-DEB7-418C-B95B-195B2BB6A433}" srcOrd="1" destOrd="0" presId="urn:microsoft.com/office/officeart/2005/8/layout/vProcess5"/>
    <dgm:cxn modelId="{AED57908-DAB1-4256-9B2B-76F841897731}" type="presParOf" srcId="{D2421494-B869-4909-8292-9C21A2E691F3}" destId="{DA2D351B-5C0A-43F2-92F3-36E650358DCE}" srcOrd="2" destOrd="0" presId="urn:microsoft.com/office/officeart/2005/8/layout/vProcess5"/>
    <dgm:cxn modelId="{DB2ACCFD-4DAE-4AFA-8C50-9DE9470B8D08}" type="presParOf" srcId="{D2421494-B869-4909-8292-9C21A2E691F3}" destId="{19F874BE-F97E-413E-B1F3-E3544F835BBE}" srcOrd="3" destOrd="0" presId="urn:microsoft.com/office/officeart/2005/8/layout/vProcess5"/>
    <dgm:cxn modelId="{05B3BDC7-6644-4DAF-BE82-007C84C2F200}" type="presParOf" srcId="{D2421494-B869-4909-8292-9C21A2E691F3}" destId="{DA631FF2-62F8-4316-BD6B-314DE80F7A67}" srcOrd="4" destOrd="0" presId="urn:microsoft.com/office/officeart/2005/8/layout/vProcess5"/>
    <dgm:cxn modelId="{1E58842D-E82B-4F67-9FA0-EF82B8C9AC6E}" type="presParOf" srcId="{D2421494-B869-4909-8292-9C21A2E691F3}" destId="{14516310-E275-4605-BCEE-FB0DEC90A3B4}" srcOrd="5" destOrd="0" presId="urn:microsoft.com/office/officeart/2005/8/layout/vProcess5"/>
    <dgm:cxn modelId="{79A2FA5A-269F-4D26-9175-FDD199EDBC73}" type="presParOf" srcId="{D2421494-B869-4909-8292-9C21A2E691F3}" destId="{2B591A7C-0486-4C6A-8E30-756EF2176AC7}" srcOrd="6" destOrd="0" presId="urn:microsoft.com/office/officeart/2005/8/layout/vProcess5"/>
    <dgm:cxn modelId="{CDD6B265-6E2D-4B48-ADA1-4892AB1793C4}" type="presParOf" srcId="{D2421494-B869-4909-8292-9C21A2E691F3}" destId="{F5CC6B27-5450-45E0-BE7D-533E8751A109}" srcOrd="7" destOrd="0" presId="urn:microsoft.com/office/officeart/2005/8/layout/vProcess5"/>
    <dgm:cxn modelId="{198314DC-397D-469B-AAB8-AE316ACA565A}" type="presParOf" srcId="{D2421494-B869-4909-8292-9C21A2E691F3}" destId="{7C4F89E2-C7E1-4505-B46A-5DBBD3E4CA38}" srcOrd="8" destOrd="0" presId="urn:microsoft.com/office/officeart/2005/8/layout/vProcess5"/>
    <dgm:cxn modelId="{90866786-9FDE-49D3-906E-A267348F3EC4}" type="presParOf" srcId="{D2421494-B869-4909-8292-9C21A2E691F3}" destId="{356E436F-F577-4489-831E-6C6AA6861837}" srcOrd="9" destOrd="0" presId="urn:microsoft.com/office/officeart/2005/8/layout/vProcess5"/>
    <dgm:cxn modelId="{EFECCACE-61AF-472A-ACCD-D5BD035EFAC9}" type="presParOf" srcId="{D2421494-B869-4909-8292-9C21A2E691F3}" destId="{87C57AED-BE93-499B-8A49-2442F559A350}" srcOrd="10" destOrd="0" presId="urn:microsoft.com/office/officeart/2005/8/layout/vProcess5"/>
    <dgm:cxn modelId="{FD090575-A236-4FA8-9B8B-D31C4CC25BA6}" type="presParOf" srcId="{D2421494-B869-4909-8292-9C21A2E691F3}" destId="{ABF19094-2011-43B8-9AD0-036FCF936F17}" srcOrd="11" destOrd="0" presId="urn:microsoft.com/office/officeart/2005/8/layout/vProcess5"/>
    <dgm:cxn modelId="{4FA3C683-2F79-4BB9-B906-B1EF683388E7}" type="presParOf" srcId="{D2421494-B869-4909-8292-9C21A2E691F3}" destId="{9607F140-8A24-4E93-AA3F-930D5995FDC5}" srcOrd="12" destOrd="0" presId="urn:microsoft.com/office/officeart/2005/8/layout/vProcess5"/>
    <dgm:cxn modelId="{F1B51753-43BA-46FB-8614-C350E5670B35}" type="presParOf" srcId="{D2421494-B869-4909-8292-9C21A2E691F3}" destId="{B67BBA2E-5329-48FD-9D66-5D04732FC32F}" srcOrd="13" destOrd="0" presId="urn:microsoft.com/office/officeart/2005/8/layout/vProcess5"/>
    <dgm:cxn modelId="{09F7DBEA-B867-45D2-BA52-C4EC6E7A1525}" type="presParOf" srcId="{D2421494-B869-4909-8292-9C21A2E691F3}" destId="{21141EF5-699F-4B74-B7AB-86483C8E520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2CCD6-817E-446B-A028-0C8934A61EA7}">
      <dsp:nvSpPr>
        <dsp:cNvPr id="0" name=""/>
        <dsp:cNvSpPr/>
      </dsp:nvSpPr>
      <dsp:spPr>
        <a:xfrm>
          <a:off x="3298" y="226998"/>
          <a:ext cx="3215580" cy="708863"/>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US" sz="1900" kern="1200" baseline="0" dirty="0" smtClean="0"/>
            <a:t>Verbal messages (The words we choose)</a:t>
          </a:r>
          <a:endParaRPr lang="en-US" sz="1900" kern="1200" dirty="0"/>
        </a:p>
      </dsp:txBody>
      <dsp:txXfrm>
        <a:off x="3298" y="226998"/>
        <a:ext cx="3215580" cy="708863"/>
      </dsp:txXfrm>
    </dsp:sp>
    <dsp:sp modelId="{42BD6410-91E6-4C3B-9676-B8396DD4F385}">
      <dsp:nvSpPr>
        <dsp:cNvPr id="0" name=""/>
        <dsp:cNvSpPr/>
      </dsp:nvSpPr>
      <dsp:spPr>
        <a:xfrm>
          <a:off x="3298" y="935861"/>
          <a:ext cx="3215580" cy="2474102"/>
        </a:xfrm>
        <a:prstGeom prst="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Brief, succinct and organized</a:t>
          </a:r>
          <a:endParaRPr lang="en-US" sz="1900" kern="1200" dirty="0"/>
        </a:p>
        <a:p>
          <a:pPr marL="171450" lvl="1" indent="-171450" algn="l" defTabSz="844550" rtl="0">
            <a:lnSpc>
              <a:spcPct val="90000"/>
            </a:lnSpc>
            <a:spcBef>
              <a:spcPct val="0"/>
            </a:spcBef>
            <a:spcAft>
              <a:spcPct val="15000"/>
            </a:spcAft>
            <a:buChar char="••"/>
          </a:pPr>
          <a:r>
            <a:rPr lang="en-US" sz="1900" kern="1200" dirty="0" smtClean="0"/>
            <a:t>Free from jargon</a:t>
          </a:r>
          <a:endParaRPr lang="en-US" sz="1900" kern="1200" dirty="0"/>
        </a:p>
        <a:p>
          <a:pPr marL="171450" lvl="1" indent="-171450" algn="l" defTabSz="844550" rtl="0">
            <a:lnSpc>
              <a:spcPct val="90000"/>
            </a:lnSpc>
            <a:spcBef>
              <a:spcPct val="0"/>
            </a:spcBef>
            <a:spcAft>
              <a:spcPct val="15000"/>
            </a:spcAft>
            <a:buChar char="••"/>
          </a:pPr>
          <a:r>
            <a:rPr lang="en-US" sz="1900" kern="1200" dirty="0" smtClean="0"/>
            <a:t>Do not create resistance in the listener</a:t>
          </a:r>
          <a:endParaRPr lang="en-US" sz="1900" kern="1200" dirty="0"/>
        </a:p>
      </dsp:txBody>
      <dsp:txXfrm>
        <a:off x="3298" y="935861"/>
        <a:ext cx="3215580" cy="2474102"/>
      </dsp:txXfrm>
    </dsp:sp>
    <dsp:sp modelId="{01BFC383-3908-4660-8DD2-8F59E5CA2CA4}">
      <dsp:nvSpPr>
        <dsp:cNvPr id="0" name=""/>
        <dsp:cNvSpPr/>
      </dsp:nvSpPr>
      <dsp:spPr>
        <a:xfrm>
          <a:off x="3669059" y="226998"/>
          <a:ext cx="3215580" cy="708863"/>
        </a:xfrm>
        <a:prstGeom prst="rect">
          <a:avLst/>
        </a:prstGeom>
        <a:solidFill>
          <a:schemeClr val="accent4">
            <a:hueOff val="-10308657"/>
            <a:satOff val="8239"/>
            <a:lumOff val="1372"/>
            <a:alphaOff val="0"/>
          </a:schemeClr>
        </a:solidFill>
        <a:ln w="15875" cap="rnd" cmpd="sng" algn="ctr">
          <a:solidFill>
            <a:schemeClr val="accent4">
              <a:hueOff val="-10308657"/>
              <a:satOff val="8239"/>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US" sz="1900" kern="1200" baseline="0" dirty="0" smtClean="0"/>
            <a:t>Nonverbal messages (Our body language)</a:t>
          </a:r>
          <a:endParaRPr lang="en-US" sz="1900" kern="1200" dirty="0"/>
        </a:p>
      </dsp:txBody>
      <dsp:txXfrm>
        <a:off x="3669059" y="226998"/>
        <a:ext cx="3215580" cy="708863"/>
      </dsp:txXfrm>
    </dsp:sp>
    <dsp:sp modelId="{DD418CBA-8105-4553-872D-235B728A3DF4}">
      <dsp:nvSpPr>
        <dsp:cNvPr id="0" name=""/>
        <dsp:cNvSpPr/>
      </dsp:nvSpPr>
      <dsp:spPr>
        <a:xfrm>
          <a:off x="3669059" y="935861"/>
          <a:ext cx="3215580" cy="2474102"/>
        </a:xfrm>
        <a:prstGeom prst="rect">
          <a:avLst/>
        </a:prstGeom>
        <a:solidFill>
          <a:schemeClr val="accent4">
            <a:tint val="40000"/>
            <a:alpha val="90000"/>
            <a:hueOff val="-10535210"/>
            <a:satOff val="10497"/>
            <a:lumOff val="640"/>
            <a:alphaOff val="0"/>
          </a:schemeClr>
        </a:solidFill>
        <a:ln w="15875" cap="rnd" cmpd="sng" algn="ctr">
          <a:solidFill>
            <a:schemeClr val="accent4">
              <a:tint val="40000"/>
              <a:alpha val="90000"/>
              <a:hueOff val="-10535210"/>
              <a:satOff val="10497"/>
              <a:lumOff val="6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Posture, gestures, facial expressions and spatial distance</a:t>
          </a:r>
          <a:endParaRPr lang="en-US" sz="1900" kern="1200" dirty="0"/>
        </a:p>
        <a:p>
          <a:pPr marL="171450" lvl="1" indent="-171450" algn="l" defTabSz="844550" rtl="0">
            <a:lnSpc>
              <a:spcPct val="90000"/>
            </a:lnSpc>
            <a:spcBef>
              <a:spcPct val="0"/>
            </a:spcBef>
            <a:spcAft>
              <a:spcPct val="15000"/>
            </a:spcAft>
            <a:buChar char="••"/>
          </a:pPr>
          <a:r>
            <a:rPr lang="en-US" sz="1900" kern="1200" dirty="0" smtClean="0"/>
            <a:t>Accounts for 55% of what is perceived and understood by others</a:t>
          </a:r>
          <a:endParaRPr lang="en-US" sz="1900" kern="1200" dirty="0"/>
        </a:p>
        <a:p>
          <a:pPr marL="171450" lvl="1" indent="-171450" algn="l" defTabSz="844550" rtl="0">
            <a:lnSpc>
              <a:spcPct val="90000"/>
            </a:lnSpc>
            <a:spcBef>
              <a:spcPct val="0"/>
            </a:spcBef>
            <a:spcAft>
              <a:spcPct val="15000"/>
            </a:spcAft>
            <a:buChar char="••"/>
          </a:pPr>
          <a:r>
            <a:rPr lang="en-US" sz="1900" kern="1200" dirty="0" smtClean="0"/>
            <a:t>Primary way to communicate emotions</a:t>
          </a:r>
          <a:endParaRPr lang="en-US" sz="1900" kern="1200" dirty="0"/>
        </a:p>
      </dsp:txBody>
      <dsp:txXfrm>
        <a:off x="3669059" y="935861"/>
        <a:ext cx="3215580" cy="2474102"/>
      </dsp:txXfrm>
    </dsp:sp>
    <dsp:sp modelId="{0A0A401A-016B-423E-8159-CA80CEDA138B}">
      <dsp:nvSpPr>
        <dsp:cNvPr id="0" name=""/>
        <dsp:cNvSpPr/>
      </dsp:nvSpPr>
      <dsp:spPr>
        <a:xfrm>
          <a:off x="7334821" y="226998"/>
          <a:ext cx="3215580" cy="708863"/>
        </a:xfrm>
        <a:prstGeom prst="rect">
          <a:avLst/>
        </a:prstGeom>
        <a:solidFill>
          <a:schemeClr val="accent4">
            <a:hueOff val="-20617313"/>
            <a:satOff val="16478"/>
            <a:lumOff val="2745"/>
            <a:alphaOff val="0"/>
          </a:schemeClr>
        </a:solidFill>
        <a:ln w="15875" cap="rnd" cmpd="sng" algn="ctr">
          <a:solidFill>
            <a:schemeClr val="accent4">
              <a:hueOff val="-20617313"/>
              <a:satOff val="16478"/>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US" sz="1900" kern="1200" baseline="0" dirty="0" err="1" smtClean="0"/>
            <a:t>Paraverbal</a:t>
          </a:r>
          <a:r>
            <a:rPr lang="en-US" sz="1900" kern="1200" baseline="0" dirty="0" smtClean="0"/>
            <a:t> messages (How we say words)</a:t>
          </a:r>
          <a:endParaRPr lang="en-US" sz="1900" kern="1200" dirty="0"/>
        </a:p>
      </dsp:txBody>
      <dsp:txXfrm>
        <a:off x="7334821" y="226998"/>
        <a:ext cx="3215580" cy="708863"/>
      </dsp:txXfrm>
    </dsp:sp>
    <dsp:sp modelId="{E08FA4FF-30A1-4302-BC92-976A0C4CBDF4}">
      <dsp:nvSpPr>
        <dsp:cNvPr id="0" name=""/>
        <dsp:cNvSpPr/>
      </dsp:nvSpPr>
      <dsp:spPr>
        <a:xfrm>
          <a:off x="7334821" y="935861"/>
          <a:ext cx="3215580" cy="2474102"/>
        </a:xfrm>
        <a:prstGeom prst="rect">
          <a:avLst/>
        </a:prstGeom>
        <a:solidFill>
          <a:schemeClr val="accent4">
            <a:tint val="40000"/>
            <a:alpha val="90000"/>
            <a:hueOff val="-21070421"/>
            <a:satOff val="20994"/>
            <a:lumOff val="1280"/>
            <a:alphaOff val="0"/>
          </a:schemeClr>
        </a:solidFill>
        <a:ln w="15875" cap="rnd" cmpd="sng" algn="ctr">
          <a:solidFill>
            <a:schemeClr val="accent4">
              <a:tint val="40000"/>
              <a:alpha val="90000"/>
              <a:hueOff val="-21070421"/>
              <a:satOff val="20994"/>
              <a:lumOff val="12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Tone, pacing and volume of voice</a:t>
          </a:r>
          <a:endParaRPr lang="en-US" sz="1900" kern="1200" dirty="0"/>
        </a:p>
        <a:p>
          <a:pPr marL="171450" lvl="1" indent="-171450" algn="l" defTabSz="844550" rtl="0">
            <a:lnSpc>
              <a:spcPct val="90000"/>
            </a:lnSpc>
            <a:spcBef>
              <a:spcPct val="0"/>
            </a:spcBef>
            <a:spcAft>
              <a:spcPct val="15000"/>
            </a:spcAft>
            <a:buChar char="••"/>
          </a:pPr>
          <a:r>
            <a:rPr lang="en-US" sz="1900" kern="1200" dirty="0" smtClean="0"/>
            <a:t>Accounts for 38% of what is perceived and understood by others</a:t>
          </a:r>
          <a:endParaRPr lang="en-US" sz="1900" kern="1200" dirty="0"/>
        </a:p>
      </dsp:txBody>
      <dsp:txXfrm>
        <a:off x="7334821" y="935861"/>
        <a:ext cx="3215580" cy="2474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DB36B-DEB7-418C-B95B-195B2BB6A433}">
      <dsp:nvSpPr>
        <dsp:cNvPr id="0" name=""/>
        <dsp:cNvSpPr/>
      </dsp:nvSpPr>
      <dsp:spPr>
        <a:xfrm>
          <a:off x="0" y="0"/>
          <a:ext cx="8127021" cy="803691"/>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mn-lt"/>
            </a:rPr>
            <a:t>It is two way.</a:t>
          </a:r>
          <a:endParaRPr lang="en-US" sz="2400" kern="1200" dirty="0">
            <a:latin typeface="+mn-lt"/>
          </a:endParaRPr>
        </a:p>
      </dsp:txBody>
      <dsp:txXfrm>
        <a:off x="23539" y="23539"/>
        <a:ext cx="7165745" cy="756613"/>
      </dsp:txXfrm>
    </dsp:sp>
    <dsp:sp modelId="{DA2D351B-5C0A-43F2-92F3-36E650358DCE}">
      <dsp:nvSpPr>
        <dsp:cNvPr id="0" name=""/>
        <dsp:cNvSpPr/>
      </dsp:nvSpPr>
      <dsp:spPr>
        <a:xfrm>
          <a:off x="606888" y="915315"/>
          <a:ext cx="8127021" cy="803691"/>
        </a:xfrm>
        <a:prstGeom prst="roundRect">
          <a:avLst>
            <a:gd name="adj" fmla="val 10000"/>
          </a:avLst>
        </a:prstGeom>
        <a:solidFill>
          <a:schemeClr val="accent4">
            <a:hueOff val="-5154328"/>
            <a:satOff val="4120"/>
            <a:lumOff val="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mn-lt"/>
            </a:rPr>
            <a:t>It involves active listening.</a:t>
          </a:r>
          <a:endParaRPr lang="en-US" sz="2400" kern="1200" dirty="0">
            <a:latin typeface="+mn-lt"/>
          </a:endParaRPr>
        </a:p>
      </dsp:txBody>
      <dsp:txXfrm>
        <a:off x="630427" y="938854"/>
        <a:ext cx="6950656" cy="756613"/>
      </dsp:txXfrm>
    </dsp:sp>
    <dsp:sp modelId="{19F874BE-F97E-413E-B1F3-E3544F835BBE}">
      <dsp:nvSpPr>
        <dsp:cNvPr id="0" name=""/>
        <dsp:cNvSpPr/>
      </dsp:nvSpPr>
      <dsp:spPr>
        <a:xfrm>
          <a:off x="1213776" y="1830630"/>
          <a:ext cx="8127021" cy="803691"/>
        </a:xfrm>
        <a:prstGeom prst="roundRect">
          <a:avLst>
            <a:gd name="adj" fmla="val 10000"/>
          </a:avLst>
        </a:prstGeom>
        <a:solidFill>
          <a:schemeClr val="accent4">
            <a:hueOff val="-10308657"/>
            <a:satOff val="8239"/>
            <a:lumOff val="137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mn-lt"/>
            </a:rPr>
            <a:t>It reflects the accountability of speaker and listener.</a:t>
          </a:r>
          <a:endParaRPr lang="en-US" sz="2400" kern="1200" dirty="0">
            <a:latin typeface="+mn-lt"/>
          </a:endParaRPr>
        </a:p>
      </dsp:txBody>
      <dsp:txXfrm>
        <a:off x="1237315" y="1854169"/>
        <a:ext cx="6950656" cy="756613"/>
      </dsp:txXfrm>
    </dsp:sp>
    <dsp:sp modelId="{DA631FF2-62F8-4316-BD6B-314DE80F7A67}">
      <dsp:nvSpPr>
        <dsp:cNvPr id="0" name=""/>
        <dsp:cNvSpPr/>
      </dsp:nvSpPr>
      <dsp:spPr>
        <a:xfrm>
          <a:off x="1820664" y="2745945"/>
          <a:ext cx="8127021" cy="803691"/>
        </a:xfrm>
        <a:prstGeom prst="roundRect">
          <a:avLst>
            <a:gd name="adj" fmla="val 10000"/>
          </a:avLst>
        </a:prstGeom>
        <a:solidFill>
          <a:schemeClr val="accent4">
            <a:hueOff val="-15462986"/>
            <a:satOff val="12359"/>
            <a:lumOff val="205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mn-lt"/>
            </a:rPr>
            <a:t>It utilizes feedback.</a:t>
          </a:r>
          <a:endParaRPr lang="en-US" sz="2400" kern="1200" dirty="0">
            <a:latin typeface="+mn-lt"/>
          </a:endParaRPr>
        </a:p>
      </dsp:txBody>
      <dsp:txXfrm>
        <a:off x="1844203" y="2769484"/>
        <a:ext cx="6950656" cy="756613"/>
      </dsp:txXfrm>
    </dsp:sp>
    <dsp:sp modelId="{14516310-E275-4605-BCEE-FB0DEC90A3B4}">
      <dsp:nvSpPr>
        <dsp:cNvPr id="0" name=""/>
        <dsp:cNvSpPr/>
      </dsp:nvSpPr>
      <dsp:spPr>
        <a:xfrm>
          <a:off x="2427552" y="3661260"/>
          <a:ext cx="8127021" cy="803691"/>
        </a:xfrm>
        <a:prstGeom prst="roundRect">
          <a:avLst>
            <a:gd name="adj" fmla="val 10000"/>
          </a:avLst>
        </a:prstGeom>
        <a:solidFill>
          <a:schemeClr val="accent4">
            <a:hueOff val="-20617313"/>
            <a:satOff val="16478"/>
            <a:lumOff val="274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mn-lt"/>
            </a:rPr>
            <a:t>It is clear and free of stress.</a:t>
          </a:r>
          <a:endParaRPr lang="en-US" sz="2400" kern="1200" dirty="0">
            <a:latin typeface="+mn-lt"/>
          </a:endParaRPr>
        </a:p>
      </dsp:txBody>
      <dsp:txXfrm>
        <a:off x="2451091" y="3684799"/>
        <a:ext cx="6950656" cy="756613"/>
      </dsp:txXfrm>
    </dsp:sp>
    <dsp:sp modelId="{2B591A7C-0486-4C6A-8E30-756EF2176AC7}">
      <dsp:nvSpPr>
        <dsp:cNvPr id="0" name=""/>
        <dsp:cNvSpPr/>
      </dsp:nvSpPr>
      <dsp:spPr>
        <a:xfrm>
          <a:off x="7604622" y="587141"/>
          <a:ext cx="522399" cy="522399"/>
        </a:xfrm>
        <a:prstGeom prst="downArrow">
          <a:avLst>
            <a:gd name="adj1" fmla="val 55000"/>
            <a:gd name="adj2" fmla="val 45000"/>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7722162" y="587141"/>
        <a:ext cx="287319" cy="393105"/>
      </dsp:txXfrm>
    </dsp:sp>
    <dsp:sp modelId="{F5CC6B27-5450-45E0-BE7D-533E8751A109}">
      <dsp:nvSpPr>
        <dsp:cNvPr id="0" name=""/>
        <dsp:cNvSpPr/>
      </dsp:nvSpPr>
      <dsp:spPr>
        <a:xfrm>
          <a:off x="8211510" y="1502456"/>
          <a:ext cx="522399" cy="522399"/>
        </a:xfrm>
        <a:prstGeom prst="downArrow">
          <a:avLst>
            <a:gd name="adj1" fmla="val 55000"/>
            <a:gd name="adj2" fmla="val 45000"/>
          </a:avLst>
        </a:prstGeom>
        <a:solidFill>
          <a:schemeClr val="accent4">
            <a:tint val="40000"/>
            <a:alpha val="90000"/>
            <a:hueOff val="-7023474"/>
            <a:satOff val="6998"/>
            <a:lumOff val="427"/>
            <a:alphaOff val="0"/>
          </a:schemeClr>
        </a:solidFill>
        <a:ln w="15875" cap="rnd" cmpd="sng" algn="ctr">
          <a:solidFill>
            <a:schemeClr val="accent4">
              <a:tint val="40000"/>
              <a:alpha val="90000"/>
              <a:hueOff val="-7023474"/>
              <a:satOff val="6998"/>
              <a:lumOff val="4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8329050" y="1502456"/>
        <a:ext cx="287319" cy="393105"/>
      </dsp:txXfrm>
    </dsp:sp>
    <dsp:sp modelId="{7C4F89E2-C7E1-4505-B46A-5DBBD3E4CA38}">
      <dsp:nvSpPr>
        <dsp:cNvPr id="0" name=""/>
        <dsp:cNvSpPr/>
      </dsp:nvSpPr>
      <dsp:spPr>
        <a:xfrm>
          <a:off x="8818398" y="2404376"/>
          <a:ext cx="522399" cy="522399"/>
        </a:xfrm>
        <a:prstGeom prst="downArrow">
          <a:avLst>
            <a:gd name="adj1" fmla="val 55000"/>
            <a:gd name="adj2" fmla="val 45000"/>
          </a:avLst>
        </a:prstGeom>
        <a:solidFill>
          <a:schemeClr val="accent4">
            <a:tint val="40000"/>
            <a:alpha val="90000"/>
            <a:hueOff val="-14046947"/>
            <a:satOff val="13996"/>
            <a:lumOff val="853"/>
            <a:alphaOff val="0"/>
          </a:schemeClr>
        </a:solidFill>
        <a:ln w="15875" cap="rnd" cmpd="sng" algn="ctr">
          <a:solidFill>
            <a:schemeClr val="accent4">
              <a:tint val="40000"/>
              <a:alpha val="90000"/>
              <a:hueOff val="-14046947"/>
              <a:satOff val="13996"/>
              <a:lumOff val="8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8935938" y="2404376"/>
        <a:ext cx="287319" cy="393105"/>
      </dsp:txXfrm>
    </dsp:sp>
    <dsp:sp modelId="{356E436F-F577-4489-831E-6C6AA6861837}">
      <dsp:nvSpPr>
        <dsp:cNvPr id="0" name=""/>
        <dsp:cNvSpPr/>
      </dsp:nvSpPr>
      <dsp:spPr>
        <a:xfrm>
          <a:off x="9425286" y="3328621"/>
          <a:ext cx="522399" cy="522399"/>
        </a:xfrm>
        <a:prstGeom prst="downArrow">
          <a:avLst>
            <a:gd name="adj1" fmla="val 55000"/>
            <a:gd name="adj2" fmla="val 45000"/>
          </a:avLst>
        </a:prstGeom>
        <a:solidFill>
          <a:schemeClr val="accent4">
            <a:tint val="40000"/>
            <a:alpha val="90000"/>
            <a:hueOff val="-21070421"/>
            <a:satOff val="20994"/>
            <a:lumOff val="1280"/>
            <a:alphaOff val="0"/>
          </a:schemeClr>
        </a:solidFill>
        <a:ln w="15875" cap="rnd" cmpd="sng" algn="ctr">
          <a:solidFill>
            <a:schemeClr val="accent4">
              <a:tint val="40000"/>
              <a:alpha val="90000"/>
              <a:hueOff val="-21070421"/>
              <a:satOff val="20994"/>
              <a:lumOff val="12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9542826" y="3328621"/>
        <a:ext cx="287319" cy="39310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CCACF23E-7789-4EEA-B800-1E82CB270ABF}" type="datetimeFigureOut">
              <a:rPr lang="en-US" smtClean="0"/>
              <a:t>7/30/2020</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1E16377E-0BED-4433-8EA2-1B87513C81EA}" type="slidenum">
              <a:rPr lang="en-US" smtClean="0"/>
              <a:t>‹#›</a:t>
            </a:fld>
            <a:endParaRPr lang="en-US"/>
          </a:p>
        </p:txBody>
      </p:sp>
    </p:spTree>
    <p:extLst>
      <p:ext uri="{BB962C8B-B14F-4D97-AF65-F5344CB8AC3E}">
        <p14:creationId xmlns:p14="http://schemas.microsoft.com/office/powerpoint/2010/main" val="65287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Kristin</a:t>
            </a:r>
            <a:endParaRPr lang="en-US" b="1" dirty="0"/>
          </a:p>
        </p:txBody>
      </p:sp>
      <p:sp>
        <p:nvSpPr>
          <p:cNvPr id="4" name="Slide Number Placeholder 3"/>
          <p:cNvSpPr>
            <a:spLocks noGrp="1"/>
          </p:cNvSpPr>
          <p:nvPr>
            <p:ph type="sldNum" sz="quarter" idx="10"/>
          </p:nvPr>
        </p:nvSpPr>
        <p:spPr/>
        <p:txBody>
          <a:bodyPr/>
          <a:lstStyle/>
          <a:p>
            <a:fld id="{1E16377E-0BED-4433-8EA2-1B87513C81EA}" type="slidenum">
              <a:rPr lang="en-US" smtClean="0"/>
              <a:t>1</a:t>
            </a:fld>
            <a:endParaRPr lang="en-US"/>
          </a:p>
        </p:txBody>
      </p:sp>
    </p:spTree>
    <p:extLst>
      <p:ext uri="{BB962C8B-B14F-4D97-AF65-F5344CB8AC3E}">
        <p14:creationId xmlns:p14="http://schemas.microsoft.com/office/powerpoint/2010/main" val="2401230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Kristin</a:t>
            </a:r>
          </a:p>
          <a:p>
            <a:endParaRPr lang="en-US" dirty="0" smtClean="0"/>
          </a:p>
          <a:p>
            <a:r>
              <a:rPr lang="en-US" dirty="0" smtClean="0"/>
              <a:t>Now</a:t>
            </a:r>
            <a:r>
              <a:rPr lang="en-US" baseline="0" dirty="0" smtClean="0"/>
              <a:t> that we’ve reviewed the first component of communication which is sending messages, let’s talk about the 2</a:t>
            </a:r>
            <a:r>
              <a:rPr lang="en-US" baseline="30000" dirty="0" smtClean="0"/>
              <a:t>nd</a:t>
            </a:r>
            <a:r>
              <a:rPr lang="en-US" baseline="0" dirty="0" smtClean="0"/>
              <a:t> component of communication which is RECEIVING messages.</a:t>
            </a:r>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10</a:t>
            </a:fld>
            <a:endParaRPr lang="en-US"/>
          </a:p>
        </p:txBody>
      </p:sp>
    </p:spTree>
    <p:extLst>
      <p:ext uri="{BB962C8B-B14F-4D97-AF65-F5344CB8AC3E}">
        <p14:creationId xmlns:p14="http://schemas.microsoft.com/office/powerpoint/2010/main" val="808941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b="1" dirty="0" smtClean="0"/>
              <a:t>Joy</a:t>
            </a:r>
          </a:p>
          <a:p>
            <a:pPr defTabSz="932871">
              <a:defRPr/>
            </a:pPr>
            <a:endParaRPr lang="en-US" b="1" dirty="0" smtClean="0"/>
          </a:p>
          <a:p>
            <a:pPr defTabSz="932871">
              <a:defRPr/>
            </a:pPr>
            <a:r>
              <a:rPr lang="en-US" dirty="0" smtClean="0"/>
              <a:t>Adapted</a:t>
            </a:r>
            <a:r>
              <a:rPr lang="en-US" baseline="0" dirty="0" smtClean="0"/>
              <a:t> from </a:t>
            </a:r>
            <a:r>
              <a:rPr lang="en-US" baseline="0" dirty="0" err="1" smtClean="0"/>
              <a:t>Windle</a:t>
            </a:r>
            <a:r>
              <a:rPr lang="en-US" baseline="0" dirty="0" smtClean="0"/>
              <a:t> and Warren, </a:t>
            </a:r>
            <a:r>
              <a:rPr lang="en-US" i="1" baseline="0" dirty="0" smtClean="0"/>
              <a:t>Communication Skills</a:t>
            </a:r>
            <a:r>
              <a:rPr lang="en-US" baseline="0" dirty="0" smtClean="0"/>
              <a:t>, CADRE (National Center for Appropriate Dispute Resolution in Special Education).</a:t>
            </a:r>
            <a:endParaRPr lang="en-US" dirty="0" smtClean="0"/>
          </a:p>
          <a:p>
            <a:endParaRPr lang="en-US" dirty="0" smtClean="0"/>
          </a:p>
          <a:p>
            <a:r>
              <a:rPr lang="en-US" dirty="0" smtClean="0"/>
              <a:t>Are you truly an active listener?  Do</a:t>
            </a:r>
            <a:r>
              <a:rPr lang="en-US" baseline="0" dirty="0" smtClean="0"/>
              <a:t> you listen or do you focus on formulating your response while another person is talking?  </a:t>
            </a:r>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11</a:t>
            </a:fld>
            <a:endParaRPr lang="en-US"/>
          </a:p>
        </p:txBody>
      </p:sp>
    </p:spTree>
    <p:extLst>
      <p:ext uri="{BB962C8B-B14F-4D97-AF65-F5344CB8AC3E}">
        <p14:creationId xmlns:p14="http://schemas.microsoft.com/office/powerpoint/2010/main" val="3479965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b="1" dirty="0" smtClean="0"/>
              <a:t>Joy</a:t>
            </a:r>
          </a:p>
          <a:p>
            <a:pPr defTabSz="932871">
              <a:defRPr/>
            </a:pPr>
            <a:endParaRPr lang="en-US" b="1" dirty="0" smtClean="0"/>
          </a:p>
          <a:p>
            <a:pPr defTabSz="932871">
              <a:defRPr/>
            </a:pPr>
            <a:r>
              <a:rPr lang="en-US" dirty="0" smtClean="0"/>
              <a:t>Adapted</a:t>
            </a:r>
            <a:r>
              <a:rPr lang="en-US" baseline="0" dirty="0" smtClean="0"/>
              <a:t> from </a:t>
            </a:r>
            <a:r>
              <a:rPr lang="en-US" baseline="0" dirty="0" err="1" smtClean="0"/>
              <a:t>Windle</a:t>
            </a:r>
            <a:r>
              <a:rPr lang="en-US" baseline="0" dirty="0" smtClean="0"/>
              <a:t> and Warren, </a:t>
            </a:r>
            <a:r>
              <a:rPr lang="en-US" i="1" baseline="0" dirty="0" smtClean="0"/>
              <a:t>Communication Skills</a:t>
            </a:r>
            <a:r>
              <a:rPr lang="en-US" baseline="0" dirty="0" smtClean="0"/>
              <a:t>, CADRE (National Center for Appropriate Dispute Resolution in Special Education).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12</a:t>
            </a:fld>
            <a:endParaRPr lang="en-US"/>
          </a:p>
        </p:txBody>
      </p:sp>
    </p:spTree>
    <p:extLst>
      <p:ext uri="{BB962C8B-B14F-4D97-AF65-F5344CB8AC3E}">
        <p14:creationId xmlns:p14="http://schemas.microsoft.com/office/powerpoint/2010/main" val="452293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Kristin</a:t>
            </a:r>
          </a:p>
          <a:p>
            <a:endParaRPr lang="en-US" dirty="0" smtClean="0"/>
          </a:p>
          <a:p>
            <a:r>
              <a:rPr lang="en-US" dirty="0" smtClean="0"/>
              <a:t>Adapted</a:t>
            </a:r>
            <a:r>
              <a:rPr lang="en-US" baseline="0" dirty="0" smtClean="0"/>
              <a:t> from http://bizcommunicationcoach.com/</a:t>
            </a:r>
          </a:p>
          <a:p>
            <a:r>
              <a:rPr lang="en-US" baseline="0" dirty="0" smtClean="0"/>
              <a:t>CST members should provide feedback on how they know if a parent has heard their message at the IEP table.  Mention instructional strategies like chunking, checking for understanding, paraphrasing…</a:t>
            </a:r>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13</a:t>
            </a:fld>
            <a:endParaRPr lang="en-US"/>
          </a:p>
        </p:txBody>
      </p:sp>
    </p:spTree>
    <p:extLst>
      <p:ext uri="{BB962C8B-B14F-4D97-AF65-F5344CB8AC3E}">
        <p14:creationId xmlns:p14="http://schemas.microsoft.com/office/powerpoint/2010/main" val="403137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b="1" dirty="0" smtClean="0"/>
              <a:t>Joy</a:t>
            </a:r>
          </a:p>
          <a:p>
            <a:pPr defTabSz="932871">
              <a:defRPr/>
            </a:pPr>
            <a:endParaRPr lang="en-US" b="1" dirty="0" smtClean="0"/>
          </a:p>
          <a:p>
            <a:pPr defTabSz="932871">
              <a:defRPr/>
            </a:pPr>
            <a:r>
              <a:rPr lang="en-US" dirty="0" smtClean="0"/>
              <a:t>Adapted</a:t>
            </a:r>
            <a:r>
              <a:rPr lang="en-US" baseline="0" dirty="0" smtClean="0"/>
              <a:t> from </a:t>
            </a:r>
            <a:r>
              <a:rPr lang="en-US" baseline="0" dirty="0" err="1" smtClean="0"/>
              <a:t>Windle</a:t>
            </a:r>
            <a:r>
              <a:rPr lang="en-US" baseline="0" dirty="0" smtClean="0"/>
              <a:t> and Warren, </a:t>
            </a:r>
            <a:r>
              <a:rPr lang="en-US" i="1" baseline="0" dirty="0" smtClean="0"/>
              <a:t>Communication Skills</a:t>
            </a:r>
            <a:r>
              <a:rPr lang="en-US" baseline="0" dirty="0" smtClean="0"/>
              <a:t>, CADRE (National Center for Appropriate Dispute Resolution in Special Education).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14</a:t>
            </a:fld>
            <a:endParaRPr lang="en-US"/>
          </a:p>
        </p:txBody>
      </p:sp>
    </p:spTree>
    <p:extLst>
      <p:ext uri="{BB962C8B-B14F-4D97-AF65-F5344CB8AC3E}">
        <p14:creationId xmlns:p14="http://schemas.microsoft.com/office/powerpoint/2010/main" val="3573116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Joy</a:t>
            </a:r>
            <a:endParaRPr lang="en-US" b="1" dirty="0"/>
          </a:p>
        </p:txBody>
      </p:sp>
      <p:sp>
        <p:nvSpPr>
          <p:cNvPr id="4" name="Slide Number Placeholder 3"/>
          <p:cNvSpPr>
            <a:spLocks noGrp="1"/>
          </p:cNvSpPr>
          <p:nvPr>
            <p:ph type="sldNum" sz="quarter" idx="10"/>
          </p:nvPr>
        </p:nvSpPr>
        <p:spPr/>
        <p:txBody>
          <a:bodyPr/>
          <a:lstStyle/>
          <a:p>
            <a:fld id="{1E16377E-0BED-4433-8EA2-1B87513C81EA}" type="slidenum">
              <a:rPr lang="en-US" smtClean="0"/>
              <a:t>15</a:t>
            </a:fld>
            <a:endParaRPr lang="en-US"/>
          </a:p>
        </p:txBody>
      </p:sp>
    </p:spTree>
    <p:extLst>
      <p:ext uri="{BB962C8B-B14F-4D97-AF65-F5344CB8AC3E}">
        <p14:creationId xmlns:p14="http://schemas.microsoft.com/office/powerpoint/2010/main" val="856534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Directions for Joy</a:t>
            </a:r>
            <a:r>
              <a:rPr lang="en-US" b="1" baseline="0" dirty="0" smtClean="0"/>
              <a:t> and Kristin</a:t>
            </a:r>
            <a:r>
              <a:rPr lang="en-US" baseline="0" dirty="0" smtClean="0"/>
              <a:t>:  1) Ask for 3 volunteers to participate in the role play activity, 2) Kristin will go in the hallway with the 3 volunteers and provide them with the scenario and the sheet for their specific roles, 3) Joy will stay in the room with the rest of the participants and hand out 2 items to each person- a) the Communication Card and b) the scenario.  Joy will inform the participants to briefly read the scenario and then use the Communication Card to document what they observe during the role play.</a:t>
            </a:r>
          </a:p>
          <a:p>
            <a:endParaRPr lang="en-US" baseline="0" dirty="0" smtClean="0"/>
          </a:p>
          <a:p>
            <a:r>
              <a:rPr lang="en-US" baseline="0" dirty="0" smtClean="0"/>
              <a:t>Once the role play activity is complete, Joy will explain what the audience was looking for and Kristin will explain the instructions she provided to the “role players”.  We will ask the audience to share the verbal, non-verbal and </a:t>
            </a:r>
            <a:r>
              <a:rPr lang="en-US" baseline="0" dirty="0" err="1" smtClean="0"/>
              <a:t>paraverbal</a:t>
            </a:r>
            <a:r>
              <a:rPr lang="en-US" baseline="0" dirty="0" smtClean="0"/>
              <a:t> messages they observed during the role play.</a:t>
            </a:r>
          </a:p>
          <a:p>
            <a:endParaRPr lang="en-US" baseline="0" dirty="0" smtClean="0"/>
          </a:p>
        </p:txBody>
      </p:sp>
      <p:sp>
        <p:nvSpPr>
          <p:cNvPr id="4" name="Slide Number Placeholder 3"/>
          <p:cNvSpPr>
            <a:spLocks noGrp="1"/>
          </p:cNvSpPr>
          <p:nvPr>
            <p:ph type="sldNum" sz="quarter" idx="10"/>
          </p:nvPr>
        </p:nvSpPr>
        <p:spPr/>
        <p:txBody>
          <a:bodyPr/>
          <a:lstStyle/>
          <a:p>
            <a:fld id="{1E16377E-0BED-4433-8EA2-1B87513C81EA}" type="slidenum">
              <a:rPr lang="en-US" smtClean="0"/>
              <a:t>16</a:t>
            </a:fld>
            <a:endParaRPr lang="en-US"/>
          </a:p>
        </p:txBody>
      </p:sp>
    </p:spTree>
    <p:extLst>
      <p:ext uri="{BB962C8B-B14F-4D97-AF65-F5344CB8AC3E}">
        <p14:creationId xmlns:p14="http://schemas.microsoft.com/office/powerpoint/2010/main" val="1263809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Kristin</a:t>
            </a:r>
          </a:p>
          <a:p>
            <a:endParaRPr lang="en-US" dirty="0" smtClean="0"/>
          </a:p>
          <a:p>
            <a:r>
              <a:rPr lang="en-US" dirty="0" smtClean="0"/>
              <a:t>Ask</a:t>
            </a:r>
            <a:r>
              <a:rPr lang="en-US" baseline="0" dirty="0" smtClean="0"/>
              <a:t> the participant who played the parent to express how she felt when she was trying to get her point across.  Then, briefly discuss the next two slides.</a:t>
            </a:r>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17</a:t>
            </a:fld>
            <a:endParaRPr lang="en-US"/>
          </a:p>
        </p:txBody>
      </p:sp>
    </p:spTree>
    <p:extLst>
      <p:ext uri="{BB962C8B-B14F-4D97-AF65-F5344CB8AC3E}">
        <p14:creationId xmlns:p14="http://schemas.microsoft.com/office/powerpoint/2010/main" val="3089640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Kristin</a:t>
            </a:r>
          </a:p>
          <a:p>
            <a:endParaRPr lang="en-US" dirty="0" smtClean="0"/>
          </a:p>
          <a:p>
            <a:r>
              <a:rPr lang="en-US" dirty="0" smtClean="0"/>
              <a:t>Side</a:t>
            </a:r>
            <a:r>
              <a:rPr lang="en-US" baseline="0" dirty="0" smtClean="0"/>
              <a:t> note- when you are holding an IEP meeting, do not have the IEP team assembled at the table when a parent first comes in- it can make a parent feel as if a “pre-meeting” was held and may make a parent feel like they are not part of the team.</a:t>
            </a:r>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18</a:t>
            </a:fld>
            <a:endParaRPr lang="en-US"/>
          </a:p>
        </p:txBody>
      </p:sp>
    </p:spTree>
    <p:extLst>
      <p:ext uri="{BB962C8B-B14F-4D97-AF65-F5344CB8AC3E}">
        <p14:creationId xmlns:p14="http://schemas.microsoft.com/office/powerpoint/2010/main" val="3777431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Joy</a:t>
            </a:r>
          </a:p>
          <a:p>
            <a:endParaRPr lang="en-US" b="1" dirty="0" smtClean="0"/>
          </a:p>
          <a:p>
            <a:r>
              <a:rPr lang="en-US" dirty="0" smtClean="0"/>
              <a:t>Fish, W.W. (2008).  The IEP meeting: Perceptions of parents of students who receive special education services</a:t>
            </a:r>
            <a:r>
              <a:rPr lang="en-US" baseline="0" dirty="0" smtClean="0"/>
              <a:t>.  </a:t>
            </a:r>
            <a:r>
              <a:rPr lang="en-US" i="1" baseline="0" dirty="0" smtClean="0"/>
              <a:t>Preventing School Failure</a:t>
            </a:r>
            <a:r>
              <a:rPr lang="en-US" baseline="0" dirty="0" smtClean="0"/>
              <a:t>, 53(1), 8-14.</a:t>
            </a:r>
          </a:p>
          <a:p>
            <a:endParaRPr lang="en-US" baseline="0" dirty="0" smtClean="0"/>
          </a:p>
          <a:p>
            <a:r>
              <a:rPr lang="en-US" baseline="0" dirty="0" smtClean="0"/>
              <a:t>This slide will conclude the Effective Communication presentation.  If there is time left, go into the next video before the break and explain that we will be discussing how ineffective communication can lead to conflict in the final presentation of the day.</a:t>
            </a:r>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19</a:t>
            </a:fld>
            <a:endParaRPr lang="en-US"/>
          </a:p>
        </p:txBody>
      </p:sp>
    </p:spTree>
    <p:extLst>
      <p:ext uri="{BB962C8B-B14F-4D97-AF65-F5344CB8AC3E}">
        <p14:creationId xmlns:p14="http://schemas.microsoft.com/office/powerpoint/2010/main" val="1195629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Joy</a:t>
            </a:r>
            <a:endParaRPr lang="en-US" b="1" dirty="0"/>
          </a:p>
        </p:txBody>
      </p:sp>
      <p:sp>
        <p:nvSpPr>
          <p:cNvPr id="4" name="Slide Number Placeholder 3"/>
          <p:cNvSpPr>
            <a:spLocks noGrp="1"/>
          </p:cNvSpPr>
          <p:nvPr>
            <p:ph type="sldNum" sz="quarter" idx="10"/>
          </p:nvPr>
        </p:nvSpPr>
        <p:spPr/>
        <p:txBody>
          <a:bodyPr/>
          <a:lstStyle/>
          <a:p>
            <a:fld id="{1E16377E-0BED-4433-8EA2-1B87513C81EA}" type="slidenum">
              <a:rPr lang="en-US" smtClean="0"/>
              <a:t>2</a:t>
            </a:fld>
            <a:endParaRPr lang="en-US"/>
          </a:p>
        </p:txBody>
      </p:sp>
    </p:spTree>
    <p:extLst>
      <p:ext uri="{BB962C8B-B14F-4D97-AF65-F5344CB8AC3E}">
        <p14:creationId xmlns:p14="http://schemas.microsoft.com/office/powerpoint/2010/main" val="4245898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Joy</a:t>
            </a:r>
          </a:p>
          <a:p>
            <a:endParaRPr lang="en-US" dirty="0" smtClean="0"/>
          </a:p>
          <a:p>
            <a:r>
              <a:rPr lang="en-US" dirty="0" smtClean="0"/>
              <a:t>This is a</a:t>
            </a:r>
            <a:r>
              <a:rPr lang="en-US" baseline="0" dirty="0" smtClean="0"/>
              <a:t> video of an Non-Collaborative IEP Meeting….Provide CST members with a notecard with a chart with non-verbal, </a:t>
            </a:r>
            <a:r>
              <a:rPr lang="en-US" baseline="0" dirty="0" err="1" smtClean="0"/>
              <a:t>paraverbal</a:t>
            </a:r>
            <a:r>
              <a:rPr lang="en-US" baseline="0" dirty="0" smtClean="0"/>
              <a:t> and verbal message prompts to take brief notes as they watch the video.  Tell them to be prepared to share their observations aloud.</a:t>
            </a:r>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20</a:t>
            </a:fld>
            <a:endParaRPr lang="en-US"/>
          </a:p>
        </p:txBody>
      </p:sp>
    </p:spTree>
    <p:extLst>
      <p:ext uri="{BB962C8B-B14F-4D97-AF65-F5344CB8AC3E}">
        <p14:creationId xmlns:p14="http://schemas.microsoft.com/office/powerpoint/2010/main" val="3661096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Joy</a:t>
            </a:r>
            <a:endParaRPr lang="en-US" b="1" dirty="0"/>
          </a:p>
        </p:txBody>
      </p:sp>
      <p:sp>
        <p:nvSpPr>
          <p:cNvPr id="4" name="Slide Number Placeholder 3"/>
          <p:cNvSpPr>
            <a:spLocks noGrp="1"/>
          </p:cNvSpPr>
          <p:nvPr>
            <p:ph type="sldNum" sz="quarter" idx="10"/>
          </p:nvPr>
        </p:nvSpPr>
        <p:spPr/>
        <p:txBody>
          <a:bodyPr/>
          <a:lstStyle/>
          <a:p>
            <a:fld id="{1E16377E-0BED-4433-8EA2-1B87513C81EA}" type="slidenum">
              <a:rPr lang="en-US" smtClean="0"/>
              <a:t>21</a:t>
            </a:fld>
            <a:endParaRPr lang="en-US"/>
          </a:p>
        </p:txBody>
      </p:sp>
    </p:spTree>
    <p:extLst>
      <p:ext uri="{BB962C8B-B14F-4D97-AF65-F5344CB8AC3E}">
        <p14:creationId xmlns:p14="http://schemas.microsoft.com/office/powerpoint/2010/main" val="978591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Joy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Staying with Conflict, The Challenge of Engagement in the Face of Enduring Disputes by Bernie Mayer.  When I see conflict, I see opportunity for change…how</a:t>
            </a:r>
            <a:r>
              <a:rPr lang="en-US" baseline="0" dirty="0" smtClean="0"/>
              <a:t> does conflict make you feel.  Ask the CST participants to throw out words that they associate with conflict.  Use chart paper to copy down responses.</a:t>
            </a:r>
            <a:endParaRPr lang="en-US" dirty="0" smtClean="0"/>
          </a:p>
          <a:p>
            <a:endParaRPr lang="en-US" dirty="0"/>
          </a:p>
        </p:txBody>
      </p:sp>
      <p:sp>
        <p:nvSpPr>
          <p:cNvPr id="4" name="Slide Number Placeholder 3"/>
          <p:cNvSpPr>
            <a:spLocks noGrp="1"/>
          </p:cNvSpPr>
          <p:nvPr>
            <p:ph type="sldNum" sz="quarter" idx="10"/>
          </p:nvPr>
        </p:nvSpPr>
        <p:spPr/>
        <p:txBody>
          <a:bodyPr/>
          <a:lstStyle/>
          <a:p>
            <a:fld id="{BE22C038-E299-46F5-83BC-FF6651DCBD09}" type="slidenum">
              <a:rPr lang="en-US" smtClean="0"/>
              <a:t>22</a:t>
            </a:fld>
            <a:endParaRPr lang="en-US"/>
          </a:p>
        </p:txBody>
      </p:sp>
    </p:spTree>
    <p:extLst>
      <p:ext uri="{BB962C8B-B14F-4D97-AF65-F5344CB8AC3E}">
        <p14:creationId xmlns:p14="http://schemas.microsoft.com/office/powerpoint/2010/main" val="2315559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Kristin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Ask CST</a:t>
            </a:r>
            <a:r>
              <a:rPr lang="en-US" baseline="0" dirty="0" smtClean="0"/>
              <a:t> members to break into groups (depending on the # of participants).  Provide them with the Conflict Factors and the Conflict Definitions.  Ask them to match the factors to the definitions and be prepared to share 1 example of when one of the factors led to conflict.</a:t>
            </a:r>
            <a:endParaRPr lang="en-US" dirty="0"/>
          </a:p>
        </p:txBody>
      </p:sp>
      <p:sp>
        <p:nvSpPr>
          <p:cNvPr id="4" name="Slide Number Placeholder 3"/>
          <p:cNvSpPr>
            <a:spLocks noGrp="1"/>
          </p:cNvSpPr>
          <p:nvPr>
            <p:ph type="sldNum" sz="quarter" idx="10"/>
          </p:nvPr>
        </p:nvSpPr>
        <p:spPr/>
        <p:txBody>
          <a:bodyPr/>
          <a:lstStyle/>
          <a:p>
            <a:fld id="{BE22C038-E299-46F5-83BC-FF6651DCBD09}" type="slidenum">
              <a:rPr lang="en-US" smtClean="0"/>
              <a:t>23</a:t>
            </a:fld>
            <a:endParaRPr lang="en-US"/>
          </a:p>
        </p:txBody>
      </p:sp>
    </p:spTree>
    <p:extLst>
      <p:ext uri="{BB962C8B-B14F-4D97-AF65-F5344CB8AC3E}">
        <p14:creationId xmlns:p14="http://schemas.microsoft.com/office/powerpoint/2010/main" val="1767177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Kristin</a:t>
            </a:r>
          </a:p>
          <a:p>
            <a:endParaRPr lang="en-US" dirty="0" smtClean="0"/>
          </a:p>
          <a:p>
            <a:r>
              <a:rPr lang="en-US" dirty="0" smtClean="0"/>
              <a:t>Adapted</a:t>
            </a:r>
            <a:r>
              <a:rPr lang="en-US" baseline="0" dirty="0" smtClean="0"/>
              <a:t> from </a:t>
            </a:r>
            <a:r>
              <a:rPr lang="en-US" baseline="0" dirty="0" err="1" smtClean="0"/>
              <a:t>Windle</a:t>
            </a:r>
            <a:r>
              <a:rPr lang="en-US" baseline="0" dirty="0" smtClean="0"/>
              <a:t> and Warren, </a:t>
            </a:r>
            <a:r>
              <a:rPr lang="en-US" i="1" baseline="0" dirty="0" smtClean="0"/>
              <a:t>Collaborative Problem Solving and Dispute Resolution in Special Education</a:t>
            </a:r>
            <a:r>
              <a:rPr lang="en-US" baseline="0" dirty="0" smtClean="0"/>
              <a:t>, 1999.</a:t>
            </a:r>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24</a:t>
            </a:fld>
            <a:endParaRPr lang="en-US"/>
          </a:p>
        </p:txBody>
      </p:sp>
    </p:spTree>
    <p:extLst>
      <p:ext uri="{BB962C8B-B14F-4D97-AF65-F5344CB8AC3E}">
        <p14:creationId xmlns:p14="http://schemas.microsoft.com/office/powerpoint/2010/main" val="3296574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Joy</a:t>
            </a:r>
          </a:p>
          <a:p>
            <a:endParaRPr lang="en-US" b="1" dirty="0" smtClean="0"/>
          </a:p>
          <a:p>
            <a:r>
              <a:rPr lang="en-US" dirty="0" smtClean="0"/>
              <a:t>These are specific</a:t>
            </a:r>
            <a:r>
              <a:rPr lang="en-US" baseline="0" dirty="0" smtClean="0"/>
              <a:t> examples of conflicts that can arise in special education practice.</a:t>
            </a:r>
            <a:endParaRPr lang="en-US" dirty="0"/>
          </a:p>
        </p:txBody>
      </p:sp>
      <p:sp>
        <p:nvSpPr>
          <p:cNvPr id="4" name="Slide Number Placeholder 3"/>
          <p:cNvSpPr>
            <a:spLocks noGrp="1"/>
          </p:cNvSpPr>
          <p:nvPr>
            <p:ph type="sldNum" sz="quarter" idx="10"/>
          </p:nvPr>
        </p:nvSpPr>
        <p:spPr/>
        <p:txBody>
          <a:bodyPr/>
          <a:lstStyle/>
          <a:p>
            <a:fld id="{BE22C038-E299-46F5-83BC-FF6651DCBD09}" type="slidenum">
              <a:rPr lang="en-US" smtClean="0"/>
              <a:t>25</a:t>
            </a:fld>
            <a:endParaRPr lang="en-US"/>
          </a:p>
        </p:txBody>
      </p:sp>
    </p:spTree>
    <p:extLst>
      <p:ext uri="{BB962C8B-B14F-4D97-AF65-F5344CB8AC3E}">
        <p14:creationId xmlns:p14="http://schemas.microsoft.com/office/powerpoint/2010/main" val="3867796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Joy</a:t>
            </a:r>
            <a:endParaRPr lang="en-US" b="1" dirty="0"/>
          </a:p>
        </p:txBody>
      </p:sp>
      <p:sp>
        <p:nvSpPr>
          <p:cNvPr id="4" name="Slide Number Placeholder 3"/>
          <p:cNvSpPr>
            <a:spLocks noGrp="1"/>
          </p:cNvSpPr>
          <p:nvPr>
            <p:ph type="sldNum" sz="quarter" idx="10"/>
          </p:nvPr>
        </p:nvSpPr>
        <p:spPr/>
        <p:txBody>
          <a:bodyPr/>
          <a:lstStyle/>
          <a:p>
            <a:fld id="{1E16377E-0BED-4433-8EA2-1B87513C81EA}" type="slidenum">
              <a:rPr lang="en-US" smtClean="0"/>
              <a:t>26</a:t>
            </a:fld>
            <a:endParaRPr lang="en-US"/>
          </a:p>
        </p:txBody>
      </p:sp>
    </p:spTree>
    <p:extLst>
      <p:ext uri="{BB962C8B-B14F-4D97-AF65-F5344CB8AC3E}">
        <p14:creationId xmlns:p14="http://schemas.microsoft.com/office/powerpoint/2010/main" val="3893818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Joy</a:t>
            </a:r>
          </a:p>
          <a:p>
            <a:endParaRPr lang="en-US" dirty="0" smtClean="0"/>
          </a:p>
          <a:p>
            <a:r>
              <a:rPr lang="en-US" dirty="0" smtClean="0"/>
              <a:t>This</a:t>
            </a:r>
            <a:r>
              <a:rPr lang="en-US" baseline="0" dirty="0" smtClean="0"/>
              <a:t> slide will transition us to conflict resolution strategies and what we can do when conflict arises at the IEP table.</a:t>
            </a:r>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27</a:t>
            </a:fld>
            <a:endParaRPr lang="en-US"/>
          </a:p>
        </p:txBody>
      </p:sp>
    </p:spTree>
    <p:extLst>
      <p:ext uri="{BB962C8B-B14F-4D97-AF65-F5344CB8AC3E}">
        <p14:creationId xmlns:p14="http://schemas.microsoft.com/office/powerpoint/2010/main" val="1968960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Kristin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Adapted from Manitoba</a:t>
            </a:r>
            <a:r>
              <a:rPr lang="en-US" baseline="0" dirty="0" smtClean="0"/>
              <a:t> Education, Citizenship and Youth, </a:t>
            </a:r>
            <a:r>
              <a:rPr lang="en-US" i="1" baseline="0" dirty="0" smtClean="0"/>
              <a:t>Working Together: A Guide to Positive Problem Solving for Schools, Families and Communities</a:t>
            </a:r>
            <a:r>
              <a:rPr lang="en-US" baseline="0" dirty="0" smtClean="0"/>
              <a:t>, 2004, pp. 9-10</a:t>
            </a:r>
            <a:endParaRPr lang="en-US" dirty="0" smtClean="0"/>
          </a:p>
          <a:p>
            <a:r>
              <a:rPr lang="en-US" dirty="0" smtClean="0"/>
              <a:t>NOTE:</a:t>
            </a:r>
            <a:r>
              <a:rPr lang="en-US" baseline="0" dirty="0" smtClean="0"/>
              <a:t> these are principles for successful conflict PREVENTION and resolution- the goal of the Child Study Team and school based staff should always be to prevent conflict rather than constantly react to conflict.  Pay attention to conflict warning signs and try to intervene as early as possible.  Utilize the Family Operations Coordinator at your school to assist with parent conflicts.</a:t>
            </a:r>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28</a:t>
            </a:fld>
            <a:endParaRPr lang="en-US"/>
          </a:p>
        </p:txBody>
      </p:sp>
    </p:spTree>
    <p:extLst>
      <p:ext uri="{BB962C8B-B14F-4D97-AF65-F5344CB8AC3E}">
        <p14:creationId xmlns:p14="http://schemas.microsoft.com/office/powerpoint/2010/main" val="2466956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Kristin</a:t>
            </a:r>
          </a:p>
          <a:p>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29</a:t>
            </a:fld>
            <a:endParaRPr lang="en-US"/>
          </a:p>
        </p:txBody>
      </p:sp>
    </p:spTree>
    <p:extLst>
      <p:ext uri="{BB962C8B-B14F-4D97-AF65-F5344CB8AC3E}">
        <p14:creationId xmlns:p14="http://schemas.microsoft.com/office/powerpoint/2010/main" val="1580510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Joy</a:t>
            </a:r>
          </a:p>
          <a:p>
            <a:r>
              <a:rPr lang="en-US" dirty="0" smtClean="0"/>
              <a:t>IEP “meeting” between special educator and parent.  Icebreaker</a:t>
            </a:r>
            <a:r>
              <a:rPr lang="en-US" baseline="0" dirty="0" smtClean="0"/>
              <a:t> to get CST members talking about how we SHOULD NOT communicate with parents.</a:t>
            </a:r>
            <a:endParaRPr lang="en-US" dirty="0"/>
          </a:p>
        </p:txBody>
      </p:sp>
      <p:sp>
        <p:nvSpPr>
          <p:cNvPr id="4" name="Slide Number Placeholder 3"/>
          <p:cNvSpPr>
            <a:spLocks noGrp="1"/>
          </p:cNvSpPr>
          <p:nvPr>
            <p:ph type="sldNum" sz="quarter" idx="10"/>
          </p:nvPr>
        </p:nvSpPr>
        <p:spPr/>
        <p:txBody>
          <a:bodyPr/>
          <a:lstStyle/>
          <a:p>
            <a:fld id="{BE22C038-E299-46F5-83BC-FF6651DCBD09}" type="slidenum">
              <a:rPr lang="en-US" smtClean="0"/>
              <a:t>3</a:t>
            </a:fld>
            <a:endParaRPr lang="en-US"/>
          </a:p>
        </p:txBody>
      </p:sp>
    </p:spTree>
    <p:extLst>
      <p:ext uri="{BB962C8B-B14F-4D97-AF65-F5344CB8AC3E}">
        <p14:creationId xmlns:p14="http://schemas.microsoft.com/office/powerpoint/2010/main" val="3394741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Kristin</a:t>
            </a:r>
          </a:p>
          <a:p>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30</a:t>
            </a:fld>
            <a:endParaRPr lang="en-US"/>
          </a:p>
        </p:txBody>
      </p:sp>
    </p:spTree>
    <p:extLst>
      <p:ext uri="{BB962C8B-B14F-4D97-AF65-F5344CB8AC3E}">
        <p14:creationId xmlns:p14="http://schemas.microsoft.com/office/powerpoint/2010/main" val="3033557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Kristin</a:t>
            </a:r>
          </a:p>
          <a:p>
            <a:endParaRPr lang="en-US" dirty="0" smtClean="0"/>
          </a:p>
          <a:p>
            <a:r>
              <a:rPr lang="en-US" dirty="0" smtClean="0"/>
              <a:t>Do not assume that parent’s have</a:t>
            </a:r>
            <a:r>
              <a:rPr lang="en-US" baseline="0" dirty="0" smtClean="0"/>
              <a:t> read the PRISE book; at every meeting, remind them of their rights and review what information is available in the book.</a:t>
            </a:r>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31</a:t>
            </a:fld>
            <a:endParaRPr lang="en-US"/>
          </a:p>
        </p:txBody>
      </p:sp>
    </p:spTree>
    <p:extLst>
      <p:ext uri="{BB962C8B-B14F-4D97-AF65-F5344CB8AC3E}">
        <p14:creationId xmlns:p14="http://schemas.microsoft.com/office/powerpoint/2010/main" val="221578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Kristin</a:t>
            </a:r>
          </a:p>
          <a:p>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32</a:t>
            </a:fld>
            <a:endParaRPr lang="en-US"/>
          </a:p>
        </p:txBody>
      </p:sp>
    </p:spTree>
    <p:extLst>
      <p:ext uri="{BB962C8B-B14F-4D97-AF65-F5344CB8AC3E}">
        <p14:creationId xmlns:p14="http://schemas.microsoft.com/office/powerpoint/2010/main" val="1566688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Joy</a:t>
            </a:r>
          </a:p>
          <a:p>
            <a:endParaRPr lang="en-US" b="1" dirty="0" smtClean="0"/>
          </a:p>
          <a:p>
            <a:r>
              <a:rPr lang="en-US" dirty="0" smtClean="0"/>
              <a:t>Provide a quick assessment</a:t>
            </a:r>
            <a:r>
              <a:rPr lang="en-US" baseline="0" dirty="0" smtClean="0"/>
              <a:t> of conflict resolution styles for CST participants to take to determine their style of conflict resolution</a:t>
            </a:r>
            <a:endParaRPr lang="en-US" dirty="0"/>
          </a:p>
        </p:txBody>
      </p:sp>
      <p:sp>
        <p:nvSpPr>
          <p:cNvPr id="4" name="Slide Number Placeholder 3"/>
          <p:cNvSpPr>
            <a:spLocks noGrp="1"/>
          </p:cNvSpPr>
          <p:nvPr>
            <p:ph type="sldNum" sz="quarter" idx="10"/>
          </p:nvPr>
        </p:nvSpPr>
        <p:spPr/>
        <p:txBody>
          <a:bodyPr/>
          <a:lstStyle/>
          <a:p>
            <a:fld id="{BE22C038-E299-46F5-83BC-FF6651DCBD09}" type="slidenum">
              <a:rPr lang="en-US" smtClean="0"/>
              <a:t>33</a:t>
            </a:fld>
            <a:endParaRPr lang="en-US"/>
          </a:p>
        </p:txBody>
      </p:sp>
    </p:spTree>
    <p:extLst>
      <p:ext uri="{BB962C8B-B14F-4D97-AF65-F5344CB8AC3E}">
        <p14:creationId xmlns:p14="http://schemas.microsoft.com/office/powerpoint/2010/main" val="2194464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Kristin</a:t>
            </a:r>
          </a:p>
          <a:p>
            <a:endParaRPr lang="en-US" dirty="0" smtClean="0"/>
          </a:p>
          <a:p>
            <a:r>
              <a:rPr lang="en-US" dirty="0" smtClean="0"/>
              <a:t>Hand out</a:t>
            </a:r>
            <a:r>
              <a:rPr lang="en-US" baseline="0" dirty="0" smtClean="0"/>
              <a:t> “Conflict Management Styles Assessment” (15 questions) and scoring sheet- please answer as accurately as possible to assess your own style- we will not be collecting your assessments- they are solely for your use in understanding how you manage conflict</a:t>
            </a:r>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34</a:t>
            </a:fld>
            <a:endParaRPr lang="en-US"/>
          </a:p>
        </p:txBody>
      </p:sp>
    </p:spTree>
    <p:extLst>
      <p:ext uri="{BB962C8B-B14F-4D97-AF65-F5344CB8AC3E}">
        <p14:creationId xmlns:p14="http://schemas.microsoft.com/office/powerpoint/2010/main" val="2174880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Joy</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Adapted from </a:t>
            </a:r>
            <a:r>
              <a:rPr lang="en-US" sz="1200" b="0" i="0" kern="1200" dirty="0" smtClean="0">
                <a:solidFill>
                  <a:schemeClr val="tx1"/>
                </a:solidFill>
                <a:effectLst/>
                <a:latin typeface="+mn-lt"/>
                <a:ea typeface="+mn-ea"/>
                <a:cs typeface="+mn-cs"/>
              </a:rPr>
              <a:t>Conflict Management Styles: The Start of Effective Conflict Management, Astrid </a:t>
            </a:r>
            <a:r>
              <a:rPr lang="en-US" sz="1200" b="0" i="0" kern="1200" dirty="0" err="1" smtClean="0">
                <a:solidFill>
                  <a:schemeClr val="tx1"/>
                </a:solidFill>
                <a:effectLst/>
                <a:latin typeface="+mn-lt"/>
                <a:ea typeface="+mn-ea"/>
                <a:cs typeface="+mn-cs"/>
              </a:rPr>
              <a:t>Baumgardner</a:t>
            </a:r>
            <a:r>
              <a:rPr lang="en-US" sz="1200" b="0" i="0" kern="1200" dirty="0" smtClean="0">
                <a:solidFill>
                  <a:schemeClr val="tx1"/>
                </a:solidFill>
                <a:effectLst/>
                <a:latin typeface="+mn-lt"/>
                <a:ea typeface="+mn-ea"/>
                <a:cs typeface="+mn-cs"/>
              </a:rPr>
              <a:t> </a:t>
            </a:r>
          </a:p>
          <a:p>
            <a:r>
              <a:rPr lang="en-US" dirty="0" smtClean="0"/>
              <a:t>http://www.astridbaumgardner.com/blog-and-resources/articles/conflict-management-styles-the-start-of-effective-conflict-management/</a:t>
            </a:r>
          </a:p>
          <a:p>
            <a:endParaRPr lang="en-US" b="1" dirty="0"/>
          </a:p>
        </p:txBody>
      </p:sp>
      <p:sp>
        <p:nvSpPr>
          <p:cNvPr id="4" name="Slide Number Placeholder 3"/>
          <p:cNvSpPr>
            <a:spLocks noGrp="1"/>
          </p:cNvSpPr>
          <p:nvPr>
            <p:ph type="sldNum" sz="quarter" idx="10"/>
          </p:nvPr>
        </p:nvSpPr>
        <p:spPr/>
        <p:txBody>
          <a:bodyPr/>
          <a:lstStyle/>
          <a:p>
            <a:fld id="{1E16377E-0BED-4433-8EA2-1B87513C81EA}" type="slidenum">
              <a:rPr lang="en-US" smtClean="0"/>
              <a:t>35</a:t>
            </a:fld>
            <a:endParaRPr lang="en-US"/>
          </a:p>
        </p:txBody>
      </p:sp>
    </p:spTree>
    <p:extLst>
      <p:ext uri="{BB962C8B-B14F-4D97-AF65-F5344CB8AC3E}">
        <p14:creationId xmlns:p14="http://schemas.microsoft.com/office/powerpoint/2010/main" val="1560404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Joy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1E16377E-0BED-4433-8EA2-1B87513C81EA}" type="slidenum">
              <a:rPr lang="en-US" smtClean="0"/>
              <a:t>36</a:t>
            </a:fld>
            <a:endParaRPr lang="en-US"/>
          </a:p>
        </p:txBody>
      </p:sp>
    </p:spTree>
    <p:extLst>
      <p:ext uri="{BB962C8B-B14F-4D97-AF65-F5344CB8AC3E}">
        <p14:creationId xmlns:p14="http://schemas.microsoft.com/office/powerpoint/2010/main" val="448166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Joy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Adapted from </a:t>
            </a:r>
            <a:r>
              <a:rPr lang="en-US" sz="1200" b="0" i="0" kern="1200" dirty="0" smtClean="0">
                <a:solidFill>
                  <a:schemeClr val="tx1"/>
                </a:solidFill>
                <a:effectLst/>
                <a:latin typeface="+mn-lt"/>
                <a:ea typeface="+mn-ea"/>
                <a:cs typeface="+mn-cs"/>
              </a:rPr>
              <a:t>Conflict Management Styles: The Start of Effective Conflict Management, Astrid </a:t>
            </a:r>
            <a:r>
              <a:rPr lang="en-US" sz="1200" b="0" i="0" kern="1200" dirty="0" err="1" smtClean="0">
                <a:solidFill>
                  <a:schemeClr val="tx1"/>
                </a:solidFill>
                <a:effectLst/>
                <a:latin typeface="+mn-lt"/>
                <a:ea typeface="+mn-ea"/>
                <a:cs typeface="+mn-cs"/>
              </a:rPr>
              <a:t>Baumgardner</a:t>
            </a:r>
            <a:r>
              <a:rPr lang="en-US" sz="1200" b="0" i="0" kern="1200" dirty="0" smtClean="0">
                <a:solidFill>
                  <a:schemeClr val="tx1"/>
                </a:solidFill>
                <a:effectLst/>
                <a:latin typeface="+mn-lt"/>
                <a:ea typeface="+mn-ea"/>
                <a:cs typeface="+mn-cs"/>
              </a:rPr>
              <a:t> </a:t>
            </a:r>
          </a:p>
          <a:p>
            <a:r>
              <a:rPr lang="en-US" dirty="0" smtClean="0"/>
              <a:t>http://www.astridbaumgardner.com/blog-and-resources/articles/conflict-management-styles-the-start-of-effective-conflict-management/</a:t>
            </a:r>
          </a:p>
          <a:p>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37</a:t>
            </a:fld>
            <a:endParaRPr lang="en-US"/>
          </a:p>
        </p:txBody>
      </p:sp>
    </p:spTree>
    <p:extLst>
      <p:ext uri="{BB962C8B-B14F-4D97-AF65-F5344CB8AC3E}">
        <p14:creationId xmlns:p14="http://schemas.microsoft.com/office/powerpoint/2010/main" val="4096232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Joy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Adapted from </a:t>
            </a:r>
            <a:r>
              <a:rPr lang="en-US" sz="1200" b="0" i="0" kern="1200" dirty="0" smtClean="0">
                <a:solidFill>
                  <a:schemeClr val="tx1"/>
                </a:solidFill>
                <a:effectLst/>
                <a:latin typeface="+mn-lt"/>
                <a:ea typeface="+mn-ea"/>
                <a:cs typeface="+mn-cs"/>
              </a:rPr>
              <a:t>Conflict Management Styles: The Start of Effective Conflict Management, Astrid </a:t>
            </a:r>
            <a:r>
              <a:rPr lang="en-US" sz="1200" b="0" i="0" kern="1200" dirty="0" err="1" smtClean="0">
                <a:solidFill>
                  <a:schemeClr val="tx1"/>
                </a:solidFill>
                <a:effectLst/>
                <a:latin typeface="+mn-lt"/>
                <a:ea typeface="+mn-ea"/>
                <a:cs typeface="+mn-cs"/>
              </a:rPr>
              <a:t>Baumgardner</a:t>
            </a:r>
            <a:r>
              <a:rPr lang="en-US" sz="1200" b="0" i="0" kern="1200" dirty="0" smtClean="0">
                <a:solidFill>
                  <a:schemeClr val="tx1"/>
                </a:solidFill>
                <a:effectLst/>
                <a:latin typeface="+mn-lt"/>
                <a:ea typeface="+mn-ea"/>
                <a:cs typeface="+mn-cs"/>
              </a:rPr>
              <a:t> </a:t>
            </a:r>
          </a:p>
          <a:p>
            <a:r>
              <a:rPr lang="en-US" dirty="0" smtClean="0"/>
              <a:t>http://www.astridbaumgardner.com/blog-and-resources/articles/conflict-management-styles-the-start-of-effective-conflict-management/</a:t>
            </a:r>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38</a:t>
            </a:fld>
            <a:endParaRPr lang="en-US"/>
          </a:p>
        </p:txBody>
      </p:sp>
    </p:spTree>
    <p:extLst>
      <p:ext uri="{BB962C8B-B14F-4D97-AF65-F5344CB8AC3E}">
        <p14:creationId xmlns:p14="http://schemas.microsoft.com/office/powerpoint/2010/main" val="2397818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Joy</a:t>
            </a:r>
          </a:p>
          <a:p>
            <a:endParaRPr lang="en-US" dirty="0" smtClean="0"/>
          </a:p>
          <a:p>
            <a:r>
              <a:rPr lang="en-US" dirty="0" smtClean="0"/>
              <a:t>This is the style</a:t>
            </a:r>
            <a:r>
              <a:rPr lang="en-US" baseline="0" dirty="0" smtClean="0"/>
              <a:t> we want to focus on during the special education process and at the IEP table when dealing with parents and other team members. </a:t>
            </a:r>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39</a:t>
            </a:fld>
            <a:endParaRPr lang="en-US"/>
          </a:p>
        </p:txBody>
      </p:sp>
    </p:spTree>
    <p:extLst>
      <p:ext uri="{BB962C8B-B14F-4D97-AF65-F5344CB8AC3E}">
        <p14:creationId xmlns:p14="http://schemas.microsoft.com/office/powerpoint/2010/main" val="1425360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Kristin</a:t>
            </a:r>
          </a:p>
          <a:p>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4</a:t>
            </a:fld>
            <a:endParaRPr lang="en-US"/>
          </a:p>
        </p:txBody>
      </p:sp>
    </p:spTree>
    <p:extLst>
      <p:ext uri="{BB962C8B-B14F-4D97-AF65-F5344CB8AC3E}">
        <p14:creationId xmlns:p14="http://schemas.microsoft.com/office/powerpoint/2010/main" val="21077741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Joy</a:t>
            </a:r>
          </a:p>
        </p:txBody>
      </p:sp>
      <p:sp>
        <p:nvSpPr>
          <p:cNvPr id="4" name="Slide Number Placeholder 3"/>
          <p:cNvSpPr>
            <a:spLocks noGrp="1"/>
          </p:cNvSpPr>
          <p:nvPr>
            <p:ph type="sldNum" sz="quarter" idx="10"/>
          </p:nvPr>
        </p:nvSpPr>
        <p:spPr/>
        <p:txBody>
          <a:bodyPr/>
          <a:lstStyle/>
          <a:p>
            <a:fld id="{1E16377E-0BED-4433-8EA2-1B87513C81EA}" type="slidenum">
              <a:rPr lang="en-US" smtClean="0"/>
              <a:t>40</a:t>
            </a:fld>
            <a:endParaRPr lang="en-US"/>
          </a:p>
        </p:txBody>
      </p:sp>
    </p:spTree>
    <p:extLst>
      <p:ext uri="{BB962C8B-B14F-4D97-AF65-F5344CB8AC3E}">
        <p14:creationId xmlns:p14="http://schemas.microsoft.com/office/powerpoint/2010/main" val="42606888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Joy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Adapted from </a:t>
            </a:r>
            <a:r>
              <a:rPr lang="en-US" sz="1200" b="0" i="0" kern="1200" dirty="0" smtClean="0">
                <a:solidFill>
                  <a:schemeClr val="tx1"/>
                </a:solidFill>
                <a:effectLst/>
                <a:latin typeface="+mn-lt"/>
                <a:ea typeface="+mn-ea"/>
                <a:cs typeface="+mn-cs"/>
              </a:rPr>
              <a:t>Conflict Management Styles: The Start of Effective Conflict Management, Astrid </a:t>
            </a:r>
            <a:r>
              <a:rPr lang="en-US" sz="1200" b="0" i="0" kern="1200" dirty="0" err="1" smtClean="0">
                <a:solidFill>
                  <a:schemeClr val="tx1"/>
                </a:solidFill>
                <a:effectLst/>
                <a:latin typeface="+mn-lt"/>
                <a:ea typeface="+mn-ea"/>
                <a:cs typeface="+mn-cs"/>
              </a:rPr>
              <a:t>Baumgardner</a:t>
            </a:r>
            <a:r>
              <a:rPr lang="en-US" sz="1200" b="0" i="0" kern="1200" dirty="0" smtClean="0">
                <a:solidFill>
                  <a:schemeClr val="tx1"/>
                </a:solidFill>
                <a:effectLst/>
                <a:latin typeface="+mn-lt"/>
                <a:ea typeface="+mn-ea"/>
                <a:cs typeface="+mn-cs"/>
              </a:rPr>
              <a:t> </a:t>
            </a:r>
          </a:p>
          <a:p>
            <a:r>
              <a:rPr lang="en-US" dirty="0" smtClean="0"/>
              <a:t>http://www.astridbaumgardner.com/blog-and-resources/articles/conflict-management-styles-the-start-of-effective-conflict-management/</a:t>
            </a:r>
          </a:p>
          <a:p>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41</a:t>
            </a:fld>
            <a:endParaRPr lang="en-US"/>
          </a:p>
        </p:txBody>
      </p:sp>
    </p:spTree>
    <p:extLst>
      <p:ext uri="{BB962C8B-B14F-4D97-AF65-F5344CB8AC3E}">
        <p14:creationId xmlns:p14="http://schemas.microsoft.com/office/powerpoint/2010/main" val="27056396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Joy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E16377E-0BED-4433-8EA2-1B87513C81EA}" type="slidenum">
              <a:rPr lang="en-US" smtClean="0"/>
              <a:t>42</a:t>
            </a:fld>
            <a:endParaRPr lang="en-US"/>
          </a:p>
        </p:txBody>
      </p:sp>
    </p:spTree>
    <p:extLst>
      <p:ext uri="{BB962C8B-B14F-4D97-AF65-F5344CB8AC3E}">
        <p14:creationId xmlns:p14="http://schemas.microsoft.com/office/powerpoint/2010/main" val="7175228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Joy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Adapted from </a:t>
            </a:r>
            <a:r>
              <a:rPr lang="en-US" sz="1200" b="0" i="0" kern="1200" dirty="0" smtClean="0">
                <a:solidFill>
                  <a:schemeClr val="tx1"/>
                </a:solidFill>
                <a:effectLst/>
                <a:latin typeface="+mn-lt"/>
                <a:ea typeface="+mn-ea"/>
                <a:cs typeface="+mn-cs"/>
              </a:rPr>
              <a:t>Conflict Management Styles: The Start of Effective Conflict Management, Astrid </a:t>
            </a:r>
            <a:r>
              <a:rPr lang="en-US" sz="1200" b="0" i="0" kern="1200" dirty="0" err="1" smtClean="0">
                <a:solidFill>
                  <a:schemeClr val="tx1"/>
                </a:solidFill>
                <a:effectLst/>
                <a:latin typeface="+mn-lt"/>
                <a:ea typeface="+mn-ea"/>
                <a:cs typeface="+mn-cs"/>
              </a:rPr>
              <a:t>Baumgardner</a:t>
            </a:r>
            <a:r>
              <a:rPr lang="en-US" sz="1200" b="0" i="0" kern="1200" dirty="0" smtClean="0">
                <a:solidFill>
                  <a:schemeClr val="tx1"/>
                </a:solidFill>
                <a:effectLst/>
                <a:latin typeface="+mn-lt"/>
                <a:ea typeface="+mn-ea"/>
                <a:cs typeface="+mn-cs"/>
              </a:rPr>
              <a:t> </a:t>
            </a:r>
          </a:p>
          <a:p>
            <a:r>
              <a:rPr lang="en-US" dirty="0" smtClean="0"/>
              <a:t>http://www.astridbaumgardner.com/blog-and-resources/articles/conflict-management-styles-the-start-of-effective-conflict-management/</a:t>
            </a:r>
          </a:p>
          <a:p>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43</a:t>
            </a:fld>
            <a:endParaRPr lang="en-US"/>
          </a:p>
        </p:txBody>
      </p:sp>
    </p:spTree>
    <p:extLst>
      <p:ext uri="{BB962C8B-B14F-4D97-AF65-F5344CB8AC3E}">
        <p14:creationId xmlns:p14="http://schemas.microsoft.com/office/powerpoint/2010/main" val="13951924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Joy</a:t>
            </a:r>
          </a:p>
        </p:txBody>
      </p:sp>
      <p:sp>
        <p:nvSpPr>
          <p:cNvPr id="4" name="Slide Number Placeholder 3"/>
          <p:cNvSpPr>
            <a:spLocks noGrp="1"/>
          </p:cNvSpPr>
          <p:nvPr>
            <p:ph type="sldNum" sz="quarter" idx="10"/>
          </p:nvPr>
        </p:nvSpPr>
        <p:spPr/>
        <p:txBody>
          <a:bodyPr/>
          <a:lstStyle/>
          <a:p>
            <a:fld id="{1E16377E-0BED-4433-8EA2-1B87513C81EA}" type="slidenum">
              <a:rPr lang="en-US" smtClean="0"/>
              <a:t>44</a:t>
            </a:fld>
            <a:endParaRPr lang="en-US"/>
          </a:p>
        </p:txBody>
      </p:sp>
    </p:spTree>
    <p:extLst>
      <p:ext uri="{BB962C8B-B14F-4D97-AF65-F5344CB8AC3E}">
        <p14:creationId xmlns:p14="http://schemas.microsoft.com/office/powerpoint/2010/main" val="1840991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Kristin</a:t>
            </a:r>
          </a:p>
          <a:p>
            <a:endParaRPr lang="en-US" b="1" dirty="0" smtClean="0"/>
          </a:p>
          <a:p>
            <a:r>
              <a:rPr lang="en-US" b="0" dirty="0" smtClean="0"/>
              <a:t>Ask</a:t>
            </a:r>
            <a:r>
              <a:rPr lang="en-US" b="0" baseline="0" dirty="0" smtClean="0"/>
              <a:t> Child Study Team members to break up into their school teams.  Ask them to consider how they would use the different styles on their school teams to address the conflicts in the scenarios.</a:t>
            </a:r>
            <a:endParaRPr lang="en-US" b="0" dirty="0" smtClean="0"/>
          </a:p>
        </p:txBody>
      </p:sp>
      <p:sp>
        <p:nvSpPr>
          <p:cNvPr id="4" name="Slide Number Placeholder 3"/>
          <p:cNvSpPr>
            <a:spLocks noGrp="1"/>
          </p:cNvSpPr>
          <p:nvPr>
            <p:ph type="sldNum" sz="quarter" idx="10"/>
          </p:nvPr>
        </p:nvSpPr>
        <p:spPr/>
        <p:txBody>
          <a:bodyPr/>
          <a:lstStyle/>
          <a:p>
            <a:fld id="{1E16377E-0BED-4433-8EA2-1B87513C81EA}" type="slidenum">
              <a:rPr lang="en-US" smtClean="0"/>
              <a:t>45</a:t>
            </a:fld>
            <a:endParaRPr lang="en-US"/>
          </a:p>
        </p:txBody>
      </p:sp>
    </p:spTree>
    <p:extLst>
      <p:ext uri="{BB962C8B-B14F-4D97-AF65-F5344CB8AC3E}">
        <p14:creationId xmlns:p14="http://schemas.microsoft.com/office/powerpoint/2010/main" val="1023629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Joy</a:t>
            </a:r>
            <a:endParaRPr lang="en-US" b="1" dirty="0"/>
          </a:p>
        </p:txBody>
      </p:sp>
      <p:sp>
        <p:nvSpPr>
          <p:cNvPr id="4" name="Slide Number Placeholder 3"/>
          <p:cNvSpPr>
            <a:spLocks noGrp="1"/>
          </p:cNvSpPr>
          <p:nvPr>
            <p:ph type="sldNum" sz="quarter" idx="10"/>
          </p:nvPr>
        </p:nvSpPr>
        <p:spPr/>
        <p:txBody>
          <a:bodyPr/>
          <a:lstStyle/>
          <a:p>
            <a:fld id="{1E16377E-0BED-4433-8EA2-1B87513C81EA}" type="slidenum">
              <a:rPr lang="en-US" smtClean="0"/>
              <a:t>46</a:t>
            </a:fld>
            <a:endParaRPr lang="en-US"/>
          </a:p>
        </p:txBody>
      </p:sp>
    </p:spTree>
    <p:extLst>
      <p:ext uri="{BB962C8B-B14F-4D97-AF65-F5344CB8AC3E}">
        <p14:creationId xmlns:p14="http://schemas.microsoft.com/office/powerpoint/2010/main" val="1125811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Kristin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Ask the CST</a:t>
            </a:r>
            <a:r>
              <a:rPr lang="en-US" baseline="0" dirty="0" smtClean="0"/>
              <a:t> members, which component of communication they think is the most important when communicating with parents.</a:t>
            </a:r>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5</a:t>
            </a:fld>
            <a:endParaRPr lang="en-US"/>
          </a:p>
        </p:txBody>
      </p:sp>
    </p:spTree>
    <p:extLst>
      <p:ext uri="{BB962C8B-B14F-4D97-AF65-F5344CB8AC3E}">
        <p14:creationId xmlns:p14="http://schemas.microsoft.com/office/powerpoint/2010/main" val="14593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Joy</a:t>
            </a:r>
            <a:endParaRPr lang="en-US" b="1" dirty="0"/>
          </a:p>
        </p:txBody>
      </p:sp>
      <p:sp>
        <p:nvSpPr>
          <p:cNvPr id="4" name="Slide Number Placeholder 3"/>
          <p:cNvSpPr>
            <a:spLocks noGrp="1"/>
          </p:cNvSpPr>
          <p:nvPr>
            <p:ph type="sldNum" sz="quarter" idx="10"/>
          </p:nvPr>
        </p:nvSpPr>
        <p:spPr/>
        <p:txBody>
          <a:bodyPr/>
          <a:lstStyle/>
          <a:p>
            <a:fld id="{1E16377E-0BED-4433-8EA2-1B87513C81EA}" type="slidenum">
              <a:rPr lang="en-US" smtClean="0"/>
              <a:t>6</a:t>
            </a:fld>
            <a:endParaRPr lang="en-US"/>
          </a:p>
        </p:txBody>
      </p:sp>
    </p:spTree>
    <p:extLst>
      <p:ext uri="{BB962C8B-B14F-4D97-AF65-F5344CB8AC3E}">
        <p14:creationId xmlns:p14="http://schemas.microsoft.com/office/powerpoint/2010/main" val="104117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Kristin</a:t>
            </a:r>
          </a:p>
          <a:p>
            <a:endParaRPr lang="en-US" dirty="0" smtClean="0"/>
          </a:p>
          <a:p>
            <a:r>
              <a:rPr lang="en-US" dirty="0" smtClean="0"/>
              <a:t>Kristin will read aloud first</a:t>
            </a:r>
            <a:r>
              <a:rPr lang="en-US" baseline="0" dirty="0" smtClean="0"/>
              <a:t>.  Then, ask someone to read it aloud without using the acronyms.  Is this a clear verbal message to the parent?  Will this message be completely understood by the receiver, the parent?</a:t>
            </a:r>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7</a:t>
            </a:fld>
            <a:endParaRPr lang="en-US"/>
          </a:p>
        </p:txBody>
      </p:sp>
    </p:spTree>
    <p:extLst>
      <p:ext uri="{BB962C8B-B14F-4D97-AF65-F5344CB8AC3E}">
        <p14:creationId xmlns:p14="http://schemas.microsoft.com/office/powerpoint/2010/main" val="188924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Joy</a:t>
            </a:r>
          </a:p>
          <a:p>
            <a:endParaRPr lang="en-US" b="1" dirty="0" smtClean="0"/>
          </a:p>
          <a:p>
            <a:r>
              <a:rPr lang="en-US" dirty="0" smtClean="0"/>
              <a:t>First picture</a:t>
            </a:r>
            <a:r>
              <a:rPr lang="en-US" baseline="0" dirty="0" smtClean="0"/>
              <a:t> is an example of posture and the message it sends to the receiver; Hillary Clinton- what does her facial expression communicate?; The Close Talker reflects spatial distance can impact communication.</a:t>
            </a:r>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8</a:t>
            </a:fld>
            <a:endParaRPr lang="en-US"/>
          </a:p>
        </p:txBody>
      </p:sp>
    </p:spTree>
    <p:extLst>
      <p:ext uri="{BB962C8B-B14F-4D97-AF65-F5344CB8AC3E}">
        <p14:creationId xmlns:p14="http://schemas.microsoft.com/office/powerpoint/2010/main" val="297902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Kristin</a:t>
            </a:r>
          </a:p>
          <a:p>
            <a:endParaRPr lang="en-US" dirty="0" smtClean="0"/>
          </a:p>
          <a:p>
            <a:r>
              <a:rPr lang="en-US" dirty="0" smtClean="0"/>
              <a:t>When reading the phrases, put emphasis</a:t>
            </a:r>
            <a:r>
              <a:rPr lang="en-US" baseline="0" dirty="0" smtClean="0"/>
              <a:t> on the bolded word.  Ask someone to explain the differences between the 3 statements once you read them aloud.</a:t>
            </a:r>
            <a:endParaRPr lang="en-US" dirty="0"/>
          </a:p>
        </p:txBody>
      </p:sp>
      <p:sp>
        <p:nvSpPr>
          <p:cNvPr id="4" name="Slide Number Placeholder 3"/>
          <p:cNvSpPr>
            <a:spLocks noGrp="1"/>
          </p:cNvSpPr>
          <p:nvPr>
            <p:ph type="sldNum" sz="quarter" idx="10"/>
          </p:nvPr>
        </p:nvSpPr>
        <p:spPr/>
        <p:txBody>
          <a:bodyPr/>
          <a:lstStyle/>
          <a:p>
            <a:fld id="{1E16377E-0BED-4433-8EA2-1B87513C81EA}" type="slidenum">
              <a:rPr lang="en-US" smtClean="0"/>
              <a:t>9</a:t>
            </a:fld>
            <a:endParaRPr lang="en-US"/>
          </a:p>
        </p:txBody>
      </p:sp>
    </p:spTree>
    <p:extLst>
      <p:ext uri="{BB962C8B-B14F-4D97-AF65-F5344CB8AC3E}">
        <p14:creationId xmlns:p14="http://schemas.microsoft.com/office/powerpoint/2010/main" val="3327007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17CACE-2963-4C39-A39D-0FC100D8DBDE}"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42981-3186-497F-BE8E-F59E88EE0BA9}" type="slidenum">
              <a:rPr lang="en-US" smtClean="0"/>
              <a:t>‹#›</a:t>
            </a:fld>
            <a:endParaRPr lang="en-US"/>
          </a:p>
        </p:txBody>
      </p:sp>
    </p:spTree>
    <p:extLst>
      <p:ext uri="{BB962C8B-B14F-4D97-AF65-F5344CB8AC3E}">
        <p14:creationId xmlns:p14="http://schemas.microsoft.com/office/powerpoint/2010/main" val="39706289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7CACE-2963-4C39-A39D-0FC100D8DBDE}"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42981-3186-497F-BE8E-F59E88EE0BA9}" type="slidenum">
              <a:rPr lang="en-US" smtClean="0"/>
              <a:t>‹#›</a:t>
            </a:fld>
            <a:endParaRPr lang="en-US"/>
          </a:p>
        </p:txBody>
      </p:sp>
    </p:spTree>
    <p:extLst>
      <p:ext uri="{BB962C8B-B14F-4D97-AF65-F5344CB8AC3E}">
        <p14:creationId xmlns:p14="http://schemas.microsoft.com/office/powerpoint/2010/main" val="360706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B417CACE-2963-4C39-A39D-0FC100D8DBDE}"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42981-3186-497F-BE8E-F59E88EE0BA9}" type="slidenum">
              <a:rPr lang="en-US" smtClean="0"/>
              <a:t>‹#›</a:t>
            </a:fld>
            <a:endParaRPr lang="en-US"/>
          </a:p>
        </p:txBody>
      </p:sp>
    </p:spTree>
    <p:extLst>
      <p:ext uri="{BB962C8B-B14F-4D97-AF65-F5344CB8AC3E}">
        <p14:creationId xmlns:p14="http://schemas.microsoft.com/office/powerpoint/2010/main" val="233080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B417CACE-2963-4C39-A39D-0FC100D8DBDE}"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A42981-3186-497F-BE8E-F59E88EE0BA9}" type="slidenum">
              <a:rPr lang="en-US" smtClean="0"/>
              <a:t>‹#›</a:t>
            </a:fld>
            <a:endParaRPr lang="en-US"/>
          </a:p>
        </p:txBody>
      </p:sp>
    </p:spTree>
    <p:extLst>
      <p:ext uri="{BB962C8B-B14F-4D97-AF65-F5344CB8AC3E}">
        <p14:creationId xmlns:p14="http://schemas.microsoft.com/office/powerpoint/2010/main" val="717969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17CACE-2963-4C39-A39D-0FC100D8DBDE}"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42981-3186-497F-BE8E-F59E88EE0BA9}" type="slidenum">
              <a:rPr lang="en-US" smtClean="0"/>
              <a:t>‹#›</a:t>
            </a:fld>
            <a:endParaRPr lang="en-US"/>
          </a:p>
        </p:txBody>
      </p:sp>
    </p:spTree>
    <p:extLst>
      <p:ext uri="{BB962C8B-B14F-4D97-AF65-F5344CB8AC3E}">
        <p14:creationId xmlns:p14="http://schemas.microsoft.com/office/powerpoint/2010/main" val="3490552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17CACE-2963-4C39-A39D-0FC100D8DBDE}"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42981-3186-497F-BE8E-F59E88EE0BA9}" type="slidenum">
              <a:rPr lang="en-US" smtClean="0"/>
              <a:t>‹#›</a:t>
            </a:fld>
            <a:endParaRPr lang="en-US"/>
          </a:p>
        </p:txBody>
      </p:sp>
    </p:spTree>
    <p:extLst>
      <p:ext uri="{BB962C8B-B14F-4D97-AF65-F5344CB8AC3E}">
        <p14:creationId xmlns:p14="http://schemas.microsoft.com/office/powerpoint/2010/main" val="1362364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17CACE-2963-4C39-A39D-0FC100D8DBDE}"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42981-3186-497F-BE8E-F59E88EE0BA9}" type="slidenum">
              <a:rPr lang="en-US" smtClean="0"/>
              <a:t>‹#›</a:t>
            </a:fld>
            <a:endParaRPr lang="en-US"/>
          </a:p>
        </p:txBody>
      </p:sp>
    </p:spTree>
    <p:extLst>
      <p:ext uri="{BB962C8B-B14F-4D97-AF65-F5344CB8AC3E}">
        <p14:creationId xmlns:p14="http://schemas.microsoft.com/office/powerpoint/2010/main" val="199174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7CACE-2963-4C39-A39D-0FC100D8DBDE}"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42981-3186-497F-BE8E-F59E88EE0BA9}" type="slidenum">
              <a:rPr lang="en-US" smtClean="0"/>
              <a:t>‹#›</a:t>
            </a:fld>
            <a:endParaRPr lang="en-US"/>
          </a:p>
        </p:txBody>
      </p:sp>
    </p:spTree>
    <p:extLst>
      <p:ext uri="{BB962C8B-B14F-4D97-AF65-F5344CB8AC3E}">
        <p14:creationId xmlns:p14="http://schemas.microsoft.com/office/powerpoint/2010/main" val="422880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17CACE-2963-4C39-A39D-0FC100D8DBDE}"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42981-3186-497F-BE8E-F59E88EE0BA9}" type="slidenum">
              <a:rPr lang="en-US" smtClean="0"/>
              <a:t>‹#›</a:t>
            </a:fld>
            <a:endParaRPr lang="en-US"/>
          </a:p>
        </p:txBody>
      </p:sp>
    </p:spTree>
    <p:extLst>
      <p:ext uri="{BB962C8B-B14F-4D97-AF65-F5344CB8AC3E}">
        <p14:creationId xmlns:p14="http://schemas.microsoft.com/office/powerpoint/2010/main" val="318132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17CACE-2963-4C39-A39D-0FC100D8DBDE}"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A42981-3186-497F-BE8E-F59E88EE0BA9}" type="slidenum">
              <a:rPr lang="en-US" smtClean="0"/>
              <a:t>‹#›</a:t>
            </a:fld>
            <a:endParaRPr lang="en-US"/>
          </a:p>
        </p:txBody>
      </p:sp>
    </p:spTree>
    <p:extLst>
      <p:ext uri="{BB962C8B-B14F-4D97-AF65-F5344CB8AC3E}">
        <p14:creationId xmlns:p14="http://schemas.microsoft.com/office/powerpoint/2010/main" val="193330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17CACE-2963-4C39-A39D-0FC100D8DBDE}"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A42981-3186-497F-BE8E-F59E88EE0BA9}" type="slidenum">
              <a:rPr lang="en-US" smtClean="0"/>
              <a:t>‹#›</a:t>
            </a:fld>
            <a:endParaRPr lang="en-US"/>
          </a:p>
        </p:txBody>
      </p:sp>
    </p:spTree>
    <p:extLst>
      <p:ext uri="{BB962C8B-B14F-4D97-AF65-F5344CB8AC3E}">
        <p14:creationId xmlns:p14="http://schemas.microsoft.com/office/powerpoint/2010/main" val="20894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7CACE-2963-4C39-A39D-0FC100D8DBDE}"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A42981-3186-497F-BE8E-F59E88EE0BA9}" type="slidenum">
              <a:rPr lang="en-US" smtClean="0"/>
              <a:t>‹#›</a:t>
            </a:fld>
            <a:endParaRPr lang="en-US"/>
          </a:p>
        </p:txBody>
      </p:sp>
    </p:spTree>
    <p:extLst>
      <p:ext uri="{BB962C8B-B14F-4D97-AF65-F5344CB8AC3E}">
        <p14:creationId xmlns:p14="http://schemas.microsoft.com/office/powerpoint/2010/main" val="222608908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7CACE-2963-4C39-A39D-0FC100D8DBDE}"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42981-3186-497F-BE8E-F59E88EE0BA9}" type="slidenum">
              <a:rPr lang="en-US" smtClean="0"/>
              <a:t>‹#›</a:t>
            </a:fld>
            <a:endParaRPr lang="en-US"/>
          </a:p>
        </p:txBody>
      </p:sp>
    </p:spTree>
    <p:extLst>
      <p:ext uri="{BB962C8B-B14F-4D97-AF65-F5344CB8AC3E}">
        <p14:creationId xmlns:p14="http://schemas.microsoft.com/office/powerpoint/2010/main" val="303541058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B417CACE-2963-4C39-A39D-0FC100D8DBDE}" type="datetimeFigureOut">
              <a:rPr lang="en-US" smtClean="0"/>
              <a:t>7/30/2020</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39A42981-3186-497F-BE8E-F59E88EE0BA9}" type="slidenum">
              <a:rPr lang="en-US" smtClean="0"/>
              <a:t>‹#›</a:t>
            </a:fld>
            <a:endParaRPr lang="en-US"/>
          </a:p>
        </p:txBody>
      </p:sp>
    </p:spTree>
    <p:extLst>
      <p:ext uri="{BB962C8B-B14F-4D97-AF65-F5344CB8AC3E}">
        <p14:creationId xmlns:p14="http://schemas.microsoft.com/office/powerpoint/2010/main" val="397352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B417CACE-2963-4C39-A39D-0FC100D8DBDE}" type="datetimeFigureOut">
              <a:rPr lang="en-US" smtClean="0"/>
              <a:t>7/30/2020</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39A42981-3186-497F-BE8E-F59E88EE0BA9}" type="slidenum">
              <a:rPr lang="en-US" smtClean="0"/>
              <a:t>‹#›</a:t>
            </a:fld>
            <a:endParaRPr lang="en-US"/>
          </a:p>
        </p:txBody>
      </p:sp>
    </p:spTree>
    <p:extLst>
      <p:ext uri="{BB962C8B-B14F-4D97-AF65-F5344CB8AC3E}">
        <p14:creationId xmlns:p14="http://schemas.microsoft.com/office/powerpoint/2010/main" val="447869262"/>
      </p:ext>
    </p:extLst>
  </p:cSld>
  <p:clrMap bg1="dk1" tx1="lt1" bg2="dk2" tx2="lt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ideo" Target="https://www.youtube.com/embed/Pu4KnwNu1Rw"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LWNYnVFL2Cc"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386" y="638979"/>
            <a:ext cx="8361229" cy="3886680"/>
          </a:xfrm>
        </p:spPr>
        <p:txBody>
          <a:bodyPr/>
          <a:lstStyle/>
          <a:p>
            <a:r>
              <a:rPr lang="en-US" sz="6600" dirty="0" smtClean="0"/>
              <a:t>Effective Communication To Avoid Conflict in Special Education</a:t>
            </a:r>
            <a:endParaRPr lang="en-US" sz="6600" dirty="0"/>
          </a:p>
        </p:txBody>
      </p:sp>
      <p:sp>
        <p:nvSpPr>
          <p:cNvPr id="3" name="Subtitle 2"/>
          <p:cNvSpPr>
            <a:spLocks noGrp="1"/>
          </p:cNvSpPr>
          <p:nvPr>
            <p:ph type="subTitle" idx="1"/>
          </p:nvPr>
        </p:nvSpPr>
        <p:spPr>
          <a:xfrm>
            <a:off x="810001" y="5280846"/>
            <a:ext cx="10572000" cy="987751"/>
          </a:xfrm>
        </p:spPr>
        <p:txBody>
          <a:bodyPr>
            <a:normAutofit/>
          </a:bodyPr>
          <a:lstStyle/>
          <a:p>
            <a:r>
              <a:rPr lang="en-US" dirty="0" smtClean="0"/>
              <a:t>Presented by:</a:t>
            </a:r>
            <a:r>
              <a:rPr lang="en-US" b="1" dirty="0" smtClean="0"/>
              <a:t> Kristin Patterson-Maas and Joy E. Durham</a:t>
            </a:r>
          </a:p>
          <a:p>
            <a:endParaRPr lang="en-US" b="1" dirty="0"/>
          </a:p>
        </p:txBody>
      </p:sp>
    </p:spTree>
    <p:extLst>
      <p:ext uri="{BB962C8B-B14F-4D97-AF65-F5344CB8AC3E}">
        <p14:creationId xmlns:p14="http://schemas.microsoft.com/office/powerpoint/2010/main" val="101362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Second Component of Communication</a:t>
            </a:r>
            <a:r>
              <a:rPr lang="en-US" dirty="0" smtClean="0"/>
              <a:t/>
            </a:r>
            <a:br>
              <a:rPr lang="en-US" dirty="0" smtClean="0"/>
            </a:br>
            <a:r>
              <a:rPr lang="en-US" sz="3200" dirty="0" smtClean="0"/>
              <a:t>(Receiving Messages)</a:t>
            </a:r>
            <a:endParaRPr lang="en-US" sz="3200" dirty="0"/>
          </a:p>
        </p:txBody>
      </p:sp>
      <p:sp>
        <p:nvSpPr>
          <p:cNvPr id="14" name="TextBox 13"/>
          <p:cNvSpPr txBox="1"/>
          <p:nvPr/>
        </p:nvSpPr>
        <p:spPr>
          <a:xfrm>
            <a:off x="2533880" y="4483865"/>
            <a:ext cx="184731" cy="369332"/>
          </a:xfrm>
          <a:prstGeom prst="rect">
            <a:avLst/>
          </a:prstGeom>
          <a:noFill/>
        </p:spPr>
        <p:txBody>
          <a:bodyPr wrap="none" rtlCol="0">
            <a:spAutoFit/>
          </a:bodyPr>
          <a:lstStyle/>
          <a:p>
            <a:endParaRPr lang="en-US" dirty="0"/>
          </a:p>
        </p:txBody>
      </p:sp>
      <p:sp>
        <p:nvSpPr>
          <p:cNvPr id="3" name="Content Placeholder 2"/>
          <p:cNvSpPr>
            <a:spLocks noGrp="1"/>
          </p:cNvSpPr>
          <p:nvPr>
            <p:ph idx="1"/>
          </p:nvPr>
        </p:nvSpPr>
        <p:spPr>
          <a:xfrm>
            <a:off x="818712" y="1586429"/>
            <a:ext cx="10554574" cy="4715220"/>
          </a:xfrm>
        </p:spPr>
        <p:txBody>
          <a:bodyPr>
            <a:noAutofit/>
          </a:bodyPr>
          <a:lstStyle/>
          <a:p>
            <a:pPr marL="0" indent="0">
              <a:buNone/>
            </a:pPr>
            <a:endParaRPr lang="en-US" sz="2000" dirty="0"/>
          </a:p>
          <a:p>
            <a:pPr>
              <a:buFont typeface="Wingdings" panose="05000000000000000000" pitchFamily="2" charset="2"/>
              <a:buChar char="v"/>
            </a:pPr>
            <a:r>
              <a:rPr lang="en-US" sz="2000" dirty="0" smtClean="0"/>
              <a:t>The listener is the individual who is receiving the message.  </a:t>
            </a:r>
            <a:endParaRPr lang="en-US" sz="2000" dirty="0"/>
          </a:p>
          <a:p>
            <a:pPr>
              <a:buFont typeface="Wingdings" panose="05000000000000000000" pitchFamily="2" charset="2"/>
              <a:buChar char="v"/>
            </a:pPr>
            <a:r>
              <a:rPr lang="en-US" sz="2000" dirty="0" smtClean="0"/>
              <a:t>The listener’s comprehension of the message is impacted by many factors, including:</a:t>
            </a:r>
          </a:p>
          <a:p>
            <a:pPr marL="800100" lvl="1" indent="-342900">
              <a:buFont typeface="+mj-lt"/>
              <a:buAutoNum type="arabicPeriod"/>
            </a:pPr>
            <a:r>
              <a:rPr lang="en-US" sz="2000" dirty="0" smtClean="0"/>
              <a:t>How much the individuals in the conversation know about the topic being discussed;</a:t>
            </a:r>
          </a:p>
          <a:p>
            <a:pPr marL="800100" lvl="1" indent="-342900">
              <a:buFont typeface="+mj-lt"/>
              <a:buAutoNum type="arabicPeriod"/>
            </a:pPr>
            <a:r>
              <a:rPr lang="en-US" sz="2000" dirty="0" smtClean="0"/>
              <a:t>How receptive the listener is to the message;</a:t>
            </a:r>
          </a:p>
          <a:p>
            <a:pPr marL="800100" lvl="1" indent="-342900">
              <a:buFont typeface="+mj-lt"/>
              <a:buAutoNum type="arabicPeriod"/>
            </a:pPr>
            <a:r>
              <a:rPr lang="en-US" sz="2000" dirty="0" smtClean="0"/>
              <a:t>The relationship and trust that exits between the individuals having the conversation;</a:t>
            </a:r>
          </a:p>
          <a:p>
            <a:pPr marL="800100" lvl="1" indent="-342900">
              <a:buFont typeface="+mj-lt"/>
              <a:buAutoNum type="arabicPeriod"/>
            </a:pPr>
            <a:r>
              <a:rPr lang="en-US" sz="2000" dirty="0" smtClean="0"/>
              <a:t>Past experiences, attitude, knowledge, skills, perceptions and culture.</a:t>
            </a:r>
            <a:endParaRPr lang="en-US" sz="2000" dirty="0"/>
          </a:p>
        </p:txBody>
      </p:sp>
    </p:spTree>
    <p:extLst>
      <p:ext uri="{BB962C8B-B14F-4D97-AF65-F5344CB8AC3E}">
        <p14:creationId xmlns:p14="http://schemas.microsoft.com/office/powerpoint/2010/main" val="2358599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176270"/>
            <a:ext cx="10571998" cy="1241368"/>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Active Listening </a:t>
            </a:r>
            <a:br>
              <a:rPr lang="en-US" dirty="0"/>
            </a:br>
            <a:r>
              <a:rPr lang="en-US" dirty="0"/>
              <a:t>(Receiving Messages)</a:t>
            </a:r>
          </a:p>
        </p:txBody>
      </p:sp>
      <p:sp>
        <p:nvSpPr>
          <p:cNvPr id="3" name="Content Placeholder 2"/>
          <p:cNvSpPr>
            <a:spLocks noGrp="1"/>
          </p:cNvSpPr>
          <p:nvPr>
            <p:ph idx="1"/>
          </p:nvPr>
        </p:nvSpPr>
        <p:spPr>
          <a:xfrm>
            <a:off x="818712" y="2401677"/>
            <a:ext cx="10554574" cy="3591499"/>
          </a:xfrm>
        </p:spPr>
        <p:txBody>
          <a:bodyPr>
            <a:normAutofit lnSpcReduction="10000"/>
          </a:bodyPr>
          <a:lstStyle/>
          <a:p>
            <a:pPr marL="0" indent="0">
              <a:buNone/>
            </a:pPr>
            <a:r>
              <a:rPr lang="en-US" sz="2000" dirty="0" smtClean="0"/>
              <a:t>Listening is a combination of hearing what another person says and psychological involvement with the person who is talking.</a:t>
            </a:r>
          </a:p>
          <a:p>
            <a:pPr marL="457200" indent="-457200">
              <a:buFont typeface="+mj-lt"/>
              <a:buAutoNum type="arabicPeriod"/>
            </a:pPr>
            <a:r>
              <a:rPr lang="en-US" sz="2000" dirty="0" smtClean="0"/>
              <a:t>Requires attention, interpretation and understanding of another person’s perceptions, emotions and attitudes;</a:t>
            </a:r>
          </a:p>
          <a:p>
            <a:pPr marL="457200" indent="-457200">
              <a:buFont typeface="+mj-lt"/>
              <a:buAutoNum type="arabicPeriod"/>
            </a:pPr>
            <a:r>
              <a:rPr lang="en-US" sz="2000" dirty="0" smtClean="0"/>
              <a:t>Requires that we set aside our own thoughts and suspend judgment; and </a:t>
            </a:r>
          </a:p>
          <a:p>
            <a:pPr marL="457200" indent="-457200">
              <a:buFont typeface="+mj-lt"/>
              <a:buAutoNum type="arabicPeriod"/>
            </a:pPr>
            <a:r>
              <a:rPr lang="en-US" sz="2000" dirty="0" smtClean="0"/>
              <a:t>Involves a conscious, active process of eliciting information, ideas, attitudes and emotions.</a:t>
            </a:r>
          </a:p>
          <a:p>
            <a:pPr marL="0" indent="0">
              <a:buNone/>
            </a:pPr>
            <a:endParaRPr lang="en-US" dirty="0" smtClean="0"/>
          </a:p>
          <a:p>
            <a:pPr marL="0" indent="0" algn="ctr">
              <a:buNone/>
            </a:pPr>
            <a:r>
              <a:rPr lang="en-US" sz="2800" b="1" i="1" dirty="0" smtClean="0"/>
              <a:t>“Seek first to understand, then to be understood”</a:t>
            </a:r>
            <a:endParaRPr lang="en-US" sz="2800" b="1" i="1" dirty="0"/>
          </a:p>
        </p:txBody>
      </p:sp>
    </p:spTree>
    <p:extLst>
      <p:ext uri="{BB962C8B-B14F-4D97-AF65-F5344CB8AC3E}">
        <p14:creationId xmlns:p14="http://schemas.microsoft.com/office/powerpoint/2010/main" val="2098766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Active Listening</a:t>
            </a:r>
            <a:endParaRPr lang="en-US" dirty="0"/>
          </a:p>
        </p:txBody>
      </p:sp>
      <p:sp>
        <p:nvSpPr>
          <p:cNvPr id="3" name="Content Placeholder 2"/>
          <p:cNvSpPr>
            <a:spLocks noGrp="1"/>
          </p:cNvSpPr>
          <p:nvPr>
            <p:ph idx="1"/>
          </p:nvPr>
        </p:nvSpPr>
        <p:spPr>
          <a:xfrm>
            <a:off x="818712" y="2368627"/>
            <a:ext cx="10554574" cy="3734718"/>
          </a:xfrm>
        </p:spPr>
        <p:txBody>
          <a:bodyPr>
            <a:normAutofit/>
          </a:bodyPr>
          <a:lstStyle/>
          <a:p>
            <a:pPr>
              <a:buFont typeface="Wingdings" panose="05000000000000000000" pitchFamily="2" charset="2"/>
              <a:buChar char="q"/>
            </a:pPr>
            <a:r>
              <a:rPr lang="en-US" sz="2000" dirty="0" smtClean="0"/>
              <a:t>Give full attention to the speaker.</a:t>
            </a:r>
          </a:p>
          <a:p>
            <a:pPr>
              <a:buFont typeface="Wingdings" panose="05000000000000000000" pitchFamily="2" charset="2"/>
              <a:buChar char="q"/>
            </a:pPr>
            <a:r>
              <a:rPr lang="en-US" sz="2000" dirty="0" smtClean="0"/>
              <a:t>Face and make eye contact with the speaker.</a:t>
            </a:r>
          </a:p>
          <a:p>
            <a:pPr>
              <a:buFont typeface="Wingdings" panose="05000000000000000000" pitchFamily="2" charset="2"/>
              <a:buChar char="q"/>
            </a:pPr>
            <a:r>
              <a:rPr lang="en-US" sz="2000" dirty="0" smtClean="0"/>
              <a:t>Lean gently towards the speaker.</a:t>
            </a:r>
          </a:p>
          <a:p>
            <a:pPr>
              <a:buFont typeface="Wingdings" panose="05000000000000000000" pitchFamily="2" charset="2"/>
              <a:buChar char="q"/>
            </a:pPr>
            <a:r>
              <a:rPr lang="en-US" sz="2000" dirty="0" smtClean="0"/>
              <a:t>Maintain open posture with arms and legs uncrossed.</a:t>
            </a:r>
          </a:p>
          <a:p>
            <a:pPr>
              <a:buFont typeface="Wingdings" panose="05000000000000000000" pitchFamily="2" charset="2"/>
              <a:buChar char="q"/>
            </a:pPr>
            <a:r>
              <a:rPr lang="en-US" sz="2000" dirty="0" smtClean="0"/>
              <a:t>Move your body in response to the speaker (i.e.- head nodding and facial expressions)</a:t>
            </a:r>
          </a:p>
          <a:p>
            <a:pPr>
              <a:buFont typeface="Wingdings" panose="05000000000000000000" pitchFamily="2" charset="2"/>
              <a:buChar char="q"/>
            </a:pPr>
            <a:r>
              <a:rPr lang="en-US" sz="2000" dirty="0" smtClean="0"/>
              <a:t>Use reflective listing tools such as paraphrasing, reflecting, summarizing and questioning to increase understanding of the message.</a:t>
            </a:r>
            <a:endParaRPr lang="en-US" sz="2000" dirty="0"/>
          </a:p>
        </p:txBody>
      </p:sp>
    </p:spTree>
    <p:extLst>
      <p:ext uri="{BB962C8B-B14F-4D97-AF65-F5344CB8AC3E}">
        <p14:creationId xmlns:p14="http://schemas.microsoft.com/office/powerpoint/2010/main" val="526180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Third Component of Communication</a:t>
            </a:r>
            <a:r>
              <a:rPr lang="en-US" dirty="0" smtClean="0"/>
              <a:t/>
            </a:r>
            <a:br>
              <a:rPr lang="en-US" dirty="0" smtClean="0"/>
            </a:br>
            <a:r>
              <a:rPr lang="en-US" sz="3200" dirty="0" smtClean="0"/>
              <a:t>(Feedback)</a:t>
            </a:r>
            <a:endParaRPr lang="en-US" sz="3200" dirty="0"/>
          </a:p>
        </p:txBody>
      </p:sp>
      <p:sp>
        <p:nvSpPr>
          <p:cNvPr id="14" name="TextBox 13"/>
          <p:cNvSpPr txBox="1"/>
          <p:nvPr/>
        </p:nvSpPr>
        <p:spPr>
          <a:xfrm>
            <a:off x="2533880" y="4483865"/>
            <a:ext cx="184731" cy="369332"/>
          </a:xfrm>
          <a:prstGeom prst="rect">
            <a:avLst/>
          </a:prstGeom>
          <a:noFill/>
        </p:spPr>
        <p:txBody>
          <a:bodyPr wrap="none" rtlCol="0">
            <a:spAutoFit/>
          </a:bodyPr>
          <a:lstStyle/>
          <a:p>
            <a:endParaRPr lang="en-US" dirty="0"/>
          </a:p>
        </p:txBody>
      </p:sp>
      <p:sp>
        <p:nvSpPr>
          <p:cNvPr id="3" name="Content Placeholder 2"/>
          <p:cNvSpPr>
            <a:spLocks noGrp="1"/>
          </p:cNvSpPr>
          <p:nvPr>
            <p:ph idx="1"/>
          </p:nvPr>
        </p:nvSpPr>
        <p:spPr>
          <a:xfrm>
            <a:off x="818712" y="2222287"/>
            <a:ext cx="10554574" cy="3958176"/>
          </a:xfrm>
        </p:spPr>
        <p:txBody>
          <a:bodyPr/>
          <a:lstStyle/>
          <a:p>
            <a:pPr marL="0" indent="0">
              <a:buNone/>
            </a:pPr>
            <a:r>
              <a:rPr lang="en-US" sz="2400" b="1" dirty="0" smtClean="0"/>
              <a:t>Feedback</a:t>
            </a:r>
            <a:r>
              <a:rPr lang="en-US" sz="2400" dirty="0" smtClean="0"/>
              <a:t> is </a:t>
            </a:r>
          </a:p>
          <a:p>
            <a:pPr>
              <a:buFont typeface="Wingdings" panose="05000000000000000000" pitchFamily="2" charset="2"/>
              <a:buChar char="§"/>
            </a:pPr>
            <a:r>
              <a:rPr lang="en-US" sz="2000" dirty="0"/>
              <a:t>t</a:t>
            </a:r>
            <a:r>
              <a:rPr lang="en-US" sz="2000" dirty="0" smtClean="0"/>
              <a:t>he part of the receiver’s response communicated back to the sender.</a:t>
            </a:r>
          </a:p>
          <a:p>
            <a:pPr>
              <a:buFont typeface="Wingdings" panose="05000000000000000000" pitchFamily="2" charset="2"/>
              <a:buChar char="§"/>
            </a:pPr>
            <a:r>
              <a:rPr lang="en-US" sz="2000" dirty="0"/>
              <a:t>t</a:t>
            </a:r>
            <a:r>
              <a:rPr lang="en-US" sz="2000" dirty="0" smtClean="0"/>
              <a:t>he amount of response of the receiver that reaches the sender.</a:t>
            </a:r>
          </a:p>
          <a:p>
            <a:endParaRPr lang="en-US" dirty="0" smtClean="0"/>
          </a:p>
          <a:p>
            <a:pPr marL="0" indent="0">
              <a:buNone/>
            </a:pPr>
            <a:r>
              <a:rPr lang="en-US" sz="2400" b="1" dirty="0" smtClean="0"/>
              <a:t>Questions to consider</a:t>
            </a:r>
            <a:r>
              <a:rPr lang="en-US" sz="2000" dirty="0" smtClean="0"/>
              <a:t>:  </a:t>
            </a:r>
          </a:p>
          <a:p>
            <a:pPr marL="0" indent="0">
              <a:buNone/>
            </a:pPr>
            <a:r>
              <a:rPr lang="en-US" sz="2000" dirty="0" smtClean="0"/>
              <a:t>How do you evaluate the effectiveness of your messages to parents at the IEP table?  </a:t>
            </a:r>
          </a:p>
          <a:p>
            <a:pPr marL="0" indent="0">
              <a:buNone/>
            </a:pPr>
            <a:r>
              <a:rPr lang="en-US" sz="2000" dirty="0" smtClean="0"/>
              <a:t>How do you know if they have received the message you intended to send?</a:t>
            </a:r>
          </a:p>
          <a:p>
            <a:pPr marL="0" indent="0">
              <a:buNone/>
            </a:pPr>
            <a:endParaRPr lang="en-US" dirty="0"/>
          </a:p>
        </p:txBody>
      </p:sp>
    </p:spTree>
    <p:extLst>
      <p:ext uri="{BB962C8B-B14F-4D97-AF65-F5344CB8AC3E}">
        <p14:creationId xmlns:p14="http://schemas.microsoft.com/office/powerpoint/2010/main" val="2251423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EFFECTIVE Communication?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7918574"/>
              </p:ext>
            </p:extLst>
          </p:nvPr>
        </p:nvGraphicFramePr>
        <p:xfrm>
          <a:off x="818712" y="2222287"/>
          <a:ext cx="10554574" cy="4464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5489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Effective Communication</a:t>
            </a:r>
            <a:endParaRPr lang="en-US" dirty="0"/>
          </a:p>
        </p:txBody>
      </p:sp>
      <p:sp>
        <p:nvSpPr>
          <p:cNvPr id="3" name="Content Placeholder 2"/>
          <p:cNvSpPr>
            <a:spLocks noGrp="1"/>
          </p:cNvSpPr>
          <p:nvPr>
            <p:ph idx="1"/>
          </p:nvPr>
        </p:nvSpPr>
        <p:spPr>
          <a:xfrm>
            <a:off x="1294482" y="2258457"/>
            <a:ext cx="9601200" cy="3844887"/>
          </a:xfrm>
        </p:spPr>
        <p:txBody>
          <a:bodyPr>
            <a:normAutofit lnSpcReduction="10000"/>
          </a:bodyPr>
          <a:lstStyle/>
          <a:p>
            <a:r>
              <a:rPr lang="en-US" dirty="0" smtClean="0"/>
              <a:t>Miscommunication</a:t>
            </a:r>
          </a:p>
          <a:p>
            <a:r>
              <a:rPr lang="en-US" dirty="0" smtClean="0"/>
              <a:t>Over Communication</a:t>
            </a:r>
          </a:p>
          <a:p>
            <a:r>
              <a:rPr lang="en-US" dirty="0" smtClean="0"/>
              <a:t>Conflicting information</a:t>
            </a:r>
          </a:p>
          <a:p>
            <a:r>
              <a:rPr lang="en-US" dirty="0" smtClean="0"/>
              <a:t>Expectations</a:t>
            </a:r>
          </a:p>
          <a:p>
            <a:r>
              <a:rPr lang="en-US" dirty="0" smtClean="0"/>
              <a:t>Past baggage or experiences</a:t>
            </a:r>
          </a:p>
          <a:p>
            <a:r>
              <a:rPr lang="en-US" dirty="0" smtClean="0"/>
              <a:t>Language differences</a:t>
            </a:r>
          </a:p>
          <a:p>
            <a:r>
              <a:rPr lang="en-US" dirty="0" smtClean="0"/>
              <a:t>Prejudice</a:t>
            </a:r>
          </a:p>
          <a:p>
            <a:r>
              <a:rPr lang="en-US" dirty="0" smtClean="0"/>
              <a:t>Different interests and attitudes</a:t>
            </a:r>
          </a:p>
          <a:p>
            <a:r>
              <a:rPr lang="en-US" dirty="0" smtClean="0"/>
              <a:t>Different status, position and self-expression</a:t>
            </a:r>
          </a:p>
          <a:p>
            <a:r>
              <a:rPr lang="en-US" dirty="0" smtClean="0"/>
              <a:t>Pre-judgment </a:t>
            </a:r>
          </a:p>
        </p:txBody>
      </p:sp>
      <p:pic>
        <p:nvPicPr>
          <p:cNvPr id="1026" name="Picture 2" descr="http://cdn.quotesgram.com/small/7/81/417133446-communication-quo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952" y="2379642"/>
            <a:ext cx="3554730" cy="327366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374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normAutofit/>
          </a:bodyPr>
          <a:lstStyle/>
          <a:p>
            <a:pPr marL="0" indent="0" algn="ctr">
              <a:buNone/>
            </a:pPr>
            <a:r>
              <a:rPr lang="en-US" sz="6000" dirty="0" smtClean="0"/>
              <a:t>Role Play Activity!</a:t>
            </a:r>
            <a:endParaRPr lang="en-US" sz="6000" dirty="0"/>
          </a:p>
        </p:txBody>
      </p:sp>
    </p:spTree>
    <p:extLst>
      <p:ext uri="{BB962C8B-B14F-4D97-AF65-F5344CB8AC3E}">
        <p14:creationId xmlns:p14="http://schemas.microsoft.com/office/powerpoint/2010/main" val="1944638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Yourself in the Parents’ Shoes</a:t>
            </a:r>
            <a:endParaRPr lang="en-US" dirty="0"/>
          </a:p>
        </p:txBody>
      </p:sp>
      <p:pic>
        <p:nvPicPr>
          <p:cNvPr id="2050" name="Picture 2" descr="https://s-media-cache-ak0.pinimg.com/236x/10/b6/95/10b6958cd5dbba129f9c805b24fa199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83130" y="1954530"/>
            <a:ext cx="7040880" cy="4594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321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Parent’s Perspective</a:t>
            </a:r>
            <a:endParaRPr lang="en-US" dirty="0"/>
          </a:p>
        </p:txBody>
      </p:sp>
      <p:sp>
        <p:nvSpPr>
          <p:cNvPr id="3" name="Content Placeholder 2"/>
          <p:cNvSpPr>
            <a:spLocks noGrp="1"/>
          </p:cNvSpPr>
          <p:nvPr>
            <p:ph idx="1"/>
          </p:nvPr>
        </p:nvSpPr>
        <p:spPr>
          <a:xfrm>
            <a:off x="818712" y="2754217"/>
            <a:ext cx="10554574" cy="3272009"/>
          </a:xfrm>
        </p:spPr>
        <p:txBody>
          <a:bodyPr>
            <a:normAutofit lnSpcReduction="10000"/>
          </a:bodyPr>
          <a:lstStyle/>
          <a:p>
            <a:r>
              <a:rPr lang="en-US" sz="2400" dirty="0" smtClean="0"/>
              <a:t>For some parents, acknowledgment of their child’s special learning needs can be traumatic.</a:t>
            </a:r>
          </a:p>
          <a:p>
            <a:r>
              <a:rPr lang="en-US" sz="2400" dirty="0" smtClean="0"/>
              <a:t>Parents may need time to process all of the information the IEP team is discussing about their child.</a:t>
            </a:r>
          </a:p>
          <a:p>
            <a:r>
              <a:rPr lang="en-US" sz="2400" dirty="0" smtClean="0"/>
              <a:t>Parents may have gone through the special education process themselves or had another child go through the process, which can impact how actively they are listening to what is being shared at the IEP table.</a:t>
            </a:r>
          </a:p>
          <a:p>
            <a:endParaRPr lang="en-US" dirty="0" smtClean="0"/>
          </a:p>
          <a:p>
            <a:pPr marL="0" indent="0">
              <a:buNone/>
            </a:pPr>
            <a:endParaRPr lang="en-US" dirty="0"/>
          </a:p>
        </p:txBody>
      </p:sp>
    </p:spTree>
    <p:extLst>
      <p:ext uri="{BB962C8B-B14F-4D97-AF65-F5344CB8AC3E}">
        <p14:creationId xmlns:p14="http://schemas.microsoft.com/office/powerpoint/2010/main" val="38220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on Parents and the IEP Meeting</a:t>
            </a:r>
            <a:endParaRPr lang="en-US" dirty="0"/>
          </a:p>
        </p:txBody>
      </p:sp>
      <p:sp>
        <p:nvSpPr>
          <p:cNvPr id="3" name="Content Placeholder 2"/>
          <p:cNvSpPr>
            <a:spLocks noGrp="1"/>
          </p:cNvSpPr>
          <p:nvPr>
            <p:ph idx="1"/>
          </p:nvPr>
        </p:nvSpPr>
        <p:spPr>
          <a:xfrm>
            <a:off x="818712" y="2115239"/>
            <a:ext cx="10554574" cy="4340644"/>
          </a:xfrm>
        </p:spPr>
        <p:txBody>
          <a:bodyPr>
            <a:normAutofit/>
          </a:bodyPr>
          <a:lstStyle/>
          <a:p>
            <a:pPr marL="0" indent="0">
              <a:buNone/>
            </a:pPr>
            <a:r>
              <a:rPr lang="en-US" dirty="0" smtClean="0"/>
              <a:t>In a study on the perception of parents of students who receive special education services (Fish, 2008), parents provided the following suggestions on how to improve IEP meetings:</a:t>
            </a:r>
          </a:p>
          <a:p>
            <a:pPr marL="0" indent="0">
              <a:buNone/>
            </a:pPr>
            <a:endParaRPr lang="en-US" sz="1000" dirty="0" smtClean="0"/>
          </a:p>
          <a:p>
            <a:pPr>
              <a:buFont typeface="+mj-lt"/>
              <a:buAutoNum type="arabicPeriod"/>
            </a:pPr>
            <a:r>
              <a:rPr lang="en-US" sz="2000" dirty="0" smtClean="0"/>
              <a:t>Allowing sufficient time for the meetings;</a:t>
            </a:r>
          </a:p>
          <a:p>
            <a:pPr>
              <a:buFont typeface="+mj-lt"/>
              <a:buAutoNum type="arabicPeriod"/>
            </a:pPr>
            <a:r>
              <a:rPr lang="en-US" sz="2000" dirty="0" smtClean="0"/>
              <a:t>Creating a welcoming atmosphere;</a:t>
            </a:r>
          </a:p>
          <a:p>
            <a:pPr>
              <a:buFont typeface="+mj-lt"/>
              <a:buAutoNum type="arabicPeriod"/>
            </a:pPr>
            <a:r>
              <a:rPr lang="en-US" sz="2000" dirty="0" smtClean="0"/>
              <a:t>Encouraging parents to bring an advocate familiar with the IEP process;</a:t>
            </a:r>
          </a:p>
          <a:p>
            <a:pPr>
              <a:buFont typeface="+mj-lt"/>
              <a:buAutoNum type="arabicPeriod"/>
            </a:pPr>
            <a:r>
              <a:rPr lang="en-US" sz="2000" dirty="0" smtClean="0"/>
              <a:t>Using common terms instead of jargon to lessen confusion;</a:t>
            </a:r>
          </a:p>
          <a:p>
            <a:pPr>
              <a:buFont typeface="+mj-lt"/>
              <a:buAutoNum type="arabicPeriod"/>
            </a:pPr>
            <a:r>
              <a:rPr lang="en-US" sz="2000" dirty="0" smtClean="0"/>
              <a:t>Refraining from completing IEP forms in advance of parental input;</a:t>
            </a:r>
          </a:p>
          <a:p>
            <a:pPr>
              <a:buFont typeface="+mj-lt"/>
              <a:buAutoNum type="arabicPeriod"/>
            </a:pPr>
            <a:r>
              <a:rPr lang="en-US" sz="2000" dirty="0" smtClean="0"/>
              <a:t>Involving parents in the writing of goals and objectives; and</a:t>
            </a:r>
          </a:p>
          <a:p>
            <a:pPr>
              <a:buFont typeface="+mj-lt"/>
              <a:buAutoNum type="arabicPeriod"/>
            </a:pPr>
            <a:r>
              <a:rPr lang="en-US" sz="2000" dirty="0" smtClean="0"/>
              <a:t>Providing parents with a copy of the IEP objectives a few weeks before the meeting to allow time for review and preparation of questions.</a:t>
            </a:r>
            <a:endParaRPr lang="en-US" sz="2000" dirty="0"/>
          </a:p>
        </p:txBody>
      </p:sp>
    </p:spTree>
    <p:extLst>
      <p:ext uri="{BB962C8B-B14F-4D97-AF65-F5344CB8AC3E}">
        <p14:creationId xmlns:p14="http://schemas.microsoft.com/office/powerpoint/2010/main" val="683932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Today’s Session</a:t>
            </a:r>
            <a:endParaRPr lang="en-US" dirty="0"/>
          </a:p>
        </p:txBody>
      </p:sp>
      <p:sp>
        <p:nvSpPr>
          <p:cNvPr id="3" name="Content Placeholder 2"/>
          <p:cNvSpPr>
            <a:spLocks noGrp="1"/>
          </p:cNvSpPr>
          <p:nvPr>
            <p:ph idx="1"/>
          </p:nvPr>
        </p:nvSpPr>
        <p:spPr>
          <a:xfrm>
            <a:off x="818712" y="2222287"/>
            <a:ext cx="10554574" cy="4200547"/>
          </a:xfrm>
        </p:spPr>
        <p:txBody>
          <a:bodyPr>
            <a:normAutofit fontScale="77500" lnSpcReduction="20000"/>
          </a:bodyPr>
          <a:lstStyle/>
          <a:p>
            <a:pPr>
              <a:buFont typeface="Wingdings" panose="05000000000000000000" pitchFamily="2" charset="2"/>
              <a:buChar char="§"/>
            </a:pPr>
            <a:endParaRPr lang="en-US" sz="2400" dirty="0" smtClean="0"/>
          </a:p>
          <a:p>
            <a:pPr>
              <a:buFont typeface="Wingdings" panose="05000000000000000000" pitchFamily="2" charset="2"/>
              <a:buChar char="§"/>
            </a:pPr>
            <a:r>
              <a:rPr lang="en-US" sz="2400" dirty="0" smtClean="0"/>
              <a:t>Define communication.</a:t>
            </a:r>
          </a:p>
          <a:p>
            <a:pPr>
              <a:buFont typeface="Wingdings" panose="05000000000000000000" pitchFamily="2" charset="2"/>
              <a:buChar char="§"/>
            </a:pPr>
            <a:r>
              <a:rPr lang="en-US" sz="2400" dirty="0" smtClean="0"/>
              <a:t>List the three components of communication.</a:t>
            </a:r>
          </a:p>
          <a:p>
            <a:pPr>
              <a:buFont typeface="Wingdings" panose="05000000000000000000" pitchFamily="2" charset="2"/>
              <a:buChar char="§"/>
            </a:pPr>
            <a:r>
              <a:rPr lang="en-US" sz="2400" dirty="0" smtClean="0"/>
              <a:t>Examine the skills and abilities needed for sending and receiving messages effectively throughout the IEP process.</a:t>
            </a:r>
          </a:p>
          <a:p>
            <a:pPr>
              <a:buFont typeface="Wingdings" panose="05000000000000000000" pitchFamily="2" charset="2"/>
              <a:buChar char="§"/>
            </a:pPr>
            <a:r>
              <a:rPr lang="en-US" sz="2400" dirty="0" smtClean="0"/>
              <a:t>Define effective communication and how it relates to preventing conflict.</a:t>
            </a:r>
          </a:p>
          <a:p>
            <a:pPr>
              <a:buFont typeface="Wingdings" panose="05000000000000000000" pitchFamily="2" charset="2"/>
              <a:buChar char="§"/>
            </a:pPr>
            <a:r>
              <a:rPr lang="en-US" sz="2400" dirty="0"/>
              <a:t>Identify factors that contribute to conflict</a:t>
            </a:r>
            <a:r>
              <a:rPr lang="en-US" sz="2400" dirty="0" smtClean="0"/>
              <a:t>.</a:t>
            </a:r>
          </a:p>
          <a:p>
            <a:pPr>
              <a:buFont typeface="Wingdings" panose="05000000000000000000" pitchFamily="2" charset="2"/>
              <a:buChar char="§"/>
            </a:pPr>
            <a:r>
              <a:rPr lang="en-US" sz="2400" dirty="0" smtClean="0"/>
              <a:t>List specific warning signs related to the special education process.</a:t>
            </a:r>
            <a:endParaRPr lang="en-US" sz="2400" dirty="0"/>
          </a:p>
          <a:p>
            <a:pPr>
              <a:buFont typeface="Wingdings" panose="05000000000000000000" pitchFamily="2" charset="2"/>
              <a:buChar char="§"/>
            </a:pPr>
            <a:r>
              <a:rPr lang="en-US" sz="2400" dirty="0"/>
              <a:t>List principles of successful conflict prevention and resolution</a:t>
            </a:r>
            <a:r>
              <a:rPr lang="en-US" sz="2400" dirty="0" smtClean="0"/>
              <a:t>.</a:t>
            </a:r>
          </a:p>
          <a:p>
            <a:pPr>
              <a:buFont typeface="Wingdings" panose="05000000000000000000" pitchFamily="2" charset="2"/>
              <a:buChar char="§"/>
            </a:pPr>
            <a:r>
              <a:rPr lang="en-US" sz="2400" dirty="0" smtClean="0"/>
              <a:t>Examine styles of conflict resolution and identify the style needed to address specific scenarios about conflict in the special education process.</a:t>
            </a:r>
            <a:endParaRPr lang="en-US" sz="2400" dirty="0"/>
          </a:p>
          <a:p>
            <a:pPr>
              <a:buFont typeface="Wingdings" panose="05000000000000000000" pitchFamily="2" charset="2"/>
              <a:buChar char="§"/>
            </a:pPr>
            <a:r>
              <a:rPr lang="en-US" sz="2400" dirty="0"/>
              <a:t>Provide strategies on how to prevent conflict with parents during the IEP process.</a:t>
            </a:r>
          </a:p>
          <a:p>
            <a:pPr>
              <a:buFont typeface="Wingdings" panose="05000000000000000000" pitchFamily="2" charset="2"/>
              <a:buChar char="§"/>
            </a:pPr>
            <a:endParaRPr lang="en-US" sz="2400" dirty="0"/>
          </a:p>
        </p:txBody>
      </p:sp>
    </p:spTree>
    <p:extLst>
      <p:ext uri="{BB962C8B-B14F-4D97-AF65-F5344CB8AC3E}">
        <p14:creationId xmlns:p14="http://schemas.microsoft.com/office/powerpoint/2010/main" val="2272807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0674" y="403609"/>
            <a:ext cx="11116020" cy="731130"/>
          </a:xfrm>
          <a:solidFill>
            <a:schemeClr val="accent1"/>
          </a:solidFill>
        </p:spPr>
        <p:txBody>
          <a:bodyPr/>
          <a:lstStyle/>
          <a:p>
            <a:r>
              <a:rPr lang="en-US" dirty="0" smtClean="0"/>
              <a:t>Let’s Watch…</a:t>
            </a:r>
            <a:endParaRPr lang="en-US" dirty="0"/>
          </a:p>
        </p:txBody>
      </p:sp>
      <p:pic>
        <p:nvPicPr>
          <p:cNvPr id="6" name="Pu4KnwNu1Rw"/>
          <p:cNvPicPr>
            <a:picLocks noRot="1" noChangeAspect="1"/>
          </p:cNvPicPr>
          <p:nvPr>
            <a:videoFile r:link="rId1"/>
          </p:nvPr>
        </p:nvPicPr>
        <p:blipFill>
          <a:blip r:embed="rId4"/>
          <a:stretch>
            <a:fillRect/>
          </a:stretch>
        </p:blipFill>
        <p:spPr>
          <a:xfrm>
            <a:off x="440674" y="1366092"/>
            <a:ext cx="11116020" cy="4880472"/>
          </a:xfrm>
          <a:prstGeom prst="rect">
            <a:avLst/>
          </a:prstGeom>
          <a:ln>
            <a:solidFill>
              <a:schemeClr val="tx1"/>
            </a:solidFill>
          </a:ln>
        </p:spPr>
      </p:pic>
    </p:spTree>
    <p:extLst>
      <p:ext uri="{BB962C8B-B14F-4D97-AF65-F5344CB8AC3E}">
        <p14:creationId xmlns:p14="http://schemas.microsoft.com/office/powerpoint/2010/main" val="28378856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cTn>
                <p:tgtEl>
                  <p:spTgt spid="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a:t>
            </a:r>
            <a:endParaRPr lang="en-US" dirty="0"/>
          </a:p>
        </p:txBody>
      </p:sp>
      <p:sp>
        <p:nvSpPr>
          <p:cNvPr id="3" name="Content Placeholder 2"/>
          <p:cNvSpPr>
            <a:spLocks noGrp="1"/>
          </p:cNvSpPr>
          <p:nvPr>
            <p:ph idx="1"/>
          </p:nvPr>
        </p:nvSpPr>
        <p:spPr/>
        <p:txBody>
          <a:bodyPr>
            <a:normAutofit/>
          </a:bodyPr>
          <a:lstStyle/>
          <a:p>
            <a:r>
              <a:rPr lang="en-US" sz="2000" dirty="0" smtClean="0"/>
              <a:t>Expressed struggle</a:t>
            </a:r>
          </a:p>
          <a:p>
            <a:r>
              <a:rPr lang="en-US" sz="2000" dirty="0" smtClean="0"/>
              <a:t>Two or more people</a:t>
            </a:r>
          </a:p>
          <a:p>
            <a:r>
              <a:rPr lang="en-US" sz="2000" dirty="0" smtClean="0"/>
              <a:t>Interdependent</a:t>
            </a:r>
          </a:p>
          <a:p>
            <a:r>
              <a:rPr lang="en-US" sz="2000" dirty="0" smtClean="0"/>
              <a:t>Strong emotion</a:t>
            </a:r>
          </a:p>
          <a:p>
            <a:r>
              <a:rPr lang="en-US" sz="2000" dirty="0" smtClean="0"/>
              <a:t>Perceived blockage</a:t>
            </a:r>
          </a:p>
          <a:p>
            <a:endParaRPr lang="en-US" sz="2000" dirty="0"/>
          </a:p>
          <a:p>
            <a:pPr marL="0" indent="0">
              <a:buNone/>
            </a:pPr>
            <a:r>
              <a:rPr lang="en-US" sz="2000" dirty="0" smtClean="0"/>
              <a:t>“Real or perceived differences that arise from specific educational circumstances that engender negative emotions as a consequence.” (</a:t>
            </a:r>
            <a:r>
              <a:rPr lang="en-US" sz="2000" dirty="0" err="1" smtClean="0"/>
              <a:t>Deutsh</a:t>
            </a:r>
            <a:r>
              <a:rPr lang="en-US" sz="2000" dirty="0" smtClean="0"/>
              <a:t>, 1873)</a:t>
            </a:r>
            <a:endParaRPr lang="en-US" sz="2000" dirty="0"/>
          </a:p>
        </p:txBody>
      </p:sp>
    </p:spTree>
    <p:extLst>
      <p:ext uri="{BB962C8B-B14F-4D97-AF65-F5344CB8AC3E}">
        <p14:creationId xmlns:p14="http://schemas.microsoft.com/office/powerpoint/2010/main" val="2860959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This…</a:t>
            </a:r>
            <a:endParaRPr lang="en-US" dirty="0"/>
          </a:p>
        </p:txBody>
      </p:sp>
      <p:sp>
        <p:nvSpPr>
          <p:cNvPr id="3" name="Content Placeholder 2"/>
          <p:cNvSpPr>
            <a:spLocks noGrp="1"/>
          </p:cNvSpPr>
          <p:nvPr>
            <p:ph idx="1"/>
          </p:nvPr>
        </p:nvSpPr>
        <p:spPr/>
        <p:txBody>
          <a:bodyPr/>
          <a:lstStyle/>
          <a:p>
            <a:pPr marL="0" indent="0">
              <a:buNone/>
            </a:pPr>
            <a:r>
              <a:rPr lang="en-US" sz="2400" dirty="0" smtClean="0"/>
              <a:t>“Conflict flows from life.  Rather than seeing conflict as a threat, we can understand it as providing opportunities to grow and to increase our understanding of ourselves, of others, of our social structures.  Conflicts in relationships at all levels are the way life helps us to stop, assess and take notice.  One way to truly know our humanness is to recognize the gift of conflict in our lives.”</a:t>
            </a:r>
          </a:p>
          <a:p>
            <a:pPr marL="0" indent="0">
              <a:buNone/>
            </a:pPr>
            <a:r>
              <a:rPr lang="en-US" dirty="0" smtClean="0"/>
              <a:t>						John Paul </a:t>
            </a:r>
            <a:r>
              <a:rPr lang="en-US" dirty="0" err="1" smtClean="0"/>
              <a:t>Lederach</a:t>
            </a:r>
            <a:endParaRPr lang="en-US" dirty="0" smtClean="0"/>
          </a:p>
        </p:txBody>
      </p:sp>
    </p:spTree>
    <p:extLst>
      <p:ext uri="{BB962C8B-B14F-4D97-AF65-F5344CB8AC3E}">
        <p14:creationId xmlns:p14="http://schemas.microsoft.com/office/powerpoint/2010/main" val="225373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Match Game</a:t>
            </a:r>
            <a:endParaRPr lang="en-US" dirty="0"/>
          </a:p>
        </p:txBody>
      </p:sp>
      <p:sp>
        <p:nvSpPr>
          <p:cNvPr id="3" name="Content Placeholder 2"/>
          <p:cNvSpPr>
            <a:spLocks noGrp="1"/>
          </p:cNvSpPr>
          <p:nvPr>
            <p:ph idx="1"/>
          </p:nvPr>
        </p:nvSpPr>
        <p:spPr/>
        <p:txBody>
          <a:bodyPr/>
          <a:lstStyle/>
          <a:p>
            <a:pPr marL="0" indent="0">
              <a:buNone/>
            </a:pPr>
            <a:r>
              <a:rPr lang="en-US" sz="4800" dirty="0" smtClean="0"/>
              <a:t>What factors are you aware of that contribute to conflict?</a:t>
            </a:r>
            <a:endParaRPr lang="en-US" sz="4800" dirty="0"/>
          </a:p>
        </p:txBody>
      </p:sp>
    </p:spTree>
    <p:extLst>
      <p:ext uri="{BB962C8B-B14F-4D97-AF65-F5344CB8AC3E}">
        <p14:creationId xmlns:p14="http://schemas.microsoft.com/office/powerpoint/2010/main" val="3989025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Contribute to Conflict in Special Education</a:t>
            </a:r>
            <a:endParaRPr lang="en-US" dirty="0"/>
          </a:p>
        </p:txBody>
      </p:sp>
      <p:sp>
        <p:nvSpPr>
          <p:cNvPr id="3" name="Content Placeholder 2"/>
          <p:cNvSpPr>
            <a:spLocks noGrp="1"/>
          </p:cNvSpPr>
          <p:nvPr>
            <p:ph idx="1"/>
          </p:nvPr>
        </p:nvSpPr>
        <p:spPr>
          <a:xfrm>
            <a:off x="810000" y="2285999"/>
            <a:ext cx="10823812" cy="3817345"/>
          </a:xfrm>
        </p:spPr>
        <p:txBody>
          <a:bodyPr>
            <a:normAutofit/>
          </a:bodyPr>
          <a:lstStyle/>
          <a:p>
            <a:r>
              <a:rPr lang="en-US" sz="2000" dirty="0" smtClean="0"/>
              <a:t>Insufficient, wrong or misunderstood information</a:t>
            </a:r>
          </a:p>
          <a:p>
            <a:r>
              <a:rPr lang="en-US" sz="2000" dirty="0" smtClean="0"/>
              <a:t>Miscommunication</a:t>
            </a:r>
          </a:p>
          <a:p>
            <a:r>
              <a:rPr lang="en-US" sz="2000" dirty="0" smtClean="0"/>
              <a:t>Differing values</a:t>
            </a:r>
          </a:p>
          <a:p>
            <a:r>
              <a:rPr lang="en-US" sz="2000" dirty="0" smtClean="0"/>
              <a:t>Concerns about resource allocation</a:t>
            </a:r>
          </a:p>
          <a:p>
            <a:r>
              <a:rPr lang="en-US" sz="2000" dirty="0" smtClean="0"/>
              <a:t>Historical factors</a:t>
            </a:r>
          </a:p>
          <a:p>
            <a:r>
              <a:rPr lang="en-US" sz="2000" dirty="0" smtClean="0"/>
              <a:t>Structural factors</a:t>
            </a:r>
          </a:p>
          <a:p>
            <a:r>
              <a:rPr lang="en-US" sz="2000" dirty="0" smtClean="0"/>
              <a:t>Personal/emotional factors</a:t>
            </a:r>
          </a:p>
          <a:p>
            <a:r>
              <a:rPr lang="en-US" sz="2000" dirty="0" smtClean="0"/>
              <a:t>Interpersonal factors</a:t>
            </a:r>
            <a:endParaRPr lang="en-US" sz="2000" dirty="0"/>
          </a:p>
        </p:txBody>
      </p:sp>
      <p:pic>
        <p:nvPicPr>
          <p:cNvPr id="1026" name="Picture 2" descr="http://yipa.org/wp/wp-content/uploads/2016/06/competitors_get.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08192" y="2705268"/>
            <a:ext cx="47625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660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Practices that Lead to Conflict</a:t>
            </a:r>
            <a:endParaRPr lang="en-US" dirty="0"/>
          </a:p>
        </p:txBody>
      </p:sp>
      <p:sp>
        <p:nvSpPr>
          <p:cNvPr id="3" name="Content Placeholder 2"/>
          <p:cNvSpPr>
            <a:spLocks noGrp="1"/>
          </p:cNvSpPr>
          <p:nvPr>
            <p:ph idx="1"/>
          </p:nvPr>
        </p:nvSpPr>
        <p:spPr>
          <a:xfrm>
            <a:off x="818712" y="2222287"/>
            <a:ext cx="10554574" cy="3792923"/>
          </a:xfrm>
        </p:spPr>
        <p:txBody>
          <a:bodyPr>
            <a:normAutofit fontScale="92500" lnSpcReduction="10000"/>
          </a:bodyPr>
          <a:lstStyle/>
          <a:p>
            <a:endParaRPr lang="en-US" sz="2600" dirty="0" smtClean="0"/>
          </a:p>
          <a:p>
            <a:r>
              <a:rPr lang="en-US" sz="2600" dirty="0" smtClean="0"/>
              <a:t>Not providing services as described in IEP;</a:t>
            </a:r>
          </a:p>
          <a:p>
            <a:r>
              <a:rPr lang="en-US" sz="2600" dirty="0" smtClean="0"/>
              <a:t>Not reviewing and revising IEP goals based on progress;</a:t>
            </a:r>
          </a:p>
          <a:p>
            <a:r>
              <a:rPr lang="en-US" sz="2600" dirty="0" smtClean="0"/>
              <a:t>Not complying with evaluation timelines;</a:t>
            </a:r>
          </a:p>
          <a:p>
            <a:r>
              <a:rPr lang="en-US" sz="2600" dirty="0" smtClean="0"/>
              <a:t>Not responding to requests for an IEP meeting;</a:t>
            </a:r>
          </a:p>
          <a:p>
            <a:r>
              <a:rPr lang="en-US" sz="2600" dirty="0" smtClean="0"/>
              <a:t>Not complying with legal requirements;</a:t>
            </a:r>
          </a:p>
          <a:p>
            <a:r>
              <a:rPr lang="en-US" sz="2600" dirty="0" smtClean="0"/>
              <a:t>Not providing Prior Written Notice to parents before services are provided.</a:t>
            </a:r>
          </a:p>
          <a:p>
            <a:pPr marL="0" indent="0">
              <a:buNone/>
            </a:pPr>
            <a:endParaRPr lang="en-US" dirty="0"/>
          </a:p>
        </p:txBody>
      </p:sp>
    </p:spTree>
    <p:extLst>
      <p:ext uri="{BB962C8B-B14F-4D97-AF65-F5344CB8AC3E}">
        <p14:creationId xmlns:p14="http://schemas.microsoft.com/office/powerpoint/2010/main" val="3623847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Warning Signs</a:t>
            </a:r>
            <a:endParaRPr lang="en-US" dirty="0"/>
          </a:p>
        </p:txBody>
      </p:sp>
      <p:sp>
        <p:nvSpPr>
          <p:cNvPr id="3" name="Content Placeholder 2"/>
          <p:cNvSpPr>
            <a:spLocks noGrp="1"/>
          </p:cNvSpPr>
          <p:nvPr>
            <p:ph idx="1"/>
          </p:nvPr>
        </p:nvSpPr>
        <p:spPr>
          <a:xfrm>
            <a:off x="818712" y="1417638"/>
            <a:ext cx="10554574" cy="5280617"/>
          </a:xfrm>
        </p:spPr>
        <p:txBody>
          <a:bodyPr>
            <a:noAutofit/>
          </a:bodyPr>
          <a:lstStyle/>
          <a:p>
            <a:pPr marL="0" indent="0">
              <a:buNone/>
            </a:pPr>
            <a:endParaRPr lang="en-US" sz="2400" dirty="0" smtClean="0"/>
          </a:p>
          <a:p>
            <a:r>
              <a:rPr lang="en-US" sz="2400" dirty="0" smtClean="0"/>
              <a:t>History of conflict;</a:t>
            </a:r>
          </a:p>
          <a:p>
            <a:r>
              <a:rPr lang="en-US" sz="2400" dirty="0" smtClean="0"/>
              <a:t>Tension-filled phone call, email or in person communication;</a:t>
            </a:r>
          </a:p>
          <a:p>
            <a:r>
              <a:rPr lang="en-US" sz="2400" dirty="0" smtClean="0"/>
              <a:t>Avoidance of phone, email or in person communication;</a:t>
            </a:r>
          </a:p>
          <a:p>
            <a:r>
              <a:rPr lang="en-US" sz="2400" dirty="0" smtClean="0"/>
              <a:t>Questioning of the expertise and/or integrity of IEP team member(s);</a:t>
            </a:r>
          </a:p>
          <a:p>
            <a:r>
              <a:rPr lang="en-US" sz="2400" dirty="0" smtClean="0"/>
              <a:t>A verbal attack by a parent against an educator or IEP team member;</a:t>
            </a:r>
          </a:p>
          <a:p>
            <a:r>
              <a:rPr lang="en-US" sz="2400" dirty="0" smtClean="0"/>
              <a:t>Repeated questions about how a program is being implemented;</a:t>
            </a:r>
          </a:p>
          <a:p>
            <a:r>
              <a:rPr lang="en-US" sz="2400" dirty="0" smtClean="0"/>
              <a:t>Poor follow through on agreements.</a:t>
            </a:r>
          </a:p>
        </p:txBody>
      </p:sp>
    </p:spTree>
    <p:extLst>
      <p:ext uri="{BB962C8B-B14F-4D97-AF65-F5344CB8AC3E}">
        <p14:creationId xmlns:p14="http://schemas.microsoft.com/office/powerpoint/2010/main" val="4291367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ALL have a piece of the puzzle…</a:t>
            </a:r>
            <a:endParaRPr lang="en-US" dirty="0"/>
          </a:p>
        </p:txBody>
      </p:sp>
      <p:pic>
        <p:nvPicPr>
          <p:cNvPr id="1026" name="Picture 2" descr="http://www.friendshipcircle.org/blog/wp-content/uploads/2012/06/Meeting-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88191" y="212625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825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132202"/>
            <a:ext cx="10571998" cy="1285436"/>
          </a:xfrm>
        </p:spPr>
        <p:txBody>
          <a:bodyPr/>
          <a:lstStyle/>
          <a:p>
            <a:r>
              <a:rPr lang="en-US" dirty="0" smtClean="0"/>
              <a:t>Principles of Successful Conflict Prevention and Resolution</a:t>
            </a:r>
            <a:endParaRPr lang="en-US" dirty="0"/>
          </a:p>
        </p:txBody>
      </p:sp>
      <p:sp>
        <p:nvSpPr>
          <p:cNvPr id="3" name="Content Placeholder 2"/>
          <p:cNvSpPr>
            <a:spLocks noGrp="1"/>
          </p:cNvSpPr>
          <p:nvPr>
            <p:ph idx="1"/>
          </p:nvPr>
        </p:nvSpPr>
        <p:spPr/>
        <p:txBody>
          <a:bodyPr>
            <a:normAutofit/>
          </a:bodyPr>
          <a:lstStyle/>
          <a:p>
            <a:pPr marL="0" indent="0">
              <a:buNone/>
            </a:pPr>
            <a:endParaRPr lang="en-US" sz="1200" dirty="0" smtClean="0"/>
          </a:p>
          <a:p>
            <a:r>
              <a:rPr lang="en-US" sz="3600" dirty="0" smtClean="0"/>
              <a:t>Focus on the student</a:t>
            </a:r>
          </a:p>
          <a:p>
            <a:r>
              <a:rPr lang="en-US" sz="3600" dirty="0" smtClean="0"/>
              <a:t>Mutual respect</a:t>
            </a:r>
          </a:p>
          <a:p>
            <a:r>
              <a:rPr lang="en-US" sz="3600" dirty="0" smtClean="0"/>
              <a:t>Accessibility</a:t>
            </a:r>
          </a:p>
          <a:p>
            <a:r>
              <a:rPr lang="en-US" sz="3600" dirty="0" smtClean="0"/>
              <a:t>Respect for diversity</a:t>
            </a:r>
            <a:endParaRPr lang="en-US" sz="3600" dirty="0"/>
          </a:p>
        </p:txBody>
      </p:sp>
    </p:spTree>
    <p:extLst>
      <p:ext uri="{BB962C8B-B14F-4D97-AF65-F5344CB8AC3E}">
        <p14:creationId xmlns:p14="http://schemas.microsoft.com/office/powerpoint/2010/main" val="3634672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4736" y="495759"/>
            <a:ext cx="3444883" cy="1410159"/>
          </a:xfrm>
        </p:spPr>
        <p:txBody>
          <a:bodyPr/>
          <a:lstStyle/>
          <a:p>
            <a:r>
              <a:rPr lang="en-US" sz="4400" dirty="0" smtClean="0"/>
              <a:t>Focus on the student</a:t>
            </a:r>
            <a:endParaRPr lang="en-US" sz="4400" dirty="0"/>
          </a:p>
        </p:txBody>
      </p:sp>
      <p:pic>
        <p:nvPicPr>
          <p:cNvPr id="1026" name="Picture 2" descr="http://www.ewa.org/sites/main/files/imagecache/overview/main-images/bigstock-kids-in-circle-67322401.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791200" y="1572419"/>
            <a:ext cx="4381500" cy="31623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half" idx="2"/>
          </p:nvPr>
        </p:nvSpPr>
        <p:spPr>
          <a:xfrm>
            <a:off x="723900" y="2368627"/>
            <a:ext cx="3855720" cy="3498773"/>
          </a:xfrm>
        </p:spPr>
        <p:txBody>
          <a:bodyPr>
            <a:noAutofit/>
          </a:bodyPr>
          <a:lstStyle/>
          <a:p>
            <a:pPr marL="285750" indent="-285750">
              <a:buFont typeface="Arial" panose="020B0604020202020204" pitchFamily="34" charset="0"/>
              <a:buChar char="•"/>
            </a:pPr>
            <a:r>
              <a:rPr lang="en-US" sz="2000" b="1" dirty="0" smtClean="0"/>
              <a:t>The student’s academic, social/emotional, and behavioral goals and progress should be the focal point of every meeting.</a:t>
            </a:r>
          </a:p>
          <a:p>
            <a:pPr marL="285750" indent="-285750">
              <a:buFont typeface="Arial" panose="020B0604020202020204" pitchFamily="34" charset="0"/>
              <a:buChar char="•"/>
            </a:pPr>
            <a:r>
              <a:rPr lang="en-US" sz="2000" b="1" dirty="0" smtClean="0"/>
              <a:t>As adults, sometimes we need to get out of our own way in order to move the IEP team forward.</a:t>
            </a:r>
            <a:endParaRPr lang="en-US" sz="2000" b="1" dirty="0"/>
          </a:p>
        </p:txBody>
      </p:sp>
    </p:spTree>
    <p:extLst>
      <p:ext uri="{BB962C8B-B14F-4D97-AF65-F5344CB8AC3E}">
        <p14:creationId xmlns:p14="http://schemas.microsoft.com/office/powerpoint/2010/main" val="500383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261872" y="294198"/>
            <a:ext cx="9692640" cy="879975"/>
          </a:xfrm>
        </p:spPr>
        <p:txBody>
          <a:bodyPr/>
          <a:lstStyle/>
          <a:p>
            <a:r>
              <a:rPr lang="en-US" dirty="0" smtClean="0"/>
              <a:t>Let’s Watch…</a:t>
            </a:r>
            <a:endParaRPr lang="en-US" dirty="0"/>
          </a:p>
        </p:txBody>
      </p:sp>
      <p:pic>
        <p:nvPicPr>
          <p:cNvPr id="7" name="LWNYnVFL2Cc"/>
          <p:cNvPicPr>
            <a:picLocks noGrp="1" noRot="1" noChangeAspect="1"/>
          </p:cNvPicPr>
          <p:nvPr>
            <p:ph idx="1"/>
            <a:videoFile r:link="rId1"/>
          </p:nvPr>
        </p:nvPicPr>
        <p:blipFill>
          <a:blip r:embed="rId4"/>
          <a:stretch>
            <a:fillRect/>
          </a:stretch>
        </p:blipFill>
        <p:spPr>
          <a:xfrm>
            <a:off x="616945" y="1174173"/>
            <a:ext cx="11038901" cy="5309754"/>
          </a:xfrm>
          <a:prstGeom prst="rect">
            <a:avLst/>
          </a:prstGeom>
          <a:ln>
            <a:solidFill>
              <a:schemeClr val="accent1"/>
            </a:solidFill>
          </a:ln>
        </p:spPr>
      </p:pic>
    </p:spTree>
    <p:extLst>
      <p:ext uri="{BB962C8B-B14F-4D97-AF65-F5344CB8AC3E}">
        <p14:creationId xmlns:p14="http://schemas.microsoft.com/office/powerpoint/2010/main" val="22474703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cTn>
                <p:tgtEl>
                  <p:spTgt spid="7"/>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720" y="462708"/>
            <a:ext cx="3455899" cy="1608463"/>
          </a:xfrm>
        </p:spPr>
        <p:txBody>
          <a:bodyPr/>
          <a:lstStyle/>
          <a:p>
            <a:r>
              <a:rPr lang="en-US" sz="5400" dirty="0" smtClean="0"/>
              <a:t>Mutual Respect</a:t>
            </a:r>
            <a:endParaRPr lang="en-US" sz="5400" dirty="0"/>
          </a:p>
        </p:txBody>
      </p:sp>
      <p:pic>
        <p:nvPicPr>
          <p:cNvPr id="2050" name="Picture 2" descr="http://passcodeusa.com/userfiles/MutualRespect.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600700" y="1153319"/>
            <a:ext cx="4762500" cy="40005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723900" y="2467778"/>
            <a:ext cx="3855720" cy="3399622"/>
          </a:xfrm>
        </p:spPr>
        <p:txBody>
          <a:bodyPr>
            <a:normAutofit/>
          </a:bodyPr>
          <a:lstStyle/>
          <a:p>
            <a:pPr marL="285750" indent="-285750">
              <a:buFont typeface="Arial" panose="020B0604020202020204" pitchFamily="34" charset="0"/>
              <a:buChar char="•"/>
            </a:pPr>
            <a:r>
              <a:rPr lang="en-US" sz="2000" b="1" dirty="0" smtClean="0"/>
              <a:t>The Golden Rule- Treat others as you would like to be treated.</a:t>
            </a:r>
          </a:p>
          <a:p>
            <a:pPr marL="285750" indent="-285750">
              <a:buFont typeface="Arial" panose="020B0604020202020204" pitchFamily="34" charset="0"/>
              <a:buChar char="•"/>
            </a:pPr>
            <a:r>
              <a:rPr lang="en-US" sz="2000" b="1" dirty="0" smtClean="0"/>
              <a:t>Even if a parent or staff member is not showing you respect, do your best to model the behavior you want to see in others.</a:t>
            </a:r>
            <a:endParaRPr lang="en-US" sz="2000" b="1" dirty="0"/>
          </a:p>
        </p:txBody>
      </p:sp>
    </p:spTree>
    <p:extLst>
      <p:ext uri="{BB962C8B-B14F-4D97-AF65-F5344CB8AC3E}">
        <p14:creationId xmlns:p14="http://schemas.microsoft.com/office/powerpoint/2010/main" val="1484942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53" y="110170"/>
            <a:ext cx="3910988" cy="1399142"/>
          </a:xfrm>
        </p:spPr>
        <p:txBody>
          <a:bodyPr/>
          <a:lstStyle/>
          <a:p>
            <a:r>
              <a:rPr lang="en-US" sz="4400" dirty="0" smtClean="0"/>
              <a:t>Accessibility</a:t>
            </a:r>
            <a:endParaRPr lang="en-US" sz="4400" dirty="0"/>
          </a:p>
        </p:txBody>
      </p:sp>
      <p:pic>
        <p:nvPicPr>
          <p:cNvPr id="3074" name="Picture 2" descr="http://staff.washington.edu/tft/a11ylogo/images/a11ylogo_highres.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687239" y="1112352"/>
            <a:ext cx="4098274" cy="40655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723900" y="2148289"/>
            <a:ext cx="3855720" cy="3719111"/>
          </a:xfrm>
        </p:spPr>
        <p:txBody>
          <a:bodyPr>
            <a:noAutofit/>
          </a:bodyPr>
          <a:lstStyle/>
          <a:p>
            <a:pPr marL="285750" indent="-285750">
              <a:buFont typeface="Arial" panose="020B0604020202020204" pitchFamily="34" charset="0"/>
              <a:buChar char="•"/>
            </a:pPr>
            <a:r>
              <a:rPr lang="en-US" sz="2000" b="1" dirty="0" smtClean="0"/>
              <a:t>Establish transparent and user-friendly protocols and procedures for parents to obtain information.</a:t>
            </a:r>
          </a:p>
          <a:p>
            <a:pPr marL="285750" indent="-285750">
              <a:buFont typeface="Arial" panose="020B0604020202020204" pitchFamily="34" charset="0"/>
              <a:buChar char="•"/>
            </a:pPr>
            <a:r>
              <a:rPr lang="en-US" sz="2000" b="1" dirty="0" smtClean="0"/>
              <a:t>Provide translation services and interpreters when needed in order for parents to actively participate in the special education process.</a:t>
            </a:r>
          </a:p>
        </p:txBody>
      </p:sp>
    </p:spTree>
    <p:extLst>
      <p:ext uri="{BB962C8B-B14F-4D97-AF65-F5344CB8AC3E}">
        <p14:creationId xmlns:p14="http://schemas.microsoft.com/office/powerpoint/2010/main" val="2865373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51" y="440675"/>
            <a:ext cx="3547533" cy="1487278"/>
          </a:xfrm>
        </p:spPr>
        <p:txBody>
          <a:bodyPr/>
          <a:lstStyle/>
          <a:p>
            <a:r>
              <a:rPr lang="en-US" sz="4400" dirty="0" smtClean="0"/>
              <a:t>Respect for Diversity</a:t>
            </a:r>
            <a:endParaRPr lang="en-US" sz="4400" dirty="0"/>
          </a:p>
        </p:txBody>
      </p:sp>
      <p:pic>
        <p:nvPicPr>
          <p:cNvPr id="5122" name="Picture 2" descr="http://www.hrdqstore.com/assets/images/diversity-trainin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05418" y="1606961"/>
            <a:ext cx="4461830" cy="328302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723900" y="2291508"/>
            <a:ext cx="3855720" cy="3701668"/>
          </a:xfrm>
        </p:spPr>
        <p:txBody>
          <a:bodyPr>
            <a:noAutofit/>
          </a:bodyPr>
          <a:lstStyle/>
          <a:p>
            <a:pPr marL="285750" indent="-285750">
              <a:buFont typeface="Arial" panose="020B0604020202020204" pitchFamily="34" charset="0"/>
              <a:buChar char="•"/>
            </a:pPr>
            <a:r>
              <a:rPr lang="en-US" sz="2000" b="1" dirty="0" smtClean="0"/>
              <a:t>Refrain from making judgments about others based on their race, social/economic background, religion or gender.</a:t>
            </a:r>
          </a:p>
          <a:p>
            <a:pPr marL="285750" indent="-285750">
              <a:buFont typeface="Arial" panose="020B0604020202020204" pitchFamily="34" charset="0"/>
              <a:buChar char="•"/>
            </a:pPr>
            <a:r>
              <a:rPr lang="en-US" sz="2000" b="1" dirty="0" smtClean="0"/>
              <a:t>Challenge your own preconceived notions about others and appreciate the opportunity that diversity brings.</a:t>
            </a:r>
            <a:endParaRPr lang="en-US" sz="2000" b="1" dirty="0"/>
          </a:p>
        </p:txBody>
      </p:sp>
    </p:spTree>
    <p:extLst>
      <p:ext uri="{BB962C8B-B14F-4D97-AF65-F5344CB8AC3E}">
        <p14:creationId xmlns:p14="http://schemas.microsoft.com/office/powerpoint/2010/main" val="1741131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Styles of Conflict Resolution</a:t>
            </a:r>
            <a:endParaRPr lang="en-US" dirty="0"/>
          </a:p>
        </p:txBody>
      </p:sp>
      <p:sp>
        <p:nvSpPr>
          <p:cNvPr id="6" name="Content Placeholder 5"/>
          <p:cNvSpPr>
            <a:spLocks noGrp="1"/>
          </p:cNvSpPr>
          <p:nvPr>
            <p:ph idx="1"/>
          </p:nvPr>
        </p:nvSpPr>
        <p:spPr>
          <a:xfrm>
            <a:off x="818712" y="2159306"/>
            <a:ext cx="10554574" cy="3525398"/>
          </a:xfrm>
        </p:spPr>
        <p:txBody>
          <a:bodyPr>
            <a:normAutofit/>
          </a:bodyPr>
          <a:lstStyle/>
          <a:p>
            <a:pPr marL="0" indent="0">
              <a:buNone/>
            </a:pPr>
            <a:endParaRPr lang="en-US" sz="2400" dirty="0" smtClean="0"/>
          </a:p>
          <a:p>
            <a:pPr>
              <a:buFont typeface="Wingdings" panose="05000000000000000000" pitchFamily="2" charset="2"/>
              <a:buChar char="ü"/>
            </a:pPr>
            <a:r>
              <a:rPr lang="en-US" sz="2800" dirty="0" smtClean="0"/>
              <a:t>Accommodating</a:t>
            </a:r>
          </a:p>
          <a:p>
            <a:pPr>
              <a:buFont typeface="Wingdings" panose="05000000000000000000" pitchFamily="2" charset="2"/>
              <a:buChar char="ü"/>
            </a:pPr>
            <a:r>
              <a:rPr lang="en-US" sz="2800" dirty="0" smtClean="0"/>
              <a:t>Avoiding</a:t>
            </a:r>
          </a:p>
          <a:p>
            <a:pPr>
              <a:buFont typeface="Wingdings" panose="05000000000000000000" pitchFamily="2" charset="2"/>
              <a:buChar char="ü"/>
            </a:pPr>
            <a:r>
              <a:rPr lang="en-US" sz="2800" dirty="0" smtClean="0"/>
              <a:t>Collaborating</a:t>
            </a:r>
          </a:p>
          <a:p>
            <a:pPr>
              <a:buFont typeface="Wingdings" panose="05000000000000000000" pitchFamily="2" charset="2"/>
              <a:buChar char="ü"/>
            </a:pPr>
            <a:r>
              <a:rPr lang="en-US" sz="2800" dirty="0" smtClean="0"/>
              <a:t>Competing</a:t>
            </a:r>
          </a:p>
          <a:p>
            <a:pPr>
              <a:buFont typeface="Wingdings" panose="05000000000000000000" pitchFamily="2" charset="2"/>
              <a:buChar char="ü"/>
            </a:pPr>
            <a:r>
              <a:rPr lang="en-US" sz="2800" dirty="0" smtClean="0"/>
              <a:t>Compromising</a:t>
            </a:r>
          </a:p>
        </p:txBody>
      </p:sp>
    </p:spTree>
    <p:extLst>
      <p:ext uri="{BB962C8B-B14F-4D97-AF65-F5344CB8AC3E}">
        <p14:creationId xmlns:p14="http://schemas.microsoft.com/office/powerpoint/2010/main" val="3925809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My Conflict Resolution Style?</a:t>
            </a:r>
            <a:endParaRPr lang="en-US" dirty="0"/>
          </a:p>
        </p:txBody>
      </p:sp>
      <p:sp>
        <p:nvSpPr>
          <p:cNvPr id="3" name="Content Placeholder 2"/>
          <p:cNvSpPr>
            <a:spLocks noGrp="1"/>
          </p:cNvSpPr>
          <p:nvPr>
            <p:ph idx="1"/>
          </p:nvPr>
        </p:nvSpPr>
        <p:spPr/>
        <p:txBody>
          <a:bodyPr>
            <a:normAutofit/>
          </a:bodyPr>
          <a:lstStyle/>
          <a:p>
            <a:pPr>
              <a:buAutoNum type="arabicParenR"/>
            </a:pPr>
            <a:r>
              <a:rPr lang="en-US" sz="2800" dirty="0" smtClean="0"/>
              <a:t>Take a few minutes to answer the Conflict Resolution Styles Assessment questions.</a:t>
            </a:r>
          </a:p>
          <a:p>
            <a:pPr>
              <a:buAutoNum type="arabicParenR"/>
            </a:pPr>
            <a:r>
              <a:rPr lang="en-US" sz="2800" dirty="0" smtClean="0"/>
              <a:t>Once complete, score the assessment and circle your Conflict Resolution Style.</a:t>
            </a:r>
          </a:p>
        </p:txBody>
      </p:sp>
    </p:spTree>
    <p:extLst>
      <p:ext uri="{BB962C8B-B14F-4D97-AF65-F5344CB8AC3E}">
        <p14:creationId xmlns:p14="http://schemas.microsoft.com/office/powerpoint/2010/main" val="3608442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93" y="447188"/>
            <a:ext cx="11303306" cy="970450"/>
          </a:xfrm>
        </p:spPr>
        <p:txBody>
          <a:bodyPr/>
          <a:lstStyle/>
          <a:p>
            <a:r>
              <a:rPr lang="en-US" dirty="0" smtClean="0"/>
              <a:t>Conflict Resolution Style- ACCOMMODATING</a:t>
            </a:r>
            <a:endParaRPr lang="en-US" dirty="0"/>
          </a:p>
        </p:txBody>
      </p:sp>
      <p:sp>
        <p:nvSpPr>
          <p:cNvPr id="3" name="Content Placeholder 2"/>
          <p:cNvSpPr>
            <a:spLocks noGrp="1"/>
          </p:cNvSpPr>
          <p:nvPr>
            <p:ph idx="1"/>
          </p:nvPr>
        </p:nvSpPr>
        <p:spPr/>
        <p:txBody>
          <a:bodyPr>
            <a:normAutofit/>
          </a:bodyPr>
          <a:lstStyle/>
          <a:p>
            <a:r>
              <a:rPr lang="en-US" sz="2400" dirty="0" smtClean="0"/>
              <a:t>Set aside your own personal needs in order to please others to keep the peace;</a:t>
            </a:r>
          </a:p>
          <a:p>
            <a:r>
              <a:rPr lang="en-US" sz="2400" dirty="0" smtClean="0"/>
              <a:t>Emphasis is on preserving the relationship;</a:t>
            </a:r>
          </a:p>
          <a:p>
            <a:r>
              <a:rPr lang="en-US" sz="2400" dirty="0" smtClean="0"/>
              <a:t>Smoothing things over can result in a false solution to a problem;</a:t>
            </a:r>
          </a:p>
          <a:p>
            <a:r>
              <a:rPr lang="en-US" sz="2400" dirty="0" smtClean="0"/>
              <a:t>Allow the needs of the group to overwhelm their own (which may not ever be stated);</a:t>
            </a:r>
          </a:p>
          <a:p>
            <a:r>
              <a:rPr lang="en-US" sz="2400" dirty="0" smtClean="0"/>
              <a:t>“I lose, you win.”</a:t>
            </a:r>
            <a:endParaRPr lang="en-US" sz="2400" dirty="0"/>
          </a:p>
        </p:txBody>
      </p:sp>
    </p:spTree>
    <p:extLst>
      <p:ext uri="{BB962C8B-B14F-4D97-AF65-F5344CB8AC3E}">
        <p14:creationId xmlns:p14="http://schemas.microsoft.com/office/powerpoint/2010/main" val="1550942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Accommodating- When to Use</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t>Accommodating</a:t>
            </a:r>
            <a:r>
              <a:rPr lang="en-US" sz="2400" dirty="0" smtClean="0"/>
              <a:t> is the right strategy when:</a:t>
            </a:r>
          </a:p>
          <a:p>
            <a:pPr marL="0" indent="0">
              <a:buNone/>
            </a:pPr>
            <a:endParaRPr lang="en-US" sz="800" dirty="0" smtClean="0"/>
          </a:p>
          <a:p>
            <a:pPr>
              <a:buAutoNum type="arabicParenR"/>
            </a:pPr>
            <a:r>
              <a:rPr lang="en-US" sz="2400" dirty="0" smtClean="0"/>
              <a:t>An issue is not as important to you as it is to the other person;</a:t>
            </a:r>
          </a:p>
          <a:p>
            <a:pPr>
              <a:buAutoNum type="arabicParenR"/>
            </a:pPr>
            <a:r>
              <a:rPr lang="en-US" sz="2400" dirty="0" smtClean="0"/>
              <a:t>You realize you are wrong;</a:t>
            </a:r>
          </a:p>
          <a:p>
            <a:pPr>
              <a:buAutoNum type="arabicParenR"/>
            </a:pPr>
            <a:r>
              <a:rPr lang="en-US" sz="2400" dirty="0" smtClean="0"/>
              <a:t>The time is not right to resolve the issue and you would prefer to simply build credit for the future; and</a:t>
            </a:r>
          </a:p>
          <a:p>
            <a:pPr>
              <a:buAutoNum type="arabicParenR"/>
            </a:pPr>
            <a:r>
              <a:rPr lang="en-US" sz="2400" dirty="0" smtClean="0"/>
              <a:t>Harmony in the relationship is extremely important.</a:t>
            </a:r>
          </a:p>
        </p:txBody>
      </p:sp>
    </p:spTree>
    <p:extLst>
      <p:ext uri="{BB962C8B-B14F-4D97-AF65-F5344CB8AC3E}">
        <p14:creationId xmlns:p14="http://schemas.microsoft.com/office/powerpoint/2010/main" val="3160691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7" y="447188"/>
            <a:ext cx="10799473" cy="970450"/>
          </a:xfrm>
        </p:spPr>
        <p:txBody>
          <a:bodyPr/>
          <a:lstStyle/>
          <a:p>
            <a:r>
              <a:rPr lang="en-US" dirty="0" smtClean="0"/>
              <a:t>Conflict Resolution Style- AVOIDING</a:t>
            </a:r>
            <a:endParaRPr lang="en-US" dirty="0"/>
          </a:p>
        </p:txBody>
      </p:sp>
      <p:sp>
        <p:nvSpPr>
          <p:cNvPr id="3" name="Content Placeholder 2"/>
          <p:cNvSpPr>
            <a:spLocks noGrp="1"/>
          </p:cNvSpPr>
          <p:nvPr>
            <p:ph idx="1"/>
          </p:nvPr>
        </p:nvSpPr>
        <p:spPr/>
        <p:txBody>
          <a:bodyPr>
            <a:normAutofit/>
          </a:bodyPr>
          <a:lstStyle/>
          <a:p>
            <a:r>
              <a:rPr lang="en-US" sz="2400" dirty="0" smtClean="0"/>
              <a:t>Deliberately ignoring or withdrawing from conflict;</a:t>
            </a:r>
          </a:p>
          <a:p>
            <a:r>
              <a:rPr lang="en-US" sz="2400" dirty="0" smtClean="0"/>
              <a:t>Needs and concerns go unexpressed;</a:t>
            </a:r>
          </a:p>
          <a:p>
            <a:r>
              <a:rPr lang="en-US" sz="2400" dirty="0" smtClean="0"/>
              <a:t>Can lead to confusion and “simmering” of problems;</a:t>
            </a:r>
          </a:p>
          <a:p>
            <a:r>
              <a:rPr lang="en-US" sz="2400" dirty="0" smtClean="0"/>
              <a:t>“I lose, you lose”.</a:t>
            </a:r>
            <a:endParaRPr lang="en-US" sz="2400" dirty="0"/>
          </a:p>
        </p:txBody>
      </p:sp>
    </p:spTree>
    <p:extLst>
      <p:ext uri="{BB962C8B-B14F-4D97-AF65-F5344CB8AC3E}">
        <p14:creationId xmlns:p14="http://schemas.microsoft.com/office/powerpoint/2010/main" val="3396797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When to Use</a:t>
            </a:r>
            <a:endParaRPr lang="en-US" dirty="0"/>
          </a:p>
        </p:txBody>
      </p:sp>
      <p:sp>
        <p:nvSpPr>
          <p:cNvPr id="3" name="Content Placeholder 2"/>
          <p:cNvSpPr>
            <a:spLocks noGrp="1"/>
          </p:cNvSpPr>
          <p:nvPr>
            <p:ph idx="1"/>
          </p:nvPr>
        </p:nvSpPr>
        <p:spPr>
          <a:xfrm>
            <a:off x="818712" y="2222287"/>
            <a:ext cx="10554574" cy="3991226"/>
          </a:xfrm>
        </p:spPr>
        <p:txBody>
          <a:bodyPr>
            <a:normAutofit/>
          </a:bodyPr>
          <a:lstStyle/>
          <a:p>
            <a:pPr marL="0" indent="0">
              <a:buNone/>
            </a:pPr>
            <a:r>
              <a:rPr lang="en-US" sz="2400" b="1" dirty="0" smtClean="0"/>
              <a:t>Avoiding</a:t>
            </a:r>
            <a:r>
              <a:rPr lang="en-US" sz="2400" dirty="0" smtClean="0"/>
              <a:t> is the right strategy when:</a:t>
            </a:r>
          </a:p>
          <a:p>
            <a:pPr marL="0" indent="0">
              <a:buNone/>
            </a:pPr>
            <a:endParaRPr lang="en-US" sz="800" dirty="0" smtClean="0"/>
          </a:p>
          <a:p>
            <a:pPr>
              <a:buAutoNum type="arabicParenR"/>
            </a:pPr>
            <a:r>
              <a:rPr lang="en-US" sz="2400" dirty="0" smtClean="0"/>
              <a:t>The conflict is small and relationships are at stake;</a:t>
            </a:r>
          </a:p>
          <a:p>
            <a:pPr>
              <a:buAutoNum type="arabicParenR"/>
            </a:pPr>
            <a:r>
              <a:rPr lang="en-US" sz="2400" dirty="0" smtClean="0"/>
              <a:t>You are upset and need time to cool off;</a:t>
            </a:r>
          </a:p>
          <a:p>
            <a:pPr>
              <a:buAutoNum type="arabicParenR"/>
            </a:pPr>
            <a:r>
              <a:rPr lang="en-US" sz="2400" dirty="0" smtClean="0"/>
              <a:t>There are more important issues to deal with;</a:t>
            </a:r>
          </a:p>
          <a:p>
            <a:pPr>
              <a:buAutoNum type="arabicParenR"/>
            </a:pPr>
            <a:r>
              <a:rPr lang="en-US" sz="2400" dirty="0" smtClean="0"/>
              <a:t>You have no power and you see no chance of getting your concerns met;</a:t>
            </a:r>
          </a:p>
          <a:p>
            <a:pPr>
              <a:buAutoNum type="arabicParenR"/>
            </a:pPr>
            <a:r>
              <a:rPr lang="en-US" sz="2400" dirty="0" smtClean="0"/>
              <a:t>You are too emotionally involved and others around you can solve the conflict more successfully.</a:t>
            </a:r>
          </a:p>
        </p:txBody>
      </p:sp>
    </p:spTree>
    <p:extLst>
      <p:ext uri="{BB962C8B-B14F-4D97-AF65-F5344CB8AC3E}">
        <p14:creationId xmlns:p14="http://schemas.microsoft.com/office/powerpoint/2010/main" val="703450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7" y="447188"/>
            <a:ext cx="10799473" cy="970450"/>
          </a:xfrm>
        </p:spPr>
        <p:txBody>
          <a:bodyPr/>
          <a:lstStyle/>
          <a:p>
            <a:r>
              <a:rPr lang="en-US" dirty="0" smtClean="0"/>
              <a:t>Conflict Resolution Style- COLLABORATING</a:t>
            </a:r>
            <a:endParaRPr lang="en-US" dirty="0"/>
          </a:p>
        </p:txBody>
      </p:sp>
      <p:sp>
        <p:nvSpPr>
          <p:cNvPr id="3" name="Content Placeholder 2"/>
          <p:cNvSpPr>
            <a:spLocks noGrp="1"/>
          </p:cNvSpPr>
          <p:nvPr>
            <p:ph idx="1"/>
          </p:nvPr>
        </p:nvSpPr>
        <p:spPr/>
        <p:txBody>
          <a:bodyPr>
            <a:normAutofit/>
          </a:bodyPr>
          <a:lstStyle/>
          <a:p>
            <a:r>
              <a:rPr lang="en-US" sz="2400" dirty="0" smtClean="0"/>
              <a:t>Views conflicts as problems to be solved and strives to satisfy all parties’ concerns;</a:t>
            </a:r>
          </a:p>
          <a:p>
            <a:r>
              <a:rPr lang="en-US" sz="2400" dirty="0" smtClean="0"/>
              <a:t>Requires assertive communication and cooperation;</a:t>
            </a:r>
          </a:p>
          <a:p>
            <a:r>
              <a:rPr lang="en-US" sz="2400" dirty="0" smtClean="0"/>
              <a:t>Offers a chance for consensus and integration of needs;</a:t>
            </a:r>
          </a:p>
          <a:p>
            <a:r>
              <a:rPr lang="en-US" sz="2400" dirty="0" smtClean="0"/>
              <a:t>“I win, you win”</a:t>
            </a:r>
            <a:endParaRPr lang="en-US" sz="2400" dirty="0"/>
          </a:p>
        </p:txBody>
      </p:sp>
    </p:spTree>
    <p:extLst>
      <p:ext uri="{BB962C8B-B14F-4D97-AF65-F5344CB8AC3E}">
        <p14:creationId xmlns:p14="http://schemas.microsoft.com/office/powerpoint/2010/main" val="1129797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Communication?</a:t>
            </a:r>
            <a:endParaRPr lang="en-US" dirty="0"/>
          </a:p>
        </p:txBody>
      </p:sp>
      <p:sp>
        <p:nvSpPr>
          <p:cNvPr id="3" name="Content Placeholder 2"/>
          <p:cNvSpPr>
            <a:spLocks noGrp="1"/>
          </p:cNvSpPr>
          <p:nvPr>
            <p:ph idx="1"/>
          </p:nvPr>
        </p:nvSpPr>
        <p:spPr>
          <a:xfrm>
            <a:off x="1371600" y="1949986"/>
            <a:ext cx="9799504" cy="4395730"/>
          </a:xfrm>
        </p:spPr>
        <p:txBody>
          <a:bodyPr>
            <a:normAutofit/>
          </a:bodyPr>
          <a:lstStyle/>
          <a:p>
            <a:pPr marL="0" indent="0" algn="ctr">
              <a:buNone/>
            </a:pPr>
            <a:r>
              <a:rPr lang="en-US" sz="2400" dirty="0" smtClean="0"/>
              <a:t>Communication is a </a:t>
            </a:r>
            <a:r>
              <a:rPr lang="en-US" sz="2400" u="sng" dirty="0" smtClean="0"/>
              <a:t>process</a:t>
            </a:r>
            <a:r>
              <a:rPr lang="en-US" sz="2400" dirty="0" smtClean="0"/>
              <a:t> which involves </a:t>
            </a:r>
            <a:r>
              <a:rPr lang="en-US" sz="2400" u="sng" dirty="0" smtClean="0"/>
              <a:t>sharing</a:t>
            </a:r>
            <a:r>
              <a:rPr lang="en-US" sz="2400" dirty="0" smtClean="0"/>
              <a:t> of information between people through a </a:t>
            </a:r>
            <a:r>
              <a:rPr lang="en-US" sz="2400" u="sng" dirty="0" smtClean="0"/>
              <a:t>continuous activity </a:t>
            </a:r>
            <a:r>
              <a:rPr lang="en-US" sz="2400" dirty="0" smtClean="0"/>
              <a:t>of </a:t>
            </a:r>
            <a:r>
              <a:rPr lang="en-US" sz="2400" u="sng" dirty="0" smtClean="0"/>
              <a:t>speaking</a:t>
            </a:r>
            <a:r>
              <a:rPr lang="en-US" sz="2400" dirty="0" smtClean="0"/>
              <a:t>, </a:t>
            </a:r>
            <a:r>
              <a:rPr lang="en-US" sz="2400" u="sng" dirty="0" smtClean="0"/>
              <a:t>listening</a:t>
            </a:r>
            <a:r>
              <a:rPr lang="en-US" sz="2400" dirty="0" smtClean="0"/>
              <a:t> and </a:t>
            </a:r>
            <a:r>
              <a:rPr lang="en-US" sz="2400" u="sng" dirty="0" smtClean="0"/>
              <a:t>understanding</a:t>
            </a:r>
            <a:r>
              <a:rPr lang="en-US" sz="2400" dirty="0" smtClean="0"/>
              <a:t>.  It involves giving, receiving or exchanging information, opinions or ideas so that material communicated is </a:t>
            </a:r>
            <a:r>
              <a:rPr lang="en-US" sz="2400" u="sng" dirty="0" smtClean="0"/>
              <a:t>completely understood by everyone </a:t>
            </a:r>
            <a:r>
              <a:rPr lang="en-US" sz="2400" dirty="0" smtClean="0"/>
              <a:t>concerned.</a:t>
            </a:r>
          </a:p>
          <a:p>
            <a:pPr marL="0" indent="0" algn="ctr">
              <a:buNone/>
            </a:pPr>
            <a:endParaRPr lang="en-US" sz="2400" dirty="0" smtClean="0"/>
          </a:p>
          <a:p>
            <a:pPr marL="0" indent="0" algn="ctr">
              <a:buNone/>
            </a:pPr>
            <a:endParaRPr lang="en-US" sz="2400" dirty="0"/>
          </a:p>
        </p:txBody>
      </p:sp>
      <p:pic>
        <p:nvPicPr>
          <p:cNvPr id="4100" name="Picture 4" descr="http://www.virak.com/images/cours/team-communic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452" y="4880472"/>
            <a:ext cx="4153359" cy="146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670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Collaborating- When to Use</a:t>
            </a:r>
            <a:endParaRPr lang="en-US" dirty="0"/>
          </a:p>
        </p:txBody>
      </p:sp>
      <p:sp>
        <p:nvSpPr>
          <p:cNvPr id="3" name="Content Placeholder 2"/>
          <p:cNvSpPr>
            <a:spLocks noGrp="1"/>
          </p:cNvSpPr>
          <p:nvPr>
            <p:ph idx="1"/>
          </p:nvPr>
        </p:nvSpPr>
        <p:spPr>
          <a:xfrm>
            <a:off x="818712" y="2222287"/>
            <a:ext cx="10554574" cy="3991226"/>
          </a:xfrm>
        </p:spPr>
        <p:txBody>
          <a:bodyPr>
            <a:normAutofit/>
          </a:bodyPr>
          <a:lstStyle/>
          <a:p>
            <a:pPr marL="0" indent="0">
              <a:buNone/>
            </a:pPr>
            <a:r>
              <a:rPr lang="en-US" sz="2400" b="1" dirty="0" smtClean="0"/>
              <a:t>Collaborating</a:t>
            </a:r>
            <a:r>
              <a:rPr lang="en-US" sz="2400" dirty="0" smtClean="0"/>
              <a:t> is the right strategy when:</a:t>
            </a:r>
          </a:p>
          <a:p>
            <a:pPr marL="0" indent="0">
              <a:buNone/>
            </a:pPr>
            <a:endParaRPr lang="en-US" sz="800" dirty="0" smtClean="0"/>
          </a:p>
          <a:p>
            <a:pPr>
              <a:buAutoNum type="arabicParenR"/>
            </a:pPr>
            <a:r>
              <a:rPr lang="en-US" sz="2400" dirty="0" smtClean="0"/>
              <a:t>The parties trust each other;</a:t>
            </a:r>
          </a:p>
          <a:p>
            <a:pPr>
              <a:buAutoNum type="arabicParenR"/>
            </a:pPr>
            <a:r>
              <a:rPr lang="en-US" sz="2400" dirty="0" smtClean="0"/>
              <a:t>It is important for all sides to buy into the outcome;</a:t>
            </a:r>
          </a:p>
          <a:p>
            <a:pPr>
              <a:buAutoNum type="arabicParenR"/>
            </a:pPr>
            <a:r>
              <a:rPr lang="en-US" sz="2400" dirty="0" smtClean="0"/>
              <a:t>The people involved are willing to change their thinking as more information is found and new options are suggested; and</a:t>
            </a:r>
          </a:p>
          <a:p>
            <a:pPr>
              <a:buAutoNum type="arabicParenR"/>
            </a:pPr>
            <a:r>
              <a:rPr lang="en-US" sz="2400" dirty="0" smtClean="0"/>
              <a:t>The parties need to work through animosity and hard feelings.</a:t>
            </a:r>
          </a:p>
        </p:txBody>
      </p:sp>
    </p:spTree>
    <p:extLst>
      <p:ext uri="{BB962C8B-B14F-4D97-AF65-F5344CB8AC3E}">
        <p14:creationId xmlns:p14="http://schemas.microsoft.com/office/powerpoint/2010/main" val="2401676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Resolution Style- COMPETING</a:t>
            </a:r>
            <a:endParaRPr lang="en-US" dirty="0"/>
          </a:p>
        </p:txBody>
      </p:sp>
      <p:sp>
        <p:nvSpPr>
          <p:cNvPr id="3" name="Content Placeholder 2"/>
          <p:cNvSpPr>
            <a:spLocks noGrp="1"/>
          </p:cNvSpPr>
          <p:nvPr>
            <p:ph idx="1"/>
          </p:nvPr>
        </p:nvSpPr>
        <p:spPr/>
        <p:txBody>
          <a:bodyPr>
            <a:normAutofit/>
          </a:bodyPr>
          <a:lstStyle/>
          <a:p>
            <a:r>
              <a:rPr lang="en-US" sz="2400" dirty="0" smtClean="0"/>
              <a:t>Relies on an aggressive style of communication;</a:t>
            </a:r>
          </a:p>
          <a:p>
            <a:r>
              <a:rPr lang="en-US" sz="2400" dirty="0" smtClean="0"/>
              <a:t>Low regard for future relationships;</a:t>
            </a:r>
          </a:p>
          <a:p>
            <a:r>
              <a:rPr lang="en-US" sz="2400" dirty="0" smtClean="0"/>
              <a:t>Tends to seek control over discussions;</a:t>
            </a:r>
          </a:p>
          <a:p>
            <a:r>
              <a:rPr lang="en-US" sz="2400" dirty="0" smtClean="0"/>
              <a:t>Fear that loss of control will result in solutions that fail to meet their needs;</a:t>
            </a:r>
          </a:p>
          <a:p>
            <a:r>
              <a:rPr lang="en-US" sz="2400" dirty="0" smtClean="0"/>
              <a:t>One’s own needs are advocated over the needs of others.</a:t>
            </a:r>
          </a:p>
          <a:p>
            <a:r>
              <a:rPr lang="en-US" sz="2400" dirty="0" smtClean="0"/>
              <a:t>“I win, you lose”</a:t>
            </a:r>
            <a:endParaRPr lang="en-US" sz="2400" dirty="0"/>
          </a:p>
        </p:txBody>
      </p:sp>
    </p:spTree>
    <p:extLst>
      <p:ext uri="{BB962C8B-B14F-4D97-AF65-F5344CB8AC3E}">
        <p14:creationId xmlns:p14="http://schemas.microsoft.com/office/powerpoint/2010/main" val="2477349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Competing- When to Use</a:t>
            </a:r>
            <a:endParaRPr lang="en-US" dirty="0"/>
          </a:p>
        </p:txBody>
      </p:sp>
      <p:sp>
        <p:nvSpPr>
          <p:cNvPr id="3" name="Content Placeholder 2"/>
          <p:cNvSpPr>
            <a:spLocks noGrp="1"/>
          </p:cNvSpPr>
          <p:nvPr>
            <p:ph idx="1"/>
          </p:nvPr>
        </p:nvSpPr>
        <p:spPr>
          <a:xfrm>
            <a:off x="818712" y="1817783"/>
            <a:ext cx="10554574" cy="3933022"/>
          </a:xfrm>
        </p:spPr>
        <p:txBody>
          <a:bodyPr>
            <a:normAutofit/>
          </a:bodyPr>
          <a:lstStyle/>
          <a:p>
            <a:pPr marL="0" indent="0">
              <a:buNone/>
            </a:pPr>
            <a:r>
              <a:rPr lang="en-US" sz="2800" b="1" dirty="0" smtClean="0"/>
              <a:t>Competing</a:t>
            </a:r>
            <a:r>
              <a:rPr lang="en-US" sz="2800" dirty="0" smtClean="0"/>
              <a:t> is the right strategy when:</a:t>
            </a:r>
          </a:p>
          <a:p>
            <a:pPr marL="0" indent="0">
              <a:buNone/>
            </a:pPr>
            <a:endParaRPr lang="en-US" sz="1000" dirty="0" smtClean="0"/>
          </a:p>
          <a:p>
            <a:pPr>
              <a:buAutoNum type="arabicParenR"/>
            </a:pPr>
            <a:r>
              <a:rPr lang="en-US" sz="2800" dirty="0" smtClean="0"/>
              <a:t>You know you are right;</a:t>
            </a:r>
          </a:p>
          <a:p>
            <a:pPr>
              <a:buAutoNum type="arabicParenR"/>
            </a:pPr>
            <a:r>
              <a:rPr lang="en-US" sz="2800" dirty="0" smtClean="0"/>
              <a:t>Time is short and a quick decision is needed; and</a:t>
            </a:r>
          </a:p>
          <a:p>
            <a:pPr>
              <a:buAutoNum type="arabicParenR"/>
            </a:pPr>
            <a:r>
              <a:rPr lang="en-US" sz="2800" dirty="0" smtClean="0"/>
              <a:t>You need to stand up for your rights.</a:t>
            </a:r>
          </a:p>
        </p:txBody>
      </p:sp>
    </p:spTree>
    <p:extLst>
      <p:ext uri="{BB962C8B-B14F-4D97-AF65-F5344CB8AC3E}">
        <p14:creationId xmlns:p14="http://schemas.microsoft.com/office/powerpoint/2010/main" val="2140397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7" y="447188"/>
            <a:ext cx="10799473" cy="970450"/>
          </a:xfrm>
        </p:spPr>
        <p:txBody>
          <a:bodyPr/>
          <a:lstStyle/>
          <a:p>
            <a:r>
              <a:rPr lang="en-US" dirty="0" smtClean="0"/>
              <a:t>Conflict Resolution Style- COMPROMISING</a:t>
            </a:r>
            <a:endParaRPr lang="en-US" dirty="0"/>
          </a:p>
        </p:txBody>
      </p:sp>
      <p:sp>
        <p:nvSpPr>
          <p:cNvPr id="3" name="Content Placeholder 2"/>
          <p:cNvSpPr>
            <a:spLocks noGrp="1"/>
          </p:cNvSpPr>
          <p:nvPr>
            <p:ph idx="1"/>
          </p:nvPr>
        </p:nvSpPr>
        <p:spPr/>
        <p:txBody>
          <a:bodyPr>
            <a:normAutofit/>
          </a:bodyPr>
          <a:lstStyle/>
          <a:p>
            <a:r>
              <a:rPr lang="en-US" sz="2400" dirty="0" smtClean="0"/>
              <a:t>Demonstrates a willingness to sacrifice some of your goals while persuading others to give up a part of theirs;</a:t>
            </a:r>
          </a:p>
          <a:p>
            <a:r>
              <a:rPr lang="en-US" sz="2400" dirty="0" smtClean="0"/>
              <a:t>Maintains the relationship and can take less time than collaboration;</a:t>
            </a:r>
          </a:p>
          <a:p>
            <a:r>
              <a:rPr lang="en-US" sz="2400" dirty="0" smtClean="0"/>
              <a:t>Seeks a middle ground position;</a:t>
            </a:r>
          </a:p>
          <a:p>
            <a:r>
              <a:rPr lang="en-US" sz="2400" dirty="0" smtClean="0"/>
              <a:t>“Give a little, get a little.”</a:t>
            </a:r>
          </a:p>
          <a:p>
            <a:r>
              <a:rPr lang="en-US" sz="2400" dirty="0" smtClean="0"/>
              <a:t>“I win some, you win some.”</a:t>
            </a:r>
            <a:endParaRPr lang="en-US" sz="2400" dirty="0"/>
          </a:p>
        </p:txBody>
      </p:sp>
    </p:spTree>
    <p:extLst>
      <p:ext uri="{BB962C8B-B14F-4D97-AF65-F5344CB8AC3E}">
        <p14:creationId xmlns:p14="http://schemas.microsoft.com/office/powerpoint/2010/main" val="1486113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Compromising- When to Use</a:t>
            </a:r>
            <a:endParaRPr lang="en-US" dirty="0"/>
          </a:p>
        </p:txBody>
      </p:sp>
      <p:sp>
        <p:nvSpPr>
          <p:cNvPr id="3" name="Content Placeholder 2"/>
          <p:cNvSpPr>
            <a:spLocks noGrp="1"/>
          </p:cNvSpPr>
          <p:nvPr>
            <p:ph idx="1"/>
          </p:nvPr>
        </p:nvSpPr>
        <p:spPr>
          <a:xfrm>
            <a:off x="818712" y="2082189"/>
            <a:ext cx="10554574" cy="3888954"/>
          </a:xfrm>
        </p:spPr>
        <p:txBody>
          <a:bodyPr>
            <a:normAutofit/>
          </a:bodyPr>
          <a:lstStyle/>
          <a:p>
            <a:pPr marL="0" indent="0">
              <a:buNone/>
            </a:pPr>
            <a:r>
              <a:rPr lang="en-US" sz="2400" b="1" dirty="0" smtClean="0"/>
              <a:t>Compromising</a:t>
            </a:r>
            <a:r>
              <a:rPr lang="en-US" sz="2400" dirty="0" smtClean="0"/>
              <a:t> is the right strategy when:</a:t>
            </a:r>
          </a:p>
          <a:p>
            <a:pPr marL="0" indent="0">
              <a:buNone/>
            </a:pPr>
            <a:endParaRPr lang="en-US" sz="900" dirty="0" smtClean="0"/>
          </a:p>
          <a:p>
            <a:pPr>
              <a:buAutoNum type="arabicParenR"/>
            </a:pPr>
            <a:r>
              <a:rPr lang="en-US" sz="2400" dirty="0" smtClean="0"/>
              <a:t>People of relatively equal power are equally committed to goals;</a:t>
            </a:r>
          </a:p>
          <a:p>
            <a:pPr>
              <a:buAutoNum type="arabicParenR"/>
            </a:pPr>
            <a:r>
              <a:rPr lang="en-US" sz="2400" dirty="0" smtClean="0"/>
              <a:t>You can save time by reaching intermediate resolution of parts of complex issues;</a:t>
            </a:r>
          </a:p>
          <a:p>
            <a:pPr>
              <a:buAutoNum type="arabicParenR"/>
            </a:pPr>
            <a:r>
              <a:rPr lang="en-US" sz="2400" dirty="0" smtClean="0"/>
              <a:t>The goals are moderately important.</a:t>
            </a:r>
          </a:p>
        </p:txBody>
      </p:sp>
    </p:spTree>
    <p:extLst>
      <p:ext uri="{BB962C8B-B14F-4D97-AF65-F5344CB8AC3E}">
        <p14:creationId xmlns:p14="http://schemas.microsoft.com/office/powerpoint/2010/main" val="315631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264405"/>
            <a:ext cx="10563286" cy="1153233"/>
          </a:xfrm>
        </p:spPr>
        <p:txBody>
          <a:bodyPr/>
          <a:lstStyle/>
          <a:p>
            <a:r>
              <a:rPr lang="en-US" dirty="0" smtClean="0"/>
              <a:t>How Do you Respond to Conflict During IEP Meetings?</a:t>
            </a:r>
            <a:endParaRPr lang="en-US" dirty="0"/>
          </a:p>
        </p:txBody>
      </p:sp>
      <p:sp>
        <p:nvSpPr>
          <p:cNvPr id="3" name="Content Placeholder 2"/>
          <p:cNvSpPr>
            <a:spLocks noGrp="1"/>
          </p:cNvSpPr>
          <p:nvPr>
            <p:ph idx="1"/>
          </p:nvPr>
        </p:nvSpPr>
        <p:spPr>
          <a:xfrm>
            <a:off x="827424" y="2577947"/>
            <a:ext cx="10554574" cy="3238960"/>
          </a:xfrm>
        </p:spPr>
        <p:txBody>
          <a:bodyPr>
            <a:normAutofit/>
          </a:bodyPr>
          <a:lstStyle/>
          <a:p>
            <a:pPr marL="457200" indent="-457200">
              <a:buFont typeface="+mj-lt"/>
              <a:buAutoNum type="arabicPeriod"/>
            </a:pPr>
            <a:r>
              <a:rPr lang="en-US" sz="2800" dirty="0" smtClean="0"/>
              <a:t>Read scenario</a:t>
            </a:r>
          </a:p>
          <a:p>
            <a:pPr marL="457200" indent="-457200">
              <a:buFont typeface="+mj-lt"/>
              <a:buAutoNum type="arabicPeriod"/>
            </a:pPr>
            <a:r>
              <a:rPr lang="en-US" sz="2800" dirty="0" smtClean="0"/>
              <a:t>Note how you would respond</a:t>
            </a:r>
          </a:p>
          <a:p>
            <a:pPr marL="457200" indent="-457200">
              <a:buFont typeface="+mj-lt"/>
              <a:buAutoNum type="arabicPeriod"/>
            </a:pPr>
            <a:r>
              <a:rPr lang="en-US" sz="2800" dirty="0" smtClean="0"/>
              <a:t>Ask yourself: “Is that approach/style the best one to use right now in order to reach a successful outcome to the problem?”</a:t>
            </a:r>
            <a:endParaRPr lang="en-US" sz="2800" dirty="0"/>
          </a:p>
        </p:txBody>
      </p:sp>
    </p:spTree>
    <p:extLst>
      <p:ext uri="{BB962C8B-B14F-4D97-AF65-F5344CB8AC3E}">
        <p14:creationId xmlns:p14="http://schemas.microsoft.com/office/powerpoint/2010/main" val="3521183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Discuss </a:t>
            </a:r>
            <a:r>
              <a:rPr lang="en-US" dirty="0"/>
              <a:t>S</a:t>
            </a:r>
            <a:r>
              <a:rPr lang="en-US" dirty="0" smtClean="0"/>
              <a:t>trategies…</a:t>
            </a:r>
            <a:endParaRPr lang="en-US" dirty="0"/>
          </a:p>
        </p:txBody>
      </p:sp>
      <p:sp>
        <p:nvSpPr>
          <p:cNvPr id="3" name="Content Placeholder 2"/>
          <p:cNvSpPr>
            <a:spLocks noGrp="1"/>
          </p:cNvSpPr>
          <p:nvPr>
            <p:ph idx="1"/>
          </p:nvPr>
        </p:nvSpPr>
        <p:spPr>
          <a:xfrm>
            <a:off x="818712" y="2471738"/>
            <a:ext cx="10554574" cy="4071937"/>
          </a:xfrm>
        </p:spPr>
        <p:txBody>
          <a:bodyPr>
            <a:normAutofit fontScale="92500" lnSpcReduction="10000"/>
          </a:bodyPr>
          <a:lstStyle/>
          <a:p>
            <a:pPr>
              <a:buFont typeface="Wingdings" panose="05000000000000000000" pitchFamily="2" charset="2"/>
              <a:buChar char="Ø"/>
            </a:pPr>
            <a:r>
              <a:rPr lang="en-US" sz="2000" dirty="0" smtClean="0"/>
              <a:t>Briefly meet with other CST members before meetings to make sure you are on the same page.</a:t>
            </a:r>
          </a:p>
          <a:p>
            <a:pPr>
              <a:buFont typeface="Wingdings" panose="05000000000000000000" pitchFamily="2" charset="2"/>
              <a:buChar char="Ø"/>
            </a:pPr>
            <a:r>
              <a:rPr lang="en-US" sz="2000" dirty="0" smtClean="0"/>
              <a:t>Be prepared for meetings and ensure that you can give specific examples about how the student’s IEP is being implemented and how student is progressing academically and on IEP goals.</a:t>
            </a:r>
          </a:p>
          <a:p>
            <a:pPr>
              <a:buFont typeface="Wingdings" panose="05000000000000000000" pitchFamily="2" charset="2"/>
              <a:buChar char="Ø"/>
            </a:pPr>
            <a:r>
              <a:rPr lang="en-US" sz="2000" dirty="0" smtClean="0"/>
              <a:t>Ensure that proper meeting notice has been sent to the parent and confirm parent’s attendance.</a:t>
            </a:r>
          </a:p>
          <a:p>
            <a:pPr>
              <a:buFont typeface="Wingdings" panose="05000000000000000000" pitchFamily="2" charset="2"/>
              <a:buChar char="Ø"/>
            </a:pPr>
            <a:r>
              <a:rPr lang="en-US" sz="2000" dirty="0" smtClean="0"/>
              <a:t>If there is a conflict with another CST member, discuss it before or after the IEP meeting (it is so important not to show discord between CST members in front of a parent).</a:t>
            </a:r>
          </a:p>
          <a:p>
            <a:pPr>
              <a:buFont typeface="Wingdings" panose="05000000000000000000" pitchFamily="2" charset="2"/>
              <a:buChar char="Ø"/>
            </a:pPr>
            <a:r>
              <a:rPr lang="en-US" sz="2000" dirty="0" smtClean="0"/>
              <a:t>Remember- the relationships at the IEP table are not oppositional.  We are the SAME TEAM with the SAME GOALS.</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742067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Components of Communication</a:t>
            </a:r>
            <a:endParaRPr lang="en-US" dirty="0"/>
          </a:p>
        </p:txBody>
      </p:sp>
      <p:sp>
        <p:nvSpPr>
          <p:cNvPr id="3" name="Content Placeholder 2"/>
          <p:cNvSpPr>
            <a:spLocks noGrp="1"/>
          </p:cNvSpPr>
          <p:nvPr>
            <p:ph idx="1"/>
          </p:nvPr>
        </p:nvSpPr>
        <p:spPr>
          <a:xfrm>
            <a:off x="818712" y="2222287"/>
            <a:ext cx="10554574" cy="3142927"/>
          </a:xfrm>
        </p:spPr>
        <p:txBody>
          <a:bodyPr>
            <a:normAutofit/>
          </a:bodyPr>
          <a:lstStyle/>
          <a:p>
            <a:pPr>
              <a:buFont typeface="Wingdings" panose="05000000000000000000" pitchFamily="2" charset="2"/>
              <a:buChar char="§"/>
            </a:pPr>
            <a:r>
              <a:rPr lang="en-US" sz="3200" dirty="0" smtClean="0"/>
              <a:t>  Sending messages</a:t>
            </a:r>
          </a:p>
          <a:p>
            <a:pPr>
              <a:buFont typeface="Wingdings" panose="05000000000000000000" pitchFamily="2" charset="2"/>
              <a:buChar char="§"/>
            </a:pPr>
            <a:r>
              <a:rPr lang="en-US" sz="3200" dirty="0" smtClean="0"/>
              <a:t>  Receiving messages</a:t>
            </a:r>
          </a:p>
          <a:p>
            <a:pPr>
              <a:buFont typeface="Wingdings" panose="05000000000000000000" pitchFamily="2" charset="2"/>
              <a:buChar char="§"/>
            </a:pPr>
            <a:r>
              <a:rPr lang="en-US" sz="3200" dirty="0" smtClean="0"/>
              <a:t>  Feedback</a:t>
            </a:r>
            <a:endParaRPr lang="en-US" sz="3200" dirty="0"/>
          </a:p>
        </p:txBody>
      </p:sp>
    </p:spTree>
    <p:extLst>
      <p:ext uri="{BB962C8B-B14F-4D97-AF65-F5344CB8AC3E}">
        <p14:creationId xmlns:p14="http://schemas.microsoft.com/office/powerpoint/2010/main" val="2587606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First Component of Communication</a:t>
            </a:r>
            <a:r>
              <a:rPr lang="en-US" dirty="0" smtClean="0"/>
              <a:t/>
            </a:r>
            <a:br>
              <a:rPr lang="en-US" dirty="0" smtClean="0"/>
            </a:br>
            <a:r>
              <a:rPr lang="en-US" sz="3200" dirty="0" smtClean="0"/>
              <a:t>(Sending Messages)</a:t>
            </a:r>
            <a:endParaRPr lang="en-US" sz="32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4057410658"/>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2533880" y="44838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2138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929920"/>
          </a:xfrm>
        </p:spPr>
        <p:txBody>
          <a:bodyPr/>
          <a:lstStyle/>
          <a:p>
            <a:r>
              <a:rPr lang="en-US" dirty="0" smtClean="0"/>
              <a:t>Example- Verbal Message</a:t>
            </a:r>
            <a:endParaRPr lang="en-US" dirty="0"/>
          </a:p>
        </p:txBody>
      </p:sp>
      <p:sp>
        <p:nvSpPr>
          <p:cNvPr id="3" name="Content Placeholder 2"/>
          <p:cNvSpPr>
            <a:spLocks noGrp="1"/>
          </p:cNvSpPr>
          <p:nvPr>
            <p:ph idx="1"/>
          </p:nvPr>
        </p:nvSpPr>
        <p:spPr>
          <a:xfrm>
            <a:off x="818712" y="2222287"/>
            <a:ext cx="10554574" cy="4200547"/>
          </a:xfrm>
        </p:spPr>
        <p:txBody>
          <a:bodyPr>
            <a:noAutofit/>
          </a:bodyPr>
          <a:lstStyle/>
          <a:p>
            <a:pPr marL="0" indent="0">
              <a:buNone/>
            </a:pPr>
            <a:r>
              <a:rPr lang="en-US" sz="2000" dirty="0" smtClean="0"/>
              <a:t>Ms. Davis,</a:t>
            </a:r>
          </a:p>
          <a:p>
            <a:pPr marL="0" indent="0">
              <a:buNone/>
            </a:pPr>
            <a:r>
              <a:rPr lang="en-US" sz="2000" dirty="0" smtClean="0"/>
              <a:t>When you submitted a referral to the </a:t>
            </a:r>
            <a:r>
              <a:rPr lang="en-US" sz="2000" b="1" dirty="0" smtClean="0"/>
              <a:t>CST</a:t>
            </a:r>
            <a:r>
              <a:rPr lang="en-US" sz="2000" dirty="0" smtClean="0"/>
              <a:t>, based on Johnny’s </a:t>
            </a:r>
            <a:r>
              <a:rPr lang="en-US" sz="2000" b="1" dirty="0" smtClean="0"/>
              <a:t>ADHD</a:t>
            </a:r>
            <a:r>
              <a:rPr lang="en-US" sz="2000" dirty="0" smtClean="0"/>
              <a:t>, an identification meeting was held.  You informed us that Johnny had an </a:t>
            </a:r>
            <a:r>
              <a:rPr lang="en-US" sz="2000" b="1" dirty="0" smtClean="0"/>
              <a:t>IFSP</a:t>
            </a:r>
            <a:r>
              <a:rPr lang="en-US" sz="2000" dirty="0" smtClean="0"/>
              <a:t> and early intervention services when he was 3 and experienced a </a:t>
            </a:r>
            <a:r>
              <a:rPr lang="en-US" sz="2000" b="1" dirty="0" smtClean="0"/>
              <a:t>TBI</a:t>
            </a:r>
            <a:r>
              <a:rPr lang="en-US" sz="2000" dirty="0" smtClean="0"/>
              <a:t> when he was 5.  The </a:t>
            </a:r>
            <a:r>
              <a:rPr lang="en-US" sz="2000" b="1" dirty="0" smtClean="0"/>
              <a:t>CST</a:t>
            </a:r>
            <a:r>
              <a:rPr lang="en-US" sz="2000" dirty="0" smtClean="0"/>
              <a:t> team did not suspect a disability under </a:t>
            </a:r>
            <a:r>
              <a:rPr lang="en-US" sz="2000" b="1" dirty="0" smtClean="0"/>
              <a:t>Part B of the IDEA </a:t>
            </a:r>
            <a:r>
              <a:rPr lang="en-US" sz="2000" dirty="0" smtClean="0"/>
              <a:t>and referred Johnny to </a:t>
            </a:r>
            <a:r>
              <a:rPr lang="en-US" sz="2000" b="1" dirty="0" smtClean="0"/>
              <a:t>I&amp;RS</a:t>
            </a:r>
            <a:r>
              <a:rPr lang="en-US" sz="2000" dirty="0" smtClean="0"/>
              <a:t>.  The </a:t>
            </a:r>
            <a:r>
              <a:rPr lang="en-US" sz="2000" b="1" dirty="0" smtClean="0"/>
              <a:t>I&amp;RS</a:t>
            </a:r>
            <a:r>
              <a:rPr lang="en-US" sz="2000" dirty="0" smtClean="0"/>
              <a:t> team met and considered ordering a </a:t>
            </a:r>
            <a:r>
              <a:rPr lang="en-US" sz="2000" b="1" dirty="0" smtClean="0"/>
              <a:t>FBA</a:t>
            </a:r>
            <a:r>
              <a:rPr lang="en-US" sz="2000" dirty="0" smtClean="0"/>
              <a:t> to create a </a:t>
            </a:r>
            <a:r>
              <a:rPr lang="en-US" sz="2000" b="1" dirty="0" smtClean="0"/>
              <a:t>BIP</a:t>
            </a:r>
            <a:r>
              <a:rPr lang="en-US" sz="2000" dirty="0" smtClean="0"/>
              <a:t> but instead created a </a:t>
            </a:r>
            <a:r>
              <a:rPr lang="en-US" sz="2000" b="1" dirty="0" smtClean="0"/>
              <a:t>504</a:t>
            </a:r>
            <a:r>
              <a:rPr lang="en-US" sz="2000" dirty="0" smtClean="0"/>
              <a:t> plan to provide Johnny with accommodations.  Accommodations were provided but Johnny is not progressing and is unable to access the general education curriculum and today is his </a:t>
            </a:r>
            <a:r>
              <a:rPr lang="en-US" sz="2000" b="1" dirty="0" smtClean="0"/>
              <a:t>IEP</a:t>
            </a:r>
            <a:r>
              <a:rPr lang="en-US" sz="2000" dirty="0" smtClean="0"/>
              <a:t> meeting.  The </a:t>
            </a:r>
            <a:r>
              <a:rPr lang="en-US" sz="2000" b="1" dirty="0" smtClean="0"/>
              <a:t>LDTC</a:t>
            </a:r>
            <a:r>
              <a:rPr lang="en-US" sz="2000" dirty="0" smtClean="0"/>
              <a:t> will explain the </a:t>
            </a:r>
            <a:r>
              <a:rPr lang="en-US" sz="2000" b="1" dirty="0" smtClean="0"/>
              <a:t>WISC-V</a:t>
            </a:r>
            <a:r>
              <a:rPr lang="en-US" sz="2000" dirty="0" smtClean="0"/>
              <a:t> and </a:t>
            </a:r>
            <a:r>
              <a:rPr lang="en-US" sz="2000" b="1" dirty="0" smtClean="0"/>
              <a:t>FBA</a:t>
            </a:r>
            <a:r>
              <a:rPr lang="en-US" sz="2000" dirty="0" smtClean="0"/>
              <a:t> that were administered and we will determine if Johnny qualifies under the disability category, </a:t>
            </a:r>
            <a:r>
              <a:rPr lang="en-US" sz="2000" b="1" dirty="0" smtClean="0"/>
              <a:t>OHI</a:t>
            </a:r>
            <a:r>
              <a:rPr lang="en-US" sz="2000" dirty="0" smtClean="0"/>
              <a:t>, based on his </a:t>
            </a:r>
            <a:r>
              <a:rPr lang="en-US" sz="2000" b="1" dirty="0" smtClean="0"/>
              <a:t>ADHD</a:t>
            </a:r>
            <a:r>
              <a:rPr lang="en-US" sz="2000" dirty="0" smtClean="0"/>
              <a:t>.  We will also consider creating a </a:t>
            </a:r>
            <a:r>
              <a:rPr lang="en-US" sz="2000" b="1" dirty="0" smtClean="0"/>
              <a:t>BIP</a:t>
            </a:r>
            <a:r>
              <a:rPr lang="en-US" sz="2000" dirty="0" smtClean="0"/>
              <a:t>.  If he qualifies, we will provide a </a:t>
            </a:r>
            <a:r>
              <a:rPr lang="en-US" sz="2000" b="1" dirty="0" smtClean="0"/>
              <a:t>FAPE</a:t>
            </a:r>
            <a:r>
              <a:rPr lang="en-US" sz="2000" dirty="0" smtClean="0"/>
              <a:t> and ensure he is educated in his </a:t>
            </a:r>
            <a:r>
              <a:rPr lang="en-US" sz="2000" b="1" dirty="0" smtClean="0"/>
              <a:t>LRE</a:t>
            </a:r>
            <a:r>
              <a:rPr lang="en-US" sz="2000" dirty="0" smtClean="0"/>
              <a:t>.  </a:t>
            </a:r>
            <a:r>
              <a:rPr lang="en-US" sz="2000" b="1" dirty="0" smtClean="0"/>
              <a:t>PWN</a:t>
            </a:r>
            <a:r>
              <a:rPr lang="en-US" sz="2000" dirty="0" smtClean="0"/>
              <a:t> will be provided to you before services are provided.</a:t>
            </a:r>
            <a:endParaRPr lang="en-US" sz="2000" dirty="0"/>
          </a:p>
        </p:txBody>
      </p:sp>
    </p:spTree>
    <p:extLst>
      <p:ext uri="{BB962C8B-B14F-4D97-AF65-F5344CB8AC3E}">
        <p14:creationId xmlns:p14="http://schemas.microsoft.com/office/powerpoint/2010/main" val="4263759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Example-Nonverbal Messages</a:t>
            </a:r>
            <a:endParaRPr lang="en-US" dirty="0"/>
          </a:p>
        </p:txBody>
      </p:sp>
      <p:pic>
        <p:nvPicPr>
          <p:cNvPr id="1026" name="Picture 2" descr="https://www.pauwelsconsulting.com/wp-content/uploads/2013/01/Verbal-and-non-verbal-communication-during-job-interview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8477" y="2412694"/>
            <a:ext cx="3905219" cy="31405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jefflysen.com/wp-content/uploads/2015/11/Hilla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540" y="2898124"/>
            <a:ext cx="3601177" cy="23336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media.giphy.com/media/gxGY56pblVNbG/giphy.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38562" y="2412694"/>
            <a:ext cx="2914650" cy="314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375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Paraverbal</a:t>
            </a:r>
            <a:r>
              <a:rPr lang="en-US" dirty="0" smtClean="0"/>
              <a:t> Messages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3600" dirty="0" smtClean="0"/>
              <a:t>“I didn’t </a:t>
            </a:r>
            <a:r>
              <a:rPr lang="en-US" sz="3600" b="1" dirty="0" smtClean="0"/>
              <a:t>SAY </a:t>
            </a:r>
            <a:r>
              <a:rPr lang="en-US" sz="3600" dirty="0" smtClean="0"/>
              <a:t>you were wrong.”</a:t>
            </a:r>
          </a:p>
          <a:p>
            <a:pPr>
              <a:buFont typeface="Wingdings" panose="05000000000000000000" pitchFamily="2" charset="2"/>
              <a:buChar char="ü"/>
            </a:pPr>
            <a:r>
              <a:rPr lang="en-US" sz="3600" dirty="0" smtClean="0"/>
              <a:t>“I didn’t say </a:t>
            </a:r>
            <a:r>
              <a:rPr lang="en-US" sz="3600" b="1" dirty="0" smtClean="0"/>
              <a:t>YOU</a:t>
            </a:r>
            <a:r>
              <a:rPr lang="en-US" sz="3600" dirty="0" smtClean="0"/>
              <a:t> were wrong.”</a:t>
            </a:r>
          </a:p>
          <a:p>
            <a:pPr>
              <a:buFont typeface="Wingdings" panose="05000000000000000000" pitchFamily="2" charset="2"/>
              <a:buChar char="ü"/>
            </a:pPr>
            <a:r>
              <a:rPr lang="en-US" sz="3600" dirty="0" smtClean="0"/>
              <a:t>“I didn’t say you were </a:t>
            </a:r>
            <a:r>
              <a:rPr lang="en-US" sz="3600" b="1" dirty="0" smtClean="0"/>
              <a:t>WRONG</a:t>
            </a:r>
            <a:r>
              <a:rPr lang="en-US" sz="3600" dirty="0" smtClean="0"/>
              <a:t>.”</a:t>
            </a:r>
          </a:p>
          <a:p>
            <a:pPr>
              <a:buFont typeface="Wingdings" panose="05000000000000000000" pitchFamily="2" charset="2"/>
              <a:buChar char="ü"/>
            </a:pPr>
            <a:r>
              <a:rPr lang="en-US" sz="3600" dirty="0"/>
              <a:t>“</a:t>
            </a:r>
            <a:r>
              <a:rPr lang="en-US" sz="3600" b="1" dirty="0"/>
              <a:t>I</a:t>
            </a:r>
            <a:r>
              <a:rPr lang="en-US" sz="3600" dirty="0"/>
              <a:t> didn’t say you were </a:t>
            </a:r>
            <a:r>
              <a:rPr lang="en-US" sz="3600" dirty="0" smtClean="0"/>
              <a:t>wrong.”</a:t>
            </a:r>
            <a:endParaRPr lang="en-US" sz="3600" dirty="0"/>
          </a:p>
          <a:p>
            <a:pPr>
              <a:buFont typeface="Wingdings" panose="05000000000000000000" pitchFamily="2" charset="2"/>
              <a:buChar char="ü"/>
            </a:pPr>
            <a:endParaRPr lang="en-US" sz="3600" dirty="0"/>
          </a:p>
        </p:txBody>
      </p:sp>
    </p:spTree>
    <p:extLst>
      <p:ext uri="{BB962C8B-B14F-4D97-AF65-F5344CB8AC3E}">
        <p14:creationId xmlns:p14="http://schemas.microsoft.com/office/powerpoint/2010/main" val="3548996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2063</TotalTime>
  <Words>3584</Words>
  <Application>Microsoft Office PowerPoint</Application>
  <PresentationFormat>Widescreen</PresentationFormat>
  <Paragraphs>411</Paragraphs>
  <Slides>46</Slides>
  <Notes>46</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Century Gothic</vt:lpstr>
      <vt:lpstr>Wingdings</vt:lpstr>
      <vt:lpstr>Wingdings 2</vt:lpstr>
      <vt:lpstr>Quotable</vt:lpstr>
      <vt:lpstr>Effective Communication To Avoid Conflict in Special Education</vt:lpstr>
      <vt:lpstr>Purpose of Today’s Session</vt:lpstr>
      <vt:lpstr>Let’s Watch…</vt:lpstr>
      <vt:lpstr>What is Communication?</vt:lpstr>
      <vt:lpstr>Three Components of Communication</vt:lpstr>
      <vt:lpstr>First Component of Communication (Sending Messages)</vt:lpstr>
      <vt:lpstr>Example- Verbal Message</vt:lpstr>
      <vt:lpstr>Example-Nonverbal Messages</vt:lpstr>
      <vt:lpstr>Example- Paraverbal Messages</vt:lpstr>
      <vt:lpstr>Second Component of Communication (Receiving Messages)</vt:lpstr>
      <vt:lpstr>       Active Listening  (Receiving Messages)</vt:lpstr>
      <vt:lpstr>Strategies for Active Listening</vt:lpstr>
      <vt:lpstr>Third Component of Communication (Feedback)</vt:lpstr>
      <vt:lpstr>What is EFFECTIVE Communication?</vt:lpstr>
      <vt:lpstr>Barriers to Effective Communication</vt:lpstr>
      <vt:lpstr>Activity</vt:lpstr>
      <vt:lpstr>Put Yourself in the Parents’ Shoes</vt:lpstr>
      <vt:lpstr>Consider the Parent’s Perspective</vt:lpstr>
      <vt:lpstr>Research on Parents and the IEP Meeting</vt:lpstr>
      <vt:lpstr>Let’s Watch…</vt:lpstr>
      <vt:lpstr>Conflict</vt:lpstr>
      <vt:lpstr>Think About This…</vt:lpstr>
      <vt:lpstr>The Match Game</vt:lpstr>
      <vt:lpstr>Factors that Contribute to Conflict in Special Education</vt:lpstr>
      <vt:lpstr>Common Practices that Lead to Conflict</vt:lpstr>
      <vt:lpstr>Recognizing Warning Signs</vt:lpstr>
      <vt:lpstr>We ALL have a piece of the puzzle…</vt:lpstr>
      <vt:lpstr>Principles of Successful Conflict Prevention and Resolution</vt:lpstr>
      <vt:lpstr>Focus on the student</vt:lpstr>
      <vt:lpstr>Mutual Respect</vt:lpstr>
      <vt:lpstr>Accessibility</vt:lpstr>
      <vt:lpstr>Respect for Diversity</vt:lpstr>
      <vt:lpstr>Styles of Conflict Resolution</vt:lpstr>
      <vt:lpstr>What is My Conflict Resolution Style?</vt:lpstr>
      <vt:lpstr>Conflict Resolution Style- ACCOMMODATING</vt:lpstr>
      <vt:lpstr>Accommodating- When to Use</vt:lpstr>
      <vt:lpstr>Conflict Resolution Style- AVOIDING</vt:lpstr>
      <vt:lpstr>Avoiding- When to Use</vt:lpstr>
      <vt:lpstr>Conflict Resolution Style- COLLABORATING</vt:lpstr>
      <vt:lpstr>Collaborating- When to Use</vt:lpstr>
      <vt:lpstr>Conflict Resolution Style- COMPETING</vt:lpstr>
      <vt:lpstr>Competing- When to Use</vt:lpstr>
      <vt:lpstr>Conflict Resolution Style- COMPROMISING</vt:lpstr>
      <vt:lpstr>Compromising- When to Use</vt:lpstr>
      <vt:lpstr>How Do you Respond to Conflict During IEP Meetings?</vt:lpstr>
      <vt:lpstr>Let’s Discuss Strategies…</vt:lpstr>
    </vt:vector>
  </TitlesOfParts>
  <Company>Camden Board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Communication with Parents</dc:title>
  <dc:creator>Joy  Durham</dc:creator>
  <cp:lastModifiedBy>Kristin Patterson-Maas</cp:lastModifiedBy>
  <cp:revision>87</cp:revision>
  <cp:lastPrinted>2016-09-02T17:30:06Z</cp:lastPrinted>
  <dcterms:created xsi:type="dcterms:W3CDTF">2016-08-04T17:07:27Z</dcterms:created>
  <dcterms:modified xsi:type="dcterms:W3CDTF">2020-07-30T15:48:59Z</dcterms:modified>
</cp:coreProperties>
</file>