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6" r:id="rId4"/>
    <p:sldId id="267" r:id="rId5"/>
    <p:sldId id="268" r:id="rId6"/>
    <p:sldId id="265" r:id="rId7"/>
    <p:sldId id="269" r:id="rId8"/>
    <p:sldId id="264" r:id="rId9"/>
    <p:sldId id="270" r:id="rId10"/>
    <p:sldId id="271" r:id="rId11"/>
    <p:sldId id="272" r:id="rId12"/>
    <p:sldId id="273" r:id="rId13"/>
    <p:sldId id="274" r:id="rId14"/>
    <p:sldId id="276" r:id="rId15"/>
    <p:sldId id="278" r:id="rId16"/>
    <p:sldId id="277" r:id="rId17"/>
    <p:sldId id="279" r:id="rId18"/>
    <p:sldId id="280" r:id="rId19"/>
    <p:sldId id="281" r:id="rId20"/>
    <p:sldId id="282" r:id="rId21"/>
    <p:sldId id="283" r:id="rId22"/>
    <p:sldId id="284" r:id="rId23"/>
    <p:sldId id="285" r:id="rId24"/>
    <p:sldId id="286" r:id="rId25"/>
    <p:sldId id="287" r:id="rId26"/>
    <p:sldId id="288" r:id="rId27"/>
    <p:sldId id="289" r:id="rId28"/>
    <p:sldId id="26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057A768-95C4-47B5-BE26-4FCE0C6EA063}" type="datetimeFigureOut">
              <a:rPr lang="en-US" smtClean="0"/>
              <a:pPr/>
              <a:t>1/11/2017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FDD02DC-DFFA-42F8-988B-02EC74553832}"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57A768-95C4-47B5-BE26-4FCE0C6EA063}"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57A768-95C4-47B5-BE26-4FCE0C6EA063}"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57A768-95C4-47B5-BE26-4FCE0C6EA063}"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057A768-95C4-47B5-BE26-4FCE0C6EA063}"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FDD02DC-DFFA-42F8-988B-02EC7455383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057A768-95C4-47B5-BE26-4FCE0C6EA063}"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057A768-95C4-47B5-BE26-4FCE0C6EA063}" type="datetimeFigureOut">
              <a:rPr lang="en-US" smtClean="0"/>
              <a:pPr/>
              <a:t>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57A768-95C4-47B5-BE26-4FCE0C6EA063}" type="datetimeFigureOut">
              <a:rPr lang="en-US" smtClean="0"/>
              <a:pPr/>
              <a:t>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7A768-95C4-47B5-BE26-4FCE0C6EA063}" type="datetimeFigureOut">
              <a:rPr lang="en-US" smtClean="0"/>
              <a:pPr/>
              <a:t>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057A768-95C4-47B5-BE26-4FCE0C6EA063}"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057A768-95C4-47B5-BE26-4FCE0C6EA063}"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prstClr val="black"/>
              <a:schemeClr val="accent4">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057A768-95C4-47B5-BE26-4FCE0C6EA063}" type="datetimeFigureOut">
              <a:rPr lang="en-US" smtClean="0"/>
              <a:pPr/>
              <a:t>1/11/2017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FDD02DC-DFFA-42F8-988B-02EC7455383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44500" y="838200"/>
            <a:ext cx="8216900" cy="1524000"/>
          </a:xfrm>
        </p:spPr>
        <p:txBody>
          <a:bodyPr>
            <a:normAutofit fontScale="90000"/>
          </a:bodyPr>
          <a:lstStyle/>
          <a:p>
            <a:r>
              <a:rPr lang="en-US" sz="4000" cap="none" dirty="0" smtClean="0">
                <a:solidFill>
                  <a:schemeClr val="tx1"/>
                </a:solidFill>
                <a:effectLst/>
                <a:latin typeface="Arial"/>
                <a:cs typeface="Arial"/>
              </a:rPr>
              <a:t>Long </a:t>
            </a:r>
            <a:r>
              <a:rPr lang="en-US" sz="4000" cap="none" dirty="0">
                <a:solidFill>
                  <a:schemeClr val="tx1"/>
                </a:solidFill>
                <a:effectLst/>
                <a:latin typeface="Arial"/>
                <a:cs typeface="Arial"/>
              </a:rPr>
              <a:t>Range </a:t>
            </a:r>
            <a:r>
              <a:rPr lang="en-US" sz="4000" cap="none" dirty="0" smtClean="0">
                <a:solidFill>
                  <a:schemeClr val="tx1"/>
                </a:solidFill>
                <a:effectLst/>
                <a:latin typeface="Arial"/>
                <a:cs typeface="Arial"/>
              </a:rPr>
              <a:t>Financial Modeling</a:t>
            </a:r>
            <a:br>
              <a:rPr lang="en-US" sz="4000" cap="none" dirty="0" smtClean="0">
                <a:solidFill>
                  <a:schemeClr val="tx1"/>
                </a:solidFill>
                <a:effectLst/>
                <a:latin typeface="Arial"/>
                <a:cs typeface="Arial"/>
              </a:rPr>
            </a:br>
            <a:r>
              <a:rPr lang="en-US" sz="4000" cap="none" dirty="0" smtClean="0">
                <a:solidFill>
                  <a:schemeClr val="tx1"/>
                </a:solidFill>
                <a:effectLst/>
                <a:latin typeface="Arial"/>
                <a:cs typeface="Arial"/>
              </a:rPr>
              <a:t>Deep Dive</a:t>
            </a:r>
            <a:br>
              <a:rPr lang="en-US" sz="4000" cap="none" dirty="0" smtClean="0">
                <a:solidFill>
                  <a:schemeClr val="tx1"/>
                </a:solidFill>
                <a:effectLst/>
                <a:latin typeface="Arial"/>
                <a:cs typeface="Arial"/>
              </a:rPr>
            </a:br>
            <a:endParaRPr lang="en-US" sz="4000" i="1" cap="none" dirty="0">
              <a:solidFill>
                <a:schemeClr val="tx1"/>
              </a:solidFill>
              <a:effectLst/>
              <a:latin typeface="Arial" panose="020B0604020202020204" pitchFamily="34" charset="0"/>
              <a:cs typeface="Arial" panose="020B0604020202020204" pitchFamily="34" charset="0"/>
            </a:endParaRPr>
          </a:p>
        </p:txBody>
      </p:sp>
      <p:sp>
        <p:nvSpPr>
          <p:cNvPr id="5" name="Subtitle 4"/>
          <p:cNvSpPr>
            <a:spLocks noGrp="1"/>
          </p:cNvSpPr>
          <p:nvPr>
            <p:ph type="subTitle" idx="1"/>
          </p:nvPr>
        </p:nvSpPr>
        <p:spPr>
          <a:xfrm>
            <a:off x="5334000" y="5334000"/>
            <a:ext cx="3327400" cy="1198098"/>
          </a:xfrm>
        </p:spPr>
        <p:txBody>
          <a:bodyPr>
            <a:normAutofit/>
          </a:bodyPr>
          <a:lstStyle/>
          <a:p>
            <a:pPr algn="r"/>
            <a:r>
              <a:rPr lang="en-US" sz="2000" dirty="0" smtClean="0">
                <a:latin typeface="Arial" panose="020B0604020202020204" pitchFamily="34" charset="0"/>
                <a:cs typeface="Arial" panose="020B0604020202020204" pitchFamily="34" charset="0"/>
              </a:rPr>
              <a:t>Palmer D. Ball</a:t>
            </a:r>
          </a:p>
          <a:p>
            <a:pPr algn="r"/>
            <a:r>
              <a:rPr lang="en-US" sz="2000" dirty="0" smtClean="0">
                <a:latin typeface="Arial" panose="020B0604020202020204" pitchFamily="34" charset="0"/>
                <a:cs typeface="Arial" panose="020B0604020202020204" pitchFamily="34" charset="0"/>
              </a:rPr>
              <a:t>January 11, 2017</a:t>
            </a:r>
            <a:endParaRPr lang="en-US" sz="2000" dirty="0">
              <a:latin typeface="Arial" panose="020B0604020202020204" pitchFamily="34" charset="0"/>
              <a:cs typeface="Arial" panose="020B0604020202020204" pitchFamily="34" charset="0"/>
            </a:endParaRPr>
          </a:p>
        </p:txBody>
      </p:sp>
      <p:sp>
        <p:nvSpPr>
          <p:cNvPr id="2" name="Rectangle 1"/>
          <p:cNvSpPr/>
          <p:nvPr/>
        </p:nvSpPr>
        <p:spPr>
          <a:xfrm>
            <a:off x="381000" y="5334000"/>
            <a:ext cx="4572000" cy="923330"/>
          </a:xfrm>
          <a:prstGeom prst="rect">
            <a:avLst/>
          </a:prstGeom>
        </p:spPr>
        <p:txBody>
          <a:bodyPr>
            <a:spAutoFit/>
          </a:bodyPr>
          <a:lstStyle/>
          <a:p>
            <a:r>
              <a:rPr lang="en-US" dirty="0">
                <a:latin typeface="Arial" panose="020B0604020202020204" pitchFamily="34" charset="0"/>
                <a:cs typeface="Arial" panose="020B0604020202020204" pitchFamily="34" charset="0"/>
              </a:rPr>
              <a:t>Palmer Ball Consulting, </a:t>
            </a:r>
            <a:r>
              <a:rPr lang="en-US" dirty="0" smtClean="0">
                <a:latin typeface="Arial" panose="020B0604020202020204" pitchFamily="34" charset="0"/>
                <a:cs typeface="Arial" panose="020B0604020202020204" pitchFamily="34" charset="0"/>
              </a:rPr>
              <a:t>LLC</a:t>
            </a:r>
          </a:p>
          <a:p>
            <a:r>
              <a:rPr lang="en-US" smtClean="0">
                <a:latin typeface="Arial" panose="020B0604020202020204" pitchFamily="34" charset="0"/>
                <a:cs typeface="Arial" panose="020B0604020202020204" pitchFamily="34" charset="0"/>
              </a:rPr>
              <a:t>palmerballconsulting@gmail.com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www.palmerballconsulting.com</a:t>
            </a:r>
          </a:p>
        </p:txBody>
      </p:sp>
      <p:sp>
        <p:nvSpPr>
          <p:cNvPr id="7" name="AutoShape 4" descr="https://ci5.googleusercontent.com/proxy/I9HdMjgU2XHPkCWPV7M-iKbITjuLQGNPNd0O4gP2BMhYFR9uiu-z2FpCcKBh6Q1xXwFRH4bpw5BV_m2YilmD9nJbry2TWscSZoRXNIJPokj7-y_4qjCxq0f6zcGps9DsmaqTlZ1szr_7b0iLSs2oTlZZyQl_TwU4tp87TpC8G-xup8YOuNCrx7vRhaXLxo2yuv3NUJDNmgt0n1w=s0-d-e1-ft#https://docs.google.com/uc?export=download&amp;id=0Bw2ORG3eYcC-d1QzWEExYVNaUWc&amp;revid=0Bw2ORG3eYcC-ME00Mi9pQXZSMHROaG9VMCs5ZXIxcjMybFZzPQ"/>
          <p:cNvSpPr>
            <a:spLocks noChangeAspect="1" noChangeArrowheads="1"/>
          </p:cNvSpPr>
          <p:nvPr/>
        </p:nvSpPr>
        <p:spPr bwMode="auto">
          <a:xfrm>
            <a:off x="762000" y="1195392"/>
            <a:ext cx="1447800" cy="7334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6"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362200"/>
            <a:ext cx="2667000" cy="197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a:solidFill>
                  <a:schemeClr val="tx1"/>
                </a:solidFill>
              </a:rPr>
              <a:t>How to use the model </a:t>
            </a:r>
            <a:r>
              <a:rPr lang="en-US" sz="3200" i="1" dirty="0">
                <a:solidFill>
                  <a:schemeClr val="tx1"/>
                </a:solidFill>
              </a:rPr>
              <a:t>(continued) </a:t>
            </a:r>
            <a:r>
              <a:rPr lang="en-US" sz="3200" dirty="0">
                <a:solidFill>
                  <a:schemeClr val="tx1"/>
                </a:solidFill>
              </a:rPr>
              <a:t>-</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334000"/>
          </a:xfrm>
        </p:spPr>
        <p:txBody>
          <a:bodyPr>
            <a:normAutofit lnSpcReduction="10000"/>
          </a:bodyPr>
          <a:lstStyle/>
          <a:p>
            <a:pPr>
              <a:spcBef>
                <a:spcPts val="600"/>
              </a:spcBef>
              <a:buFont typeface="Courier New" panose="02070309020205020404" pitchFamily="49" charset="0"/>
              <a:buChar char="o"/>
            </a:pPr>
            <a:r>
              <a:rPr lang="en-US" sz="2200" dirty="0"/>
              <a:t>Assumptions </a:t>
            </a:r>
          </a:p>
          <a:p>
            <a:pPr lvl="1">
              <a:spcBef>
                <a:spcPts val="600"/>
              </a:spcBef>
              <a:buFont typeface="Courier New" panose="02070309020205020404" pitchFamily="49" charset="0"/>
              <a:buChar char="o"/>
            </a:pPr>
            <a:r>
              <a:rPr lang="en-US" sz="2000" dirty="0"/>
              <a:t>Information specific to your school </a:t>
            </a:r>
          </a:p>
          <a:p>
            <a:pPr lvl="1">
              <a:spcBef>
                <a:spcPts val="600"/>
              </a:spcBef>
              <a:buFont typeface="Courier New" panose="02070309020205020404" pitchFamily="49" charset="0"/>
              <a:buChar char="o"/>
            </a:pPr>
            <a:r>
              <a:rPr lang="en-US" sz="2000" dirty="0"/>
              <a:t>Include CPI or leave it out if not interested</a:t>
            </a:r>
          </a:p>
          <a:p>
            <a:pPr lvl="1">
              <a:spcBef>
                <a:spcPts val="600"/>
              </a:spcBef>
              <a:buFont typeface="Courier New" panose="02070309020205020404" pitchFamily="49" charset="0"/>
              <a:buChar char="o"/>
            </a:pPr>
            <a:r>
              <a:rPr lang="en-US" sz="2000" dirty="0"/>
              <a:t>If you have a strategic plan that calls for salaries to equal 85% of local public schools or to reduce financial aid to 15% of gross tuition revenue, here is where you enter that information</a:t>
            </a:r>
          </a:p>
          <a:p>
            <a:pPr lvl="1">
              <a:spcBef>
                <a:spcPts val="600"/>
              </a:spcBef>
              <a:buFont typeface="Courier New" panose="02070309020205020404" pitchFamily="49" charset="0"/>
              <a:buChar char="o"/>
            </a:pPr>
            <a:r>
              <a:rPr lang="en-US" sz="2000" dirty="0"/>
              <a:t>This is page you would let HOS / trustees provide information on </a:t>
            </a:r>
          </a:p>
          <a:p>
            <a:pPr lvl="2">
              <a:spcBef>
                <a:spcPts val="600"/>
              </a:spcBef>
              <a:buFont typeface="Courier New" panose="02070309020205020404" pitchFamily="49" charset="0"/>
              <a:buChar char="o"/>
            </a:pPr>
            <a:r>
              <a:rPr lang="en-US" sz="2000" dirty="0" smtClean="0"/>
              <a:t> CFO </a:t>
            </a:r>
            <a:r>
              <a:rPr lang="en-US" sz="2000" dirty="0"/>
              <a:t>fills out Current Year inputs page</a:t>
            </a:r>
          </a:p>
          <a:p>
            <a:pPr lvl="2">
              <a:spcBef>
                <a:spcPts val="600"/>
              </a:spcBef>
              <a:buFont typeface="Courier New" panose="02070309020205020404" pitchFamily="49" charset="0"/>
              <a:buChar char="o"/>
            </a:pPr>
            <a:r>
              <a:rPr lang="en-US" sz="2000" dirty="0" smtClean="0"/>
              <a:t> HOS </a:t>
            </a:r>
            <a:r>
              <a:rPr lang="en-US" sz="2000" dirty="0"/>
              <a:t>/ </a:t>
            </a:r>
            <a:r>
              <a:rPr lang="en-US" sz="2000" dirty="0" smtClean="0"/>
              <a:t>Finance Committee helps </a:t>
            </a:r>
            <a:r>
              <a:rPr lang="en-US" sz="2000" dirty="0"/>
              <a:t>provide the data for </a:t>
            </a:r>
            <a:r>
              <a:rPr lang="en-US" sz="2000" dirty="0" smtClean="0"/>
              <a:t>the</a:t>
            </a:r>
          </a:p>
          <a:p>
            <a:pPr marL="905256" lvl="2" indent="0">
              <a:spcBef>
                <a:spcPts val="600"/>
              </a:spcBef>
              <a:buNone/>
            </a:pPr>
            <a:r>
              <a:rPr lang="en-US" sz="2000" dirty="0"/>
              <a:t> </a:t>
            </a:r>
            <a:r>
              <a:rPr lang="en-US" sz="2000" dirty="0" smtClean="0"/>
              <a:t>    Assumptions page </a:t>
            </a:r>
            <a:endParaRPr lang="en-US" sz="2000" dirty="0"/>
          </a:p>
          <a:p>
            <a:pPr lvl="2">
              <a:spcBef>
                <a:spcPts val="600"/>
              </a:spcBef>
              <a:buFont typeface="Courier New" panose="02070309020205020404" pitchFamily="49" charset="0"/>
              <a:buChar char="o"/>
            </a:pPr>
            <a:r>
              <a:rPr lang="en-US" sz="2000" dirty="0" smtClean="0"/>
              <a:t> Every </a:t>
            </a:r>
            <a:r>
              <a:rPr lang="en-US" sz="2000" dirty="0"/>
              <a:t>other worksheet feeds off of info entered on </a:t>
            </a:r>
            <a:r>
              <a:rPr lang="en-US" sz="2000" dirty="0" smtClean="0"/>
              <a:t>these</a:t>
            </a:r>
          </a:p>
          <a:p>
            <a:pPr marL="905256" lvl="2" indent="0">
              <a:spcBef>
                <a:spcPts val="600"/>
              </a:spcBef>
              <a:buNone/>
            </a:pPr>
            <a:r>
              <a:rPr lang="en-US" sz="2000" dirty="0" smtClean="0"/>
              <a:t>      2 pages</a:t>
            </a:r>
            <a:endParaRPr lang="en-US" sz="2000" dirty="0"/>
          </a:p>
          <a:p>
            <a:pPr lvl="1">
              <a:spcBef>
                <a:spcPts val="600"/>
              </a:spcBef>
              <a:buFont typeface="Courier New" panose="02070309020205020404" pitchFamily="49" charset="0"/>
              <a:buChar char="o"/>
            </a:pPr>
            <a:r>
              <a:rPr lang="en-US" sz="2000" dirty="0"/>
              <a:t>Anything in yellow can be changed to customize for your </a:t>
            </a:r>
            <a:r>
              <a:rPr lang="en-US" sz="2000" dirty="0" smtClean="0"/>
              <a:t>school</a:t>
            </a: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3380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additive="base">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200" dirty="0">
                <a:solidFill>
                  <a:schemeClr val="tx1"/>
                </a:solidFill>
              </a:rPr>
              <a:t>How to use the model </a:t>
            </a:r>
            <a:r>
              <a:rPr lang="en-US" sz="3200" i="1" dirty="0">
                <a:solidFill>
                  <a:schemeClr val="tx1"/>
                </a:solidFill>
              </a:rPr>
              <a:t>(continued) -</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685800"/>
            <a:ext cx="8229600" cy="5867400"/>
          </a:xfrm>
        </p:spPr>
        <p:txBody>
          <a:bodyPr>
            <a:normAutofit fontScale="55000" lnSpcReduction="20000"/>
          </a:bodyPr>
          <a:lstStyle/>
          <a:p>
            <a:pPr marL="342900" indent="-342900">
              <a:spcBef>
                <a:spcPts val="600"/>
              </a:spcBef>
              <a:buFont typeface="Courier New" panose="02070309020205020404" pitchFamily="49" charset="0"/>
              <a:buChar char="o"/>
            </a:pPr>
            <a:r>
              <a:rPr lang="en-US" sz="3600" dirty="0"/>
              <a:t>Suggestions </a:t>
            </a:r>
          </a:p>
          <a:p>
            <a:pPr>
              <a:spcBef>
                <a:spcPts val="600"/>
              </a:spcBef>
              <a:buFont typeface="Courier New" panose="02070309020205020404" pitchFamily="49" charset="0"/>
              <a:buChar char="o"/>
            </a:pPr>
            <a:r>
              <a:rPr lang="en-US" sz="3600" dirty="0"/>
              <a:t>Enable macros </a:t>
            </a:r>
          </a:p>
          <a:p>
            <a:pPr>
              <a:spcBef>
                <a:spcPts val="600"/>
              </a:spcBef>
              <a:buFont typeface="Courier New" panose="02070309020205020404" pitchFamily="49" charset="0"/>
              <a:buChar char="o"/>
            </a:pPr>
            <a:r>
              <a:rPr lang="en-US" sz="3600" dirty="0"/>
              <a:t>Enter Control </a:t>
            </a:r>
            <a:r>
              <a:rPr lang="en-US" sz="3600" dirty="0" smtClean="0"/>
              <a:t>Q</a:t>
            </a:r>
            <a:endParaRPr lang="en-US" sz="3600" dirty="0"/>
          </a:p>
          <a:p>
            <a:pPr lvl="1">
              <a:spcBef>
                <a:spcPts val="600"/>
              </a:spcBef>
              <a:buFont typeface="Courier New" panose="02070309020205020404" pitchFamily="49" charset="0"/>
              <a:buChar char="o"/>
            </a:pPr>
            <a:r>
              <a:rPr lang="en-US" sz="3600" dirty="0"/>
              <a:t>This sets your baseline assumptions on Results page</a:t>
            </a:r>
          </a:p>
          <a:p>
            <a:pPr lvl="1">
              <a:spcBef>
                <a:spcPts val="600"/>
              </a:spcBef>
              <a:buFont typeface="Courier New" panose="02070309020205020404" pitchFamily="49" charset="0"/>
              <a:buChar char="o"/>
            </a:pPr>
            <a:r>
              <a:rPr lang="en-US" sz="3600" dirty="0"/>
              <a:t>Net income line resets itself</a:t>
            </a:r>
          </a:p>
          <a:p>
            <a:pPr>
              <a:spcBef>
                <a:spcPts val="600"/>
              </a:spcBef>
              <a:buFont typeface="Courier New" panose="02070309020205020404" pitchFamily="49" charset="0"/>
              <a:buChar char="o"/>
            </a:pPr>
            <a:r>
              <a:rPr lang="en-US" sz="3600" dirty="0" smtClean="0"/>
              <a:t>Baseline assumptions and Changes to Baseline Assumptions appear on Assumptions and Results worksheets so you can track impact of changes</a:t>
            </a:r>
          </a:p>
          <a:p>
            <a:pPr>
              <a:spcBef>
                <a:spcPts val="600"/>
              </a:spcBef>
              <a:buFont typeface="Courier New" panose="02070309020205020404" pitchFamily="49" charset="0"/>
              <a:buChar char="o"/>
            </a:pPr>
            <a:r>
              <a:rPr lang="en-US" sz="3600" dirty="0" smtClean="0"/>
              <a:t>If </a:t>
            </a:r>
            <a:r>
              <a:rPr lang="en-US" sz="3600" dirty="0"/>
              <a:t>appropriate for your school, have assumption columns read prior year and copy across all years, so if you want to tweak something, it tweaks all years automatically vs. manually having to adjust each year</a:t>
            </a:r>
          </a:p>
          <a:p>
            <a:pPr marL="342900" indent="-342900">
              <a:spcBef>
                <a:spcPts val="600"/>
              </a:spcBef>
              <a:buFont typeface="Courier New" panose="02070309020205020404" pitchFamily="49" charset="0"/>
              <a:buChar char="o"/>
            </a:pPr>
            <a:endParaRPr lang="en-US" sz="3600" dirty="0"/>
          </a:p>
          <a:p>
            <a:pPr marL="342900" indent="-342900">
              <a:spcBef>
                <a:spcPts val="600"/>
              </a:spcBef>
              <a:buFont typeface="Courier New" panose="02070309020205020404" pitchFamily="49" charset="0"/>
              <a:buChar char="o"/>
            </a:pPr>
            <a:r>
              <a:rPr lang="en-US" sz="3600" dirty="0"/>
              <a:t>Additional Worksheets</a:t>
            </a:r>
          </a:p>
          <a:p>
            <a:pPr>
              <a:spcBef>
                <a:spcPts val="600"/>
              </a:spcBef>
              <a:buFont typeface="Courier New" panose="02070309020205020404" pitchFamily="49" charset="0"/>
              <a:buChar char="o"/>
            </a:pPr>
            <a:r>
              <a:rPr lang="en-US" sz="3600" dirty="0"/>
              <a:t>Results page shows the 10 year forecast on tuition, salaries, etc.</a:t>
            </a:r>
          </a:p>
          <a:p>
            <a:pPr>
              <a:spcBef>
                <a:spcPts val="600"/>
              </a:spcBef>
              <a:buFont typeface="Courier New" panose="02070309020205020404" pitchFamily="49" charset="0"/>
              <a:buChar char="o"/>
            </a:pPr>
            <a:r>
              <a:rPr lang="en-US" sz="3600" dirty="0"/>
              <a:t>10 Year snapshot shows Current Year and Year 10 without the intervening years</a:t>
            </a:r>
          </a:p>
          <a:p>
            <a:pPr>
              <a:spcBef>
                <a:spcPts val="600"/>
              </a:spcBef>
              <a:buFont typeface="Courier New" panose="02070309020205020404" pitchFamily="49" charset="0"/>
              <a:buChar char="o"/>
            </a:pPr>
            <a:r>
              <a:rPr lang="en-US" sz="3600" dirty="0"/>
              <a:t>Pie charts, bar charts and line charts added to show board and others the info without overwhelming them with numbers</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9138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“Unlocking” the NBOA Long Range Financial Model</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spcBef>
                <a:spcPts val="600"/>
              </a:spcBef>
              <a:buFont typeface="Courier New" panose="02070309020205020404" pitchFamily="49" charset="0"/>
              <a:buChar char="o"/>
            </a:pPr>
            <a:r>
              <a:rPr lang="en-US" sz="2000" dirty="0"/>
              <a:t>Examples of why to unlock and customize the model </a:t>
            </a:r>
            <a:r>
              <a:rPr lang="en-US" sz="2000" dirty="0" smtClean="0"/>
              <a:t>–</a:t>
            </a:r>
          </a:p>
          <a:p>
            <a:pPr>
              <a:spcBef>
                <a:spcPts val="600"/>
              </a:spcBef>
              <a:buFont typeface="Courier New" panose="02070309020205020404" pitchFamily="49" charset="0"/>
              <a:buChar char="o"/>
            </a:pPr>
            <a:endParaRPr lang="en-US" sz="1500" dirty="0"/>
          </a:p>
          <a:p>
            <a:pPr marL="827532" lvl="3" indent="-342900">
              <a:spcBef>
                <a:spcPts val="600"/>
              </a:spcBef>
              <a:buClrTx/>
              <a:buFont typeface="Book Antiqua" panose="02040602050305030304" pitchFamily="18" charset="0"/>
              <a:buChar char="•"/>
            </a:pPr>
            <a:r>
              <a:rPr lang="en-US" dirty="0" smtClean="0"/>
              <a:t>My </a:t>
            </a:r>
            <a:r>
              <a:rPr lang="en-US" dirty="0"/>
              <a:t>school </a:t>
            </a:r>
            <a:r>
              <a:rPr lang="en-US" dirty="0" smtClean="0"/>
              <a:t>didn’t have </a:t>
            </a:r>
            <a:r>
              <a:rPr lang="en-US" dirty="0"/>
              <a:t>debt so I wanted to remove the debt line items from the budget models as well as from the line </a:t>
            </a:r>
            <a:r>
              <a:rPr lang="en-US" dirty="0" smtClean="0"/>
              <a:t>chart</a:t>
            </a:r>
          </a:p>
          <a:p>
            <a:pPr marL="484632" lvl="3" indent="0">
              <a:spcBef>
                <a:spcPts val="600"/>
              </a:spcBef>
              <a:buClrTx/>
              <a:buNone/>
            </a:pPr>
            <a:endParaRPr lang="en-US" sz="1500" dirty="0"/>
          </a:p>
          <a:p>
            <a:pPr marL="827532" lvl="3" indent="-342900">
              <a:spcBef>
                <a:spcPts val="600"/>
              </a:spcBef>
              <a:buClrTx/>
              <a:buFont typeface="Book Antiqua" panose="02040602050305030304" pitchFamily="18" charset="0"/>
              <a:buChar char="•"/>
            </a:pPr>
            <a:r>
              <a:rPr lang="en-US" dirty="0"/>
              <a:t>I wanted to move the various spreadsheet tabs into an order that I used more frequently.  For example, I look at the spreadsheets much more frequently than the pie charts, so I moved the pie charts, bar charts and line charts to the very end of the tabs rather than at the beginning</a:t>
            </a:r>
            <a:r>
              <a:rPr lang="en-US" dirty="0" smtClean="0"/>
              <a:t>.</a:t>
            </a:r>
          </a:p>
          <a:p>
            <a:pPr marL="484632" lvl="3" indent="0">
              <a:spcBef>
                <a:spcPts val="600"/>
              </a:spcBef>
              <a:buClrTx/>
              <a:buNone/>
            </a:pPr>
            <a:endParaRPr lang="en-US" sz="1500" dirty="0"/>
          </a:p>
          <a:p>
            <a:pPr marL="827532" lvl="3" indent="-342900">
              <a:spcBef>
                <a:spcPts val="600"/>
              </a:spcBef>
              <a:buClrTx/>
              <a:buFont typeface="Book Antiqua" panose="02040602050305030304" pitchFamily="18" charset="0"/>
              <a:buChar char="•"/>
            </a:pPr>
            <a:r>
              <a:rPr lang="en-US" dirty="0"/>
              <a:t>I </a:t>
            </a:r>
            <a:r>
              <a:rPr lang="en-US" dirty="0" smtClean="0"/>
              <a:t>put </a:t>
            </a:r>
            <a:r>
              <a:rPr lang="en-US" dirty="0"/>
              <a:t>blocks and circles around numbers that were important to my board so the numbers would jump out at them</a:t>
            </a:r>
          </a:p>
          <a:p>
            <a:pPr>
              <a:buFont typeface="Wingdings" panose="05000000000000000000" pitchFamily="2" charset="2"/>
              <a:buChar char="Ø"/>
            </a:pPr>
            <a:endParaRPr lang="en-US" sz="2000"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9658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“Unlocking” the NBOA Long Range Financial Model</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a:spcBef>
                <a:spcPts val="600"/>
              </a:spcBef>
              <a:buFont typeface="Courier New" panose="02070309020205020404" pitchFamily="49" charset="0"/>
              <a:buChar char="o"/>
            </a:pPr>
            <a:r>
              <a:rPr lang="en-US" sz="2200" dirty="0"/>
              <a:t>Examples of why to unlock and customize the model </a:t>
            </a:r>
            <a:r>
              <a:rPr lang="en-US" sz="1800" b="1" i="1" dirty="0"/>
              <a:t>(continued) </a:t>
            </a:r>
          </a:p>
          <a:p>
            <a:pPr marL="827532" lvl="3" indent="-342900">
              <a:spcBef>
                <a:spcPts val="600"/>
              </a:spcBef>
              <a:buClrTx/>
              <a:buFont typeface="Courier New" panose="02070309020205020404" pitchFamily="49" charset="0"/>
              <a:buChar char="o"/>
            </a:pPr>
            <a:r>
              <a:rPr lang="en-US" dirty="0"/>
              <a:t>I wanted to increase tuition at certain grade levels more than the figures on the Assumption Page, so I manually modified the 10 Year Tuition Rate Forecast chart to add an extra $150 to 3K and 4K tuition</a:t>
            </a:r>
          </a:p>
          <a:p>
            <a:pPr marL="342900" indent="-342900">
              <a:spcBef>
                <a:spcPts val="600"/>
              </a:spcBef>
              <a:buFont typeface="Courier New" panose="02070309020205020404" pitchFamily="49" charset="0"/>
              <a:buChar char="o"/>
            </a:pPr>
            <a:endParaRPr lang="en-US" sz="1500" dirty="0"/>
          </a:p>
          <a:p>
            <a:pPr>
              <a:spcBef>
                <a:spcPts val="600"/>
              </a:spcBef>
              <a:buFont typeface="Courier New" panose="02070309020205020404" pitchFamily="49" charset="0"/>
              <a:buChar char="o"/>
            </a:pPr>
            <a:r>
              <a:rPr lang="en-US" sz="2200" dirty="0"/>
              <a:t>Disclaimers on “unlocking” the model - </a:t>
            </a:r>
          </a:p>
          <a:p>
            <a:pPr lvl="1">
              <a:spcBef>
                <a:spcPts val="600"/>
              </a:spcBef>
              <a:buFont typeface="Courier New" panose="02070309020205020404" pitchFamily="49" charset="0"/>
              <a:buChar char="o"/>
            </a:pPr>
            <a:r>
              <a:rPr lang="en-US" sz="2000" dirty="0"/>
              <a:t>be aware of changes and how they will impact other spreadsheets, graphs, etc.  </a:t>
            </a:r>
          </a:p>
          <a:p>
            <a:pPr lvl="1">
              <a:spcBef>
                <a:spcPts val="600"/>
              </a:spcBef>
              <a:buFont typeface="Courier New" panose="02070309020205020404" pitchFamily="49" charset="0"/>
              <a:buChar char="o"/>
            </a:pPr>
            <a:r>
              <a:rPr lang="en-US" sz="2000" dirty="0"/>
              <a:t>You need to anticipate which charts should be impacted and make sure they are  </a:t>
            </a:r>
          </a:p>
          <a:p>
            <a:pPr lvl="1">
              <a:spcBef>
                <a:spcPts val="600"/>
              </a:spcBef>
              <a:buFont typeface="Courier New" panose="02070309020205020404" pitchFamily="49" charset="0"/>
              <a:buChar char="o"/>
            </a:pPr>
            <a:r>
              <a:rPr lang="en-US" sz="2000" dirty="0"/>
              <a:t>test each </a:t>
            </a:r>
            <a:r>
              <a:rPr lang="en-US" sz="2000" dirty="0" smtClean="0"/>
              <a:t>change one at a time </a:t>
            </a:r>
            <a:r>
              <a:rPr lang="en-US" sz="2000" dirty="0"/>
              <a:t>to see how charts look before and after the changes and figure out how to incorporate changes into the spreadsheets to feed into the charts.</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7924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“Unlocking” the NBOA Long Range Financial Model</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a:spcBef>
                <a:spcPts val="600"/>
              </a:spcBef>
              <a:buFont typeface="Courier New" panose="02070309020205020404" pitchFamily="49" charset="0"/>
              <a:buChar char="o"/>
            </a:pPr>
            <a:r>
              <a:rPr lang="en-US" sz="2200" dirty="0"/>
              <a:t>Instructions to unlock the model </a:t>
            </a:r>
          </a:p>
          <a:p>
            <a:pPr lvl="1">
              <a:spcBef>
                <a:spcPts val="600"/>
              </a:spcBef>
              <a:buFont typeface="Courier New" panose="02070309020205020404" pitchFamily="49" charset="0"/>
              <a:buChar char="o"/>
            </a:pPr>
            <a:r>
              <a:rPr lang="en-US" sz="2000" dirty="0"/>
              <a:t>Review </a:t>
            </a:r>
          </a:p>
          <a:p>
            <a:pPr lvl="1">
              <a:spcBef>
                <a:spcPts val="600"/>
              </a:spcBef>
              <a:buFont typeface="Courier New" panose="02070309020205020404" pitchFamily="49" charset="0"/>
              <a:buChar char="o"/>
            </a:pPr>
            <a:r>
              <a:rPr lang="en-US" sz="2000" dirty="0"/>
              <a:t>Unprotect sheet </a:t>
            </a:r>
          </a:p>
          <a:p>
            <a:pPr lvl="1">
              <a:spcBef>
                <a:spcPts val="600"/>
              </a:spcBef>
              <a:buFont typeface="Courier New" panose="02070309020205020404" pitchFamily="49" charset="0"/>
              <a:buChar char="o"/>
            </a:pPr>
            <a:r>
              <a:rPr lang="en-US" sz="2000" dirty="0"/>
              <a:t>NBOA (case sensitive)</a:t>
            </a:r>
          </a:p>
          <a:p>
            <a:pPr lvl="1">
              <a:spcBef>
                <a:spcPts val="600"/>
              </a:spcBef>
              <a:buFont typeface="Courier New" panose="02070309020205020404" pitchFamily="49" charset="0"/>
              <a:buChar char="o"/>
            </a:pPr>
            <a:r>
              <a:rPr lang="en-US" sz="2000" dirty="0"/>
              <a:t>Okay</a:t>
            </a:r>
          </a:p>
          <a:p>
            <a:pPr lvl="1">
              <a:spcBef>
                <a:spcPts val="600"/>
              </a:spcBef>
              <a:buFont typeface="Courier New" panose="02070309020205020404" pitchFamily="49" charset="0"/>
              <a:buChar char="o"/>
            </a:pPr>
            <a:r>
              <a:rPr lang="en-US" sz="2000" dirty="0"/>
              <a:t>Will need to do this for each sheet.  Might be able to right click and select All Sheets and do this for all sheets</a:t>
            </a:r>
          </a:p>
          <a:p>
            <a:pPr>
              <a:spcBef>
                <a:spcPts val="600"/>
              </a:spcBef>
              <a:buFont typeface="Courier New" panose="02070309020205020404" pitchFamily="49" charset="0"/>
              <a:buChar char="o"/>
            </a:pPr>
            <a:endParaRPr lang="en-US" sz="2200" dirty="0"/>
          </a:p>
          <a:p>
            <a:pPr>
              <a:spcBef>
                <a:spcPts val="600"/>
              </a:spcBef>
              <a:buFont typeface="Courier New" panose="02070309020205020404" pitchFamily="49" charset="0"/>
              <a:buChar char="o"/>
            </a:pPr>
            <a:r>
              <a:rPr lang="en-US" sz="2200" dirty="0"/>
              <a:t>You might want to include data from prior tuition increases, salary increases, etc. to the relevant spreadsheets to make this be a data management tool to store historical information.</a:t>
            </a:r>
          </a:p>
          <a:p>
            <a:pPr marL="342900" indent="-342900">
              <a:spcBef>
                <a:spcPts val="600"/>
              </a:spcBef>
              <a:buFont typeface="Courier New" panose="02070309020205020404" pitchFamily="49" charset="0"/>
              <a:buChar char="o"/>
            </a:pPr>
            <a:endParaRPr lang="en-US" sz="2200" dirty="0"/>
          </a:p>
          <a:p>
            <a:pPr>
              <a:spcBef>
                <a:spcPts val="600"/>
              </a:spcBef>
              <a:buFont typeface="Courier New" panose="02070309020205020404" pitchFamily="49" charset="0"/>
              <a:buChar char="o"/>
            </a:pPr>
            <a:r>
              <a:rPr lang="en-US" sz="2200" dirty="0"/>
              <a:t>On spreadsheets that show 10 year forecasts, you can manually add in your school’s historical information, so you have past info and future info</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6122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How to customize the model once unlocked</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a:spcBef>
                <a:spcPts val="600"/>
              </a:spcBef>
              <a:buFont typeface="Courier New" panose="02070309020205020404" pitchFamily="49" charset="0"/>
              <a:buChar char="o"/>
            </a:pPr>
            <a:r>
              <a:rPr lang="en-US" sz="2200" dirty="0"/>
              <a:t>Current Year Inputs</a:t>
            </a:r>
          </a:p>
          <a:p>
            <a:pPr lvl="1">
              <a:spcBef>
                <a:spcPts val="600"/>
              </a:spcBef>
              <a:buFont typeface="Courier New" panose="02070309020205020404" pitchFamily="49" charset="0"/>
              <a:buChar char="o"/>
            </a:pPr>
            <a:r>
              <a:rPr lang="en-US" sz="2000" dirty="0"/>
              <a:t>Ability to customize your specific line items – make it work for you and your school and unique things for your school (Annual Giving forward funded 3 years, </a:t>
            </a:r>
            <a:r>
              <a:rPr lang="en-US" sz="2000" dirty="0" smtClean="0"/>
              <a:t>special donor Foundation</a:t>
            </a:r>
            <a:r>
              <a:rPr lang="en-US" sz="2000" dirty="0"/>
              <a:t>, 2% FIF, etc.)</a:t>
            </a:r>
          </a:p>
          <a:p>
            <a:pPr lvl="1">
              <a:spcBef>
                <a:spcPts val="600"/>
              </a:spcBef>
              <a:buFont typeface="Courier New" panose="02070309020205020404" pitchFamily="49" charset="0"/>
              <a:buChar char="o"/>
            </a:pPr>
            <a:r>
              <a:rPr lang="en-US" sz="2000" dirty="0"/>
              <a:t>Isn’t necessarily perfect (doesn’t necessarily replicate your budget) so modify it as necessary to agree to your budget </a:t>
            </a:r>
          </a:p>
          <a:p>
            <a:pPr lvl="2">
              <a:spcBef>
                <a:spcPts val="600"/>
              </a:spcBef>
              <a:buFont typeface="Courier New" panose="02070309020205020404" pitchFamily="49" charset="0"/>
              <a:buChar char="o"/>
            </a:pPr>
            <a:r>
              <a:rPr lang="en-US" sz="2000" dirty="0"/>
              <a:t>i.e. NTR and Miscellaneous Tuition and Early Pay Discount</a:t>
            </a:r>
          </a:p>
          <a:p>
            <a:pPr lvl="1">
              <a:spcBef>
                <a:spcPts val="600"/>
              </a:spcBef>
              <a:buFont typeface="Courier New" panose="02070309020205020404" pitchFamily="49" charset="0"/>
              <a:buChar char="o"/>
            </a:pPr>
            <a:r>
              <a:rPr lang="en-US" sz="2000" dirty="0"/>
              <a:t>Add lines if needed to make it work for your school</a:t>
            </a:r>
          </a:p>
          <a:p>
            <a:pPr lvl="1">
              <a:spcBef>
                <a:spcPts val="600"/>
              </a:spcBef>
              <a:buFont typeface="Courier New" panose="02070309020205020404" pitchFamily="49" charset="0"/>
              <a:buChar char="o"/>
            </a:pPr>
            <a:r>
              <a:rPr lang="en-US" sz="2000" dirty="0"/>
              <a:t>Add comments to the side to help you remember what you entered or </a:t>
            </a:r>
            <a:r>
              <a:rPr lang="en-US" sz="2000" dirty="0" smtClean="0"/>
              <a:t>why </a:t>
            </a:r>
            <a:r>
              <a:rPr lang="en-US" sz="2000" dirty="0"/>
              <a:t>(i.e. you can create your own definitions and notes)</a:t>
            </a:r>
          </a:p>
          <a:p>
            <a:pPr lvl="1">
              <a:spcBef>
                <a:spcPts val="600"/>
              </a:spcBef>
              <a:buFont typeface="Courier New" panose="02070309020205020404" pitchFamily="49" charset="0"/>
              <a:buChar char="o"/>
            </a:pPr>
            <a:r>
              <a:rPr lang="en-US" sz="2000" dirty="0"/>
              <a:t>Delete charts that aren’t relevant to your school, add charts that are relevant</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4709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6921"/>
          </a:xfrm>
        </p:spPr>
        <p:txBody>
          <a:bodyPr>
            <a:normAutofit fontScale="90000"/>
          </a:bodyPr>
          <a:lstStyle/>
          <a:p>
            <a:r>
              <a:rPr lang="en-US" sz="3200" dirty="0">
                <a:solidFill>
                  <a:schemeClr val="tx1"/>
                </a:solidFill>
              </a:rPr>
              <a:t>How to customize the model once unlocked</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pPr>
              <a:spcBef>
                <a:spcPts val="600"/>
              </a:spcBef>
              <a:buFont typeface="Courier New" panose="02070309020205020404" pitchFamily="49" charset="0"/>
              <a:buChar char="o"/>
            </a:pPr>
            <a:r>
              <a:rPr lang="en-US" sz="2400" dirty="0"/>
              <a:t>Enter your school’s data –</a:t>
            </a:r>
          </a:p>
          <a:p>
            <a:pPr>
              <a:spcBef>
                <a:spcPts val="600"/>
              </a:spcBef>
              <a:buFont typeface="Courier New" panose="02070309020205020404" pitchFamily="49" charset="0"/>
              <a:buChar char="o"/>
            </a:pPr>
            <a:endParaRPr lang="en-US" sz="1300" dirty="0"/>
          </a:p>
          <a:p>
            <a:pPr lvl="1">
              <a:spcBef>
                <a:spcPts val="600"/>
              </a:spcBef>
              <a:buFont typeface="Courier New" panose="02070309020205020404" pitchFamily="49" charset="0"/>
              <a:buChar char="o"/>
            </a:pPr>
            <a:r>
              <a:rPr lang="en-US" dirty="0"/>
              <a:t>Current Year Inputs </a:t>
            </a:r>
            <a:r>
              <a:rPr lang="en-US" dirty="0" smtClean="0"/>
              <a:t>Page</a:t>
            </a:r>
          </a:p>
          <a:p>
            <a:pPr lvl="2">
              <a:spcBef>
                <a:spcPts val="600"/>
              </a:spcBef>
              <a:buFont typeface="Courier New" panose="02070309020205020404" pitchFamily="49" charset="0"/>
              <a:buChar char="o"/>
            </a:pPr>
            <a:r>
              <a:rPr lang="en-US" dirty="0" smtClean="0"/>
              <a:t>Should </a:t>
            </a:r>
            <a:r>
              <a:rPr lang="en-US" dirty="0"/>
              <a:t>total your operating budget surplus or deficit</a:t>
            </a:r>
          </a:p>
          <a:p>
            <a:pPr lvl="1">
              <a:spcBef>
                <a:spcPts val="600"/>
              </a:spcBef>
              <a:buFont typeface="Courier New" panose="02070309020205020404" pitchFamily="49" charset="0"/>
              <a:buChar char="o"/>
            </a:pPr>
            <a:r>
              <a:rPr lang="en-US" dirty="0"/>
              <a:t>Assumptions Page </a:t>
            </a:r>
            <a:endParaRPr lang="en-US" dirty="0" smtClean="0"/>
          </a:p>
          <a:p>
            <a:pPr lvl="2">
              <a:spcBef>
                <a:spcPts val="600"/>
              </a:spcBef>
              <a:buFont typeface="Courier New" panose="02070309020205020404" pitchFamily="49" charset="0"/>
              <a:buChar char="o"/>
            </a:pPr>
            <a:r>
              <a:rPr lang="en-US" dirty="0" smtClean="0"/>
              <a:t>You </a:t>
            </a:r>
            <a:r>
              <a:rPr lang="en-US" dirty="0"/>
              <a:t>might want to have Year 2 read off of Year 1, </a:t>
            </a:r>
            <a:r>
              <a:rPr lang="en-US" dirty="0" smtClean="0"/>
              <a:t>and</a:t>
            </a:r>
          </a:p>
          <a:p>
            <a:pPr marL="905256" lvl="2" indent="0">
              <a:spcBef>
                <a:spcPts val="600"/>
              </a:spcBef>
              <a:buNone/>
            </a:pPr>
            <a:r>
              <a:rPr lang="en-US" dirty="0"/>
              <a:t> </a:t>
            </a:r>
            <a:r>
              <a:rPr lang="en-US" dirty="0" smtClean="0"/>
              <a:t>   copy </a:t>
            </a:r>
            <a:r>
              <a:rPr lang="en-US" dirty="0"/>
              <a:t>that formula over all 10 years</a:t>
            </a:r>
          </a:p>
          <a:p>
            <a:pPr marL="685800" lvl="2" indent="0">
              <a:spcBef>
                <a:spcPts val="600"/>
              </a:spcBef>
              <a:buNone/>
            </a:pPr>
            <a:endParaRPr lang="en-US" sz="1300" dirty="0"/>
          </a:p>
          <a:p>
            <a:pPr marL="1028700" lvl="2" indent="-342900">
              <a:spcBef>
                <a:spcPts val="600"/>
              </a:spcBef>
              <a:buFont typeface="Courier New" panose="02070309020205020404" pitchFamily="49" charset="0"/>
              <a:buChar char="o"/>
            </a:pPr>
            <a:r>
              <a:rPr lang="en-US" sz="2400" i="1" dirty="0"/>
              <a:t>It doesn’t have to be perfect right now – you can fine tune it when you get back to your campus, but hopefully it is close to being your school’s budget.</a:t>
            </a:r>
          </a:p>
          <a:p>
            <a:pPr marL="685800" lvl="2" indent="0">
              <a:spcBef>
                <a:spcPts val="600"/>
              </a:spcBef>
              <a:buNone/>
            </a:pPr>
            <a:endParaRPr lang="en-US" sz="1300" i="1" dirty="0"/>
          </a:p>
          <a:p>
            <a:pPr marL="706374" lvl="1" indent="-342900">
              <a:spcBef>
                <a:spcPts val="600"/>
              </a:spcBef>
              <a:buFont typeface="Courier New" panose="02070309020205020404" pitchFamily="49" charset="0"/>
              <a:buChar char="o"/>
            </a:pPr>
            <a:r>
              <a:rPr lang="en-US" dirty="0"/>
              <a:t>Recommendation – save this as your school’s working document and create another document for us to play with right now.  </a:t>
            </a:r>
            <a:r>
              <a:rPr lang="en-US" b="1" i="1" dirty="0"/>
              <a:t>I don’t want you to accidentally mess up </a:t>
            </a:r>
          </a:p>
          <a:p>
            <a:pPr marL="363474" lvl="1" indent="0">
              <a:spcBef>
                <a:spcPts val="600"/>
              </a:spcBef>
              <a:buNone/>
            </a:pPr>
            <a:r>
              <a:rPr lang="en-US" b="1" i="1" dirty="0" smtClean="0"/>
              <a:t>     your </a:t>
            </a:r>
            <a:r>
              <a:rPr lang="en-US" b="1" i="1" dirty="0"/>
              <a:t>school’s data.</a:t>
            </a:r>
            <a:r>
              <a:rPr lang="en-US" dirty="0"/>
              <a:t> </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2941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6921"/>
          </a:xfrm>
        </p:spPr>
        <p:txBody>
          <a:bodyPr>
            <a:normAutofit/>
          </a:bodyPr>
          <a:lstStyle/>
          <a:p>
            <a:r>
              <a:rPr lang="en-US" sz="3200" dirty="0">
                <a:solidFill>
                  <a:schemeClr val="tx1"/>
                </a:solidFill>
              </a:rPr>
              <a:t>Playing with the Model  - Scenario 1</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090160"/>
          </a:xfrm>
        </p:spPr>
        <p:txBody>
          <a:bodyPr>
            <a:normAutofit lnSpcReduction="10000"/>
          </a:bodyPr>
          <a:lstStyle/>
          <a:p>
            <a:pPr>
              <a:spcBef>
                <a:spcPts val="600"/>
              </a:spcBef>
              <a:buFont typeface="Courier New" panose="02070309020205020404" pitchFamily="49" charset="0"/>
              <a:buChar char="o"/>
            </a:pPr>
            <a:r>
              <a:rPr lang="en-US" sz="2200" dirty="0"/>
              <a:t>Scenario 1 – Price Sensitive School</a:t>
            </a:r>
          </a:p>
          <a:p>
            <a:pPr lvl="1">
              <a:spcBef>
                <a:spcPts val="600"/>
              </a:spcBef>
              <a:buFont typeface="Courier New" panose="02070309020205020404" pitchFamily="49" charset="0"/>
              <a:buChar char="o"/>
            </a:pPr>
            <a:r>
              <a:rPr lang="en-US" sz="2000" dirty="0"/>
              <a:t>Your board has determined that your constituents are very sensitive to tuition price increases.  In light of this, the Finance Committee has decided that the tuition increases for the next ten years will be no more than 1.5% higher than CPI </a:t>
            </a:r>
            <a:r>
              <a:rPr lang="en-US" sz="2000" dirty="0" smtClean="0"/>
              <a:t>each year.</a:t>
            </a:r>
          </a:p>
          <a:p>
            <a:pPr lvl="1">
              <a:spcBef>
                <a:spcPts val="600"/>
              </a:spcBef>
              <a:buFont typeface="Courier New" panose="02070309020205020404" pitchFamily="49" charset="0"/>
              <a:buChar char="o"/>
            </a:pPr>
            <a:r>
              <a:rPr lang="en-US" sz="2000" dirty="0" smtClean="0"/>
              <a:t>Using </a:t>
            </a:r>
            <a:r>
              <a:rPr lang="en-US" sz="2000" dirty="0"/>
              <a:t>this tuition growth figure, determine what changes need to be made to your assumptions so your school will be financially sustainable in the coming years.  Assume annual inflation of </a:t>
            </a:r>
            <a:r>
              <a:rPr lang="en-US" sz="2000" dirty="0" smtClean="0"/>
              <a:t>2% (3.5% tuition increase) and annual </a:t>
            </a:r>
            <a:r>
              <a:rPr lang="en-US" sz="2000" dirty="0"/>
              <a:t>salary increases of 4% greater than </a:t>
            </a:r>
            <a:r>
              <a:rPr lang="en-US" sz="2000" dirty="0" smtClean="0"/>
              <a:t>CPI</a:t>
            </a:r>
            <a:r>
              <a:rPr lang="en-US" sz="2000" dirty="0"/>
              <a:t> </a:t>
            </a:r>
            <a:r>
              <a:rPr lang="en-US" sz="2000" dirty="0" smtClean="0"/>
              <a:t>(6% salary increase).</a:t>
            </a:r>
          </a:p>
          <a:p>
            <a:pPr lvl="2">
              <a:spcBef>
                <a:spcPts val="600"/>
              </a:spcBef>
              <a:buFont typeface="Courier New" panose="02070309020205020404" pitchFamily="49" charset="0"/>
              <a:buChar char="o"/>
            </a:pPr>
            <a:r>
              <a:rPr lang="en-US" sz="2000" dirty="0" smtClean="0"/>
              <a:t> Can </a:t>
            </a:r>
            <a:r>
              <a:rPr lang="en-US" sz="2000" dirty="0"/>
              <a:t>your school afford </a:t>
            </a:r>
            <a:r>
              <a:rPr lang="en-US" sz="2000" dirty="0" smtClean="0"/>
              <a:t>6% </a:t>
            </a:r>
            <a:r>
              <a:rPr lang="en-US" sz="2000" dirty="0"/>
              <a:t>salary increases when tuition </a:t>
            </a:r>
            <a:r>
              <a:rPr lang="en-US" sz="2000" dirty="0" smtClean="0"/>
              <a:t>is</a:t>
            </a:r>
          </a:p>
          <a:p>
            <a:pPr marL="905256" lvl="2" indent="0">
              <a:spcBef>
                <a:spcPts val="600"/>
              </a:spcBef>
              <a:buNone/>
            </a:pPr>
            <a:r>
              <a:rPr lang="en-US" sz="2000" dirty="0"/>
              <a:t> </a:t>
            </a:r>
            <a:r>
              <a:rPr lang="en-US" sz="2000" dirty="0" smtClean="0"/>
              <a:t>    only </a:t>
            </a:r>
            <a:r>
              <a:rPr lang="en-US" sz="2000" dirty="0"/>
              <a:t>increasing </a:t>
            </a:r>
            <a:r>
              <a:rPr lang="en-US" sz="2000" dirty="0" smtClean="0"/>
              <a:t>3.5</a:t>
            </a:r>
            <a:r>
              <a:rPr lang="en-US" sz="2000" dirty="0"/>
              <a:t>%?</a:t>
            </a:r>
          </a:p>
          <a:p>
            <a:pPr lvl="2">
              <a:spcBef>
                <a:spcPts val="600"/>
              </a:spcBef>
              <a:buFont typeface="Courier New" panose="02070309020205020404" pitchFamily="49" charset="0"/>
              <a:buChar char="o"/>
            </a:pPr>
            <a:r>
              <a:rPr lang="en-US" sz="2000" dirty="0" smtClean="0"/>
              <a:t> Change </a:t>
            </a:r>
            <a:r>
              <a:rPr lang="en-US" sz="2000" dirty="0"/>
              <a:t>the salary increases to 2% </a:t>
            </a:r>
            <a:r>
              <a:rPr lang="en-US" sz="2000" dirty="0" smtClean="0"/>
              <a:t>more than CPI (4% salary</a:t>
            </a:r>
          </a:p>
          <a:p>
            <a:pPr marL="905256" lvl="2" indent="0">
              <a:spcBef>
                <a:spcPts val="600"/>
              </a:spcBef>
              <a:buNone/>
            </a:pPr>
            <a:r>
              <a:rPr lang="en-US" sz="2000" dirty="0"/>
              <a:t> </a:t>
            </a:r>
            <a:r>
              <a:rPr lang="en-US" sz="2000" dirty="0" smtClean="0"/>
              <a:t>     increase) and determine </a:t>
            </a:r>
            <a:r>
              <a:rPr lang="en-US" sz="2000" dirty="0"/>
              <a:t>the impact </a:t>
            </a:r>
            <a:r>
              <a:rPr lang="en-US" sz="2000" dirty="0" smtClean="0"/>
              <a:t>on </a:t>
            </a:r>
            <a:r>
              <a:rPr lang="en-US" sz="2000" dirty="0"/>
              <a:t>the budget.</a:t>
            </a:r>
          </a:p>
          <a:p>
            <a:pPr lvl="2">
              <a:spcBef>
                <a:spcPts val="600"/>
              </a:spcBef>
              <a:buFont typeface="Courier New" panose="02070309020205020404" pitchFamily="49" charset="0"/>
              <a:buChar char="o"/>
            </a:pPr>
            <a:r>
              <a:rPr lang="en-US" sz="2000" dirty="0" smtClean="0"/>
              <a:t> What </a:t>
            </a:r>
            <a:r>
              <a:rPr lang="en-US" sz="2000" dirty="0"/>
              <a:t>will your tuition be in 10 years?</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9546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a:solidFill>
                  <a:schemeClr val="tx1"/>
                </a:solidFill>
              </a:rPr>
              <a:t>Playing with the Model  - Scenario 1</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229600" cy="5486400"/>
          </a:xfrm>
        </p:spPr>
        <p:txBody>
          <a:bodyPr>
            <a:normAutofit lnSpcReduction="10000"/>
          </a:bodyPr>
          <a:lstStyle/>
          <a:p>
            <a:pPr>
              <a:spcBef>
                <a:spcPts val="600"/>
              </a:spcBef>
              <a:buFont typeface="Courier New" panose="02070309020205020404" pitchFamily="49" charset="0"/>
              <a:buChar char="o"/>
            </a:pPr>
            <a:r>
              <a:rPr lang="en-US" sz="2200" dirty="0"/>
              <a:t>Scenario 1 – Price Sensitive School </a:t>
            </a:r>
            <a:r>
              <a:rPr lang="en-US" sz="2200" b="1" i="1" dirty="0"/>
              <a:t>(</a:t>
            </a:r>
            <a:r>
              <a:rPr lang="en-US" sz="2200" b="1" i="1" dirty="0" smtClean="0"/>
              <a:t>continued)</a:t>
            </a:r>
          </a:p>
          <a:p>
            <a:pPr>
              <a:spcBef>
                <a:spcPts val="600"/>
              </a:spcBef>
              <a:buNone/>
            </a:pPr>
            <a:endParaRPr lang="en-US" sz="1000" b="1" i="1" dirty="0"/>
          </a:p>
          <a:p>
            <a:pPr lvl="1">
              <a:spcBef>
                <a:spcPts val="600"/>
              </a:spcBef>
              <a:buFont typeface="Courier New" panose="02070309020205020404" pitchFamily="49" charset="0"/>
              <a:buChar char="o"/>
            </a:pPr>
            <a:r>
              <a:rPr lang="en-US" sz="2200" dirty="0" smtClean="0"/>
              <a:t>Change </a:t>
            </a:r>
            <a:r>
              <a:rPr lang="en-US" sz="2200" dirty="0"/>
              <a:t>the salary increases back to 4% </a:t>
            </a:r>
            <a:r>
              <a:rPr lang="en-US" sz="2200" dirty="0" smtClean="0"/>
              <a:t>(6% total) to </a:t>
            </a:r>
            <a:r>
              <a:rPr lang="en-US" sz="2200" dirty="0"/>
              <a:t>answer these questions:</a:t>
            </a:r>
          </a:p>
          <a:p>
            <a:pPr lvl="3">
              <a:spcBef>
                <a:spcPts val="600"/>
              </a:spcBef>
              <a:buFont typeface="Courier New" panose="02070309020205020404" pitchFamily="49" charset="0"/>
              <a:buChar char="o"/>
            </a:pPr>
            <a:r>
              <a:rPr lang="en-US" dirty="0" smtClean="0"/>
              <a:t>  Can </a:t>
            </a:r>
            <a:r>
              <a:rPr lang="en-US" dirty="0"/>
              <a:t>you manage this with your current student </a:t>
            </a:r>
            <a:r>
              <a:rPr lang="en-US" dirty="0" smtClean="0"/>
              <a:t>body?</a:t>
            </a:r>
          </a:p>
          <a:p>
            <a:pPr marL="1170432" lvl="3" indent="0">
              <a:spcBef>
                <a:spcPts val="600"/>
              </a:spcBef>
              <a:buNone/>
            </a:pPr>
            <a:r>
              <a:rPr lang="en-US" dirty="0"/>
              <a:t> </a:t>
            </a:r>
            <a:r>
              <a:rPr lang="en-US" dirty="0" smtClean="0"/>
              <a:t>    How </a:t>
            </a:r>
            <a:r>
              <a:rPr lang="en-US" dirty="0"/>
              <a:t>much does your student body need to grow?</a:t>
            </a:r>
          </a:p>
          <a:p>
            <a:pPr lvl="3">
              <a:spcBef>
                <a:spcPts val="600"/>
              </a:spcBef>
              <a:buFont typeface="Courier New" panose="02070309020205020404" pitchFamily="49" charset="0"/>
              <a:buChar char="o"/>
            </a:pPr>
            <a:r>
              <a:rPr lang="en-US" dirty="0" smtClean="0"/>
              <a:t>  Will </a:t>
            </a:r>
            <a:r>
              <a:rPr lang="en-US" dirty="0"/>
              <a:t>you need to reduce your overall employment?</a:t>
            </a:r>
          </a:p>
          <a:p>
            <a:pPr lvl="3">
              <a:spcBef>
                <a:spcPts val="600"/>
              </a:spcBef>
              <a:buFont typeface="Courier New" panose="02070309020205020404" pitchFamily="49" charset="0"/>
              <a:buChar char="o"/>
            </a:pPr>
            <a:r>
              <a:rPr lang="en-US" dirty="0" smtClean="0"/>
              <a:t>  How </a:t>
            </a:r>
            <a:r>
              <a:rPr lang="en-US" dirty="0"/>
              <a:t>will you keep your operations costs stable?</a:t>
            </a:r>
          </a:p>
          <a:p>
            <a:pPr lvl="3">
              <a:spcBef>
                <a:spcPts val="600"/>
              </a:spcBef>
              <a:buFont typeface="Courier New" panose="02070309020205020404" pitchFamily="49" charset="0"/>
              <a:buChar char="o"/>
            </a:pPr>
            <a:r>
              <a:rPr lang="en-US" dirty="0" smtClean="0"/>
              <a:t>  Is </a:t>
            </a:r>
            <a:r>
              <a:rPr lang="en-US" dirty="0"/>
              <a:t>this truly sustainable for you without eroding </a:t>
            </a:r>
            <a:r>
              <a:rPr lang="en-US" dirty="0" smtClean="0"/>
              <a:t>your</a:t>
            </a:r>
          </a:p>
          <a:p>
            <a:pPr marL="1170432" lvl="3" indent="0">
              <a:spcBef>
                <a:spcPts val="600"/>
              </a:spcBef>
              <a:buNone/>
            </a:pPr>
            <a:r>
              <a:rPr lang="en-US" dirty="0"/>
              <a:t> </a:t>
            </a:r>
            <a:r>
              <a:rPr lang="en-US" dirty="0" smtClean="0"/>
              <a:t>    program</a:t>
            </a:r>
            <a:r>
              <a:rPr lang="en-US" dirty="0"/>
              <a:t>?</a:t>
            </a:r>
          </a:p>
          <a:p>
            <a:pPr lvl="3">
              <a:spcBef>
                <a:spcPts val="600"/>
              </a:spcBef>
              <a:buFont typeface="Courier New" panose="02070309020205020404" pitchFamily="49" charset="0"/>
              <a:buChar char="o"/>
            </a:pPr>
            <a:r>
              <a:rPr lang="en-US" dirty="0" smtClean="0"/>
              <a:t>  What </a:t>
            </a:r>
            <a:r>
              <a:rPr lang="en-US" dirty="0"/>
              <a:t>personnel cuts will you need?</a:t>
            </a:r>
          </a:p>
          <a:p>
            <a:pPr lvl="3">
              <a:spcBef>
                <a:spcPts val="600"/>
              </a:spcBef>
              <a:buFont typeface="Courier New" panose="02070309020205020404" pitchFamily="49" charset="0"/>
              <a:buChar char="o"/>
            </a:pPr>
            <a:r>
              <a:rPr lang="en-US" dirty="0" smtClean="0"/>
              <a:t>  What </a:t>
            </a:r>
            <a:r>
              <a:rPr lang="en-US" dirty="0"/>
              <a:t>enrollment growth will you need?</a:t>
            </a:r>
          </a:p>
          <a:p>
            <a:pPr lvl="3">
              <a:spcBef>
                <a:spcPts val="600"/>
              </a:spcBef>
              <a:buFont typeface="Courier New" panose="02070309020205020404" pitchFamily="49" charset="0"/>
              <a:buChar char="o"/>
            </a:pPr>
            <a:r>
              <a:rPr lang="en-US" dirty="0" smtClean="0"/>
              <a:t>  What </a:t>
            </a:r>
            <a:r>
              <a:rPr lang="en-US" dirty="0"/>
              <a:t>endowment or annual fund growth do you need?</a:t>
            </a:r>
          </a:p>
          <a:p>
            <a:pPr lvl="3">
              <a:spcBef>
                <a:spcPts val="600"/>
              </a:spcBef>
              <a:buFont typeface="Courier New" panose="02070309020205020404" pitchFamily="49" charset="0"/>
              <a:buChar char="o"/>
            </a:pPr>
            <a:r>
              <a:rPr lang="en-US" dirty="0" smtClean="0"/>
              <a:t>  How </a:t>
            </a:r>
            <a:r>
              <a:rPr lang="en-US" dirty="0"/>
              <a:t>do the above questions get answered if you want </a:t>
            </a:r>
            <a:r>
              <a:rPr lang="en-US" dirty="0" smtClean="0"/>
              <a:t>to</a:t>
            </a:r>
          </a:p>
          <a:p>
            <a:pPr marL="1170432" lvl="3" indent="0">
              <a:spcBef>
                <a:spcPts val="600"/>
              </a:spcBef>
              <a:buNone/>
            </a:pPr>
            <a:r>
              <a:rPr lang="en-US" dirty="0"/>
              <a:t> </a:t>
            </a:r>
            <a:r>
              <a:rPr lang="en-US" dirty="0" smtClean="0"/>
              <a:t>    stay </a:t>
            </a:r>
            <a:r>
              <a:rPr lang="en-US" dirty="0"/>
              <a:t>budget </a:t>
            </a:r>
            <a:r>
              <a:rPr lang="en-US" dirty="0" smtClean="0"/>
              <a:t>neutral?</a:t>
            </a: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6781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additive="base">
                                        <p:cTn id="5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 calcmode="lin" valueType="num">
                                      <p:cBhvr additive="base">
                                        <p:cTn id="6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
                                            <p:txEl>
                                              <p:pRg st="12" end="12"/>
                                            </p:txEl>
                                          </p:spTgt>
                                        </p:tgtEl>
                                        <p:attrNameLst>
                                          <p:attrName>style.visibility</p:attrName>
                                        </p:attrNameLst>
                                      </p:cBhvr>
                                      <p:to>
                                        <p:strVal val="visible"/>
                                      </p:to>
                                    </p:set>
                                    <p:anim calcmode="lin" valueType="num">
                                      <p:cBhvr additive="base">
                                        <p:cTn id="6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458200" cy="838200"/>
          </a:xfrm>
        </p:spPr>
        <p:txBody>
          <a:bodyPr>
            <a:normAutofit/>
          </a:bodyPr>
          <a:lstStyle/>
          <a:p>
            <a:r>
              <a:rPr lang="en-US" sz="2400" dirty="0">
                <a:solidFill>
                  <a:schemeClr val="tx1"/>
                </a:solidFill>
              </a:rPr>
              <a:t>Playing with the Model – Scenario 1 </a:t>
            </a:r>
            <a:r>
              <a:rPr lang="en-US" sz="2400" i="1" dirty="0">
                <a:solidFill>
                  <a:schemeClr val="tx1"/>
                </a:solidFill>
              </a:rPr>
              <a:t>(continued)</a:t>
            </a:r>
            <a:endParaRPr lang="en-US" sz="24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47800"/>
            <a:ext cx="8229600" cy="4861560"/>
          </a:xfrm>
        </p:spPr>
        <p:txBody>
          <a:bodyPr>
            <a:normAutofit fontScale="92500" lnSpcReduction="20000"/>
          </a:bodyPr>
          <a:lstStyle/>
          <a:p>
            <a:pPr marL="342900" indent="-342900">
              <a:spcBef>
                <a:spcPts val="600"/>
              </a:spcBef>
              <a:buFont typeface="Courier New" panose="02070309020205020404" pitchFamily="49" charset="0"/>
              <a:buChar char="o"/>
            </a:pPr>
            <a:r>
              <a:rPr lang="en-US" sz="2200" b="1" i="1" dirty="0"/>
              <a:t>SDS price differential - 2002</a:t>
            </a:r>
          </a:p>
          <a:p>
            <a:pPr>
              <a:spcBef>
                <a:spcPts val="600"/>
              </a:spcBef>
              <a:buFont typeface="Courier New" panose="02070309020205020404" pitchFamily="49" charset="0"/>
              <a:buChar char="o"/>
            </a:pPr>
            <a:r>
              <a:rPr lang="en-US" sz="2200" dirty="0"/>
              <a:t>The tuition gap between 4K and 5K had been $1,500 and between 5K and 1</a:t>
            </a:r>
            <a:r>
              <a:rPr lang="en-US" sz="2200" baseline="30000" dirty="0"/>
              <a:t>st</a:t>
            </a:r>
            <a:r>
              <a:rPr lang="en-US" sz="2200" dirty="0"/>
              <a:t> had been $2,200</a:t>
            </a:r>
          </a:p>
          <a:p>
            <a:pPr>
              <a:spcBef>
                <a:spcPts val="600"/>
              </a:spcBef>
              <a:buFont typeface="Courier New" panose="02070309020205020404" pitchFamily="49" charset="0"/>
              <a:buChar char="o"/>
            </a:pPr>
            <a:r>
              <a:rPr lang="en-US" sz="2200" dirty="0"/>
              <a:t>We decreased 5K tuition to equal 4K (hoping to grow 5K enrollment), thereby increasing the gap between 5K and 1</a:t>
            </a:r>
            <a:r>
              <a:rPr lang="en-US" sz="2200" baseline="30000" dirty="0"/>
              <a:t>st</a:t>
            </a:r>
            <a:r>
              <a:rPr lang="en-US" sz="2200" dirty="0"/>
              <a:t> to 3,600</a:t>
            </a:r>
          </a:p>
          <a:p>
            <a:pPr lvl="1">
              <a:spcBef>
                <a:spcPts val="600"/>
              </a:spcBef>
              <a:buFont typeface="Courier New" panose="02070309020205020404" pitchFamily="49" charset="0"/>
              <a:buChar char="o"/>
            </a:pPr>
            <a:r>
              <a:rPr lang="en-US" sz="2000" dirty="0"/>
              <a:t>9 years later, due to annual across the board % increases in tuition, the gap between 5K and 1</a:t>
            </a:r>
            <a:r>
              <a:rPr lang="en-US" sz="2000" baseline="30000" dirty="0"/>
              <a:t>st</a:t>
            </a:r>
            <a:r>
              <a:rPr lang="en-US" sz="2000" dirty="0"/>
              <a:t> had almost doubled from 3,600 to 6,270</a:t>
            </a:r>
          </a:p>
          <a:p>
            <a:pPr lvl="1">
              <a:spcBef>
                <a:spcPts val="600"/>
              </a:spcBef>
              <a:buFont typeface="Courier New" panose="02070309020205020404" pitchFamily="49" charset="0"/>
              <a:buChar char="o"/>
            </a:pPr>
            <a:r>
              <a:rPr lang="en-US" sz="2000" dirty="0"/>
              <a:t>It took 8 years to get 5K tuition back to the level it had been before it was reduced by 1,500</a:t>
            </a:r>
          </a:p>
          <a:p>
            <a:pPr lvl="1">
              <a:spcBef>
                <a:spcPts val="600"/>
              </a:spcBef>
              <a:buFont typeface="Courier New" panose="02070309020205020404" pitchFamily="49" charset="0"/>
              <a:buChar char="o"/>
            </a:pPr>
            <a:r>
              <a:rPr lang="en-US" sz="2000" b="1" i="1" dirty="0"/>
              <a:t>We would never had made those changes had we looked out 10 years and seen the impact </a:t>
            </a:r>
          </a:p>
          <a:p>
            <a:pPr lvl="1">
              <a:spcBef>
                <a:spcPts val="600"/>
              </a:spcBef>
              <a:buFont typeface="Courier New" panose="02070309020205020404" pitchFamily="49" charset="0"/>
              <a:buChar char="o"/>
            </a:pPr>
            <a:endParaRPr lang="en-US" sz="2000" b="1" i="1" dirty="0"/>
          </a:p>
          <a:p>
            <a:pPr marL="342900" indent="-342900">
              <a:spcBef>
                <a:spcPts val="600"/>
              </a:spcBef>
              <a:buFont typeface="Courier New" panose="02070309020205020404" pitchFamily="49" charset="0"/>
              <a:buChar char="o"/>
            </a:pPr>
            <a:r>
              <a:rPr lang="en-US" sz="2200" b="1" i="1" dirty="0"/>
              <a:t>SDS price differential - 2016</a:t>
            </a:r>
            <a:endParaRPr lang="en-US" sz="2200" dirty="0"/>
          </a:p>
          <a:p>
            <a:pPr>
              <a:spcBef>
                <a:spcPts val="600"/>
              </a:spcBef>
              <a:buFont typeface="Courier New" panose="02070309020205020404" pitchFamily="49" charset="0"/>
              <a:buChar char="o"/>
            </a:pPr>
            <a:r>
              <a:rPr lang="en-US" sz="2200" dirty="0"/>
              <a:t>Review 2 slides and tuition scenario of $150 difference between 3K and 4K tuition</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0384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Spartanburg Day School “story” –</a:t>
            </a:r>
            <a:br>
              <a:rPr lang="en-US" sz="3200" dirty="0">
                <a:solidFill>
                  <a:schemeClr val="tx1"/>
                </a:solidFill>
              </a:rPr>
            </a:br>
            <a:r>
              <a:rPr lang="en-US" sz="3200" dirty="0">
                <a:solidFill>
                  <a:schemeClr val="tx1"/>
                </a:solidFill>
              </a:rPr>
              <a:t>aka “How to Boil a Frog”</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lvl="1">
              <a:spcBef>
                <a:spcPts val="0"/>
              </a:spcBef>
              <a:buFont typeface="Courier New" panose="02070309020205020404" pitchFamily="49" charset="0"/>
              <a:buChar char="o"/>
            </a:pPr>
            <a:r>
              <a:rPr lang="en-US" dirty="0"/>
              <a:t>Conducted benchmark work as a result of our strategic plan.  Learned that over a 10 year period, our benchmark schools –</a:t>
            </a:r>
          </a:p>
          <a:p>
            <a:pPr marL="706374" lvl="1" indent="-342900">
              <a:spcBef>
                <a:spcPts val="0"/>
              </a:spcBef>
              <a:buFont typeface="Courier New" panose="02070309020205020404" pitchFamily="49" charset="0"/>
              <a:buChar char="o"/>
            </a:pPr>
            <a:endParaRPr lang="en-US" dirty="0"/>
          </a:p>
          <a:p>
            <a:pPr lvl="2">
              <a:spcBef>
                <a:spcPts val="0"/>
              </a:spcBef>
              <a:buFont typeface="Courier New" panose="02070309020205020404" pitchFamily="49" charset="0"/>
              <a:buChar char="o"/>
            </a:pPr>
            <a:r>
              <a:rPr lang="en-US" dirty="0"/>
              <a:t>had increased financial aid over 100% and enrollment had gone up 29%</a:t>
            </a:r>
          </a:p>
          <a:p>
            <a:pPr lvl="2">
              <a:spcBef>
                <a:spcPts val="0"/>
              </a:spcBef>
              <a:buFont typeface="Courier New" panose="02070309020205020404" pitchFamily="49" charset="0"/>
              <a:buChar char="o"/>
            </a:pPr>
            <a:r>
              <a:rPr lang="en-US" dirty="0"/>
              <a:t>at SDS, financial aid had increased 50% and enrollment had increased 2%</a:t>
            </a:r>
          </a:p>
          <a:p>
            <a:pPr lvl="2">
              <a:spcBef>
                <a:spcPts val="0"/>
              </a:spcBef>
              <a:buFont typeface="Courier New" panose="02070309020205020404" pitchFamily="49" charset="0"/>
              <a:buChar char="o"/>
            </a:pPr>
            <a:r>
              <a:rPr lang="en-US" dirty="0"/>
              <a:t>our tuition, faculty salaries and enrollment lagged our benchmark schools</a:t>
            </a:r>
          </a:p>
          <a:p>
            <a:pPr lvl="2">
              <a:spcBef>
                <a:spcPts val="0"/>
              </a:spcBef>
              <a:buFont typeface="Courier New" panose="02070309020205020404" pitchFamily="49" charset="0"/>
              <a:buChar char="o"/>
            </a:pPr>
            <a:r>
              <a:rPr lang="en-US" dirty="0"/>
              <a:t>70% of the School’s families pay in full during the summer </a:t>
            </a:r>
          </a:p>
          <a:p>
            <a:pPr marL="934974" lvl="1" indent="-571500">
              <a:spcBef>
                <a:spcPts val="0"/>
              </a:spcBef>
              <a:buFont typeface="Courier New" panose="02070309020205020404" pitchFamily="49" charset="0"/>
              <a:buChar char="o"/>
            </a:pPr>
            <a:endParaRPr lang="en-US" sz="3600" dirty="0"/>
          </a:p>
          <a:p>
            <a:pPr lvl="1">
              <a:spcBef>
                <a:spcPts val="0"/>
              </a:spcBef>
              <a:buFont typeface="Courier New" panose="02070309020205020404" pitchFamily="49" charset="0"/>
              <a:buChar char="o"/>
            </a:pPr>
            <a:r>
              <a:rPr lang="en-US" dirty="0"/>
              <a:t>Increased tuition 15% (at the highest level, that was a $1,200 increase from $8,100 to $9,300; at the lowest grades it was a $600 increase).</a:t>
            </a:r>
            <a:endParaRPr lang="en-US" sz="3600" dirty="0"/>
          </a:p>
          <a:p>
            <a:pPr lvl="1">
              <a:spcBef>
                <a:spcPts val="0"/>
              </a:spcBef>
              <a:buFont typeface="Courier New" panose="02070309020205020404" pitchFamily="49" charset="0"/>
              <a:buChar char="o"/>
            </a:pPr>
            <a:endParaRPr lang="en-US" dirty="0"/>
          </a:p>
          <a:p>
            <a:pPr lvl="1">
              <a:spcBef>
                <a:spcPts val="0"/>
              </a:spcBef>
              <a:buFont typeface="Courier New" panose="02070309020205020404" pitchFamily="49" charset="0"/>
              <a:buChar char="o"/>
            </a:pPr>
            <a:r>
              <a:rPr lang="en-US" dirty="0"/>
              <a:t>Raised salaries 9% (strategic plan called for raises in this amount for 3 years in a row to get our salaries to 85% of local public schools).</a:t>
            </a:r>
            <a:endParaRPr lang="en-US" sz="2200" dirty="0"/>
          </a:p>
          <a:p>
            <a:pPr>
              <a:buFont typeface="Wingdings" panose="05000000000000000000" pitchFamily="2" charset="2"/>
              <a:buChar char="Ø"/>
            </a:pPr>
            <a:endParaRPr lang="en-US" dirty="0"/>
          </a:p>
          <a:p>
            <a:pPr marL="137160" indent="0">
              <a:buNone/>
            </a:pPr>
            <a:endParaRPr lang="en-US" dirty="0"/>
          </a:p>
        </p:txBody>
      </p:sp>
      <p:pic>
        <p:nvPicPr>
          <p:cNvPr id="2050"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a:solidFill>
                  <a:schemeClr val="tx1"/>
                </a:solidFill>
              </a:rPr>
              <a:t>Playing with the Model – Scenario 2</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95400"/>
            <a:ext cx="8229600" cy="5013960"/>
          </a:xfrm>
        </p:spPr>
        <p:txBody>
          <a:bodyPr>
            <a:normAutofit fontScale="92500"/>
          </a:bodyPr>
          <a:lstStyle/>
          <a:p>
            <a:pPr>
              <a:spcBef>
                <a:spcPts val="600"/>
              </a:spcBef>
              <a:buFont typeface="Courier New" panose="02070309020205020404" pitchFamily="49" charset="0"/>
              <a:buChar char="o"/>
            </a:pPr>
            <a:r>
              <a:rPr lang="en-US" sz="2400" dirty="0"/>
              <a:t>Scenario 2 – Runaway Financial Aid School</a:t>
            </a:r>
          </a:p>
          <a:p>
            <a:pPr marL="342900" indent="-342900">
              <a:spcBef>
                <a:spcPts val="600"/>
              </a:spcBef>
              <a:buFont typeface="Courier New" panose="02070309020205020404" pitchFamily="49" charset="0"/>
              <a:buChar char="o"/>
            </a:pPr>
            <a:endParaRPr lang="en-US" sz="1500" dirty="0"/>
          </a:p>
          <a:p>
            <a:pPr lvl="1">
              <a:spcBef>
                <a:spcPts val="600"/>
              </a:spcBef>
              <a:buFont typeface="Courier New" panose="02070309020205020404" pitchFamily="49" charset="0"/>
              <a:buChar char="o"/>
            </a:pPr>
            <a:r>
              <a:rPr lang="en-US" sz="2000" dirty="0"/>
              <a:t>Your Admissions department prides itself on filling the school.  However, in order to do this, they use financial aid as the carrot to fill the seats.  This has caused the financial aid budget to increase significantly each year.</a:t>
            </a:r>
          </a:p>
          <a:p>
            <a:pPr marL="706374" lvl="1" indent="-342900">
              <a:spcBef>
                <a:spcPts val="600"/>
              </a:spcBef>
              <a:buFont typeface="Courier New" panose="02070309020205020404" pitchFamily="49" charset="0"/>
              <a:buChar char="o"/>
            </a:pPr>
            <a:endParaRPr lang="en-US" sz="1500" dirty="0"/>
          </a:p>
          <a:p>
            <a:pPr marL="1028700" lvl="2" indent="-342900">
              <a:spcBef>
                <a:spcPts val="600"/>
              </a:spcBef>
              <a:buFont typeface="Courier New" panose="02070309020205020404" pitchFamily="49" charset="0"/>
              <a:buChar char="o"/>
            </a:pPr>
            <a:r>
              <a:rPr lang="en-US" sz="2000" dirty="0"/>
              <a:t>Option 1 – Alter the model to assume a 10% increase each year in financial aid (6% increase in F/A as a % of Gross Tuition) and a 1% growth in enrollment each year (use 4 students per year)</a:t>
            </a:r>
          </a:p>
          <a:p>
            <a:pPr lvl="3">
              <a:spcBef>
                <a:spcPts val="600"/>
              </a:spcBef>
              <a:buFont typeface="Courier New" panose="02070309020205020404" pitchFamily="49" charset="0"/>
              <a:buChar char="o"/>
            </a:pPr>
            <a:r>
              <a:rPr lang="en-US" sz="1600" dirty="0" smtClean="0"/>
              <a:t> </a:t>
            </a:r>
            <a:r>
              <a:rPr lang="en-US" sz="1800" dirty="0" smtClean="0"/>
              <a:t>What </a:t>
            </a:r>
            <a:r>
              <a:rPr lang="en-US" sz="1800" dirty="0"/>
              <a:t>is the impact on Net Tuition Revenue and NTR per </a:t>
            </a:r>
            <a:r>
              <a:rPr lang="en-US" sz="1800" dirty="0" smtClean="0"/>
              <a:t>student</a:t>
            </a:r>
          </a:p>
          <a:p>
            <a:pPr marL="1170432" lvl="3" indent="0">
              <a:spcBef>
                <a:spcPts val="600"/>
              </a:spcBef>
              <a:buNone/>
            </a:pPr>
            <a:r>
              <a:rPr lang="en-US" sz="1800" dirty="0"/>
              <a:t> </a:t>
            </a:r>
            <a:r>
              <a:rPr lang="en-US" sz="1800" dirty="0" smtClean="0"/>
              <a:t>     in </a:t>
            </a:r>
            <a:r>
              <a:rPr lang="en-US" sz="1800" dirty="0"/>
              <a:t>5 </a:t>
            </a:r>
            <a:r>
              <a:rPr lang="en-US" sz="1800" dirty="0" smtClean="0"/>
              <a:t>years</a:t>
            </a:r>
            <a:r>
              <a:rPr lang="en-US" sz="1800" dirty="0"/>
              <a:t>?  In 10 years?</a:t>
            </a:r>
          </a:p>
          <a:p>
            <a:pPr lvl="3">
              <a:spcBef>
                <a:spcPts val="600"/>
              </a:spcBef>
              <a:buFont typeface="Courier New" panose="02070309020205020404" pitchFamily="49" charset="0"/>
              <a:buChar char="o"/>
            </a:pPr>
            <a:r>
              <a:rPr lang="en-US" sz="1800" dirty="0" smtClean="0"/>
              <a:t> How </a:t>
            </a:r>
            <a:r>
              <a:rPr lang="en-US" sz="1800" dirty="0"/>
              <a:t>much is your financial aid as a percentage of tuition revenue?</a:t>
            </a:r>
          </a:p>
          <a:p>
            <a:pPr lvl="3">
              <a:spcBef>
                <a:spcPts val="600"/>
              </a:spcBef>
              <a:buFont typeface="Courier New" panose="02070309020205020404" pitchFamily="49" charset="0"/>
              <a:buChar char="o"/>
            </a:pPr>
            <a:r>
              <a:rPr lang="en-US" sz="1800" dirty="0" smtClean="0"/>
              <a:t> How </a:t>
            </a:r>
            <a:r>
              <a:rPr lang="en-US" sz="1800" dirty="0"/>
              <a:t>will each of these numbers change in 10 years according to </a:t>
            </a:r>
            <a:r>
              <a:rPr lang="en-US" sz="1800" dirty="0" smtClean="0"/>
              <a:t>the</a:t>
            </a:r>
          </a:p>
          <a:p>
            <a:pPr marL="1170432" lvl="3" indent="0">
              <a:spcBef>
                <a:spcPts val="600"/>
              </a:spcBef>
              <a:buNone/>
            </a:pPr>
            <a:r>
              <a:rPr lang="en-US" sz="1800" dirty="0"/>
              <a:t> </a:t>
            </a:r>
            <a:r>
              <a:rPr lang="en-US" sz="1800" dirty="0" smtClean="0"/>
              <a:t>    model</a:t>
            </a:r>
            <a:r>
              <a:rPr lang="en-US" sz="1800" dirty="0"/>
              <a:t>?</a:t>
            </a:r>
          </a:p>
          <a:p>
            <a:pPr>
              <a:spcBef>
                <a:spcPts val="600"/>
              </a:spcBef>
            </a:pPr>
            <a:endParaRPr lang="en-US" sz="2200" dirty="0"/>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628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dirty="0">
                <a:solidFill>
                  <a:schemeClr val="tx1"/>
                </a:solidFill>
              </a:rPr>
              <a:t>Playing with the Model – Scenario 2 </a:t>
            </a:r>
            <a:r>
              <a:rPr lang="en-US" sz="2400" i="1" dirty="0">
                <a:solidFill>
                  <a:schemeClr val="tx1"/>
                </a:solidFill>
              </a:rPr>
              <a:t>(continued)</a:t>
            </a:r>
            <a:endParaRPr lang="en-US" sz="24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295400"/>
            <a:ext cx="8382000" cy="5334000"/>
          </a:xfrm>
        </p:spPr>
        <p:txBody>
          <a:bodyPr>
            <a:normAutofit/>
          </a:bodyPr>
          <a:lstStyle/>
          <a:p>
            <a:pPr marL="342900" indent="-342900">
              <a:spcBef>
                <a:spcPts val="600"/>
              </a:spcBef>
              <a:buFont typeface="Courier New" panose="02070309020205020404" pitchFamily="49" charset="0"/>
              <a:buChar char="o"/>
            </a:pPr>
            <a:r>
              <a:rPr lang="en-US" sz="2200" dirty="0"/>
              <a:t>Scenario 2 – Runaway Financial Aid School </a:t>
            </a:r>
            <a:r>
              <a:rPr lang="en-US" sz="2200" b="1" i="1" dirty="0"/>
              <a:t>(continued)</a:t>
            </a:r>
          </a:p>
          <a:p>
            <a:pPr>
              <a:spcBef>
                <a:spcPts val="600"/>
              </a:spcBef>
              <a:buNone/>
            </a:pPr>
            <a:endParaRPr lang="en-US" sz="1500" dirty="0"/>
          </a:p>
          <a:p>
            <a:pPr marL="706374" lvl="1" indent="-342900">
              <a:spcBef>
                <a:spcPts val="600"/>
              </a:spcBef>
              <a:buFont typeface="Courier New" panose="02070309020205020404" pitchFamily="49" charset="0"/>
              <a:buChar char="o"/>
            </a:pPr>
            <a:r>
              <a:rPr lang="en-US" sz="2200" dirty="0"/>
              <a:t>Option 2 – Alter your model to assume a 5% increase per year in financial aid (1% increase in F/A as a % of Gross Tuition) and a loss of 2 students every year</a:t>
            </a:r>
          </a:p>
          <a:p>
            <a:pPr lvl="2">
              <a:spcBef>
                <a:spcPts val="600"/>
              </a:spcBef>
              <a:buFont typeface="Courier New" panose="02070309020205020404" pitchFamily="49" charset="0"/>
              <a:buChar char="o"/>
            </a:pPr>
            <a:r>
              <a:rPr lang="en-US" sz="2000" dirty="0" smtClean="0"/>
              <a:t> What </a:t>
            </a:r>
            <a:r>
              <a:rPr lang="en-US" sz="2000" dirty="0"/>
              <a:t>is the impact on Net Tuition Revenue and NTR </a:t>
            </a:r>
            <a:r>
              <a:rPr lang="en-US" sz="2000" dirty="0" smtClean="0"/>
              <a:t>per</a:t>
            </a:r>
          </a:p>
          <a:p>
            <a:pPr marL="905256" lvl="2" indent="0">
              <a:spcBef>
                <a:spcPts val="600"/>
              </a:spcBef>
              <a:buNone/>
            </a:pPr>
            <a:r>
              <a:rPr lang="en-US" sz="2000" dirty="0"/>
              <a:t> </a:t>
            </a:r>
            <a:r>
              <a:rPr lang="en-US" sz="2000" dirty="0" smtClean="0"/>
              <a:t>    student </a:t>
            </a:r>
            <a:r>
              <a:rPr lang="en-US" sz="2000" dirty="0"/>
              <a:t>in 5 years?  In 10 years?</a:t>
            </a:r>
          </a:p>
          <a:p>
            <a:pPr lvl="2">
              <a:spcBef>
                <a:spcPts val="600"/>
              </a:spcBef>
              <a:buFont typeface="Courier New" panose="02070309020205020404" pitchFamily="49" charset="0"/>
              <a:buChar char="o"/>
            </a:pPr>
            <a:r>
              <a:rPr lang="en-US" sz="2000" dirty="0" smtClean="0"/>
              <a:t> How </a:t>
            </a:r>
            <a:r>
              <a:rPr lang="en-US" sz="2000" dirty="0"/>
              <a:t>much is your financial aid as a percentage of </a:t>
            </a:r>
            <a:r>
              <a:rPr lang="en-US" sz="2000" dirty="0" smtClean="0"/>
              <a:t>tuition</a:t>
            </a:r>
          </a:p>
          <a:p>
            <a:pPr marL="905256" lvl="2" indent="0">
              <a:spcBef>
                <a:spcPts val="600"/>
              </a:spcBef>
              <a:buNone/>
            </a:pPr>
            <a:r>
              <a:rPr lang="en-US" sz="2000" dirty="0"/>
              <a:t> </a:t>
            </a:r>
            <a:r>
              <a:rPr lang="en-US" sz="2000" dirty="0" smtClean="0"/>
              <a:t>    revenue</a:t>
            </a:r>
            <a:r>
              <a:rPr lang="en-US" sz="2000" dirty="0"/>
              <a:t>?</a:t>
            </a:r>
          </a:p>
          <a:p>
            <a:pPr lvl="2">
              <a:spcBef>
                <a:spcPts val="600"/>
              </a:spcBef>
              <a:buFont typeface="Courier New" panose="02070309020205020404" pitchFamily="49" charset="0"/>
              <a:buChar char="o"/>
            </a:pPr>
            <a:r>
              <a:rPr lang="en-US" sz="2000" dirty="0" smtClean="0"/>
              <a:t> Compare </a:t>
            </a:r>
            <a:r>
              <a:rPr lang="en-US" sz="2000" dirty="0"/>
              <a:t>the NTR in 10 years with Option 1 – which </a:t>
            </a:r>
            <a:r>
              <a:rPr lang="en-US" sz="2000" dirty="0" smtClean="0"/>
              <a:t>scenario</a:t>
            </a:r>
          </a:p>
          <a:p>
            <a:pPr marL="905256" lvl="2" indent="0">
              <a:spcBef>
                <a:spcPts val="600"/>
              </a:spcBef>
              <a:buNone/>
            </a:pPr>
            <a:r>
              <a:rPr lang="en-US" sz="2000" dirty="0" smtClean="0"/>
              <a:t>     produces </a:t>
            </a:r>
            <a:r>
              <a:rPr lang="en-US" sz="2000" dirty="0"/>
              <a:t>the most NTR? (Option 2 with fewer </a:t>
            </a:r>
            <a:r>
              <a:rPr lang="en-US" sz="2000" dirty="0" smtClean="0"/>
              <a:t>students</a:t>
            </a:r>
          </a:p>
          <a:p>
            <a:pPr marL="905256" lvl="2" indent="0">
              <a:spcBef>
                <a:spcPts val="600"/>
              </a:spcBef>
              <a:buNone/>
            </a:pPr>
            <a:r>
              <a:rPr lang="en-US" sz="2000" dirty="0"/>
              <a:t> </a:t>
            </a:r>
            <a:r>
              <a:rPr lang="en-US" sz="2000" dirty="0" smtClean="0"/>
              <a:t>    produces </a:t>
            </a:r>
            <a:r>
              <a:rPr lang="en-US" sz="2000" dirty="0"/>
              <a:t>more NTR per student</a:t>
            </a:r>
            <a:r>
              <a:rPr lang="en-US" sz="2000" dirty="0" smtClean="0"/>
              <a:t>)</a:t>
            </a:r>
            <a:endParaRPr lang="en-US" sz="2000"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3438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tx1"/>
                </a:solidFill>
              </a:rPr>
              <a:t>Playing with the Model – Scenario 2 </a:t>
            </a:r>
            <a:r>
              <a:rPr lang="en-US" sz="2400" i="1" dirty="0">
                <a:solidFill>
                  <a:schemeClr val="tx1"/>
                </a:solidFill>
              </a:rPr>
              <a:t>(continued)</a:t>
            </a:r>
            <a:endParaRPr lang="en-US" sz="24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indent="-342900">
              <a:spcBef>
                <a:spcPts val="600"/>
              </a:spcBef>
              <a:buFont typeface="Courier New" panose="02070309020205020404" pitchFamily="49" charset="0"/>
              <a:buChar char="o"/>
            </a:pPr>
            <a:r>
              <a:rPr lang="en-US" sz="2400" dirty="0"/>
              <a:t>Scenario 2 – Runaway Financial Aid School </a:t>
            </a:r>
            <a:r>
              <a:rPr lang="en-US" sz="2400" b="1" i="1" dirty="0"/>
              <a:t>(continued)</a:t>
            </a:r>
          </a:p>
          <a:p>
            <a:pPr marL="363474" lvl="1" indent="0">
              <a:spcBef>
                <a:spcPts val="600"/>
              </a:spcBef>
              <a:buNone/>
            </a:pPr>
            <a:endParaRPr lang="en-US" b="1" i="1" dirty="0"/>
          </a:p>
          <a:p>
            <a:pPr lvl="1">
              <a:spcBef>
                <a:spcPts val="600"/>
              </a:spcBef>
              <a:buFont typeface="Courier New" panose="02070309020205020404" pitchFamily="49" charset="0"/>
              <a:buChar char="o"/>
            </a:pPr>
            <a:r>
              <a:rPr lang="en-US" dirty="0"/>
              <a:t>In Option 2, reduce the faculty headcount by 1 teacher every 4 years, to reflect the annual decrease in </a:t>
            </a:r>
            <a:r>
              <a:rPr lang="en-US" dirty="0" smtClean="0"/>
              <a:t>enrollment</a:t>
            </a:r>
          </a:p>
          <a:p>
            <a:pPr marL="585216" lvl="1" indent="0">
              <a:spcBef>
                <a:spcPts val="600"/>
              </a:spcBef>
              <a:buNone/>
            </a:pPr>
            <a:endParaRPr lang="en-US" dirty="0"/>
          </a:p>
          <a:p>
            <a:pPr lvl="2">
              <a:spcBef>
                <a:spcPts val="600"/>
              </a:spcBef>
              <a:buFont typeface="Courier New" panose="02070309020205020404" pitchFamily="49" charset="0"/>
              <a:buChar char="o"/>
            </a:pPr>
            <a:r>
              <a:rPr lang="en-US" sz="2400" dirty="0" smtClean="0"/>
              <a:t> Is </a:t>
            </a:r>
            <a:r>
              <a:rPr lang="en-US" sz="2400" dirty="0"/>
              <a:t>the school better off in Year 5 and Year 10 </a:t>
            </a:r>
            <a:r>
              <a:rPr lang="en-US" sz="2400" dirty="0" smtClean="0"/>
              <a:t>to</a:t>
            </a:r>
          </a:p>
          <a:p>
            <a:pPr marL="905256" lvl="2" indent="0">
              <a:spcBef>
                <a:spcPts val="600"/>
              </a:spcBef>
              <a:buNone/>
            </a:pPr>
            <a:r>
              <a:rPr lang="en-US" sz="2400" dirty="0"/>
              <a:t> </a:t>
            </a:r>
            <a:r>
              <a:rPr lang="en-US" sz="2400" dirty="0" smtClean="0"/>
              <a:t>   have </a:t>
            </a:r>
            <a:r>
              <a:rPr lang="en-US" sz="2400" dirty="0"/>
              <a:t>more students on higher financial </a:t>
            </a:r>
            <a:r>
              <a:rPr lang="en-US" sz="2400" dirty="0" smtClean="0"/>
              <a:t>aid</a:t>
            </a:r>
          </a:p>
          <a:p>
            <a:pPr marL="905256" lvl="2" indent="0">
              <a:spcBef>
                <a:spcPts val="600"/>
              </a:spcBef>
              <a:buNone/>
            </a:pPr>
            <a:r>
              <a:rPr lang="en-US" sz="2400" dirty="0"/>
              <a:t> </a:t>
            </a:r>
            <a:r>
              <a:rPr lang="en-US" sz="2400" dirty="0" smtClean="0"/>
              <a:t>   (Option </a:t>
            </a:r>
            <a:r>
              <a:rPr lang="en-US" sz="2400" dirty="0"/>
              <a:t>1), or less students on less financial </a:t>
            </a:r>
            <a:r>
              <a:rPr lang="en-US" sz="2400" dirty="0" smtClean="0"/>
              <a:t>aid</a:t>
            </a:r>
          </a:p>
          <a:p>
            <a:pPr marL="905256" lvl="2" indent="0">
              <a:spcBef>
                <a:spcPts val="600"/>
              </a:spcBef>
              <a:buNone/>
            </a:pPr>
            <a:r>
              <a:rPr lang="en-US" sz="2400" dirty="0"/>
              <a:t> </a:t>
            </a:r>
            <a:r>
              <a:rPr lang="en-US" sz="2400" dirty="0" smtClean="0"/>
              <a:t>   and </a:t>
            </a:r>
            <a:r>
              <a:rPr lang="en-US" sz="2400" dirty="0"/>
              <a:t>less teachers (Option 2).</a:t>
            </a:r>
          </a:p>
          <a:p>
            <a:pPr>
              <a:buFont typeface="Wingdings" panose="05000000000000000000" pitchFamily="2" charset="2"/>
              <a:buChar char="Ø"/>
            </a:pPr>
            <a:endParaRPr lang="en-US" sz="2400"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54136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6921"/>
          </a:xfrm>
        </p:spPr>
        <p:txBody>
          <a:bodyPr>
            <a:normAutofit/>
          </a:bodyPr>
          <a:lstStyle/>
          <a:p>
            <a:r>
              <a:rPr lang="en-US" sz="3200" dirty="0">
                <a:solidFill>
                  <a:schemeClr val="tx1"/>
                </a:solidFill>
              </a:rPr>
              <a:t>Playing with the Model – Scenario 3</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95400"/>
            <a:ext cx="8229600" cy="5013960"/>
          </a:xfrm>
        </p:spPr>
        <p:txBody>
          <a:bodyPr>
            <a:normAutofit/>
          </a:bodyPr>
          <a:lstStyle/>
          <a:p>
            <a:pPr>
              <a:spcBef>
                <a:spcPts val="600"/>
              </a:spcBef>
              <a:buFont typeface="Courier New" panose="02070309020205020404" pitchFamily="49" charset="0"/>
              <a:buChar char="o"/>
            </a:pPr>
            <a:r>
              <a:rPr lang="en-US" sz="2400" dirty="0"/>
              <a:t>Scenario 3 – Everyone is “Beloved” </a:t>
            </a:r>
          </a:p>
          <a:p>
            <a:pPr>
              <a:spcBef>
                <a:spcPts val="600"/>
              </a:spcBef>
              <a:buFont typeface="Courier New" panose="02070309020205020404" pitchFamily="49" charset="0"/>
              <a:buChar char="o"/>
            </a:pPr>
            <a:endParaRPr lang="en-US" sz="1500" dirty="0"/>
          </a:p>
          <a:p>
            <a:pPr lvl="1">
              <a:spcBef>
                <a:spcPts val="600"/>
              </a:spcBef>
              <a:buFont typeface="Courier New" panose="02070309020205020404" pitchFamily="49" charset="0"/>
              <a:buChar char="o"/>
            </a:pPr>
            <a:r>
              <a:rPr lang="en-US" sz="2000" dirty="0"/>
              <a:t>In assessing your faculty and staff, you find there are a large number of “beloved” employees.  These are long term employees who continue to be employed even though they are no longer productive.  This leads to a bloated compensation line due to the fact that these employees are frequently highly compensated, and there are additional employees hired to make up for the inefficiency.</a:t>
            </a:r>
          </a:p>
          <a:p>
            <a:pPr marL="585216" lvl="1" indent="0">
              <a:spcBef>
                <a:spcPts val="600"/>
              </a:spcBef>
              <a:buNone/>
            </a:pPr>
            <a:endParaRPr lang="en-US" sz="1500" dirty="0"/>
          </a:p>
          <a:p>
            <a:pPr lvl="1">
              <a:spcBef>
                <a:spcPts val="600"/>
              </a:spcBef>
              <a:buFont typeface="Courier New" panose="02070309020205020404" pitchFamily="49" charset="0"/>
              <a:buChar char="o"/>
            </a:pPr>
            <a:r>
              <a:rPr lang="en-US" sz="2000" dirty="0"/>
              <a:t>Alter your model to add these additional staff members by increasing the compensation line by 2% next year.</a:t>
            </a:r>
          </a:p>
          <a:p>
            <a:pPr lvl="2">
              <a:spcBef>
                <a:spcPts val="600"/>
              </a:spcBef>
              <a:buFont typeface="Courier New" panose="02070309020205020404" pitchFamily="49" charset="0"/>
              <a:buChar char="o"/>
            </a:pPr>
            <a:r>
              <a:rPr lang="en-US" sz="2000" dirty="0" smtClean="0"/>
              <a:t> What </a:t>
            </a:r>
            <a:r>
              <a:rPr lang="en-US" sz="2000" dirty="0"/>
              <a:t>is the impact on the budget in Year 5?  In Year 10?</a:t>
            </a:r>
          </a:p>
          <a:p>
            <a:pPr>
              <a:spcBef>
                <a:spcPts val="600"/>
              </a:spcBef>
            </a:pPr>
            <a:endParaRPr lang="en-US" sz="2200" dirty="0"/>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1295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tx1"/>
                </a:solidFill>
              </a:rPr>
              <a:t>Playing with the Model – Scenario 3 </a:t>
            </a:r>
            <a:r>
              <a:rPr lang="en-US" sz="2400" i="1" dirty="0">
                <a:solidFill>
                  <a:schemeClr val="tx1"/>
                </a:solidFill>
              </a:rPr>
              <a:t>(continued)</a:t>
            </a:r>
            <a:endParaRPr lang="en-US" sz="24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indent="-342900">
              <a:spcBef>
                <a:spcPts val="600"/>
              </a:spcBef>
              <a:buFont typeface="Courier New" panose="02070309020205020404" pitchFamily="49" charset="0"/>
              <a:buChar char="o"/>
            </a:pPr>
            <a:r>
              <a:rPr lang="en-US" sz="2400" dirty="0"/>
              <a:t>Scenario 3 – Everyone is “Beloved” </a:t>
            </a:r>
            <a:r>
              <a:rPr lang="en-US" sz="2400" dirty="0" smtClean="0"/>
              <a:t> </a:t>
            </a:r>
            <a:r>
              <a:rPr lang="en-US" sz="2400" b="1" i="1" dirty="0" smtClean="0"/>
              <a:t>(continued)</a:t>
            </a:r>
            <a:endParaRPr lang="en-US" sz="2400" b="1" i="1" dirty="0"/>
          </a:p>
          <a:p>
            <a:pPr marL="0" indent="0">
              <a:spcBef>
                <a:spcPts val="600"/>
              </a:spcBef>
              <a:buNone/>
            </a:pPr>
            <a:endParaRPr lang="en-US" sz="2200" dirty="0"/>
          </a:p>
          <a:p>
            <a:pPr lvl="1">
              <a:spcBef>
                <a:spcPts val="600"/>
              </a:spcBef>
              <a:buFont typeface="Courier New" panose="02070309020205020404" pitchFamily="49" charset="0"/>
              <a:buChar char="o"/>
            </a:pPr>
            <a:r>
              <a:rPr lang="en-US" sz="2000" dirty="0"/>
              <a:t>Reduce your compensation model by 1% next year to reflect replacing these beloved faculty members with less expensive new hires.</a:t>
            </a:r>
          </a:p>
          <a:p>
            <a:pPr lvl="2">
              <a:spcBef>
                <a:spcPts val="600"/>
              </a:spcBef>
              <a:buFont typeface="Courier New" panose="02070309020205020404" pitchFamily="49" charset="0"/>
              <a:buChar char="o"/>
            </a:pPr>
            <a:r>
              <a:rPr lang="en-US" sz="2000" dirty="0" smtClean="0"/>
              <a:t> How </a:t>
            </a:r>
            <a:r>
              <a:rPr lang="en-US" sz="2000" dirty="0"/>
              <a:t>much money did that save in Year 5?  In Year 10?</a:t>
            </a:r>
          </a:p>
          <a:p>
            <a:pPr lvl="2">
              <a:spcBef>
                <a:spcPts val="600"/>
              </a:spcBef>
              <a:buFont typeface="Courier New" panose="02070309020205020404" pitchFamily="49" charset="0"/>
              <a:buChar char="o"/>
            </a:pPr>
            <a:r>
              <a:rPr lang="en-US" sz="2000" dirty="0" smtClean="0"/>
              <a:t> How </a:t>
            </a:r>
            <a:r>
              <a:rPr lang="en-US" sz="2000" dirty="0"/>
              <a:t>much would that salary savings in Year 5 allow you </a:t>
            </a:r>
            <a:r>
              <a:rPr lang="en-US" sz="2000" dirty="0" smtClean="0"/>
              <a:t>to</a:t>
            </a:r>
          </a:p>
          <a:p>
            <a:pPr marL="905256" lvl="2" indent="0">
              <a:spcBef>
                <a:spcPts val="600"/>
              </a:spcBef>
              <a:buNone/>
            </a:pPr>
            <a:r>
              <a:rPr lang="en-US" sz="2000" dirty="0"/>
              <a:t> </a:t>
            </a:r>
            <a:r>
              <a:rPr lang="en-US" sz="2000" dirty="0" smtClean="0"/>
              <a:t>    reduce </a:t>
            </a:r>
            <a:r>
              <a:rPr lang="en-US" sz="2000" dirty="0"/>
              <a:t>the tuition increase in Year 5?</a:t>
            </a:r>
          </a:p>
          <a:p>
            <a:pPr lvl="2">
              <a:spcBef>
                <a:spcPts val="600"/>
              </a:spcBef>
              <a:buFont typeface="Courier New" panose="02070309020205020404" pitchFamily="49" charset="0"/>
              <a:buChar char="o"/>
            </a:pPr>
            <a:r>
              <a:rPr lang="en-US" sz="2000" dirty="0" smtClean="0"/>
              <a:t> How </a:t>
            </a:r>
            <a:r>
              <a:rPr lang="en-US" sz="2000" dirty="0"/>
              <a:t>much would that salary savings in Year 5 allow you </a:t>
            </a:r>
            <a:r>
              <a:rPr lang="en-US" sz="2000" dirty="0" smtClean="0"/>
              <a:t>to</a:t>
            </a:r>
          </a:p>
          <a:p>
            <a:pPr marL="905256" lvl="2" indent="0">
              <a:spcBef>
                <a:spcPts val="600"/>
              </a:spcBef>
              <a:buNone/>
            </a:pPr>
            <a:r>
              <a:rPr lang="en-US" sz="2000" dirty="0"/>
              <a:t> </a:t>
            </a:r>
            <a:r>
              <a:rPr lang="en-US" sz="2000" dirty="0" smtClean="0"/>
              <a:t>    increase </a:t>
            </a:r>
            <a:r>
              <a:rPr lang="en-US" sz="2000" dirty="0"/>
              <a:t>the salary pool for employees in Year 5?</a:t>
            </a:r>
          </a:p>
          <a:p>
            <a:pPr marL="137160" indent="0">
              <a:buNone/>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8866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Board Presentations</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spcBef>
                <a:spcPts val="600"/>
              </a:spcBef>
              <a:buFont typeface="Courier New" panose="02070309020205020404" pitchFamily="49" charset="0"/>
              <a:buChar char="o"/>
            </a:pPr>
            <a:r>
              <a:rPr lang="en-US" dirty="0"/>
              <a:t>Now that you have finished playing with the model, look at the results </a:t>
            </a:r>
            <a:r>
              <a:rPr lang="en-US" dirty="0" smtClean="0"/>
              <a:t>–</a:t>
            </a:r>
          </a:p>
          <a:p>
            <a:pPr marL="137160" indent="0">
              <a:spcBef>
                <a:spcPts val="600"/>
              </a:spcBef>
              <a:buNone/>
            </a:pPr>
            <a:endParaRPr lang="en-US" dirty="0"/>
          </a:p>
          <a:p>
            <a:pPr lvl="1">
              <a:spcBef>
                <a:spcPts val="600"/>
              </a:spcBef>
              <a:buFont typeface="Courier New" panose="02070309020205020404" pitchFamily="49" charset="0"/>
              <a:buChar char="o"/>
            </a:pPr>
            <a:r>
              <a:rPr lang="en-US" sz="2800" dirty="0"/>
              <a:t>10 Year Forecast Summary</a:t>
            </a:r>
          </a:p>
          <a:p>
            <a:pPr lvl="1">
              <a:spcBef>
                <a:spcPts val="600"/>
              </a:spcBef>
              <a:buFont typeface="Courier New" panose="02070309020205020404" pitchFamily="49" charset="0"/>
              <a:buChar char="o"/>
            </a:pPr>
            <a:r>
              <a:rPr lang="en-US" sz="2800" dirty="0"/>
              <a:t>10 Year Enrollment Forecast</a:t>
            </a:r>
          </a:p>
          <a:p>
            <a:pPr lvl="1">
              <a:spcBef>
                <a:spcPts val="600"/>
              </a:spcBef>
              <a:buFont typeface="Courier New" panose="02070309020205020404" pitchFamily="49" charset="0"/>
              <a:buChar char="o"/>
            </a:pPr>
            <a:r>
              <a:rPr lang="en-US" sz="2800" dirty="0"/>
              <a:t>10 Year Tuition Rate Forecast</a:t>
            </a:r>
          </a:p>
          <a:p>
            <a:pPr lvl="1">
              <a:spcBef>
                <a:spcPts val="600"/>
              </a:spcBef>
              <a:buFont typeface="Courier New" panose="02070309020205020404" pitchFamily="49" charset="0"/>
              <a:buChar char="o"/>
            </a:pPr>
            <a:r>
              <a:rPr lang="en-US" sz="2800" dirty="0"/>
              <a:t>Pie Charts</a:t>
            </a:r>
          </a:p>
          <a:p>
            <a:pPr lvl="1">
              <a:spcBef>
                <a:spcPts val="600"/>
              </a:spcBef>
              <a:buFont typeface="Courier New" panose="02070309020205020404" pitchFamily="49" charset="0"/>
              <a:buChar char="o"/>
            </a:pPr>
            <a:r>
              <a:rPr lang="en-US" sz="2800" dirty="0"/>
              <a:t>Bar Charts</a:t>
            </a:r>
          </a:p>
          <a:p>
            <a:pPr lvl="1">
              <a:spcBef>
                <a:spcPts val="600"/>
              </a:spcBef>
              <a:buFont typeface="Courier New" panose="02070309020205020404" pitchFamily="49" charset="0"/>
              <a:buChar char="o"/>
            </a:pPr>
            <a:r>
              <a:rPr lang="en-US" sz="2800" dirty="0"/>
              <a:t>Line Charts</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6672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chemeClr val="tx1"/>
                </a:solidFill>
              </a:rPr>
              <a:t>NBOA Long Range Financial Model – Future Years</a:t>
            </a:r>
            <a:endParaRPr lang="en-US" sz="28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spcBef>
                <a:spcPts val="600"/>
              </a:spcBef>
              <a:buFont typeface="Courier New" panose="02070309020205020404" pitchFamily="49" charset="0"/>
              <a:buChar char="o"/>
            </a:pPr>
            <a:r>
              <a:rPr lang="en-US" sz="2400" dirty="0"/>
              <a:t>Two options for future years –</a:t>
            </a:r>
          </a:p>
          <a:p>
            <a:pPr lvl="1">
              <a:spcBef>
                <a:spcPts val="600"/>
              </a:spcBef>
              <a:buFont typeface="Courier New" panose="02070309020205020404" pitchFamily="49" charset="0"/>
              <a:buChar char="o"/>
            </a:pPr>
            <a:r>
              <a:rPr lang="en-US" sz="2000" dirty="0"/>
              <a:t>Start over and make the current year be the “new” current year on the model, so effectively re-create a new 10 year model each year</a:t>
            </a:r>
          </a:p>
          <a:p>
            <a:pPr lvl="1">
              <a:spcBef>
                <a:spcPts val="600"/>
              </a:spcBef>
              <a:buFont typeface="Courier New" panose="02070309020205020404" pitchFamily="49" charset="0"/>
              <a:buChar char="o"/>
            </a:pPr>
            <a:endParaRPr lang="en-US" sz="1500" dirty="0"/>
          </a:p>
          <a:p>
            <a:pPr marL="363474" lvl="1" indent="0">
              <a:spcBef>
                <a:spcPts val="600"/>
              </a:spcBef>
              <a:buNone/>
            </a:pPr>
            <a:r>
              <a:rPr lang="en-US" sz="2000" dirty="0"/>
              <a:t>	</a:t>
            </a:r>
            <a:r>
              <a:rPr lang="en-US" sz="2000" b="1" i="1" dirty="0"/>
              <a:t>Or</a:t>
            </a:r>
          </a:p>
          <a:p>
            <a:pPr marL="706374" lvl="1" indent="-342900">
              <a:spcBef>
                <a:spcPts val="600"/>
              </a:spcBef>
              <a:buFont typeface="Courier New" panose="02070309020205020404" pitchFamily="49" charset="0"/>
              <a:buChar char="o"/>
            </a:pPr>
            <a:endParaRPr lang="en-US" sz="1500" dirty="0"/>
          </a:p>
          <a:p>
            <a:pPr lvl="1">
              <a:spcBef>
                <a:spcPts val="600"/>
              </a:spcBef>
              <a:buFont typeface="Courier New" panose="02070309020205020404" pitchFamily="49" charset="0"/>
              <a:buChar char="o"/>
            </a:pPr>
            <a:r>
              <a:rPr lang="en-US" sz="2000" dirty="0"/>
              <a:t>Add columns of actual figures next to original budget figures to see how things changed and whether your future projections were close or far off.  </a:t>
            </a:r>
          </a:p>
          <a:p>
            <a:pPr lvl="2">
              <a:spcBef>
                <a:spcPts val="600"/>
              </a:spcBef>
              <a:buFont typeface="Courier New" panose="02070309020205020404" pitchFamily="49" charset="0"/>
              <a:buChar char="o"/>
            </a:pPr>
            <a:r>
              <a:rPr lang="en-US" sz="2000" dirty="0" smtClean="0"/>
              <a:t> If </a:t>
            </a:r>
            <a:r>
              <a:rPr lang="en-US" sz="2000" dirty="0"/>
              <a:t>do this, need to alter model to have future years read off </a:t>
            </a:r>
            <a:r>
              <a:rPr lang="en-US" sz="2000" dirty="0" smtClean="0"/>
              <a:t>	the </a:t>
            </a:r>
            <a:r>
              <a:rPr lang="en-US" sz="2000" dirty="0"/>
              <a:t>new column for Actual vs. the Budget column</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1560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a:solidFill>
                  <a:schemeClr val="tx1"/>
                </a:solidFill>
              </a:rPr>
              <a:t>NBOA Long Range Financial Model Wrap Up</a:t>
            </a:r>
            <a:endParaRPr lang="en-US" sz="28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166360"/>
          </a:xfrm>
        </p:spPr>
        <p:txBody>
          <a:bodyPr>
            <a:normAutofit lnSpcReduction="10000"/>
          </a:bodyPr>
          <a:lstStyle/>
          <a:p>
            <a:pPr>
              <a:spcBef>
                <a:spcPts val="600"/>
              </a:spcBef>
              <a:buFont typeface="Courier New" panose="02070309020205020404" pitchFamily="49" charset="0"/>
              <a:buChar char="o"/>
            </a:pPr>
            <a:r>
              <a:rPr lang="en-US" sz="2200" dirty="0"/>
              <a:t>Rubic’s Cube</a:t>
            </a:r>
          </a:p>
          <a:p>
            <a:pPr lvl="1">
              <a:spcBef>
                <a:spcPts val="600"/>
              </a:spcBef>
              <a:buFont typeface="Courier New" panose="02070309020205020404" pitchFamily="49" charset="0"/>
              <a:buChar char="o"/>
            </a:pPr>
            <a:r>
              <a:rPr lang="en-US" sz="2000" dirty="0"/>
              <a:t>As you turn one square (for example, tuition), it impacts several other squares (financial aid, faculty salaries, etc.).</a:t>
            </a:r>
          </a:p>
          <a:p>
            <a:pPr marL="137160" indent="0">
              <a:spcBef>
                <a:spcPts val="600"/>
              </a:spcBef>
              <a:buNone/>
            </a:pPr>
            <a:endParaRPr lang="en-US" sz="1500" dirty="0"/>
          </a:p>
          <a:p>
            <a:pPr>
              <a:spcBef>
                <a:spcPts val="600"/>
              </a:spcBef>
              <a:buFont typeface="Courier New" panose="02070309020205020404" pitchFamily="49" charset="0"/>
              <a:buChar char="o"/>
            </a:pPr>
            <a:r>
              <a:rPr lang="en-US" sz="2200" dirty="0"/>
              <a:t>Pat Basset quotes </a:t>
            </a:r>
            <a:r>
              <a:rPr lang="en-US" sz="2200" dirty="0" smtClean="0"/>
              <a:t>–</a:t>
            </a:r>
          </a:p>
          <a:p>
            <a:pPr>
              <a:spcBef>
                <a:spcPts val="600"/>
              </a:spcBef>
              <a:buFont typeface="Courier New" panose="02070309020205020404" pitchFamily="49" charset="0"/>
              <a:buChar char="o"/>
            </a:pPr>
            <a:endParaRPr lang="en-US" sz="1500" dirty="0"/>
          </a:p>
          <a:p>
            <a:pPr lvl="1">
              <a:spcBef>
                <a:spcPct val="0"/>
              </a:spcBef>
              <a:buFont typeface="Courier New" panose="02070309020205020404" pitchFamily="49" charset="0"/>
              <a:buChar char="o"/>
            </a:pPr>
            <a:r>
              <a:rPr lang="en-US" altLang="en-US" sz="2000" dirty="0"/>
              <a:t>No school can fund every program they want to </a:t>
            </a:r>
            <a:r>
              <a:rPr lang="en-US" altLang="en-US" sz="2000" dirty="0" smtClean="0"/>
              <a:t>provide.  </a:t>
            </a:r>
            <a:r>
              <a:rPr lang="en-US" altLang="en-US" sz="2000" dirty="0"/>
              <a:t>You need to evaluate your programs and occasionally drop some – you can’t continue to </a:t>
            </a:r>
            <a:r>
              <a:rPr lang="en-US" altLang="en-US" sz="2000" dirty="0" smtClean="0"/>
              <a:t>add </a:t>
            </a:r>
            <a:r>
              <a:rPr lang="en-US" altLang="en-US" sz="2000" dirty="0"/>
              <a:t>a new program every few years without dropping some. </a:t>
            </a:r>
            <a:r>
              <a:rPr lang="en-US" altLang="en-US" sz="2000" dirty="0" smtClean="0"/>
              <a:t> Pat </a:t>
            </a:r>
            <a:r>
              <a:rPr lang="en-US" altLang="en-US" sz="2000" dirty="0"/>
              <a:t>Basset’s quote that I love is “If you add Chinese, you have to drop </a:t>
            </a:r>
            <a:r>
              <a:rPr lang="en-US" altLang="en-US" sz="2000" dirty="0" smtClean="0"/>
              <a:t>German.”</a:t>
            </a:r>
            <a:endParaRPr lang="en-US" altLang="en-US" sz="2000" dirty="0"/>
          </a:p>
          <a:p>
            <a:pPr>
              <a:spcBef>
                <a:spcPct val="0"/>
              </a:spcBef>
              <a:buClrTx/>
              <a:buSzTx/>
              <a:buFontTx/>
              <a:buNone/>
            </a:pPr>
            <a:endParaRPr lang="en-US" altLang="en-US" sz="2000" dirty="0"/>
          </a:p>
          <a:p>
            <a:pPr lvl="1">
              <a:spcBef>
                <a:spcPct val="0"/>
              </a:spcBef>
            </a:pPr>
            <a:r>
              <a:rPr lang="en-US" altLang="en-US" sz="2000" dirty="0"/>
              <a:t>Another quote of his that I love is “can you afford to be the school that you have become?”  Along those </a:t>
            </a:r>
            <a:r>
              <a:rPr lang="en-US" altLang="en-US" sz="2000" dirty="0" smtClean="0"/>
              <a:t>same </a:t>
            </a:r>
            <a:r>
              <a:rPr lang="en-US" altLang="en-US" sz="2000" dirty="0"/>
              <a:t>lines, can your parents afford for you to be the school you have become, or the school you are planning to become in the next 5 years?</a:t>
            </a:r>
          </a:p>
          <a:p>
            <a:pPr>
              <a:buFont typeface="Wingdings" panose="05000000000000000000" pitchFamily="2" charset="2"/>
              <a:buChar char="Ø"/>
            </a:pPr>
            <a:endParaRPr lang="en-US" sz="2000"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9628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990600"/>
            <a:ext cx="8001000" cy="5181600"/>
          </a:xfrm>
        </p:spPr>
        <p:txBody>
          <a:bodyPr>
            <a:normAutofit/>
          </a:bodyPr>
          <a:lstStyle/>
          <a:p>
            <a:r>
              <a:rPr lang="en-US" dirty="0" smtClean="0"/>
              <a:t>The End</a:t>
            </a: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a:t/>
            </a:r>
            <a:br>
              <a:rPr lang="en-US" dirty="0"/>
            </a:br>
            <a:r>
              <a:rPr lang="en-US" dirty="0" smtClean="0"/>
              <a:t>Questions?  </a:t>
            </a:r>
            <a:br>
              <a:rPr lang="en-US" dirty="0" smtClean="0"/>
            </a:br>
            <a:r>
              <a:rPr lang="en-US" dirty="0" smtClean="0"/>
              <a:t>Comments?</a:t>
            </a:r>
            <a:endParaRPr lang="en-US" dirty="0"/>
          </a:p>
        </p:txBody>
      </p:sp>
      <p:pic>
        <p:nvPicPr>
          <p:cNvPr id="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905000"/>
            <a:ext cx="3438525" cy="2549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dirty="0">
                <a:solidFill>
                  <a:schemeClr val="tx1"/>
                </a:solidFill>
              </a:rPr>
              <a:t>Spartanburg Day School “story” –</a:t>
            </a:r>
            <a:br>
              <a:rPr lang="en-US" sz="3200" dirty="0">
                <a:solidFill>
                  <a:schemeClr val="tx1"/>
                </a:solidFill>
              </a:rPr>
            </a:br>
            <a:r>
              <a:rPr lang="en-US" sz="3200" dirty="0">
                <a:solidFill>
                  <a:schemeClr val="tx1"/>
                </a:solidFill>
              </a:rPr>
              <a:t>aka “How to Boil a Frog”</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371600"/>
            <a:ext cx="8229600" cy="4937760"/>
          </a:xfrm>
        </p:spPr>
        <p:txBody>
          <a:bodyPr>
            <a:normAutofit/>
          </a:bodyPr>
          <a:lstStyle/>
          <a:p>
            <a:pPr>
              <a:spcBef>
                <a:spcPts val="0"/>
              </a:spcBef>
              <a:buFont typeface="Courier New" panose="02070309020205020404" pitchFamily="49" charset="0"/>
              <a:buChar char="o"/>
            </a:pPr>
            <a:r>
              <a:rPr lang="en-US" sz="2200" dirty="0"/>
              <a:t>Budgeted a significant increase in financial aid to assist the families impacted by the tuition increase.</a:t>
            </a:r>
          </a:p>
          <a:p>
            <a:pPr marL="0" indent="0">
              <a:spcBef>
                <a:spcPts val="0"/>
              </a:spcBef>
              <a:buNone/>
            </a:pPr>
            <a:endParaRPr lang="en-US" sz="2200" dirty="0"/>
          </a:p>
          <a:p>
            <a:pPr>
              <a:spcBef>
                <a:spcPts val="0"/>
              </a:spcBef>
              <a:buFont typeface="Courier New" panose="02070309020205020404" pitchFamily="49" charset="0"/>
              <a:buChar char="o"/>
            </a:pPr>
            <a:r>
              <a:rPr lang="en-US" sz="2200" dirty="0"/>
              <a:t>Budgeted an increase in enrollment of 20 students, as we thought the significant increase in aid would help us enroll more students.</a:t>
            </a:r>
          </a:p>
          <a:p>
            <a:pPr marL="457200" indent="-457200">
              <a:spcBef>
                <a:spcPts val="0"/>
              </a:spcBef>
              <a:buFont typeface="Courier New" panose="02070309020205020404" pitchFamily="49" charset="0"/>
              <a:buChar char="o"/>
            </a:pPr>
            <a:endParaRPr lang="en-US" sz="2200" dirty="0"/>
          </a:p>
          <a:p>
            <a:pPr>
              <a:spcBef>
                <a:spcPts val="0"/>
              </a:spcBef>
              <a:buFont typeface="Courier New" panose="02070309020205020404" pitchFamily="49" charset="0"/>
              <a:buChar char="o"/>
            </a:pPr>
            <a:r>
              <a:rPr lang="en-US" sz="2200" dirty="0"/>
              <a:t>Enrollment dropped 60 students (budget gap of 80 students).</a:t>
            </a:r>
          </a:p>
          <a:p>
            <a:pPr marL="457200" indent="-457200">
              <a:spcBef>
                <a:spcPts val="0"/>
              </a:spcBef>
              <a:buFont typeface="Courier New" panose="02070309020205020404" pitchFamily="49" charset="0"/>
              <a:buChar char="o"/>
            </a:pPr>
            <a:endParaRPr lang="en-US" sz="2200" dirty="0"/>
          </a:p>
          <a:p>
            <a:pPr>
              <a:spcBef>
                <a:spcPts val="0"/>
              </a:spcBef>
              <a:buFont typeface="Courier New" panose="02070309020205020404" pitchFamily="49" charset="0"/>
              <a:buChar char="o"/>
            </a:pPr>
            <a:r>
              <a:rPr lang="en-US" sz="2200" dirty="0"/>
              <a:t>The next year, 3% tuition increase and lost 20 more students.</a:t>
            </a:r>
          </a:p>
          <a:p>
            <a:pPr marL="457200" indent="-457200">
              <a:spcBef>
                <a:spcPts val="0"/>
              </a:spcBef>
              <a:buFont typeface="Courier New" panose="02070309020205020404" pitchFamily="49" charset="0"/>
              <a:buChar char="o"/>
            </a:pPr>
            <a:endParaRPr lang="en-US" sz="2200" dirty="0"/>
          </a:p>
          <a:p>
            <a:pPr>
              <a:spcBef>
                <a:spcPts val="0"/>
              </a:spcBef>
              <a:buFont typeface="Courier New" panose="02070309020205020404" pitchFamily="49" charset="0"/>
              <a:buChar char="o"/>
            </a:pPr>
            <a:r>
              <a:rPr lang="en-US" sz="2200" dirty="0"/>
              <a:t>I quickly learned how to do budget modeling</a:t>
            </a:r>
            <a:r>
              <a:rPr lang="en-US" sz="2200" dirty="0" smtClean="0"/>
              <a:t>!!</a:t>
            </a:r>
            <a:endParaRPr lang="en-US" dirty="0"/>
          </a:p>
          <a:p>
            <a:pPr marL="137160" indent="0">
              <a:buNone/>
            </a:pPr>
            <a:endParaRPr lang="en-US" dirty="0"/>
          </a:p>
        </p:txBody>
      </p:sp>
      <p:pic>
        <p:nvPicPr>
          <p:cNvPr id="307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7614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2900" dirty="0">
                <a:solidFill>
                  <a:schemeClr val="tx1"/>
                </a:solidFill>
              </a:rPr>
              <a:t>Spartanburg Day School “story” –</a:t>
            </a:r>
            <a:br>
              <a:rPr lang="en-US" sz="2900" dirty="0">
                <a:solidFill>
                  <a:schemeClr val="tx1"/>
                </a:solidFill>
              </a:rPr>
            </a:br>
            <a:r>
              <a:rPr lang="en-US" sz="2900" dirty="0">
                <a:solidFill>
                  <a:schemeClr val="tx1"/>
                </a:solidFill>
              </a:rPr>
              <a:t>aka “How to Boil a Frog”</a:t>
            </a:r>
            <a:endParaRPr lang="en-US" sz="29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95400"/>
            <a:ext cx="8229600" cy="5334000"/>
          </a:xfrm>
        </p:spPr>
        <p:txBody>
          <a:bodyPr>
            <a:normAutofit fontScale="70000" lnSpcReduction="20000"/>
          </a:bodyPr>
          <a:lstStyle/>
          <a:p>
            <a:pPr>
              <a:spcBef>
                <a:spcPts val="600"/>
              </a:spcBef>
              <a:buFont typeface="Courier New" panose="02070309020205020404" pitchFamily="49" charset="0"/>
              <a:buChar char="o"/>
            </a:pPr>
            <a:r>
              <a:rPr lang="en-US" dirty="0"/>
              <a:t>NAIS has a 5 year Financial Calculator on their website; I replicated it in Excel, customized it and made it much more customer friendly.</a:t>
            </a:r>
          </a:p>
          <a:p>
            <a:pPr marL="457200" indent="-457200">
              <a:spcBef>
                <a:spcPts val="600"/>
              </a:spcBef>
              <a:buFont typeface="Courier New" panose="02070309020205020404" pitchFamily="49" charset="0"/>
              <a:buChar char="o"/>
            </a:pPr>
            <a:endParaRPr lang="en-US" dirty="0"/>
          </a:p>
          <a:p>
            <a:pPr>
              <a:spcBef>
                <a:spcPts val="600"/>
              </a:spcBef>
              <a:buFont typeface="Courier New" panose="02070309020205020404" pitchFamily="49" charset="0"/>
              <a:buChar char="o"/>
            </a:pPr>
            <a:r>
              <a:rPr lang="en-US" dirty="0"/>
              <a:t>Modeling showed that had we increased tuition slightly more than normal over a 3 – 5 year period, we could have gotten where we needed to go with tuition, and we wouldn’t have lost 100 students (“how to boil a frog”).</a:t>
            </a:r>
          </a:p>
          <a:p>
            <a:pPr>
              <a:spcBef>
                <a:spcPts val="600"/>
              </a:spcBef>
              <a:buFont typeface="Courier New" panose="02070309020205020404" pitchFamily="49" charset="0"/>
              <a:buChar char="o"/>
            </a:pPr>
            <a:endParaRPr lang="en-US" dirty="0"/>
          </a:p>
          <a:p>
            <a:pPr>
              <a:spcBef>
                <a:spcPts val="600"/>
              </a:spcBef>
              <a:buFont typeface="Courier New" panose="02070309020205020404" pitchFamily="49" charset="0"/>
              <a:buChar char="o"/>
            </a:pPr>
            <a:r>
              <a:rPr lang="en-US" dirty="0"/>
              <a:t>NBOA’s model was developed by Thom </a:t>
            </a:r>
            <a:r>
              <a:rPr lang="en-US" dirty="0" err="1"/>
              <a:t>Greenlaw</a:t>
            </a:r>
            <a:r>
              <a:rPr lang="en-US" dirty="0"/>
              <a:t> and Jane </a:t>
            </a:r>
            <a:r>
              <a:rPr lang="en-US" dirty="0" err="1"/>
              <a:t>Segale</a:t>
            </a:r>
            <a:r>
              <a:rPr lang="en-US" dirty="0"/>
              <a:t> of Buckingham Browne and Nichols.  Thom has since retired and Jane is still at BBN.</a:t>
            </a:r>
          </a:p>
          <a:p>
            <a:pPr>
              <a:spcBef>
                <a:spcPts val="600"/>
              </a:spcBef>
              <a:buFont typeface="Courier New" panose="02070309020205020404" pitchFamily="49" charset="0"/>
              <a:buChar char="o"/>
            </a:pPr>
            <a:endParaRPr lang="en-US" dirty="0"/>
          </a:p>
          <a:p>
            <a:pPr>
              <a:spcBef>
                <a:spcPts val="600"/>
              </a:spcBef>
              <a:buFont typeface="Courier New" panose="02070309020205020404" pitchFamily="49" charset="0"/>
              <a:buChar char="o"/>
            </a:pPr>
            <a:r>
              <a:rPr lang="en-US" dirty="0"/>
              <a:t>They originally created it for boarding schools and then created one for day schools.  The one NBOA provides its members is for day schools.  You can contact TABS (The Association of Boarding Schools) for the boarding school model that Thom and Jane created.</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6206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sz="3200" dirty="0">
                <a:solidFill>
                  <a:schemeClr val="tx1"/>
                </a:solidFill>
              </a:rPr>
              <a:t>NBOA Long Range Financial Model</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486400"/>
          </a:xfrm>
        </p:spPr>
        <p:txBody>
          <a:bodyPr>
            <a:normAutofit fontScale="92500" lnSpcReduction="10000"/>
          </a:bodyPr>
          <a:lstStyle/>
          <a:p>
            <a:pPr>
              <a:spcBef>
                <a:spcPts val="600"/>
              </a:spcBef>
              <a:buFont typeface="Courier New" panose="02070309020205020404" pitchFamily="49" charset="0"/>
              <a:buChar char="o"/>
            </a:pPr>
            <a:r>
              <a:rPr lang="en-US" sz="2200" dirty="0"/>
              <a:t>The model is very much driven by CPI – the model was created at BBN to address financial sustainability with a board commitment to tie tuition and salary increases to CPI and remove the annual discussion of tuition setting</a:t>
            </a:r>
            <a:r>
              <a:rPr lang="en-US" sz="2200" dirty="0" smtClean="0"/>
              <a:t>.</a:t>
            </a:r>
          </a:p>
          <a:p>
            <a:pPr marL="137160" indent="0">
              <a:spcBef>
                <a:spcPts val="600"/>
              </a:spcBef>
              <a:buNone/>
            </a:pPr>
            <a:endParaRPr lang="en-US" sz="1600" dirty="0"/>
          </a:p>
          <a:p>
            <a:pPr>
              <a:spcBef>
                <a:spcPts val="600"/>
              </a:spcBef>
              <a:buFont typeface="Courier New" panose="02070309020205020404" pitchFamily="49" charset="0"/>
              <a:buChar char="o"/>
            </a:pPr>
            <a:r>
              <a:rPr lang="en-US" sz="2200" dirty="0"/>
              <a:t>BBN’s research showed that over a 10 year period - </a:t>
            </a:r>
          </a:p>
          <a:p>
            <a:pPr lvl="1">
              <a:spcBef>
                <a:spcPts val="600"/>
              </a:spcBef>
              <a:buFont typeface="Courier New" panose="02070309020205020404" pitchFamily="49" charset="0"/>
              <a:buChar char="o"/>
            </a:pPr>
            <a:r>
              <a:rPr lang="en-US" sz="2000" dirty="0"/>
              <a:t>Their tuition increases exceeded CPI by an average of 3% per year</a:t>
            </a:r>
          </a:p>
          <a:p>
            <a:pPr lvl="1">
              <a:spcBef>
                <a:spcPts val="600"/>
              </a:spcBef>
              <a:buFont typeface="Courier New" panose="02070309020205020404" pitchFamily="49" charset="0"/>
              <a:buChar char="o"/>
            </a:pPr>
            <a:r>
              <a:rPr lang="en-US" sz="2000" dirty="0"/>
              <a:t>What was driving the increase?</a:t>
            </a:r>
          </a:p>
          <a:p>
            <a:pPr lvl="2">
              <a:spcBef>
                <a:spcPts val="600"/>
              </a:spcBef>
              <a:buFont typeface="Courier New" panose="02070309020205020404" pitchFamily="49" charset="0"/>
              <a:buChar char="o"/>
            </a:pPr>
            <a:r>
              <a:rPr lang="en-US" sz="2000" dirty="0"/>
              <a:t>It wasn’t faculty salaries (in line with CPI)</a:t>
            </a:r>
          </a:p>
          <a:p>
            <a:pPr lvl="2">
              <a:spcBef>
                <a:spcPts val="600"/>
              </a:spcBef>
              <a:buFont typeface="Courier New" panose="02070309020205020404" pitchFamily="49" charset="0"/>
              <a:buChar char="o"/>
            </a:pPr>
            <a:r>
              <a:rPr lang="en-US" sz="2000" dirty="0"/>
              <a:t>Benefits increased more than CPI due to medical increases, but that was a small % of the budget</a:t>
            </a:r>
          </a:p>
          <a:p>
            <a:pPr lvl="2">
              <a:spcBef>
                <a:spcPts val="600"/>
              </a:spcBef>
              <a:buFont typeface="Courier New" panose="02070309020205020404" pitchFamily="49" charset="0"/>
              <a:buChar char="o"/>
            </a:pPr>
            <a:r>
              <a:rPr lang="en-US" sz="2000" dirty="0"/>
              <a:t>Financial aid increase more than CPI, but that was a small % of budget</a:t>
            </a:r>
          </a:p>
          <a:p>
            <a:pPr lvl="2">
              <a:spcBef>
                <a:spcPts val="600"/>
              </a:spcBef>
              <a:buFont typeface="Courier New" panose="02070309020205020404" pitchFamily="49" charset="0"/>
              <a:buChar char="o"/>
            </a:pPr>
            <a:r>
              <a:rPr lang="en-US" sz="2000" dirty="0"/>
              <a:t>The answer became employee FTE – it wasn’t really faculty, it was support </a:t>
            </a:r>
            <a:r>
              <a:rPr lang="en-US" sz="2000" dirty="0" smtClean="0"/>
              <a:t>personnel</a:t>
            </a:r>
          </a:p>
          <a:p>
            <a:pPr marL="905256" lvl="2" indent="0">
              <a:spcBef>
                <a:spcPts val="600"/>
              </a:spcBef>
              <a:buNone/>
            </a:pPr>
            <a:endParaRPr lang="en-US" sz="1600" dirty="0" smtClean="0"/>
          </a:p>
          <a:p>
            <a:pPr>
              <a:buFont typeface="Courier New" panose="02070309020205020404" pitchFamily="49" charset="0"/>
              <a:buChar char="o"/>
            </a:pPr>
            <a:r>
              <a:rPr lang="en-US" sz="2200" dirty="0"/>
              <a:t>Let’s take a look at the model - </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7577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Tabs in the NBOA Long Range Financial Model</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a:spcBef>
                <a:spcPts val="600"/>
              </a:spcBef>
              <a:buFont typeface="Courier New" panose="02070309020205020404" pitchFamily="49" charset="0"/>
              <a:buChar char="o"/>
            </a:pPr>
            <a:r>
              <a:rPr lang="en-US" sz="2400" dirty="0"/>
              <a:t>The following worksheets are in the model </a:t>
            </a:r>
            <a:r>
              <a:rPr lang="en-US" sz="2400" dirty="0" smtClean="0"/>
              <a:t>(we’ll walk through each in detail)</a:t>
            </a:r>
            <a:endParaRPr lang="en-US" sz="2400" dirty="0"/>
          </a:p>
          <a:p>
            <a:pPr lvl="1">
              <a:spcBef>
                <a:spcPts val="600"/>
              </a:spcBef>
              <a:buFont typeface="Courier New" panose="02070309020205020404" pitchFamily="49" charset="0"/>
              <a:buChar char="o"/>
            </a:pPr>
            <a:r>
              <a:rPr lang="en-US" dirty="0"/>
              <a:t>Instructions</a:t>
            </a:r>
          </a:p>
          <a:p>
            <a:pPr lvl="1">
              <a:spcBef>
                <a:spcPts val="600"/>
              </a:spcBef>
              <a:buFont typeface="Courier New" panose="02070309020205020404" pitchFamily="49" charset="0"/>
              <a:buChar char="o"/>
            </a:pPr>
            <a:r>
              <a:rPr lang="en-US" dirty="0"/>
              <a:t>Current Year Inputs</a:t>
            </a:r>
          </a:p>
          <a:p>
            <a:pPr lvl="1">
              <a:spcBef>
                <a:spcPts val="600"/>
              </a:spcBef>
              <a:buFont typeface="Courier New" panose="02070309020205020404" pitchFamily="49" charset="0"/>
              <a:buChar char="o"/>
            </a:pPr>
            <a:r>
              <a:rPr lang="en-US" dirty="0"/>
              <a:t>Assumptions</a:t>
            </a:r>
          </a:p>
          <a:p>
            <a:pPr lvl="1">
              <a:spcBef>
                <a:spcPts val="600"/>
              </a:spcBef>
              <a:buFont typeface="Courier New" panose="02070309020205020404" pitchFamily="49" charset="0"/>
              <a:buChar char="o"/>
            </a:pPr>
            <a:r>
              <a:rPr lang="en-US" dirty="0"/>
              <a:t>10 Year Snapshot</a:t>
            </a:r>
          </a:p>
          <a:p>
            <a:pPr lvl="1">
              <a:spcBef>
                <a:spcPts val="600"/>
              </a:spcBef>
              <a:buFont typeface="Courier New" panose="02070309020205020404" pitchFamily="49" charset="0"/>
              <a:buChar char="o"/>
            </a:pPr>
            <a:r>
              <a:rPr lang="en-US" dirty="0"/>
              <a:t>Results</a:t>
            </a:r>
          </a:p>
          <a:p>
            <a:pPr lvl="1">
              <a:spcBef>
                <a:spcPts val="600"/>
              </a:spcBef>
              <a:buFont typeface="Courier New" panose="02070309020205020404" pitchFamily="49" charset="0"/>
              <a:buChar char="o"/>
            </a:pPr>
            <a:r>
              <a:rPr lang="en-US" dirty="0"/>
              <a:t>Pie Charts</a:t>
            </a:r>
          </a:p>
          <a:p>
            <a:pPr lvl="1">
              <a:spcBef>
                <a:spcPts val="600"/>
              </a:spcBef>
              <a:buFont typeface="Courier New" panose="02070309020205020404" pitchFamily="49" charset="0"/>
              <a:buChar char="o"/>
            </a:pPr>
            <a:r>
              <a:rPr lang="en-US" dirty="0"/>
              <a:t>Bar Charts</a:t>
            </a:r>
          </a:p>
          <a:p>
            <a:pPr lvl="1">
              <a:spcBef>
                <a:spcPts val="600"/>
              </a:spcBef>
              <a:buFont typeface="Courier New" panose="02070309020205020404" pitchFamily="49" charset="0"/>
              <a:buChar char="o"/>
            </a:pPr>
            <a:r>
              <a:rPr lang="en-US" dirty="0"/>
              <a:t>Line Charts</a:t>
            </a:r>
          </a:p>
          <a:p>
            <a:pPr lvl="1">
              <a:spcBef>
                <a:spcPts val="600"/>
              </a:spcBef>
              <a:buFont typeface="Courier New" panose="02070309020205020404" pitchFamily="49" charset="0"/>
              <a:buChar char="o"/>
            </a:pPr>
            <a:r>
              <a:rPr lang="en-US" dirty="0"/>
              <a:t>10 Year Forecast Summary</a:t>
            </a:r>
          </a:p>
          <a:p>
            <a:pPr lvl="1">
              <a:spcBef>
                <a:spcPts val="600"/>
              </a:spcBef>
              <a:buFont typeface="Courier New" panose="02070309020205020404" pitchFamily="49" charset="0"/>
              <a:buChar char="o"/>
            </a:pPr>
            <a:r>
              <a:rPr lang="en-US" dirty="0"/>
              <a:t>10 Year Enrollment Forecast</a:t>
            </a:r>
          </a:p>
          <a:p>
            <a:pPr lvl="1">
              <a:spcBef>
                <a:spcPts val="600"/>
              </a:spcBef>
              <a:buFont typeface="Courier New" panose="02070309020205020404" pitchFamily="49" charset="0"/>
              <a:buChar char="o"/>
            </a:pPr>
            <a:r>
              <a:rPr lang="en-US" dirty="0"/>
              <a:t>10 Year Tuition Rate Forecast</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1746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Tabs in the NBOA Long Range Financial Model</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spcBef>
                <a:spcPts val="600"/>
              </a:spcBef>
              <a:buFont typeface="Courier New" panose="02070309020205020404" pitchFamily="49" charset="0"/>
              <a:buChar char="o"/>
            </a:pPr>
            <a:r>
              <a:rPr lang="en-US" sz="2200" dirty="0"/>
              <a:t>The following worksheets are in the model </a:t>
            </a:r>
            <a:r>
              <a:rPr lang="en-US" sz="2200" b="1" i="1" dirty="0"/>
              <a:t>(continued) </a:t>
            </a:r>
            <a:r>
              <a:rPr lang="en-US" sz="2200" dirty="0"/>
              <a:t>–</a:t>
            </a:r>
          </a:p>
          <a:p>
            <a:pPr lvl="1">
              <a:spcBef>
                <a:spcPts val="600"/>
              </a:spcBef>
              <a:buFont typeface="Courier New" panose="02070309020205020404" pitchFamily="49" charset="0"/>
              <a:buChar char="o"/>
            </a:pPr>
            <a:r>
              <a:rPr lang="en-US" sz="2000" dirty="0"/>
              <a:t>10 Year Tuition Dollar Change</a:t>
            </a:r>
          </a:p>
          <a:p>
            <a:pPr lvl="1">
              <a:spcBef>
                <a:spcPts val="600"/>
              </a:spcBef>
              <a:buFont typeface="Courier New" panose="02070309020205020404" pitchFamily="49" charset="0"/>
              <a:buChar char="o"/>
            </a:pPr>
            <a:r>
              <a:rPr lang="en-US" sz="2000" dirty="0"/>
              <a:t>10 Year Total Tuition Income</a:t>
            </a:r>
          </a:p>
          <a:p>
            <a:pPr lvl="1">
              <a:spcBef>
                <a:spcPts val="600"/>
              </a:spcBef>
              <a:buFont typeface="Courier New" panose="02070309020205020404" pitchFamily="49" charset="0"/>
              <a:buChar char="o"/>
            </a:pPr>
            <a:r>
              <a:rPr lang="en-US" sz="2000" dirty="0"/>
              <a:t>10 Year Total Salaries and Wages</a:t>
            </a:r>
          </a:p>
          <a:p>
            <a:pPr lvl="1">
              <a:spcBef>
                <a:spcPts val="600"/>
              </a:spcBef>
              <a:buFont typeface="Courier New" panose="02070309020205020404" pitchFamily="49" charset="0"/>
              <a:buChar char="o"/>
            </a:pPr>
            <a:r>
              <a:rPr lang="en-US" sz="2000" dirty="0"/>
              <a:t>10 Year FTE Forecast</a:t>
            </a:r>
          </a:p>
          <a:p>
            <a:pPr lvl="1">
              <a:spcBef>
                <a:spcPts val="600"/>
              </a:spcBef>
              <a:buFont typeface="Courier New" panose="02070309020205020404" pitchFamily="49" charset="0"/>
              <a:buChar char="o"/>
            </a:pPr>
            <a:r>
              <a:rPr lang="en-US" sz="2000" dirty="0"/>
              <a:t>10 Year Endowment Spending</a:t>
            </a:r>
          </a:p>
          <a:p>
            <a:pPr lvl="1">
              <a:spcBef>
                <a:spcPts val="600"/>
              </a:spcBef>
              <a:buFont typeface="Courier New" panose="02070309020205020404" pitchFamily="49" charset="0"/>
              <a:buChar char="o"/>
            </a:pPr>
            <a:r>
              <a:rPr lang="en-US" sz="2000" dirty="0"/>
              <a:t>10 Year Plant Replacement</a:t>
            </a:r>
          </a:p>
          <a:p>
            <a:pPr lvl="1">
              <a:spcBef>
                <a:spcPts val="600"/>
              </a:spcBef>
              <a:buFont typeface="Courier New" panose="02070309020205020404" pitchFamily="49" charset="0"/>
              <a:buChar char="o"/>
            </a:pPr>
            <a:r>
              <a:rPr lang="en-US" sz="2000" dirty="0"/>
              <a:t>10 Year Net Asset Detail</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663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NBOA Long Range Financial Model</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17638"/>
            <a:ext cx="8229600" cy="4709160"/>
          </a:xfrm>
        </p:spPr>
        <p:txBody>
          <a:bodyPr>
            <a:normAutofit lnSpcReduction="10000"/>
          </a:bodyPr>
          <a:lstStyle/>
          <a:p>
            <a:pPr>
              <a:spcBef>
                <a:spcPts val="600"/>
              </a:spcBef>
              <a:buFont typeface="Courier New" panose="02070309020205020404" pitchFamily="49" charset="0"/>
              <a:buChar char="o"/>
            </a:pPr>
            <a:r>
              <a:rPr lang="en-US" sz="2200" dirty="0"/>
              <a:t>Suggestions – </a:t>
            </a:r>
          </a:p>
          <a:p>
            <a:pPr lvl="1">
              <a:spcBef>
                <a:spcPts val="600"/>
              </a:spcBef>
              <a:buFont typeface="Courier New" panose="02070309020205020404" pitchFamily="49" charset="0"/>
              <a:buChar char="o"/>
            </a:pPr>
            <a:r>
              <a:rPr lang="en-US" sz="2000" dirty="0"/>
              <a:t>save original NBOA model (label it NBOA Original)</a:t>
            </a:r>
          </a:p>
          <a:p>
            <a:pPr lvl="1">
              <a:spcBef>
                <a:spcPts val="600"/>
              </a:spcBef>
              <a:buFont typeface="Courier New" panose="02070309020205020404" pitchFamily="49" charset="0"/>
              <a:buChar char="o"/>
            </a:pPr>
            <a:r>
              <a:rPr lang="en-US" sz="2000" dirty="0"/>
              <a:t>create a separate working model</a:t>
            </a:r>
          </a:p>
          <a:p>
            <a:pPr lvl="1">
              <a:spcBef>
                <a:spcPts val="600"/>
              </a:spcBef>
              <a:buFont typeface="Courier New" panose="02070309020205020404" pitchFamily="49" charset="0"/>
              <a:buChar char="o"/>
            </a:pPr>
            <a:r>
              <a:rPr lang="en-US" sz="2000" dirty="0"/>
              <a:t>once you enter your school’s data, add your school’s name at the top of the Instructions page (which will automatically update all other worksheets) and it is customized for your school, save it (label it with your school’s name – i.e. SDS Original) </a:t>
            </a:r>
          </a:p>
          <a:p>
            <a:pPr lvl="1">
              <a:spcBef>
                <a:spcPts val="600"/>
              </a:spcBef>
              <a:buFont typeface="Courier New" panose="02070309020205020404" pitchFamily="49" charset="0"/>
              <a:buChar char="o"/>
            </a:pPr>
            <a:r>
              <a:rPr lang="en-US" sz="2000" dirty="0"/>
              <a:t>create a separate working model that you “unlock” and really start customizing (i.e. SDS Working Model)</a:t>
            </a:r>
          </a:p>
          <a:p>
            <a:pPr lvl="1">
              <a:spcBef>
                <a:spcPts val="600"/>
              </a:spcBef>
              <a:buFont typeface="Courier New" panose="02070309020205020404" pitchFamily="49" charset="0"/>
              <a:buChar char="o"/>
            </a:pPr>
            <a:r>
              <a:rPr lang="en-US" sz="2000" dirty="0"/>
              <a:t>this will allow you to consult with the original or your school’s model if you create problems / errors once you unlock it</a:t>
            </a:r>
          </a:p>
          <a:p>
            <a:pPr lvl="1">
              <a:spcBef>
                <a:spcPts val="600"/>
              </a:spcBef>
              <a:buFont typeface="Courier New" panose="02070309020205020404" pitchFamily="49" charset="0"/>
              <a:buChar char="o"/>
            </a:pPr>
            <a:r>
              <a:rPr lang="en-US" sz="2000" dirty="0"/>
              <a:t>I only recommend unlocking the model if you are very comfortable with Excel and understand how to make changes and additions</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4376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tx1"/>
                </a:solidFill>
              </a:rPr>
              <a:t>How to use the model</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spcBef>
                <a:spcPts val="600"/>
              </a:spcBef>
              <a:buFont typeface="Courier New" panose="02070309020205020404" pitchFamily="49" charset="0"/>
              <a:buChar char="o"/>
            </a:pPr>
            <a:r>
              <a:rPr lang="en-US" sz="2200" dirty="0"/>
              <a:t>Current Year Inputs – </a:t>
            </a:r>
          </a:p>
          <a:p>
            <a:pPr lvl="1">
              <a:spcBef>
                <a:spcPts val="600"/>
              </a:spcBef>
              <a:buFont typeface="Courier New" panose="02070309020205020404" pitchFamily="49" charset="0"/>
              <a:buChar char="o"/>
            </a:pPr>
            <a:r>
              <a:rPr lang="en-US" sz="2000" dirty="0"/>
              <a:t>Enter your school’s data in the yellow spaces – </a:t>
            </a:r>
          </a:p>
          <a:p>
            <a:pPr lvl="2">
              <a:spcBef>
                <a:spcPts val="600"/>
              </a:spcBef>
              <a:buFont typeface="Courier New" panose="02070309020205020404" pitchFamily="49" charset="0"/>
              <a:buChar char="o"/>
            </a:pPr>
            <a:r>
              <a:rPr lang="en-US" sz="2000" dirty="0"/>
              <a:t>Record info specific for your school (grades, etc.)</a:t>
            </a:r>
          </a:p>
          <a:p>
            <a:pPr lvl="2">
              <a:spcBef>
                <a:spcPts val="600"/>
              </a:spcBef>
              <a:buFont typeface="Courier New" panose="02070309020205020404" pitchFamily="49" charset="0"/>
              <a:buChar char="o"/>
            </a:pPr>
            <a:r>
              <a:rPr lang="en-US" sz="2000" dirty="0"/>
              <a:t>Ability to customize your income and expense categories in yellow</a:t>
            </a:r>
          </a:p>
          <a:p>
            <a:pPr lvl="1">
              <a:spcBef>
                <a:spcPts val="600"/>
              </a:spcBef>
              <a:buFont typeface="Courier New" panose="02070309020205020404" pitchFamily="49" charset="0"/>
              <a:buChar char="o"/>
            </a:pPr>
            <a:r>
              <a:rPr lang="en-US" sz="2000" dirty="0"/>
              <a:t>Definitions are included (see red checks that </a:t>
            </a:r>
            <a:r>
              <a:rPr lang="en-US" sz="2000" dirty="0" smtClean="0"/>
              <a:t>indicate </a:t>
            </a:r>
            <a:r>
              <a:rPr lang="en-US" sz="2000" dirty="0"/>
              <a:t>hidden definitions) – show how to hide the comments</a:t>
            </a:r>
          </a:p>
          <a:p>
            <a:pPr lvl="1">
              <a:spcBef>
                <a:spcPts val="600"/>
              </a:spcBef>
              <a:buFont typeface="Courier New" panose="02070309020205020404" pitchFamily="49" charset="0"/>
              <a:buChar char="o"/>
            </a:pPr>
            <a:r>
              <a:rPr lang="en-US" sz="2000" dirty="0"/>
              <a:t>Wages might not be correct since calculated by multiplying FTE by average faculty salaries.  Add any “plug” to Additional Salary Items to match your school’s figures</a:t>
            </a:r>
          </a:p>
          <a:p>
            <a:pPr lvl="1">
              <a:spcBef>
                <a:spcPts val="600"/>
              </a:spcBef>
              <a:buFont typeface="Courier New" panose="02070309020205020404" pitchFamily="49" charset="0"/>
              <a:buChar char="o"/>
            </a:pPr>
            <a:r>
              <a:rPr lang="en-US" sz="2000" dirty="0"/>
              <a:t>Takes into consideration new construction, square footage, etc. to reflect growth, depreciation, etc.</a:t>
            </a:r>
          </a:p>
          <a:p>
            <a:pPr>
              <a:buFont typeface="Wingdings" panose="05000000000000000000" pitchFamily="2" charset="2"/>
              <a:buChar char="Ø"/>
            </a:pPr>
            <a:endParaRPr lang="en-US" dirty="0"/>
          </a:p>
          <a:p>
            <a:pPr marL="137160" indent="0">
              <a:buNone/>
            </a:pPr>
            <a:endParaRPr lang="en-US" dirty="0"/>
          </a:p>
        </p:txBody>
      </p:sp>
      <p:pic>
        <p:nvPicPr>
          <p:cNvPr id="5"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4711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792</TotalTime>
  <Words>3021</Words>
  <Application>Microsoft Office PowerPoint</Application>
  <PresentationFormat>On-screen Show (4:3)</PresentationFormat>
  <Paragraphs>268</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Book Antiqua</vt:lpstr>
      <vt:lpstr>Courier New</vt:lpstr>
      <vt:lpstr>Lucida Sans</vt:lpstr>
      <vt:lpstr>Wingdings</vt:lpstr>
      <vt:lpstr>Wingdings 2</vt:lpstr>
      <vt:lpstr>Wingdings 3</vt:lpstr>
      <vt:lpstr>Apex</vt:lpstr>
      <vt:lpstr>Long Range Financial Modeling Deep Dive </vt:lpstr>
      <vt:lpstr>Spartanburg Day School “story” – aka “How to Boil a Frog”</vt:lpstr>
      <vt:lpstr>Spartanburg Day School “story” – aka “How to Boil a Frog”</vt:lpstr>
      <vt:lpstr>Spartanburg Day School “story” – aka “How to Boil a Frog”</vt:lpstr>
      <vt:lpstr>NBOA Long Range Financial Model</vt:lpstr>
      <vt:lpstr>Tabs in the NBOA Long Range Financial Model</vt:lpstr>
      <vt:lpstr>Tabs in the NBOA Long Range Financial Model</vt:lpstr>
      <vt:lpstr>NBOA Long Range Financial Model</vt:lpstr>
      <vt:lpstr>How to use the model</vt:lpstr>
      <vt:lpstr>How to use the model (continued) -</vt:lpstr>
      <vt:lpstr>How to use the model (continued) -</vt:lpstr>
      <vt:lpstr>“Unlocking” the NBOA Long Range Financial Model</vt:lpstr>
      <vt:lpstr>“Unlocking” the NBOA Long Range Financial Model</vt:lpstr>
      <vt:lpstr>“Unlocking” the NBOA Long Range Financial Model</vt:lpstr>
      <vt:lpstr>How to customize the model once unlocked</vt:lpstr>
      <vt:lpstr>How to customize the model once unlocked</vt:lpstr>
      <vt:lpstr>Playing with the Model  - Scenario 1</vt:lpstr>
      <vt:lpstr>Playing with the Model  - Scenario 1</vt:lpstr>
      <vt:lpstr>Playing with the Model – Scenario 1 (continued)</vt:lpstr>
      <vt:lpstr>Playing with the Model – Scenario 2</vt:lpstr>
      <vt:lpstr>Playing with the Model – Scenario 2 (continued)</vt:lpstr>
      <vt:lpstr>Playing with the Model – Scenario 2 (continued)</vt:lpstr>
      <vt:lpstr>Playing with the Model – Scenario 3</vt:lpstr>
      <vt:lpstr>Playing with the Model – Scenario 3 (continued)</vt:lpstr>
      <vt:lpstr>Board Presentations</vt:lpstr>
      <vt:lpstr>NBOA Long Range Financial Model – Future Years</vt:lpstr>
      <vt:lpstr>NBOA Long Range Financial Model Wrap Up</vt:lpstr>
      <vt:lpstr>The End      Questions?   Comments?</vt:lpstr>
    </vt:vector>
  </TitlesOfParts>
  <Company>SDS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Palmer</dc:creator>
  <cp:lastModifiedBy>palmerball</cp:lastModifiedBy>
  <cp:revision>132</cp:revision>
  <dcterms:created xsi:type="dcterms:W3CDTF">2015-01-26T12:56:27Z</dcterms:created>
  <dcterms:modified xsi:type="dcterms:W3CDTF">2017-01-11T12:36:43Z</dcterms:modified>
</cp:coreProperties>
</file>