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41" r:id="rId2"/>
    <p:sldMasterId id="2147483661" r:id="rId3"/>
    <p:sldMasterId id="2147483756" r:id="rId4"/>
  </p:sldMasterIdLst>
  <p:notesMasterIdLst>
    <p:notesMasterId r:id="rId21"/>
  </p:notesMasterIdLst>
  <p:handoutMasterIdLst>
    <p:handoutMasterId r:id="rId22"/>
  </p:handoutMasterIdLst>
  <p:sldIdLst>
    <p:sldId id="256" r:id="rId5"/>
    <p:sldId id="1236" r:id="rId6"/>
    <p:sldId id="1238" r:id="rId7"/>
    <p:sldId id="1237" r:id="rId8"/>
    <p:sldId id="1227" r:id="rId9"/>
    <p:sldId id="1239" r:id="rId10"/>
    <p:sldId id="1240" r:id="rId11"/>
    <p:sldId id="1241" r:id="rId12"/>
    <p:sldId id="1231" r:id="rId13"/>
    <p:sldId id="1242" r:id="rId14"/>
    <p:sldId id="1243" r:id="rId15"/>
    <p:sldId id="1234" r:id="rId16"/>
    <p:sldId id="1244" r:id="rId17"/>
    <p:sldId id="1235" r:id="rId18"/>
    <p:sldId id="1246" r:id="rId19"/>
    <p:sldId id="542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w, Allison" initials="SA" lastIdx="12" clrIdx="0"/>
  <p:cmAuthor id="2" name="Jen Powell" initials="JP" lastIdx="26" clrIdx="1"/>
  <p:cmAuthor id="3" name="Marcelle, Kristie" initials="MK" lastIdx="34" clrIdx="2">
    <p:extLst>
      <p:ext uri="{19B8F6BF-5375-455C-9EA6-DF929625EA0E}">
        <p15:presenceInfo xmlns:p15="http://schemas.microsoft.com/office/powerpoint/2012/main" userId="S::kmarcelle@aap.org::3cb1421d-af54-43d8-95af-14061b60c41e" providerId="AD"/>
      </p:ext>
    </p:extLst>
  </p:cmAuthor>
  <p:cmAuthor id="4" name="Kalb, Erika" initials="KE" lastIdx="3" clrIdx="3">
    <p:extLst>
      <p:ext uri="{19B8F6BF-5375-455C-9EA6-DF929625EA0E}">
        <p15:presenceInfo xmlns:p15="http://schemas.microsoft.com/office/powerpoint/2012/main" userId="S::ekalb@aap.org::4ae72d2d-8f4b-4fd6-85b4-ec1b2a4fb1e8" providerId="AD"/>
      </p:ext>
    </p:extLst>
  </p:cmAuthor>
  <p:cmAuthor id="5" name="Denae Hart" initials="DH" lastIdx="8" clrIdx="4">
    <p:extLst>
      <p:ext uri="{19B8F6BF-5375-455C-9EA6-DF929625EA0E}">
        <p15:presenceInfo xmlns:p15="http://schemas.microsoft.com/office/powerpoint/2012/main" userId="f8f8a068a2670b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 autoAdjust="0"/>
    <p:restoredTop sz="63788" autoAdjust="0"/>
  </p:normalViewPr>
  <p:slideViewPr>
    <p:cSldViewPr snapToGrid="0">
      <p:cViewPr varScale="1">
        <p:scale>
          <a:sx n="55" d="100"/>
          <a:sy n="55" d="100"/>
        </p:scale>
        <p:origin x="198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42610869-C3AB-4F2E-915B-032920CE7429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76" y="8829537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8E1F467A-E02B-47AF-963D-7E34FF13E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35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F5F5A8B1-D3FF-4535-830F-C5FF0EFEED56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9E7E39E4-017B-42E0-B75A-328A4E7F1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8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E39E4-017B-42E0-B75A-328A4E7F1F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2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E39E4-017B-42E0-B75A-328A4E7F1FB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03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Develop better communication with primary care providers of administration outside of the medical home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43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61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97D96-3732-4D0F-B2FD-F2AF254A3A8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7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the private sectors may have expertise, logistic infrastructure, locations and access to adolescents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9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the private sectors may have expertise, logistic infrastructure, locations and access to adolescents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Supporting efforts that strengthen diversity of health care workforce to increase vaccine confidence and acceptance across diverse communities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research in communities to discern each communities barriers (and not assume)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5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 the private sectors may have expertise, logistic infrastructure, locations and access to adolescents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Washington State VACCS center leverages private sector partners to match needs with public sector – coordination with hands on leadership acting as an intermediary between sectors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North Carolina public-private partnership for mass vaccine clinics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Uber/lyft providing free rides to vaccine appointments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167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Gavi aims to improve access to vaccines for children living in low-income countries and assist governments in managing vaccination programs</a:t>
            </a:r>
          </a:p>
          <a:p>
            <a:r>
              <a:rPr lang="en-US" dirty="0"/>
              <a:t>In 2019 global coverage rate for DTaP was 85%f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E39E4-017B-42E0-B75A-328A4E7F1F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47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E39E4-017B-42E0-B75A-328A4E7F1F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3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87762-0442-49E4-9C12-564F0CBC60D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9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Intercommunications between different EMRs, example Cerner EMR communicating data to Epic EMR that pulls through</a:t>
            </a:r>
          </a:p>
          <a:p>
            <a:r>
              <a:rPr lang="en-US" dirty="0"/>
              <a:t>Difficult to ensure not duplicated efforts with some of these systems</a:t>
            </a:r>
          </a:p>
          <a:p>
            <a:r>
              <a:rPr lang="en-US" dirty="0"/>
              <a:t>Universal EMR and/or registry? Would this allow better communication?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E39E4-017B-42E0-B75A-328A4E7F1F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7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38479"/>
            <a:ext cx="10972800" cy="861775"/>
          </a:xfrm>
        </p:spPr>
        <p:txBody>
          <a:bodyPr wrap="square"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69466"/>
            <a:ext cx="10972800" cy="3439823"/>
          </a:xfrm>
        </p:spPr>
        <p:txBody>
          <a:bodyPr>
            <a:noAutofit/>
          </a:bodyPr>
          <a:lstStyle>
            <a:lvl1pPr>
              <a:buClr>
                <a:srgbClr val="F5AA2C"/>
              </a:buClr>
              <a:defRPr/>
            </a:lvl1pPr>
            <a:lvl3pPr marL="1676317" indent="-457178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493" indent="-304784">
              <a:buFont typeface="Lucida Grande"/>
              <a:buChar char="~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38478"/>
            <a:ext cx="10972800" cy="861775"/>
          </a:xfrm>
        </p:spPr>
        <p:txBody>
          <a:bodyPr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69465"/>
            <a:ext cx="10972800" cy="3439823"/>
          </a:xfrm>
        </p:spPr>
        <p:txBody>
          <a:bodyPr>
            <a:noAutofit/>
          </a:bodyPr>
          <a:lstStyle>
            <a:lvl1pPr>
              <a:buClr>
                <a:srgbClr val="F5AA2C"/>
              </a:buClr>
              <a:defRPr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5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0831" y="2514601"/>
            <a:ext cx="2889504" cy="410369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66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Text here.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81856" y="1371600"/>
            <a:ext cx="3474720" cy="391363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7924800" y="1371600"/>
            <a:ext cx="3486912" cy="391363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181856" y="5349240"/>
            <a:ext cx="7217664" cy="287259"/>
          </a:xfrm>
        </p:spPr>
        <p:txBody>
          <a:bodyPr wrap="square" lIns="0" tIns="0" rIns="0" bIns="0">
            <a:spAutoFit/>
          </a:bodyPr>
          <a:lstStyle>
            <a:lvl1pPr marL="0" indent="0">
              <a:buClr>
                <a:srgbClr val="F5AA2C"/>
              </a:buClr>
              <a:buFontTx/>
              <a:buNone/>
              <a:defRPr sz="1867"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 dirty="0"/>
              <a:t>Caption text, if necessary</a:t>
            </a:r>
          </a:p>
        </p:txBody>
      </p:sp>
    </p:spTree>
    <p:extLst>
      <p:ext uri="{BB962C8B-B14F-4D97-AF65-F5344CB8AC3E}">
        <p14:creationId xmlns:p14="http://schemas.microsoft.com/office/powerpoint/2010/main" val="2031642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40865"/>
            <a:ext cx="11132187" cy="1107996"/>
          </a:xfrm>
        </p:spPr>
        <p:txBody>
          <a:bodyPr wrap="square" anchor="t">
            <a:spAutoFit/>
          </a:bodyPr>
          <a:lstStyle>
            <a:lvl1pPr algn="ctr">
              <a:defRPr lang="en-US" sz="6400" b="1" i="0" dirty="0">
                <a:solidFill>
                  <a:srgbClr val="F5AA2C"/>
                </a:solidFill>
                <a:latin typeface="+mn-lt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3337685"/>
            <a:ext cx="5562344" cy="352031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Picture. To outline a photo, see http://www.gcflearnfree.org/powerpoint2013/17.4</a:t>
            </a:r>
          </a:p>
        </p:txBody>
      </p:sp>
      <p:pic>
        <p:nvPicPr>
          <p:cNvPr id="4" name="Picture 3" descr="1LineAAPLogoRever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35" y="5874484"/>
            <a:ext cx="3681576" cy="54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8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38478"/>
            <a:ext cx="10972800" cy="861775"/>
          </a:xfrm>
        </p:spPr>
        <p:txBody>
          <a:bodyPr wrap="square"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69465"/>
            <a:ext cx="10972800" cy="3439823"/>
          </a:xfrm>
        </p:spPr>
        <p:txBody>
          <a:bodyPr>
            <a:noAutofit/>
          </a:bodyPr>
          <a:lstStyle>
            <a:lvl1pPr>
              <a:buClr>
                <a:srgbClr val="F5AA2C"/>
              </a:buClr>
              <a:defRPr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8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867661"/>
            <a:ext cx="10363200" cy="1231107"/>
          </a:xfrm>
        </p:spPr>
        <p:txBody>
          <a:bodyPr lIns="0" tIns="0" rIns="0" bIns="0" anchor="t" anchorCtr="0">
            <a:spAutoFit/>
          </a:bodyPr>
          <a:lstStyle>
            <a:lvl1pPr>
              <a:defRPr sz="8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4" name="Picture 3" descr="1LineAAPLogoRever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80" y="5874484"/>
            <a:ext cx="3681576" cy="542101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3337685"/>
            <a:ext cx="5562344" cy="352031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Picture. To outline a photo, see http://www.gcflearnfree.org/powerpoint2013/17.4</a:t>
            </a:r>
          </a:p>
        </p:txBody>
      </p:sp>
    </p:spTree>
    <p:extLst>
      <p:ext uri="{BB962C8B-B14F-4D97-AF65-F5344CB8AC3E}">
        <p14:creationId xmlns:p14="http://schemas.microsoft.com/office/powerpoint/2010/main" val="2314890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38478"/>
            <a:ext cx="10972800" cy="861775"/>
          </a:xfrm>
        </p:spPr>
        <p:txBody>
          <a:bodyPr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69465"/>
            <a:ext cx="10972800" cy="3439823"/>
          </a:xfrm>
        </p:spPr>
        <p:txBody>
          <a:bodyPr>
            <a:noAutofit/>
          </a:bodyPr>
          <a:lstStyle>
            <a:lvl1pPr>
              <a:buClr>
                <a:srgbClr val="F5AA2C"/>
              </a:buClr>
              <a:defRPr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01318"/>
            <a:ext cx="10972800" cy="861775"/>
          </a:xfrm>
        </p:spPr>
        <p:txBody>
          <a:bodyPr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4560"/>
            <a:ext cx="5384800" cy="3836011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3733"/>
            </a:lvl1pPr>
            <a:lvl2pPr>
              <a:defRPr sz="3200"/>
            </a:lvl2pPr>
            <a:lvl3pPr marL="1523962" indent="-304792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Lucida Grande"/>
              <a:buChar char="▪"/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4560"/>
            <a:ext cx="5384800" cy="3836011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3733"/>
            </a:lvl1pPr>
            <a:lvl2pPr>
              <a:defRPr sz="3200"/>
            </a:lvl2pPr>
            <a:lvl3pPr marL="1523962" indent="-304792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0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40865"/>
            <a:ext cx="11132187" cy="1107996"/>
          </a:xfrm>
        </p:spPr>
        <p:txBody>
          <a:bodyPr anchor="t">
            <a:spAutoFit/>
          </a:bodyPr>
          <a:lstStyle>
            <a:lvl1pPr algn="ctr">
              <a:defRPr lang="en-US" sz="6400" b="1" i="0" dirty="0">
                <a:solidFill>
                  <a:srgbClr val="F5AA2C"/>
                </a:solidFill>
                <a:latin typeface="+mn-lt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3337685"/>
            <a:ext cx="5562344" cy="352031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Picture. To outline a photo, see http://www.gcflearnfree.org/powerpoint2013/17.4</a:t>
            </a:r>
          </a:p>
        </p:txBody>
      </p:sp>
      <p:pic>
        <p:nvPicPr>
          <p:cNvPr id="4" name="Picture 3" descr="1LineAAPLogoRever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35" y="5874484"/>
            <a:ext cx="3681576" cy="54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86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0831" y="2514601"/>
            <a:ext cx="2889504" cy="410369"/>
          </a:xfrm>
        </p:spPr>
        <p:txBody>
          <a:bodyPr lIns="0" tIns="0" rIns="0" bIns="0" anchor="t" anchorCtr="0">
            <a:spAutoFit/>
          </a:bodyPr>
          <a:lstStyle>
            <a:lvl1pPr algn="l">
              <a:defRPr sz="266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Text here.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81856" y="1371600"/>
            <a:ext cx="3474720" cy="391363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7924800" y="1371600"/>
            <a:ext cx="3486912" cy="391363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181856" y="5349240"/>
            <a:ext cx="7217664" cy="287259"/>
          </a:xfrm>
        </p:spPr>
        <p:txBody>
          <a:bodyPr lIns="0" tIns="0" rIns="0" bIns="0">
            <a:spAutoFit/>
          </a:bodyPr>
          <a:lstStyle>
            <a:lvl1pPr marL="0" indent="0">
              <a:buClr>
                <a:srgbClr val="F5AA2C"/>
              </a:buClr>
              <a:buFontTx/>
              <a:buNone/>
              <a:defRPr sz="1867"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 dirty="0"/>
              <a:t>Caption text, if necessary</a:t>
            </a:r>
          </a:p>
        </p:txBody>
      </p:sp>
    </p:spTree>
    <p:extLst>
      <p:ext uri="{BB962C8B-B14F-4D97-AF65-F5344CB8AC3E}">
        <p14:creationId xmlns:p14="http://schemas.microsoft.com/office/powerpoint/2010/main" val="987358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953" y="594360"/>
            <a:ext cx="11412799" cy="5138928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Table or graph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7951" y="5741663"/>
            <a:ext cx="11412799" cy="287259"/>
          </a:xfrm>
        </p:spPr>
        <p:txBody>
          <a:bodyPr lIns="0" tIns="0" rIns="0" bIns="0">
            <a:spAutoFit/>
          </a:bodyPr>
          <a:lstStyle>
            <a:lvl1pPr marL="0" indent="0">
              <a:buClr>
                <a:srgbClr val="F5AA2C"/>
              </a:buClr>
              <a:buFontTx/>
              <a:buNone/>
              <a:defRPr sz="1867"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 dirty="0"/>
              <a:t>Caption text, if necessary</a:t>
            </a:r>
          </a:p>
        </p:txBody>
      </p:sp>
    </p:spTree>
    <p:extLst>
      <p:ext uri="{BB962C8B-B14F-4D97-AF65-F5344CB8AC3E}">
        <p14:creationId xmlns:p14="http://schemas.microsoft.com/office/powerpoint/2010/main" val="235765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867661"/>
            <a:ext cx="10363200" cy="1231107"/>
          </a:xfrm>
        </p:spPr>
        <p:txBody>
          <a:bodyPr lIns="0" tIns="0" rIns="0" bIns="0" anchor="t" anchorCtr="0">
            <a:spAutoFit/>
          </a:bodyPr>
          <a:lstStyle>
            <a:lvl1pPr>
              <a:defRPr sz="8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4" name="Picture 3" descr="1LineAAPLogoRever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80" y="5874484"/>
            <a:ext cx="3681576" cy="542101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3337685"/>
            <a:ext cx="5562344" cy="352031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Picture. To outline a photo, see http://www.gcflearnfree.org/powerpoint2013/17.4</a:t>
            </a:r>
          </a:p>
        </p:txBody>
      </p:sp>
    </p:spTree>
    <p:extLst>
      <p:ext uri="{BB962C8B-B14F-4D97-AF65-F5344CB8AC3E}">
        <p14:creationId xmlns:p14="http://schemas.microsoft.com/office/powerpoint/2010/main" val="1963537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98593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37349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85073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064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fld id="{37CC0096-1860-4642-9CD2-0079EA5E7CD1}" type="datetimeFigureOut">
              <a:rPr lang="en-US" smtClean="0">
                <a:solidFill>
                  <a:prstClr val="white"/>
                </a:solidFill>
              </a:rPr>
              <a:pPr/>
              <a:t>1/14/2022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9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53400" y="812800"/>
            <a:ext cx="4038600" cy="6045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5776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338478"/>
            <a:ext cx="10972800" cy="861775"/>
          </a:xfrm>
        </p:spPr>
        <p:txBody>
          <a:bodyPr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69465"/>
            <a:ext cx="10972800" cy="3439823"/>
          </a:xfrm>
        </p:spPr>
        <p:txBody>
          <a:bodyPr>
            <a:noAutofit/>
          </a:bodyPr>
          <a:lstStyle>
            <a:lvl1pPr>
              <a:buClr>
                <a:srgbClr val="F5AA2C"/>
              </a:buClr>
              <a:defRPr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7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01318"/>
            <a:ext cx="10972800" cy="861775"/>
          </a:xfrm>
        </p:spPr>
        <p:txBody>
          <a:bodyPr>
            <a:spAutoFit/>
          </a:bodyPr>
          <a:lstStyle>
            <a:lvl1pPr>
              <a:defRPr sz="4800" b="1" i="0" cap="small">
                <a:solidFill>
                  <a:srgbClr val="D84E19"/>
                </a:solidFill>
                <a:latin typeface="Georgia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4560"/>
            <a:ext cx="5384800" cy="3836011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3733"/>
            </a:lvl1pPr>
            <a:lvl2pPr>
              <a:defRPr sz="3200"/>
            </a:lvl2pPr>
            <a:lvl3pPr marL="1523962" indent="-304792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Lucida Grande"/>
              <a:buChar char="▪"/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4560"/>
            <a:ext cx="5384800" cy="3836011"/>
          </a:xfrm>
        </p:spPr>
        <p:txBody>
          <a:bodyPr>
            <a:noAutofit/>
          </a:bodyPr>
          <a:lstStyle>
            <a:lvl1pPr>
              <a:buClr>
                <a:schemeClr val="accent3"/>
              </a:buClr>
              <a:defRPr sz="3733"/>
            </a:lvl1pPr>
            <a:lvl2pPr>
              <a:defRPr sz="3200"/>
            </a:lvl2pPr>
            <a:lvl3pPr marL="1523962" indent="-304792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7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40865"/>
            <a:ext cx="11132187" cy="1107996"/>
          </a:xfrm>
        </p:spPr>
        <p:txBody>
          <a:bodyPr anchor="t">
            <a:spAutoFit/>
          </a:bodyPr>
          <a:lstStyle>
            <a:lvl1pPr algn="ctr">
              <a:defRPr lang="en-US" sz="6400" b="1" i="0" dirty="0">
                <a:solidFill>
                  <a:srgbClr val="F5AA2C"/>
                </a:solidFill>
                <a:latin typeface="+mn-lt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3337685"/>
            <a:ext cx="5562344" cy="352031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Picture. To outline a photo, see http://www.gcflearnfree.org/powerpoint2013/17.4</a:t>
            </a:r>
          </a:p>
        </p:txBody>
      </p:sp>
      <p:pic>
        <p:nvPicPr>
          <p:cNvPr id="4" name="Picture 3" descr="1LineAAPLogoRever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35" y="5874484"/>
            <a:ext cx="3681576" cy="54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2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0831" y="2514601"/>
            <a:ext cx="2889504" cy="410369"/>
          </a:xfrm>
        </p:spPr>
        <p:txBody>
          <a:bodyPr lIns="0" tIns="0" rIns="0" bIns="0" anchor="t" anchorCtr="0">
            <a:spAutoFit/>
          </a:bodyPr>
          <a:lstStyle>
            <a:lvl1pPr algn="l">
              <a:defRPr sz="2667" b="1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Text here.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81856" y="1371600"/>
            <a:ext cx="3474720" cy="391363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7924800" y="1371600"/>
            <a:ext cx="3486912" cy="3913632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181856" y="5349240"/>
            <a:ext cx="7217664" cy="287259"/>
          </a:xfrm>
        </p:spPr>
        <p:txBody>
          <a:bodyPr lIns="0" tIns="0" rIns="0" bIns="0">
            <a:spAutoFit/>
          </a:bodyPr>
          <a:lstStyle>
            <a:lvl1pPr marL="0" indent="0">
              <a:buClr>
                <a:srgbClr val="F5AA2C"/>
              </a:buClr>
              <a:buFontTx/>
              <a:buNone/>
              <a:defRPr sz="1867"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 dirty="0"/>
              <a:t>Caption text, if necessary</a:t>
            </a:r>
          </a:p>
        </p:txBody>
      </p:sp>
    </p:spTree>
    <p:extLst>
      <p:ext uri="{BB962C8B-B14F-4D97-AF65-F5344CB8AC3E}">
        <p14:creationId xmlns:p14="http://schemas.microsoft.com/office/powerpoint/2010/main" val="417684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7953" y="594360"/>
            <a:ext cx="11412799" cy="5138928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Table or graph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7951" y="5741663"/>
            <a:ext cx="11412799" cy="287259"/>
          </a:xfrm>
        </p:spPr>
        <p:txBody>
          <a:bodyPr lIns="0" tIns="0" rIns="0" bIns="0">
            <a:spAutoFit/>
          </a:bodyPr>
          <a:lstStyle>
            <a:lvl1pPr marL="0" indent="0">
              <a:buClr>
                <a:srgbClr val="F5AA2C"/>
              </a:buClr>
              <a:buFontTx/>
              <a:buNone/>
              <a:defRPr sz="1867"/>
            </a:lvl1pPr>
            <a:lvl3pPr marL="1676358" indent="-457189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/>
            </a:lvl3pPr>
            <a:lvl4pPr marL="2133547" indent="-304792">
              <a:buFont typeface="Lucida Grande"/>
              <a:buChar char="~"/>
              <a:defRPr/>
            </a:lvl4pPr>
          </a:lstStyle>
          <a:p>
            <a:pPr lvl="0"/>
            <a:r>
              <a:rPr lang="en-US" dirty="0"/>
              <a:t>Caption text, if necessary</a:t>
            </a:r>
          </a:p>
        </p:txBody>
      </p:sp>
    </p:spTree>
    <p:extLst>
      <p:ext uri="{BB962C8B-B14F-4D97-AF65-F5344CB8AC3E}">
        <p14:creationId xmlns:p14="http://schemas.microsoft.com/office/powerpoint/2010/main" val="167365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98593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9586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622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>
                <a:solidFill>
                  <a:srgbClr val="9BBB59"/>
                </a:solidFill>
              </a:rPr>
              <a:pPr/>
              <a:t>1/14/2022</a:t>
            </a:fld>
            <a:endParaRPr lang="en-US" dirty="0">
              <a:solidFill>
                <a:srgbClr val="9BBB5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 dirty="0">
              <a:solidFill>
                <a:srgbClr val="9BBB59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1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00000000-1234-1234-1234-123412341234}" type="slidenum">
              <a:rPr lang="en" sz="1333" smtClean="0">
                <a:solidFill>
                  <a:srgbClr val="EEECE1"/>
                </a:solidFill>
                <a:latin typeface="Roboto"/>
                <a:ea typeface="Roboto"/>
                <a:cs typeface="Roboto"/>
                <a:sym typeface="Roboto"/>
              </a:rPr>
              <a:pPr/>
              <a:t>‹#›</a:t>
            </a:fld>
            <a:endParaRPr lang="en" sz="1333">
              <a:solidFill>
                <a:srgbClr val="EEE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3493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72063"/>
            <a:ext cx="10972800" cy="37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2197945" cy="1640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2" y="164094"/>
            <a:ext cx="12197947" cy="164093"/>
          </a:xfrm>
          <a:prstGeom prst="rect">
            <a:avLst/>
          </a:prstGeom>
          <a:solidFill>
            <a:srgbClr val="1585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28187"/>
            <a:ext cx="12192000" cy="164093"/>
          </a:xfrm>
          <a:prstGeom prst="rect">
            <a:avLst/>
          </a:prstGeom>
          <a:solidFill>
            <a:srgbClr val="AFE3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" name="Picture 9" descr="1LineAAPLogoPositive280_blu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966" y="6126164"/>
            <a:ext cx="3414508" cy="50471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85161" y="6499491"/>
            <a:ext cx="7718871" cy="0"/>
          </a:xfrm>
          <a:prstGeom prst="line">
            <a:avLst/>
          </a:prstGeom>
          <a:ln w="50800">
            <a:solidFill>
              <a:srgbClr val="AFE3F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94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46" r:id="rId2"/>
    <p:sldLayoutId id="2147483749" r:id="rId3"/>
    <p:sldLayoutId id="2147483750" r:id="rId4"/>
    <p:sldLayoutId id="2147483751" r:id="rId5"/>
    <p:sldLayoutId id="2147483665" r:id="rId6"/>
    <p:sldLayoutId id="2147483666" r:id="rId7"/>
    <p:sldLayoutId id="2147483668" r:id="rId8"/>
    <p:sldLayoutId id="2147483744" r:id="rId9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72063"/>
            <a:ext cx="10972800" cy="37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2197945" cy="1640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2" y="164094"/>
            <a:ext cx="12197947" cy="164093"/>
          </a:xfrm>
          <a:prstGeom prst="rect">
            <a:avLst/>
          </a:prstGeom>
          <a:solidFill>
            <a:srgbClr val="1585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28187"/>
            <a:ext cx="12192000" cy="164093"/>
          </a:xfrm>
          <a:prstGeom prst="rect">
            <a:avLst/>
          </a:prstGeom>
          <a:solidFill>
            <a:srgbClr val="AFE3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" name="Picture 9" descr="1LineAAPLogoPositive280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966" y="6126164"/>
            <a:ext cx="3414508" cy="50471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85161" y="6499491"/>
            <a:ext cx="7718871" cy="0"/>
          </a:xfrm>
          <a:prstGeom prst="line">
            <a:avLst/>
          </a:prstGeom>
          <a:ln w="50800">
            <a:solidFill>
              <a:srgbClr val="AFE3F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79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72063"/>
            <a:ext cx="10972800" cy="37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2197945" cy="1640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2" y="164094"/>
            <a:ext cx="12197947" cy="164093"/>
          </a:xfrm>
          <a:prstGeom prst="rect">
            <a:avLst/>
          </a:prstGeom>
          <a:solidFill>
            <a:srgbClr val="1585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28187"/>
            <a:ext cx="12192000" cy="164093"/>
          </a:xfrm>
          <a:prstGeom prst="rect">
            <a:avLst/>
          </a:prstGeom>
          <a:solidFill>
            <a:srgbClr val="AFE3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" name="Picture 9" descr="1LineAAPLogoPositive280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966" y="6126164"/>
            <a:ext cx="3414508" cy="50471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85161" y="6499491"/>
            <a:ext cx="7718871" cy="0"/>
          </a:xfrm>
          <a:prstGeom prst="line">
            <a:avLst/>
          </a:prstGeom>
          <a:ln w="50800">
            <a:solidFill>
              <a:srgbClr val="AFE3F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95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664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72063"/>
            <a:ext cx="10972800" cy="375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2197945" cy="1640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2" y="164094"/>
            <a:ext cx="12197947" cy="164093"/>
          </a:xfrm>
          <a:prstGeom prst="rect">
            <a:avLst/>
          </a:prstGeom>
          <a:solidFill>
            <a:srgbClr val="1585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28187"/>
            <a:ext cx="12192000" cy="164093"/>
          </a:xfrm>
          <a:prstGeom prst="rect">
            <a:avLst/>
          </a:prstGeom>
          <a:solidFill>
            <a:srgbClr val="AFE3F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" name="Picture 9" descr="1LineAAPLogoPositive280_blu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966" y="6126164"/>
            <a:ext cx="3414508" cy="50471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85161" y="6499491"/>
            <a:ext cx="7718871" cy="0"/>
          </a:xfrm>
          <a:prstGeom prst="line">
            <a:avLst/>
          </a:prstGeom>
          <a:ln w="50800">
            <a:solidFill>
              <a:srgbClr val="AFE3F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5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high-profile.com/agc-hosts-architect-discussion-on-change-in-the-design-communit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.uvm.edu/nip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9018" y="403270"/>
            <a:ext cx="11340353" cy="1477328"/>
          </a:xfrm>
        </p:spPr>
        <p:txBody>
          <a:bodyPr/>
          <a:lstStyle/>
          <a:p>
            <a:r>
              <a:rPr lang="en-US" sz="3200" dirty="0"/>
              <a:t>AAP Chapter Quality Network</a:t>
            </a:r>
            <a:br>
              <a:rPr lang="en-US" sz="3200" dirty="0"/>
            </a:br>
            <a:r>
              <a:rPr lang="en-US" sz="3200" dirty="0"/>
              <a:t>Improving Immunization Rates for Adolescents (IIRA) Phase 2 Project</a:t>
            </a:r>
            <a:endParaRPr lang="en-US" sz="40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15883" y="4682423"/>
            <a:ext cx="8960233" cy="109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4000" dirty="0">
                <a:solidFill>
                  <a:schemeClr val="bg1"/>
                </a:solidFill>
              </a:rPr>
              <a:t>January 2022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4000" dirty="0">
                <a:solidFill>
                  <a:schemeClr val="bg1"/>
                </a:solidFill>
              </a:rPr>
              <a:t>PW4 Curriculum Presentation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3592" y="1835490"/>
            <a:ext cx="9551204" cy="28469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</a:rPr>
              <a:t>Creating Better Systems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Kansas/Missouri AAP Chapter 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Drs. Alan Barnette and Grace </a:t>
            </a:r>
            <a:r>
              <a:rPr lang="en-US" sz="4400" b="1" dirty="0" err="1">
                <a:solidFill>
                  <a:schemeClr val="bg1"/>
                </a:solidFill>
              </a:rPr>
              <a:t>Brouillette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8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350F-8053-4C8E-98E1-91496BE5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1548"/>
            <a:ext cx="10972800" cy="1569660"/>
          </a:xfrm>
        </p:spPr>
        <p:txBody>
          <a:bodyPr/>
          <a:lstStyle/>
          <a:p>
            <a:r>
              <a:rPr lang="en-US" dirty="0"/>
              <a:t>Electronic Medical Records &amp; State Registries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89E4-136F-40CF-8364-5329A7E8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Leverage EMRs and state registries to communicate effectively with one another</a:t>
            </a:r>
          </a:p>
          <a:p>
            <a:pPr lvl="1"/>
            <a:r>
              <a:rPr lang="en-US" sz="3200" dirty="0"/>
              <a:t>Requires buy-in from institution and IT support from EMR/clinic for implementation</a:t>
            </a:r>
          </a:p>
          <a:p>
            <a:r>
              <a:rPr lang="en-US" sz="3200" dirty="0"/>
              <a:t>State laws requiring reporting of vaccines to state registry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3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210F-FD10-4D3B-9EC7-9ACCA175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77" y="771319"/>
            <a:ext cx="10972800" cy="861775"/>
          </a:xfrm>
        </p:spPr>
        <p:txBody>
          <a:bodyPr/>
          <a:lstStyle/>
          <a:p>
            <a:r>
              <a:rPr lang="en-US" dirty="0"/>
              <a:t>Electronic Medical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3742-E76C-4B24-A116-059BF39D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3880"/>
            <a:ext cx="10972800" cy="3854485"/>
          </a:xfrm>
        </p:spPr>
        <p:txBody>
          <a:bodyPr/>
          <a:lstStyle/>
          <a:p>
            <a:r>
              <a:rPr lang="en-US" sz="2800" dirty="0"/>
              <a:t>Utilization of health maintenance reminders to trigger recommended vaccines during clinical encounters</a:t>
            </a:r>
          </a:p>
          <a:p>
            <a:pPr lvl="1"/>
            <a:r>
              <a:rPr lang="en-US" sz="2800" dirty="0"/>
              <a:t>Downside more clicks for physicians and NP/PAs seeing patient</a:t>
            </a:r>
          </a:p>
          <a:p>
            <a:pPr lvl="1"/>
            <a:r>
              <a:rPr lang="en-US" sz="2800" dirty="0"/>
              <a:t>Reminders can be ignored and simply “clicked through”</a:t>
            </a:r>
          </a:p>
          <a:p>
            <a:pPr lvl="1"/>
            <a:r>
              <a:rPr lang="en-US" sz="2800" dirty="0"/>
              <a:t>May lag in being current on new vaccine recommendations</a:t>
            </a:r>
          </a:p>
          <a:p>
            <a:pPr lvl="2"/>
            <a:r>
              <a:rPr lang="en-US" sz="2800" dirty="0"/>
              <a:t>Example having to delay going live with new vaccine due to waiting on EMR build being active</a:t>
            </a:r>
          </a:p>
        </p:txBody>
      </p:sp>
    </p:spTree>
    <p:extLst>
      <p:ext uri="{BB962C8B-B14F-4D97-AF65-F5344CB8AC3E}">
        <p14:creationId xmlns:p14="http://schemas.microsoft.com/office/powerpoint/2010/main" val="41737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14" y="1293680"/>
            <a:ext cx="11525569" cy="51291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800" dirty="0"/>
              <a:t>Worksites, pharmacies, retail locations, schools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Wellness programs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Scope of practice (pharmacists)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endParaRPr lang="en-US" sz="15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447" y="462683"/>
            <a:ext cx="10039350" cy="830997"/>
          </a:xfrm>
        </p:spPr>
        <p:txBody>
          <a:bodyPr/>
          <a:lstStyle/>
          <a:p>
            <a:r>
              <a:rPr lang="en-US" dirty="0"/>
              <a:t>Alternative Sites of Delivery</a:t>
            </a:r>
          </a:p>
        </p:txBody>
      </p:sp>
    </p:spTree>
    <p:extLst>
      <p:ext uri="{BB962C8B-B14F-4D97-AF65-F5344CB8AC3E}">
        <p14:creationId xmlns:p14="http://schemas.microsoft.com/office/powerpoint/2010/main" val="29942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B53F3-EFA2-4D04-BDC1-CBAD888C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32" y="785026"/>
            <a:ext cx="10972800" cy="861775"/>
          </a:xfrm>
        </p:spPr>
        <p:txBody>
          <a:bodyPr/>
          <a:lstStyle/>
          <a:p>
            <a:r>
              <a:rPr lang="en-US" dirty="0"/>
              <a:t>Alternative Sites of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76A0-8E9F-417F-9CF7-86064491E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789" y="1979912"/>
            <a:ext cx="4836696" cy="3439823"/>
          </a:xfrm>
        </p:spPr>
        <p:txBody>
          <a:bodyPr/>
          <a:lstStyle/>
          <a:p>
            <a:r>
              <a:rPr lang="en-US" sz="4000" dirty="0"/>
              <a:t>Pros</a:t>
            </a:r>
          </a:p>
          <a:p>
            <a:pPr lvl="1"/>
            <a:r>
              <a:rPr lang="en-US" sz="2400" dirty="0"/>
              <a:t>Brings resource to consumer</a:t>
            </a:r>
          </a:p>
          <a:p>
            <a:pPr lvl="1"/>
            <a:r>
              <a:rPr lang="en-US" sz="2400" dirty="0"/>
              <a:t>Assists in targeting certain populations</a:t>
            </a:r>
          </a:p>
          <a:p>
            <a:pPr lvl="1"/>
            <a:r>
              <a:rPr lang="en-US" sz="2400" dirty="0"/>
              <a:t>Engages community resources/programs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045DAC-4E16-4A61-8169-8E7767E47C87}"/>
              </a:ext>
            </a:extLst>
          </p:cNvPr>
          <p:cNvSpPr txBox="1">
            <a:spLocks/>
          </p:cNvSpPr>
          <p:nvPr/>
        </p:nvSpPr>
        <p:spPr>
          <a:xfrm>
            <a:off x="5630779" y="1979912"/>
            <a:ext cx="6039852" cy="3439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Clr>
                <a:srgbClr val="F5AA2C"/>
              </a:buClr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76358" indent="-457189" algn="l" defTabSz="609585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Lucida Grande"/>
              <a:buChar char="~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Cons/Barriers</a:t>
            </a:r>
          </a:p>
          <a:p>
            <a:pPr lvl="1"/>
            <a:r>
              <a:rPr lang="en-US" sz="2200" dirty="0"/>
              <a:t>Requires staffing outside of medical model</a:t>
            </a:r>
          </a:p>
          <a:p>
            <a:pPr lvl="1"/>
            <a:r>
              <a:rPr lang="en-US" sz="2200" dirty="0"/>
              <a:t>Children/Adolescents requiring parental consent</a:t>
            </a:r>
          </a:p>
          <a:p>
            <a:pPr lvl="1"/>
            <a:r>
              <a:rPr lang="en-US" sz="2200" dirty="0"/>
              <a:t>Duplicated efforts</a:t>
            </a:r>
          </a:p>
          <a:p>
            <a:pPr lvl="1"/>
            <a:r>
              <a:rPr lang="en-US" sz="2200" dirty="0"/>
              <a:t>Lack of centralized reporting</a:t>
            </a:r>
          </a:p>
          <a:p>
            <a:pPr lvl="1"/>
            <a:r>
              <a:rPr lang="en-US" sz="2200" dirty="0"/>
              <a:t>Communication with PCP or medical home?</a:t>
            </a:r>
          </a:p>
          <a:p>
            <a:pPr lvl="1"/>
            <a:r>
              <a:rPr lang="en-US" sz="2200" dirty="0"/>
              <a:t>Adverse 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14" y="1293680"/>
            <a:ext cx="11525569" cy="512919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Algorithmic approach to ensure vaccines are offered at visit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Part of rooming process?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Physician or NP/PA discussion first?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Administer prior to physician or NP/PA seeing patient?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Stand alone vaccine clinics?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EMR trigger prompts for health maintenance topics like vaccines?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Identify opportunities to fill in gaps in staff and expertise needed for performance improvement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Utilizes common quality improvement techniques</a:t>
            </a:r>
          </a:p>
          <a:p>
            <a:pPr lvl="1">
              <a:spcBef>
                <a:spcPts val="0"/>
              </a:spcBef>
            </a:pPr>
            <a:r>
              <a:rPr lang="en-US" sz="2266" dirty="0"/>
              <a:t>All stakeholders need to be engaged in process</a:t>
            </a:r>
          </a:p>
          <a:p>
            <a:pPr lvl="1">
              <a:spcBef>
                <a:spcPts val="0"/>
              </a:spcBef>
            </a:pPr>
            <a:r>
              <a:rPr lang="en-US" sz="2266" dirty="0"/>
              <a:t>Frequent communication regarding goals/objectives of the project</a:t>
            </a:r>
          </a:p>
          <a:p>
            <a:pPr lvl="1">
              <a:spcBef>
                <a:spcPts val="0"/>
              </a:spcBef>
            </a:pPr>
            <a:r>
              <a:rPr lang="en-US" sz="2266" dirty="0"/>
              <a:t>PDSA cycle monitoring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endParaRPr lang="en-US" sz="15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447" y="462683"/>
            <a:ext cx="10039350" cy="830997"/>
          </a:xfrm>
        </p:spPr>
        <p:txBody>
          <a:bodyPr/>
          <a:lstStyle/>
          <a:p>
            <a:r>
              <a:rPr lang="en-US" dirty="0"/>
              <a:t>Office Optimization</a:t>
            </a:r>
          </a:p>
        </p:txBody>
      </p:sp>
    </p:spTree>
    <p:extLst>
      <p:ext uri="{BB962C8B-B14F-4D97-AF65-F5344CB8AC3E}">
        <p14:creationId xmlns:p14="http://schemas.microsoft.com/office/powerpoint/2010/main" val="398149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348EB-0059-41BF-A744-B5AA5ABB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48712"/>
            <a:ext cx="10972800" cy="861775"/>
          </a:xfrm>
        </p:spPr>
        <p:txBody>
          <a:bodyPr/>
          <a:lstStyle/>
          <a:p>
            <a:r>
              <a:rPr lang="en-US" dirty="0"/>
              <a:t>Office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0EBF-0E51-45A2-A7B2-EE46CFFCE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84454"/>
            <a:ext cx="10972800" cy="3439823"/>
          </a:xfrm>
        </p:spPr>
        <p:txBody>
          <a:bodyPr/>
          <a:lstStyle/>
          <a:p>
            <a:r>
              <a:rPr lang="en-US" dirty="0"/>
              <a:t>Pre visit planning</a:t>
            </a:r>
          </a:p>
          <a:p>
            <a:pPr lvl="1"/>
            <a:r>
              <a:rPr lang="en-US" sz="3200" dirty="0"/>
              <a:t>Allows review of records prior to visit</a:t>
            </a:r>
          </a:p>
          <a:p>
            <a:pPr lvl="1"/>
            <a:r>
              <a:rPr lang="en-US" sz="3200" dirty="0"/>
              <a:t>Might be “wasted” effort if patient doesn’t attend schedule appointment</a:t>
            </a:r>
          </a:p>
          <a:p>
            <a:pPr lvl="1"/>
            <a:r>
              <a:rPr lang="en-US" sz="3200" dirty="0"/>
              <a:t>Often happens less frequently when staff are covering other tasks</a:t>
            </a:r>
          </a:p>
        </p:txBody>
      </p:sp>
    </p:spTree>
    <p:extLst>
      <p:ext uri="{BB962C8B-B14F-4D97-AF65-F5344CB8AC3E}">
        <p14:creationId xmlns:p14="http://schemas.microsoft.com/office/powerpoint/2010/main" val="242788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3C4E-C022-4B56-8CF3-E260BEA1F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43" y="1422231"/>
            <a:ext cx="10972800" cy="1107996"/>
          </a:xfrm>
        </p:spPr>
        <p:txBody>
          <a:bodyPr/>
          <a:lstStyle/>
          <a:p>
            <a:r>
              <a:rPr lang="en-US" dirty="0"/>
              <a:t>Questions | Discussion</a:t>
            </a:r>
            <a:br>
              <a:rPr lang="en-US" dirty="0"/>
            </a:br>
            <a:endParaRPr lang="en-US" sz="1800" dirty="0"/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7AF12235-CE2C-483C-B55C-659801DF5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33800" y="4191000"/>
            <a:ext cx="5278993" cy="21546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373AC5-6321-4C20-B220-27F53A1B7273}"/>
              </a:ext>
            </a:extLst>
          </p:cNvPr>
          <p:cNvSpPr txBox="1"/>
          <p:nvPr/>
        </p:nvSpPr>
        <p:spPr>
          <a:xfrm>
            <a:off x="1770928" y="2732154"/>
            <a:ext cx="95259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systems have your practices utilized?</a:t>
            </a:r>
          </a:p>
          <a:p>
            <a:r>
              <a:rPr lang="en-US" sz="2800" dirty="0"/>
              <a:t>What worked?</a:t>
            </a:r>
          </a:p>
          <a:p>
            <a:r>
              <a:rPr lang="en-US" sz="2800" dirty="0"/>
              <a:t>What didn’t work?</a:t>
            </a:r>
          </a:p>
        </p:txBody>
      </p:sp>
    </p:spTree>
    <p:extLst>
      <p:ext uri="{BB962C8B-B14F-4D97-AF65-F5344CB8AC3E}">
        <p14:creationId xmlns:p14="http://schemas.microsoft.com/office/powerpoint/2010/main" val="332231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14" y="1293680"/>
            <a:ext cx="11525569" cy="51291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3200" dirty="0"/>
              <a:t>Collaboration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Public &amp; private partnerships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Health systems, Federally Qualified Health Clinics (FQHC), Local Public Health Departments (LPHD), Pharmacies, VFC program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Community resources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Electronic Medical Records &amp; State Registries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Alternative Sites of Delivery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Office Optimization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endParaRPr lang="en-US" sz="15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447" y="462683"/>
            <a:ext cx="10039350" cy="830997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0398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14" y="1293680"/>
            <a:ext cx="11525569" cy="5129197"/>
          </a:xfrm>
        </p:spPr>
        <p:txBody>
          <a:bodyPr>
            <a:normAutofit/>
          </a:bodyPr>
          <a:lstStyle/>
          <a:p>
            <a:r>
              <a:rPr lang="en-US" sz="3200" dirty="0"/>
              <a:t>Different communities require different collaborative groups</a:t>
            </a:r>
          </a:p>
          <a:p>
            <a:pPr lvl="1"/>
            <a:r>
              <a:rPr lang="en-US" sz="2400" dirty="0"/>
              <a:t>Rural adolescents less likely to receive first dose of HPV or meningococcal conjugate vaccines than those in urban areas</a:t>
            </a:r>
          </a:p>
          <a:p>
            <a:pPr lvl="1"/>
            <a:r>
              <a:rPr lang="en-US" sz="2400" dirty="0"/>
              <a:t>Black and Hispanic health care professionals have lower vaccine rates than white health care professional for Influenza, Hepatitis B and Tdap</a:t>
            </a:r>
          </a:p>
          <a:p>
            <a:pPr lvl="1"/>
            <a:endParaRPr lang="en-US" sz="2800" dirty="0"/>
          </a:p>
          <a:p>
            <a:r>
              <a:rPr lang="en-US" sz="3200" dirty="0"/>
              <a:t>Define common goals and bring groups together to achieve these goals</a:t>
            </a:r>
          </a:p>
          <a:p>
            <a:pPr lvl="1"/>
            <a:r>
              <a:rPr lang="en-US" sz="2400" dirty="0"/>
              <a:t>Needs to be fluid in its ability to adapt to new changes in vaccine development, manufacturing and roll out/implementation into communities impacted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447" y="462683"/>
            <a:ext cx="10039350" cy="830997"/>
          </a:xfrm>
        </p:spPr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F6048-95C2-48E9-8407-7FD5084A8652}"/>
              </a:ext>
            </a:extLst>
          </p:cNvPr>
          <p:cNvSpPr txBox="1"/>
          <p:nvPr/>
        </p:nvSpPr>
        <p:spPr>
          <a:xfrm>
            <a:off x="333911" y="6119336"/>
            <a:ext cx="5185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HHS vaccines National Strategic Plan 2021-2025</a:t>
            </a:r>
          </a:p>
        </p:txBody>
      </p:sp>
    </p:spTree>
    <p:extLst>
      <p:ext uri="{BB962C8B-B14F-4D97-AF65-F5344CB8AC3E}">
        <p14:creationId xmlns:p14="http://schemas.microsoft.com/office/powerpoint/2010/main" val="182125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337" y="1267631"/>
            <a:ext cx="11525569" cy="51291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3200" dirty="0"/>
              <a:t>Improvement Partnerships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Definition: </a:t>
            </a:r>
            <a:r>
              <a:rPr lang="en-US" sz="2000" dirty="0"/>
              <a:t>“</a:t>
            </a:r>
            <a:r>
              <a:rPr lang="en-US" sz="2000" dirty="0">
                <a:solidFill>
                  <a:srgbClr val="000000"/>
                </a:solidFill>
              </a:rPr>
              <a:t>D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urable state or regional collaboration of public and private partners that uses the science of quality improvement and a systems approach to change healthcare infrastructure and practice</a:t>
            </a:r>
            <a:r>
              <a:rPr lang="en-US" sz="2000" dirty="0"/>
              <a:t>”</a:t>
            </a:r>
          </a:p>
          <a:p>
            <a:pPr marL="609585" lvl="1" indent="0">
              <a:spcBef>
                <a:spcPts val="0"/>
              </a:spcBef>
              <a:buNone/>
            </a:pPr>
            <a:endParaRPr lang="en-US" sz="2266" dirty="0"/>
          </a:p>
          <a:p>
            <a:pPr>
              <a:spcBef>
                <a:spcPts val="0"/>
              </a:spcBef>
            </a:pPr>
            <a:r>
              <a:rPr lang="en-US" sz="3200" dirty="0"/>
              <a:t>Operationalizing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Engage stakeholders with shared goals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Private Insurance, Medicaid, AAP, FQHC, Hospital systems, LPHD, schools, foundations, non-profits, community chambers of commerce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Coordinated effort to match public sector needs with private sector offerings, creating partnered solutions</a:t>
            </a:r>
          </a:p>
          <a:p>
            <a:pPr marL="1219169" lvl="2" indent="0">
              <a:spcBef>
                <a:spcPts val="0"/>
              </a:spcBef>
              <a:buNone/>
            </a:pPr>
            <a:endParaRPr lang="en-US" sz="1733" dirty="0"/>
          </a:p>
          <a:p>
            <a:pPr lvl="1">
              <a:spcBef>
                <a:spcPts val="0"/>
              </a:spcBef>
            </a:pPr>
            <a:r>
              <a:rPr lang="en-US" sz="2400" dirty="0"/>
              <a:t>Identify home for program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endParaRPr lang="en-US" sz="15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447" y="462683"/>
            <a:ext cx="10039350" cy="830997"/>
          </a:xfrm>
        </p:spPr>
        <p:txBody>
          <a:bodyPr/>
          <a:lstStyle/>
          <a:p>
            <a:r>
              <a:rPr lang="en-US" dirty="0"/>
              <a:t>Public &amp; Private Partnerships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1088FF-4F1D-4127-B09E-6B56BCF82ABE}"/>
              </a:ext>
            </a:extLst>
          </p:cNvPr>
          <p:cNvSpPr txBox="1"/>
          <p:nvPr/>
        </p:nvSpPr>
        <p:spPr>
          <a:xfrm>
            <a:off x="1792042" y="6490329"/>
            <a:ext cx="3217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http://www.med.uvm.edu/nipn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30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8069" y="1640989"/>
            <a:ext cx="4884268" cy="431628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sz="3500" dirty="0"/>
              <a:t>Barriers to collaboration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2600" dirty="0"/>
              <a:t>Profit/competition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2600" dirty="0"/>
              <a:t>Ethical &amp; Religious Directives of Health Systems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2600" dirty="0"/>
              <a:t>HIPPA, privacy, legislation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2600" dirty="0"/>
              <a:t>Cost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2600" dirty="0"/>
              <a:t>State barriers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2600" dirty="0"/>
              <a:t>Staff shortages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352" y="616950"/>
            <a:ext cx="11414234" cy="646331"/>
          </a:xfrm>
        </p:spPr>
        <p:txBody>
          <a:bodyPr>
            <a:noAutofit/>
          </a:bodyPr>
          <a:lstStyle/>
          <a:p>
            <a:r>
              <a:rPr lang="en-US" sz="4400" dirty="0"/>
              <a:t>Health systems, FQHCs, Local Public Health Departments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1608496-376E-4CE3-BB1C-EA9E3558E694}"/>
              </a:ext>
            </a:extLst>
          </p:cNvPr>
          <p:cNvSpPr txBox="1">
            <a:spLocks/>
          </p:cNvSpPr>
          <p:nvPr/>
        </p:nvSpPr>
        <p:spPr>
          <a:xfrm>
            <a:off x="6316579" y="1749277"/>
            <a:ext cx="5297354" cy="431628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Clr>
                <a:srgbClr val="F5AA2C"/>
              </a:buClr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Arial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76317" indent="-457178" algn="l" defTabSz="609585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▪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493" indent="-304784" algn="l" defTabSz="609585" rtl="0" eaLnBrk="1" latinLnBrk="0" hangingPunct="1">
              <a:spcBef>
                <a:spcPct val="20000"/>
              </a:spcBef>
              <a:buFont typeface="Lucida Grande"/>
              <a:buChar char="~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Arial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sz="4100" dirty="0"/>
              <a:t>Incentives to collaborate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3600" dirty="0"/>
              <a:t>Common good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3600" dirty="0"/>
              <a:t>Outcome based models of reimbursement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3600" dirty="0"/>
              <a:t> Options to address staff shortages</a:t>
            </a:r>
          </a:p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sz="4100" dirty="0"/>
              <a:t>Operationalizing collaboration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3700" dirty="0"/>
              <a:t>Nonprofit funding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3700" dirty="0"/>
              <a:t>AAP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sz="3700" dirty="0"/>
              <a:t>Legislation</a:t>
            </a:r>
          </a:p>
        </p:txBody>
      </p:sp>
    </p:spTree>
    <p:extLst>
      <p:ext uri="{BB962C8B-B14F-4D97-AF65-F5344CB8AC3E}">
        <p14:creationId xmlns:p14="http://schemas.microsoft.com/office/powerpoint/2010/main" val="29819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53D6-E3E2-4E84-8E03-C6691659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003" y="562975"/>
            <a:ext cx="10972800" cy="861775"/>
          </a:xfrm>
        </p:spPr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B30D3-9ADE-4CFB-ACF5-B08C43848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03" y="1709088"/>
            <a:ext cx="10972800" cy="4585937"/>
          </a:xfrm>
        </p:spPr>
        <p:txBody>
          <a:bodyPr/>
          <a:lstStyle/>
          <a:p>
            <a:r>
              <a:rPr lang="en-US" sz="3200" dirty="0"/>
              <a:t>Education of collaborative efforts and importance of vaccines to communities crucial in the system</a:t>
            </a:r>
          </a:p>
          <a:p>
            <a:pPr lvl="1"/>
            <a:r>
              <a:rPr lang="en-US" sz="2400" dirty="0"/>
              <a:t>Common misinformation makes collaborative efforts futile</a:t>
            </a:r>
          </a:p>
          <a:p>
            <a:pPr lvl="1"/>
            <a:r>
              <a:rPr lang="en-US" sz="2400" dirty="0"/>
              <a:t>WHO considers vaccine hesitancy to be one of the 10 most critical public health challenged in the world</a:t>
            </a:r>
          </a:p>
          <a:p>
            <a:pPr lvl="2"/>
            <a:r>
              <a:rPr lang="en-US" sz="2000" dirty="0"/>
              <a:t>List published in 2019 prior to COVID pandemic with complacency, inconvenience in access, and lack of confidence as keys reasons underlying hesitancy </a:t>
            </a:r>
          </a:p>
          <a:p>
            <a:pPr lvl="1"/>
            <a:r>
              <a:rPr lang="en-US" sz="2400" dirty="0"/>
              <a:t>Ensure resources available in community</a:t>
            </a:r>
          </a:p>
          <a:p>
            <a:pPr lvl="2"/>
            <a:r>
              <a:rPr lang="en-US" sz="2000" dirty="0"/>
              <a:t>Ex. Vaccine available but no syringes available to administer vaccine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C4052-4020-4022-ACA9-8DA6229914B7}"/>
              </a:ext>
            </a:extLst>
          </p:cNvPr>
          <p:cNvSpPr txBox="1"/>
          <p:nvPr/>
        </p:nvSpPr>
        <p:spPr>
          <a:xfrm>
            <a:off x="517003" y="6123008"/>
            <a:ext cx="7977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HHS vaccines National Strategic Plan 2021-2025</a:t>
            </a:r>
          </a:p>
          <a:p>
            <a:r>
              <a:rPr lang="en-US" dirty="0"/>
              <a:t>https://www.who.int/news-room/spotlight/ten-threats-to-global-health-in-2019</a:t>
            </a:r>
          </a:p>
        </p:txBody>
      </p:sp>
    </p:spTree>
    <p:extLst>
      <p:ext uri="{BB962C8B-B14F-4D97-AF65-F5344CB8AC3E}">
        <p14:creationId xmlns:p14="http://schemas.microsoft.com/office/powerpoint/2010/main" val="377792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EB98-FEA1-417D-A24C-5EE229462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29" y="562975"/>
            <a:ext cx="10972800" cy="861775"/>
          </a:xfrm>
        </p:spPr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12BBD-8C01-4E75-A4DC-DA017DDCB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29" y="1709088"/>
            <a:ext cx="10972800" cy="3439823"/>
          </a:xfrm>
        </p:spPr>
        <p:txBody>
          <a:bodyPr/>
          <a:lstStyle/>
          <a:p>
            <a:r>
              <a:rPr lang="en-US" sz="4000" dirty="0"/>
              <a:t>Requires local and Global efforts</a:t>
            </a:r>
          </a:p>
          <a:p>
            <a:pPr lvl="1"/>
            <a:r>
              <a:rPr lang="en-US" sz="2800" dirty="0"/>
              <a:t>Global immunization efforts help protect the United States</a:t>
            </a:r>
          </a:p>
          <a:p>
            <a:pPr lvl="1"/>
            <a:r>
              <a:rPr lang="en-US" sz="2800" dirty="0"/>
              <a:t>US has focused on global public health capacity-building to support the immunization enterprise</a:t>
            </a:r>
          </a:p>
          <a:p>
            <a:pPr lvl="1"/>
            <a:r>
              <a:rPr lang="en-US" sz="2800" dirty="0"/>
              <a:t>Gavi, Global Public-Private Vaccine Alliance</a:t>
            </a:r>
          </a:p>
        </p:txBody>
      </p:sp>
    </p:spTree>
    <p:extLst>
      <p:ext uri="{BB962C8B-B14F-4D97-AF65-F5344CB8AC3E}">
        <p14:creationId xmlns:p14="http://schemas.microsoft.com/office/powerpoint/2010/main" val="244286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FA35-A023-40B6-A148-D56262FA1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86124"/>
            <a:ext cx="10972800" cy="861775"/>
          </a:xfrm>
        </p:spPr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652B6-6291-4026-B276-9209025DE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4263"/>
            <a:ext cx="10972800" cy="4464021"/>
          </a:xfrm>
        </p:spPr>
        <p:txBody>
          <a:bodyPr/>
          <a:lstStyle/>
          <a:p>
            <a:r>
              <a:rPr lang="en-US" sz="3200" dirty="0"/>
              <a:t>Utilize lessons learned to optimize plans </a:t>
            </a:r>
          </a:p>
          <a:p>
            <a:r>
              <a:rPr lang="en-US" sz="3200" dirty="0"/>
              <a:t>Vaccine Plan provides a roadmap for strengthening vaccine infrastructure across public and private sectors</a:t>
            </a:r>
          </a:p>
          <a:p>
            <a:r>
              <a:rPr lang="en-US" sz="3200" dirty="0"/>
              <a:t>Goals</a:t>
            </a:r>
          </a:p>
          <a:p>
            <a:pPr marL="1066785" lvl="1" indent="-457200">
              <a:buFont typeface="+mj-lt"/>
              <a:buAutoNum type="arabicParenR"/>
            </a:pPr>
            <a:r>
              <a:rPr lang="en-US" sz="2000" dirty="0"/>
              <a:t>Foster innovation in vaccine development</a:t>
            </a:r>
          </a:p>
          <a:p>
            <a:pPr marL="1066785" lvl="1" indent="-457200">
              <a:buFont typeface="+mj-lt"/>
              <a:buAutoNum type="arabicParenR"/>
            </a:pPr>
            <a:r>
              <a:rPr lang="en-US" sz="2000" dirty="0"/>
              <a:t>Maintain highest levels of vaccine safety</a:t>
            </a:r>
          </a:p>
          <a:p>
            <a:pPr marL="1066785" lvl="1" indent="-457200">
              <a:buFont typeface="+mj-lt"/>
              <a:buAutoNum type="arabicParenR"/>
            </a:pPr>
            <a:r>
              <a:rPr lang="en-US" sz="2000" dirty="0"/>
              <a:t>Increase knowledge and confidence in vaccines</a:t>
            </a:r>
          </a:p>
          <a:p>
            <a:pPr marL="1066785" lvl="1" indent="-457200">
              <a:buFont typeface="+mj-lt"/>
              <a:buAutoNum type="arabicParenR"/>
            </a:pPr>
            <a:r>
              <a:rPr lang="en-US" sz="2000" dirty="0"/>
              <a:t>Increase access to vaccines</a:t>
            </a:r>
          </a:p>
          <a:p>
            <a:pPr marL="1066785" lvl="1" indent="-457200">
              <a:buFont typeface="+mj-lt"/>
              <a:buAutoNum type="arabicParenR"/>
            </a:pPr>
            <a:r>
              <a:rPr lang="en-US" sz="2000" dirty="0"/>
              <a:t>Protect the health of nation by supporting global efforts</a:t>
            </a:r>
          </a:p>
          <a:p>
            <a:pPr marL="1219139" lvl="2" indent="0">
              <a:buNone/>
            </a:pPr>
            <a:endParaRPr lang="en-US" dirty="0"/>
          </a:p>
          <a:p>
            <a:pPr marL="1219139" lvl="2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1C8146-FC70-47BC-97DD-D901ADAEBF4F}"/>
              </a:ext>
            </a:extLst>
          </p:cNvPr>
          <p:cNvSpPr txBox="1"/>
          <p:nvPr/>
        </p:nvSpPr>
        <p:spPr>
          <a:xfrm>
            <a:off x="364601" y="6087210"/>
            <a:ext cx="473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HHS vaccines National Strategic Plan 2021-2025</a:t>
            </a:r>
          </a:p>
        </p:txBody>
      </p:sp>
    </p:spTree>
    <p:extLst>
      <p:ext uri="{BB962C8B-B14F-4D97-AF65-F5344CB8AC3E}">
        <p14:creationId xmlns:p14="http://schemas.microsoft.com/office/powerpoint/2010/main" val="374539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14" y="1544137"/>
            <a:ext cx="11525569" cy="51291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2800" dirty="0"/>
              <a:t>Routine use of Immunization Information Systems (vaccine registries) proven to improve vaccine coverage rates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State registries lack legal authority to share data across jurisdictions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HHS has identified a need for “modernizing legal and policy standards” to improve “interoperability and data exchange” between electronic medical records and vaccine registries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endParaRPr lang="en-US" sz="15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423" y="371145"/>
            <a:ext cx="10039350" cy="1569660"/>
          </a:xfrm>
        </p:spPr>
        <p:txBody>
          <a:bodyPr/>
          <a:lstStyle/>
          <a:p>
            <a:r>
              <a:rPr lang="en-US" dirty="0"/>
              <a:t>Electronic Medical Records &amp; State Registries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49A524-3267-4D46-A50A-E0B0524E0782}"/>
              </a:ext>
            </a:extLst>
          </p:cNvPr>
          <p:cNvSpPr txBox="1"/>
          <p:nvPr/>
        </p:nvSpPr>
        <p:spPr>
          <a:xfrm>
            <a:off x="425117" y="5901775"/>
            <a:ext cx="4651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HHS vaccines National Strategic Plan 2021-2025</a:t>
            </a:r>
          </a:p>
        </p:txBody>
      </p:sp>
    </p:spTree>
    <p:extLst>
      <p:ext uri="{BB962C8B-B14F-4D97-AF65-F5344CB8AC3E}">
        <p14:creationId xmlns:p14="http://schemas.microsoft.com/office/powerpoint/2010/main" val="9582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AAP">
  <a:themeElements>
    <a:clrScheme name="AAP 1">
      <a:dk1>
        <a:sysClr val="windowText" lastClr="000000"/>
      </a:dk1>
      <a:lt1>
        <a:sysClr val="window" lastClr="FFFFFF"/>
      </a:lt1>
      <a:dk2>
        <a:srgbClr val="00247F"/>
      </a:dk2>
      <a:lt2>
        <a:srgbClr val="FDF5F2"/>
      </a:lt2>
      <a:accent1>
        <a:srgbClr val="00247F"/>
      </a:accent1>
      <a:accent2>
        <a:srgbClr val="1585B9"/>
      </a:accent2>
      <a:accent3>
        <a:srgbClr val="AFE3F5"/>
      </a:accent3>
      <a:accent4>
        <a:srgbClr val="AEC736"/>
      </a:accent4>
      <a:accent5>
        <a:srgbClr val="E9B424"/>
      </a:accent5>
      <a:accent6>
        <a:srgbClr val="D84E19"/>
      </a:accent6>
      <a:hlink>
        <a:srgbClr val="2364D8"/>
      </a:hlink>
      <a:folHlink>
        <a:srgbClr val="7973F5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" id="{D6D271A0-2B2B-4B48-8392-32EADBF5A395}" vid="{C959B9B6-9C50-4FDB-A316-7A27E7D5552C}"/>
    </a:ext>
  </a:extLst>
</a:theme>
</file>

<file path=ppt/theme/theme2.xml><?xml version="1.0" encoding="utf-8"?>
<a:theme xmlns:a="http://schemas.openxmlformats.org/drawingml/2006/main" name="AAP">
  <a:themeElements>
    <a:clrScheme name="AAP 1">
      <a:dk1>
        <a:sysClr val="windowText" lastClr="000000"/>
      </a:dk1>
      <a:lt1>
        <a:sysClr val="window" lastClr="FFFFFF"/>
      </a:lt1>
      <a:dk2>
        <a:srgbClr val="00247F"/>
      </a:dk2>
      <a:lt2>
        <a:srgbClr val="FDF5F2"/>
      </a:lt2>
      <a:accent1>
        <a:srgbClr val="00247F"/>
      </a:accent1>
      <a:accent2>
        <a:srgbClr val="1585B9"/>
      </a:accent2>
      <a:accent3>
        <a:srgbClr val="AFE3F5"/>
      </a:accent3>
      <a:accent4>
        <a:srgbClr val="AEC736"/>
      </a:accent4>
      <a:accent5>
        <a:srgbClr val="E9B424"/>
      </a:accent5>
      <a:accent6>
        <a:srgbClr val="D84E19"/>
      </a:accent6>
      <a:hlink>
        <a:srgbClr val="2364D8"/>
      </a:hlink>
      <a:folHlink>
        <a:srgbClr val="7973F5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" id="{D6D271A0-2B2B-4B48-8392-32EADBF5A395}" vid="{C959B9B6-9C50-4FDB-A316-7A27E7D5552C}"/>
    </a:ext>
  </a:extLst>
</a:theme>
</file>

<file path=ppt/theme/theme3.xml><?xml version="1.0" encoding="utf-8"?>
<a:theme xmlns:a="http://schemas.openxmlformats.org/drawingml/2006/main" name="AAP_slides_final_widescreen">
  <a:themeElements>
    <a:clrScheme name="AAP 1">
      <a:dk1>
        <a:sysClr val="windowText" lastClr="000000"/>
      </a:dk1>
      <a:lt1>
        <a:sysClr val="window" lastClr="FFFFFF"/>
      </a:lt1>
      <a:dk2>
        <a:srgbClr val="00247F"/>
      </a:dk2>
      <a:lt2>
        <a:srgbClr val="FDF5F2"/>
      </a:lt2>
      <a:accent1>
        <a:srgbClr val="00247F"/>
      </a:accent1>
      <a:accent2>
        <a:srgbClr val="1585B9"/>
      </a:accent2>
      <a:accent3>
        <a:srgbClr val="AFE3F5"/>
      </a:accent3>
      <a:accent4>
        <a:srgbClr val="AEC736"/>
      </a:accent4>
      <a:accent5>
        <a:srgbClr val="E9B424"/>
      </a:accent5>
      <a:accent6>
        <a:srgbClr val="D84E19"/>
      </a:accent6>
      <a:hlink>
        <a:srgbClr val="2364D8"/>
      </a:hlink>
      <a:folHlink>
        <a:srgbClr val="7973F5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eme1">
  <a:themeElements>
    <a:clrScheme name="AAP 1">
      <a:dk1>
        <a:sysClr val="windowText" lastClr="000000"/>
      </a:dk1>
      <a:lt1>
        <a:sysClr val="window" lastClr="FFFFFF"/>
      </a:lt1>
      <a:dk2>
        <a:srgbClr val="00247F"/>
      </a:dk2>
      <a:lt2>
        <a:srgbClr val="FDF5F2"/>
      </a:lt2>
      <a:accent1>
        <a:srgbClr val="00247F"/>
      </a:accent1>
      <a:accent2>
        <a:srgbClr val="1585B9"/>
      </a:accent2>
      <a:accent3>
        <a:srgbClr val="AFE3F5"/>
      </a:accent3>
      <a:accent4>
        <a:srgbClr val="AEC736"/>
      </a:accent4>
      <a:accent5>
        <a:srgbClr val="E9B424"/>
      </a:accent5>
      <a:accent6>
        <a:srgbClr val="D84E19"/>
      </a:accent6>
      <a:hlink>
        <a:srgbClr val="2364D8"/>
      </a:hlink>
      <a:folHlink>
        <a:srgbClr val="7973F5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1EA966AB-2AD1-4C02-8487-4D2673F8CE04}" vid="{F0254898-13D8-47B4-88AC-761032072EB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AAP</Template>
  <TotalTime>17146</TotalTime>
  <Words>1105</Words>
  <Application>Microsoft Office PowerPoint</Application>
  <PresentationFormat>Widescreen</PresentationFormat>
  <Paragraphs>171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</vt:lpstr>
      <vt:lpstr>Georgia</vt:lpstr>
      <vt:lpstr>Lucida Grande</vt:lpstr>
      <vt:lpstr>Roboto</vt:lpstr>
      <vt:lpstr>AAP</vt:lpstr>
      <vt:lpstr>AAP</vt:lpstr>
      <vt:lpstr>AAP_slides_final_widescreen</vt:lpstr>
      <vt:lpstr>Theme1</vt:lpstr>
      <vt:lpstr>AAP Chapter Quality Network Improving Immunization Rates for Adolescents (IIRA) Phase 2 Project</vt:lpstr>
      <vt:lpstr>Outline</vt:lpstr>
      <vt:lpstr>Collaboration</vt:lpstr>
      <vt:lpstr>Public &amp; Private Partnerships</vt:lpstr>
      <vt:lpstr>Health systems, FQHCs, Local Public Health Departments</vt:lpstr>
      <vt:lpstr>Collaboration</vt:lpstr>
      <vt:lpstr>Collaboration</vt:lpstr>
      <vt:lpstr>Collaboration</vt:lpstr>
      <vt:lpstr>Electronic Medical Records &amp; State Registries</vt:lpstr>
      <vt:lpstr>Electronic Medical Records &amp; State Registries</vt:lpstr>
      <vt:lpstr>Electronic Medical Records</vt:lpstr>
      <vt:lpstr>Alternative Sites of Delivery</vt:lpstr>
      <vt:lpstr>Alternative Sites of Delivery</vt:lpstr>
      <vt:lpstr>Office Optimization</vt:lpstr>
      <vt:lpstr>Office Optimization</vt:lpstr>
      <vt:lpstr>Questions |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CQN Antibiotics National Team Call</dc:title>
  <dc:creator>Stevens, Allison</dc:creator>
  <cp:lastModifiedBy>Shanrita McClain</cp:lastModifiedBy>
  <cp:revision>790</cp:revision>
  <cp:lastPrinted>2017-08-02T19:12:46Z</cp:lastPrinted>
  <dcterms:created xsi:type="dcterms:W3CDTF">2016-11-14T02:52:35Z</dcterms:created>
  <dcterms:modified xsi:type="dcterms:W3CDTF">2022-01-14T15:59:27Z</dcterms:modified>
</cp:coreProperties>
</file>