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4" r:id="rId1"/>
  </p:sldMasterIdLst>
  <p:sldIdLst>
    <p:sldId id="256" r:id="rId2"/>
    <p:sldId id="291" r:id="rId3"/>
    <p:sldId id="264" r:id="rId4"/>
    <p:sldId id="267" r:id="rId5"/>
    <p:sldId id="281" r:id="rId6"/>
    <p:sldId id="301" r:id="rId7"/>
    <p:sldId id="257" r:id="rId8"/>
    <p:sldId id="304" r:id="rId9"/>
    <p:sldId id="258" r:id="rId10"/>
    <p:sldId id="280" r:id="rId11"/>
    <p:sldId id="259" r:id="rId12"/>
    <p:sldId id="268" r:id="rId13"/>
    <p:sldId id="300" r:id="rId14"/>
    <p:sldId id="269" r:id="rId15"/>
    <p:sldId id="270" r:id="rId16"/>
    <p:sldId id="305" r:id="rId17"/>
    <p:sldId id="272" r:id="rId18"/>
    <p:sldId id="278" r:id="rId19"/>
    <p:sldId id="261" r:id="rId20"/>
    <p:sldId id="279" r:id="rId21"/>
    <p:sldId id="262" r:id="rId22"/>
    <p:sldId id="271" r:id="rId23"/>
    <p:sldId id="266" r:id="rId24"/>
    <p:sldId id="276" r:id="rId25"/>
    <p:sldId id="282" r:id="rId26"/>
    <p:sldId id="284" r:id="rId27"/>
    <p:sldId id="298" r:id="rId28"/>
    <p:sldId id="27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343" autoAdjust="0"/>
  </p:normalViewPr>
  <p:slideViewPr>
    <p:cSldViewPr snapToGrid="0">
      <p:cViewPr varScale="1">
        <p:scale>
          <a:sx n="80" d="100"/>
          <a:sy n="80" d="100"/>
        </p:scale>
        <p:origin x="15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6EB9D5-7E1A-4433-8B21-2237CC26FA2C}"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6796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0399531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4188154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7136320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545460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0117318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92762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0546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542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C2AB55-62C0-407E-B706-C907B44B0BFC}" type="datetimeFigureOut">
              <a:rPr lang="en-US" smtClean="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31052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smtClean="0"/>
              <a:t>9/20/2022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6431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smtClean="0"/>
              <a:t>9/20/2022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8332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smtClean="0"/>
              <a:t>9/20/2022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72159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smtClean="0"/>
              <a:t>9/20/2022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1498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D0B8D63-E026-4E54-B301-C824E1BD14F3}" type="datetimeFigureOut">
              <a:rPr lang="en-US" smtClean="0"/>
              <a:t>9/20/2022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365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C423185-9573-406A-8068-0AB4F2335019}" type="datetimeFigureOut">
              <a:rPr lang="en-US" smtClean="0"/>
              <a:t>9/20/2022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4857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C5516DA-9D86-4E1E-A623-C11F9F74EB59}" type="datetimeFigureOut">
              <a:rPr lang="en-US" smtClean="0"/>
              <a:t>9/20/2022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43705776"/>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49" r:id="rId15"/>
    <p:sldLayoutId id="214748385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n.gov/accweb/faces/stateMapPage.jsp"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rise.articulate.com/share/Ys-8ci8DtDO7nB6cMOuKO9_oKvbzeFA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joshua.smith@cmcss.net" TargetMode="External"/><Relationship Id="rId2" Type="http://schemas.openxmlformats.org/officeDocument/2006/relationships/hyperlink" Target="mailto:cheryl.routzahn@cmcss.ne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brookings.edu/blog/up-front/2019/09/10/what-are-the-factors-that-affect-learning-at-your-school"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ideo" Target="https://www.youtube.com/embed/A8aXd_Ln4x8"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1928" y="845127"/>
            <a:ext cx="7596140" cy="2847643"/>
          </a:xfrm>
        </p:spPr>
        <p:txBody>
          <a:bodyPr/>
          <a:lstStyle/>
          <a:p>
            <a:pPr algn="ctr"/>
            <a:br>
              <a:rPr lang="en-US" sz="5400" dirty="0"/>
            </a:br>
            <a:br>
              <a:rPr lang="en-US" sz="5400" dirty="0"/>
            </a:br>
            <a:br>
              <a:rPr lang="en-US" dirty="0"/>
            </a:br>
            <a:r>
              <a:rPr lang="en-US" sz="4800" b="1" dirty="0"/>
              <a:t>Attendance Boot Camp</a:t>
            </a:r>
            <a:br>
              <a:rPr lang="en-US" sz="4800" b="1" dirty="0"/>
            </a:br>
            <a:r>
              <a:rPr lang="en-US" sz="4000" dirty="0"/>
              <a:t>September 21, 2022</a:t>
            </a:r>
          </a:p>
        </p:txBody>
      </p:sp>
      <p:sp>
        <p:nvSpPr>
          <p:cNvPr id="3" name="Subtitle 2"/>
          <p:cNvSpPr>
            <a:spLocks noGrp="1"/>
          </p:cNvSpPr>
          <p:nvPr>
            <p:ph type="subTitle" idx="1"/>
          </p:nvPr>
        </p:nvSpPr>
        <p:spPr>
          <a:xfrm>
            <a:off x="1562100" y="3903785"/>
            <a:ext cx="9070848" cy="1525465"/>
          </a:xfrm>
        </p:spPr>
        <p:txBody>
          <a:bodyPr>
            <a:noAutofit/>
          </a:bodyPr>
          <a:lstStyle/>
          <a:p>
            <a:pPr algn="ctr"/>
            <a:r>
              <a:rPr lang="en-US" sz="3600" i="1" dirty="0"/>
              <a:t>Cheryl Routzahn and Josh Smith</a:t>
            </a:r>
          </a:p>
          <a:p>
            <a:pPr algn="ctr"/>
            <a:r>
              <a:rPr lang="en-US" sz="2800" dirty="0"/>
              <a:t>Clarksville-Montgomery County School System</a:t>
            </a:r>
          </a:p>
        </p:txBody>
      </p:sp>
    </p:spTree>
    <p:extLst>
      <p:ext uri="{BB962C8B-B14F-4D97-AF65-F5344CB8AC3E}">
        <p14:creationId xmlns:p14="http://schemas.microsoft.com/office/powerpoint/2010/main" val="895631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10614121" cy="1436091"/>
          </a:xfrm>
        </p:spPr>
        <p:txBody>
          <a:bodyPr>
            <a:noAutofit/>
          </a:bodyPr>
          <a:lstStyle/>
          <a:p>
            <a:pPr algn="ctr"/>
            <a:r>
              <a:rPr lang="en-US" sz="4800" b="1" dirty="0"/>
              <a:t>Incentives to Keep Students </a:t>
            </a:r>
            <a:br>
              <a:rPr lang="en-US" sz="4800" b="1" dirty="0"/>
            </a:br>
            <a:r>
              <a:rPr lang="en-US" sz="4800" b="1" dirty="0"/>
              <a:t>in School</a:t>
            </a:r>
          </a:p>
        </p:txBody>
      </p:sp>
      <p:sp>
        <p:nvSpPr>
          <p:cNvPr id="3" name="Content Placeholder 2"/>
          <p:cNvSpPr>
            <a:spLocks noGrp="1"/>
          </p:cNvSpPr>
          <p:nvPr>
            <p:ph type="body" idx="1"/>
          </p:nvPr>
        </p:nvSpPr>
        <p:spPr>
          <a:xfrm>
            <a:off x="675744" y="2045691"/>
            <a:ext cx="4185623" cy="691554"/>
          </a:xfrm>
        </p:spPr>
        <p:txBody>
          <a:bodyPr/>
          <a:lstStyle/>
          <a:p>
            <a:pPr marL="0" indent="0">
              <a:buNone/>
            </a:pPr>
            <a:endParaRPr lang="en-US" dirty="0"/>
          </a:p>
          <a:p>
            <a:r>
              <a:rPr lang="en-US" sz="3600" b="1" dirty="0"/>
              <a:t>Students</a:t>
            </a:r>
          </a:p>
        </p:txBody>
      </p:sp>
      <p:sp>
        <p:nvSpPr>
          <p:cNvPr id="4" name="Content Placeholder 3"/>
          <p:cNvSpPr>
            <a:spLocks noGrp="1"/>
          </p:cNvSpPr>
          <p:nvPr>
            <p:ph sz="half" idx="2"/>
          </p:nvPr>
        </p:nvSpPr>
        <p:spPr>
          <a:xfrm>
            <a:off x="675745" y="2737245"/>
            <a:ext cx="4185623" cy="3885624"/>
          </a:xfrm>
        </p:spPr>
        <p:txBody>
          <a:bodyPr>
            <a:normAutofit fontScale="70000" lnSpcReduction="20000"/>
          </a:bodyPr>
          <a:lstStyle/>
          <a:p>
            <a:r>
              <a:rPr lang="en-US" sz="3200" dirty="0"/>
              <a:t>SF1010-Drivers License</a:t>
            </a:r>
          </a:p>
          <a:p>
            <a:pPr marL="0" indent="0">
              <a:buNone/>
            </a:pPr>
            <a:r>
              <a:rPr lang="en-US" sz="3200" dirty="0"/>
              <a:t>*Some new changes this year</a:t>
            </a:r>
          </a:p>
          <a:p>
            <a:r>
              <a:rPr lang="en-US" sz="3200" dirty="0"/>
              <a:t>Attendance incentives/awards</a:t>
            </a:r>
          </a:p>
          <a:p>
            <a:r>
              <a:rPr lang="en-US" sz="3200" dirty="0"/>
              <a:t>Exempt from exams</a:t>
            </a:r>
          </a:p>
          <a:p>
            <a:r>
              <a:rPr lang="en-US" sz="3200" dirty="0"/>
              <a:t>Earn a diploma</a:t>
            </a:r>
          </a:p>
          <a:p>
            <a:r>
              <a:rPr lang="en-US" sz="3200" dirty="0"/>
              <a:t>Better mental/physical/social health</a:t>
            </a:r>
          </a:p>
          <a:p>
            <a:r>
              <a:rPr lang="en-US" sz="3200" dirty="0"/>
              <a:t>Better literacy performance</a:t>
            </a:r>
          </a:p>
        </p:txBody>
      </p:sp>
      <p:sp>
        <p:nvSpPr>
          <p:cNvPr id="5" name="Text Placeholder 4"/>
          <p:cNvSpPr>
            <a:spLocks noGrp="1"/>
          </p:cNvSpPr>
          <p:nvPr>
            <p:ph type="body" sz="quarter" idx="3"/>
          </p:nvPr>
        </p:nvSpPr>
        <p:spPr/>
        <p:txBody>
          <a:bodyPr/>
          <a:lstStyle/>
          <a:p>
            <a:r>
              <a:rPr lang="en-US" sz="3600" b="1" dirty="0"/>
              <a:t>School</a:t>
            </a:r>
          </a:p>
        </p:txBody>
      </p:sp>
      <p:sp>
        <p:nvSpPr>
          <p:cNvPr id="6" name="Content Placeholder 5"/>
          <p:cNvSpPr>
            <a:spLocks noGrp="1"/>
          </p:cNvSpPr>
          <p:nvPr>
            <p:ph sz="quarter" idx="4"/>
          </p:nvPr>
        </p:nvSpPr>
        <p:spPr>
          <a:xfrm>
            <a:off x="5088384" y="2638697"/>
            <a:ext cx="4595943" cy="4088674"/>
          </a:xfrm>
        </p:spPr>
        <p:txBody>
          <a:bodyPr>
            <a:normAutofit fontScale="70000" lnSpcReduction="20000"/>
          </a:bodyPr>
          <a:lstStyle/>
          <a:p>
            <a:r>
              <a:rPr lang="en-US" sz="2800" dirty="0"/>
              <a:t>Graduation rates</a:t>
            </a:r>
          </a:p>
          <a:p>
            <a:r>
              <a:rPr lang="en-US" sz="2800" dirty="0"/>
              <a:t>Chronic absenteeism numbers</a:t>
            </a:r>
          </a:p>
          <a:p>
            <a:r>
              <a:rPr lang="en-US" sz="2800" dirty="0"/>
              <a:t>Burden on society</a:t>
            </a:r>
          </a:p>
          <a:p>
            <a:r>
              <a:rPr lang="en-US" sz="2800" dirty="0"/>
              <a:t>Better mental/physical/social health</a:t>
            </a:r>
          </a:p>
          <a:p>
            <a:r>
              <a:rPr lang="en-US" sz="2800" dirty="0"/>
              <a:t>Better literacy performance</a:t>
            </a:r>
          </a:p>
          <a:p>
            <a:r>
              <a:rPr lang="en-US" sz="2800" dirty="0"/>
              <a:t>Funding</a:t>
            </a:r>
          </a:p>
          <a:p>
            <a:endParaRPr lang="en-US" sz="2800" dirty="0"/>
          </a:p>
          <a:p>
            <a:endParaRPr lang="en-US" sz="3200" dirty="0"/>
          </a:p>
          <a:p>
            <a:endParaRPr lang="en-US" sz="3200" dirty="0"/>
          </a:p>
          <a:p>
            <a:endParaRPr lang="en-US" sz="3200" dirty="0"/>
          </a:p>
          <a:p>
            <a:endParaRPr lang="en-US" sz="3200" dirty="0"/>
          </a:p>
          <a:p>
            <a:endParaRPr lang="en-US" sz="3200" dirty="0"/>
          </a:p>
        </p:txBody>
      </p:sp>
    </p:spTree>
    <p:extLst>
      <p:ext uri="{BB962C8B-B14F-4D97-AF65-F5344CB8AC3E}">
        <p14:creationId xmlns:p14="http://schemas.microsoft.com/office/powerpoint/2010/main" val="4157677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0"/>
            <a:ext cx="11180617" cy="1690255"/>
          </a:xfrm>
        </p:spPr>
        <p:txBody>
          <a:bodyPr>
            <a:normAutofit/>
          </a:bodyPr>
          <a:lstStyle/>
          <a:p>
            <a:pPr algn="ctr"/>
            <a:r>
              <a:rPr lang="en-US" sz="8800" b="1" dirty="0"/>
              <a:t>Tier Process</a:t>
            </a:r>
          </a:p>
        </p:txBody>
      </p:sp>
      <p:sp>
        <p:nvSpPr>
          <p:cNvPr id="3" name="Content Placeholder 2"/>
          <p:cNvSpPr>
            <a:spLocks noGrp="1"/>
          </p:cNvSpPr>
          <p:nvPr>
            <p:ph idx="1"/>
          </p:nvPr>
        </p:nvSpPr>
        <p:spPr>
          <a:xfrm>
            <a:off x="677333" y="1690255"/>
            <a:ext cx="10267757" cy="4890654"/>
          </a:xfrm>
        </p:spPr>
        <p:txBody>
          <a:bodyPr>
            <a:normAutofit fontScale="77500" lnSpcReduction="20000"/>
          </a:bodyPr>
          <a:lstStyle/>
          <a:p>
            <a:endParaRPr lang="en-US" sz="3600" dirty="0">
              <a:solidFill>
                <a:prstClr val="black"/>
              </a:solidFill>
            </a:endParaRPr>
          </a:p>
          <a:p>
            <a:r>
              <a:rPr lang="en-US" sz="3600" dirty="0">
                <a:solidFill>
                  <a:prstClr val="black"/>
                </a:solidFill>
              </a:rPr>
              <a:t>State legislature updated </a:t>
            </a:r>
            <a:r>
              <a:rPr lang="en-US" sz="3600" b="1" dirty="0">
                <a:solidFill>
                  <a:prstClr val="black"/>
                </a:solidFill>
              </a:rPr>
              <a:t>Tennessee Code Annotated 49-6-3009</a:t>
            </a:r>
            <a:r>
              <a:rPr lang="en-US" sz="3600" dirty="0">
                <a:solidFill>
                  <a:prstClr val="black"/>
                </a:solidFill>
              </a:rPr>
              <a:t> on July 1, 2018, to include Progressive Truancy Intervention Plans throughout all school districts within the state of Tennessee. This involves a 3-tiered approach. These tiers must not be punitive in nature (connect family to resources…..). The tiers are designed to help the child and family improve attendance.</a:t>
            </a:r>
            <a:endParaRPr lang="en-US" sz="3600" dirty="0"/>
          </a:p>
          <a:p>
            <a:r>
              <a:rPr lang="en-US" sz="3600" dirty="0">
                <a:solidFill>
                  <a:prstClr val="black"/>
                </a:solidFill>
              </a:rPr>
              <a:t>The 3-tiered process should be completed before a truancy petition is filed in juvenile court. However, if at any point a parent and/or student refuses to cooperate (at any tier), a petition should be filed for noncompliance. </a:t>
            </a:r>
            <a:endParaRPr lang="en-US" dirty="0"/>
          </a:p>
        </p:txBody>
      </p:sp>
    </p:spTree>
    <p:extLst>
      <p:ext uri="{BB962C8B-B14F-4D97-AF65-F5344CB8AC3E}">
        <p14:creationId xmlns:p14="http://schemas.microsoft.com/office/powerpoint/2010/main" val="3342638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7" y="609600"/>
            <a:ext cx="10834254" cy="1320800"/>
          </a:xfrm>
        </p:spPr>
        <p:txBody>
          <a:bodyPr>
            <a:noAutofit/>
          </a:bodyPr>
          <a:lstStyle/>
          <a:p>
            <a:pPr algn="ctr"/>
            <a:r>
              <a:rPr lang="en-US" sz="9600" b="1" dirty="0"/>
              <a:t>Tier 1</a:t>
            </a:r>
          </a:p>
        </p:txBody>
      </p:sp>
      <p:sp>
        <p:nvSpPr>
          <p:cNvPr id="3" name="Content Placeholder 2"/>
          <p:cNvSpPr>
            <a:spLocks noGrp="1"/>
          </p:cNvSpPr>
          <p:nvPr>
            <p:ph idx="1"/>
          </p:nvPr>
        </p:nvSpPr>
        <p:spPr>
          <a:xfrm>
            <a:off x="677333" y="1930400"/>
            <a:ext cx="9810557" cy="4614091"/>
          </a:xfrm>
        </p:spPr>
        <p:txBody>
          <a:bodyPr>
            <a:normAutofit fontScale="85000" lnSpcReduction="20000"/>
          </a:bodyPr>
          <a:lstStyle/>
          <a:p>
            <a:pPr marL="0" indent="0">
              <a:buNone/>
            </a:pPr>
            <a:r>
              <a:rPr lang="en-US" sz="3200" dirty="0">
                <a:solidFill>
                  <a:srgbClr val="FF0000"/>
                </a:solidFill>
              </a:rPr>
              <a:t>Effective July 2021 (TCA Section 49-6-3009 amendment):</a:t>
            </a:r>
          </a:p>
          <a:p>
            <a:pPr marL="0" indent="0">
              <a:buNone/>
            </a:pPr>
            <a:r>
              <a:rPr lang="en-US" sz="3200" dirty="0">
                <a:solidFill>
                  <a:schemeClr val="tx1"/>
                </a:solidFill>
              </a:rPr>
              <a:t>Progressive truancy plan must include school wide prevention-oriented supports </a:t>
            </a:r>
            <a:r>
              <a:rPr lang="en-US" sz="3200" u="sng" dirty="0">
                <a:solidFill>
                  <a:schemeClr val="tx1"/>
                </a:solidFill>
              </a:rPr>
              <a:t>day one</a:t>
            </a:r>
            <a:r>
              <a:rPr lang="en-US" sz="3200" dirty="0">
                <a:solidFill>
                  <a:schemeClr val="tx1"/>
                </a:solidFill>
              </a:rPr>
              <a:t>. So </a:t>
            </a:r>
            <a:r>
              <a:rPr lang="en-US" sz="3200" b="1" dirty="0">
                <a:solidFill>
                  <a:schemeClr val="tx1"/>
                </a:solidFill>
              </a:rPr>
              <a:t>all</a:t>
            </a:r>
            <a:r>
              <a:rPr lang="en-US" sz="3200" dirty="0">
                <a:solidFill>
                  <a:schemeClr val="tx1"/>
                </a:solidFill>
              </a:rPr>
              <a:t> students are in Tier 1, on day one.</a:t>
            </a:r>
          </a:p>
          <a:p>
            <a:pPr marL="0" indent="0">
              <a:buNone/>
            </a:pPr>
            <a:r>
              <a:rPr lang="en-US" sz="3200" dirty="0">
                <a:solidFill>
                  <a:schemeClr val="tx1"/>
                </a:solidFill>
              </a:rPr>
              <a:t>-What are you doing BEFORE they miss school?</a:t>
            </a:r>
          </a:p>
          <a:p>
            <a:pPr marL="0" indent="0">
              <a:buNone/>
            </a:pPr>
            <a:r>
              <a:rPr lang="en-US" sz="3200" dirty="0">
                <a:solidFill>
                  <a:schemeClr val="tx1"/>
                </a:solidFill>
              </a:rPr>
              <a:t>-What does this look like for YOUR district?</a:t>
            </a:r>
          </a:p>
          <a:p>
            <a:pPr marL="0" indent="0">
              <a:buNone/>
            </a:pPr>
            <a:r>
              <a:rPr lang="en-US" sz="3200" dirty="0">
                <a:solidFill>
                  <a:schemeClr val="tx1"/>
                </a:solidFill>
              </a:rPr>
              <a:t>-3 day letter? Literature sent home the 1</a:t>
            </a:r>
            <a:r>
              <a:rPr lang="en-US" sz="3200" baseline="30000" dirty="0">
                <a:solidFill>
                  <a:schemeClr val="tx1"/>
                </a:solidFill>
              </a:rPr>
              <a:t>st</a:t>
            </a:r>
            <a:r>
              <a:rPr lang="en-US" sz="3200" dirty="0">
                <a:solidFill>
                  <a:schemeClr val="tx1"/>
                </a:solidFill>
              </a:rPr>
              <a:t> day of school? Is your attendance policy on your website? Automated phone calls, social media platforms, mailings, postcards (QR codes), in the student handbook, text, and emails etc….</a:t>
            </a:r>
          </a:p>
          <a:p>
            <a:pPr marL="0" indent="0">
              <a:buNone/>
            </a:pPr>
            <a:r>
              <a:rPr lang="en-US" sz="3200" dirty="0">
                <a:solidFill>
                  <a:schemeClr val="tx1"/>
                </a:solidFill>
              </a:rPr>
              <a:t>-Offer list of available resources to parents</a:t>
            </a:r>
          </a:p>
        </p:txBody>
      </p:sp>
    </p:spTree>
    <p:extLst>
      <p:ext uri="{BB962C8B-B14F-4D97-AF65-F5344CB8AC3E}">
        <p14:creationId xmlns:p14="http://schemas.microsoft.com/office/powerpoint/2010/main" val="513119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1913598254"/>
              </p:ext>
            </p:extLst>
          </p:nvPr>
        </p:nvGraphicFramePr>
        <p:xfrm>
          <a:off x="352697" y="413272"/>
          <a:ext cx="5658138" cy="6353303"/>
        </p:xfrm>
        <a:graphic>
          <a:graphicData uri="http://schemas.openxmlformats.org/drawingml/2006/table">
            <a:tbl>
              <a:tblPr firstRow="1" firstCol="1" bandRow="1">
                <a:tableStyleId>{5C22544A-7EE6-4342-B048-85BDC9FD1C3A}</a:tableStyleId>
              </a:tblPr>
              <a:tblGrid>
                <a:gridCol w="4190654">
                  <a:extLst>
                    <a:ext uri="{9D8B030D-6E8A-4147-A177-3AD203B41FA5}">
                      <a16:colId xmlns:a16="http://schemas.microsoft.com/office/drawing/2014/main" val="3653217244"/>
                    </a:ext>
                  </a:extLst>
                </a:gridCol>
                <a:gridCol w="1467484">
                  <a:extLst>
                    <a:ext uri="{9D8B030D-6E8A-4147-A177-3AD203B41FA5}">
                      <a16:colId xmlns:a16="http://schemas.microsoft.com/office/drawing/2014/main" val="4251417821"/>
                    </a:ext>
                  </a:extLst>
                </a:gridCol>
              </a:tblGrid>
              <a:tr h="284632">
                <a:tc>
                  <a:txBody>
                    <a:bodyPr/>
                    <a:lstStyle/>
                    <a:p>
                      <a:pPr marL="0" marR="0">
                        <a:lnSpc>
                          <a:spcPct val="107000"/>
                        </a:lnSpc>
                        <a:spcBef>
                          <a:spcPts val="0"/>
                        </a:spcBef>
                        <a:spcAft>
                          <a:spcPts val="0"/>
                        </a:spcAft>
                      </a:pPr>
                      <a:r>
                        <a:rPr lang="en-US" sz="500">
                          <a:effectLst/>
                          <a:highlight>
                            <a:srgbClr val="FFFF00"/>
                          </a:highlight>
                        </a:rPr>
                        <a:t>Category/Agency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highlight>
                            <a:srgbClr val="FFFF00"/>
                          </a:highlight>
                        </a:rPr>
                        <a:t>unless indicated the area code is 931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249998403"/>
                  </a:ext>
                </a:extLst>
              </a:tr>
              <a:tr h="142317">
                <a:tc>
                  <a:txBody>
                    <a:bodyPr/>
                    <a:lstStyle/>
                    <a:p>
                      <a:pPr marL="0" marR="0">
                        <a:lnSpc>
                          <a:spcPct val="107000"/>
                        </a:lnSpc>
                        <a:spcBef>
                          <a:spcPts val="0"/>
                        </a:spcBef>
                        <a:spcAft>
                          <a:spcPts val="0"/>
                        </a:spcAft>
                      </a:pPr>
                      <a:r>
                        <a:rPr lang="en-US" sz="500">
                          <a:effectLst/>
                        </a:rPr>
                        <a:t>Benefits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107720427"/>
                  </a:ext>
                </a:extLst>
              </a:tr>
              <a:tr h="142317">
                <a:tc>
                  <a:txBody>
                    <a:bodyPr/>
                    <a:lstStyle/>
                    <a:p>
                      <a:pPr marL="0" marR="0">
                        <a:lnSpc>
                          <a:spcPct val="107000"/>
                        </a:lnSpc>
                        <a:spcBef>
                          <a:spcPts val="0"/>
                        </a:spcBef>
                        <a:spcAft>
                          <a:spcPts val="0"/>
                        </a:spcAft>
                      </a:pPr>
                      <a:r>
                        <a:rPr lang="en-US" sz="500">
                          <a:effectLst/>
                        </a:rPr>
                        <a:t>Department of Human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648-5500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788633500"/>
                  </a:ext>
                </a:extLst>
              </a:tr>
              <a:tr h="162717">
                <a:tc>
                  <a:txBody>
                    <a:bodyPr/>
                    <a:lstStyle/>
                    <a:p>
                      <a:pPr marL="0" marR="0">
                        <a:lnSpc>
                          <a:spcPct val="107000"/>
                        </a:lnSpc>
                        <a:spcBef>
                          <a:spcPts val="0"/>
                        </a:spcBef>
                        <a:spcAft>
                          <a:spcPts val="0"/>
                        </a:spcAft>
                      </a:pPr>
                      <a:r>
                        <a:rPr lang="en-US" sz="500">
                          <a:effectLst/>
                        </a:rPr>
                        <a:t>Mid-Cumberland Childcare Resource and Referral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648-3695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321753647"/>
                  </a:ext>
                </a:extLst>
              </a:tr>
              <a:tr h="142317">
                <a:tc>
                  <a:txBody>
                    <a:bodyPr/>
                    <a:lstStyle/>
                    <a:p>
                      <a:pPr marL="0" marR="0">
                        <a:lnSpc>
                          <a:spcPct val="107000"/>
                        </a:lnSpc>
                        <a:spcBef>
                          <a:spcPts val="0"/>
                        </a:spcBef>
                        <a:spcAft>
                          <a:spcPts val="0"/>
                        </a:spcAft>
                      </a:pPr>
                      <a:r>
                        <a:rPr lang="en-US" sz="500">
                          <a:effectLst/>
                        </a:rPr>
                        <a:t>Social Security Administration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647-5381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882655421"/>
                  </a:ext>
                </a:extLst>
              </a:tr>
              <a:tr h="142317">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74369104"/>
                  </a:ext>
                </a:extLst>
              </a:tr>
              <a:tr h="142317">
                <a:tc>
                  <a:txBody>
                    <a:bodyPr/>
                    <a:lstStyle/>
                    <a:p>
                      <a:pPr marL="0" marR="0">
                        <a:lnSpc>
                          <a:spcPct val="107000"/>
                        </a:lnSpc>
                        <a:spcBef>
                          <a:spcPts val="0"/>
                        </a:spcBef>
                        <a:spcAft>
                          <a:spcPts val="0"/>
                        </a:spcAft>
                      </a:pPr>
                      <a:r>
                        <a:rPr lang="en-US" sz="500">
                          <a:effectLst/>
                        </a:rPr>
                        <a:t>Child Care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156351655"/>
                  </a:ext>
                </a:extLst>
              </a:tr>
              <a:tr h="142317">
                <a:tc>
                  <a:txBody>
                    <a:bodyPr/>
                    <a:lstStyle/>
                    <a:p>
                      <a:pPr marL="0" marR="0">
                        <a:lnSpc>
                          <a:spcPct val="107000"/>
                        </a:lnSpc>
                        <a:spcBef>
                          <a:spcPts val="0"/>
                        </a:spcBef>
                        <a:spcAft>
                          <a:spcPts val="0"/>
                        </a:spcAft>
                      </a:pPr>
                      <a:r>
                        <a:rPr lang="en-US" sz="500">
                          <a:effectLst/>
                        </a:rPr>
                        <a:t>Department of Human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648-5500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46807269"/>
                  </a:ext>
                </a:extLst>
              </a:tr>
              <a:tr h="206950">
                <a:tc>
                  <a:txBody>
                    <a:bodyPr/>
                    <a:lstStyle/>
                    <a:p>
                      <a:pPr marL="0" marR="0">
                        <a:lnSpc>
                          <a:spcPct val="107000"/>
                        </a:lnSpc>
                        <a:spcBef>
                          <a:spcPts val="0"/>
                        </a:spcBef>
                        <a:spcAft>
                          <a:spcPts val="0"/>
                        </a:spcAft>
                      </a:pPr>
                      <a:r>
                        <a:rPr lang="en-US" sz="500">
                          <a:effectLst/>
                        </a:rPr>
                        <a:t>TN Gov- </a:t>
                      </a:r>
                      <a:r>
                        <a:rPr lang="en-US" sz="500" u="sng">
                          <a:effectLst/>
                          <a:hlinkClick r:id="rId2"/>
                        </a:rPr>
                        <a:t>https://www.tn.gov/accweb/faces/stateMapPage.jsp</a:t>
                      </a: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400">
                          <a:effectLst/>
                        </a:rPr>
                        <a:t>For providers in Montgomery County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887017362"/>
                  </a:ext>
                </a:extLst>
              </a:tr>
              <a:tr h="142317">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330006418"/>
                  </a:ext>
                </a:extLst>
              </a:tr>
              <a:tr h="142317">
                <a:tc>
                  <a:txBody>
                    <a:bodyPr/>
                    <a:lstStyle/>
                    <a:p>
                      <a:pPr marL="0" marR="0">
                        <a:lnSpc>
                          <a:spcPct val="107000"/>
                        </a:lnSpc>
                        <a:spcBef>
                          <a:spcPts val="0"/>
                        </a:spcBef>
                        <a:spcAft>
                          <a:spcPts val="0"/>
                        </a:spcAft>
                      </a:pPr>
                      <a:r>
                        <a:rPr lang="en-US" sz="500">
                          <a:effectLst/>
                        </a:rPr>
                        <a:t>Dental, Medical, Mental Health</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981676992"/>
                  </a:ext>
                </a:extLst>
              </a:tr>
              <a:tr h="142317">
                <a:tc>
                  <a:txBody>
                    <a:bodyPr/>
                    <a:lstStyle/>
                    <a:p>
                      <a:pPr marL="0" marR="0">
                        <a:lnSpc>
                          <a:spcPct val="107000"/>
                        </a:lnSpc>
                        <a:spcBef>
                          <a:spcPts val="0"/>
                        </a:spcBef>
                        <a:spcAft>
                          <a:spcPts val="0"/>
                        </a:spcAft>
                      </a:pPr>
                      <a:r>
                        <a:rPr lang="en-US" sz="500">
                          <a:effectLst/>
                        </a:rPr>
                        <a:t>Alcoholics Anonymous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647-0225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30749636"/>
                  </a:ext>
                </a:extLst>
              </a:tr>
              <a:tr h="142317">
                <a:tc>
                  <a:txBody>
                    <a:bodyPr/>
                    <a:lstStyle/>
                    <a:p>
                      <a:pPr marL="0" marR="0">
                        <a:lnSpc>
                          <a:spcPct val="107000"/>
                        </a:lnSpc>
                        <a:spcBef>
                          <a:spcPts val="0"/>
                        </a:spcBef>
                        <a:spcAft>
                          <a:spcPts val="0"/>
                        </a:spcAft>
                      </a:pPr>
                      <a:r>
                        <a:rPr lang="en-US" sz="500">
                          <a:effectLst/>
                        </a:rPr>
                        <a:t>American Red Cross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645-6401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657105405"/>
                  </a:ext>
                </a:extLst>
              </a:tr>
              <a:tr h="142317">
                <a:tc>
                  <a:txBody>
                    <a:bodyPr/>
                    <a:lstStyle/>
                    <a:p>
                      <a:pPr marL="0" marR="0">
                        <a:lnSpc>
                          <a:spcPct val="107000"/>
                        </a:lnSpc>
                        <a:spcBef>
                          <a:spcPts val="0"/>
                        </a:spcBef>
                        <a:spcAft>
                          <a:spcPts val="0"/>
                        </a:spcAft>
                      </a:pPr>
                      <a:r>
                        <a:rPr lang="en-US" sz="500">
                          <a:effectLst/>
                        </a:rPr>
                        <a:t>Bradford Health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542-9816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633971983"/>
                  </a:ext>
                </a:extLst>
              </a:tr>
              <a:tr h="142317">
                <a:tc>
                  <a:txBody>
                    <a:bodyPr/>
                    <a:lstStyle/>
                    <a:p>
                      <a:pPr marL="0" marR="0">
                        <a:lnSpc>
                          <a:spcPct val="107000"/>
                        </a:lnSpc>
                        <a:spcBef>
                          <a:spcPts val="0"/>
                        </a:spcBef>
                        <a:spcAft>
                          <a:spcPts val="0"/>
                        </a:spcAft>
                      </a:pPr>
                      <a:r>
                        <a:rPr lang="en-US" sz="500">
                          <a:effectLst/>
                        </a:rPr>
                        <a:t>Centerstone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920-7200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20150793"/>
                  </a:ext>
                </a:extLst>
              </a:tr>
              <a:tr h="142317">
                <a:tc>
                  <a:txBody>
                    <a:bodyPr/>
                    <a:lstStyle/>
                    <a:p>
                      <a:pPr marL="0" marR="0">
                        <a:lnSpc>
                          <a:spcPct val="107000"/>
                        </a:lnSpc>
                        <a:spcBef>
                          <a:spcPts val="0"/>
                        </a:spcBef>
                        <a:spcAft>
                          <a:spcPts val="0"/>
                        </a:spcAft>
                      </a:pPr>
                      <a:r>
                        <a:rPr lang="en-US" sz="500">
                          <a:effectLst/>
                        </a:rPr>
                        <a:t>Child Advocacy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553-5140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25883824"/>
                  </a:ext>
                </a:extLst>
              </a:tr>
              <a:tr h="142317">
                <a:tc>
                  <a:txBody>
                    <a:bodyPr/>
                    <a:lstStyle/>
                    <a:p>
                      <a:pPr marL="0" marR="0">
                        <a:lnSpc>
                          <a:spcPct val="107000"/>
                        </a:lnSpc>
                        <a:spcBef>
                          <a:spcPts val="0"/>
                        </a:spcBef>
                        <a:spcAft>
                          <a:spcPts val="0"/>
                        </a:spcAft>
                      </a:pPr>
                      <a:r>
                        <a:rPr lang="en-US" sz="500">
                          <a:effectLst/>
                        </a:rPr>
                        <a:t>Children and Youth Intensive Services-mental health</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615-744-7493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896445735"/>
                  </a:ext>
                </a:extLst>
              </a:tr>
              <a:tr h="142317">
                <a:tc>
                  <a:txBody>
                    <a:bodyPr/>
                    <a:lstStyle/>
                    <a:p>
                      <a:pPr marL="0" marR="0">
                        <a:lnSpc>
                          <a:spcPct val="107000"/>
                        </a:lnSpc>
                        <a:spcBef>
                          <a:spcPts val="0"/>
                        </a:spcBef>
                        <a:spcAft>
                          <a:spcPts val="0"/>
                        </a:spcAft>
                      </a:pPr>
                      <a:r>
                        <a:rPr lang="en-US" sz="500">
                          <a:effectLst/>
                        </a:rPr>
                        <a:t>Clarksville Community Counseling</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614-5202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869101655"/>
                  </a:ext>
                </a:extLst>
              </a:tr>
              <a:tr h="142317">
                <a:tc>
                  <a:txBody>
                    <a:bodyPr/>
                    <a:lstStyle/>
                    <a:p>
                      <a:pPr marL="0" marR="0">
                        <a:lnSpc>
                          <a:spcPct val="107000"/>
                        </a:lnSpc>
                        <a:spcBef>
                          <a:spcPts val="0"/>
                        </a:spcBef>
                        <a:spcAft>
                          <a:spcPts val="0"/>
                        </a:spcAft>
                      </a:pPr>
                      <a:r>
                        <a:rPr lang="en-US" sz="500">
                          <a:effectLst/>
                        </a:rPr>
                        <a:t>Connect Counseling</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614-7397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932129869"/>
                  </a:ext>
                </a:extLst>
              </a:tr>
              <a:tr h="142317">
                <a:tc>
                  <a:txBody>
                    <a:bodyPr/>
                    <a:lstStyle/>
                    <a:p>
                      <a:pPr marL="0" marR="0">
                        <a:lnSpc>
                          <a:spcPct val="107000"/>
                        </a:lnSpc>
                        <a:spcBef>
                          <a:spcPts val="0"/>
                        </a:spcBef>
                        <a:spcAft>
                          <a:spcPts val="0"/>
                        </a:spcAft>
                      </a:pPr>
                      <a:r>
                        <a:rPr lang="en-US" sz="500">
                          <a:effectLst/>
                        </a:rPr>
                        <a:t>Crisis Intervention Center (24/7 emergency help for basic needs)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400">
                          <a:effectLst/>
                        </a:rPr>
                        <a:t>648-1000 or 552-info(4630)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038783310"/>
                  </a:ext>
                </a:extLst>
              </a:tr>
              <a:tr h="142317">
                <a:tc>
                  <a:txBody>
                    <a:bodyPr/>
                    <a:lstStyle/>
                    <a:p>
                      <a:pPr marL="0" marR="0">
                        <a:lnSpc>
                          <a:spcPct val="107000"/>
                        </a:lnSpc>
                        <a:spcBef>
                          <a:spcPts val="0"/>
                        </a:spcBef>
                        <a:spcAft>
                          <a:spcPts val="0"/>
                        </a:spcAft>
                      </a:pPr>
                      <a:r>
                        <a:rPr lang="en-US" sz="500">
                          <a:effectLst/>
                        </a:rPr>
                        <a:t>Encompass Health and Recovery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494-8619</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157293578"/>
                  </a:ext>
                </a:extLst>
              </a:tr>
              <a:tr h="284632">
                <a:tc>
                  <a:txBody>
                    <a:bodyPr/>
                    <a:lstStyle/>
                    <a:p>
                      <a:pPr marL="0" marR="0">
                        <a:lnSpc>
                          <a:spcPct val="107000"/>
                        </a:lnSpc>
                        <a:spcBef>
                          <a:spcPts val="0"/>
                        </a:spcBef>
                        <a:spcAft>
                          <a:spcPts val="0"/>
                        </a:spcAft>
                      </a:pPr>
                      <a:r>
                        <a:rPr lang="en-US" sz="500">
                          <a:effectLst/>
                        </a:rPr>
                        <a:t>Good Samaritan Clinic- Medical and Dental (Adults only/By appointment only)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648-2444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846027454"/>
                  </a:ext>
                </a:extLst>
              </a:tr>
              <a:tr h="142317">
                <a:tc>
                  <a:txBody>
                    <a:bodyPr/>
                    <a:lstStyle/>
                    <a:p>
                      <a:pPr marL="0" marR="0">
                        <a:lnSpc>
                          <a:spcPct val="107000"/>
                        </a:lnSpc>
                        <a:spcBef>
                          <a:spcPts val="0"/>
                        </a:spcBef>
                        <a:spcAft>
                          <a:spcPts val="0"/>
                        </a:spcAft>
                      </a:pPr>
                      <a:r>
                        <a:rPr lang="en-US" sz="500">
                          <a:effectLst/>
                        </a:rPr>
                        <a:t>Health Department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648-5747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264580903"/>
                  </a:ext>
                </a:extLst>
              </a:tr>
              <a:tr h="142317">
                <a:tc>
                  <a:txBody>
                    <a:bodyPr/>
                    <a:lstStyle/>
                    <a:p>
                      <a:pPr marL="0" marR="0">
                        <a:lnSpc>
                          <a:spcPct val="107000"/>
                        </a:lnSpc>
                        <a:spcBef>
                          <a:spcPts val="0"/>
                        </a:spcBef>
                        <a:spcAft>
                          <a:spcPts val="0"/>
                        </a:spcAft>
                      </a:pPr>
                      <a:r>
                        <a:rPr lang="en-US" sz="500">
                          <a:effectLst/>
                        </a:rPr>
                        <a:t>Health Connect America (Counseling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933-7200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379318531"/>
                  </a:ext>
                </a:extLst>
              </a:tr>
              <a:tr h="142317">
                <a:tc>
                  <a:txBody>
                    <a:bodyPr/>
                    <a:lstStyle/>
                    <a:p>
                      <a:pPr marL="0" marR="0">
                        <a:lnSpc>
                          <a:spcPct val="107000"/>
                        </a:lnSpc>
                        <a:spcBef>
                          <a:spcPts val="0"/>
                        </a:spcBef>
                        <a:spcAft>
                          <a:spcPts val="0"/>
                        </a:spcAft>
                      </a:pPr>
                      <a:r>
                        <a:rPr lang="en-US" sz="500">
                          <a:effectLst/>
                        </a:rPr>
                        <a:t>Hope Pregnancy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645-2273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188132699"/>
                  </a:ext>
                </a:extLst>
              </a:tr>
              <a:tr h="284632">
                <a:tc>
                  <a:txBody>
                    <a:bodyPr/>
                    <a:lstStyle/>
                    <a:p>
                      <a:pPr marL="0" marR="0">
                        <a:lnSpc>
                          <a:spcPct val="107000"/>
                        </a:lnSpc>
                        <a:spcBef>
                          <a:spcPts val="0"/>
                        </a:spcBef>
                        <a:spcAft>
                          <a:spcPts val="0"/>
                        </a:spcAft>
                      </a:pPr>
                      <a:r>
                        <a:rPr lang="en-US" sz="500">
                          <a:effectLst/>
                        </a:rPr>
                        <a:t>CHANT (Community Health Access and Navigation in Tennessee) </a:t>
                      </a:r>
                    </a:p>
                    <a:p>
                      <a:pPr marL="0" marR="0">
                        <a:lnSpc>
                          <a:spcPct val="107000"/>
                        </a:lnSpc>
                        <a:spcBef>
                          <a:spcPts val="0"/>
                        </a:spcBef>
                        <a:spcAft>
                          <a:spcPts val="0"/>
                        </a:spcAft>
                      </a:pPr>
                      <a:r>
                        <a:rPr lang="en-US" sz="500">
                          <a:effectLst/>
                        </a:rPr>
                        <a:t>Ages Birth-21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615-650-7049</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346063117"/>
                  </a:ext>
                </a:extLst>
              </a:tr>
              <a:tr h="256961">
                <a:tc>
                  <a:txBody>
                    <a:bodyPr/>
                    <a:lstStyle/>
                    <a:p>
                      <a:pPr marL="0" marR="0">
                        <a:lnSpc>
                          <a:spcPct val="107000"/>
                        </a:lnSpc>
                        <a:spcBef>
                          <a:spcPts val="0"/>
                        </a:spcBef>
                        <a:spcAft>
                          <a:spcPts val="0"/>
                        </a:spcAft>
                      </a:pPr>
                      <a:r>
                        <a:rPr lang="en-US" sz="500">
                          <a:effectLst/>
                        </a:rPr>
                        <a:t>Matthew Walker Health Clinic- Medical and Dental (sliding scale and free)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920-5000 or 920-4992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69390877"/>
                  </a:ext>
                </a:extLst>
              </a:tr>
              <a:tr h="176320">
                <a:tc>
                  <a:txBody>
                    <a:bodyPr/>
                    <a:lstStyle/>
                    <a:p>
                      <a:pPr marL="0" marR="0">
                        <a:lnSpc>
                          <a:spcPct val="107000"/>
                        </a:lnSpc>
                        <a:spcBef>
                          <a:spcPts val="0"/>
                        </a:spcBef>
                        <a:spcAft>
                          <a:spcPts val="0"/>
                        </a:spcAft>
                      </a:pPr>
                      <a:r>
                        <a:rPr lang="en-US" sz="500">
                          <a:effectLst/>
                        </a:rPr>
                        <a:t>Mental Health Cooperative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645-5440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933236688"/>
                  </a:ext>
                </a:extLst>
              </a:tr>
              <a:tr h="142317">
                <a:tc>
                  <a:txBody>
                    <a:bodyPr/>
                    <a:lstStyle/>
                    <a:p>
                      <a:pPr marL="0" marR="0">
                        <a:lnSpc>
                          <a:spcPct val="107000"/>
                        </a:lnSpc>
                        <a:spcBef>
                          <a:spcPts val="0"/>
                        </a:spcBef>
                        <a:spcAft>
                          <a:spcPts val="0"/>
                        </a:spcAft>
                      </a:pPr>
                      <a:r>
                        <a:rPr lang="en-US" sz="500">
                          <a:effectLst/>
                        </a:rPr>
                        <a:t>Restore Ministries Counseling at the YMCA</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615-565-6278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292860618"/>
                  </a:ext>
                </a:extLst>
              </a:tr>
              <a:tr h="142317">
                <a:tc>
                  <a:txBody>
                    <a:bodyPr/>
                    <a:lstStyle/>
                    <a:p>
                      <a:pPr marL="0" marR="0">
                        <a:lnSpc>
                          <a:spcPct val="107000"/>
                        </a:lnSpc>
                        <a:spcBef>
                          <a:spcPts val="0"/>
                        </a:spcBef>
                        <a:spcAft>
                          <a:spcPts val="0"/>
                        </a:spcAft>
                      </a:pPr>
                      <a:r>
                        <a:rPr lang="en-US" sz="500">
                          <a:effectLst/>
                        </a:rPr>
                        <a:t>Sexual Abuse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615-259-9055 ext. 335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506623131"/>
                  </a:ext>
                </a:extLst>
              </a:tr>
              <a:tr h="142317">
                <a:tc>
                  <a:txBody>
                    <a:bodyPr/>
                    <a:lstStyle/>
                    <a:p>
                      <a:pPr marL="0" marR="0">
                        <a:lnSpc>
                          <a:spcPct val="107000"/>
                        </a:lnSpc>
                        <a:spcBef>
                          <a:spcPts val="0"/>
                        </a:spcBef>
                        <a:spcAft>
                          <a:spcPts val="0"/>
                        </a:spcAft>
                      </a:pPr>
                      <a:r>
                        <a:rPr lang="en-US" sz="500">
                          <a:effectLst/>
                        </a:rPr>
                        <a:t>Safe House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552-6900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163922873"/>
                  </a:ext>
                </a:extLst>
              </a:tr>
              <a:tr h="142317">
                <a:tc>
                  <a:txBody>
                    <a:bodyPr/>
                    <a:lstStyle/>
                    <a:p>
                      <a:pPr marL="0" marR="0">
                        <a:lnSpc>
                          <a:spcPct val="107000"/>
                        </a:lnSpc>
                        <a:spcBef>
                          <a:spcPts val="0"/>
                        </a:spcBef>
                        <a:spcAft>
                          <a:spcPts val="0"/>
                        </a:spcAft>
                      </a:pPr>
                      <a:r>
                        <a:rPr lang="en-US" sz="500">
                          <a:effectLst/>
                        </a:rPr>
                        <a:t>Suicide Hotline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1-800-273-8255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842103014"/>
                  </a:ext>
                </a:extLst>
              </a:tr>
              <a:tr h="142317">
                <a:tc>
                  <a:txBody>
                    <a:bodyPr/>
                    <a:lstStyle/>
                    <a:p>
                      <a:pPr marL="0" marR="0">
                        <a:lnSpc>
                          <a:spcPct val="107000"/>
                        </a:lnSpc>
                        <a:spcBef>
                          <a:spcPts val="0"/>
                        </a:spcBef>
                        <a:spcAft>
                          <a:spcPts val="0"/>
                        </a:spcAft>
                      </a:pPr>
                      <a:r>
                        <a:rPr lang="en-US" sz="500">
                          <a:effectLst/>
                        </a:rPr>
                        <a:t>TennCare Family Assistance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1-866-311-4287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544000838"/>
                  </a:ext>
                </a:extLst>
              </a:tr>
              <a:tr h="284632">
                <a:tc>
                  <a:txBody>
                    <a:bodyPr/>
                    <a:lstStyle/>
                    <a:p>
                      <a:pPr marL="0" marR="0">
                        <a:lnSpc>
                          <a:spcPct val="107000"/>
                        </a:lnSpc>
                        <a:spcBef>
                          <a:spcPts val="0"/>
                        </a:spcBef>
                        <a:spcAft>
                          <a:spcPts val="0"/>
                        </a:spcAft>
                      </a:pPr>
                      <a:r>
                        <a:rPr lang="en-US" sz="500">
                          <a:effectLst/>
                        </a:rPr>
                        <a:t>Tennessee Voices for Children and Teen Screen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1-800-670-9882 or</a:t>
                      </a:r>
                    </a:p>
                    <a:p>
                      <a:pPr marL="0" marR="0">
                        <a:lnSpc>
                          <a:spcPct val="107000"/>
                        </a:lnSpc>
                        <a:spcBef>
                          <a:spcPts val="0"/>
                        </a:spcBef>
                        <a:spcAft>
                          <a:spcPts val="0"/>
                        </a:spcAft>
                      </a:pPr>
                      <a:r>
                        <a:rPr lang="en-US" sz="500">
                          <a:effectLst/>
                        </a:rPr>
                        <a:t> 615-269-7751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175274539"/>
                  </a:ext>
                </a:extLst>
              </a:tr>
              <a:tr h="142317">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74482375"/>
                  </a:ext>
                </a:extLst>
              </a:tr>
              <a:tr h="142317">
                <a:tc>
                  <a:txBody>
                    <a:bodyPr/>
                    <a:lstStyle/>
                    <a:p>
                      <a:pPr marL="0" marR="0">
                        <a:lnSpc>
                          <a:spcPct val="107000"/>
                        </a:lnSpc>
                        <a:spcBef>
                          <a:spcPts val="0"/>
                        </a:spcBef>
                        <a:spcAft>
                          <a:spcPts val="0"/>
                        </a:spcAft>
                      </a:pPr>
                      <a:r>
                        <a:rPr lang="en-US" sz="500">
                          <a:effectLst/>
                        </a:rPr>
                        <a:t>Legal</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670658888"/>
                  </a:ext>
                </a:extLst>
              </a:tr>
              <a:tr h="142317">
                <a:tc>
                  <a:txBody>
                    <a:bodyPr/>
                    <a:lstStyle/>
                    <a:p>
                      <a:pPr marL="0" marR="0">
                        <a:lnSpc>
                          <a:spcPct val="107000"/>
                        </a:lnSpc>
                        <a:spcBef>
                          <a:spcPts val="0"/>
                        </a:spcBef>
                        <a:spcAft>
                          <a:spcPts val="0"/>
                        </a:spcAft>
                      </a:pPr>
                      <a:r>
                        <a:rPr lang="en-US" sz="500">
                          <a:effectLst/>
                        </a:rPr>
                        <a:t>Legal Aid of Middle TN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552-6656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668304332"/>
                  </a:ext>
                </a:extLst>
              </a:tr>
              <a:tr h="142317">
                <a:tc>
                  <a:txBody>
                    <a:bodyPr/>
                    <a:lstStyle/>
                    <a:p>
                      <a:pPr marL="0" marR="0">
                        <a:lnSpc>
                          <a:spcPct val="107000"/>
                        </a:lnSpc>
                        <a:spcBef>
                          <a:spcPts val="0"/>
                        </a:spcBef>
                        <a:spcAft>
                          <a:spcPts val="0"/>
                        </a:spcAft>
                      </a:pPr>
                      <a:r>
                        <a:rPr lang="en-US" sz="500">
                          <a:effectLst/>
                        </a:rPr>
                        <a:t>Montgomery County Clerk of the Court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648-5700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115270306"/>
                  </a:ext>
                </a:extLst>
              </a:tr>
              <a:tr h="142317">
                <a:tc>
                  <a:txBody>
                    <a:bodyPr/>
                    <a:lstStyle/>
                    <a:p>
                      <a:pPr marL="0" marR="0">
                        <a:lnSpc>
                          <a:spcPct val="107000"/>
                        </a:lnSpc>
                        <a:spcBef>
                          <a:spcPts val="0"/>
                        </a:spcBef>
                        <a:spcAft>
                          <a:spcPts val="0"/>
                        </a:spcAft>
                      </a:pPr>
                      <a:r>
                        <a:rPr lang="en-US" sz="500">
                          <a:effectLst/>
                        </a:rPr>
                        <a:t>District Attorney’s Office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dirty="0">
                          <a:effectLst/>
                        </a:rPr>
                        <a:t>648-5574</a:t>
                      </a: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512327754"/>
                  </a:ext>
                </a:extLst>
              </a:tr>
            </a:tbl>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3631754813"/>
              </p:ext>
            </p:extLst>
          </p:nvPr>
        </p:nvGraphicFramePr>
        <p:xfrm>
          <a:off x="6589057" y="413275"/>
          <a:ext cx="5204013" cy="6444720"/>
        </p:xfrm>
        <a:graphic>
          <a:graphicData uri="http://schemas.openxmlformats.org/drawingml/2006/table">
            <a:tbl>
              <a:tblPr firstRow="1" firstCol="1" bandRow="1">
                <a:tableStyleId>{5C22544A-7EE6-4342-B048-85BDC9FD1C3A}</a:tableStyleId>
              </a:tblPr>
              <a:tblGrid>
                <a:gridCol w="3854310">
                  <a:extLst>
                    <a:ext uri="{9D8B030D-6E8A-4147-A177-3AD203B41FA5}">
                      <a16:colId xmlns:a16="http://schemas.microsoft.com/office/drawing/2014/main" val="2335211475"/>
                    </a:ext>
                  </a:extLst>
                </a:gridCol>
                <a:gridCol w="1349703">
                  <a:extLst>
                    <a:ext uri="{9D8B030D-6E8A-4147-A177-3AD203B41FA5}">
                      <a16:colId xmlns:a16="http://schemas.microsoft.com/office/drawing/2014/main" val="1935296447"/>
                    </a:ext>
                  </a:extLst>
                </a:gridCol>
              </a:tblGrid>
              <a:tr h="134492">
                <a:tc>
                  <a:txBody>
                    <a:bodyPr/>
                    <a:lstStyle/>
                    <a:p>
                      <a:pPr marL="0" marR="0">
                        <a:lnSpc>
                          <a:spcPct val="107000"/>
                        </a:lnSpc>
                        <a:spcBef>
                          <a:spcPts val="0"/>
                        </a:spcBef>
                        <a:spcAft>
                          <a:spcPts val="0"/>
                        </a:spcAft>
                      </a:pPr>
                      <a:r>
                        <a:rPr lang="en-US" sz="500">
                          <a:effectLst/>
                        </a:rPr>
                        <a:t>Magistrate’s Office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648-0611 ext. 5196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388873681"/>
                  </a:ext>
                </a:extLst>
              </a:tr>
              <a:tr h="134492">
                <a:tc>
                  <a:txBody>
                    <a:bodyPr/>
                    <a:lstStyle/>
                    <a:p>
                      <a:pPr marL="0" marR="0">
                        <a:lnSpc>
                          <a:spcPct val="107000"/>
                        </a:lnSpc>
                        <a:spcBef>
                          <a:spcPts val="0"/>
                        </a:spcBef>
                        <a:spcAft>
                          <a:spcPts val="0"/>
                        </a:spcAft>
                      </a:pPr>
                      <a:r>
                        <a:rPr lang="en-US" sz="500">
                          <a:effectLst/>
                        </a:rPr>
                        <a:t>Montgomery County Sheriff’s Department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648-0611 ext. 5210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166457714"/>
                  </a:ext>
                </a:extLst>
              </a:tr>
              <a:tr h="134492">
                <a:tc>
                  <a:txBody>
                    <a:bodyPr/>
                    <a:lstStyle/>
                    <a:p>
                      <a:pPr marL="0" marR="0">
                        <a:lnSpc>
                          <a:spcPct val="107000"/>
                        </a:lnSpc>
                        <a:spcBef>
                          <a:spcPts val="0"/>
                        </a:spcBef>
                        <a:spcAft>
                          <a:spcPts val="0"/>
                        </a:spcAft>
                      </a:pPr>
                      <a:r>
                        <a:rPr lang="en-US" sz="500">
                          <a:effectLst/>
                        </a:rPr>
                        <a:t>Clarksville Police Department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648-0656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574464301"/>
                  </a:ext>
                </a:extLst>
              </a:tr>
              <a:tr h="134492">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739561460"/>
                  </a:ext>
                </a:extLst>
              </a:tr>
              <a:tr h="134492">
                <a:tc>
                  <a:txBody>
                    <a:bodyPr/>
                    <a:lstStyle/>
                    <a:p>
                      <a:pPr marL="0" marR="0">
                        <a:lnSpc>
                          <a:spcPct val="107000"/>
                        </a:lnSpc>
                        <a:spcBef>
                          <a:spcPts val="0"/>
                        </a:spcBef>
                        <a:spcAft>
                          <a:spcPts val="0"/>
                        </a:spcAft>
                      </a:pPr>
                      <a:r>
                        <a:rPr lang="en-US" sz="500">
                          <a:effectLst/>
                        </a:rPr>
                        <a:t>Shelter/Housing</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574514583"/>
                  </a:ext>
                </a:extLst>
              </a:tr>
              <a:tr h="134492">
                <a:tc>
                  <a:txBody>
                    <a:bodyPr/>
                    <a:lstStyle/>
                    <a:p>
                      <a:pPr marL="0" marR="0">
                        <a:lnSpc>
                          <a:spcPct val="107000"/>
                        </a:lnSpc>
                        <a:spcBef>
                          <a:spcPts val="0"/>
                        </a:spcBef>
                        <a:spcAft>
                          <a:spcPts val="0"/>
                        </a:spcAft>
                      </a:pPr>
                      <a:r>
                        <a:rPr lang="en-US" sz="500">
                          <a:effectLst/>
                        </a:rPr>
                        <a:t>Buffalo Valley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1-800-636-4980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763747091"/>
                  </a:ext>
                </a:extLst>
              </a:tr>
              <a:tr h="158058">
                <a:tc>
                  <a:txBody>
                    <a:bodyPr/>
                    <a:lstStyle/>
                    <a:p>
                      <a:pPr marL="0" marR="0">
                        <a:lnSpc>
                          <a:spcPct val="107000"/>
                        </a:lnSpc>
                        <a:spcBef>
                          <a:spcPts val="0"/>
                        </a:spcBef>
                        <a:spcAft>
                          <a:spcPts val="0"/>
                        </a:spcAft>
                      </a:pPr>
                      <a:r>
                        <a:rPr lang="en-US" sz="500">
                          <a:effectLst/>
                        </a:rPr>
                        <a:t>Clarksville Housing Authority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647-2303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93665217"/>
                  </a:ext>
                </a:extLst>
              </a:tr>
              <a:tr h="134492">
                <a:tc>
                  <a:txBody>
                    <a:bodyPr/>
                    <a:lstStyle/>
                    <a:p>
                      <a:pPr marL="0" marR="0">
                        <a:lnSpc>
                          <a:spcPct val="107000"/>
                        </a:lnSpc>
                        <a:spcBef>
                          <a:spcPts val="0"/>
                        </a:spcBef>
                        <a:spcAft>
                          <a:spcPts val="0"/>
                        </a:spcAft>
                      </a:pPr>
                      <a:r>
                        <a:rPr lang="en-US" sz="500">
                          <a:effectLst/>
                        </a:rPr>
                        <a:t>Community Action Agency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896-1800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260002694"/>
                  </a:ext>
                </a:extLst>
              </a:tr>
              <a:tr h="134492">
                <a:tc>
                  <a:txBody>
                    <a:bodyPr/>
                    <a:lstStyle/>
                    <a:p>
                      <a:pPr marL="0" marR="0">
                        <a:lnSpc>
                          <a:spcPct val="107000"/>
                        </a:lnSpc>
                        <a:spcBef>
                          <a:spcPts val="0"/>
                        </a:spcBef>
                        <a:spcAft>
                          <a:spcPts val="0"/>
                        </a:spcAft>
                      </a:pPr>
                      <a:r>
                        <a:rPr lang="en-US" sz="500">
                          <a:effectLst/>
                        </a:rPr>
                        <a:t>Habitat for Humanity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645-4222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983068266"/>
                  </a:ext>
                </a:extLst>
              </a:tr>
              <a:tr h="134492">
                <a:tc>
                  <a:txBody>
                    <a:bodyPr/>
                    <a:lstStyle/>
                    <a:p>
                      <a:pPr marL="0" marR="0">
                        <a:lnSpc>
                          <a:spcPct val="107000"/>
                        </a:lnSpc>
                        <a:spcBef>
                          <a:spcPts val="0"/>
                        </a:spcBef>
                        <a:spcAft>
                          <a:spcPts val="0"/>
                        </a:spcAft>
                      </a:pPr>
                      <a:r>
                        <a:rPr lang="en-US" sz="500">
                          <a:effectLst/>
                        </a:rPr>
                        <a:t>McAuliffe Apartments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645-3636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709071405"/>
                  </a:ext>
                </a:extLst>
              </a:tr>
              <a:tr h="134492">
                <a:tc>
                  <a:txBody>
                    <a:bodyPr/>
                    <a:lstStyle/>
                    <a:p>
                      <a:pPr marL="0" marR="0">
                        <a:lnSpc>
                          <a:spcPct val="107000"/>
                        </a:lnSpc>
                        <a:spcBef>
                          <a:spcPts val="0"/>
                        </a:spcBef>
                        <a:spcAft>
                          <a:spcPts val="0"/>
                        </a:spcAft>
                      </a:pPr>
                      <a:r>
                        <a:rPr lang="en-US" sz="500">
                          <a:effectLst/>
                        </a:rPr>
                        <a:t>Merriweather Lewis Apartments (for disabled and handicapped)</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368-0037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652908587"/>
                  </a:ext>
                </a:extLst>
              </a:tr>
              <a:tr h="134492">
                <a:tc>
                  <a:txBody>
                    <a:bodyPr/>
                    <a:lstStyle/>
                    <a:p>
                      <a:pPr marL="0" marR="0">
                        <a:lnSpc>
                          <a:spcPct val="107000"/>
                        </a:lnSpc>
                        <a:spcBef>
                          <a:spcPts val="0"/>
                        </a:spcBef>
                        <a:spcAft>
                          <a:spcPts val="0"/>
                        </a:spcAft>
                      </a:pPr>
                      <a:r>
                        <a:rPr lang="en-US" sz="500">
                          <a:effectLst/>
                        </a:rPr>
                        <a:t>Ramblewood Apartments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645-4480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207030139"/>
                  </a:ext>
                </a:extLst>
              </a:tr>
              <a:tr h="134492">
                <a:tc>
                  <a:txBody>
                    <a:bodyPr/>
                    <a:lstStyle/>
                    <a:p>
                      <a:pPr marL="0" marR="0">
                        <a:lnSpc>
                          <a:spcPct val="107000"/>
                        </a:lnSpc>
                        <a:spcBef>
                          <a:spcPts val="0"/>
                        </a:spcBef>
                        <a:spcAft>
                          <a:spcPts val="0"/>
                        </a:spcAft>
                      </a:pPr>
                      <a:r>
                        <a:rPr lang="en-US" sz="500">
                          <a:effectLst/>
                        </a:rPr>
                        <a:t>SafeHouse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552-6900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457117274"/>
                  </a:ext>
                </a:extLst>
              </a:tr>
              <a:tr h="134492">
                <a:tc>
                  <a:txBody>
                    <a:bodyPr/>
                    <a:lstStyle/>
                    <a:p>
                      <a:pPr marL="0" marR="0">
                        <a:lnSpc>
                          <a:spcPct val="107000"/>
                        </a:lnSpc>
                        <a:spcBef>
                          <a:spcPts val="0"/>
                        </a:spcBef>
                        <a:spcAft>
                          <a:spcPts val="0"/>
                        </a:spcAft>
                      </a:pPr>
                      <a:r>
                        <a:rPr lang="en-US" sz="500">
                          <a:effectLst/>
                        </a:rPr>
                        <a:t>Salvation Army Shelter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552-5350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981693603"/>
                  </a:ext>
                </a:extLst>
              </a:tr>
              <a:tr h="134492">
                <a:tc>
                  <a:txBody>
                    <a:bodyPr/>
                    <a:lstStyle/>
                    <a:p>
                      <a:pPr marL="0" marR="0">
                        <a:lnSpc>
                          <a:spcPct val="107000"/>
                        </a:lnSpc>
                        <a:spcBef>
                          <a:spcPts val="0"/>
                        </a:spcBef>
                        <a:spcAft>
                          <a:spcPts val="0"/>
                        </a:spcAft>
                      </a:pPr>
                      <a:r>
                        <a:rPr lang="en-US" sz="500">
                          <a:effectLst/>
                        </a:rPr>
                        <a:t>South Central Village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645-1274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772549209"/>
                  </a:ext>
                </a:extLst>
              </a:tr>
              <a:tr h="134492">
                <a:tc>
                  <a:txBody>
                    <a:bodyPr/>
                    <a:lstStyle/>
                    <a:p>
                      <a:pPr marL="0" marR="0">
                        <a:lnSpc>
                          <a:spcPct val="107000"/>
                        </a:lnSpc>
                        <a:spcBef>
                          <a:spcPts val="0"/>
                        </a:spcBef>
                        <a:spcAft>
                          <a:spcPts val="0"/>
                        </a:spcAft>
                      </a:pPr>
                      <a:r>
                        <a:rPr lang="en-US" sz="500">
                          <a:effectLst/>
                        </a:rPr>
                        <a:t>Sunset Village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431-4186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23187718"/>
                  </a:ext>
                </a:extLst>
              </a:tr>
              <a:tr h="134492">
                <a:tc>
                  <a:txBody>
                    <a:bodyPr/>
                    <a:lstStyle/>
                    <a:p>
                      <a:pPr marL="0" marR="0">
                        <a:lnSpc>
                          <a:spcPct val="107000"/>
                        </a:lnSpc>
                        <a:spcBef>
                          <a:spcPts val="0"/>
                        </a:spcBef>
                        <a:spcAft>
                          <a:spcPts val="0"/>
                        </a:spcAft>
                      </a:pPr>
                      <a:r>
                        <a:rPr lang="en-US" sz="500">
                          <a:effectLst/>
                        </a:rPr>
                        <a:t>THDA- Section 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615-815-2200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376004241"/>
                  </a:ext>
                </a:extLst>
              </a:tr>
              <a:tr h="134492">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538237151"/>
                  </a:ext>
                </a:extLst>
              </a:tr>
              <a:tr h="253902">
                <a:tc>
                  <a:txBody>
                    <a:bodyPr/>
                    <a:lstStyle/>
                    <a:p>
                      <a:pPr marL="0" marR="0">
                        <a:lnSpc>
                          <a:spcPct val="107000"/>
                        </a:lnSpc>
                        <a:spcBef>
                          <a:spcPts val="0"/>
                        </a:spcBef>
                        <a:spcAft>
                          <a:spcPts val="0"/>
                        </a:spcAft>
                      </a:pPr>
                      <a:r>
                        <a:rPr lang="en-US" sz="500">
                          <a:effectLst/>
                        </a:rPr>
                        <a:t>Food, Clothing, Employment Opportunities, Utilities, Transportation, etc.</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868288235"/>
                  </a:ext>
                </a:extLst>
              </a:tr>
              <a:tr h="134492">
                <a:tc>
                  <a:txBody>
                    <a:bodyPr/>
                    <a:lstStyle/>
                    <a:p>
                      <a:pPr marL="0" marR="0">
                        <a:lnSpc>
                          <a:spcPct val="107000"/>
                        </a:lnSpc>
                        <a:spcBef>
                          <a:spcPts val="0"/>
                        </a:spcBef>
                        <a:spcAft>
                          <a:spcPts val="0"/>
                        </a:spcAft>
                      </a:pPr>
                      <a:r>
                        <a:rPr lang="en-US" sz="500">
                          <a:effectLst/>
                        </a:rPr>
                        <a:t>Career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648-5530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627696456"/>
                  </a:ext>
                </a:extLst>
              </a:tr>
              <a:tr h="134492">
                <a:tc>
                  <a:txBody>
                    <a:bodyPr/>
                    <a:lstStyle/>
                    <a:p>
                      <a:pPr marL="0" marR="0">
                        <a:lnSpc>
                          <a:spcPct val="107000"/>
                        </a:lnSpc>
                        <a:spcBef>
                          <a:spcPts val="0"/>
                        </a:spcBef>
                        <a:spcAft>
                          <a:spcPts val="0"/>
                        </a:spcAft>
                      </a:pPr>
                      <a:r>
                        <a:rPr lang="en-US" sz="500">
                          <a:effectLst/>
                        </a:rPr>
                        <a:t>TN Serves Neighbors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615-352-3087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379189560"/>
                  </a:ext>
                </a:extLst>
              </a:tr>
              <a:tr h="134492">
                <a:tc>
                  <a:txBody>
                    <a:bodyPr/>
                    <a:lstStyle/>
                    <a:p>
                      <a:pPr marL="0" marR="0">
                        <a:lnSpc>
                          <a:spcPct val="107000"/>
                        </a:lnSpc>
                        <a:spcBef>
                          <a:spcPts val="0"/>
                        </a:spcBef>
                        <a:spcAft>
                          <a:spcPts val="0"/>
                        </a:spcAft>
                      </a:pPr>
                      <a:r>
                        <a:rPr lang="en-US" sz="500">
                          <a:effectLst/>
                        </a:rPr>
                        <a:t>Day Shelter (Old Fire House)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542-0381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762710219"/>
                  </a:ext>
                </a:extLst>
              </a:tr>
              <a:tr h="134492">
                <a:tc>
                  <a:txBody>
                    <a:bodyPr/>
                    <a:lstStyle/>
                    <a:p>
                      <a:pPr marL="0" marR="0">
                        <a:lnSpc>
                          <a:spcPct val="107000"/>
                        </a:lnSpc>
                        <a:spcBef>
                          <a:spcPts val="0"/>
                        </a:spcBef>
                        <a:spcAft>
                          <a:spcPts val="0"/>
                        </a:spcAft>
                      </a:pPr>
                      <a:r>
                        <a:rPr lang="en-US" sz="500">
                          <a:effectLst/>
                        </a:rPr>
                        <a:t>Emmanuel Family Life Center- food pantry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647-4341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759967658"/>
                  </a:ext>
                </a:extLst>
              </a:tr>
              <a:tr h="134492">
                <a:tc>
                  <a:txBody>
                    <a:bodyPr/>
                    <a:lstStyle/>
                    <a:p>
                      <a:pPr marL="0" marR="0">
                        <a:lnSpc>
                          <a:spcPct val="107000"/>
                        </a:lnSpc>
                        <a:spcBef>
                          <a:spcPts val="0"/>
                        </a:spcBef>
                        <a:spcAft>
                          <a:spcPts val="0"/>
                        </a:spcAft>
                      </a:pPr>
                      <a:r>
                        <a:rPr lang="en-US" sz="500">
                          <a:effectLst/>
                        </a:rPr>
                        <a:t>Goodwill Industries of Clarksville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920-5490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286931728"/>
                  </a:ext>
                </a:extLst>
              </a:tr>
              <a:tr h="134492">
                <a:tc>
                  <a:txBody>
                    <a:bodyPr/>
                    <a:lstStyle/>
                    <a:p>
                      <a:pPr marL="0" marR="0">
                        <a:lnSpc>
                          <a:spcPct val="107000"/>
                        </a:lnSpc>
                        <a:spcBef>
                          <a:spcPts val="0"/>
                        </a:spcBef>
                        <a:spcAft>
                          <a:spcPts val="0"/>
                        </a:spcAft>
                      </a:pPr>
                      <a:r>
                        <a:rPr lang="en-US" sz="500">
                          <a:effectLst/>
                        </a:rPr>
                        <a:t>Grace Church of the Nazarene- food pantry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647-7768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613044172"/>
                  </a:ext>
                </a:extLst>
              </a:tr>
              <a:tr h="134492">
                <a:tc>
                  <a:txBody>
                    <a:bodyPr/>
                    <a:lstStyle/>
                    <a:p>
                      <a:pPr marL="0" marR="0">
                        <a:lnSpc>
                          <a:spcPct val="107000"/>
                        </a:lnSpc>
                        <a:spcBef>
                          <a:spcPts val="0"/>
                        </a:spcBef>
                        <a:spcAft>
                          <a:spcPts val="0"/>
                        </a:spcAft>
                      </a:pPr>
                      <a:r>
                        <a:rPr lang="en-US" sz="500">
                          <a:effectLst/>
                        </a:rPr>
                        <a:t>Fit 4 Life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561-0411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976071150"/>
                  </a:ext>
                </a:extLst>
              </a:tr>
              <a:tr h="134492">
                <a:tc>
                  <a:txBody>
                    <a:bodyPr/>
                    <a:lstStyle/>
                    <a:p>
                      <a:pPr marL="0" marR="0">
                        <a:lnSpc>
                          <a:spcPct val="107000"/>
                        </a:lnSpc>
                        <a:spcBef>
                          <a:spcPts val="0"/>
                        </a:spcBef>
                        <a:spcAft>
                          <a:spcPts val="0"/>
                        </a:spcAft>
                      </a:pPr>
                      <a:r>
                        <a:rPr lang="en-US" sz="500">
                          <a:effectLst/>
                        </a:rPr>
                        <a:t>Loaves &amp; Fishes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645-9020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67996201"/>
                  </a:ext>
                </a:extLst>
              </a:tr>
              <a:tr h="134492">
                <a:tc>
                  <a:txBody>
                    <a:bodyPr/>
                    <a:lstStyle/>
                    <a:p>
                      <a:pPr marL="0" marR="0">
                        <a:lnSpc>
                          <a:spcPct val="107000"/>
                        </a:lnSpc>
                        <a:spcBef>
                          <a:spcPts val="0"/>
                        </a:spcBef>
                        <a:spcAft>
                          <a:spcPts val="0"/>
                        </a:spcAft>
                      </a:pPr>
                      <a:r>
                        <a:rPr lang="en-US" sz="500">
                          <a:effectLst/>
                        </a:rPr>
                        <a:t>Manna Café Ministries- food pantry and hot meals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933-0970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583929286"/>
                  </a:ext>
                </a:extLst>
              </a:tr>
              <a:tr h="134492">
                <a:tc>
                  <a:txBody>
                    <a:bodyPr/>
                    <a:lstStyle/>
                    <a:p>
                      <a:pPr marL="0" marR="0">
                        <a:lnSpc>
                          <a:spcPct val="107000"/>
                        </a:lnSpc>
                        <a:spcBef>
                          <a:spcPts val="0"/>
                        </a:spcBef>
                        <a:spcAft>
                          <a:spcPts val="0"/>
                        </a:spcAft>
                      </a:pPr>
                      <a:r>
                        <a:rPr lang="en-US" sz="500">
                          <a:effectLst/>
                        </a:rPr>
                        <a:t>Meals on Wheels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503-1442 or 645-5639</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93787078"/>
                  </a:ext>
                </a:extLst>
              </a:tr>
              <a:tr h="384097">
                <a:tc>
                  <a:txBody>
                    <a:bodyPr/>
                    <a:lstStyle/>
                    <a:p>
                      <a:pPr marL="0" marR="0">
                        <a:lnSpc>
                          <a:spcPct val="107000"/>
                        </a:lnSpc>
                        <a:spcBef>
                          <a:spcPts val="0"/>
                        </a:spcBef>
                        <a:spcAft>
                          <a:spcPts val="0"/>
                        </a:spcAft>
                      </a:pPr>
                      <a:r>
                        <a:rPr lang="en-US" sz="500">
                          <a:effectLst/>
                        </a:rPr>
                        <a:t>Radical Mission- Compassionate Ministries- food pantry, clothing, emergency housing, furniture, Room in the Inn, employment readiness, etc.</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648-1496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221293541"/>
                  </a:ext>
                </a:extLst>
              </a:tr>
              <a:tr h="134492">
                <a:tc>
                  <a:txBody>
                    <a:bodyPr/>
                    <a:lstStyle/>
                    <a:p>
                      <a:pPr marL="0" marR="0">
                        <a:lnSpc>
                          <a:spcPct val="107000"/>
                        </a:lnSpc>
                        <a:spcBef>
                          <a:spcPts val="0"/>
                        </a:spcBef>
                        <a:spcAft>
                          <a:spcPts val="0"/>
                        </a:spcAft>
                      </a:pPr>
                      <a:r>
                        <a:rPr lang="en-US" sz="500">
                          <a:effectLst/>
                        </a:rPr>
                        <a:t>Salvation Army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552-5350 or 553-8494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193908996"/>
                  </a:ext>
                </a:extLst>
              </a:tr>
              <a:tr h="134492">
                <a:tc>
                  <a:txBody>
                    <a:bodyPr/>
                    <a:lstStyle/>
                    <a:p>
                      <a:pPr marL="0" marR="0">
                        <a:lnSpc>
                          <a:spcPct val="107000"/>
                        </a:lnSpc>
                        <a:spcBef>
                          <a:spcPts val="0"/>
                        </a:spcBef>
                        <a:spcAft>
                          <a:spcPts val="0"/>
                        </a:spcAft>
                      </a:pPr>
                      <a:r>
                        <a:rPr lang="en-US" sz="500">
                          <a:effectLst/>
                        </a:rPr>
                        <a:t>United Way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647-4291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519956648"/>
                  </a:ext>
                </a:extLst>
              </a:tr>
              <a:tr h="134492">
                <a:tc>
                  <a:txBody>
                    <a:bodyPr/>
                    <a:lstStyle/>
                    <a:p>
                      <a:pPr marL="0" marR="0">
                        <a:lnSpc>
                          <a:spcPct val="107000"/>
                        </a:lnSpc>
                        <a:spcBef>
                          <a:spcPts val="0"/>
                        </a:spcBef>
                        <a:spcAft>
                          <a:spcPts val="0"/>
                        </a:spcAft>
                      </a:pPr>
                      <a:r>
                        <a:rPr lang="en-US" sz="500">
                          <a:effectLst/>
                        </a:rPr>
                        <a:t>Urban Ministries- Grace Assistance- food bank</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648-9090 or 648-9093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252251657"/>
                  </a:ext>
                </a:extLst>
              </a:tr>
              <a:tr h="134492">
                <a:tc>
                  <a:txBody>
                    <a:bodyPr/>
                    <a:lstStyle/>
                    <a:p>
                      <a:pPr marL="0" marR="0">
                        <a:lnSpc>
                          <a:spcPct val="107000"/>
                        </a:lnSpc>
                        <a:spcBef>
                          <a:spcPts val="0"/>
                        </a:spcBef>
                        <a:spcAft>
                          <a:spcPts val="0"/>
                        </a:spcAft>
                      </a:pPr>
                      <a:r>
                        <a:rPr lang="en-US" sz="500">
                          <a:effectLst/>
                        </a:rPr>
                        <a:t>UT Extension (EFNEP)</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648-5772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037057658"/>
                  </a:ext>
                </a:extLst>
              </a:tr>
              <a:tr h="134492">
                <a:tc>
                  <a:txBody>
                    <a:bodyPr/>
                    <a:lstStyle/>
                    <a:p>
                      <a:pPr marL="0" marR="0">
                        <a:lnSpc>
                          <a:spcPct val="107000"/>
                        </a:lnSpc>
                        <a:spcBef>
                          <a:spcPts val="0"/>
                        </a:spcBef>
                        <a:spcAft>
                          <a:spcPts val="0"/>
                        </a:spcAft>
                      </a:pPr>
                      <a:r>
                        <a:rPr lang="en-US" sz="500">
                          <a:effectLst/>
                        </a:rPr>
                        <a:t>WIC-  Women, Infants, and Children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551-8777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42470886"/>
                  </a:ext>
                </a:extLst>
              </a:tr>
              <a:tr h="268983">
                <a:tc>
                  <a:txBody>
                    <a:bodyPr/>
                    <a:lstStyle/>
                    <a:p>
                      <a:pPr marL="0" marR="0">
                        <a:lnSpc>
                          <a:spcPct val="107000"/>
                        </a:lnSpc>
                        <a:spcBef>
                          <a:spcPts val="0"/>
                        </a:spcBef>
                        <a:spcAft>
                          <a:spcPts val="0"/>
                        </a:spcAft>
                      </a:pPr>
                      <a:r>
                        <a:rPr lang="en-US" sz="500">
                          <a:effectLst/>
                        </a:rPr>
                        <a:t>Workforce Essentials, Inc.</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551-9737 or</a:t>
                      </a:r>
                    </a:p>
                    <a:p>
                      <a:pPr marL="0" marR="0">
                        <a:lnSpc>
                          <a:spcPct val="107000"/>
                        </a:lnSpc>
                        <a:spcBef>
                          <a:spcPts val="0"/>
                        </a:spcBef>
                        <a:spcAft>
                          <a:spcPts val="0"/>
                        </a:spcAft>
                      </a:pPr>
                      <a:r>
                        <a:rPr lang="en-US" sz="500">
                          <a:effectLst/>
                        </a:rPr>
                        <a:t> 1-800-865-0981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900168367"/>
                  </a:ext>
                </a:extLst>
              </a:tr>
              <a:tr h="134492">
                <a:tc>
                  <a:txBody>
                    <a:bodyPr/>
                    <a:lstStyle/>
                    <a:p>
                      <a:pPr marL="0" marR="0">
                        <a:lnSpc>
                          <a:spcPct val="107000"/>
                        </a:lnSpc>
                        <a:spcBef>
                          <a:spcPts val="0"/>
                        </a:spcBef>
                        <a:spcAft>
                          <a:spcPts val="0"/>
                        </a:spcAft>
                      </a:pPr>
                      <a:r>
                        <a:rPr lang="en-US" sz="500">
                          <a:effectLst/>
                        </a:rPr>
                        <a:t>Yaipaks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701-0707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270908405"/>
                  </a:ext>
                </a:extLst>
              </a:tr>
              <a:tr h="134492">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09995191"/>
                  </a:ext>
                </a:extLst>
              </a:tr>
              <a:tr h="134492">
                <a:tc>
                  <a:txBody>
                    <a:bodyPr/>
                    <a:lstStyle/>
                    <a:p>
                      <a:pPr marL="0" marR="0">
                        <a:lnSpc>
                          <a:spcPct val="107000"/>
                        </a:lnSpc>
                        <a:spcBef>
                          <a:spcPts val="0"/>
                        </a:spcBef>
                        <a:spcAft>
                          <a:spcPts val="0"/>
                        </a:spcAft>
                      </a:pPr>
                      <a:r>
                        <a:rPr lang="en-US" sz="500">
                          <a:effectLst/>
                        </a:rPr>
                        <a:t>School / Education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919656516"/>
                  </a:ext>
                </a:extLst>
              </a:tr>
              <a:tr h="134492">
                <a:tc>
                  <a:txBody>
                    <a:bodyPr/>
                    <a:lstStyle/>
                    <a:p>
                      <a:pPr marL="0" marR="0">
                        <a:lnSpc>
                          <a:spcPct val="107000"/>
                        </a:lnSpc>
                        <a:spcBef>
                          <a:spcPts val="0"/>
                        </a:spcBef>
                        <a:spcAft>
                          <a:spcPts val="0"/>
                        </a:spcAft>
                      </a:pPr>
                      <a:r>
                        <a:rPr lang="en-US" sz="500">
                          <a:effectLst/>
                        </a:rPr>
                        <a:t>Adult Education or Adult ESL Classes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542-2467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892106605"/>
                  </a:ext>
                </a:extLst>
              </a:tr>
              <a:tr h="134492">
                <a:tc>
                  <a:txBody>
                    <a:bodyPr/>
                    <a:lstStyle/>
                    <a:p>
                      <a:pPr marL="0" marR="0">
                        <a:lnSpc>
                          <a:spcPct val="107000"/>
                        </a:lnSpc>
                        <a:spcBef>
                          <a:spcPts val="0"/>
                        </a:spcBef>
                        <a:spcAft>
                          <a:spcPts val="0"/>
                        </a:spcAft>
                      </a:pPr>
                      <a:r>
                        <a:rPr lang="en-US" sz="500">
                          <a:effectLst/>
                        </a:rPr>
                        <a:t>Adult Literacy Council</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542-5046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82563575"/>
                  </a:ext>
                </a:extLst>
              </a:tr>
              <a:tr h="134492">
                <a:tc>
                  <a:txBody>
                    <a:bodyPr/>
                    <a:lstStyle/>
                    <a:p>
                      <a:pPr marL="0" marR="0">
                        <a:lnSpc>
                          <a:spcPct val="107000"/>
                        </a:lnSpc>
                        <a:spcBef>
                          <a:spcPts val="0"/>
                        </a:spcBef>
                        <a:spcAft>
                          <a:spcPts val="0"/>
                        </a:spcAft>
                      </a:pPr>
                      <a:r>
                        <a:rPr lang="en-US" sz="500">
                          <a:effectLst/>
                        </a:rPr>
                        <a:t>Big Brothers / Big Sisters of Clarksville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647-1418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761293178"/>
                  </a:ext>
                </a:extLst>
              </a:tr>
              <a:tr h="134492">
                <a:tc>
                  <a:txBody>
                    <a:bodyPr/>
                    <a:lstStyle/>
                    <a:p>
                      <a:pPr marL="0" marR="0">
                        <a:lnSpc>
                          <a:spcPct val="107000"/>
                        </a:lnSpc>
                        <a:spcBef>
                          <a:spcPts val="0"/>
                        </a:spcBef>
                        <a:spcAft>
                          <a:spcPts val="0"/>
                        </a:spcAft>
                      </a:pPr>
                      <a:r>
                        <a:rPr lang="en-US" sz="500">
                          <a:effectLst/>
                        </a:rPr>
                        <a:t>Ft. Campbell’s School Liaison Office (tutoring assistance)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270-798-9874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5001620"/>
                  </a:ext>
                </a:extLst>
              </a:tr>
              <a:tr h="134492">
                <a:tc>
                  <a:txBody>
                    <a:bodyPr/>
                    <a:lstStyle/>
                    <a:p>
                      <a:pPr marL="0" marR="0">
                        <a:lnSpc>
                          <a:spcPct val="107000"/>
                        </a:lnSpc>
                        <a:spcBef>
                          <a:spcPts val="0"/>
                        </a:spcBef>
                        <a:spcAft>
                          <a:spcPts val="0"/>
                        </a:spcAft>
                      </a:pPr>
                      <a:r>
                        <a:rPr lang="en-US" sz="500">
                          <a:effectLst/>
                        </a:rPr>
                        <a:t>Genesis Teen Learning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dirty="0">
                          <a:effectLst/>
                        </a:rPr>
                        <a:t>647-8474</a:t>
                      </a: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776663303"/>
                  </a:ext>
                </a:extLst>
              </a:tr>
            </a:tbl>
          </a:graphicData>
        </a:graphic>
      </p:graphicFrame>
      <p:sp>
        <p:nvSpPr>
          <p:cNvPr id="7" name="Rectangle 1"/>
          <p:cNvSpPr>
            <a:spLocks noChangeArrowheads="1"/>
          </p:cNvSpPr>
          <p:nvPr/>
        </p:nvSpPr>
        <p:spPr bwMode="auto">
          <a:xfrm>
            <a:off x="-4013011" y="-2232"/>
            <a:ext cx="1981594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Clarksville-Montgomery County Community Resources</a:t>
            </a:r>
            <a:endParaRPr kumimoji="0" lang="en-US" altLang="en-US" sz="24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19804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07818"/>
            <a:ext cx="10267757" cy="1163782"/>
          </a:xfrm>
        </p:spPr>
        <p:txBody>
          <a:bodyPr>
            <a:noAutofit/>
          </a:bodyPr>
          <a:lstStyle/>
          <a:p>
            <a:pPr algn="ctr"/>
            <a:r>
              <a:rPr lang="en-US" sz="8000" b="1" dirty="0"/>
              <a:t>Tier 2</a:t>
            </a:r>
          </a:p>
        </p:txBody>
      </p:sp>
      <p:sp>
        <p:nvSpPr>
          <p:cNvPr id="3" name="Content Placeholder 2"/>
          <p:cNvSpPr>
            <a:spLocks noGrp="1"/>
          </p:cNvSpPr>
          <p:nvPr>
            <p:ph idx="1"/>
          </p:nvPr>
        </p:nvSpPr>
        <p:spPr>
          <a:xfrm>
            <a:off x="677333" y="1496292"/>
            <a:ext cx="10586411" cy="5056908"/>
          </a:xfrm>
        </p:spPr>
        <p:txBody>
          <a:bodyPr>
            <a:normAutofit fontScale="92500" lnSpcReduction="10000"/>
          </a:bodyPr>
          <a:lstStyle/>
          <a:p>
            <a:r>
              <a:rPr lang="en-US" sz="3200" dirty="0"/>
              <a:t>Tier 2: When a student accumulates five (5) days of unexcused absences, as specified in the LEA’s progressive truancy plan, and must include at a minimum: a conference between school officials, parent(s), and student to discuss the unexcused absences, address barriers, and sign an attendance contract. The contract must also include attendance expectations, the period the contract is in effect, next steps when additional absences occur, regularly scheduled follow-up meetings, and if necessary, referral of the child to services to address attendance problems.</a:t>
            </a:r>
          </a:p>
          <a:p>
            <a:endParaRPr lang="en-US" dirty="0"/>
          </a:p>
        </p:txBody>
      </p:sp>
    </p:spTree>
    <p:extLst>
      <p:ext uri="{BB962C8B-B14F-4D97-AF65-F5344CB8AC3E}">
        <p14:creationId xmlns:p14="http://schemas.microsoft.com/office/powerpoint/2010/main" val="3938713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823" y="0"/>
            <a:ext cx="10849649" cy="1399309"/>
          </a:xfrm>
        </p:spPr>
        <p:txBody>
          <a:bodyPr>
            <a:noAutofit/>
          </a:bodyPr>
          <a:lstStyle/>
          <a:p>
            <a:pPr algn="ctr"/>
            <a:r>
              <a:rPr lang="en-US" sz="8000" b="1" dirty="0"/>
              <a:t>Tier 3</a:t>
            </a:r>
          </a:p>
        </p:txBody>
      </p:sp>
      <p:sp>
        <p:nvSpPr>
          <p:cNvPr id="3" name="Content Placeholder 2"/>
          <p:cNvSpPr>
            <a:spLocks noGrp="1"/>
          </p:cNvSpPr>
          <p:nvPr>
            <p:ph idx="1"/>
          </p:nvPr>
        </p:nvSpPr>
        <p:spPr>
          <a:xfrm>
            <a:off x="677334" y="1191491"/>
            <a:ext cx="10337030" cy="5486400"/>
          </a:xfrm>
        </p:spPr>
        <p:txBody>
          <a:bodyPr>
            <a:noAutofit/>
          </a:bodyPr>
          <a:lstStyle/>
          <a:p>
            <a:r>
              <a:rPr lang="en-US" sz="3200" dirty="0"/>
              <a:t>Must be implemented if the truancy interventions under tier 2 are not successful. Tier 3 may consist of one (1) or more of the following: school-based community services; participation in school-based restorative justice program; referral to a school-based teen court; or Saturday School, Truancy Review Board, or after school courses designed to improve attendance and behavior. In-school or out-of-school suspension must not be used as part of the progressive truancy intervention plans adopted by schools for unexcused absences from class or school. </a:t>
            </a:r>
          </a:p>
        </p:txBody>
      </p:sp>
    </p:spTree>
    <p:extLst>
      <p:ext uri="{BB962C8B-B14F-4D97-AF65-F5344CB8AC3E}">
        <p14:creationId xmlns:p14="http://schemas.microsoft.com/office/powerpoint/2010/main" val="391655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D30FF-8A77-4196-9A9C-4B2F1E864A51}"/>
              </a:ext>
            </a:extLst>
          </p:cNvPr>
          <p:cNvSpPr>
            <a:spLocks noGrp="1"/>
          </p:cNvSpPr>
          <p:nvPr>
            <p:ph type="title"/>
          </p:nvPr>
        </p:nvSpPr>
        <p:spPr>
          <a:xfrm>
            <a:off x="1132514" y="609599"/>
            <a:ext cx="9295002" cy="1789651"/>
          </a:xfrm>
        </p:spPr>
        <p:txBody>
          <a:bodyPr>
            <a:noAutofit/>
          </a:bodyPr>
          <a:lstStyle/>
          <a:p>
            <a:pPr algn="ctr"/>
            <a:r>
              <a:rPr lang="en-US" sz="4800" b="1" dirty="0"/>
              <a:t>Truancy Intervention Class </a:t>
            </a:r>
            <a:br>
              <a:rPr lang="en-US" sz="4800" b="1" dirty="0"/>
            </a:br>
            <a:r>
              <a:rPr lang="en-US" sz="4800" b="1" dirty="0"/>
              <a:t>for Parents</a:t>
            </a:r>
          </a:p>
        </p:txBody>
      </p:sp>
      <p:sp>
        <p:nvSpPr>
          <p:cNvPr id="3" name="Content Placeholder 2">
            <a:extLst>
              <a:ext uri="{FF2B5EF4-FFF2-40B4-BE49-F238E27FC236}">
                <a16:creationId xmlns:a16="http://schemas.microsoft.com/office/drawing/2014/main" id="{AF9ED8BE-6676-4289-827A-89F066D20D4F}"/>
              </a:ext>
            </a:extLst>
          </p:cNvPr>
          <p:cNvSpPr>
            <a:spLocks noGrp="1"/>
          </p:cNvSpPr>
          <p:nvPr>
            <p:ph idx="1"/>
          </p:nvPr>
        </p:nvSpPr>
        <p:spPr>
          <a:xfrm>
            <a:off x="677334" y="3087149"/>
            <a:ext cx="9548846" cy="2954213"/>
          </a:xfrm>
        </p:spPr>
        <p:txBody>
          <a:bodyPr/>
          <a:lstStyle/>
          <a:p>
            <a:pPr marL="0" indent="0" algn="ctr">
              <a:buNone/>
            </a:pPr>
            <a:r>
              <a:rPr lang="en-US" b="0" i="0" dirty="0">
                <a:effectLst/>
                <a:latin typeface="Calibri" panose="020F0502020204030204" pitchFamily="34" charset="0"/>
                <a:hlinkClick r:id="rId2"/>
              </a:rPr>
              <a:t> https://rise.articulate.com/share/Ys-8ci8DtDO7nB6cMOuKO9_oKvbzeFAv</a:t>
            </a:r>
            <a:endParaRPr lang="en-US" dirty="0"/>
          </a:p>
        </p:txBody>
      </p:sp>
    </p:spTree>
    <p:extLst>
      <p:ext uri="{BB962C8B-B14F-4D97-AF65-F5344CB8AC3E}">
        <p14:creationId xmlns:p14="http://schemas.microsoft.com/office/powerpoint/2010/main" val="2043049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987797" cy="1320800"/>
          </a:xfrm>
        </p:spPr>
        <p:txBody>
          <a:bodyPr>
            <a:noAutofit/>
          </a:bodyPr>
          <a:lstStyle/>
          <a:p>
            <a:pPr algn="ctr"/>
            <a:r>
              <a:rPr lang="en-US" sz="8000" b="1" dirty="0"/>
              <a:t>Noncompliance</a:t>
            </a:r>
          </a:p>
        </p:txBody>
      </p:sp>
      <p:sp>
        <p:nvSpPr>
          <p:cNvPr id="3" name="Content Placeholder 2"/>
          <p:cNvSpPr>
            <a:spLocks noGrp="1"/>
          </p:cNvSpPr>
          <p:nvPr>
            <p:ph idx="1"/>
          </p:nvPr>
        </p:nvSpPr>
        <p:spPr>
          <a:xfrm>
            <a:off x="677333" y="2160589"/>
            <a:ext cx="10987798" cy="3880773"/>
          </a:xfrm>
        </p:spPr>
        <p:txBody>
          <a:bodyPr>
            <a:normAutofit/>
          </a:bodyPr>
          <a:lstStyle/>
          <a:p>
            <a:pPr marL="0" indent="0">
              <a:buNone/>
            </a:pPr>
            <a:r>
              <a:rPr lang="en-US" sz="4000" dirty="0"/>
              <a:t>When a student or parent is unwilling to cooperate in the truancy intervention plan, the attendance designee may report the student’s absences to the appropriate Judge pursuant to § 37-1-132, 37-1-168, and 37-1-169. </a:t>
            </a:r>
          </a:p>
        </p:txBody>
      </p:sp>
    </p:spTree>
    <p:extLst>
      <p:ext uri="{BB962C8B-B14F-4D97-AF65-F5344CB8AC3E}">
        <p14:creationId xmlns:p14="http://schemas.microsoft.com/office/powerpoint/2010/main" val="177793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182880"/>
            <a:ext cx="9601196" cy="1045029"/>
          </a:xfrm>
        </p:spPr>
        <p:txBody>
          <a:bodyPr>
            <a:noAutofit/>
          </a:bodyPr>
          <a:lstStyle/>
          <a:p>
            <a:pPr algn="ctr"/>
            <a:r>
              <a:rPr lang="en-US" sz="4400" b="1" dirty="0"/>
              <a:t>Things to consider before </a:t>
            </a:r>
            <a:br>
              <a:rPr lang="en-US" sz="4400" b="1" dirty="0"/>
            </a:br>
            <a:r>
              <a:rPr lang="en-US" sz="4400" b="1" dirty="0"/>
              <a:t>filing a petition</a:t>
            </a:r>
          </a:p>
        </p:txBody>
      </p:sp>
      <p:sp>
        <p:nvSpPr>
          <p:cNvPr id="3" name="Content Placeholder 2"/>
          <p:cNvSpPr>
            <a:spLocks noGrp="1"/>
          </p:cNvSpPr>
          <p:nvPr>
            <p:ph idx="1"/>
          </p:nvPr>
        </p:nvSpPr>
        <p:spPr>
          <a:xfrm>
            <a:off x="665018" y="1515292"/>
            <a:ext cx="10584873" cy="5148744"/>
          </a:xfrm>
        </p:spPr>
        <p:txBody>
          <a:bodyPr>
            <a:normAutofit fontScale="92500"/>
          </a:bodyPr>
          <a:lstStyle/>
          <a:p>
            <a:r>
              <a:rPr lang="en-US" sz="2800" dirty="0"/>
              <a:t>Does the student have an IEP? (Manifestation </a:t>
            </a:r>
            <a:r>
              <a:rPr lang="en-US" sz="2800" dirty="0" err="1"/>
              <a:t>Mtg</a:t>
            </a:r>
            <a:r>
              <a:rPr lang="en-US" sz="2800" dirty="0"/>
              <a:t>)</a:t>
            </a:r>
          </a:p>
          <a:p>
            <a:r>
              <a:rPr lang="en-US" sz="2800" dirty="0"/>
              <a:t>How does your superintendent and/or judge feel about you filing on severe special needs children or health impaired students?</a:t>
            </a:r>
          </a:p>
          <a:p>
            <a:r>
              <a:rPr lang="en-US" sz="2800" dirty="0"/>
              <a:t>What is the minimum number of unexcused absences your judges are willing to consider when filing a truancy petition? 5? 10? 15? 30?</a:t>
            </a:r>
            <a:r>
              <a:rPr lang="en-US" sz="2800" b="1" dirty="0">
                <a:solidFill>
                  <a:srgbClr val="FF0000"/>
                </a:solidFill>
              </a:rPr>
              <a:t> </a:t>
            </a:r>
            <a:r>
              <a:rPr lang="en-US" sz="2800" dirty="0">
                <a:solidFill>
                  <a:schemeClr val="tx1"/>
                </a:solidFill>
              </a:rPr>
              <a:t>Is the standard the same; compliant vs noncompliant?</a:t>
            </a:r>
          </a:p>
          <a:p>
            <a:r>
              <a:rPr lang="en-US" sz="2800" dirty="0"/>
              <a:t>Filing on 504 students? Do you have a policy for students with chronic health problems?</a:t>
            </a:r>
          </a:p>
          <a:p>
            <a:r>
              <a:rPr lang="en-US" sz="2800" dirty="0"/>
              <a:t>Filing on students with early dismissals and tardy days?</a:t>
            </a:r>
          </a:p>
          <a:p>
            <a:r>
              <a:rPr lang="en-US" sz="2800" dirty="0"/>
              <a:t>Family history, truancy history and etc….</a:t>
            </a:r>
          </a:p>
          <a:p>
            <a:endParaRPr lang="en-US" sz="2800" dirty="0"/>
          </a:p>
        </p:txBody>
      </p:sp>
    </p:spTree>
    <p:extLst>
      <p:ext uri="{BB962C8B-B14F-4D97-AF65-F5344CB8AC3E}">
        <p14:creationId xmlns:p14="http://schemas.microsoft.com/office/powerpoint/2010/main" val="936128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7818"/>
            <a:ext cx="12496800" cy="1722582"/>
          </a:xfrm>
        </p:spPr>
        <p:txBody>
          <a:bodyPr>
            <a:normAutofit/>
          </a:bodyPr>
          <a:lstStyle/>
          <a:p>
            <a:pPr algn="ctr"/>
            <a:r>
              <a:rPr lang="en-US" sz="8800" b="1" dirty="0"/>
              <a:t>Best Practices</a:t>
            </a:r>
          </a:p>
        </p:txBody>
      </p:sp>
      <p:sp>
        <p:nvSpPr>
          <p:cNvPr id="3" name="Content Placeholder 2"/>
          <p:cNvSpPr>
            <a:spLocks noGrp="1"/>
          </p:cNvSpPr>
          <p:nvPr>
            <p:ph idx="1"/>
          </p:nvPr>
        </p:nvSpPr>
        <p:spPr>
          <a:xfrm>
            <a:off x="677333" y="1773381"/>
            <a:ext cx="10586411" cy="4807527"/>
          </a:xfrm>
        </p:spPr>
        <p:txBody>
          <a:bodyPr>
            <a:normAutofit fontScale="40000" lnSpcReduction="20000"/>
          </a:bodyPr>
          <a:lstStyle/>
          <a:p>
            <a:r>
              <a:rPr lang="en-US" sz="5100" dirty="0"/>
              <a:t>Do your research (i.e. neighborhood, family history etc.).</a:t>
            </a:r>
          </a:p>
          <a:p>
            <a:r>
              <a:rPr lang="en-US" sz="5100" dirty="0"/>
              <a:t>Do things in teams when possible (travel log sign in/sign out).</a:t>
            </a:r>
          </a:p>
          <a:p>
            <a:r>
              <a:rPr lang="en-US" sz="5100" dirty="0"/>
              <a:t>Leave a record of the student’s name and address before making a home visit.</a:t>
            </a:r>
          </a:p>
          <a:p>
            <a:r>
              <a:rPr lang="en-US" sz="5100" dirty="0"/>
              <a:t>Be aware of homeschool options (independent, private, umbrella schools).</a:t>
            </a:r>
          </a:p>
          <a:p>
            <a:r>
              <a:rPr lang="en-US" sz="5100" dirty="0"/>
              <a:t>Know of homebound procedures and attendance expectations.</a:t>
            </a:r>
          </a:p>
          <a:p>
            <a:r>
              <a:rPr lang="en-US" sz="5100" dirty="0"/>
              <a:t>Ask for assistance from an SRO or law enforcement.</a:t>
            </a:r>
          </a:p>
          <a:p>
            <a:r>
              <a:rPr lang="en-US" sz="5100" dirty="0"/>
              <a:t>Have a witness present when dealing with volatile parents.</a:t>
            </a:r>
          </a:p>
          <a:p>
            <a:r>
              <a:rPr lang="en-US" sz="5100" dirty="0"/>
              <a:t>Know the court personnel and the facts they need (big picture information).</a:t>
            </a:r>
          </a:p>
          <a:p>
            <a:r>
              <a:rPr lang="en-US" sz="5100" dirty="0"/>
              <a:t>Tracking absenteeism (i.e. running reports, truancy tab in PS).</a:t>
            </a:r>
          </a:p>
          <a:p>
            <a:r>
              <a:rPr lang="en-US" sz="5100" dirty="0"/>
              <a:t>Be visible when meeting with students. </a:t>
            </a:r>
          </a:p>
          <a:p>
            <a:r>
              <a:rPr lang="en-US" sz="5100" dirty="0"/>
              <a:t>Document, document, document! </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3112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364739" cy="1320800"/>
          </a:xfrm>
        </p:spPr>
        <p:txBody>
          <a:bodyPr>
            <a:noAutofit/>
          </a:bodyPr>
          <a:lstStyle/>
          <a:p>
            <a:pPr algn="ctr"/>
            <a:r>
              <a:rPr lang="en-US" sz="4400" b="1" dirty="0"/>
              <a:t>Attendance and Record Keeping </a:t>
            </a:r>
            <a:br>
              <a:rPr lang="en-US" sz="4400" b="1" dirty="0"/>
            </a:br>
            <a:r>
              <a:rPr lang="en-US" sz="4400" b="1" dirty="0" err="1"/>
              <a:t>Covid</a:t>
            </a:r>
            <a:r>
              <a:rPr lang="en-US" sz="4400" b="1" dirty="0"/>
              <a:t> Continuation…..</a:t>
            </a:r>
          </a:p>
        </p:txBody>
      </p:sp>
      <p:sp>
        <p:nvSpPr>
          <p:cNvPr id="3" name="Content Placeholder 2"/>
          <p:cNvSpPr>
            <a:spLocks noGrp="1"/>
          </p:cNvSpPr>
          <p:nvPr>
            <p:ph idx="1"/>
          </p:nvPr>
        </p:nvSpPr>
        <p:spPr>
          <a:xfrm>
            <a:off x="677333" y="2160590"/>
            <a:ext cx="10627976" cy="4378756"/>
          </a:xfrm>
        </p:spPr>
        <p:txBody>
          <a:bodyPr>
            <a:normAutofit fontScale="92500"/>
          </a:bodyPr>
          <a:lstStyle/>
          <a:p>
            <a:r>
              <a:rPr lang="en-US" sz="2800" dirty="0"/>
              <a:t>Know what your health department/school system requires for </a:t>
            </a:r>
          </a:p>
          <a:p>
            <a:pPr marL="0" indent="0">
              <a:buNone/>
            </a:pPr>
            <a:r>
              <a:rPr lang="en-US" sz="2800" dirty="0"/>
              <a:t>covid absences, quarantines, and documentation.</a:t>
            </a:r>
          </a:p>
          <a:p>
            <a:r>
              <a:rPr lang="en-US" sz="2800" dirty="0"/>
              <a:t>Know how your school system tracks virtual attendance (based on log in time, completion of work, and technology problems etc.)</a:t>
            </a:r>
          </a:p>
          <a:p>
            <a:r>
              <a:rPr lang="en-US" sz="2800" dirty="0"/>
              <a:t>Know how your district tracks attendance for students in the Adult HS &amp; AGE (for students who are expelled).</a:t>
            </a:r>
          </a:p>
          <a:p>
            <a:r>
              <a:rPr lang="en-US" sz="2800" dirty="0"/>
              <a:t>What does your local judge expect this year, as far as filing truancy petitions? Be proactive in meeting with your judges, include your superintendent.</a:t>
            </a:r>
            <a:endParaRPr lang="en-US" dirty="0"/>
          </a:p>
        </p:txBody>
      </p:sp>
    </p:spTree>
    <p:extLst>
      <p:ext uri="{BB962C8B-B14F-4D97-AF65-F5344CB8AC3E}">
        <p14:creationId xmlns:p14="http://schemas.microsoft.com/office/powerpoint/2010/main" val="3024128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124692"/>
            <a:ext cx="9601196" cy="2036617"/>
          </a:xfrm>
        </p:spPr>
        <p:txBody>
          <a:bodyPr>
            <a:noAutofit/>
          </a:bodyPr>
          <a:lstStyle/>
          <a:p>
            <a:pPr algn="ctr"/>
            <a:r>
              <a:rPr lang="en-US" sz="6000" b="1" dirty="0"/>
              <a:t>Best Practices Before Going to Court</a:t>
            </a:r>
          </a:p>
        </p:txBody>
      </p:sp>
      <p:sp>
        <p:nvSpPr>
          <p:cNvPr id="3" name="Content Placeholder 2"/>
          <p:cNvSpPr>
            <a:spLocks noGrp="1"/>
          </p:cNvSpPr>
          <p:nvPr>
            <p:ph idx="1"/>
          </p:nvPr>
        </p:nvSpPr>
        <p:spPr>
          <a:xfrm>
            <a:off x="1295401" y="1894115"/>
            <a:ext cx="9601196" cy="4797630"/>
          </a:xfrm>
        </p:spPr>
        <p:txBody>
          <a:bodyPr>
            <a:normAutofit fontScale="77500" lnSpcReduction="20000"/>
          </a:bodyPr>
          <a:lstStyle/>
          <a:p>
            <a:r>
              <a:rPr lang="en-US" sz="3200" dirty="0"/>
              <a:t>Make sure your attendance data is up-to-date, especially the morning of court.</a:t>
            </a:r>
          </a:p>
          <a:p>
            <a:r>
              <a:rPr lang="en-US" sz="3200" dirty="0"/>
              <a:t>Make sure the manifestation meeting was held.</a:t>
            </a:r>
          </a:p>
          <a:p>
            <a:r>
              <a:rPr lang="en-US" sz="3200" dirty="0"/>
              <a:t>Give the judge a 360 degree view of student (</a:t>
            </a:r>
            <a:r>
              <a:rPr lang="en-US" sz="3200" i="1" dirty="0"/>
              <a:t>if permitted</a:t>
            </a:r>
            <a:r>
              <a:rPr lang="en-US" sz="3200" dirty="0"/>
              <a:t>).</a:t>
            </a:r>
          </a:p>
          <a:p>
            <a:r>
              <a:rPr lang="en-US" sz="3200" dirty="0"/>
              <a:t>A. Grades and credits</a:t>
            </a:r>
          </a:p>
          <a:p>
            <a:r>
              <a:rPr lang="en-US" sz="3200" dirty="0"/>
              <a:t>B. Discipline</a:t>
            </a:r>
          </a:p>
          <a:p>
            <a:r>
              <a:rPr lang="en-US" sz="3200" dirty="0"/>
              <a:t>C. </a:t>
            </a:r>
            <a:r>
              <a:rPr lang="en-US" sz="3200" dirty="0" err="1"/>
              <a:t>Tardies</a:t>
            </a:r>
            <a:r>
              <a:rPr lang="en-US" sz="3200" dirty="0"/>
              <a:t> and early dismissals</a:t>
            </a:r>
          </a:p>
          <a:p>
            <a:r>
              <a:rPr lang="en-US" sz="3200" dirty="0"/>
              <a:t>D. Attendance teacher documentation</a:t>
            </a:r>
          </a:p>
          <a:p>
            <a:r>
              <a:rPr lang="en-US" sz="3200" dirty="0"/>
              <a:t>E. Past truancy issues, family truancy issues (it’s a family problem)</a:t>
            </a:r>
          </a:p>
          <a:p>
            <a:r>
              <a:rPr lang="en-US" sz="3200" dirty="0"/>
              <a:t>F. Unique circumstances (move around, mental health issues etc.)</a:t>
            </a:r>
          </a:p>
          <a:p>
            <a:endParaRPr lang="en-US" dirty="0"/>
          </a:p>
        </p:txBody>
      </p:sp>
    </p:spTree>
    <p:extLst>
      <p:ext uri="{BB962C8B-B14F-4D97-AF65-F5344CB8AC3E}">
        <p14:creationId xmlns:p14="http://schemas.microsoft.com/office/powerpoint/2010/main" val="987065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43346"/>
            <a:ext cx="11417684" cy="1357746"/>
          </a:xfrm>
        </p:spPr>
        <p:txBody>
          <a:bodyPr>
            <a:normAutofit/>
          </a:bodyPr>
          <a:lstStyle/>
          <a:p>
            <a:r>
              <a:rPr lang="en-US" sz="8000" b="1" dirty="0"/>
              <a:t>           FERPA</a:t>
            </a:r>
          </a:p>
        </p:txBody>
      </p:sp>
      <p:sp>
        <p:nvSpPr>
          <p:cNvPr id="3" name="Content Placeholder 2"/>
          <p:cNvSpPr>
            <a:spLocks noGrp="1"/>
          </p:cNvSpPr>
          <p:nvPr>
            <p:ph idx="1"/>
          </p:nvPr>
        </p:nvSpPr>
        <p:spPr>
          <a:xfrm>
            <a:off x="568036" y="1801093"/>
            <a:ext cx="10196946" cy="5056908"/>
          </a:xfrm>
        </p:spPr>
        <p:txBody>
          <a:bodyPr>
            <a:normAutofit/>
          </a:bodyPr>
          <a:lstStyle/>
          <a:p>
            <a:r>
              <a:rPr lang="en-US" sz="2800" dirty="0"/>
              <a:t>The Family Educational Rights and Privacy Act (FERPA) is a federal law that affords parents the right to have access to their children’s education records, the right to seek to have the records amended, and the right to have some control over the disclosure of personally identifiable information from the education records. When a student turns 18 years old, or enters a postsecondary institution at any age, the rights under FERPA transfer from the parents to the student (“eligible student”). The FERPA statute is found at 20 U.S.C. § 1232g and the FERPA regulations are found at 34 CFR Part 99.</a:t>
            </a:r>
          </a:p>
        </p:txBody>
      </p:sp>
    </p:spTree>
    <p:extLst>
      <p:ext uri="{BB962C8B-B14F-4D97-AF65-F5344CB8AC3E}">
        <p14:creationId xmlns:p14="http://schemas.microsoft.com/office/powerpoint/2010/main" val="1978105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351" y="0"/>
            <a:ext cx="11043611" cy="914400"/>
          </a:xfrm>
        </p:spPr>
        <p:txBody>
          <a:bodyPr>
            <a:noAutofit/>
          </a:bodyPr>
          <a:lstStyle/>
          <a:p>
            <a:pPr algn="ctr"/>
            <a:r>
              <a:rPr lang="en-US" sz="6600" b="1" dirty="0"/>
              <a:t>Things Not to Do…</a:t>
            </a:r>
          </a:p>
        </p:txBody>
      </p:sp>
      <p:sp>
        <p:nvSpPr>
          <p:cNvPr id="3" name="Content Placeholder 2"/>
          <p:cNvSpPr>
            <a:spLocks noGrp="1"/>
          </p:cNvSpPr>
          <p:nvPr>
            <p:ph idx="1"/>
          </p:nvPr>
        </p:nvSpPr>
        <p:spPr>
          <a:xfrm>
            <a:off x="443345" y="1080655"/>
            <a:ext cx="10453252" cy="5569528"/>
          </a:xfrm>
        </p:spPr>
        <p:txBody>
          <a:bodyPr>
            <a:normAutofit lnSpcReduction="10000"/>
          </a:bodyPr>
          <a:lstStyle/>
          <a:p>
            <a:r>
              <a:rPr lang="en-US" sz="3200" dirty="0"/>
              <a:t>Don’t use or look in a mailbox.</a:t>
            </a:r>
          </a:p>
          <a:p>
            <a:r>
              <a:rPr lang="en-US" sz="3200" dirty="0"/>
              <a:t>Don’t give identifying information to neighbors or contacts on an emergency card.</a:t>
            </a:r>
          </a:p>
          <a:p>
            <a:r>
              <a:rPr lang="en-US" sz="3200" dirty="0"/>
              <a:t>Don’t lose control with an irate parent.</a:t>
            </a:r>
          </a:p>
          <a:p>
            <a:r>
              <a:rPr lang="en-US" sz="3200" dirty="0"/>
              <a:t>Don’t pick up the phone, rather let your phone go to voice mail. </a:t>
            </a:r>
          </a:p>
          <a:p>
            <a:r>
              <a:rPr lang="en-US" sz="3200" dirty="0"/>
              <a:t>Post your dissatisfaction with school, courts, DCS, parents and etc. on social media.</a:t>
            </a:r>
          </a:p>
          <a:p>
            <a:r>
              <a:rPr lang="en-US" sz="3200" dirty="0"/>
              <a:t>Trespass.</a:t>
            </a:r>
          </a:p>
          <a:p>
            <a:r>
              <a:rPr lang="en-US" sz="3200" dirty="0"/>
              <a:t>Get in the middle of custody issues.</a:t>
            </a:r>
          </a:p>
          <a:p>
            <a:endParaRPr lang="en-US" sz="3200" dirty="0"/>
          </a:p>
          <a:p>
            <a:endParaRPr lang="en-US" sz="3200" dirty="0"/>
          </a:p>
          <a:p>
            <a:endParaRPr lang="en-US" sz="3200" dirty="0"/>
          </a:p>
          <a:p>
            <a:endParaRPr lang="en-US" sz="3200" dirty="0"/>
          </a:p>
          <a:p>
            <a:endParaRPr lang="en-US" sz="3200" dirty="0"/>
          </a:p>
          <a:p>
            <a:endParaRPr lang="en-US" dirty="0"/>
          </a:p>
          <a:p>
            <a:endParaRPr lang="en-US" dirty="0"/>
          </a:p>
          <a:p>
            <a:endParaRPr lang="en-US" dirty="0"/>
          </a:p>
        </p:txBody>
      </p:sp>
    </p:spTree>
    <p:extLst>
      <p:ext uri="{BB962C8B-B14F-4D97-AF65-F5344CB8AC3E}">
        <p14:creationId xmlns:p14="http://schemas.microsoft.com/office/powerpoint/2010/main" val="1958082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0"/>
            <a:ext cx="9601196" cy="1704109"/>
          </a:xfrm>
        </p:spPr>
        <p:txBody>
          <a:bodyPr>
            <a:normAutofit fontScale="90000"/>
          </a:bodyPr>
          <a:lstStyle/>
          <a:p>
            <a:pPr algn="ctr"/>
            <a:r>
              <a:rPr lang="en-US" sz="5400" b="1" dirty="0"/>
              <a:t>Resources To Make the </a:t>
            </a:r>
            <a:br>
              <a:rPr lang="en-US" sz="5400" b="1" dirty="0"/>
            </a:br>
            <a:r>
              <a:rPr lang="en-US" sz="5400" b="1" dirty="0"/>
              <a:t>Job Easier</a:t>
            </a:r>
          </a:p>
        </p:txBody>
      </p:sp>
      <p:sp>
        <p:nvSpPr>
          <p:cNvPr id="3" name="Content Placeholder 2"/>
          <p:cNvSpPr>
            <a:spLocks noGrp="1"/>
          </p:cNvSpPr>
          <p:nvPr>
            <p:ph sz="half" idx="1"/>
          </p:nvPr>
        </p:nvSpPr>
        <p:spPr>
          <a:xfrm>
            <a:off x="677334" y="1554480"/>
            <a:ext cx="4848255" cy="5802284"/>
          </a:xfrm>
        </p:spPr>
        <p:txBody>
          <a:bodyPr>
            <a:normAutofit fontScale="92500" lnSpcReduction="20000"/>
          </a:bodyPr>
          <a:lstStyle/>
          <a:p>
            <a:r>
              <a:rPr lang="en-US" sz="3000" dirty="0"/>
              <a:t>Property Assessors Website</a:t>
            </a:r>
          </a:p>
          <a:p>
            <a:r>
              <a:rPr lang="en-US" sz="3000" dirty="0"/>
              <a:t>White Pages, Been Verified.com</a:t>
            </a:r>
          </a:p>
          <a:p>
            <a:r>
              <a:rPr lang="en-US" sz="3000" dirty="0"/>
              <a:t>Facebook and any other type of social media</a:t>
            </a:r>
          </a:p>
          <a:p>
            <a:r>
              <a:rPr lang="en-US" sz="3000" dirty="0"/>
              <a:t>Neighbors, friends, family etc…</a:t>
            </a:r>
          </a:p>
          <a:p>
            <a:r>
              <a:rPr lang="en-US" sz="3000" dirty="0"/>
              <a:t>County to county, last known school</a:t>
            </a:r>
          </a:p>
          <a:p>
            <a:r>
              <a:rPr lang="en-US" sz="3000" dirty="0"/>
              <a:t>Door hanger</a:t>
            </a:r>
          </a:p>
          <a:p>
            <a:r>
              <a:rPr lang="en-US" sz="3000" dirty="0"/>
              <a:t>Special notebook for schools</a:t>
            </a:r>
          </a:p>
          <a:p>
            <a:endParaRPr lang="en-US" sz="3200" dirty="0"/>
          </a:p>
          <a:p>
            <a:endParaRPr lang="en-US" dirty="0"/>
          </a:p>
        </p:txBody>
      </p:sp>
      <p:sp>
        <p:nvSpPr>
          <p:cNvPr id="4" name="Content Placeholder 3"/>
          <p:cNvSpPr>
            <a:spLocks noGrp="1"/>
          </p:cNvSpPr>
          <p:nvPr>
            <p:ph sz="half" idx="2"/>
          </p:nvPr>
        </p:nvSpPr>
        <p:spPr>
          <a:xfrm>
            <a:off x="5708037" y="1704110"/>
            <a:ext cx="4641308" cy="4959926"/>
          </a:xfrm>
        </p:spPr>
        <p:txBody>
          <a:bodyPr>
            <a:normAutofit fontScale="92500" lnSpcReduction="20000"/>
          </a:bodyPr>
          <a:lstStyle/>
          <a:p>
            <a:r>
              <a:rPr lang="en-US" sz="3200" dirty="0"/>
              <a:t>Home visits, work place visits</a:t>
            </a:r>
          </a:p>
          <a:p>
            <a:r>
              <a:rPr lang="en-US" sz="3200" dirty="0"/>
              <a:t>Relationships with doctor’s offices, housing authority</a:t>
            </a:r>
          </a:p>
          <a:p>
            <a:r>
              <a:rPr lang="en-US" sz="3200" dirty="0"/>
              <a:t>School Counselors/Social Workers</a:t>
            </a:r>
          </a:p>
          <a:p>
            <a:r>
              <a:rPr lang="en-US" sz="3200" dirty="0"/>
              <a:t>SRO’s</a:t>
            </a:r>
          </a:p>
          <a:p>
            <a:r>
              <a:rPr lang="en-US" sz="3200" dirty="0"/>
              <a:t>Aunt Bertha website: findhelp.org</a:t>
            </a:r>
          </a:p>
          <a:p>
            <a:endParaRPr lang="en-US" sz="3200" dirty="0"/>
          </a:p>
        </p:txBody>
      </p:sp>
    </p:spTree>
    <p:extLst>
      <p:ext uri="{BB962C8B-B14F-4D97-AF65-F5344CB8AC3E}">
        <p14:creationId xmlns:p14="http://schemas.microsoft.com/office/powerpoint/2010/main" val="2369282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609599"/>
            <a:ext cx="9601196" cy="2382982"/>
          </a:xfrm>
        </p:spPr>
        <p:txBody>
          <a:bodyPr>
            <a:noAutofit/>
          </a:bodyPr>
          <a:lstStyle/>
          <a:p>
            <a:pPr algn="ctr"/>
            <a:br>
              <a:rPr lang="en-US" sz="4800" b="1" dirty="0"/>
            </a:br>
            <a:r>
              <a:rPr lang="en-US" sz="4800" b="1" dirty="0"/>
              <a:t>Resources to Make the Job Easier (continued) </a:t>
            </a:r>
            <a:br>
              <a:rPr lang="en-US" sz="4800" b="1" dirty="0"/>
            </a:br>
            <a:endParaRPr lang="en-US" sz="4800" b="1" dirty="0"/>
          </a:p>
        </p:txBody>
      </p:sp>
      <p:sp>
        <p:nvSpPr>
          <p:cNvPr id="3" name="Content Placeholder 2"/>
          <p:cNvSpPr>
            <a:spLocks noGrp="1"/>
          </p:cNvSpPr>
          <p:nvPr>
            <p:ph sz="half" idx="1"/>
          </p:nvPr>
        </p:nvSpPr>
        <p:spPr>
          <a:xfrm>
            <a:off x="209006" y="1554480"/>
            <a:ext cx="4652363" cy="5164975"/>
          </a:xfrm>
        </p:spPr>
        <p:txBody>
          <a:bodyPr>
            <a:normAutofit lnSpcReduction="10000"/>
          </a:bodyPr>
          <a:lstStyle/>
          <a:p>
            <a:r>
              <a:rPr lang="en-US" sz="2400" dirty="0"/>
              <a:t>Conferences</a:t>
            </a:r>
          </a:p>
          <a:p>
            <a:r>
              <a:rPr lang="en-US" sz="2400" dirty="0"/>
              <a:t>Other Attendance Supervisors</a:t>
            </a:r>
          </a:p>
          <a:p>
            <a:r>
              <a:rPr lang="en-US" sz="2400" dirty="0"/>
              <a:t>RUG meetings</a:t>
            </a:r>
          </a:p>
          <a:p>
            <a:r>
              <a:rPr lang="en-US" sz="2400" dirty="0"/>
              <a:t>Working relationship with Judges, YSO’s and DCS</a:t>
            </a:r>
          </a:p>
          <a:p>
            <a:r>
              <a:rPr lang="en-US" sz="2400" dirty="0"/>
              <a:t>Attendance Manual </a:t>
            </a:r>
            <a:r>
              <a:rPr lang="en-US" sz="2400" dirty="0">
                <a:solidFill>
                  <a:schemeClr val="tx1"/>
                </a:solidFill>
              </a:rPr>
              <a:t>https://www.tn.gov/content/dam/tn/education/reports/331958_membership_attendance_manual.pdf</a:t>
            </a:r>
          </a:p>
          <a:p>
            <a:r>
              <a:rPr lang="en-US" sz="2400" dirty="0"/>
              <a:t>Attendance Supervisor notebook</a:t>
            </a:r>
          </a:p>
          <a:p>
            <a:r>
              <a:rPr lang="en-US" sz="2400" dirty="0"/>
              <a:t>Foreign language translations</a:t>
            </a:r>
          </a:p>
        </p:txBody>
      </p:sp>
      <p:sp>
        <p:nvSpPr>
          <p:cNvPr id="4" name="Content Placeholder 3"/>
          <p:cNvSpPr>
            <a:spLocks noGrp="1"/>
          </p:cNvSpPr>
          <p:nvPr>
            <p:ph sz="half" idx="2"/>
          </p:nvPr>
        </p:nvSpPr>
        <p:spPr>
          <a:xfrm>
            <a:off x="5089970" y="1773383"/>
            <a:ext cx="4850864" cy="4946072"/>
          </a:xfrm>
        </p:spPr>
        <p:txBody>
          <a:bodyPr>
            <a:normAutofit lnSpcReduction="10000"/>
          </a:bodyPr>
          <a:lstStyle/>
          <a:p>
            <a:r>
              <a:rPr lang="en-US" sz="2400" dirty="0"/>
              <a:t>Be familiar with your school/county attendance policy, religious holidays</a:t>
            </a:r>
          </a:p>
          <a:p>
            <a:r>
              <a:rPr lang="en-US" sz="2400" dirty="0"/>
              <a:t>Flexibility (Last year is an example!)</a:t>
            </a:r>
          </a:p>
          <a:p>
            <a:r>
              <a:rPr lang="en-US" sz="2400" dirty="0"/>
              <a:t>Attendanceworks.org</a:t>
            </a:r>
          </a:p>
          <a:p>
            <a:r>
              <a:rPr lang="en-US" sz="2400" dirty="0"/>
              <a:t>Good record keeping (do you depend on your schools for information or do you run your reports?)</a:t>
            </a:r>
          </a:p>
          <a:p>
            <a:r>
              <a:rPr lang="en-US" sz="2400" dirty="0"/>
              <a:t>Stay on top of no shows and drop outs so they are easier to track down</a:t>
            </a:r>
          </a:p>
          <a:p>
            <a:endParaRPr lang="en-US" dirty="0"/>
          </a:p>
        </p:txBody>
      </p:sp>
    </p:spTree>
    <p:extLst>
      <p:ext uri="{BB962C8B-B14F-4D97-AF65-F5344CB8AC3E}">
        <p14:creationId xmlns:p14="http://schemas.microsoft.com/office/powerpoint/2010/main" val="3179036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898073"/>
            <a:ext cx="11485418" cy="4308763"/>
          </a:xfrm>
        </p:spPr>
        <p:txBody>
          <a:bodyPr>
            <a:noAutofit/>
          </a:bodyPr>
          <a:lstStyle/>
          <a:p>
            <a:pPr algn="ctr"/>
            <a:r>
              <a:rPr lang="en-US" sz="8000" b="1" dirty="0"/>
              <a:t>RUG </a:t>
            </a:r>
            <a:br>
              <a:rPr lang="en-US" sz="8000" b="1" dirty="0"/>
            </a:br>
            <a:r>
              <a:rPr lang="en-US" sz="8000" b="1" dirty="0"/>
              <a:t>Representation</a:t>
            </a:r>
          </a:p>
        </p:txBody>
      </p:sp>
    </p:spTree>
    <p:extLst>
      <p:ext uri="{BB962C8B-B14F-4D97-AF65-F5344CB8AC3E}">
        <p14:creationId xmlns:p14="http://schemas.microsoft.com/office/powerpoint/2010/main" val="355523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pper Cumberland Districts: Bledsoe County, Cannon County, Clay County, Cumberland County, DeKalb County, Fentress County, Jackson County, Macon County, Overton County, Pickett County, Putnam County, Smith County, Trousdale County, Van Buren County, Warren County, White County, York Institute. Southwest Districts: Arlington, Achievement School District, BartlettChester, Collierville, Decatur, Fayette, Germantown, Hardeman, Hardin, Haywood, Henderson, Lauderdale, Lakeland, Lexington, McNairy, Madison, Millington, Shelby, Tipton. Southeast Districts: Athens City, Bradley County, Cleveland City, Dayton City, Etowah City, Grundy County, Hamilton County, Marion County, McMinn County, Meigs County, Polk County, Rhea County, Richard City, Sequatchie County. South Central Districts: Bedford County, Coffee County, Manchester City, Tullahoma City, Franklin County, Giles County, Hickman County, Lawrence County, Lewis County, Lincoln County, Fayetteville City, Marshall CountyMaury County, Moore County, Perry County, Wayne County. Northwest Districts: Benton County, Carroll County, Hollow Rock-Bruceton SSD, Huntingdon SSD, McKenzie SSD, South Carroll SSD, West Carroll SSD, Crockett County, Alamo City, Bells City, Dyer County, Dyersburg City, Gibson County SSD, Bradford SSD, Humboldt SSD, Milan SSD, Trenton SSD, Henry County, Paris SSD, Lake County, Obion County, Union City, Weakley County. Mid Cumberland Districts: Cheatham County, Metro Nashville Public Schools, Dickson County, Houston County, Humphreys County, Montgomery County, Robertson County, Rutherford County, Murfreesboro City, Stewart County, Sumner County, Williamson County, Franklin SSD, Wilson County, Lebanon SSD, TSB. First Tennessee Districts: Carter County, Elizabethton City, Cocke County, Newport City, Greene County, Greeneville City, Hamblen County, Hancock County, Hawkins County, Rogersville City, Johnson County, Sullivan County, Bristol City, Kingsport City, Unicoi County, Washington County, Johnson City. East Tennessee Districts: Anderson County, Clinton City, Oak Ridge, Blount County, Alcoa City, Maryville City, Campbell County, Claiborne County, Grainger County, Jefferson County, Knox County, Loudon County, Lenoir City, Monroe County, Sweetwater City, Morgan County, Roane County, Scott County, Oneida City, Sevier County, Union County, ETS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773891" cy="6954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54169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1262118" cy="1320800"/>
          </a:xfrm>
        </p:spPr>
        <p:txBody>
          <a:bodyPr>
            <a:normAutofit/>
          </a:bodyPr>
          <a:lstStyle/>
          <a:p>
            <a:pPr algn="ctr"/>
            <a:r>
              <a:rPr lang="en-US" sz="7200" b="1" dirty="0"/>
              <a:t>Questions ? </a:t>
            </a:r>
          </a:p>
        </p:txBody>
      </p:sp>
      <p:sp>
        <p:nvSpPr>
          <p:cNvPr id="3" name="Content Placeholder 2"/>
          <p:cNvSpPr>
            <a:spLocks noGrp="1"/>
          </p:cNvSpPr>
          <p:nvPr>
            <p:ph idx="1"/>
          </p:nvPr>
        </p:nvSpPr>
        <p:spPr>
          <a:xfrm>
            <a:off x="677333" y="2160589"/>
            <a:ext cx="11514668" cy="4318588"/>
          </a:xfrm>
        </p:spPr>
        <p:txBody>
          <a:bodyPr>
            <a:noAutofit/>
          </a:bodyPr>
          <a:lstStyle/>
          <a:p>
            <a:pPr marL="0" indent="0" algn="ctr">
              <a:buNone/>
            </a:pPr>
            <a:r>
              <a:rPr lang="en-US" sz="4400" dirty="0">
                <a:solidFill>
                  <a:schemeClr val="accent1"/>
                </a:solidFill>
              </a:rPr>
              <a:t>Please feel free to email us at </a:t>
            </a:r>
          </a:p>
          <a:p>
            <a:endParaRPr lang="en-US" sz="4400" dirty="0">
              <a:solidFill>
                <a:schemeClr val="accent1"/>
              </a:solidFill>
            </a:endParaRPr>
          </a:p>
          <a:p>
            <a:pPr marL="0" indent="0" algn="ctr">
              <a:buNone/>
            </a:pPr>
            <a:r>
              <a:rPr lang="en-US" sz="4400" dirty="0">
                <a:solidFill>
                  <a:schemeClr val="accent1"/>
                </a:solidFill>
                <a:hlinkClick r:id="rId2"/>
              </a:rPr>
              <a:t>cheryl.routzahn@cmcss.net</a:t>
            </a:r>
            <a:endParaRPr lang="en-US" sz="4400" dirty="0">
              <a:solidFill>
                <a:schemeClr val="accent1"/>
              </a:solidFill>
            </a:endParaRPr>
          </a:p>
          <a:p>
            <a:pPr marL="0" indent="0" algn="ctr">
              <a:buNone/>
            </a:pPr>
            <a:r>
              <a:rPr lang="en-US" sz="4400" dirty="0">
                <a:solidFill>
                  <a:schemeClr val="accent1"/>
                </a:solidFill>
              </a:rPr>
              <a:t>and</a:t>
            </a:r>
          </a:p>
          <a:p>
            <a:pPr marL="0" indent="0" algn="ctr">
              <a:buNone/>
            </a:pPr>
            <a:r>
              <a:rPr lang="en-US" sz="4400" dirty="0">
                <a:solidFill>
                  <a:schemeClr val="accent1"/>
                </a:solidFill>
                <a:hlinkClick r:id="rId3"/>
              </a:rPr>
              <a:t>joshua.smith@cmcss.net</a:t>
            </a:r>
            <a:endParaRPr lang="en-US" sz="4400" dirty="0">
              <a:solidFill>
                <a:schemeClr val="accent1"/>
              </a:solidFill>
            </a:endParaRPr>
          </a:p>
          <a:p>
            <a:pPr marL="0" indent="0" algn="ctr">
              <a:buNone/>
            </a:pPr>
            <a:endParaRPr lang="en-US" sz="4400" dirty="0">
              <a:solidFill>
                <a:schemeClr val="accent1"/>
              </a:solidFill>
            </a:endParaRPr>
          </a:p>
          <a:p>
            <a:endParaRPr lang="en-US" sz="4400" dirty="0">
              <a:solidFill>
                <a:schemeClr val="accent1"/>
              </a:solidFill>
            </a:endParaRPr>
          </a:p>
        </p:txBody>
      </p:sp>
    </p:spTree>
    <p:extLst>
      <p:ext uri="{BB962C8B-B14F-4D97-AF65-F5344CB8AC3E}">
        <p14:creationId xmlns:p14="http://schemas.microsoft.com/office/powerpoint/2010/main" val="36088542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45" y="609600"/>
            <a:ext cx="12330545" cy="1320800"/>
          </a:xfrm>
        </p:spPr>
        <p:txBody>
          <a:bodyPr>
            <a:normAutofit/>
          </a:bodyPr>
          <a:lstStyle/>
          <a:p>
            <a:pPr algn="ctr"/>
            <a:r>
              <a:rPr lang="en-US" sz="8000" b="1" dirty="0"/>
              <a:t>References</a:t>
            </a:r>
            <a:r>
              <a:rPr lang="en-US" b="1" dirty="0"/>
              <a:t> </a:t>
            </a:r>
          </a:p>
        </p:txBody>
      </p:sp>
      <p:sp>
        <p:nvSpPr>
          <p:cNvPr id="3" name="Content Placeholder 2"/>
          <p:cNvSpPr>
            <a:spLocks noGrp="1"/>
          </p:cNvSpPr>
          <p:nvPr>
            <p:ph idx="1"/>
          </p:nvPr>
        </p:nvSpPr>
        <p:spPr>
          <a:xfrm>
            <a:off x="983672" y="2160589"/>
            <a:ext cx="9975273" cy="4323338"/>
          </a:xfrm>
        </p:spPr>
        <p:txBody>
          <a:bodyPr>
            <a:normAutofit/>
          </a:bodyPr>
          <a:lstStyle/>
          <a:p>
            <a:r>
              <a:rPr lang="en-US" sz="2000" dirty="0"/>
              <a:t>1. </a:t>
            </a:r>
            <a:r>
              <a:rPr lang="en-US" sz="2000" dirty="0">
                <a:solidFill>
                  <a:schemeClr val="tx1"/>
                </a:solidFill>
              </a:rPr>
              <a:t>http://Baltimore-berc.org/wpcontent/uploads/2014/08/SeptemberAttendanceBriefJuly2014.pdf</a:t>
            </a:r>
          </a:p>
          <a:p>
            <a:r>
              <a:rPr lang="en-US" sz="2000" dirty="0">
                <a:solidFill>
                  <a:schemeClr val="tx1"/>
                </a:solidFill>
              </a:rPr>
              <a:t>2. https://www.attendanceworks.org/portraits-of-change/</a:t>
            </a:r>
          </a:p>
          <a:p>
            <a:r>
              <a:rPr lang="en-US" sz="2000" dirty="0">
                <a:solidFill>
                  <a:schemeClr val="tx1"/>
                </a:solidFill>
              </a:rPr>
              <a:t>3. http://www.nccp.org/publications/pdf/text_837.pdf</a:t>
            </a:r>
          </a:p>
          <a:p>
            <a:r>
              <a:rPr lang="en-US" sz="2000" dirty="0">
                <a:solidFill>
                  <a:schemeClr val="tx1"/>
                </a:solidFill>
              </a:rPr>
              <a:t>4. https://www.attendanceworks.org/wpcontent/uploads/2017/06/Attendance-in-the-early-grades.pdf</a:t>
            </a:r>
          </a:p>
          <a:p>
            <a:r>
              <a:rPr lang="en-US" sz="2000" dirty="0">
                <a:solidFill>
                  <a:schemeClr val="tx1"/>
                </a:solidFill>
              </a:rPr>
              <a:t>5. http://www.Baltimore-berc.org/pdfs/SixthGradeEWIFullReport.pdf</a:t>
            </a:r>
          </a:p>
          <a:p>
            <a:r>
              <a:rPr lang="en-US" sz="2000" dirty="0">
                <a:solidFill>
                  <a:schemeClr val="tx1"/>
                </a:solidFill>
              </a:rPr>
              <a:t>6. http://www.nccp.org/publications/pdf/text_837.pdf</a:t>
            </a:r>
          </a:p>
          <a:p>
            <a:endParaRPr lang="en-US" sz="2000" dirty="0"/>
          </a:p>
          <a:p>
            <a:endParaRPr lang="en-US" sz="1800" dirty="0"/>
          </a:p>
        </p:txBody>
      </p:sp>
    </p:spTree>
    <p:extLst>
      <p:ext uri="{BB962C8B-B14F-4D97-AF65-F5344CB8AC3E}">
        <p14:creationId xmlns:p14="http://schemas.microsoft.com/office/powerpoint/2010/main" val="264050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464193" cy="1320800"/>
          </a:xfrm>
        </p:spPr>
        <p:txBody>
          <a:bodyPr>
            <a:normAutofit fontScale="90000"/>
          </a:bodyPr>
          <a:lstStyle/>
          <a:p>
            <a:pPr algn="ctr"/>
            <a:r>
              <a:rPr lang="en-US" sz="8800" b="1" dirty="0"/>
              <a:t>Job Description</a:t>
            </a:r>
          </a:p>
        </p:txBody>
      </p:sp>
      <p:sp>
        <p:nvSpPr>
          <p:cNvPr id="3" name="Content Placeholder 2"/>
          <p:cNvSpPr>
            <a:spLocks noGrp="1"/>
          </p:cNvSpPr>
          <p:nvPr>
            <p:ph idx="1"/>
          </p:nvPr>
        </p:nvSpPr>
        <p:spPr>
          <a:xfrm>
            <a:off x="1066800" y="2189018"/>
            <a:ext cx="10058400" cy="4391891"/>
          </a:xfrm>
        </p:spPr>
        <p:txBody>
          <a:bodyPr>
            <a:normAutofit fontScale="77500" lnSpcReduction="20000"/>
          </a:bodyPr>
          <a:lstStyle/>
          <a:p>
            <a:r>
              <a:rPr lang="en-US" sz="3600" dirty="0"/>
              <a:t>Truant officers, who are also called attendance supervisors, truancy officers and superintendent’s designees ensure that students are attending school and intervene with students who have unexcused or excessive absences. </a:t>
            </a:r>
          </a:p>
          <a:p>
            <a:r>
              <a:rPr lang="en-US" sz="3600" dirty="0"/>
              <a:t>Additionally, they may serve as liaisons between school officials, parents, law enforcement agencies and the court system. Other responsibilities could be determined by your district such as: data, zoning, ADM funding, custody, discipline appeals, enrollment, court appearances, truancy review board, truancy intervention class, and referral source.</a:t>
            </a:r>
          </a:p>
        </p:txBody>
      </p:sp>
    </p:spTree>
    <p:extLst>
      <p:ext uri="{BB962C8B-B14F-4D97-AF65-F5344CB8AC3E}">
        <p14:creationId xmlns:p14="http://schemas.microsoft.com/office/powerpoint/2010/main" val="2297812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0"/>
            <a:ext cx="9550883" cy="1579418"/>
          </a:xfrm>
        </p:spPr>
        <p:txBody>
          <a:bodyPr>
            <a:normAutofit fontScale="90000"/>
          </a:bodyPr>
          <a:lstStyle/>
          <a:p>
            <a:pPr algn="ctr"/>
            <a:r>
              <a:rPr lang="en-US" sz="6000" b="1" dirty="0"/>
              <a:t>What is Chronic Absenteeism?</a:t>
            </a:r>
          </a:p>
        </p:txBody>
      </p:sp>
      <p:sp>
        <p:nvSpPr>
          <p:cNvPr id="3" name="Content Placeholder 2"/>
          <p:cNvSpPr>
            <a:spLocks noGrp="1"/>
          </p:cNvSpPr>
          <p:nvPr>
            <p:ph idx="1"/>
          </p:nvPr>
        </p:nvSpPr>
        <p:spPr>
          <a:xfrm>
            <a:off x="96981" y="1828800"/>
            <a:ext cx="10797441" cy="5029200"/>
          </a:xfrm>
        </p:spPr>
        <p:txBody>
          <a:bodyPr>
            <a:normAutofit/>
          </a:bodyPr>
          <a:lstStyle/>
          <a:p>
            <a:r>
              <a:rPr lang="en-US" sz="3000" b="1" dirty="0"/>
              <a:t>Chronic absenteeism</a:t>
            </a:r>
            <a:r>
              <a:rPr lang="en-US" sz="3000" dirty="0"/>
              <a:t> is defined as missing ten percent or more of the academic year for any reason, including excused and unexcused absences, suspensions and time missed due to changing schools. Based on a 180 day school year, that means a student would miss 18 days per year. </a:t>
            </a:r>
            <a:r>
              <a:rPr lang="en-US" sz="1900" dirty="0"/>
              <a:t>1. </a:t>
            </a:r>
          </a:p>
          <a:p>
            <a:r>
              <a:rPr lang="en-US" sz="3500" dirty="0"/>
              <a:t>Beginning </a:t>
            </a:r>
            <a:r>
              <a:rPr lang="en-US" sz="3000" dirty="0"/>
              <a:t>in the 2017-18 school year, chronic absenteeism became a part of district and school accountability. The measure is called the Chronically Out-of-School Indicator</a:t>
            </a:r>
            <a:r>
              <a:rPr lang="en-US" sz="3600" dirty="0"/>
              <a:t>. </a:t>
            </a:r>
          </a:p>
          <a:p>
            <a:pPr marL="0" indent="0">
              <a:buNone/>
            </a:pPr>
            <a:r>
              <a:rPr lang="en-US" sz="2200" dirty="0"/>
              <a:t>1.Source: Attendanceworks.org</a:t>
            </a:r>
          </a:p>
          <a:p>
            <a:endParaRPr lang="en-US" sz="3600" dirty="0"/>
          </a:p>
          <a:p>
            <a:endParaRPr lang="en-US" sz="2400" dirty="0"/>
          </a:p>
        </p:txBody>
      </p:sp>
    </p:spTree>
    <p:extLst>
      <p:ext uri="{BB962C8B-B14F-4D97-AF65-F5344CB8AC3E}">
        <p14:creationId xmlns:p14="http://schemas.microsoft.com/office/powerpoint/2010/main" val="346077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66206" y="1123406"/>
            <a:ext cx="10230392" cy="5003074"/>
          </a:xfrm>
        </p:spPr>
        <p:txBody>
          <a:bodyPr>
            <a:normAutofit fontScale="90000"/>
          </a:bodyPr>
          <a:lstStyle/>
          <a:p>
            <a:pPr algn="ctr"/>
            <a:r>
              <a:rPr lang="en-US" sz="8000" b="1" dirty="0"/>
              <a:t>Interactive Chronic </a:t>
            </a:r>
            <a:br>
              <a:rPr lang="en-US" sz="8000" b="1" dirty="0"/>
            </a:br>
            <a:r>
              <a:rPr lang="en-US" sz="8000" b="1" dirty="0"/>
              <a:t>Absenteeism Map</a:t>
            </a:r>
            <a:br>
              <a:rPr lang="en-US" sz="4400" dirty="0">
                <a:solidFill>
                  <a:schemeClr val="accent2">
                    <a:lumMod val="40000"/>
                    <a:lumOff val="60000"/>
                  </a:schemeClr>
                </a:solidFill>
              </a:rPr>
            </a:br>
            <a:br>
              <a:rPr lang="en-US" dirty="0"/>
            </a:br>
            <a:r>
              <a:rPr lang="en-US" dirty="0">
                <a:hlinkClick r:id="rId2"/>
              </a:rPr>
              <a:t>http</a:t>
            </a:r>
            <a:r>
              <a:rPr lang="en-US" dirty="0">
                <a:solidFill>
                  <a:schemeClr val="accent2">
                    <a:lumMod val="40000"/>
                    <a:lumOff val="60000"/>
                  </a:schemeClr>
                </a:solidFill>
                <a:hlinkClick r:id="rId2"/>
              </a:rPr>
              <a:t>://www.brookings.edu/blog/up-front/2019/09/10/what-are-the-factors-that-affect-learning-at-your-school</a:t>
            </a:r>
            <a:br>
              <a:rPr lang="en-US" dirty="0"/>
            </a:br>
            <a:endParaRPr lang="en-US" dirty="0"/>
          </a:p>
        </p:txBody>
      </p:sp>
    </p:spTree>
    <p:extLst>
      <p:ext uri="{BB962C8B-B14F-4D97-AF65-F5344CB8AC3E}">
        <p14:creationId xmlns:p14="http://schemas.microsoft.com/office/powerpoint/2010/main" val="3766607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07067" y="1058092"/>
            <a:ext cx="8381516" cy="1789612"/>
          </a:xfrm>
        </p:spPr>
        <p:txBody>
          <a:bodyPr/>
          <a:lstStyle/>
          <a:p>
            <a:pPr algn="ctr"/>
            <a:endParaRPr lang="en-US" sz="8000" dirty="0"/>
          </a:p>
        </p:txBody>
      </p:sp>
      <p:sp>
        <p:nvSpPr>
          <p:cNvPr id="3" name="Subtitle 2">
            <a:extLst>
              <a:ext uri="{FF2B5EF4-FFF2-40B4-BE49-F238E27FC236}">
                <a16:creationId xmlns:a16="http://schemas.microsoft.com/office/drawing/2014/main" id="{C6C23A8A-1278-4EB3-BBB2-744E326343EF}"/>
              </a:ext>
            </a:extLst>
          </p:cNvPr>
          <p:cNvSpPr>
            <a:spLocks noGrp="1"/>
          </p:cNvSpPr>
          <p:nvPr>
            <p:ph type="subTitle" idx="1"/>
          </p:nvPr>
        </p:nvSpPr>
        <p:spPr/>
        <p:txBody>
          <a:bodyPr/>
          <a:lstStyle/>
          <a:p>
            <a:pPr algn="ctr"/>
            <a:endParaRPr lang="en-US" dirty="0"/>
          </a:p>
        </p:txBody>
      </p:sp>
      <p:pic>
        <p:nvPicPr>
          <p:cNvPr id="5" name="Online Media 4">
            <a:hlinkClick r:id="" action="ppaction://media"/>
            <a:extLst>
              <a:ext uri="{FF2B5EF4-FFF2-40B4-BE49-F238E27FC236}">
                <a16:creationId xmlns:a16="http://schemas.microsoft.com/office/drawing/2014/main" id="{9C8A0DCC-F28C-44A5-9F95-77A114CA2CF2}"/>
              </a:ext>
            </a:extLst>
          </p:cNvPr>
          <p:cNvPicPr>
            <a:picLocks noRot="1" noChangeAspect="1"/>
          </p:cNvPicPr>
          <p:nvPr>
            <a:videoFile r:link="rId1"/>
          </p:nvPr>
        </p:nvPicPr>
        <p:blipFill>
          <a:blip r:embed="rId3"/>
          <a:stretch>
            <a:fillRect/>
          </a:stretch>
        </p:blipFill>
        <p:spPr>
          <a:xfrm>
            <a:off x="-12919" y="0"/>
            <a:ext cx="12204919" cy="6858000"/>
          </a:xfrm>
          <a:prstGeom prst="rect">
            <a:avLst/>
          </a:prstGeom>
        </p:spPr>
      </p:pic>
    </p:spTree>
    <p:extLst>
      <p:ext uri="{BB962C8B-B14F-4D97-AF65-F5344CB8AC3E}">
        <p14:creationId xmlns:p14="http://schemas.microsoft.com/office/powerpoint/2010/main" val="903709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751" y="0"/>
            <a:ext cx="9847377" cy="1302327"/>
          </a:xfrm>
        </p:spPr>
        <p:txBody>
          <a:bodyPr>
            <a:noAutofit/>
          </a:bodyPr>
          <a:lstStyle/>
          <a:p>
            <a:pPr algn="ctr"/>
            <a:r>
              <a:rPr lang="en-US" sz="5400" b="1" dirty="0"/>
              <a:t>Why does Attendance</a:t>
            </a:r>
            <a:r>
              <a:rPr lang="en-US" sz="6000" b="1" dirty="0"/>
              <a:t> </a:t>
            </a:r>
            <a:r>
              <a:rPr lang="en-US" sz="5400" b="1" dirty="0"/>
              <a:t>Matter?</a:t>
            </a:r>
          </a:p>
        </p:txBody>
      </p:sp>
      <p:sp>
        <p:nvSpPr>
          <p:cNvPr id="4" name="Content Placeholder 3"/>
          <p:cNvSpPr>
            <a:spLocks noGrp="1"/>
          </p:cNvSpPr>
          <p:nvPr>
            <p:ph idx="1"/>
          </p:nvPr>
        </p:nvSpPr>
        <p:spPr>
          <a:xfrm>
            <a:off x="387927" y="1662546"/>
            <a:ext cx="11171027" cy="4530436"/>
          </a:xfrm>
        </p:spPr>
        <p:txBody>
          <a:bodyPr>
            <a:normAutofit fontScale="92500" lnSpcReduction="20000"/>
          </a:bodyPr>
          <a:lstStyle/>
          <a:p>
            <a:r>
              <a:rPr lang="en-US" sz="2800" dirty="0"/>
              <a:t>Absenteeism in the first month of school can predict poor attendance throughout the school year. Half of the students who miss 2-4 days in September go on to miss nearly a month of school. </a:t>
            </a:r>
            <a:r>
              <a:rPr lang="en-US" sz="1400" dirty="0"/>
              <a:t>1.</a:t>
            </a:r>
          </a:p>
          <a:p>
            <a:r>
              <a:rPr lang="en-US" sz="2800" dirty="0"/>
              <a:t>Over 8 million U.S. students miss nearly a month of school each year. </a:t>
            </a:r>
            <a:r>
              <a:rPr lang="en-US" sz="1400" dirty="0"/>
              <a:t>2.</a:t>
            </a:r>
          </a:p>
          <a:p>
            <a:r>
              <a:rPr lang="en-US" sz="2800" dirty="0"/>
              <a:t>One in 10 kindergarten and first grade students are chronically absent. </a:t>
            </a:r>
            <a:r>
              <a:rPr lang="en-US" sz="1400" dirty="0"/>
              <a:t>3.</a:t>
            </a:r>
          </a:p>
          <a:p>
            <a:r>
              <a:rPr lang="en-US" sz="2800" dirty="0"/>
              <a:t>Poor attendance can influence whether children read proficiently by the end of the third grade or be held back. </a:t>
            </a:r>
            <a:r>
              <a:rPr lang="en-US" sz="1400" dirty="0"/>
              <a:t>4.</a:t>
            </a:r>
          </a:p>
          <a:p>
            <a:r>
              <a:rPr lang="en-US" sz="2800" dirty="0"/>
              <a:t>By 6</a:t>
            </a:r>
            <a:r>
              <a:rPr lang="en-US" sz="2800" baseline="30000" dirty="0"/>
              <a:t>th</a:t>
            </a:r>
            <a:r>
              <a:rPr lang="en-US" sz="2800" dirty="0"/>
              <a:t> grade, chronic absenteeism becomes a leading indicator that a student will drop out of school. </a:t>
            </a:r>
            <a:r>
              <a:rPr lang="en-US" sz="1400" dirty="0"/>
              <a:t>5.</a:t>
            </a:r>
          </a:p>
          <a:p>
            <a:r>
              <a:rPr lang="en-US" sz="2800" dirty="0"/>
              <a:t>Students who live in poverty are four times more likely to be chronically absent than others, for reasons beyond their control. </a:t>
            </a:r>
            <a:r>
              <a:rPr lang="en-US" sz="1400" dirty="0"/>
              <a:t>6.</a:t>
            </a:r>
          </a:p>
          <a:p>
            <a:endParaRPr lang="en-US" sz="2800" dirty="0"/>
          </a:p>
          <a:p>
            <a:endParaRPr lang="en-US" dirty="0"/>
          </a:p>
        </p:txBody>
      </p:sp>
    </p:spTree>
    <p:extLst>
      <p:ext uri="{BB962C8B-B14F-4D97-AF65-F5344CB8AC3E}">
        <p14:creationId xmlns:p14="http://schemas.microsoft.com/office/powerpoint/2010/main" val="823780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9">
            <a:extLst>
              <a:ext uri="{FF2B5EF4-FFF2-40B4-BE49-F238E27FC236}">
                <a16:creationId xmlns:a16="http://schemas.microsoft.com/office/drawing/2014/main" id="{D6CFB638-066C-4F07-AFF9-BE7E1B84F48A}"/>
              </a:ext>
            </a:extLst>
          </p:cNvPr>
          <p:cNvPicPr>
            <a:picLocks noChangeAspect="1"/>
          </p:cNvPicPr>
          <p:nvPr/>
        </p:nvPicPr>
        <p:blipFill>
          <a:blip r:embed="rId2"/>
          <a:stretch>
            <a:fillRect/>
          </a:stretch>
        </p:blipFill>
        <p:spPr>
          <a:xfrm>
            <a:off x="1543665" y="0"/>
            <a:ext cx="8268930" cy="6812281"/>
          </a:xfrm>
          <a:prstGeom prst="rect">
            <a:avLst/>
          </a:prstGeom>
        </p:spPr>
      </p:pic>
    </p:spTree>
    <p:extLst>
      <p:ext uri="{BB962C8B-B14F-4D97-AF65-F5344CB8AC3E}">
        <p14:creationId xmlns:p14="http://schemas.microsoft.com/office/powerpoint/2010/main" val="3902743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821939" cy="1320800"/>
          </a:xfrm>
        </p:spPr>
        <p:txBody>
          <a:bodyPr>
            <a:normAutofit fontScale="90000"/>
          </a:bodyPr>
          <a:lstStyle/>
          <a:p>
            <a:pPr algn="ctr"/>
            <a:r>
              <a:rPr lang="en-US" sz="8800" b="1" dirty="0"/>
              <a:t>What is Truancy?</a:t>
            </a:r>
          </a:p>
        </p:txBody>
      </p:sp>
      <p:sp>
        <p:nvSpPr>
          <p:cNvPr id="3" name="Content Placeholder 2"/>
          <p:cNvSpPr>
            <a:spLocks noGrp="1"/>
          </p:cNvSpPr>
          <p:nvPr>
            <p:ph idx="1"/>
          </p:nvPr>
        </p:nvSpPr>
        <p:spPr>
          <a:xfrm>
            <a:off x="677334" y="2160589"/>
            <a:ext cx="11015902" cy="3880773"/>
          </a:xfrm>
        </p:spPr>
        <p:txBody>
          <a:bodyPr>
            <a:normAutofit/>
          </a:bodyPr>
          <a:lstStyle/>
          <a:p>
            <a:r>
              <a:rPr lang="en-US" sz="4000" dirty="0"/>
              <a:t>In Tennessee, a student is considered </a:t>
            </a:r>
            <a:r>
              <a:rPr lang="en-US" sz="4000" b="1" dirty="0"/>
              <a:t>truant</a:t>
            </a:r>
            <a:r>
              <a:rPr lang="en-US" sz="4000" dirty="0"/>
              <a:t> at five </a:t>
            </a:r>
            <a:r>
              <a:rPr lang="en-US" sz="4000" b="1" dirty="0"/>
              <a:t>unexcused absences</a:t>
            </a:r>
            <a:r>
              <a:rPr lang="en-US" sz="4000" dirty="0"/>
              <a:t> and may be subject to legal intervention. Each school system has the autonomy to determine what is an excused and unexcused absence.</a:t>
            </a:r>
          </a:p>
        </p:txBody>
      </p:sp>
    </p:spTree>
    <p:extLst>
      <p:ext uri="{BB962C8B-B14F-4D97-AF65-F5344CB8AC3E}">
        <p14:creationId xmlns:p14="http://schemas.microsoft.com/office/powerpoint/2010/main" val="186876588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3994</TotalTime>
  <Words>2390</Words>
  <Application>Microsoft Office PowerPoint</Application>
  <PresentationFormat>Widescreen</PresentationFormat>
  <Paragraphs>322</Paragraphs>
  <Slides>28</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Trebuchet MS</vt:lpstr>
      <vt:lpstr>Wingdings 3</vt:lpstr>
      <vt:lpstr>Facet</vt:lpstr>
      <vt:lpstr>   Attendance Boot Camp September 21, 2022</vt:lpstr>
      <vt:lpstr>Attendance and Record Keeping  Covid Continuation…..</vt:lpstr>
      <vt:lpstr>Job Description</vt:lpstr>
      <vt:lpstr>What is Chronic Absenteeism?</vt:lpstr>
      <vt:lpstr>Interactive Chronic  Absenteeism Map  http://www.brookings.edu/blog/up-front/2019/09/10/what-are-the-factors-that-affect-learning-at-your-school </vt:lpstr>
      <vt:lpstr>PowerPoint Presentation</vt:lpstr>
      <vt:lpstr>Why does Attendance Matter?</vt:lpstr>
      <vt:lpstr>PowerPoint Presentation</vt:lpstr>
      <vt:lpstr>What is Truancy?</vt:lpstr>
      <vt:lpstr>Incentives to Keep Students  in School</vt:lpstr>
      <vt:lpstr>Tier Process</vt:lpstr>
      <vt:lpstr>Tier 1</vt:lpstr>
      <vt:lpstr>PowerPoint Presentation</vt:lpstr>
      <vt:lpstr>Tier 2</vt:lpstr>
      <vt:lpstr>Tier 3</vt:lpstr>
      <vt:lpstr>Truancy Intervention Class  for Parents</vt:lpstr>
      <vt:lpstr>Noncompliance</vt:lpstr>
      <vt:lpstr>Things to consider before  filing a petition</vt:lpstr>
      <vt:lpstr>Best Practices</vt:lpstr>
      <vt:lpstr>Best Practices Before Going to Court</vt:lpstr>
      <vt:lpstr>           FERPA</vt:lpstr>
      <vt:lpstr>Things Not to Do…</vt:lpstr>
      <vt:lpstr>Resources To Make the  Job Easier</vt:lpstr>
      <vt:lpstr> Resources to Make the Job Easier (continued)  </vt:lpstr>
      <vt:lpstr>RUG  Representation</vt:lpstr>
      <vt:lpstr>PowerPoint Presentation</vt:lpstr>
      <vt:lpstr>Questions ?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Boot camp  September 25, 2019</dc:title>
  <dc:creator>Cheryl Routzahn</dc:creator>
  <cp:lastModifiedBy>Cheryl Routzahn</cp:lastModifiedBy>
  <cp:revision>240</cp:revision>
  <dcterms:created xsi:type="dcterms:W3CDTF">2019-08-13T13:29:43Z</dcterms:created>
  <dcterms:modified xsi:type="dcterms:W3CDTF">2022-09-20T20:11:07Z</dcterms:modified>
</cp:coreProperties>
</file>