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287" r:id="rId4"/>
    <p:sldId id="288" r:id="rId5"/>
    <p:sldId id="289" r:id="rId6"/>
    <p:sldId id="290" r:id="rId7"/>
    <p:sldId id="291" r:id="rId8"/>
    <p:sldId id="294" r:id="rId9"/>
    <p:sldId id="292" r:id="rId10"/>
    <p:sldId id="293" r:id="rId11"/>
    <p:sldId id="286" r:id="rId12"/>
    <p:sldId id="268" r:id="rId13"/>
    <p:sldId id="296" r:id="rId14"/>
    <p:sldId id="299" r:id="rId15"/>
    <p:sldId id="301" r:id="rId16"/>
    <p:sldId id="295" r:id="rId17"/>
    <p:sldId id="298" r:id="rId18"/>
    <p:sldId id="305" r:id="rId19"/>
    <p:sldId id="300" r:id="rId20"/>
    <p:sldId id="307" r:id="rId21"/>
    <p:sldId id="303" r:id="rId22"/>
    <p:sldId id="308" r:id="rId23"/>
    <p:sldId id="309" r:id="rId24"/>
    <p:sldId id="316" r:id="rId25"/>
    <p:sldId id="317" r:id="rId26"/>
    <p:sldId id="318" r:id="rId27"/>
    <p:sldId id="319" r:id="rId28"/>
    <p:sldId id="310" r:id="rId29"/>
    <p:sldId id="311" r:id="rId30"/>
    <p:sldId id="312"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0C1FAF-0D35-4143-ABD9-A92DBFBCEA95}">
          <p14:sldIdLst>
            <p14:sldId id="256"/>
            <p14:sldId id="287"/>
            <p14:sldId id="288"/>
            <p14:sldId id="289"/>
            <p14:sldId id="290"/>
            <p14:sldId id="291"/>
            <p14:sldId id="294"/>
            <p14:sldId id="292"/>
            <p14:sldId id="293"/>
            <p14:sldId id="286"/>
            <p14:sldId id="268"/>
            <p14:sldId id="296"/>
            <p14:sldId id="299"/>
            <p14:sldId id="301"/>
            <p14:sldId id="295"/>
            <p14:sldId id="298"/>
            <p14:sldId id="305"/>
            <p14:sldId id="300"/>
            <p14:sldId id="307"/>
            <p14:sldId id="303"/>
            <p14:sldId id="308"/>
            <p14:sldId id="309"/>
            <p14:sldId id="316"/>
            <p14:sldId id="317"/>
            <p14:sldId id="318"/>
            <p14:sldId id="319"/>
            <p14:sldId id="310"/>
            <p14:sldId id="311"/>
            <p14:sldId id="312"/>
            <p14:sldId id="2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44" autoAdjust="0"/>
    <p:restoredTop sz="99596" autoAdjust="0"/>
  </p:normalViewPr>
  <p:slideViewPr>
    <p:cSldViewPr>
      <p:cViewPr varScale="1">
        <p:scale>
          <a:sx n="87" d="100"/>
          <a:sy n="87"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47967-2588-4DCA-971D-5444F1B0F512}" type="datetimeFigureOut">
              <a:rPr lang="en-US" smtClean="0"/>
              <a:t>4/27/2017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4A9F4-CAD1-495F-A87D-9C3D4CFF1243}" type="slidenum">
              <a:rPr lang="en-US" smtClean="0"/>
              <a:t>‹#›</a:t>
            </a:fld>
            <a:endParaRPr lang="en-US"/>
          </a:p>
        </p:txBody>
      </p:sp>
    </p:spTree>
    <p:extLst>
      <p:ext uri="{BB962C8B-B14F-4D97-AF65-F5344CB8AC3E}">
        <p14:creationId xmlns:p14="http://schemas.microsoft.com/office/powerpoint/2010/main" val="379436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30EB8B-4CE7-154F-91CB-AFFB18F21D4F}" type="slidenum">
              <a:rPr lang="en-US" smtClean="0"/>
              <a:t>2</a:t>
            </a:fld>
            <a:endParaRPr lang="en-US"/>
          </a:p>
        </p:txBody>
      </p:sp>
    </p:spTree>
    <p:extLst>
      <p:ext uri="{BB962C8B-B14F-4D97-AF65-F5344CB8AC3E}">
        <p14:creationId xmlns:p14="http://schemas.microsoft.com/office/powerpoint/2010/main" val="2256167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According to The Wall Street Journal, the U.S. goes through 100 billion plastic shopping bags annually.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According to a Mass Food Association survey, in 2012 the average supermarket in Massachusetts dispensed over two and one half million disposable bags – 2,682,643.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The average </a:t>
            </a:r>
            <a:r>
              <a:rPr lang="en-US" sz="1400" u="sng" dirty="0"/>
              <a:t>family </a:t>
            </a:r>
            <a:r>
              <a:rPr lang="en-US" sz="1400" dirty="0"/>
              <a:t>shopper returns home with 15 bags per trip</a:t>
            </a:r>
            <a:r>
              <a:rPr lang="en-US" sz="1400" baseline="0" dirty="0"/>
              <a:t> to the </a:t>
            </a:r>
            <a:r>
              <a:rPr lang="en-US" sz="1400" u="sng" baseline="0" dirty="0">
                <a:solidFill>
                  <a:srgbClr val="FF0000"/>
                </a:solidFill>
              </a:rPr>
              <a:t>grocery</a:t>
            </a:r>
            <a:r>
              <a:rPr lang="en-US" sz="1400" baseline="0" dirty="0"/>
              <a:t> store, and by </a:t>
            </a:r>
            <a:r>
              <a:rPr lang="en-US" sz="1400" u="sng" baseline="0" dirty="0"/>
              <a:t>some estimates, </a:t>
            </a:r>
            <a:r>
              <a:rPr lang="en-US" sz="1400" baseline="0" dirty="0"/>
              <a:t>e</a:t>
            </a:r>
            <a:r>
              <a:rPr lang="en-US" sz="1400" dirty="0"/>
              <a:t>ach </a:t>
            </a:r>
            <a:r>
              <a:rPr lang="en-US" sz="1400" baseline="0" dirty="0"/>
              <a:t>plastic shopping bag is in use for an average of 12 minutes and approximately 90% are discarded after one use.</a:t>
            </a:r>
          </a:p>
          <a:p>
            <a:endParaRPr lang="en-US" dirty="0"/>
          </a:p>
        </p:txBody>
      </p:sp>
      <p:sp>
        <p:nvSpPr>
          <p:cNvPr id="4" name="Slide Number Placeholder 3"/>
          <p:cNvSpPr>
            <a:spLocks noGrp="1"/>
          </p:cNvSpPr>
          <p:nvPr>
            <p:ph type="sldNum" sz="quarter" idx="10"/>
          </p:nvPr>
        </p:nvSpPr>
        <p:spPr/>
        <p:txBody>
          <a:bodyPr/>
          <a:lstStyle/>
          <a:p>
            <a:fld id="{443BF059-750B-B24D-A859-8533CBEF3A43}" type="slidenum">
              <a:rPr lang="en-US" smtClean="0"/>
              <a:pPr/>
              <a:t>13</a:t>
            </a:fld>
            <a:endParaRPr lang="en-US"/>
          </a:p>
        </p:txBody>
      </p:sp>
    </p:spTree>
    <p:extLst>
      <p:ext uri="{BB962C8B-B14F-4D97-AF65-F5344CB8AC3E}">
        <p14:creationId xmlns:p14="http://schemas.microsoft.com/office/powerpoint/2010/main" val="100376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a:t>Here are some recent views from local woods and waterways right here in town…</a:t>
            </a:r>
          </a:p>
          <a:p>
            <a:endParaRPr lang="en-US"/>
          </a:p>
        </p:txBody>
      </p:sp>
      <p:sp>
        <p:nvSpPr>
          <p:cNvPr id="4" name="Slide Number Placeholder 3"/>
          <p:cNvSpPr>
            <a:spLocks noGrp="1"/>
          </p:cNvSpPr>
          <p:nvPr>
            <p:ph type="sldNum" sz="quarter" idx="10"/>
          </p:nvPr>
        </p:nvSpPr>
        <p:spPr/>
        <p:txBody>
          <a:bodyPr/>
          <a:lstStyle/>
          <a:p>
            <a:fld id="{864BA55D-09B4-3C42-B5B2-DD9F893D9728}" type="slidenum">
              <a:rPr lang="en-US" smtClean="0"/>
              <a:pPr/>
              <a:t>15</a:t>
            </a:fld>
            <a:endParaRPr lang="en-US"/>
          </a:p>
        </p:txBody>
      </p:sp>
    </p:spTree>
    <p:extLst>
      <p:ext uri="{BB962C8B-B14F-4D97-AF65-F5344CB8AC3E}">
        <p14:creationId xmlns:p14="http://schemas.microsoft.com/office/powerpoint/2010/main" val="388321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dirty="0">
                <a:solidFill>
                  <a:srgbClr val="000000"/>
                </a:solidFill>
              </a:rPr>
              <a:t>Years of efforts to educate the public and encourage recycling have failed to increase recycling rates for plastic bags,</a:t>
            </a:r>
            <a:r>
              <a:rPr lang="en-US" sz="1400" b="0" baseline="0" dirty="0">
                <a:solidFill>
                  <a:srgbClr val="000000"/>
                </a:solidFill>
              </a:rPr>
              <a:t> which are estimated to be between 3-10% nationwide. </a:t>
            </a:r>
          </a:p>
          <a:p>
            <a:endParaRPr lang="en-US" sz="1400" dirty="0">
              <a:solidFill>
                <a:srgbClr val="000000"/>
              </a:solidFill>
            </a:endParaRPr>
          </a:p>
          <a:p>
            <a:r>
              <a:rPr lang="en-US" sz="1400" b="0" baseline="0" dirty="0">
                <a:solidFill>
                  <a:srgbClr val="000000"/>
                </a:solidFill>
              </a:rPr>
              <a:t>Recycling is not particularly cost-effective - it actually costs more to recycle a bag than make a new one. </a:t>
            </a:r>
          </a:p>
          <a:p>
            <a:endParaRPr lang="en-US" sz="1400" dirty="0">
              <a:solidFill>
                <a:srgbClr val="000000"/>
              </a:solidFill>
            </a:endParaRPr>
          </a:p>
          <a:p>
            <a:r>
              <a:rPr lang="en-US" sz="1400" b="0" baseline="0" dirty="0">
                <a:solidFill>
                  <a:srgbClr val="000000"/>
                </a:solidFill>
              </a:rPr>
              <a:t>Plastic bags also can’t be recycled in our municipal curbside recycling bins. Those that are disposed of improperly get entangled every day in recycling machinery, causing ongoing labor and repair costs for these facilities.</a:t>
            </a:r>
            <a:endParaRPr lang="en-US" sz="1400" b="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864BA55D-09B4-3C42-B5B2-DD9F893D9728}" type="slidenum">
              <a:rPr lang="en-US" smtClean="0"/>
              <a:pPr/>
              <a:t>16</a:t>
            </a:fld>
            <a:endParaRPr lang="en-US"/>
          </a:p>
        </p:txBody>
      </p:sp>
    </p:spTree>
    <p:extLst>
      <p:ext uri="{BB962C8B-B14F-4D97-AF65-F5344CB8AC3E}">
        <p14:creationId xmlns:p14="http://schemas.microsoft.com/office/powerpoint/2010/main" val="3015114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ctr" rtl="0">
              <a:lnSpc>
                <a:spcPct val="115000"/>
              </a:lnSpc>
              <a:spcBef>
                <a:spcPts val="0"/>
              </a:spcBef>
              <a:buSzPct val="91666"/>
              <a:buNone/>
            </a:pPr>
            <a:r>
              <a:rPr lang="en" sz="1200" b="1">
                <a:solidFill>
                  <a:schemeClr val="dk1"/>
                </a:solidFill>
              </a:rPr>
              <a:t>10 - Recycling Problems</a:t>
            </a:r>
          </a:p>
          <a:p>
            <a:pPr lvl="0" rtl="0">
              <a:lnSpc>
                <a:spcPct val="115000"/>
              </a:lnSpc>
              <a:spcBef>
                <a:spcPts val="0"/>
              </a:spcBef>
              <a:buSzPct val="91666"/>
              <a:buNone/>
            </a:pPr>
            <a:r>
              <a:rPr lang="en" sz="1200">
                <a:solidFill>
                  <a:schemeClr val="dk1"/>
                </a:solidFill>
              </a:rPr>
              <a:t>Plastic Bags require special recycling</a:t>
            </a:r>
          </a:p>
          <a:p>
            <a:pPr marL="457200" lvl="0" indent="-304800" rtl="0">
              <a:lnSpc>
                <a:spcPct val="115000"/>
              </a:lnSpc>
              <a:spcBef>
                <a:spcPts val="0"/>
              </a:spcBef>
              <a:buClr>
                <a:schemeClr val="dk1"/>
              </a:buClr>
              <a:buSzPct val="100000"/>
            </a:pPr>
            <a:r>
              <a:rPr lang="en" sz="1200">
                <a:solidFill>
                  <a:schemeClr val="dk1"/>
                </a:solidFill>
              </a:rPr>
              <a:t>When put into the standard stream they have become the </a:t>
            </a:r>
            <a:r>
              <a:rPr lang="en" sz="1200" b="1">
                <a:solidFill>
                  <a:schemeClr val="dk1"/>
                </a:solidFill>
              </a:rPr>
              <a:t>#1 contaminate</a:t>
            </a:r>
            <a:r>
              <a:rPr lang="en" sz="1200">
                <a:solidFill>
                  <a:schemeClr val="dk1"/>
                </a:solidFill>
              </a:rPr>
              <a:t> according to the Framingham DPW and EL Harvey.</a:t>
            </a:r>
          </a:p>
          <a:p>
            <a:pPr marL="457200" lvl="0" indent="-304800" rtl="0">
              <a:lnSpc>
                <a:spcPct val="115000"/>
              </a:lnSpc>
              <a:spcBef>
                <a:spcPts val="0"/>
              </a:spcBef>
              <a:buClr>
                <a:schemeClr val="dk1"/>
              </a:buClr>
              <a:buSzPct val="100000"/>
            </a:pPr>
            <a:r>
              <a:rPr lang="en" sz="1200">
                <a:solidFill>
                  <a:schemeClr val="dk1"/>
                </a:solidFill>
              </a:rPr>
              <a:t>They get</a:t>
            </a:r>
            <a:r>
              <a:rPr lang="en" sz="1200" b="1">
                <a:solidFill>
                  <a:schemeClr val="dk1"/>
                </a:solidFill>
              </a:rPr>
              <a:t> caught in the sorting machines</a:t>
            </a:r>
            <a:r>
              <a:rPr lang="en" sz="1200">
                <a:solidFill>
                  <a:schemeClr val="dk1"/>
                </a:solidFill>
              </a:rPr>
              <a:t> and it requires manual effort to get them out as you see here.</a:t>
            </a:r>
          </a:p>
          <a:p>
            <a:pPr lvl="0" rtl="0">
              <a:lnSpc>
                <a:spcPct val="115000"/>
              </a:lnSpc>
              <a:spcBef>
                <a:spcPts val="0"/>
              </a:spcBef>
              <a:buSzPct val="91666"/>
              <a:buNone/>
            </a:pPr>
            <a:endParaRPr sz="1200">
              <a:solidFill>
                <a:schemeClr val="dk1"/>
              </a:solidFill>
            </a:endParaRPr>
          </a:p>
          <a:p>
            <a:pPr lvl="0" rtl="0">
              <a:lnSpc>
                <a:spcPct val="115000"/>
              </a:lnSpc>
              <a:spcBef>
                <a:spcPts val="0"/>
              </a:spcBef>
              <a:buSzPct val="91666"/>
              <a:buNone/>
            </a:pPr>
            <a:r>
              <a:rPr lang="en" sz="1200">
                <a:solidFill>
                  <a:schemeClr val="dk1"/>
                </a:solidFill>
              </a:rPr>
              <a:t>Even when properly recycled in most cases it </a:t>
            </a:r>
            <a:r>
              <a:rPr lang="en" sz="1200" b="1">
                <a:solidFill>
                  <a:schemeClr val="dk1"/>
                </a:solidFill>
              </a:rPr>
              <a:t>costs more to deliver the plastic to</a:t>
            </a:r>
            <a:r>
              <a:rPr lang="en" sz="1200">
                <a:solidFill>
                  <a:schemeClr val="dk1"/>
                </a:solidFill>
              </a:rPr>
              <a:t> a recycling facility than the plastic is worth.  </a:t>
            </a:r>
          </a:p>
          <a:p>
            <a:pPr marL="457200" lvl="0" indent="-304800" rtl="0">
              <a:lnSpc>
                <a:spcPct val="115000"/>
              </a:lnSpc>
              <a:spcBef>
                <a:spcPts val="0"/>
              </a:spcBef>
              <a:buClr>
                <a:schemeClr val="dk1"/>
              </a:buClr>
              <a:buSzPct val="100000"/>
            </a:pPr>
            <a:r>
              <a:rPr lang="en" sz="1200" b="1">
                <a:solidFill>
                  <a:schemeClr val="dk1"/>
                </a:solidFill>
              </a:rPr>
              <a:t>Recycling is not the answer.</a:t>
            </a:r>
          </a:p>
        </p:txBody>
      </p:sp>
    </p:spTree>
    <p:extLst>
      <p:ext uri="{BB962C8B-B14F-4D97-AF65-F5344CB8AC3E}">
        <p14:creationId xmlns:p14="http://schemas.microsoft.com/office/powerpoint/2010/main" val="1745392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buClr>
                <a:schemeClr val="bg2">
                  <a:lumMod val="75000"/>
                </a:schemeClr>
              </a:buClr>
              <a:buFont typeface="Arial"/>
              <a:buChar char="•"/>
            </a:pPr>
            <a:r>
              <a:rPr lang="en-US" sz="1400" dirty="0">
                <a:solidFill>
                  <a:srgbClr val="000000"/>
                </a:solidFill>
              </a:rPr>
              <a:t> On land, plastic bags take 500 to 1000 years to decompose</a:t>
            </a:r>
          </a:p>
          <a:p>
            <a:pPr>
              <a:buClr>
                <a:schemeClr val="bg2">
                  <a:lumMod val="75000"/>
                </a:schemeClr>
              </a:buClr>
              <a:buFont typeface="Arial"/>
              <a:buChar char="•"/>
            </a:pPr>
            <a:r>
              <a:rPr lang="en-US" sz="1400" dirty="0">
                <a:solidFill>
                  <a:srgbClr val="000000"/>
                </a:solidFill>
              </a:rPr>
              <a:t> Light weight – windblown debris can easily reach far- away woods and waterways</a:t>
            </a:r>
          </a:p>
          <a:p>
            <a:pPr>
              <a:buClr>
                <a:schemeClr val="bg2">
                  <a:lumMod val="75000"/>
                </a:schemeClr>
              </a:buClr>
              <a:buFont typeface="Arial"/>
              <a:buChar char="•"/>
            </a:pPr>
            <a:endParaRPr lang="en-US" sz="1400" dirty="0">
              <a:solidFill>
                <a:srgbClr val="000000"/>
              </a:solidFill>
            </a:endParaRPr>
          </a:p>
          <a:p>
            <a:pPr>
              <a:spcAft>
                <a:spcPts val="1200"/>
              </a:spcAft>
              <a:buClr>
                <a:schemeClr val="bg2">
                  <a:lumMod val="75000"/>
                </a:schemeClr>
              </a:buClr>
              <a:buSzPct val="110000"/>
              <a:buFont typeface="Arial"/>
              <a:buChar char="•"/>
            </a:pPr>
            <a:r>
              <a:rPr lang="en-US" sz="1400" dirty="0">
                <a:solidFill>
                  <a:srgbClr val="000000"/>
                </a:solidFill>
              </a:rPr>
              <a:t> In landfills – release CO2 which promotes the leaking of other gases including methane</a:t>
            </a:r>
          </a:p>
          <a:p>
            <a:pPr>
              <a:buClr>
                <a:schemeClr val="bg2">
                  <a:lumMod val="75000"/>
                </a:schemeClr>
              </a:buClr>
              <a:buSzPct val="110000"/>
              <a:buFont typeface="Arial"/>
              <a:buChar char="•"/>
            </a:pPr>
            <a:r>
              <a:rPr lang="en-US" sz="1400" dirty="0">
                <a:solidFill>
                  <a:srgbClr val="000000"/>
                </a:solidFill>
              </a:rPr>
              <a:t> Contaminate a wide range of natural terrestrial, freshwater and marine habitats</a:t>
            </a:r>
          </a:p>
          <a:p>
            <a:endParaRPr lang="en-US" dirty="0"/>
          </a:p>
        </p:txBody>
      </p:sp>
      <p:sp>
        <p:nvSpPr>
          <p:cNvPr id="4" name="Slide Number Placeholder 3"/>
          <p:cNvSpPr>
            <a:spLocks noGrp="1"/>
          </p:cNvSpPr>
          <p:nvPr>
            <p:ph type="sldNum" sz="quarter" idx="10"/>
          </p:nvPr>
        </p:nvSpPr>
        <p:spPr/>
        <p:txBody>
          <a:bodyPr/>
          <a:lstStyle/>
          <a:p>
            <a:fld id="{443BF059-750B-B24D-A859-8533CBEF3A43}" type="slidenum">
              <a:rPr lang="en-US" smtClean="0"/>
              <a:pPr/>
              <a:t>19</a:t>
            </a:fld>
            <a:endParaRPr lang="en-US"/>
          </a:p>
        </p:txBody>
      </p:sp>
    </p:spTree>
    <p:extLst>
      <p:ext uri="{BB962C8B-B14F-4D97-AF65-F5344CB8AC3E}">
        <p14:creationId xmlns:p14="http://schemas.microsoft.com/office/powerpoint/2010/main" val="3944251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ctr" rtl="0">
              <a:lnSpc>
                <a:spcPct val="115000"/>
              </a:lnSpc>
              <a:spcBef>
                <a:spcPts val="0"/>
              </a:spcBef>
              <a:buNone/>
            </a:pPr>
            <a:r>
              <a:rPr lang="en" sz="1200" b="1">
                <a:solidFill>
                  <a:schemeClr val="dk1"/>
                </a:solidFill>
              </a:rPr>
              <a:t>6 - Non renewable</a:t>
            </a:r>
          </a:p>
          <a:p>
            <a:pPr lvl="0" rtl="0">
              <a:lnSpc>
                <a:spcPct val="115000"/>
              </a:lnSpc>
              <a:spcBef>
                <a:spcPts val="0"/>
              </a:spcBef>
              <a:buNone/>
            </a:pPr>
            <a:r>
              <a:rPr lang="en" sz="1200">
                <a:solidFill>
                  <a:schemeClr val="dk1"/>
                </a:solidFill>
              </a:rPr>
              <a:t>There are a number of environmental issues with these bags.  </a:t>
            </a:r>
          </a:p>
          <a:p>
            <a:pPr marL="457200" lvl="0" indent="-304800">
              <a:lnSpc>
                <a:spcPct val="115000"/>
              </a:lnSpc>
              <a:spcBef>
                <a:spcPts val="0"/>
              </a:spcBef>
              <a:buSzPct val="100000"/>
              <a:buChar char="●"/>
            </a:pPr>
            <a:r>
              <a:rPr lang="en" sz="1200">
                <a:solidFill>
                  <a:schemeClr val="dk1"/>
                </a:solidFill>
              </a:rPr>
              <a:t>Plastic bags require non renewable fossil fuels to create.</a:t>
            </a:r>
          </a:p>
        </p:txBody>
      </p:sp>
    </p:spTree>
    <p:extLst>
      <p:ext uri="{BB962C8B-B14F-4D97-AF65-F5344CB8AC3E}">
        <p14:creationId xmlns:p14="http://schemas.microsoft.com/office/powerpoint/2010/main" val="512242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The harm plastic</a:t>
            </a:r>
            <a:r>
              <a:rPr lang="en-US" sz="1400" baseline="0" dirty="0"/>
              <a:t> bags do to the environment is well known. </a:t>
            </a:r>
            <a:r>
              <a:rPr lang="en-US" sz="1400" dirty="0"/>
              <a:t>Researchers in Australia</a:t>
            </a:r>
            <a:r>
              <a:rPr lang="en-US" sz="1400" baseline="0" dirty="0"/>
              <a:t> estimate that ALL of the worlds sea birds have plastic in their systems, and plastic bags are estimated to cause over 100,000 sea turtle and other marine animal deaths every year.</a:t>
            </a:r>
          </a:p>
        </p:txBody>
      </p:sp>
      <p:sp>
        <p:nvSpPr>
          <p:cNvPr id="4" name="Slide Number Placeholder 3"/>
          <p:cNvSpPr>
            <a:spLocks noGrp="1"/>
          </p:cNvSpPr>
          <p:nvPr>
            <p:ph type="sldNum" sz="quarter" idx="10"/>
          </p:nvPr>
        </p:nvSpPr>
        <p:spPr/>
        <p:txBody>
          <a:bodyPr/>
          <a:lstStyle/>
          <a:p>
            <a:fld id="{443BF059-750B-B24D-A859-8533CBEF3A43}" type="slidenum">
              <a:rPr lang="en-US" smtClean="0"/>
              <a:pPr/>
              <a:t>21</a:t>
            </a:fld>
            <a:endParaRPr lang="en-US"/>
          </a:p>
        </p:txBody>
      </p:sp>
    </p:spTree>
    <p:extLst>
      <p:ext uri="{BB962C8B-B14F-4D97-AF65-F5344CB8AC3E}">
        <p14:creationId xmlns:p14="http://schemas.microsoft.com/office/powerpoint/2010/main" val="720264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Terrestrial wildlife, farm animals, and pets</a:t>
            </a:r>
            <a:r>
              <a:rPr lang="en-US" sz="1400" baseline="0" dirty="0"/>
              <a:t> are also harmed by plastic bags. When plastic bags accumulate in animals’ stomachs, intestinal blockages can lead to starvation and death.</a:t>
            </a:r>
            <a:endParaRPr lang="en-US" sz="1400" dirty="0"/>
          </a:p>
        </p:txBody>
      </p:sp>
      <p:sp>
        <p:nvSpPr>
          <p:cNvPr id="4" name="Slide Number Placeholder 3"/>
          <p:cNvSpPr>
            <a:spLocks noGrp="1"/>
          </p:cNvSpPr>
          <p:nvPr>
            <p:ph type="sldNum" sz="quarter" idx="10"/>
          </p:nvPr>
        </p:nvSpPr>
        <p:spPr/>
        <p:txBody>
          <a:bodyPr/>
          <a:lstStyle/>
          <a:p>
            <a:fld id="{443BF059-750B-B24D-A859-8533CBEF3A43}" type="slidenum">
              <a:rPr lang="en-US" smtClean="0"/>
              <a:pPr/>
              <a:t>22</a:t>
            </a:fld>
            <a:endParaRPr lang="en-US"/>
          </a:p>
        </p:txBody>
      </p:sp>
    </p:spTree>
    <p:extLst>
      <p:ext uri="{BB962C8B-B14F-4D97-AF65-F5344CB8AC3E}">
        <p14:creationId xmlns:p14="http://schemas.microsoft.com/office/powerpoint/2010/main" val="1803731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There is also reason to be concerned</a:t>
            </a:r>
            <a:r>
              <a:rPr lang="en-US" sz="1400" kern="1200" baseline="0" dirty="0">
                <a:solidFill>
                  <a:schemeClr val="tx1"/>
                </a:solidFill>
                <a:latin typeface="+mn-lt"/>
                <a:ea typeface="+mn-ea"/>
                <a:cs typeface="+mn-cs"/>
              </a:rPr>
              <a:t> about the accumulation of plastics in our seafood. When plastics break up into tiny pieces, they wash away into our waterways and ultimately reach the ocean, where they absorb pollutants already present in the water.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solidFill>
                <a:latin typeface="+mn-lt"/>
                <a:ea typeface="+mn-ea"/>
                <a:cs typeface="+mn-cs"/>
              </a:rPr>
              <a:t>These pollutants </a:t>
            </a:r>
            <a:r>
              <a:rPr lang="en-US" sz="1400" kern="1200" baseline="0" dirty="0" err="1">
                <a:solidFill>
                  <a:schemeClr val="tx1"/>
                </a:solidFill>
                <a:latin typeface="+mn-lt"/>
                <a:ea typeface="+mn-ea"/>
                <a:cs typeface="+mn-cs"/>
              </a:rPr>
              <a:t>bioaccumulate</a:t>
            </a:r>
            <a:r>
              <a:rPr lang="en-US" sz="1400" kern="1200" baseline="0" dirty="0">
                <a:solidFill>
                  <a:schemeClr val="tx1"/>
                </a:solidFill>
                <a:latin typeface="+mn-lt"/>
                <a:ea typeface="+mn-ea"/>
                <a:cs typeface="+mn-cs"/>
              </a:rPr>
              <a:t> in marine animals when they mistake plastic for plankton, and move up the food chain to the fish that we eventually eat.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solidFill>
                <a:latin typeface="+mn-lt"/>
                <a:ea typeface="+mn-ea"/>
                <a:cs typeface="+mn-cs"/>
              </a:rPr>
              <a:t>EPA chemist </a:t>
            </a:r>
            <a:r>
              <a:rPr lang="en-US" sz="1400" kern="1200" dirty="0">
                <a:solidFill>
                  <a:schemeClr val="tx1"/>
                </a:solidFill>
                <a:latin typeface="+mn-lt"/>
                <a:ea typeface="+mn-ea"/>
                <a:cs typeface="+mn-cs"/>
              </a:rPr>
              <a:t>Richard </a:t>
            </a:r>
            <a:r>
              <a:rPr lang="en-US" sz="1400" kern="1200" dirty="0" err="1">
                <a:solidFill>
                  <a:schemeClr val="tx1"/>
                </a:solidFill>
                <a:latin typeface="+mn-lt"/>
                <a:ea typeface="+mn-ea"/>
                <a:cs typeface="+mn-cs"/>
              </a:rPr>
              <a:t>Engler</a:t>
            </a:r>
            <a:r>
              <a:rPr lang="en-US" sz="1400" kern="1200" dirty="0">
                <a:solidFill>
                  <a:schemeClr val="tx1"/>
                </a:solidFill>
                <a:latin typeface="+mn-lt"/>
                <a:ea typeface="+mn-ea"/>
                <a:cs typeface="+mn-cs"/>
              </a:rPr>
              <a:t> concluded, “While current research cannot quantify the amount, plastic in the ocean does appear to contribute to [persistent, </a:t>
            </a:r>
            <a:r>
              <a:rPr lang="en-US" sz="1400" kern="1200" dirty="0" err="1">
                <a:solidFill>
                  <a:schemeClr val="tx1"/>
                </a:solidFill>
                <a:latin typeface="+mn-lt"/>
                <a:ea typeface="+mn-ea"/>
                <a:cs typeface="+mn-cs"/>
              </a:rPr>
              <a:t>bioaccumulative</a:t>
            </a:r>
            <a:r>
              <a:rPr lang="en-US" sz="1400" kern="1200" dirty="0">
                <a:solidFill>
                  <a:schemeClr val="tx1"/>
                </a:solidFill>
                <a:latin typeface="+mn-lt"/>
                <a:ea typeface="+mn-ea"/>
                <a:cs typeface="+mn-cs"/>
              </a:rPr>
              <a:t>, and toxic substances] in the human diet.”1 </a:t>
            </a:r>
            <a:endParaRPr lang="en-US" sz="1400" dirty="0"/>
          </a:p>
          <a:p>
            <a:endParaRPr lang="en-US" dirty="0"/>
          </a:p>
        </p:txBody>
      </p:sp>
      <p:sp>
        <p:nvSpPr>
          <p:cNvPr id="4" name="Slide Number Placeholder 3"/>
          <p:cNvSpPr>
            <a:spLocks noGrp="1"/>
          </p:cNvSpPr>
          <p:nvPr>
            <p:ph type="sldNum" sz="quarter" idx="10"/>
          </p:nvPr>
        </p:nvSpPr>
        <p:spPr/>
        <p:txBody>
          <a:bodyPr/>
          <a:lstStyle/>
          <a:p>
            <a:fld id="{443BF059-750B-B24D-A859-8533CBEF3A43}" type="slidenum">
              <a:rPr lang="en-US" smtClean="0"/>
              <a:pPr/>
              <a:t>23</a:t>
            </a:fld>
            <a:endParaRPr lang="en-US"/>
          </a:p>
        </p:txBody>
      </p:sp>
    </p:spTree>
    <p:extLst>
      <p:ext uri="{BB962C8B-B14F-4D97-AF65-F5344CB8AC3E}">
        <p14:creationId xmlns:p14="http://schemas.microsoft.com/office/powerpoint/2010/main" val="1892648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There are many alternatives to single-use plastic bags available,</a:t>
            </a:r>
            <a:r>
              <a:rPr lang="en-US" sz="1400" baseline="0" dirty="0"/>
              <a:t> and under our proposed bylaw, b</a:t>
            </a:r>
            <a:r>
              <a:rPr lang="en-US" sz="1400" dirty="0"/>
              <a:t>usinesses</a:t>
            </a:r>
            <a:r>
              <a:rPr lang="en-US" sz="1400" baseline="0" dirty="0"/>
              <a:t> </a:t>
            </a:r>
            <a:r>
              <a:rPr lang="en-US" sz="1400" dirty="0"/>
              <a:t>may provide thicker</a:t>
            </a:r>
            <a:r>
              <a:rPr lang="en-US" sz="1400" baseline="0" dirty="0"/>
              <a:t> </a:t>
            </a:r>
            <a:r>
              <a:rPr lang="en-US" sz="1400" dirty="0"/>
              <a:t>plastic bags that can be reused multiple times,</a:t>
            </a:r>
            <a:r>
              <a:rPr lang="en-US" sz="1400" baseline="0" dirty="0"/>
              <a:t> or they may choose to follow the lead of Trader Joe’s and Whole Foods and only provide paper.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a:t>Customers are also encouraged to bring their own bags, whether canvass, paper or recycled plastic – and if having a light-weight bag with handles is important to you, there are nylon bags, such as the red one on the left of this slide, and this one I brought to show you tonight, which folds up conveniently into this little</a:t>
            </a:r>
            <a:r>
              <a:rPr lang="en-US" sz="1400" dirty="0"/>
              <a:t> pouch,</a:t>
            </a:r>
            <a:r>
              <a:rPr lang="en-US" sz="1400" baseline="0" dirty="0"/>
              <a:t> that are essentially identical in size and shape to the single-use plastic bags, but much sturdier and infinitely reusable.</a:t>
            </a:r>
            <a:endParaRPr lang="en-US" sz="1400" dirty="0"/>
          </a:p>
        </p:txBody>
      </p:sp>
      <p:sp>
        <p:nvSpPr>
          <p:cNvPr id="4" name="Slide Number Placeholder 3"/>
          <p:cNvSpPr>
            <a:spLocks noGrp="1"/>
          </p:cNvSpPr>
          <p:nvPr>
            <p:ph type="sldNum" sz="quarter" idx="10"/>
          </p:nvPr>
        </p:nvSpPr>
        <p:spPr/>
        <p:txBody>
          <a:bodyPr/>
          <a:lstStyle/>
          <a:p>
            <a:fld id="{443BF059-750B-B24D-A859-8533CBEF3A43}" type="slidenum">
              <a:rPr lang="en-US" smtClean="0"/>
              <a:pPr/>
              <a:t>27</a:t>
            </a:fld>
            <a:endParaRPr lang="en-US"/>
          </a:p>
        </p:txBody>
      </p:sp>
    </p:spTree>
    <p:extLst>
      <p:ext uri="{BB962C8B-B14F-4D97-AF65-F5344CB8AC3E}">
        <p14:creationId xmlns:p14="http://schemas.microsoft.com/office/powerpoint/2010/main" val="2675325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41F55-72AC-4CF3-9A7A-65C55E8985AA}" type="slidenum">
              <a:rPr lang="en-US" smtClean="0"/>
              <a:t>3</a:t>
            </a:fld>
            <a:endParaRPr lang="en-US"/>
          </a:p>
        </p:txBody>
      </p:sp>
    </p:spTree>
    <p:extLst>
      <p:ext uri="{BB962C8B-B14F-4D97-AF65-F5344CB8AC3E}">
        <p14:creationId xmlns:p14="http://schemas.microsoft.com/office/powerpoint/2010/main" val="2005056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a:t>A whole range of retailers and grocery stores already make available to shoppers a variety of bag and basket options, and often promote these reusable items with incentives, rebates and bag giveaways.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a:t> Here’s an assortment from local stores: CVS, TJ Maxx, Whole Foods, Stop and Shop, Market Basket and Trader Joe’s. </a:t>
            </a:r>
          </a:p>
        </p:txBody>
      </p:sp>
      <p:sp>
        <p:nvSpPr>
          <p:cNvPr id="4" name="Slide Number Placeholder 3"/>
          <p:cNvSpPr>
            <a:spLocks noGrp="1"/>
          </p:cNvSpPr>
          <p:nvPr>
            <p:ph type="sldNum" sz="quarter" idx="10"/>
          </p:nvPr>
        </p:nvSpPr>
        <p:spPr/>
        <p:txBody>
          <a:bodyPr/>
          <a:lstStyle/>
          <a:p>
            <a:fld id="{443BF059-750B-B24D-A859-8533CBEF3A43}" type="slidenum">
              <a:rPr lang="en-US" smtClean="0"/>
              <a:pPr/>
              <a:t>28</a:t>
            </a:fld>
            <a:endParaRPr lang="en-US"/>
          </a:p>
        </p:txBody>
      </p:sp>
    </p:spTree>
    <p:extLst>
      <p:ext uri="{BB962C8B-B14F-4D97-AF65-F5344CB8AC3E}">
        <p14:creationId xmlns:p14="http://schemas.microsoft.com/office/powerpoint/2010/main" val="4174998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Plastic bag</a:t>
            </a:r>
            <a:r>
              <a:rPr lang="en-US" sz="1400" baseline="0" dirty="0"/>
              <a:t> bans are becoming much more mainstream, around the country, around the world, and right here in Massachusetts. </a:t>
            </a:r>
          </a:p>
          <a:p>
            <a:endParaRPr lang="en-US" sz="1400" dirty="0"/>
          </a:p>
          <a:p>
            <a:r>
              <a:rPr lang="en-US" sz="1400" baseline="0" dirty="0"/>
              <a:t>Here is a list of the 43 Massachusetts cities and towns that have already passed these sorts of regulations, plus 9 more that are in the process of considering them. </a:t>
            </a:r>
          </a:p>
          <a:p>
            <a:endParaRPr lang="en-US" sz="1400" dirty="0"/>
          </a:p>
          <a:p>
            <a:r>
              <a:rPr lang="en-US" sz="1400" baseline="0" dirty="0"/>
              <a:t>This puts our efforts, which might seem insignificant considering our small size, into the context of a larger movement to address plastic bag pollution at a local and state level.</a:t>
            </a:r>
            <a:endParaRPr lang="en-US" sz="1400" dirty="0"/>
          </a:p>
        </p:txBody>
      </p:sp>
      <p:sp>
        <p:nvSpPr>
          <p:cNvPr id="4" name="Slide Number Placeholder 3"/>
          <p:cNvSpPr>
            <a:spLocks noGrp="1"/>
          </p:cNvSpPr>
          <p:nvPr>
            <p:ph type="sldNum" sz="quarter" idx="10"/>
          </p:nvPr>
        </p:nvSpPr>
        <p:spPr/>
        <p:txBody>
          <a:bodyPr/>
          <a:lstStyle/>
          <a:p>
            <a:fld id="{864BA55D-09B4-3C42-B5B2-DD9F893D9728}" type="slidenum">
              <a:rPr lang="en-US" smtClean="0"/>
              <a:pPr/>
              <a:t>29</a:t>
            </a:fld>
            <a:endParaRPr lang="en-US"/>
          </a:p>
        </p:txBody>
      </p:sp>
    </p:spTree>
    <p:extLst>
      <p:ext uri="{BB962C8B-B14F-4D97-AF65-F5344CB8AC3E}">
        <p14:creationId xmlns:p14="http://schemas.microsoft.com/office/powerpoint/2010/main" val="9255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41F55-72AC-4CF3-9A7A-65C55E8985AA}" type="slidenum">
              <a:rPr lang="en-US" smtClean="0"/>
              <a:t>4</a:t>
            </a:fld>
            <a:endParaRPr lang="en-US"/>
          </a:p>
        </p:txBody>
      </p:sp>
    </p:spTree>
    <p:extLst>
      <p:ext uri="{BB962C8B-B14F-4D97-AF65-F5344CB8AC3E}">
        <p14:creationId xmlns:p14="http://schemas.microsoft.com/office/powerpoint/2010/main" val="7347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41F55-72AC-4CF3-9A7A-65C55E8985AA}" type="slidenum">
              <a:rPr lang="en-US" smtClean="0"/>
              <a:t>5</a:t>
            </a:fld>
            <a:endParaRPr lang="en-US"/>
          </a:p>
        </p:txBody>
      </p:sp>
    </p:spTree>
    <p:extLst>
      <p:ext uri="{BB962C8B-B14F-4D97-AF65-F5344CB8AC3E}">
        <p14:creationId xmlns:p14="http://schemas.microsoft.com/office/powerpoint/2010/main" val="55026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41F55-72AC-4CF3-9A7A-65C55E8985AA}" type="slidenum">
              <a:rPr lang="en-US" smtClean="0"/>
              <a:t>6</a:t>
            </a:fld>
            <a:endParaRPr lang="en-US"/>
          </a:p>
        </p:txBody>
      </p:sp>
    </p:spTree>
    <p:extLst>
      <p:ext uri="{BB962C8B-B14F-4D97-AF65-F5344CB8AC3E}">
        <p14:creationId xmlns:p14="http://schemas.microsoft.com/office/powerpoint/2010/main" val="1645760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article in the local paper had alerted me to the fact that banning materials such as polystyrene and plastic bags was possible.  I turned to the Sierra Club for help.</a:t>
            </a:r>
            <a:endParaRPr lang="en-US" dirty="0"/>
          </a:p>
        </p:txBody>
      </p:sp>
      <p:sp>
        <p:nvSpPr>
          <p:cNvPr id="4" name="Slide Number Placeholder 3"/>
          <p:cNvSpPr>
            <a:spLocks noGrp="1"/>
          </p:cNvSpPr>
          <p:nvPr>
            <p:ph type="sldNum" sz="quarter" idx="10"/>
          </p:nvPr>
        </p:nvSpPr>
        <p:spPr/>
        <p:txBody>
          <a:bodyPr/>
          <a:lstStyle/>
          <a:p>
            <a:fld id="{C0041F55-72AC-4CF3-9A7A-65C55E8985AA}" type="slidenum">
              <a:rPr lang="en-US" smtClean="0"/>
              <a:t>7</a:t>
            </a:fld>
            <a:endParaRPr lang="en-US"/>
          </a:p>
        </p:txBody>
      </p:sp>
    </p:spTree>
    <p:extLst>
      <p:ext uri="{BB962C8B-B14F-4D97-AF65-F5344CB8AC3E}">
        <p14:creationId xmlns:p14="http://schemas.microsoft.com/office/powerpoint/2010/main" val="2467142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41F55-72AC-4CF3-9A7A-65C55E8985AA}" type="slidenum">
              <a:rPr lang="en-US" smtClean="0"/>
              <a:t>8</a:t>
            </a:fld>
            <a:endParaRPr lang="en-US"/>
          </a:p>
        </p:txBody>
      </p:sp>
    </p:spTree>
    <p:extLst>
      <p:ext uri="{BB962C8B-B14F-4D97-AF65-F5344CB8AC3E}">
        <p14:creationId xmlns:p14="http://schemas.microsoft.com/office/powerpoint/2010/main" val="1497017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41F55-72AC-4CF3-9A7A-65C55E8985AA}" type="slidenum">
              <a:rPr lang="en-US" smtClean="0"/>
              <a:t>9</a:t>
            </a:fld>
            <a:endParaRPr lang="en-US"/>
          </a:p>
        </p:txBody>
      </p:sp>
    </p:spTree>
    <p:extLst>
      <p:ext uri="{BB962C8B-B14F-4D97-AF65-F5344CB8AC3E}">
        <p14:creationId xmlns:p14="http://schemas.microsoft.com/office/powerpoint/2010/main" val="3201104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4BA55D-09B4-3C42-B5B2-DD9F893D9728}" type="slidenum">
              <a:rPr lang="en-US" smtClean="0"/>
              <a:pPr/>
              <a:t>12</a:t>
            </a:fld>
            <a:endParaRPr lang="en-US"/>
          </a:p>
        </p:txBody>
      </p:sp>
    </p:spTree>
    <p:extLst>
      <p:ext uri="{BB962C8B-B14F-4D97-AF65-F5344CB8AC3E}">
        <p14:creationId xmlns:p14="http://schemas.microsoft.com/office/powerpoint/2010/main" val="1516640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12EAE3-0D37-4E4B-88EA-5E9E7F8F6685}"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Amatic SC" pitchFamily="2" charset="0"/>
              </a:defRPr>
            </a:lvl1pPr>
          </a:lstStyle>
          <a:p>
            <a:r>
              <a:rPr lang="en-US" dirty="0"/>
              <a:t>Mass Green Network</a:t>
            </a:r>
          </a:p>
        </p:txBody>
      </p:sp>
    </p:spTree>
    <p:extLst>
      <p:ext uri="{BB962C8B-B14F-4D97-AF65-F5344CB8AC3E}">
        <p14:creationId xmlns:p14="http://schemas.microsoft.com/office/powerpoint/2010/main" val="411178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2EAE3-0D37-4E4B-88EA-5E9E7F8F6685}"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FE1D5-E6FF-42E8-A3C5-47EB3C857D7F}" type="slidenum">
              <a:rPr lang="en-US" smtClean="0"/>
              <a:t>‹#›</a:t>
            </a:fld>
            <a:endParaRPr lang="en-US"/>
          </a:p>
        </p:txBody>
      </p:sp>
    </p:spTree>
    <p:extLst>
      <p:ext uri="{BB962C8B-B14F-4D97-AF65-F5344CB8AC3E}">
        <p14:creationId xmlns:p14="http://schemas.microsoft.com/office/powerpoint/2010/main" val="331743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2EAE3-0D37-4E4B-88EA-5E9E7F8F6685}"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FE1D5-E6FF-42E8-A3C5-47EB3C857D7F}" type="slidenum">
              <a:rPr lang="en-US" smtClean="0"/>
              <a:t>‹#›</a:t>
            </a:fld>
            <a:endParaRPr lang="en-US"/>
          </a:p>
        </p:txBody>
      </p:sp>
    </p:spTree>
    <p:extLst>
      <p:ext uri="{BB962C8B-B14F-4D97-AF65-F5344CB8AC3E}">
        <p14:creationId xmlns:p14="http://schemas.microsoft.com/office/powerpoint/2010/main" val="4125425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694685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25E558-35F8-4FD1-AE8F-477E2C922106}"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91183-AFA3-48EF-8AC3-2EFD844C4D72}" type="slidenum">
              <a:rPr lang="en-US" smtClean="0"/>
              <a:t>‹#›</a:t>
            </a:fld>
            <a:endParaRPr lang="en-US"/>
          </a:p>
        </p:txBody>
      </p:sp>
    </p:spTree>
    <p:extLst>
      <p:ext uri="{BB962C8B-B14F-4D97-AF65-F5344CB8AC3E}">
        <p14:creationId xmlns:p14="http://schemas.microsoft.com/office/powerpoint/2010/main" val="1591252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25E558-35F8-4FD1-AE8F-477E2C922106}"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91183-AFA3-48EF-8AC3-2EFD844C4D72}" type="slidenum">
              <a:rPr lang="en-US" smtClean="0"/>
              <a:t>‹#›</a:t>
            </a:fld>
            <a:endParaRPr lang="en-US"/>
          </a:p>
        </p:txBody>
      </p:sp>
    </p:spTree>
    <p:extLst>
      <p:ext uri="{BB962C8B-B14F-4D97-AF65-F5344CB8AC3E}">
        <p14:creationId xmlns:p14="http://schemas.microsoft.com/office/powerpoint/2010/main" val="4196930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25E558-35F8-4FD1-AE8F-477E2C922106}"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91183-AFA3-48EF-8AC3-2EFD844C4D72}" type="slidenum">
              <a:rPr lang="en-US" smtClean="0"/>
              <a:t>‹#›</a:t>
            </a:fld>
            <a:endParaRPr lang="en-US"/>
          </a:p>
        </p:txBody>
      </p:sp>
    </p:spTree>
    <p:extLst>
      <p:ext uri="{BB962C8B-B14F-4D97-AF65-F5344CB8AC3E}">
        <p14:creationId xmlns:p14="http://schemas.microsoft.com/office/powerpoint/2010/main" val="3428285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25E558-35F8-4FD1-AE8F-477E2C922106}"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91183-AFA3-48EF-8AC3-2EFD844C4D72}" type="slidenum">
              <a:rPr lang="en-US" smtClean="0"/>
              <a:t>‹#›</a:t>
            </a:fld>
            <a:endParaRPr lang="en-US"/>
          </a:p>
        </p:txBody>
      </p:sp>
    </p:spTree>
    <p:extLst>
      <p:ext uri="{BB962C8B-B14F-4D97-AF65-F5344CB8AC3E}">
        <p14:creationId xmlns:p14="http://schemas.microsoft.com/office/powerpoint/2010/main" val="3788425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25E558-35F8-4FD1-AE8F-477E2C922106}" type="datetimeFigureOut">
              <a:rPr lang="en-US" smtClean="0"/>
              <a:t>4/27/2017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91183-AFA3-48EF-8AC3-2EFD844C4D72}" type="slidenum">
              <a:rPr lang="en-US" smtClean="0"/>
              <a:t>‹#›</a:t>
            </a:fld>
            <a:endParaRPr lang="en-US"/>
          </a:p>
        </p:txBody>
      </p:sp>
    </p:spTree>
    <p:extLst>
      <p:ext uri="{BB962C8B-B14F-4D97-AF65-F5344CB8AC3E}">
        <p14:creationId xmlns:p14="http://schemas.microsoft.com/office/powerpoint/2010/main" val="314177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25E558-35F8-4FD1-AE8F-477E2C922106}" type="datetimeFigureOut">
              <a:rPr lang="en-US" smtClean="0"/>
              <a:t>4/27/2017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91183-AFA3-48EF-8AC3-2EFD844C4D72}" type="slidenum">
              <a:rPr lang="en-US" smtClean="0"/>
              <a:t>‹#›</a:t>
            </a:fld>
            <a:endParaRPr lang="en-US"/>
          </a:p>
        </p:txBody>
      </p:sp>
    </p:spTree>
    <p:extLst>
      <p:ext uri="{BB962C8B-B14F-4D97-AF65-F5344CB8AC3E}">
        <p14:creationId xmlns:p14="http://schemas.microsoft.com/office/powerpoint/2010/main" val="1791425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5E558-35F8-4FD1-AE8F-477E2C922106}" type="datetimeFigureOut">
              <a:rPr lang="en-US" smtClean="0"/>
              <a:t>4/27/2017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91183-AFA3-48EF-8AC3-2EFD844C4D72}" type="slidenum">
              <a:rPr lang="en-US" smtClean="0"/>
              <a:t>‹#›</a:t>
            </a:fld>
            <a:endParaRPr lang="en-US"/>
          </a:p>
        </p:txBody>
      </p:sp>
    </p:spTree>
    <p:extLst>
      <p:ext uri="{BB962C8B-B14F-4D97-AF65-F5344CB8AC3E}">
        <p14:creationId xmlns:p14="http://schemas.microsoft.com/office/powerpoint/2010/main" val="253084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2EAE3-0D37-4E4B-88EA-5E9E7F8F6685}"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a:t>Mass Green Network</a:t>
            </a:r>
          </a:p>
        </p:txBody>
      </p:sp>
    </p:spTree>
    <p:extLst>
      <p:ext uri="{BB962C8B-B14F-4D97-AF65-F5344CB8AC3E}">
        <p14:creationId xmlns:p14="http://schemas.microsoft.com/office/powerpoint/2010/main" val="1224136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25E558-35F8-4FD1-AE8F-477E2C922106}"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91183-AFA3-48EF-8AC3-2EFD844C4D72}" type="slidenum">
              <a:rPr lang="en-US" smtClean="0"/>
              <a:t>‹#›</a:t>
            </a:fld>
            <a:endParaRPr lang="en-US"/>
          </a:p>
        </p:txBody>
      </p:sp>
    </p:spTree>
    <p:extLst>
      <p:ext uri="{BB962C8B-B14F-4D97-AF65-F5344CB8AC3E}">
        <p14:creationId xmlns:p14="http://schemas.microsoft.com/office/powerpoint/2010/main" val="1348826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25E558-35F8-4FD1-AE8F-477E2C922106}"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91183-AFA3-48EF-8AC3-2EFD844C4D72}" type="slidenum">
              <a:rPr lang="en-US" smtClean="0"/>
              <a:t>‹#›</a:t>
            </a:fld>
            <a:endParaRPr lang="en-US"/>
          </a:p>
        </p:txBody>
      </p:sp>
    </p:spTree>
    <p:extLst>
      <p:ext uri="{BB962C8B-B14F-4D97-AF65-F5344CB8AC3E}">
        <p14:creationId xmlns:p14="http://schemas.microsoft.com/office/powerpoint/2010/main" val="3765568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25E558-35F8-4FD1-AE8F-477E2C922106}"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91183-AFA3-48EF-8AC3-2EFD844C4D72}" type="slidenum">
              <a:rPr lang="en-US" smtClean="0"/>
              <a:t>‹#›</a:t>
            </a:fld>
            <a:endParaRPr lang="en-US"/>
          </a:p>
        </p:txBody>
      </p:sp>
    </p:spTree>
    <p:extLst>
      <p:ext uri="{BB962C8B-B14F-4D97-AF65-F5344CB8AC3E}">
        <p14:creationId xmlns:p14="http://schemas.microsoft.com/office/powerpoint/2010/main" val="363163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25E558-35F8-4FD1-AE8F-477E2C922106}"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91183-AFA3-48EF-8AC3-2EFD844C4D72}" type="slidenum">
              <a:rPr lang="en-US" smtClean="0"/>
              <a:t>‹#›</a:t>
            </a:fld>
            <a:endParaRPr lang="en-US"/>
          </a:p>
        </p:txBody>
      </p:sp>
    </p:spTree>
    <p:extLst>
      <p:ext uri="{BB962C8B-B14F-4D97-AF65-F5344CB8AC3E}">
        <p14:creationId xmlns:p14="http://schemas.microsoft.com/office/powerpoint/2010/main" val="404207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12EAE3-0D37-4E4B-88EA-5E9E7F8F6685}"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FE1D5-E6FF-42E8-A3C5-47EB3C857D7F}" type="slidenum">
              <a:rPr lang="en-US" smtClean="0"/>
              <a:t>‹#›</a:t>
            </a:fld>
            <a:endParaRPr lang="en-US"/>
          </a:p>
        </p:txBody>
      </p:sp>
    </p:spTree>
    <p:extLst>
      <p:ext uri="{BB962C8B-B14F-4D97-AF65-F5344CB8AC3E}">
        <p14:creationId xmlns:p14="http://schemas.microsoft.com/office/powerpoint/2010/main" val="130298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12EAE3-0D37-4E4B-88EA-5E9E7F8F6685}"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FE1D5-E6FF-42E8-A3C5-47EB3C857D7F}" type="slidenum">
              <a:rPr lang="en-US" smtClean="0"/>
              <a:t>‹#›</a:t>
            </a:fld>
            <a:endParaRPr lang="en-US"/>
          </a:p>
        </p:txBody>
      </p:sp>
    </p:spTree>
    <p:extLst>
      <p:ext uri="{BB962C8B-B14F-4D97-AF65-F5344CB8AC3E}">
        <p14:creationId xmlns:p14="http://schemas.microsoft.com/office/powerpoint/2010/main" val="3182526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12EAE3-0D37-4E4B-88EA-5E9E7F8F6685}" type="datetimeFigureOut">
              <a:rPr lang="en-US" smtClean="0"/>
              <a:t>4/27/2017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5FE1D5-E6FF-42E8-A3C5-47EB3C857D7F}" type="slidenum">
              <a:rPr lang="en-US" smtClean="0"/>
              <a:t>‹#›</a:t>
            </a:fld>
            <a:endParaRPr lang="en-US"/>
          </a:p>
        </p:txBody>
      </p:sp>
    </p:spTree>
    <p:extLst>
      <p:ext uri="{BB962C8B-B14F-4D97-AF65-F5344CB8AC3E}">
        <p14:creationId xmlns:p14="http://schemas.microsoft.com/office/powerpoint/2010/main" val="1735095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matic SC" pitchFamily="2"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4512EAE3-0D37-4E4B-88EA-5E9E7F8F6685}" type="datetimeFigureOut">
              <a:rPr lang="en-US" smtClean="0"/>
              <a:t>4/27/2017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5FE1D5-E6FF-42E8-A3C5-47EB3C857D7F}" type="slidenum">
              <a:rPr lang="en-US" smtClean="0"/>
              <a:t>‹#›</a:t>
            </a:fld>
            <a:endParaRPr lang="en-US"/>
          </a:p>
        </p:txBody>
      </p:sp>
    </p:spTree>
    <p:extLst>
      <p:ext uri="{BB962C8B-B14F-4D97-AF65-F5344CB8AC3E}">
        <p14:creationId xmlns:p14="http://schemas.microsoft.com/office/powerpoint/2010/main" val="396395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2EAE3-0D37-4E4B-88EA-5E9E7F8F6685}" type="datetimeFigureOut">
              <a:rPr lang="en-US" smtClean="0"/>
              <a:t>4/27/2017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5FE1D5-E6FF-42E8-A3C5-47EB3C857D7F}" type="slidenum">
              <a:rPr lang="en-US" smtClean="0"/>
              <a:t>‹#›</a:t>
            </a:fld>
            <a:endParaRPr lang="en-US"/>
          </a:p>
        </p:txBody>
      </p:sp>
    </p:spTree>
    <p:extLst>
      <p:ext uri="{BB962C8B-B14F-4D97-AF65-F5344CB8AC3E}">
        <p14:creationId xmlns:p14="http://schemas.microsoft.com/office/powerpoint/2010/main" val="11524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Bodoni MT Condensed" panose="02070606080606020203" pitchFamily="18" charset="0"/>
              </a:defRPr>
            </a:lvl1pPr>
            <a:lvl2pPr>
              <a:defRPr sz="2800">
                <a:latin typeface="Microsoft Himalaya" panose="01010100010101010101" pitchFamily="2" charset="0"/>
                <a:ea typeface="Microsoft Himalaya" panose="01010100010101010101" pitchFamily="2" charset="0"/>
                <a:cs typeface="Microsoft Himalaya" panose="01010100010101010101" pitchFamily="2" charset="0"/>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Microsoft Himalaya" panose="01010100010101010101" pitchFamily="2" charset="0"/>
                <a:ea typeface="Microsoft Himalaya" panose="01010100010101010101" pitchFamily="2" charset="0"/>
                <a:cs typeface="Microsoft Himalaya" panose="01010100010101010101"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12EAE3-0D37-4E4B-88EA-5E9E7F8F6685}"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latin typeface="Amatic SC" pitchFamily="2" charset="0"/>
              </a:defRPr>
            </a:lvl1pPr>
          </a:lstStyle>
          <a:p>
            <a:r>
              <a:rPr lang="en-US" dirty="0"/>
              <a:t>Mass Green Network</a:t>
            </a:r>
          </a:p>
        </p:txBody>
      </p:sp>
    </p:spTree>
    <p:extLst>
      <p:ext uri="{BB962C8B-B14F-4D97-AF65-F5344CB8AC3E}">
        <p14:creationId xmlns:p14="http://schemas.microsoft.com/office/powerpoint/2010/main" val="5168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Microsoft Himalaya" panose="01010100010101010101" pitchFamily="2" charset="0"/>
                <a:ea typeface="Microsoft Himalaya" panose="01010100010101010101" pitchFamily="2" charset="0"/>
                <a:cs typeface="Microsoft Himalaya" panose="01010100010101010101"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12EAE3-0D37-4E4B-88EA-5E9E7F8F6685}"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FE1D5-E6FF-42E8-A3C5-47EB3C857D7F}" type="slidenum">
              <a:rPr lang="en-US" smtClean="0"/>
              <a:t>‹#›</a:t>
            </a:fld>
            <a:endParaRPr lang="en-US"/>
          </a:p>
        </p:txBody>
      </p:sp>
    </p:spTree>
    <p:extLst>
      <p:ext uri="{BB962C8B-B14F-4D97-AF65-F5344CB8AC3E}">
        <p14:creationId xmlns:p14="http://schemas.microsoft.com/office/powerpoint/2010/main" val="55051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87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2EAE3-0D37-4E4B-88EA-5E9E7F8F6685}" type="datetimeFigureOut">
              <a:rPr lang="en-US" smtClean="0"/>
              <a:t>4/27/2017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400">
                <a:solidFill>
                  <a:schemeClr val="bg1"/>
                </a:solidFill>
                <a:latin typeface="Amatic Bold"/>
                <a:cs typeface="Amatic Bold"/>
              </a:defRPr>
            </a:lvl1pPr>
          </a:lstStyle>
          <a:p>
            <a:r>
              <a:rPr lang="en-US" dirty="0"/>
              <a:t>Mass Green Network</a:t>
            </a:r>
          </a:p>
        </p:txBody>
      </p:sp>
    </p:spTree>
    <p:extLst>
      <p:ext uri="{BB962C8B-B14F-4D97-AF65-F5344CB8AC3E}">
        <p14:creationId xmlns:p14="http://schemas.microsoft.com/office/powerpoint/2010/main" val="4129496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rgbClr val="4F6228"/>
          </a:solidFill>
          <a:latin typeface="Amatic Bold"/>
          <a:ea typeface="+mj-ea"/>
          <a:cs typeface="Amatic Bold"/>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5E558-35F8-4FD1-AE8F-477E2C922106}" type="datetimeFigureOut">
              <a:rPr lang="en-US" smtClean="0"/>
              <a:t>4/27/2017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91183-AFA3-48EF-8AC3-2EFD844C4D72}" type="slidenum">
              <a:rPr lang="en-US" smtClean="0"/>
              <a:t>‹#›</a:t>
            </a:fld>
            <a:endParaRPr lang="en-US"/>
          </a:p>
        </p:txBody>
      </p:sp>
    </p:spTree>
    <p:extLst>
      <p:ext uri="{BB962C8B-B14F-4D97-AF65-F5344CB8AC3E}">
        <p14:creationId xmlns:p14="http://schemas.microsoft.com/office/powerpoint/2010/main" val="1110586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noAutofit/>
          </a:bodyPr>
          <a:lstStyle/>
          <a:p>
            <a:r>
              <a:rPr lang="en-US" sz="6600" b="1" dirty="0">
                <a:solidFill>
                  <a:schemeClr val="accent3">
                    <a:lumMod val="50000"/>
                  </a:schemeClr>
                </a:solidFill>
                <a:latin typeface="+mj-lt"/>
              </a:rPr>
              <a:t>Reducing Bag Waste in Springfield</a:t>
            </a:r>
          </a:p>
        </p:txBody>
      </p:sp>
      <p:sp>
        <p:nvSpPr>
          <p:cNvPr id="3" name="Subtitle 2"/>
          <p:cNvSpPr>
            <a:spLocks noGrp="1"/>
          </p:cNvSpPr>
          <p:nvPr>
            <p:ph type="subTitle" idx="1"/>
          </p:nvPr>
        </p:nvSpPr>
        <p:spPr>
          <a:xfrm>
            <a:off x="1371600" y="3810000"/>
            <a:ext cx="6400800" cy="1752600"/>
          </a:xfrm>
        </p:spPr>
        <p:txBody>
          <a:bodyPr>
            <a:normAutofit/>
          </a:bodyPr>
          <a:lstStyle/>
          <a:p>
            <a:r>
              <a:rPr lang="en-US" sz="4800" dirty="0">
                <a:solidFill>
                  <a:schemeClr val="accent3">
                    <a:lumMod val="50000"/>
                  </a:schemeClr>
                </a:solidFill>
                <a:latin typeface="+mj-lt"/>
              </a:rPr>
              <a:t>Brad Verter</a:t>
            </a:r>
          </a:p>
          <a:p>
            <a:r>
              <a:rPr lang="en-US" sz="4800" dirty="0">
                <a:solidFill>
                  <a:schemeClr val="accent3">
                    <a:lumMod val="50000"/>
                  </a:schemeClr>
                </a:solidFill>
                <a:latin typeface="+mj-lt"/>
              </a:rPr>
              <a:t>Mass Green Network</a:t>
            </a:r>
          </a:p>
        </p:txBody>
      </p:sp>
    </p:spTree>
    <p:extLst>
      <p:ext uri="{BB962C8B-B14F-4D97-AF65-F5344CB8AC3E}">
        <p14:creationId xmlns:p14="http://schemas.microsoft.com/office/powerpoint/2010/main" val="3781524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b="1" dirty="0">
                <a:latin typeface="+mj-lt"/>
              </a:rPr>
              <a:t>The Mass Green Network</a:t>
            </a:r>
          </a:p>
        </p:txBody>
      </p:sp>
      <p:sp>
        <p:nvSpPr>
          <p:cNvPr id="6" name="Content Placeholder 5"/>
          <p:cNvSpPr>
            <a:spLocks noGrp="1"/>
          </p:cNvSpPr>
          <p:nvPr>
            <p:ph idx="1"/>
          </p:nvPr>
        </p:nvSpPr>
        <p:spPr>
          <a:xfrm>
            <a:off x="457200" y="1417638"/>
            <a:ext cx="8229600" cy="4708525"/>
          </a:xfrm>
        </p:spPr>
        <p:txBody>
          <a:bodyPr>
            <a:normAutofit fontScale="85000" lnSpcReduction="10000"/>
          </a:bodyPr>
          <a:lstStyle/>
          <a:p>
            <a:pPr>
              <a:lnSpc>
                <a:spcPct val="120000"/>
              </a:lnSpc>
              <a:spcBef>
                <a:spcPts val="0"/>
              </a:spcBef>
            </a:pPr>
            <a:r>
              <a:rPr lang="en-US" dirty="0"/>
              <a:t>Founded in October 2015.</a:t>
            </a:r>
          </a:p>
          <a:p>
            <a:pPr>
              <a:lnSpc>
                <a:spcPct val="120000"/>
              </a:lnSpc>
              <a:spcBef>
                <a:spcPts val="0"/>
              </a:spcBef>
            </a:pPr>
            <a:r>
              <a:rPr lang="en-US" dirty="0"/>
              <a:t>Unites over 370 people across </a:t>
            </a:r>
            <a:r>
              <a:rPr lang="en-US" dirty="0">
                <a:latin typeface="+mj-lt"/>
              </a:rPr>
              <a:t>Massachusetts</a:t>
            </a:r>
          </a:p>
          <a:p>
            <a:pPr>
              <a:lnSpc>
                <a:spcPct val="120000"/>
              </a:lnSpc>
              <a:spcBef>
                <a:spcPts val="0"/>
              </a:spcBef>
            </a:pPr>
            <a:r>
              <a:rPr lang="en-US" dirty="0">
                <a:latin typeface="+mj-lt"/>
                <a:cs typeface="Adobe Devanagari" panose="02040503050201020203" pitchFamily="18" charset="0"/>
              </a:rPr>
              <a:t>Seeks to </a:t>
            </a:r>
            <a:r>
              <a:rPr lang="en-US" dirty="0">
                <a:latin typeface="+mj-lt"/>
                <a:ea typeface="Microsoft Himalaya" panose="01010100010101010101" pitchFamily="2" charset="0"/>
                <a:cs typeface="Adobe Devanagari" panose="02040503050201020203" pitchFamily="18" charset="0"/>
              </a:rPr>
              <a:t>protect the earth, its resources, and its inhabitants by:</a:t>
            </a:r>
          </a:p>
          <a:p>
            <a:pPr lvl="1">
              <a:lnSpc>
                <a:spcPct val="120000"/>
              </a:lnSpc>
              <a:spcBef>
                <a:spcPts val="0"/>
              </a:spcBef>
              <a:buFont typeface="Courier New" panose="02070309020205020404" pitchFamily="49" charset="0"/>
              <a:buChar char="o"/>
            </a:pPr>
            <a:r>
              <a:rPr lang="en-US" dirty="0">
                <a:solidFill>
                  <a:schemeClr val="tx2"/>
                </a:solidFill>
                <a:latin typeface="+mj-lt"/>
                <a:ea typeface="Microsoft Himalaya" panose="01010100010101010101" pitchFamily="2" charset="0"/>
                <a:cs typeface="Adobe Devanagari" panose="02040503050201020203" pitchFamily="18" charset="0"/>
              </a:rPr>
              <a:t>connecting</a:t>
            </a:r>
            <a:r>
              <a:rPr lang="en-US" dirty="0">
                <a:latin typeface="+mj-lt"/>
                <a:ea typeface="Microsoft Himalaya" panose="01010100010101010101" pitchFamily="2" charset="0"/>
                <a:cs typeface="Adobe Devanagari" panose="02040503050201020203" pitchFamily="18" charset="0"/>
              </a:rPr>
              <a:t> community groups </a:t>
            </a:r>
          </a:p>
          <a:p>
            <a:pPr lvl="1">
              <a:lnSpc>
                <a:spcPct val="120000"/>
              </a:lnSpc>
              <a:spcBef>
                <a:spcPts val="0"/>
              </a:spcBef>
              <a:buFont typeface="Courier New" panose="02070309020205020404" pitchFamily="49" charset="0"/>
              <a:buChar char="o"/>
            </a:pPr>
            <a:r>
              <a:rPr lang="en-US" dirty="0">
                <a:solidFill>
                  <a:schemeClr val="tx2"/>
                </a:solidFill>
                <a:latin typeface="+mj-lt"/>
                <a:ea typeface="Microsoft Himalaya" panose="01010100010101010101" pitchFamily="2" charset="0"/>
                <a:cs typeface="Adobe Devanagari" panose="02040503050201020203" pitchFamily="18" charset="0"/>
              </a:rPr>
              <a:t>fostering</a:t>
            </a:r>
            <a:r>
              <a:rPr lang="en-US" dirty="0">
                <a:latin typeface="+mj-lt"/>
                <a:ea typeface="Microsoft Himalaya" panose="01010100010101010101" pitchFamily="2" charset="0"/>
                <a:cs typeface="Adobe Devanagari" panose="02040503050201020203" pitchFamily="18" charset="0"/>
              </a:rPr>
              <a:t> grassroots civic capacity</a:t>
            </a:r>
          </a:p>
          <a:p>
            <a:pPr lvl="1">
              <a:lnSpc>
                <a:spcPct val="120000"/>
              </a:lnSpc>
              <a:spcBef>
                <a:spcPts val="0"/>
              </a:spcBef>
              <a:buFont typeface="Courier New" panose="02070309020205020404" pitchFamily="49" charset="0"/>
              <a:buChar char="o"/>
            </a:pPr>
            <a:r>
              <a:rPr lang="en-US" dirty="0">
                <a:solidFill>
                  <a:schemeClr val="tx2"/>
                </a:solidFill>
                <a:latin typeface="+mj-lt"/>
                <a:ea typeface="Microsoft Himalaya" panose="01010100010101010101" pitchFamily="2" charset="0"/>
                <a:cs typeface="Adobe Devanagari" panose="02040503050201020203" pitchFamily="18" charset="0"/>
              </a:rPr>
              <a:t>catalyzing</a:t>
            </a:r>
            <a:r>
              <a:rPr lang="en-US" dirty="0">
                <a:latin typeface="+mj-lt"/>
                <a:ea typeface="Microsoft Himalaya" panose="01010100010101010101" pitchFamily="2" charset="0"/>
                <a:cs typeface="Adobe Devanagari" panose="02040503050201020203" pitchFamily="18" charset="0"/>
              </a:rPr>
              <a:t> volunteer activism, and </a:t>
            </a:r>
          </a:p>
          <a:p>
            <a:pPr lvl="1">
              <a:lnSpc>
                <a:spcPct val="120000"/>
              </a:lnSpc>
              <a:spcBef>
                <a:spcPts val="0"/>
              </a:spcBef>
              <a:buFont typeface="Courier New" panose="02070309020205020404" pitchFamily="49" charset="0"/>
              <a:buChar char="o"/>
            </a:pPr>
            <a:r>
              <a:rPr lang="en-US" dirty="0">
                <a:solidFill>
                  <a:schemeClr val="tx2"/>
                </a:solidFill>
                <a:latin typeface="+mj-lt"/>
                <a:ea typeface="Microsoft Himalaya" panose="01010100010101010101" pitchFamily="2" charset="0"/>
                <a:cs typeface="Adobe Devanagari" panose="02040503050201020203" pitchFamily="18" charset="0"/>
              </a:rPr>
              <a:t>bridging</a:t>
            </a:r>
            <a:r>
              <a:rPr lang="en-US" dirty="0">
                <a:latin typeface="+mj-lt"/>
                <a:ea typeface="Microsoft Himalaya" panose="01010100010101010101" pitchFamily="2" charset="0"/>
                <a:cs typeface="Adobe Devanagari" panose="02040503050201020203" pitchFamily="18" charset="0"/>
              </a:rPr>
              <a:t> demographic divides </a:t>
            </a:r>
            <a:r>
              <a:rPr lang="en-US" dirty="0">
                <a:latin typeface="+mj-lt"/>
                <a:cs typeface="Adobe Devanagari" panose="02040503050201020203" pitchFamily="18" charset="0"/>
              </a:rPr>
              <a:t>working to improve their communities</a:t>
            </a:r>
          </a:p>
          <a:p>
            <a:pPr>
              <a:lnSpc>
                <a:spcPct val="120000"/>
              </a:lnSpc>
              <a:spcBef>
                <a:spcPts val="0"/>
              </a:spcBef>
              <a:buClr>
                <a:schemeClr val="tx1"/>
              </a:buClr>
            </a:pPr>
            <a:r>
              <a:rPr lang="en-US" dirty="0">
                <a:latin typeface="+mj-lt"/>
                <a:cs typeface="Adobe Devanagari" panose="02040503050201020203" pitchFamily="18" charset="0"/>
              </a:rPr>
              <a:t>Membership is Free!  Sign up at </a:t>
            </a:r>
            <a:r>
              <a:rPr lang="en-US" dirty="0">
                <a:solidFill>
                  <a:srgbClr val="0070C0"/>
                </a:solidFill>
                <a:latin typeface="+mj-lt"/>
                <a:cs typeface="Adobe Devanagari" panose="02040503050201020203" pitchFamily="18" charset="0"/>
              </a:rPr>
              <a:t>www.MassGreen.org</a:t>
            </a:r>
          </a:p>
          <a:p>
            <a:pPr marL="0" indent="0">
              <a:lnSpc>
                <a:spcPct val="120000"/>
              </a:lnSpc>
              <a:spcBef>
                <a:spcPts val="0"/>
              </a:spcBef>
              <a:buNone/>
            </a:pPr>
            <a:endParaRPr lang="en-US" dirty="0"/>
          </a:p>
          <a:p>
            <a:pPr marL="0" indent="0">
              <a:lnSpc>
                <a:spcPct val="120000"/>
              </a:lnSpc>
              <a:spcBef>
                <a:spcPts val="0"/>
              </a:spcBef>
              <a:buNone/>
            </a:pPr>
            <a:endParaRPr lang="en-US" b="1" dirty="0"/>
          </a:p>
          <a:p>
            <a:pPr marL="0" indent="0">
              <a:lnSpc>
                <a:spcPct val="120000"/>
              </a:lnSpc>
              <a:spcBef>
                <a:spcPts val="0"/>
              </a:spcBef>
              <a:buNone/>
            </a:pPr>
            <a:endParaRPr lang="en-US" b="1" dirty="0"/>
          </a:p>
        </p:txBody>
      </p:sp>
    </p:spTree>
    <p:extLst>
      <p:ext uri="{BB962C8B-B14F-4D97-AF65-F5344CB8AC3E}">
        <p14:creationId xmlns:p14="http://schemas.microsoft.com/office/powerpoint/2010/main" val="4266618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5400" b="1" dirty="0">
                <a:latin typeface="+mj-lt"/>
              </a:rPr>
              <a:t>Why Should Springfield</a:t>
            </a:r>
            <a:br>
              <a:rPr lang="en-US" sz="5400" b="1" dirty="0">
                <a:latin typeface="+mj-lt"/>
              </a:rPr>
            </a:br>
            <a:r>
              <a:rPr lang="en-US" sz="5400" b="1" dirty="0">
                <a:latin typeface="+mj-lt"/>
              </a:rPr>
              <a:t>Reduce Bag Waste?</a:t>
            </a:r>
            <a:endParaRPr lang="en-US" sz="6000" b="1" dirty="0">
              <a:solidFill>
                <a:schemeClr val="accent3">
                  <a:lumMod val="50000"/>
                </a:schemeClr>
              </a:solidFill>
              <a:latin typeface="+mj-lt"/>
            </a:endParaRPr>
          </a:p>
        </p:txBody>
      </p:sp>
      <p:sp>
        <p:nvSpPr>
          <p:cNvPr id="7" name="Rectangle 6"/>
          <p:cNvSpPr/>
          <p:nvPr/>
        </p:nvSpPr>
        <p:spPr>
          <a:xfrm>
            <a:off x="7620000" y="6324600"/>
            <a:ext cx="1402948" cy="369332"/>
          </a:xfrm>
          <a:prstGeom prst="rect">
            <a:avLst/>
          </a:prstGeom>
        </p:spPr>
        <p:txBody>
          <a:bodyPr wrap="none">
            <a:spAutoFit/>
          </a:bodyPr>
          <a:lstStyle/>
          <a:p>
            <a:r>
              <a:rPr lang="en-US" dirty="0">
                <a:solidFill>
                  <a:srgbClr val="FFFFFF"/>
                </a:solidFill>
                <a:latin typeface="Amatic SC" pitchFamily="2" charset="0"/>
                <a:cs typeface="Amatic Bold"/>
              </a:rPr>
              <a:t>Mass Green Network</a:t>
            </a:r>
          </a:p>
        </p:txBody>
      </p:sp>
    </p:spTree>
    <p:extLst>
      <p:ext uri="{BB962C8B-B14F-4D97-AF65-F5344CB8AC3E}">
        <p14:creationId xmlns:p14="http://schemas.microsoft.com/office/powerpoint/2010/main" val="317924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j-lt"/>
              </a:rPr>
              <a:t>The Problem in a Nutshell</a:t>
            </a:r>
          </a:p>
        </p:txBody>
      </p:sp>
      <p:sp>
        <p:nvSpPr>
          <p:cNvPr id="3" name="Content Placeholder 2"/>
          <p:cNvSpPr>
            <a:spLocks noGrp="1"/>
          </p:cNvSpPr>
          <p:nvPr>
            <p:ph idx="1"/>
          </p:nvPr>
        </p:nvSpPr>
        <p:spPr>
          <a:xfrm>
            <a:off x="289903" y="2277947"/>
            <a:ext cx="5044098" cy="3665654"/>
          </a:xfrm>
        </p:spPr>
        <p:txBody>
          <a:bodyPr>
            <a:normAutofit/>
          </a:bodyPr>
          <a:lstStyle/>
          <a:p>
            <a:r>
              <a:rPr lang="en-US" sz="2800" dirty="0">
                <a:solidFill>
                  <a:schemeClr val="tx1"/>
                </a:solidFill>
              </a:rPr>
              <a:t>TOO MANY SINGLE USE BAGS</a:t>
            </a:r>
          </a:p>
          <a:p>
            <a:r>
              <a:rPr lang="en-US" sz="2800" dirty="0"/>
              <a:t>POLLUTE OUR ENVIRONMENT</a:t>
            </a:r>
          </a:p>
          <a:p>
            <a:r>
              <a:rPr lang="en-US" sz="2800" dirty="0"/>
              <a:t>SIGNIFICANT ECONOMIC COST</a:t>
            </a:r>
            <a:endParaRPr lang="en-US" sz="2800" dirty="0">
              <a:solidFill>
                <a:schemeClr val="tx1"/>
              </a:solidFill>
            </a:endParaRPr>
          </a:p>
          <a:p>
            <a:r>
              <a:rPr lang="en-US" sz="2800" dirty="0">
                <a:solidFill>
                  <a:schemeClr val="tx1"/>
                </a:solidFill>
              </a:rPr>
              <a:t>HARMFUL TO ANIMAL LIFE</a:t>
            </a:r>
          </a:p>
          <a:p>
            <a:pPr>
              <a:buNone/>
            </a:pPr>
            <a:endParaRPr lang="en-US" sz="2800" dirty="0">
              <a:solidFill>
                <a:schemeClr val="tx1"/>
              </a:solidFill>
            </a:endParaRPr>
          </a:p>
          <a:p>
            <a:endParaRPr lang="en-US" dirty="0"/>
          </a:p>
        </p:txBody>
      </p:sp>
      <p:pic>
        <p:nvPicPr>
          <p:cNvPr id="5" name="Shape 133" descr="Plastic-Bag.jpg"/>
          <p:cNvPicPr preferRelativeResize="0"/>
          <p:nvPr/>
        </p:nvPicPr>
        <p:blipFill>
          <a:blip r:embed="rId3">
            <a:alphaModFix/>
          </a:blip>
          <a:stretch>
            <a:fillRect/>
          </a:stretch>
        </p:blipFill>
        <p:spPr>
          <a:xfrm>
            <a:off x="5494525" y="2209800"/>
            <a:ext cx="3097026" cy="3097026"/>
          </a:xfrm>
          <a:prstGeom prst="rect">
            <a:avLst/>
          </a:prstGeom>
          <a:noFill/>
          <a:ln>
            <a:noFill/>
          </a:ln>
        </p:spPr>
      </p:pic>
    </p:spTree>
    <p:extLst>
      <p:ext uri="{BB962C8B-B14F-4D97-AF65-F5344CB8AC3E}">
        <p14:creationId xmlns:p14="http://schemas.microsoft.com/office/powerpoint/2010/main" val="4116281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9070"/>
            <a:ext cx="8414656" cy="834523"/>
          </a:xfrm>
        </p:spPr>
        <p:txBody>
          <a:bodyPr anchor="ctr">
            <a:noAutofit/>
          </a:bodyPr>
          <a:lstStyle/>
          <a:p>
            <a:r>
              <a:rPr lang="en-US" b="1" dirty="0">
                <a:latin typeface="+mj-lt"/>
              </a:rPr>
              <a:t>How Many is Too Many?</a:t>
            </a:r>
          </a:p>
        </p:txBody>
      </p:sp>
      <p:sp>
        <p:nvSpPr>
          <p:cNvPr id="3" name="Content Placeholder 2"/>
          <p:cNvSpPr>
            <a:spLocks noGrp="1"/>
          </p:cNvSpPr>
          <p:nvPr>
            <p:ph sz="half" idx="1"/>
          </p:nvPr>
        </p:nvSpPr>
        <p:spPr>
          <a:xfrm>
            <a:off x="197792" y="1665700"/>
            <a:ext cx="4517997" cy="4986387"/>
          </a:xfrm>
        </p:spPr>
        <p:txBody>
          <a:bodyPr>
            <a:normAutofit/>
          </a:bodyPr>
          <a:lstStyle/>
          <a:p>
            <a:pPr marL="0" indent="0" algn="ctr">
              <a:buNone/>
            </a:pPr>
            <a:endParaRPr lang="en-US" dirty="0">
              <a:solidFill>
                <a:srgbClr val="FFFF00"/>
              </a:solidFill>
            </a:endParaRPr>
          </a:p>
          <a:p>
            <a:pPr marL="0" indent="0">
              <a:buNone/>
            </a:pPr>
            <a:endParaRPr lang="en-US" dirty="0"/>
          </a:p>
        </p:txBody>
      </p:sp>
      <p:pic>
        <p:nvPicPr>
          <p:cNvPr id="5" name="Content Placeholder 4" descr="hoto by taberandrew "/>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50376" y="1665700"/>
            <a:ext cx="3231143" cy="2423160"/>
          </a:xfrm>
          <a:prstGeom prst="rect">
            <a:avLst/>
          </a:prstGeom>
          <a:noFill/>
          <a:ln>
            <a:noFill/>
          </a:ln>
        </p:spPr>
      </p:pic>
      <p:sp>
        <p:nvSpPr>
          <p:cNvPr id="8" name="TextBox 7"/>
          <p:cNvSpPr txBox="1"/>
          <p:nvPr/>
        </p:nvSpPr>
        <p:spPr>
          <a:xfrm>
            <a:off x="76200" y="1164134"/>
            <a:ext cx="4953000" cy="5693866"/>
          </a:xfrm>
          <a:prstGeom prst="rect">
            <a:avLst/>
          </a:prstGeom>
          <a:noFill/>
        </p:spPr>
        <p:txBody>
          <a:bodyPr wrap="square" rtlCol="0">
            <a:spAutoFit/>
          </a:bodyPr>
          <a:lstStyle/>
          <a:p>
            <a:pPr marL="457200" indent="-457200">
              <a:spcAft>
                <a:spcPts val="3600"/>
              </a:spcAft>
              <a:buFont typeface="Arial" panose="020B0604020202020204" pitchFamily="34" charset="0"/>
              <a:buChar char="•"/>
            </a:pPr>
            <a:r>
              <a:rPr lang="en-US" sz="2400" b="1" dirty="0">
                <a:solidFill>
                  <a:srgbClr val="C00000"/>
                </a:solidFill>
              </a:rPr>
              <a:t>100 billion </a:t>
            </a:r>
            <a:r>
              <a:rPr lang="en-US" sz="2400" b="1" dirty="0"/>
              <a:t>plastic bags are used in the U.S. every year.</a:t>
            </a:r>
          </a:p>
          <a:p>
            <a:pPr marL="457200" indent="-457200">
              <a:spcAft>
                <a:spcPts val="3600"/>
              </a:spcAft>
              <a:buFont typeface="Arial" panose="020B0604020202020204" pitchFamily="34" charset="0"/>
              <a:buChar char="•"/>
            </a:pPr>
            <a:r>
              <a:rPr lang="en-US" sz="2400" b="1" dirty="0">
                <a:solidFill>
                  <a:srgbClr val="C00000"/>
                </a:solidFill>
              </a:rPr>
              <a:t>Springfield </a:t>
            </a:r>
            <a:r>
              <a:rPr lang="en-US" sz="2400" b="1" dirty="0"/>
              <a:t>uses </a:t>
            </a:r>
            <a:r>
              <a:rPr lang="en-US" sz="2400" b="1" dirty="0">
                <a:solidFill>
                  <a:srgbClr val="C00000"/>
                </a:solidFill>
              </a:rPr>
              <a:t>81,616,293 </a:t>
            </a:r>
            <a:r>
              <a:rPr lang="en-US" sz="2400" b="1" dirty="0"/>
              <a:t>bags per year </a:t>
            </a:r>
            <a:r>
              <a:rPr lang="en-US" sz="1400" b="1" dirty="0"/>
              <a:t>(531 bags/person, pop. 153,703)*</a:t>
            </a:r>
          </a:p>
          <a:p>
            <a:pPr marL="457200" indent="-457200">
              <a:spcAft>
                <a:spcPts val="3600"/>
              </a:spcAft>
              <a:buFont typeface="Arial" panose="020B0604020202020204" pitchFamily="34" charset="0"/>
              <a:buChar char="•"/>
            </a:pPr>
            <a:r>
              <a:rPr lang="en-US" sz="2400" b="1" dirty="0"/>
              <a:t>Most discarded after one use, average use time is 12 minutes</a:t>
            </a:r>
          </a:p>
          <a:p>
            <a:pPr marL="457200" indent="-457200">
              <a:spcAft>
                <a:spcPts val="3600"/>
              </a:spcAft>
              <a:buFont typeface="Arial" panose="020B0604020202020204" pitchFamily="34" charset="0"/>
              <a:buChar char="•"/>
            </a:pPr>
            <a:r>
              <a:rPr lang="en-US" sz="2400" b="1" dirty="0"/>
              <a:t>On average, 15 plastic bags per trip to the grocery store</a:t>
            </a:r>
          </a:p>
          <a:p>
            <a:pPr>
              <a:spcAft>
                <a:spcPts val="3600"/>
              </a:spcAft>
            </a:pPr>
            <a:r>
              <a:rPr lang="en-US" sz="2400" dirty="0"/>
              <a:t>*</a:t>
            </a:r>
            <a:r>
              <a:rPr lang="en-US" sz="1400" dirty="0"/>
              <a:t>Constant from the 2013 EIR report produced by Parsons Brinckerhoff for the City of Los Angeles. Springfield  pop. 2013.</a:t>
            </a:r>
            <a:endParaRPr lang="en-US" sz="2400" dirty="0"/>
          </a:p>
        </p:txBody>
      </p:sp>
      <p:pic>
        <p:nvPicPr>
          <p:cNvPr id="10" name="Picture 9" descr="cart full of bags.jpg"/>
          <p:cNvPicPr>
            <a:picLocks noChangeAspect="1"/>
          </p:cNvPicPr>
          <p:nvPr/>
        </p:nvPicPr>
        <p:blipFill>
          <a:blip r:embed="rId4"/>
          <a:srcRect r="5070"/>
          <a:stretch>
            <a:fillRect/>
          </a:stretch>
        </p:blipFill>
        <p:spPr>
          <a:xfrm>
            <a:off x="5217124" y="4484959"/>
            <a:ext cx="3282340" cy="2167128"/>
          </a:xfrm>
          <a:prstGeom prst="rect">
            <a:avLst/>
          </a:prstGeom>
        </p:spPr>
      </p:pic>
    </p:spTree>
    <p:extLst>
      <p:ext uri="{BB962C8B-B14F-4D97-AF65-F5344CB8AC3E}">
        <p14:creationId xmlns:p14="http://schemas.microsoft.com/office/powerpoint/2010/main" val="2750187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1610"/>
          </a:xfrm>
        </p:spPr>
        <p:txBody>
          <a:bodyPr>
            <a:normAutofit fontScale="90000"/>
          </a:bodyPr>
          <a:lstStyle/>
          <a:p>
            <a:r>
              <a:rPr lang="en-US" sz="6000" b="1" dirty="0">
                <a:latin typeface="+mj-lt"/>
              </a:rPr>
              <a:t>Bags Cost Consumers</a:t>
            </a:r>
          </a:p>
        </p:txBody>
      </p:sp>
      <p:sp>
        <p:nvSpPr>
          <p:cNvPr id="3" name="Content Placeholder 2"/>
          <p:cNvSpPr>
            <a:spLocks noGrp="1"/>
          </p:cNvSpPr>
          <p:nvPr>
            <p:ph idx="1"/>
          </p:nvPr>
        </p:nvSpPr>
        <p:spPr>
          <a:xfrm>
            <a:off x="152400" y="1676400"/>
            <a:ext cx="5105400" cy="4525963"/>
          </a:xfrm>
        </p:spPr>
        <p:txBody>
          <a:bodyPr>
            <a:normAutofit fontScale="70000" lnSpcReduction="20000"/>
          </a:bodyPr>
          <a:lstStyle/>
          <a:p>
            <a:pPr marL="457200" lvl="0" indent="-406400">
              <a:spcBef>
                <a:spcPts val="0"/>
              </a:spcBef>
              <a:buClr>
                <a:srgbClr val="000000"/>
              </a:buClr>
              <a:buSzPct val="100000"/>
            </a:pPr>
            <a:r>
              <a:rPr lang="en-US" b="1" dirty="0">
                <a:solidFill>
                  <a:srgbClr val="000000"/>
                </a:solidFill>
              </a:rPr>
              <a:t>There’s no such thing as a free bag!</a:t>
            </a:r>
            <a:endParaRPr lang="en" b="1" dirty="0">
              <a:solidFill>
                <a:srgbClr val="000000"/>
              </a:solidFill>
            </a:endParaRPr>
          </a:p>
          <a:p>
            <a:pPr marL="457200" lvl="0" indent="-406400">
              <a:spcBef>
                <a:spcPts val="0"/>
              </a:spcBef>
              <a:buClr>
                <a:srgbClr val="000000"/>
              </a:buClr>
              <a:buSzPct val="100000"/>
            </a:pPr>
            <a:endParaRPr lang="en" b="1" dirty="0">
              <a:solidFill>
                <a:srgbClr val="000000"/>
              </a:solidFill>
            </a:endParaRPr>
          </a:p>
          <a:p>
            <a:pPr marL="457200" lvl="0" indent="-406400">
              <a:spcBef>
                <a:spcPts val="0"/>
              </a:spcBef>
              <a:buClr>
                <a:srgbClr val="000000"/>
              </a:buClr>
              <a:buSzPct val="100000"/>
            </a:pPr>
            <a:r>
              <a:rPr lang="en" b="1" dirty="0">
                <a:solidFill>
                  <a:srgbClr val="000000"/>
                </a:solidFill>
              </a:rPr>
              <a:t>Plastic checkout bags cost between 2 and 5 cents </a:t>
            </a:r>
            <a:r>
              <a:rPr lang="en-US" b="1" dirty="0">
                <a:solidFill>
                  <a:srgbClr val="000000"/>
                </a:solidFill>
              </a:rPr>
              <a:t>each</a:t>
            </a:r>
            <a:endParaRPr lang="en" b="1" dirty="0">
              <a:solidFill>
                <a:srgbClr val="000000"/>
              </a:solidFill>
            </a:endParaRPr>
          </a:p>
          <a:p>
            <a:pPr marL="50800" lvl="0" indent="0">
              <a:spcBef>
                <a:spcPts val="0"/>
              </a:spcBef>
              <a:buClr>
                <a:srgbClr val="000000"/>
              </a:buClr>
              <a:buSzPct val="100000"/>
              <a:buNone/>
            </a:pPr>
            <a:endParaRPr lang="en" b="1" dirty="0">
              <a:solidFill>
                <a:srgbClr val="000000"/>
              </a:solidFill>
            </a:endParaRPr>
          </a:p>
          <a:p>
            <a:pPr marL="457200" lvl="0" indent="-406400">
              <a:spcBef>
                <a:spcPts val="0"/>
              </a:spcBef>
              <a:buClr>
                <a:srgbClr val="000000"/>
              </a:buClr>
              <a:buSzPct val="100000"/>
            </a:pPr>
            <a:r>
              <a:rPr lang="en" b="1" dirty="0">
                <a:solidFill>
                  <a:srgbClr val="000000"/>
                </a:solidFill>
              </a:rPr>
              <a:t>Average </a:t>
            </a:r>
            <a:r>
              <a:rPr lang="en-US" b="1" dirty="0">
                <a:solidFill>
                  <a:srgbClr val="000000"/>
                </a:solidFill>
              </a:rPr>
              <a:t>S</a:t>
            </a:r>
            <a:r>
              <a:rPr lang="en" b="1" dirty="0">
                <a:solidFill>
                  <a:srgbClr val="000000"/>
                </a:solidFill>
              </a:rPr>
              <a:t>upermarket pays </a:t>
            </a:r>
            <a:r>
              <a:rPr lang="en-US" b="1" dirty="0">
                <a:solidFill>
                  <a:srgbClr val="000000"/>
                </a:solidFill>
              </a:rPr>
              <a:t>at least</a:t>
            </a:r>
            <a:r>
              <a:rPr lang="en" b="1" dirty="0">
                <a:solidFill>
                  <a:srgbClr val="000000"/>
                </a:solidFill>
              </a:rPr>
              <a:t> $1000 every week for plastic bags</a:t>
            </a:r>
          </a:p>
          <a:p>
            <a:pPr marL="457200" lvl="0" indent="-406400">
              <a:spcBef>
                <a:spcPts val="0"/>
              </a:spcBef>
              <a:buClr>
                <a:srgbClr val="000000"/>
              </a:buClr>
              <a:buSzPct val="100000"/>
            </a:pPr>
            <a:endParaRPr lang="en" b="1" dirty="0">
              <a:solidFill>
                <a:srgbClr val="000000"/>
              </a:solidFill>
            </a:endParaRPr>
          </a:p>
          <a:p>
            <a:pPr marL="457200" lvl="0" indent="-406400">
              <a:spcBef>
                <a:spcPts val="0"/>
              </a:spcBef>
              <a:buClr>
                <a:srgbClr val="000000"/>
              </a:buClr>
              <a:buSzPct val="100000"/>
            </a:pPr>
            <a:r>
              <a:rPr lang="en" b="1" dirty="0">
                <a:solidFill>
                  <a:srgbClr val="000000"/>
                </a:solidFill>
              </a:rPr>
              <a:t>In </a:t>
            </a:r>
            <a:r>
              <a:rPr lang="en-US" b="1" dirty="0">
                <a:solidFill>
                  <a:srgbClr val="C00000"/>
                </a:solidFill>
              </a:rPr>
              <a:t>Springfield</a:t>
            </a:r>
            <a:r>
              <a:rPr lang="en-US" b="1" dirty="0">
                <a:solidFill>
                  <a:srgbClr val="000000"/>
                </a:solidFill>
              </a:rPr>
              <a:t>, local retailers spend about </a:t>
            </a:r>
            <a:r>
              <a:rPr lang="en-US" b="1" dirty="0">
                <a:solidFill>
                  <a:srgbClr val="C00000"/>
                </a:solidFill>
              </a:rPr>
              <a:t>$3,264,651.72 per year </a:t>
            </a:r>
            <a:r>
              <a:rPr lang="en-US" b="1" dirty="0">
                <a:solidFill>
                  <a:srgbClr val="000000"/>
                </a:solidFill>
              </a:rPr>
              <a:t>for bags</a:t>
            </a:r>
          </a:p>
          <a:p>
            <a:pPr marL="50800" lvl="0" indent="0">
              <a:spcBef>
                <a:spcPts val="0"/>
              </a:spcBef>
              <a:buClr>
                <a:srgbClr val="000000"/>
              </a:buClr>
              <a:buSzPct val="100000"/>
              <a:buNone/>
            </a:pPr>
            <a:endParaRPr lang="en" b="1" dirty="0">
              <a:solidFill>
                <a:srgbClr val="000000"/>
              </a:solidFill>
            </a:endParaRPr>
          </a:p>
          <a:p>
            <a:pPr marL="457200" lvl="0" indent="-406400">
              <a:spcBef>
                <a:spcPts val="0"/>
              </a:spcBef>
              <a:buClr>
                <a:srgbClr val="000000"/>
              </a:buClr>
              <a:buSzPct val="100000"/>
            </a:pPr>
            <a:r>
              <a:rPr lang="en-US" b="1" dirty="0">
                <a:solidFill>
                  <a:srgbClr val="000000"/>
                </a:solidFill>
              </a:rPr>
              <a:t>This h</a:t>
            </a:r>
            <a:r>
              <a:rPr lang="en" b="1" dirty="0">
                <a:solidFill>
                  <a:srgbClr val="000000"/>
                </a:solidFill>
              </a:rPr>
              <a:t>idden cost gets pa</a:t>
            </a:r>
            <a:r>
              <a:rPr lang="en-US" b="1" dirty="0" err="1">
                <a:solidFill>
                  <a:srgbClr val="000000"/>
                </a:solidFill>
              </a:rPr>
              <a:t>ssed</a:t>
            </a:r>
            <a:r>
              <a:rPr lang="en-US" b="1" dirty="0">
                <a:solidFill>
                  <a:srgbClr val="000000"/>
                </a:solidFill>
              </a:rPr>
              <a:t> on to consumers</a:t>
            </a:r>
          </a:p>
          <a:p>
            <a:pPr marL="50800" lvl="0" indent="0">
              <a:spcBef>
                <a:spcPts val="0"/>
              </a:spcBef>
              <a:buClr>
                <a:srgbClr val="000000"/>
              </a:buClr>
              <a:buSzPct val="100000"/>
              <a:buNone/>
            </a:pPr>
            <a:endParaRPr lang="en-US" b="1" dirty="0">
              <a:solidFill>
                <a:srgbClr val="000000"/>
              </a:solidFill>
            </a:endParaRPr>
          </a:p>
          <a:p>
            <a:pPr marL="50800" lvl="0" indent="0">
              <a:spcBef>
                <a:spcPts val="0"/>
              </a:spcBef>
              <a:buClr>
                <a:srgbClr val="000000"/>
              </a:buClr>
              <a:buSzPct val="100000"/>
              <a:buNone/>
            </a:pPr>
            <a:endParaRPr lang="en-US" b="1" dirty="0">
              <a:solidFill>
                <a:srgbClr val="000000"/>
              </a:solidFill>
            </a:endParaRPr>
          </a:p>
          <a:p>
            <a:pPr marL="50800" lvl="0" indent="0">
              <a:spcBef>
                <a:spcPts val="0"/>
              </a:spcBef>
              <a:buClr>
                <a:srgbClr val="000000"/>
              </a:buClr>
              <a:buSzPct val="100000"/>
              <a:buNone/>
            </a:pPr>
            <a:r>
              <a:rPr lang="en-US" sz="2000" dirty="0">
                <a:solidFill>
                  <a:srgbClr val="000000"/>
                </a:solidFill>
              </a:rPr>
              <a:t>*Using average price of 4 cents/bags</a:t>
            </a:r>
            <a:endParaRPr lang="en" sz="2000" dirty="0">
              <a:solidFill>
                <a:srgbClr val="000000"/>
              </a:solidFill>
            </a:endParaRPr>
          </a:p>
          <a:p>
            <a:endParaRPr lang="en-US" dirty="0"/>
          </a:p>
        </p:txBody>
      </p:sp>
      <p:pic>
        <p:nvPicPr>
          <p:cNvPr id="5" name="Shape 133" descr="Plastic-Bag.jpg"/>
          <p:cNvPicPr preferRelativeResize="0"/>
          <p:nvPr/>
        </p:nvPicPr>
        <p:blipFill>
          <a:blip r:embed="rId2">
            <a:alphaModFix/>
          </a:blip>
          <a:stretch>
            <a:fillRect/>
          </a:stretch>
        </p:blipFill>
        <p:spPr>
          <a:xfrm>
            <a:off x="5486400" y="1676400"/>
            <a:ext cx="3429000" cy="4114800"/>
          </a:xfrm>
          <a:prstGeom prst="rect">
            <a:avLst/>
          </a:prstGeom>
          <a:noFill/>
          <a:ln>
            <a:noFill/>
          </a:ln>
        </p:spPr>
      </p:pic>
      <p:sp>
        <p:nvSpPr>
          <p:cNvPr id="10" name="TextBox 9"/>
          <p:cNvSpPr txBox="1"/>
          <p:nvPr/>
        </p:nvSpPr>
        <p:spPr>
          <a:xfrm>
            <a:off x="6705600" y="3429000"/>
            <a:ext cx="905829" cy="1862048"/>
          </a:xfrm>
          <a:prstGeom prst="rect">
            <a:avLst/>
          </a:prstGeom>
          <a:noFill/>
        </p:spPr>
        <p:txBody>
          <a:bodyPr wrap="square" rtlCol="0">
            <a:spAutoFit/>
          </a:bodyPr>
          <a:lstStyle/>
          <a:p>
            <a:r>
              <a:rPr lang="en-US" sz="11500" b="1" dirty="0">
                <a:latin typeface="Arial Black" panose="020B0A04020102020204" pitchFamily="34" charset="0"/>
              </a:rPr>
              <a:t>$</a:t>
            </a:r>
            <a:endParaRPr lang="en-US" sz="4400" b="1" dirty="0">
              <a:latin typeface="Arial Black" panose="020B0A04020102020204" pitchFamily="34" charset="0"/>
            </a:endParaRPr>
          </a:p>
        </p:txBody>
      </p:sp>
    </p:spTree>
    <p:extLst>
      <p:ext uri="{BB962C8B-B14F-4D97-AF65-F5344CB8AC3E}">
        <p14:creationId xmlns:p14="http://schemas.microsoft.com/office/powerpoint/2010/main" val="415786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116small.jpg"/>
          <p:cNvPicPr>
            <a:picLocks noChangeAspect="1"/>
          </p:cNvPicPr>
          <p:nvPr/>
        </p:nvPicPr>
        <p:blipFill>
          <a:blip r:embed="rId3"/>
          <a:srcRect b="4222"/>
          <a:stretch>
            <a:fillRect/>
          </a:stretch>
        </p:blipFill>
        <p:spPr>
          <a:xfrm>
            <a:off x="594700" y="180340"/>
            <a:ext cx="2865540" cy="3336757"/>
          </a:xfrm>
          <a:prstGeom prst="rect">
            <a:avLst/>
          </a:prstGeom>
        </p:spPr>
      </p:pic>
      <p:pic>
        <p:nvPicPr>
          <p:cNvPr id="3" name="Picture 2" descr="IMG_2133small.jpg"/>
          <p:cNvPicPr>
            <a:picLocks noChangeAspect="1"/>
          </p:cNvPicPr>
          <p:nvPr/>
        </p:nvPicPr>
        <p:blipFill>
          <a:blip r:embed="rId4"/>
          <a:srcRect l="28147" t="13786" r="16888" b="29540"/>
          <a:stretch>
            <a:fillRect/>
          </a:stretch>
        </p:blipFill>
        <p:spPr>
          <a:xfrm>
            <a:off x="4081126" y="180340"/>
            <a:ext cx="4566707" cy="3364992"/>
          </a:xfrm>
          <a:prstGeom prst="rect">
            <a:avLst/>
          </a:prstGeom>
        </p:spPr>
      </p:pic>
      <p:pic>
        <p:nvPicPr>
          <p:cNvPr id="4" name="Picture 3" descr="IMG_2118small.jpg"/>
          <p:cNvPicPr>
            <a:picLocks noChangeAspect="1"/>
          </p:cNvPicPr>
          <p:nvPr/>
        </p:nvPicPr>
        <p:blipFill>
          <a:blip r:embed="rId5"/>
          <a:srcRect t="7037" b="26740"/>
          <a:stretch>
            <a:fillRect/>
          </a:stretch>
        </p:blipFill>
        <p:spPr>
          <a:xfrm>
            <a:off x="5029200" y="3644201"/>
            <a:ext cx="3618633" cy="3046667"/>
          </a:xfrm>
          <a:prstGeom prst="rect">
            <a:avLst/>
          </a:prstGeom>
        </p:spPr>
      </p:pic>
      <p:pic>
        <p:nvPicPr>
          <p:cNvPr id="5" name="Picture 4" descr="IMG_2115small.jpg"/>
          <p:cNvPicPr>
            <a:picLocks noChangeAspect="1"/>
          </p:cNvPicPr>
          <p:nvPr/>
        </p:nvPicPr>
        <p:blipFill>
          <a:blip r:embed="rId6"/>
          <a:stretch>
            <a:fillRect/>
          </a:stretch>
        </p:blipFill>
        <p:spPr>
          <a:xfrm>
            <a:off x="594700" y="3643679"/>
            <a:ext cx="4129700" cy="3047189"/>
          </a:xfrm>
          <a:prstGeom prst="rect">
            <a:avLst/>
          </a:prstGeom>
        </p:spPr>
      </p:pic>
    </p:spTree>
    <p:extLst>
      <p:ext uri="{BB962C8B-B14F-4D97-AF65-F5344CB8AC3E}">
        <p14:creationId xmlns:p14="http://schemas.microsoft.com/office/powerpoint/2010/main" val="1658916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244" y="152400"/>
            <a:ext cx="8710872" cy="923330"/>
          </a:xfrm>
          <a:prstGeom prst="rect">
            <a:avLst/>
          </a:prstGeom>
        </p:spPr>
        <p:txBody>
          <a:bodyPr wrap="square">
            <a:spAutoFit/>
          </a:bodyPr>
          <a:lstStyle/>
          <a:p>
            <a:pPr algn="ctr"/>
            <a:r>
              <a:rPr lang="en-US" sz="5400" b="1" dirty="0">
                <a:solidFill>
                  <a:schemeClr val="accent3">
                    <a:lumMod val="50000"/>
                  </a:schemeClr>
                </a:solidFill>
                <a:latin typeface="+mj-lt"/>
              </a:rPr>
              <a:t>Bags Cost Municipalities</a:t>
            </a:r>
          </a:p>
        </p:txBody>
      </p:sp>
      <p:sp>
        <p:nvSpPr>
          <p:cNvPr id="5" name="TextBox 4"/>
          <p:cNvSpPr txBox="1"/>
          <p:nvPr/>
        </p:nvSpPr>
        <p:spPr>
          <a:xfrm>
            <a:off x="230393" y="2105008"/>
            <a:ext cx="3427207" cy="4555093"/>
          </a:xfrm>
          <a:prstGeom prst="rect">
            <a:avLst/>
          </a:prstGeom>
          <a:noFill/>
        </p:spPr>
        <p:txBody>
          <a:bodyPr wrap="square" rtlCol="0">
            <a:spAutoFit/>
          </a:bodyPr>
          <a:lstStyle/>
          <a:p>
            <a:pPr>
              <a:spcAft>
                <a:spcPts val="1200"/>
              </a:spcAft>
              <a:buFont typeface="Arial"/>
              <a:buChar char="•"/>
            </a:pPr>
            <a:r>
              <a:rPr lang="en-US" sz="2000" dirty="0"/>
              <a:t> Single-use bags are not recyclable in Massachusetts</a:t>
            </a:r>
          </a:p>
          <a:p>
            <a:pPr>
              <a:spcAft>
                <a:spcPts val="1200"/>
              </a:spcAft>
              <a:buFont typeface="Arial"/>
              <a:buChar char="•"/>
            </a:pPr>
            <a:r>
              <a:rPr lang="en-US" sz="2000" dirty="0"/>
              <a:t> Casella Recycling reports 100-125 tons of bag waste in Mass. per month</a:t>
            </a:r>
          </a:p>
          <a:p>
            <a:pPr>
              <a:spcAft>
                <a:spcPts val="1200"/>
              </a:spcAft>
              <a:buFont typeface="Arial"/>
              <a:buChar char="•"/>
            </a:pPr>
            <a:r>
              <a:rPr lang="en-US" sz="2000" dirty="0"/>
              <a:t> Bags at MRFs result in decreased throughput, increased maintenance, risk exposure, and materials contamination</a:t>
            </a:r>
          </a:p>
          <a:p>
            <a:pPr>
              <a:spcAft>
                <a:spcPts val="1200"/>
              </a:spcAft>
              <a:buFont typeface="Arial"/>
              <a:buChar char="•"/>
            </a:pPr>
            <a:r>
              <a:rPr lang="en-US" sz="2000" dirty="0"/>
              <a:t> Funds squandered on bag waste might be better spent on much needed social programs</a:t>
            </a:r>
          </a:p>
        </p:txBody>
      </p:sp>
      <p:sp>
        <p:nvSpPr>
          <p:cNvPr id="7" name="TextBox 6"/>
          <p:cNvSpPr txBox="1"/>
          <p:nvPr/>
        </p:nvSpPr>
        <p:spPr>
          <a:xfrm>
            <a:off x="230393" y="1274011"/>
            <a:ext cx="8619067" cy="830997"/>
          </a:xfrm>
          <a:prstGeom prst="rect">
            <a:avLst/>
          </a:prstGeom>
          <a:noFill/>
        </p:spPr>
        <p:txBody>
          <a:bodyPr wrap="square" rtlCol="0">
            <a:spAutoFit/>
          </a:bodyPr>
          <a:lstStyle/>
          <a:p>
            <a:pPr>
              <a:spcAft>
                <a:spcPts val="1200"/>
              </a:spcAft>
            </a:pPr>
            <a:r>
              <a:rPr lang="en-US" sz="2400" dirty="0"/>
              <a:t>Municipalities expend needless resources cleaning up bag litter on streets, streams, woodlands, and storm drains.</a:t>
            </a:r>
            <a:endParaRPr lang="en-US" sz="2400" baseline="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1681" y="2362696"/>
            <a:ext cx="4588334" cy="3441250"/>
          </a:xfrm>
          <a:prstGeom prst="rect">
            <a:avLst/>
          </a:prstGeom>
        </p:spPr>
      </p:pic>
      <p:sp>
        <p:nvSpPr>
          <p:cNvPr id="2" name="TextBox 1"/>
          <p:cNvSpPr txBox="1"/>
          <p:nvPr/>
        </p:nvSpPr>
        <p:spPr>
          <a:xfrm>
            <a:off x="4114800" y="5803947"/>
            <a:ext cx="4800600" cy="800219"/>
          </a:xfrm>
          <a:prstGeom prst="rect">
            <a:avLst/>
          </a:prstGeom>
          <a:noFill/>
        </p:spPr>
        <p:txBody>
          <a:bodyPr wrap="square" rtlCol="0">
            <a:spAutoFit/>
          </a:bodyPr>
          <a:lstStyle/>
          <a:p>
            <a:r>
              <a:rPr lang="en-US" sz="1400" dirty="0"/>
              <a:t>Recyclables at Materials Recovery Facility (MRF) in Auburn, MA. </a:t>
            </a:r>
          </a:p>
          <a:p>
            <a:r>
              <a:rPr lang="en-US" sz="1400" dirty="0"/>
              <a:t>March 2017</a:t>
            </a:r>
          </a:p>
          <a:p>
            <a:endParaRPr lang="en-US" dirty="0"/>
          </a:p>
        </p:txBody>
      </p:sp>
    </p:spTree>
    <p:extLst>
      <p:ext uri="{BB962C8B-B14F-4D97-AF65-F5344CB8AC3E}">
        <p14:creationId xmlns:p14="http://schemas.microsoft.com/office/powerpoint/2010/main" val="1438827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3200400" y="762000"/>
            <a:ext cx="5486400" cy="5040204"/>
          </a:xfrm>
          <a:prstGeom prst="rect">
            <a:avLst/>
          </a:prstGeom>
        </p:spPr>
      </p:pic>
      <p:sp>
        <p:nvSpPr>
          <p:cNvPr id="3" name="TextBox 2"/>
          <p:cNvSpPr txBox="1"/>
          <p:nvPr/>
        </p:nvSpPr>
        <p:spPr>
          <a:xfrm>
            <a:off x="0" y="381000"/>
            <a:ext cx="3200399" cy="5509200"/>
          </a:xfrm>
          <a:prstGeom prst="rect">
            <a:avLst/>
          </a:prstGeom>
          <a:noFill/>
        </p:spPr>
        <p:txBody>
          <a:bodyPr wrap="square" rtlCol="0">
            <a:spAutoFit/>
          </a:bodyPr>
          <a:lstStyle/>
          <a:p>
            <a:r>
              <a:rPr lang="en-US" sz="3200" dirty="0"/>
              <a:t>Bags clog and damage the mechanisms of recycling machinery.</a:t>
            </a:r>
          </a:p>
          <a:p>
            <a:endParaRPr lang="en-US" sz="3200" dirty="0"/>
          </a:p>
          <a:p>
            <a:r>
              <a:rPr lang="en-US" sz="3200" dirty="0"/>
              <a:t>Here is a sorter used at Materials Recovery Facilities (MRFs) in Massachusetts…</a:t>
            </a:r>
          </a:p>
        </p:txBody>
      </p:sp>
    </p:spTree>
    <p:extLst>
      <p:ext uri="{BB962C8B-B14F-4D97-AF65-F5344CB8AC3E}">
        <p14:creationId xmlns:p14="http://schemas.microsoft.com/office/powerpoint/2010/main" val="3272957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descr="workers in clogged machinerie.jpg"/>
          <p:cNvPicPr preferRelativeResize="0"/>
          <p:nvPr/>
        </p:nvPicPr>
        <p:blipFill>
          <a:blip r:embed="rId3">
            <a:alphaModFix/>
          </a:blip>
          <a:stretch>
            <a:fillRect/>
          </a:stretch>
        </p:blipFill>
        <p:spPr>
          <a:xfrm>
            <a:off x="304799" y="1219200"/>
            <a:ext cx="8686800" cy="5638800"/>
          </a:xfrm>
          <a:prstGeom prst="rect">
            <a:avLst/>
          </a:prstGeom>
          <a:noFill/>
          <a:ln>
            <a:noFill/>
          </a:ln>
        </p:spPr>
      </p:pic>
      <p:sp>
        <p:nvSpPr>
          <p:cNvPr id="4" name="TextBox 3"/>
          <p:cNvSpPr txBox="1"/>
          <p:nvPr/>
        </p:nvSpPr>
        <p:spPr>
          <a:xfrm>
            <a:off x="457200" y="0"/>
            <a:ext cx="8153400" cy="1138773"/>
          </a:xfrm>
          <a:prstGeom prst="rect">
            <a:avLst/>
          </a:prstGeom>
          <a:noFill/>
        </p:spPr>
        <p:txBody>
          <a:bodyPr wrap="square" rtlCol="0">
            <a:spAutoFit/>
          </a:bodyPr>
          <a:lstStyle/>
          <a:p>
            <a:pPr algn="ctr"/>
            <a:r>
              <a:rPr lang="en-US" sz="4000" dirty="0"/>
              <a:t>This is the sorter after an 8-hour shift</a:t>
            </a:r>
          </a:p>
          <a:p>
            <a:pPr algn="ctr"/>
            <a:r>
              <a:rPr lang="en-US" sz="2800" dirty="0"/>
              <a:t>Being cleaned by hand, with utility knives</a:t>
            </a:r>
          </a:p>
        </p:txBody>
      </p:sp>
    </p:spTree>
    <p:extLst>
      <p:ext uri="{BB962C8B-B14F-4D97-AF65-F5344CB8AC3E}">
        <p14:creationId xmlns:p14="http://schemas.microsoft.com/office/powerpoint/2010/main" val="3221668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667"/>
            <a:ext cx="8229600" cy="937333"/>
          </a:xfrm>
        </p:spPr>
        <p:txBody>
          <a:bodyPr>
            <a:normAutofit/>
          </a:bodyPr>
          <a:lstStyle/>
          <a:p>
            <a:r>
              <a:rPr lang="en-US" sz="4800" b="1" dirty="0">
                <a:latin typeface="+mj-lt"/>
              </a:rPr>
              <a:t>Bags Pollute our Environment</a:t>
            </a:r>
          </a:p>
        </p:txBody>
      </p:sp>
      <p:pic>
        <p:nvPicPr>
          <p:cNvPr id="5" name="yui_3_10_0_1_1466689266803_1135" descr="b&gt;Bags&lt;/b&gt; | &lt;b&gt;Plastic&lt;/b&gt; Grocery &lt;b&gt;Bags&lt;/b&gt; &lt;b&gt;Litter&lt;/b&gt; | aecfashion.com"/>
          <p:cNvPicPr>
            <a:picLocks noGrp="1"/>
          </p:cNvPicPr>
          <p:nvPr>
            <p:ph sz="half" idx="2"/>
          </p:nvPr>
        </p:nvPicPr>
        <p:blipFill>
          <a:blip r:embed="rId3">
            <a:extLst>
              <a:ext uri="{28A0092B-C50C-407E-A947-70E740481C1C}">
                <a14:useLocalDpi xmlns:a14="http://schemas.microsoft.com/office/drawing/2010/main" val="0"/>
              </a:ext>
            </a:extLst>
          </a:blip>
          <a:srcRect t="-35041" b="-35041"/>
          <a:stretch>
            <a:fillRect/>
          </a:stretch>
        </p:blipFill>
        <p:spPr bwMode="auto">
          <a:xfrm>
            <a:off x="4751071" y="2514600"/>
            <a:ext cx="3840480" cy="4343400"/>
          </a:xfrm>
          <a:prstGeom prst="rect">
            <a:avLst/>
          </a:prstGeom>
          <a:noFill/>
          <a:ln>
            <a:noFill/>
          </a:ln>
        </p:spPr>
      </p:pic>
      <p:sp>
        <p:nvSpPr>
          <p:cNvPr id="7" name="TextBox 6"/>
          <p:cNvSpPr txBox="1"/>
          <p:nvPr/>
        </p:nvSpPr>
        <p:spPr>
          <a:xfrm>
            <a:off x="313797" y="3581400"/>
            <a:ext cx="4007922" cy="2462213"/>
          </a:xfrm>
          <a:prstGeom prst="rect">
            <a:avLst/>
          </a:prstGeom>
          <a:noFill/>
        </p:spPr>
        <p:txBody>
          <a:bodyPr vert="horz" wrap="square" rtlCol="0">
            <a:spAutoFit/>
          </a:bodyPr>
          <a:lstStyle/>
          <a:p>
            <a:pPr>
              <a:spcAft>
                <a:spcPts val="1200"/>
              </a:spcAft>
              <a:buSzPct val="110000"/>
              <a:buFont typeface="Arial"/>
              <a:buChar char="•"/>
            </a:pPr>
            <a:r>
              <a:rPr lang="en-US" sz="2400" dirty="0">
                <a:solidFill>
                  <a:srgbClr val="000000"/>
                </a:solidFill>
              </a:rPr>
              <a:t> In landfills, release CO</a:t>
            </a:r>
            <a:r>
              <a:rPr lang="en-US" sz="2400" baseline="-25000" dirty="0">
                <a:solidFill>
                  <a:srgbClr val="000000"/>
                </a:solidFill>
              </a:rPr>
              <a:t>2</a:t>
            </a:r>
            <a:r>
              <a:rPr lang="en-US" sz="2400" dirty="0">
                <a:solidFill>
                  <a:srgbClr val="000000"/>
                </a:solidFill>
              </a:rPr>
              <a:t> which promotes the leaking of other gases including methane</a:t>
            </a:r>
          </a:p>
          <a:p>
            <a:pPr>
              <a:buSzPct val="110000"/>
              <a:buFont typeface="Arial"/>
              <a:buChar char="•"/>
            </a:pPr>
            <a:r>
              <a:rPr lang="en-US" sz="2400" dirty="0">
                <a:solidFill>
                  <a:srgbClr val="000000"/>
                </a:solidFill>
              </a:rPr>
              <a:t> Contaminate terrestrial, freshwater and marine habitats</a:t>
            </a:r>
          </a:p>
        </p:txBody>
      </p:sp>
      <p:sp>
        <p:nvSpPr>
          <p:cNvPr id="8" name="TextBox 7"/>
          <p:cNvSpPr txBox="1"/>
          <p:nvPr/>
        </p:nvSpPr>
        <p:spPr>
          <a:xfrm>
            <a:off x="313797" y="1711911"/>
            <a:ext cx="8277754" cy="2154436"/>
          </a:xfrm>
          <a:prstGeom prst="rect">
            <a:avLst/>
          </a:prstGeom>
          <a:noFill/>
        </p:spPr>
        <p:txBody>
          <a:bodyPr wrap="square" rtlCol="0">
            <a:spAutoFit/>
          </a:bodyPr>
          <a:lstStyle/>
          <a:p>
            <a:pPr>
              <a:spcAft>
                <a:spcPts val="2400"/>
              </a:spcAft>
              <a:buFont typeface="Arial"/>
              <a:buChar char="•"/>
            </a:pPr>
            <a:r>
              <a:rPr lang="en-US" sz="2400" dirty="0">
                <a:solidFill>
                  <a:srgbClr val="000000"/>
                </a:solidFill>
              </a:rPr>
              <a:t> On land, bags take 500 to 1000 years to decompose. In water, they last forever.</a:t>
            </a:r>
          </a:p>
          <a:p>
            <a:pPr>
              <a:buFont typeface="Arial"/>
              <a:buChar char="•"/>
            </a:pPr>
            <a:r>
              <a:rPr lang="en-US" sz="2400" dirty="0">
                <a:solidFill>
                  <a:srgbClr val="000000"/>
                </a:solidFill>
              </a:rPr>
              <a:t> Light weight – windblown debris can easily reach far- away woods and waterways</a:t>
            </a:r>
          </a:p>
          <a:p>
            <a:pPr>
              <a:buClr>
                <a:schemeClr val="bg2">
                  <a:lumMod val="75000"/>
                </a:schemeClr>
              </a:buClr>
              <a:buFont typeface="Arial"/>
              <a:buChar char="•"/>
            </a:pPr>
            <a:endParaRPr lang="en-US" dirty="0"/>
          </a:p>
        </p:txBody>
      </p:sp>
    </p:spTree>
    <p:extLst>
      <p:ext uri="{BB962C8B-B14F-4D97-AF65-F5344CB8AC3E}">
        <p14:creationId xmlns:p14="http://schemas.microsoft.com/office/powerpoint/2010/main" val="163909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200"/>
            <a:ext cx="9144000" cy="6934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sz="6600" b="1" dirty="0">
                <a:solidFill>
                  <a:schemeClr val="accent3">
                    <a:lumMod val="75000"/>
                  </a:schemeClr>
                </a:solidFill>
                <a:latin typeface="+mj-lt"/>
              </a:rPr>
              <a:t>My Story</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8146" y="2760918"/>
            <a:ext cx="7315576" cy="4115011"/>
          </a:xfrm>
        </p:spPr>
      </p:pic>
    </p:spTree>
    <p:extLst>
      <p:ext uri="{BB962C8B-B14F-4D97-AF65-F5344CB8AC3E}">
        <p14:creationId xmlns:p14="http://schemas.microsoft.com/office/powerpoint/2010/main" val="23302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0" y="228600"/>
            <a:ext cx="9144000" cy="914400"/>
          </a:xfrm>
          <a:prstGeom prst="rect">
            <a:avLst/>
          </a:prstGeom>
        </p:spPr>
        <p:txBody>
          <a:bodyPr vert="horz" lIns="91425" tIns="91425" rIns="91425" bIns="91425" rtlCol="0" anchor="t" anchorCtr="0">
            <a:noAutofit/>
          </a:bodyPr>
          <a:lstStyle/>
          <a:p>
            <a:r>
              <a:rPr lang="en-US" b="1" dirty="0">
                <a:latin typeface="+mj-lt"/>
              </a:rPr>
              <a:t>Bags Contribute to Global Warming</a:t>
            </a:r>
            <a:endParaRPr lang="en" b="1" dirty="0">
              <a:latin typeface="+mj-lt"/>
            </a:endParaRPr>
          </a:p>
        </p:txBody>
      </p:sp>
      <p:sp>
        <p:nvSpPr>
          <p:cNvPr id="92" name="Shape 92"/>
          <p:cNvSpPr txBox="1">
            <a:spLocks noGrp="1"/>
          </p:cNvSpPr>
          <p:nvPr>
            <p:ph type="body" idx="1"/>
          </p:nvPr>
        </p:nvSpPr>
        <p:spPr>
          <a:xfrm>
            <a:off x="3505200" y="1752600"/>
            <a:ext cx="4983000" cy="2055600"/>
          </a:xfrm>
          <a:prstGeom prst="rect">
            <a:avLst/>
          </a:prstGeom>
          <a:solidFill>
            <a:srgbClr val="000000">
              <a:alpha val="65380"/>
            </a:srgbClr>
          </a:solidFill>
        </p:spPr>
        <p:txBody>
          <a:bodyPr vert="horz" lIns="91425" tIns="91425" rIns="91425" bIns="91425" rtlCol="0" anchor="t" anchorCtr="0">
            <a:noAutofit/>
          </a:bodyPr>
          <a:lstStyle/>
          <a:p>
            <a:pPr algn="ctr">
              <a:buNone/>
            </a:pPr>
            <a:r>
              <a:rPr lang="en" sz="3600" dirty="0">
                <a:solidFill>
                  <a:srgbClr val="FFFFFF"/>
                </a:solidFill>
              </a:rPr>
              <a:t>Plastic bags require </a:t>
            </a:r>
            <a:r>
              <a:rPr lang="en" sz="3600" b="1" dirty="0">
                <a:solidFill>
                  <a:srgbClr val="FFFFFF"/>
                </a:solidFill>
              </a:rPr>
              <a:t>non-renewable</a:t>
            </a:r>
            <a:r>
              <a:rPr lang="en" sz="3600" dirty="0">
                <a:solidFill>
                  <a:srgbClr val="FFFFFF"/>
                </a:solidFill>
              </a:rPr>
              <a:t> fossil fuels to create</a:t>
            </a:r>
          </a:p>
        </p:txBody>
      </p:sp>
      <p:pic>
        <p:nvPicPr>
          <p:cNvPr id="93" name="Shape 93" descr="oil-barrel-png.png"/>
          <p:cNvPicPr preferRelativeResize="0"/>
          <p:nvPr/>
        </p:nvPicPr>
        <p:blipFill>
          <a:blip r:embed="rId3">
            <a:alphaModFix/>
          </a:blip>
          <a:stretch>
            <a:fillRect/>
          </a:stretch>
        </p:blipFill>
        <p:spPr>
          <a:xfrm>
            <a:off x="-1618700" y="1240475"/>
            <a:ext cx="6858000" cy="5143500"/>
          </a:xfrm>
          <a:prstGeom prst="rect">
            <a:avLst/>
          </a:prstGeom>
          <a:noFill/>
          <a:ln>
            <a:noFill/>
          </a:ln>
        </p:spPr>
      </p:pic>
      <p:sp>
        <p:nvSpPr>
          <p:cNvPr id="2" name="TextBox 1"/>
          <p:cNvSpPr txBox="1"/>
          <p:nvPr/>
        </p:nvSpPr>
        <p:spPr>
          <a:xfrm>
            <a:off x="3505200" y="4043000"/>
            <a:ext cx="5301388" cy="1159292"/>
          </a:xfrm>
          <a:prstGeom prst="rect">
            <a:avLst/>
          </a:prstGeom>
          <a:noFill/>
        </p:spPr>
        <p:txBody>
          <a:bodyPr wrap="none" rtlCol="0">
            <a:spAutoFit/>
          </a:bodyPr>
          <a:lstStyle/>
          <a:p>
            <a:r>
              <a:rPr lang="en-US" sz="2800" dirty="0"/>
              <a:t>Bags used in Springfield produce</a:t>
            </a:r>
          </a:p>
          <a:p>
            <a:r>
              <a:rPr lang="en-US" sz="2800" dirty="0">
                <a:solidFill>
                  <a:srgbClr val="C00000"/>
                </a:solidFill>
              </a:rPr>
              <a:t>2,176.4 metric tons of CO</a:t>
            </a:r>
            <a:r>
              <a:rPr lang="en-US" sz="2800" baseline="-25000" dirty="0">
                <a:solidFill>
                  <a:srgbClr val="C00000"/>
                </a:solidFill>
              </a:rPr>
              <a:t>2</a:t>
            </a:r>
            <a:r>
              <a:rPr lang="en-US" sz="2800" dirty="0">
                <a:solidFill>
                  <a:srgbClr val="C00000"/>
                </a:solidFill>
              </a:rPr>
              <a:t> </a:t>
            </a:r>
            <a:r>
              <a:rPr lang="en-US" sz="2800" dirty="0"/>
              <a:t>per year</a:t>
            </a:r>
          </a:p>
          <a:p>
            <a:pPr algn="ctr"/>
            <a:r>
              <a:rPr lang="en-US" sz="2000" baseline="-25000" dirty="0"/>
              <a:t>(0.04 metric tons per 1500 bags)*</a:t>
            </a:r>
          </a:p>
        </p:txBody>
      </p:sp>
      <p:sp>
        <p:nvSpPr>
          <p:cNvPr id="3" name="TextBox 2"/>
          <p:cNvSpPr txBox="1"/>
          <p:nvPr/>
        </p:nvSpPr>
        <p:spPr>
          <a:xfrm flipH="1">
            <a:off x="732547" y="5957393"/>
            <a:ext cx="7772400" cy="523220"/>
          </a:xfrm>
          <a:prstGeom prst="rect">
            <a:avLst/>
          </a:prstGeom>
          <a:noFill/>
        </p:spPr>
        <p:txBody>
          <a:bodyPr wrap="square" rtlCol="0">
            <a:spAutoFit/>
          </a:bodyPr>
          <a:lstStyle/>
          <a:p>
            <a:r>
              <a:rPr lang="en-US" sz="1400" dirty="0"/>
              <a:t>*The GHG constant accounts for manufacturing, distribution, and disposal, and is taken from the Boustead Report, commissioned by the Progressive Bag Alliance, an industry group. </a:t>
            </a:r>
          </a:p>
        </p:txBody>
      </p:sp>
    </p:spTree>
    <p:extLst>
      <p:ext uri="{BB962C8B-B14F-4D97-AF65-F5344CB8AC3E}">
        <p14:creationId xmlns:p14="http://schemas.microsoft.com/office/powerpoint/2010/main" val="4233366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61000" y="2311400"/>
            <a:ext cx="184666" cy="369332"/>
          </a:xfrm>
          <a:prstGeom prst="rect">
            <a:avLst/>
          </a:prstGeom>
          <a:noFill/>
        </p:spPr>
        <p:txBody>
          <a:bodyPr wrap="none" rtlCol="0">
            <a:spAutoFit/>
          </a:bodyPr>
          <a:lstStyle/>
          <a:p>
            <a:endParaRPr lang="en-US" dirty="0"/>
          </a:p>
        </p:txBody>
      </p:sp>
      <p:pic>
        <p:nvPicPr>
          <p:cNvPr id="5" name="img" descr="http://4.bp.blogspot.com/-lp8z5YZubOs/TiB44KcP5OI/AAAAAAAAAB0/rqZShixUaYY/s400/plastic-bags-are-yumm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122" y="1113536"/>
            <a:ext cx="3988947" cy="2395728"/>
          </a:xfrm>
          <a:prstGeom prst="rect">
            <a:avLst/>
          </a:prstGeom>
          <a:noFill/>
          <a:ln>
            <a:noFill/>
          </a:ln>
        </p:spPr>
      </p:pic>
      <p:pic>
        <p:nvPicPr>
          <p:cNvPr id="9" name="Content Placeholder 3" descr="http://www.defendersblog.org/wp-content/uploads/2016/01/Swan-swallowing-plastic-bag-Liquid-Productions-LLC-Marine-Photobank.jpg"/>
          <p:cNvPicPr>
            <a:picLocks/>
          </p:cNvPicPr>
          <p:nvPr/>
        </p:nvPicPr>
        <p:blipFill>
          <a:blip r:embed="rId4">
            <a:extLst>
              <a:ext uri="{28A0092B-C50C-407E-A947-70E740481C1C}">
                <a14:useLocalDpi xmlns:a14="http://schemas.microsoft.com/office/drawing/2010/main" val="0"/>
              </a:ext>
            </a:extLst>
          </a:blip>
          <a:srcRect l="-563" r="-563"/>
          <a:stretch>
            <a:fillRect/>
          </a:stretch>
        </p:blipFill>
        <p:spPr bwMode="auto">
          <a:xfrm>
            <a:off x="5163021" y="1113536"/>
            <a:ext cx="3547852" cy="2264141"/>
          </a:xfrm>
          <a:prstGeom prst="rect">
            <a:avLst/>
          </a:prstGeom>
          <a:noFill/>
          <a:ln>
            <a:noFill/>
          </a:ln>
        </p:spPr>
      </p:pic>
      <p:sp>
        <p:nvSpPr>
          <p:cNvPr id="10" name="Rectangle 9"/>
          <p:cNvSpPr/>
          <p:nvPr/>
        </p:nvSpPr>
        <p:spPr>
          <a:xfrm>
            <a:off x="1" y="93376"/>
            <a:ext cx="8710872" cy="707886"/>
          </a:xfrm>
          <a:prstGeom prst="rect">
            <a:avLst/>
          </a:prstGeom>
        </p:spPr>
        <p:txBody>
          <a:bodyPr wrap="square">
            <a:spAutoFit/>
          </a:bodyPr>
          <a:lstStyle/>
          <a:p>
            <a:pPr algn="ctr"/>
            <a:r>
              <a:rPr lang="en-US" sz="4000" b="1" dirty="0">
                <a:solidFill>
                  <a:schemeClr val="accent3">
                    <a:lumMod val="50000"/>
                  </a:schemeClr>
                </a:solidFill>
                <a:latin typeface="+mj-lt"/>
              </a:rPr>
              <a:t>Bags harm birds and aquatic wildlife</a:t>
            </a:r>
          </a:p>
        </p:txBody>
      </p:sp>
      <p:pic>
        <p:nvPicPr>
          <p:cNvPr id="11" name="Picture 10" descr="turtle with bag.jpg"/>
          <p:cNvPicPr>
            <a:picLocks noChangeAspect="1"/>
          </p:cNvPicPr>
          <p:nvPr/>
        </p:nvPicPr>
        <p:blipFill>
          <a:blip r:embed="rId5"/>
          <a:stretch>
            <a:fillRect/>
          </a:stretch>
        </p:blipFill>
        <p:spPr>
          <a:xfrm>
            <a:off x="542034" y="4263644"/>
            <a:ext cx="4294415" cy="2404872"/>
          </a:xfrm>
          <a:prstGeom prst="rect">
            <a:avLst/>
          </a:prstGeom>
        </p:spPr>
      </p:pic>
      <p:pic>
        <p:nvPicPr>
          <p:cNvPr id="13" name="Picture 2" descr="2"/>
          <p:cNvPicPr>
            <a:picLocks noChangeAspect="1" noChangeArrowheads="1"/>
          </p:cNvPicPr>
          <p:nvPr/>
        </p:nvPicPr>
        <p:blipFill>
          <a:blip r:embed="rId6" cstate="print"/>
          <a:srcRect/>
          <a:stretch>
            <a:fillRect/>
          </a:stretch>
        </p:blipFill>
        <p:spPr bwMode="auto">
          <a:xfrm>
            <a:off x="5645666" y="3897884"/>
            <a:ext cx="2715340" cy="2770632"/>
          </a:xfrm>
          <a:prstGeom prst="rect">
            <a:avLst/>
          </a:prstGeom>
          <a:noFill/>
        </p:spPr>
      </p:pic>
      <p:pic>
        <p:nvPicPr>
          <p:cNvPr id="12" name="Picture 11" descr="http://worldtruth.tv/wp-content/uploads/2013/03/wsci_03_img0428.jpg"/>
          <p:cNvPicPr>
            <a:picLocks noChangeAspect="1"/>
          </p:cNvPicPr>
          <p:nvPr/>
        </p:nvPicPr>
        <p:blipFill>
          <a:blip r:embed="rId7">
            <a:extLst>
              <a:ext uri="{28A0092B-C50C-407E-A947-70E740481C1C}">
                <a14:useLocalDpi xmlns:a14="http://schemas.microsoft.com/office/drawing/2010/main" val="0"/>
              </a:ext>
            </a:extLst>
          </a:blip>
          <a:srcRect l="2118" t="3186" r="2118" b="3186"/>
          <a:stretch>
            <a:fillRect/>
          </a:stretch>
        </p:blipFill>
        <p:spPr bwMode="auto">
          <a:xfrm>
            <a:off x="4016056" y="3028575"/>
            <a:ext cx="1828374" cy="1412628"/>
          </a:xfrm>
          <a:prstGeom prst="rect">
            <a:avLst/>
          </a:prstGeom>
          <a:noFill/>
          <a:ln>
            <a:noFill/>
          </a:ln>
        </p:spPr>
      </p:pic>
    </p:spTree>
    <p:extLst>
      <p:ext uri="{BB962C8B-B14F-4D97-AF65-F5344CB8AC3E}">
        <p14:creationId xmlns:p14="http://schemas.microsoft.com/office/powerpoint/2010/main" val="104906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kinja-img.com/gawker-media/image/upload/s--XZzoNl6N--/c_fit,fl_progressive,q_80,w_636/18qc75v4nu0ftjpg.jpg"/>
          <p:cNvPicPr>
            <a:picLocks noChangeAspect="1"/>
          </p:cNvPicPr>
          <p:nvPr/>
        </p:nvPicPr>
        <p:blipFill>
          <a:blip r:embed="rId3">
            <a:extLst>
              <a:ext uri="{28A0092B-C50C-407E-A947-70E740481C1C}">
                <a14:useLocalDpi xmlns:a14="http://schemas.microsoft.com/office/drawing/2010/main" val="0"/>
              </a:ext>
            </a:extLst>
          </a:blip>
          <a:srcRect l="9057"/>
          <a:stretch>
            <a:fillRect/>
          </a:stretch>
        </p:blipFill>
        <p:spPr bwMode="auto">
          <a:xfrm>
            <a:off x="907482" y="3839690"/>
            <a:ext cx="3827226" cy="2578608"/>
          </a:xfrm>
          <a:prstGeom prst="rect">
            <a:avLst/>
          </a:prstGeom>
          <a:noFill/>
          <a:ln>
            <a:noFill/>
          </a:ln>
        </p:spPr>
      </p:pic>
      <p:pic>
        <p:nvPicPr>
          <p:cNvPr id="3" name="Picture 2" descr="http://www.humanesociety.org/assets/images/270x224/animals/raccoons/raccoon_in_trash_270x22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1268" y="3853718"/>
            <a:ext cx="2876265" cy="2468880"/>
          </a:xfrm>
          <a:prstGeom prst="rect">
            <a:avLst/>
          </a:prstGeom>
          <a:noFill/>
          <a:ln>
            <a:noFill/>
          </a:ln>
        </p:spPr>
      </p:pic>
      <p:pic>
        <p:nvPicPr>
          <p:cNvPr id="4" name="Picture 3"/>
          <p:cNvPicPr>
            <a:picLocks noChangeAspect="1"/>
          </p:cNvPicPr>
          <p:nvPr/>
        </p:nvPicPr>
        <p:blipFill>
          <a:blip r:embed="rId5"/>
          <a:stretch>
            <a:fillRect/>
          </a:stretch>
        </p:blipFill>
        <p:spPr>
          <a:xfrm>
            <a:off x="1100751" y="1048729"/>
            <a:ext cx="2252049" cy="2418421"/>
          </a:xfrm>
          <a:prstGeom prst="rect">
            <a:avLst/>
          </a:prstGeom>
        </p:spPr>
      </p:pic>
      <p:sp>
        <p:nvSpPr>
          <p:cNvPr id="7" name="Rectangle 6"/>
          <p:cNvSpPr/>
          <p:nvPr/>
        </p:nvSpPr>
        <p:spPr>
          <a:xfrm>
            <a:off x="424763" y="348566"/>
            <a:ext cx="8286110" cy="646331"/>
          </a:xfrm>
          <a:prstGeom prst="rect">
            <a:avLst/>
          </a:prstGeom>
        </p:spPr>
        <p:txBody>
          <a:bodyPr wrap="square">
            <a:spAutoFit/>
          </a:bodyPr>
          <a:lstStyle/>
          <a:p>
            <a:pPr algn="ctr"/>
            <a:r>
              <a:rPr lang="en-US" sz="3600" b="1" dirty="0">
                <a:solidFill>
                  <a:schemeClr val="accent3">
                    <a:lumMod val="50000"/>
                  </a:schemeClr>
                </a:solidFill>
                <a:latin typeface="+mj-lt"/>
              </a:rPr>
              <a:t>Bags Harm Terrestrial Wildlife and Pets</a:t>
            </a:r>
          </a:p>
        </p:txBody>
      </p:sp>
      <p:pic>
        <p:nvPicPr>
          <p:cNvPr id="9" name="img" descr="https://sp.yimg.com/xj/th?id=OIP.M7cc436caf2acfb2599ef318545c868d5o0&amp;pid=15.1&amp;P=0&amp;w=187&amp;h=16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994897"/>
            <a:ext cx="3657600" cy="2357903"/>
          </a:xfrm>
          <a:prstGeom prst="rect">
            <a:avLst/>
          </a:prstGeom>
          <a:noFill/>
          <a:ln>
            <a:noFill/>
          </a:ln>
        </p:spPr>
      </p:pic>
    </p:spTree>
    <p:extLst>
      <p:ext uri="{BB962C8B-B14F-4D97-AF65-F5344CB8AC3E}">
        <p14:creationId xmlns:p14="http://schemas.microsoft.com/office/powerpoint/2010/main" val="1447743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86" y="228600"/>
            <a:ext cx="9143999" cy="769441"/>
          </a:xfrm>
          <a:prstGeom prst="rect">
            <a:avLst/>
          </a:prstGeom>
        </p:spPr>
        <p:txBody>
          <a:bodyPr wrap="square">
            <a:spAutoFit/>
          </a:bodyPr>
          <a:lstStyle/>
          <a:p>
            <a:pPr algn="ctr"/>
            <a:r>
              <a:rPr lang="en-US" sz="4400" b="1" dirty="0" err="1">
                <a:solidFill>
                  <a:schemeClr val="accent3">
                    <a:lumMod val="50000"/>
                  </a:schemeClr>
                </a:solidFill>
                <a:latin typeface="+mj-lt"/>
              </a:rPr>
              <a:t>Microplastics</a:t>
            </a:r>
            <a:r>
              <a:rPr lang="en-US" sz="4400" b="1" dirty="0">
                <a:solidFill>
                  <a:schemeClr val="accent3">
                    <a:lumMod val="50000"/>
                  </a:schemeClr>
                </a:solidFill>
                <a:latin typeface="+mj-lt"/>
              </a:rPr>
              <a:t> and Human Health</a:t>
            </a:r>
          </a:p>
        </p:txBody>
      </p:sp>
      <p:sp>
        <p:nvSpPr>
          <p:cNvPr id="9" name="TextBox 8"/>
          <p:cNvSpPr txBox="1"/>
          <p:nvPr/>
        </p:nvSpPr>
        <p:spPr>
          <a:xfrm>
            <a:off x="152400" y="1295401"/>
            <a:ext cx="3733800" cy="5016758"/>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000" b="1" dirty="0"/>
              <a:t>Plastic bags do not biodegrade. </a:t>
            </a:r>
            <a:r>
              <a:rPr lang="en-US" sz="2000" dirty="0"/>
              <a:t>Instead, they break down into tiny pieces (</a:t>
            </a:r>
            <a:r>
              <a:rPr lang="en-US" sz="2000" b="1" dirty="0" err="1"/>
              <a:t>microplastics</a:t>
            </a:r>
            <a:r>
              <a:rPr lang="en-US" sz="2000" dirty="0"/>
              <a:t>)</a:t>
            </a:r>
          </a:p>
          <a:p>
            <a:pPr marL="285750" indent="-285750">
              <a:spcAft>
                <a:spcPts val="2400"/>
              </a:spcAft>
              <a:buFont typeface="Arial" panose="020B0604020202020204" pitchFamily="34" charset="0"/>
              <a:buChar char="•"/>
            </a:pPr>
            <a:r>
              <a:rPr lang="en-US" sz="2000" dirty="0" err="1"/>
              <a:t>Microplastics</a:t>
            </a:r>
            <a:r>
              <a:rPr lang="en-US" sz="2000" dirty="0"/>
              <a:t> enter waterways and </a:t>
            </a:r>
            <a:r>
              <a:rPr lang="en-US" sz="2000" b="1" dirty="0"/>
              <a:t>flow into the ocean</a:t>
            </a:r>
            <a:r>
              <a:rPr lang="en-US" sz="2000" dirty="0"/>
              <a:t>.</a:t>
            </a:r>
          </a:p>
          <a:p>
            <a:pPr marL="285750" indent="-285750">
              <a:spcAft>
                <a:spcPts val="2400"/>
              </a:spcAft>
              <a:buFont typeface="Arial" panose="020B0604020202020204" pitchFamily="34" charset="0"/>
              <a:buChar char="•"/>
            </a:pPr>
            <a:r>
              <a:rPr lang="en-US" sz="2000" dirty="0"/>
              <a:t>Marine life absorbs and concentrates pollutants present in the water. Zooplankton mistake </a:t>
            </a:r>
            <a:r>
              <a:rPr lang="en-US" sz="2000" dirty="0" err="1"/>
              <a:t>microplastics</a:t>
            </a:r>
            <a:r>
              <a:rPr lang="en-US" sz="2000" dirty="0"/>
              <a:t> for food.  Thus pollutants bioaccumulate, and </a:t>
            </a:r>
            <a:r>
              <a:rPr lang="en-US" sz="2000" b="1" dirty="0"/>
              <a:t>move up the aquatic food chain.</a:t>
            </a:r>
          </a:p>
        </p:txBody>
      </p:sp>
      <p:sp>
        <p:nvSpPr>
          <p:cNvPr id="10" name="TextBox 9"/>
          <p:cNvSpPr txBox="1"/>
          <p:nvPr/>
        </p:nvSpPr>
        <p:spPr>
          <a:xfrm>
            <a:off x="1" y="6364445"/>
            <a:ext cx="9143999" cy="615553"/>
          </a:xfrm>
          <a:prstGeom prst="rect">
            <a:avLst/>
          </a:prstGeom>
          <a:noFill/>
        </p:spPr>
        <p:txBody>
          <a:bodyPr wrap="square" rtlCol="0">
            <a:spAutoFit/>
          </a:bodyPr>
          <a:lstStyle/>
          <a:p>
            <a:pPr algn="ctr"/>
            <a:r>
              <a:rPr lang="en-US" sz="1600" dirty="0"/>
              <a:t>Source: </a:t>
            </a:r>
            <a:r>
              <a:rPr lang="en-US" sz="1600" i="1" dirty="0"/>
              <a:t>Environmental Health Perspectives </a:t>
            </a:r>
            <a:r>
              <a:rPr lang="en-US" sz="1600" dirty="0"/>
              <a:t>• vol. 123, no. 2 •  Feb. 2015 </a:t>
            </a:r>
          </a:p>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295401"/>
            <a:ext cx="4810125" cy="2724150"/>
          </a:xfrm>
          <a:prstGeom prst="rect">
            <a:avLst/>
          </a:prstGeom>
        </p:spPr>
      </p:pic>
      <p:sp>
        <p:nvSpPr>
          <p:cNvPr id="8" name="TextBox 7"/>
          <p:cNvSpPr txBox="1"/>
          <p:nvPr/>
        </p:nvSpPr>
        <p:spPr>
          <a:xfrm>
            <a:off x="3962400" y="4379614"/>
            <a:ext cx="4572000" cy="1200329"/>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dirty="0"/>
              <a:t>The extent of possible </a:t>
            </a:r>
            <a:r>
              <a:rPr lang="en-US" b="1" dirty="0"/>
              <a:t>harm to the environment and human health </a:t>
            </a:r>
            <a:r>
              <a:rPr lang="en-US" dirty="0"/>
              <a:t>is a matter of grave concern, and the focus of a great deal of current research.</a:t>
            </a:r>
          </a:p>
        </p:txBody>
      </p:sp>
    </p:spTree>
    <p:extLst>
      <p:ext uri="{BB962C8B-B14F-4D97-AF65-F5344CB8AC3E}">
        <p14:creationId xmlns:p14="http://schemas.microsoft.com/office/powerpoint/2010/main" val="1915752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520706">
            <a:off x="99028" y="3382984"/>
            <a:ext cx="1753846" cy="722764"/>
          </a:xfrm>
          <a:solidFill>
            <a:schemeClr val="bg1"/>
          </a:solidFill>
        </p:spPr>
        <p:txBody>
          <a:bodyPr>
            <a:normAutofit fontScale="90000"/>
          </a:bodyPr>
          <a:lstStyle/>
          <a:p>
            <a:r>
              <a:rPr lang="en-US" b="1" dirty="0">
                <a:solidFill>
                  <a:srgbClr val="FF0000"/>
                </a:solidFill>
                <a:latin typeface="Stencil" panose="040409050D0802020404" pitchFamily="82" charset="0"/>
              </a:rPr>
              <a:t>MYTH!</a:t>
            </a:r>
          </a:p>
        </p:txBody>
      </p:sp>
      <p:sp>
        <p:nvSpPr>
          <p:cNvPr id="5" name="Title 1"/>
          <p:cNvSpPr txBox="1">
            <a:spLocks/>
          </p:cNvSpPr>
          <p:nvPr/>
        </p:nvSpPr>
        <p:spPr>
          <a:xfrm rot="19520706">
            <a:off x="99027" y="2332176"/>
            <a:ext cx="1753846" cy="722764"/>
          </a:xfrm>
          <a:prstGeom prst="rect">
            <a:avLst/>
          </a:prstGeom>
          <a:solidFill>
            <a:schemeClr val="bg1"/>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4F6228"/>
                </a:solidFill>
                <a:latin typeface="Amatic Bold"/>
                <a:ea typeface="+mj-ea"/>
                <a:cs typeface="Amatic Bold"/>
              </a:defRPr>
            </a:lvl1pPr>
          </a:lstStyle>
          <a:p>
            <a:r>
              <a:rPr lang="en-US" b="1" dirty="0">
                <a:solidFill>
                  <a:srgbClr val="FF0000"/>
                </a:solidFill>
                <a:latin typeface="Stencil" panose="040409050D0802020404" pitchFamily="82" charset="0"/>
              </a:rPr>
              <a:t>MYTH!</a:t>
            </a:r>
          </a:p>
        </p:txBody>
      </p:sp>
      <p:sp>
        <p:nvSpPr>
          <p:cNvPr id="6" name="Title 1"/>
          <p:cNvSpPr txBox="1">
            <a:spLocks/>
          </p:cNvSpPr>
          <p:nvPr/>
        </p:nvSpPr>
        <p:spPr>
          <a:xfrm rot="19520706">
            <a:off x="49920" y="1295986"/>
            <a:ext cx="1753846" cy="722764"/>
          </a:xfrm>
          <a:prstGeom prst="rect">
            <a:avLst/>
          </a:prstGeom>
          <a:solidFill>
            <a:schemeClr val="bg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4F6228"/>
                </a:solidFill>
                <a:latin typeface="Amatic Bold"/>
                <a:ea typeface="+mj-ea"/>
                <a:cs typeface="Amatic Bold"/>
              </a:defRPr>
            </a:lvl1pPr>
          </a:lstStyle>
          <a:p>
            <a:r>
              <a:rPr lang="en-US" sz="4000" b="1" dirty="0">
                <a:solidFill>
                  <a:srgbClr val="FF0000"/>
                </a:solidFill>
                <a:latin typeface="Stencil" panose="040409050D0802020404" pitchFamily="82" charset="0"/>
              </a:rPr>
              <a:t>MYTH!</a:t>
            </a:r>
          </a:p>
        </p:txBody>
      </p:sp>
      <p:sp>
        <p:nvSpPr>
          <p:cNvPr id="8" name="Title 1"/>
          <p:cNvSpPr txBox="1">
            <a:spLocks/>
          </p:cNvSpPr>
          <p:nvPr/>
        </p:nvSpPr>
        <p:spPr>
          <a:xfrm rot="19520706">
            <a:off x="157253" y="5490059"/>
            <a:ext cx="1753846" cy="722764"/>
          </a:xfrm>
          <a:prstGeom prst="rect">
            <a:avLst/>
          </a:prstGeom>
          <a:solidFill>
            <a:schemeClr val="bg1"/>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4F6228"/>
                </a:solidFill>
                <a:latin typeface="Amatic Bold"/>
                <a:ea typeface="+mj-ea"/>
                <a:cs typeface="Amatic Bold"/>
              </a:defRPr>
            </a:lvl1pPr>
          </a:lstStyle>
          <a:p>
            <a:r>
              <a:rPr lang="en-US" b="1" dirty="0">
                <a:solidFill>
                  <a:srgbClr val="FF0000"/>
                </a:solidFill>
                <a:latin typeface="Stencil" panose="040409050D0802020404" pitchFamily="82" charset="0"/>
              </a:rPr>
              <a:t>MYTH!</a:t>
            </a:r>
          </a:p>
        </p:txBody>
      </p:sp>
      <p:sp>
        <p:nvSpPr>
          <p:cNvPr id="3" name="Content Placeholder 2"/>
          <p:cNvSpPr>
            <a:spLocks noGrp="1"/>
          </p:cNvSpPr>
          <p:nvPr>
            <p:ph idx="1"/>
          </p:nvPr>
        </p:nvSpPr>
        <p:spPr>
          <a:xfrm>
            <a:off x="1676400" y="891457"/>
            <a:ext cx="5181600" cy="533400"/>
          </a:xfrm>
        </p:spPr>
        <p:txBody>
          <a:bodyPr>
            <a:normAutofit lnSpcReduction="10000"/>
          </a:bodyPr>
          <a:lstStyle/>
          <a:p>
            <a:pPr marL="0" indent="0">
              <a:buNone/>
            </a:pPr>
            <a:r>
              <a:rPr lang="en-US" dirty="0"/>
              <a:t>“Plastic is better than paper”</a:t>
            </a:r>
          </a:p>
        </p:txBody>
      </p:sp>
      <p:sp>
        <p:nvSpPr>
          <p:cNvPr id="7" name="Title 1"/>
          <p:cNvSpPr txBox="1">
            <a:spLocks/>
          </p:cNvSpPr>
          <p:nvPr/>
        </p:nvSpPr>
        <p:spPr>
          <a:xfrm rot="19520706">
            <a:off x="90229" y="4464251"/>
            <a:ext cx="1753846" cy="722764"/>
          </a:xfrm>
          <a:prstGeom prst="rect">
            <a:avLst/>
          </a:prstGeom>
          <a:solidFill>
            <a:schemeClr val="bg1"/>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4F6228"/>
                </a:solidFill>
                <a:latin typeface="Amatic Bold"/>
                <a:ea typeface="+mj-ea"/>
                <a:cs typeface="Amatic Bold"/>
              </a:defRPr>
            </a:lvl1pPr>
          </a:lstStyle>
          <a:p>
            <a:r>
              <a:rPr lang="en-US" b="1" dirty="0">
                <a:solidFill>
                  <a:srgbClr val="FF0000"/>
                </a:solidFill>
                <a:latin typeface="Stencil" panose="040409050D0802020404" pitchFamily="82" charset="0"/>
              </a:rPr>
              <a:t>MYTH!</a:t>
            </a:r>
          </a:p>
        </p:txBody>
      </p:sp>
      <p:sp>
        <p:nvSpPr>
          <p:cNvPr id="9" name="Content Placeholder 2"/>
          <p:cNvSpPr txBox="1">
            <a:spLocks/>
          </p:cNvSpPr>
          <p:nvPr/>
        </p:nvSpPr>
        <p:spPr>
          <a:xfrm>
            <a:off x="1661746" y="1843142"/>
            <a:ext cx="5181600" cy="533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“Reusable Bags cause disease”</a:t>
            </a:r>
          </a:p>
        </p:txBody>
      </p:sp>
      <p:sp>
        <p:nvSpPr>
          <p:cNvPr id="10" name="Content Placeholder 2"/>
          <p:cNvSpPr txBox="1">
            <a:spLocks/>
          </p:cNvSpPr>
          <p:nvPr/>
        </p:nvSpPr>
        <p:spPr>
          <a:xfrm>
            <a:off x="1647092" y="2825235"/>
            <a:ext cx="6093602" cy="5334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“Austin’s bag law resulted in more trash”</a:t>
            </a:r>
          </a:p>
        </p:txBody>
      </p:sp>
      <p:sp>
        <p:nvSpPr>
          <p:cNvPr id="11" name="Content Placeholder 2"/>
          <p:cNvSpPr txBox="1">
            <a:spLocks/>
          </p:cNvSpPr>
          <p:nvPr/>
        </p:nvSpPr>
        <p:spPr>
          <a:xfrm>
            <a:off x="1647092" y="4107119"/>
            <a:ext cx="5181600" cy="533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“Bag laws hurt local businesses”</a:t>
            </a:r>
          </a:p>
        </p:txBody>
      </p:sp>
      <p:sp>
        <p:nvSpPr>
          <p:cNvPr id="12" name="TextBox 11"/>
          <p:cNvSpPr txBox="1"/>
          <p:nvPr/>
        </p:nvSpPr>
        <p:spPr>
          <a:xfrm>
            <a:off x="590528" y="104418"/>
            <a:ext cx="8355942" cy="707886"/>
          </a:xfrm>
          <a:prstGeom prst="rect">
            <a:avLst/>
          </a:prstGeom>
          <a:noFill/>
        </p:spPr>
        <p:txBody>
          <a:bodyPr wrap="none" rtlCol="0">
            <a:spAutoFit/>
          </a:bodyPr>
          <a:lstStyle/>
          <a:p>
            <a:r>
              <a:rPr lang="en-US" sz="4000" b="1" dirty="0">
                <a:solidFill>
                  <a:srgbClr val="FF0000"/>
                </a:solidFill>
                <a:latin typeface="+mj-lt"/>
              </a:rPr>
              <a:t>Don’t Believe the Bag Industry’s Hype!</a:t>
            </a:r>
          </a:p>
        </p:txBody>
      </p:sp>
      <p:sp>
        <p:nvSpPr>
          <p:cNvPr id="13" name="Content Placeholder 2"/>
          <p:cNvSpPr txBox="1">
            <a:spLocks/>
          </p:cNvSpPr>
          <p:nvPr/>
        </p:nvSpPr>
        <p:spPr>
          <a:xfrm>
            <a:off x="1784453" y="5218485"/>
            <a:ext cx="5181600" cy="42819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“Bag laws hurt the poor”</a:t>
            </a:r>
          </a:p>
        </p:txBody>
      </p:sp>
      <p:sp>
        <p:nvSpPr>
          <p:cNvPr id="14" name="TextBox 13"/>
          <p:cNvSpPr txBox="1"/>
          <p:nvPr/>
        </p:nvSpPr>
        <p:spPr>
          <a:xfrm>
            <a:off x="2003538" y="1356033"/>
            <a:ext cx="6062274" cy="461665"/>
          </a:xfrm>
          <a:prstGeom prst="rect">
            <a:avLst/>
          </a:prstGeom>
          <a:noFill/>
        </p:spPr>
        <p:txBody>
          <a:bodyPr wrap="square" rtlCol="0">
            <a:spAutoFit/>
          </a:bodyPr>
          <a:lstStyle/>
          <a:p>
            <a:r>
              <a:rPr lang="en-US" sz="1200" dirty="0"/>
              <a:t>No. This claim comes from a misunderstanding of Life Cycle analyses that do not take into account the larger effects of plastic. Plus the ideal is reusable bags, not disposable paper bags.</a:t>
            </a:r>
          </a:p>
        </p:txBody>
      </p:sp>
      <p:sp>
        <p:nvSpPr>
          <p:cNvPr id="15" name="TextBox 14"/>
          <p:cNvSpPr txBox="1"/>
          <p:nvPr/>
        </p:nvSpPr>
        <p:spPr>
          <a:xfrm>
            <a:off x="1994030" y="5585224"/>
            <a:ext cx="6062274" cy="646331"/>
          </a:xfrm>
          <a:prstGeom prst="rect">
            <a:avLst/>
          </a:prstGeom>
          <a:noFill/>
        </p:spPr>
        <p:txBody>
          <a:bodyPr wrap="square" rtlCol="0">
            <a:spAutoFit/>
          </a:bodyPr>
          <a:lstStyle/>
          <a:p>
            <a:r>
              <a:rPr lang="en-US" sz="1200" dirty="0"/>
              <a:t>No. In fact, disadvantaged communities suffer disproportionately from environmental degradation. Cutting the amount of resources spent on solid waste frees municipal funds for much-needed social programs.</a:t>
            </a:r>
          </a:p>
        </p:txBody>
      </p:sp>
      <p:sp>
        <p:nvSpPr>
          <p:cNvPr id="16" name="TextBox 15"/>
          <p:cNvSpPr txBox="1"/>
          <p:nvPr/>
        </p:nvSpPr>
        <p:spPr>
          <a:xfrm>
            <a:off x="1994030" y="4523006"/>
            <a:ext cx="6062274" cy="646331"/>
          </a:xfrm>
          <a:prstGeom prst="rect">
            <a:avLst/>
          </a:prstGeom>
          <a:noFill/>
        </p:spPr>
        <p:txBody>
          <a:bodyPr wrap="square" rtlCol="0">
            <a:spAutoFit/>
          </a:bodyPr>
          <a:lstStyle/>
          <a:p>
            <a:r>
              <a:rPr lang="en-US" sz="1200" dirty="0"/>
              <a:t>No. It is true that paper bags are more expensive than plastic. But multiple studies have shown that once a bag law is in place, consumers become more conscientious, and bring reusables – saving businesses money. No one has ever gone out of business because of a bag law.</a:t>
            </a:r>
          </a:p>
        </p:txBody>
      </p:sp>
      <p:sp>
        <p:nvSpPr>
          <p:cNvPr id="17" name="TextBox 16"/>
          <p:cNvSpPr txBox="1"/>
          <p:nvPr/>
        </p:nvSpPr>
        <p:spPr>
          <a:xfrm>
            <a:off x="1948908" y="2288743"/>
            <a:ext cx="6062274" cy="461665"/>
          </a:xfrm>
          <a:prstGeom prst="rect">
            <a:avLst/>
          </a:prstGeom>
          <a:noFill/>
        </p:spPr>
        <p:txBody>
          <a:bodyPr wrap="square" rtlCol="0">
            <a:spAutoFit/>
          </a:bodyPr>
          <a:lstStyle/>
          <a:p>
            <a:r>
              <a:rPr lang="en-US" sz="1200" dirty="0"/>
              <a:t>No. This claim comes from a ridiculous story about a norovirus outbreak among a girls’ soccer team that had nothing to do with reusable bags. Washing reusable bags will kill any germs.</a:t>
            </a:r>
          </a:p>
        </p:txBody>
      </p:sp>
      <p:sp>
        <p:nvSpPr>
          <p:cNvPr id="18" name="TextBox 17"/>
          <p:cNvSpPr txBox="1"/>
          <p:nvPr/>
        </p:nvSpPr>
        <p:spPr>
          <a:xfrm>
            <a:off x="1948908" y="3250707"/>
            <a:ext cx="6434146" cy="830997"/>
          </a:xfrm>
          <a:prstGeom prst="rect">
            <a:avLst/>
          </a:prstGeom>
          <a:noFill/>
        </p:spPr>
        <p:txBody>
          <a:bodyPr wrap="square" rtlCol="0">
            <a:spAutoFit/>
          </a:bodyPr>
          <a:lstStyle/>
          <a:p>
            <a:r>
              <a:rPr lang="en-US" sz="1200" dirty="0"/>
              <a:t>Yes, but this was because of a flaw in the law, which allowed retailers (specifically the grocery chain H-E-B) to give away heavy-duty plastic bags free of charge, and customers to discard what they should have been reusing. Generally, bag laws are super effective, reducing bag waste 60-80%, and over 90% once a modest fee is included.</a:t>
            </a:r>
          </a:p>
        </p:txBody>
      </p:sp>
    </p:spTree>
    <p:extLst>
      <p:ext uri="{BB962C8B-B14F-4D97-AF65-F5344CB8AC3E}">
        <p14:creationId xmlns:p14="http://schemas.microsoft.com/office/powerpoint/2010/main" val="2254679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b="1" dirty="0">
                <a:solidFill>
                  <a:srgbClr val="FF0000"/>
                </a:solidFill>
                <a:latin typeface="+mj-lt"/>
              </a:rPr>
              <a:t>What About Our Freedom of Choice?</a:t>
            </a:r>
          </a:p>
        </p:txBody>
      </p:sp>
      <p:sp>
        <p:nvSpPr>
          <p:cNvPr id="3" name="Content Placeholder 2"/>
          <p:cNvSpPr>
            <a:spLocks noGrp="1"/>
          </p:cNvSpPr>
          <p:nvPr>
            <p:ph idx="1"/>
          </p:nvPr>
        </p:nvSpPr>
        <p:spPr>
          <a:xfrm>
            <a:off x="228600" y="762000"/>
            <a:ext cx="5715000" cy="6019800"/>
          </a:xfrm>
        </p:spPr>
        <p:txBody>
          <a:bodyPr>
            <a:normAutofit fontScale="70000" lnSpcReduction="20000"/>
          </a:bodyPr>
          <a:lstStyle/>
          <a:p>
            <a:r>
              <a:rPr lang="en-US" sz="2400" dirty="0"/>
              <a:t>This is an important </a:t>
            </a:r>
            <a:r>
              <a:rPr lang="en-US" sz="2400" b="1" dirty="0"/>
              <a:t>philosophical question</a:t>
            </a:r>
            <a:r>
              <a:rPr lang="en-US" sz="2400" dirty="0"/>
              <a:t>.  </a:t>
            </a:r>
          </a:p>
          <a:p>
            <a:r>
              <a:rPr lang="en-US" sz="2400" dirty="0"/>
              <a:t>Americans have always struggled to find </a:t>
            </a:r>
            <a:r>
              <a:rPr lang="en-US" sz="2400" b="1" dirty="0"/>
              <a:t>a balance between personal choice and responsibility </a:t>
            </a:r>
            <a:r>
              <a:rPr lang="en-US" sz="2400" dirty="0"/>
              <a:t>to our communities and to future generations. This is the foundation of social contract theory.</a:t>
            </a:r>
          </a:p>
          <a:p>
            <a:r>
              <a:rPr lang="en-US" sz="2400" dirty="0"/>
              <a:t>One does not need to be a Libertarian to believe that </a:t>
            </a:r>
            <a:r>
              <a:rPr lang="en-US" sz="2400" b="1" dirty="0"/>
              <a:t>over-regulation</a:t>
            </a:r>
            <a:r>
              <a:rPr lang="en-US" sz="2400" dirty="0"/>
              <a:t>, just like anything done to excess, can be wasteful and harmful, and is </a:t>
            </a:r>
            <a:r>
              <a:rPr lang="en-US" sz="2400" b="1" dirty="0"/>
              <a:t>a legitimate concern</a:t>
            </a:r>
            <a:r>
              <a:rPr lang="en-US" sz="2400" dirty="0"/>
              <a:t>.</a:t>
            </a:r>
          </a:p>
          <a:p>
            <a:r>
              <a:rPr lang="en-US" sz="2400" dirty="0"/>
              <a:t>On the other hand, good </a:t>
            </a:r>
            <a:r>
              <a:rPr lang="en-US" sz="2400" b="1" dirty="0"/>
              <a:t>regulations</a:t>
            </a:r>
            <a:r>
              <a:rPr lang="en-US" sz="2400" dirty="0"/>
              <a:t> are important to </a:t>
            </a:r>
            <a:r>
              <a:rPr lang="en-US" sz="2400" b="1" dirty="0"/>
              <a:t>protect human health and welfare</a:t>
            </a:r>
            <a:r>
              <a:rPr lang="en-US" sz="2400" dirty="0"/>
              <a:t>, and to preserve the environment. (Take the ban on DDT, for example.)</a:t>
            </a:r>
          </a:p>
          <a:p>
            <a:r>
              <a:rPr lang="en-US" sz="2400" dirty="0"/>
              <a:t>Everyone who values his or her personal freedom needs to find a balance between freedom of choice and the </a:t>
            </a:r>
            <a:r>
              <a:rPr lang="en-US" sz="2400" b="1" dirty="0"/>
              <a:t>responsible exercise of freedom</a:t>
            </a:r>
            <a:r>
              <a:rPr lang="en-US" sz="2400" dirty="0"/>
              <a:t>.</a:t>
            </a:r>
          </a:p>
          <a:p>
            <a:r>
              <a:rPr lang="en-US" sz="2400" dirty="0"/>
              <a:t>The question here is whether the unregulated distribution of bags, which harm the earth and its inhabitants, and which impose </a:t>
            </a:r>
            <a:r>
              <a:rPr lang="en-US" sz="2400" b="1" dirty="0"/>
              <a:t>significant costs to the community and to future generations</a:t>
            </a:r>
            <a:r>
              <a:rPr lang="en-US" sz="2400" dirty="0"/>
              <a:t>, represents a responsible choice.</a:t>
            </a:r>
          </a:p>
          <a:p>
            <a:r>
              <a:rPr lang="en-US" sz="2400" dirty="0"/>
              <a:t>And for those concerned about the intrusions of </a:t>
            </a:r>
            <a:r>
              <a:rPr lang="en-US" sz="2400" b="1" dirty="0"/>
              <a:t>“big government,” </a:t>
            </a:r>
            <a:r>
              <a:rPr lang="en-US" sz="2400" dirty="0"/>
              <a:t>remember:  in Massachusetts, government is organized according to democratic principles. </a:t>
            </a:r>
            <a:r>
              <a:rPr lang="en-US" sz="2400" b="1" dirty="0"/>
              <a:t>Citizens in assembly determine for themselves what standards their community wishes to live by. </a:t>
            </a:r>
            <a:r>
              <a:rPr lang="en-US" sz="2400" dirty="0"/>
              <a:t> </a:t>
            </a:r>
          </a:p>
          <a:p>
            <a:r>
              <a:rPr lang="en-US" sz="2400" dirty="0"/>
              <a:t>Do we wish </a:t>
            </a:r>
            <a:r>
              <a:rPr lang="en-US" sz="2400" b="1" dirty="0"/>
              <a:t>to live responsibly and frugally</a:t>
            </a:r>
            <a:r>
              <a:rPr lang="en-US" sz="2400" dirty="0"/>
              <a:t>, serving as stewards of the earth?  </a:t>
            </a:r>
            <a:r>
              <a:rPr lang="en-US" sz="2400" b="1" dirty="0"/>
              <a:t>Or</a:t>
            </a:r>
            <a:r>
              <a:rPr lang="en-US" sz="2400" dirty="0"/>
              <a:t> do we want to live wastefully and cry, </a:t>
            </a:r>
            <a:r>
              <a:rPr lang="en-US" sz="2400" b="1" dirty="0"/>
              <a:t>“Give me convenience, or give me death!”</a:t>
            </a:r>
          </a:p>
          <a:p>
            <a:endParaRPr lang="en-US" sz="900" dirty="0"/>
          </a:p>
          <a:p>
            <a:endParaRPr lang="en-US" sz="9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989855"/>
            <a:ext cx="2953713" cy="3810000"/>
          </a:xfrm>
          <a:prstGeom prst="rect">
            <a:avLst/>
          </a:prstGeom>
        </p:spPr>
      </p:pic>
      <p:sp>
        <p:nvSpPr>
          <p:cNvPr id="6" name="TextBox 5"/>
          <p:cNvSpPr txBox="1"/>
          <p:nvPr/>
        </p:nvSpPr>
        <p:spPr>
          <a:xfrm>
            <a:off x="6477000" y="4876800"/>
            <a:ext cx="2286000" cy="1600438"/>
          </a:xfrm>
          <a:prstGeom prst="rect">
            <a:avLst/>
          </a:prstGeom>
          <a:noFill/>
        </p:spPr>
        <p:txBody>
          <a:bodyPr wrap="square" rtlCol="0">
            <a:spAutoFit/>
          </a:bodyPr>
          <a:lstStyle/>
          <a:p>
            <a:r>
              <a:rPr lang="en-US" sz="1400" b="1" dirty="0"/>
              <a:t>John Locke (1632-1704) </a:t>
            </a:r>
            <a:r>
              <a:rPr lang="en-US" sz="1400" dirty="0"/>
              <a:t>argued that our natural rights to life, liberty, and property were limited by our duty to do no harm to “the life, the liberty, health, limb, or goods of another” </a:t>
            </a:r>
          </a:p>
        </p:txBody>
      </p:sp>
    </p:spTree>
    <p:extLst>
      <p:ext uri="{BB962C8B-B14F-4D97-AF65-F5344CB8AC3E}">
        <p14:creationId xmlns:p14="http://schemas.microsoft.com/office/powerpoint/2010/main" val="2001153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063"/>
            <a:ext cx="8229600" cy="715962"/>
          </a:xfrm>
        </p:spPr>
        <p:txBody>
          <a:bodyPr>
            <a:normAutofit fontScale="90000"/>
          </a:bodyPr>
          <a:lstStyle/>
          <a:p>
            <a:r>
              <a:rPr lang="en-US" b="1" dirty="0">
                <a:solidFill>
                  <a:srgbClr val="FF0000"/>
                </a:solidFill>
                <a:latin typeface="+mj-lt"/>
              </a:rPr>
              <a:t>Bag Laws Make Us More Mindful</a:t>
            </a:r>
          </a:p>
        </p:txBody>
      </p:sp>
      <p:sp>
        <p:nvSpPr>
          <p:cNvPr id="3" name="Content Placeholder 2"/>
          <p:cNvSpPr>
            <a:spLocks noGrp="1"/>
          </p:cNvSpPr>
          <p:nvPr>
            <p:ph sz="half" idx="1"/>
          </p:nvPr>
        </p:nvSpPr>
        <p:spPr/>
        <p:txBody>
          <a:bodyPr>
            <a:normAutofit fontScale="62500" lnSpcReduction="20000"/>
          </a:bodyPr>
          <a:lstStyle/>
          <a:p>
            <a:endParaRPr lang="en-US" sz="2400" dirty="0"/>
          </a:p>
          <a:p>
            <a:endParaRPr lang="en-US" sz="900" dirty="0"/>
          </a:p>
          <a:p>
            <a:endParaRPr lang="en-US" sz="900" dirty="0"/>
          </a:p>
        </p:txBody>
      </p:sp>
      <p:sp>
        <p:nvSpPr>
          <p:cNvPr id="4" name="Content Placeholder 3"/>
          <p:cNvSpPr>
            <a:spLocks noGrp="1"/>
          </p:cNvSpPr>
          <p:nvPr>
            <p:ph sz="half" idx="2"/>
          </p:nvPr>
        </p:nvSpPr>
        <p:spPr>
          <a:xfrm>
            <a:off x="-19049" y="1072162"/>
            <a:ext cx="4018026" cy="3962399"/>
          </a:xfrm>
        </p:spPr>
        <p:txBody>
          <a:bodyPr>
            <a:normAutofit fontScale="62500" lnSpcReduction="20000"/>
          </a:bodyPr>
          <a:lstStyle/>
          <a:p>
            <a:r>
              <a:rPr lang="en-US" dirty="0"/>
              <a:t>Industry lobbyists commonly point out that bags comprise only a small percent of the waste stream, so </a:t>
            </a:r>
            <a:r>
              <a:rPr lang="en-US" b="1" dirty="0"/>
              <a:t>why bother? </a:t>
            </a:r>
          </a:p>
          <a:p>
            <a:endParaRPr lang="en-US" sz="1300" b="1" dirty="0"/>
          </a:p>
          <a:p>
            <a:r>
              <a:rPr lang="en-US" dirty="0"/>
              <a:t>While 100 to 125 tons of discarded plastic bags a month in Massachusetts alone is hard to ignore, it is true that compared to other trash, they are just a drop in the bucket.</a:t>
            </a:r>
          </a:p>
          <a:p>
            <a:endParaRPr lang="en-US" sz="1300" dirty="0"/>
          </a:p>
          <a:p>
            <a:r>
              <a:rPr lang="en-US" dirty="0"/>
              <a:t>But </a:t>
            </a:r>
            <a:r>
              <a:rPr lang="en-US" b="1" dirty="0"/>
              <a:t>bag laws </a:t>
            </a:r>
            <a:r>
              <a:rPr lang="en-US" dirty="0"/>
              <a:t>have an impact that cannot be measured in tonnage. They </a:t>
            </a:r>
            <a:r>
              <a:rPr lang="en-US" b="1" dirty="0"/>
              <a:t>make us more mindful about our other consumer choices. </a:t>
            </a:r>
          </a:p>
          <a:p>
            <a:pPr marL="0" indent="0">
              <a:buNone/>
            </a:pPr>
            <a:endParaRPr lang="en-US" dirty="0"/>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5176" y="1392833"/>
            <a:ext cx="4514850" cy="3190875"/>
          </a:xfrm>
          <a:prstGeom prst="rect">
            <a:avLst/>
          </a:prstGeom>
        </p:spPr>
      </p:pic>
      <p:sp>
        <p:nvSpPr>
          <p:cNvPr id="7" name="TextBox 6"/>
          <p:cNvSpPr txBox="1"/>
          <p:nvPr/>
        </p:nvSpPr>
        <p:spPr>
          <a:xfrm>
            <a:off x="0" y="4718588"/>
            <a:ext cx="8951977" cy="1723549"/>
          </a:xfrm>
          <a:prstGeom prst="rect">
            <a:avLst/>
          </a:prstGeom>
          <a:noFill/>
        </p:spPr>
        <p:txBody>
          <a:bodyPr wrap="square" rtlCol="0">
            <a:spAutoFit/>
          </a:bodyPr>
          <a:lstStyle/>
          <a:p>
            <a:pPr marL="285750" indent="-285750">
              <a:buFont typeface="Arial" panose="020B0604020202020204" pitchFamily="34" charset="0"/>
              <a:buChar char="•"/>
            </a:pPr>
            <a:r>
              <a:rPr lang="en-US" dirty="0"/>
              <a:t>The debate alone has served to raise consciousness significantly. Retailers used to ask “paper or plastic?” Now they usually ask,  “Do you need a bag with that?”</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b="1" dirty="0"/>
              <a:t>Bag laws serve as a daily reminder that our everyday choices affect the planet. They help us to live more deliberately and more sustainably.</a:t>
            </a:r>
          </a:p>
          <a:p>
            <a:endParaRPr lang="en-US" dirty="0"/>
          </a:p>
        </p:txBody>
      </p:sp>
    </p:spTree>
    <p:extLst>
      <p:ext uri="{BB962C8B-B14F-4D97-AF65-F5344CB8AC3E}">
        <p14:creationId xmlns:p14="http://schemas.microsoft.com/office/powerpoint/2010/main" val="3949476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sz="5300" dirty="0"/>
            </a:br>
            <a:br>
              <a:rPr lang="en-US" dirty="0"/>
            </a:br>
            <a:endParaRPr lang="en-US" dirty="0"/>
          </a:p>
        </p:txBody>
      </p:sp>
      <p:pic>
        <p:nvPicPr>
          <p:cNvPr id="5" name="Shape 145"/>
          <p:cNvPicPr preferRelativeResize="0">
            <a:picLocks noChangeAspect="1"/>
          </p:cNvPicPr>
          <p:nvPr/>
        </p:nvPicPr>
        <p:blipFill>
          <a:blip r:embed="rId3">
            <a:alphaModFix/>
          </a:blip>
          <a:stretch>
            <a:fillRect/>
          </a:stretch>
        </p:blipFill>
        <p:spPr>
          <a:xfrm>
            <a:off x="2943631" y="1444532"/>
            <a:ext cx="2990088" cy="2990088"/>
          </a:xfrm>
          <a:prstGeom prst="rect">
            <a:avLst/>
          </a:prstGeom>
          <a:noFill/>
          <a:ln>
            <a:noFill/>
          </a:ln>
        </p:spPr>
      </p:pic>
      <p:pic>
        <p:nvPicPr>
          <p:cNvPr id="13" name="Shape 54" descr="3281815573_3f9c9fe0df.jpg"/>
          <p:cNvPicPr preferRelativeResize="0">
            <a:picLocks noChangeAspect="1"/>
          </p:cNvPicPr>
          <p:nvPr/>
        </p:nvPicPr>
        <p:blipFill>
          <a:blip r:embed="rId4">
            <a:alphaModFix/>
          </a:blip>
          <a:stretch>
            <a:fillRect/>
          </a:stretch>
        </p:blipFill>
        <p:spPr>
          <a:xfrm>
            <a:off x="6348985" y="742394"/>
            <a:ext cx="2242566" cy="2990088"/>
          </a:xfrm>
          <a:prstGeom prst="rect">
            <a:avLst/>
          </a:prstGeom>
          <a:noFill/>
          <a:ln>
            <a:noFill/>
          </a:ln>
        </p:spPr>
      </p:pic>
      <p:pic>
        <p:nvPicPr>
          <p:cNvPr id="14" name="Picture 13" descr="nylon bag.jpg"/>
          <p:cNvPicPr>
            <a:picLocks noChangeAspect="1"/>
          </p:cNvPicPr>
          <p:nvPr/>
        </p:nvPicPr>
        <p:blipFill>
          <a:blip r:embed="rId5"/>
          <a:srcRect l="16640" t="7040" r="26240" b="7680"/>
          <a:stretch>
            <a:fillRect/>
          </a:stretch>
        </p:blipFill>
        <p:spPr>
          <a:xfrm>
            <a:off x="185784" y="769236"/>
            <a:ext cx="1984774" cy="2963246"/>
          </a:xfrm>
          <a:prstGeom prst="rect">
            <a:avLst/>
          </a:prstGeom>
        </p:spPr>
      </p:pic>
      <p:sp>
        <p:nvSpPr>
          <p:cNvPr id="15" name="Rectangle 14"/>
          <p:cNvSpPr/>
          <p:nvPr/>
        </p:nvSpPr>
        <p:spPr>
          <a:xfrm>
            <a:off x="0" y="4648200"/>
            <a:ext cx="9144000" cy="830997"/>
          </a:xfrm>
          <a:prstGeom prst="rect">
            <a:avLst/>
          </a:prstGeom>
        </p:spPr>
        <p:txBody>
          <a:bodyPr wrap="square">
            <a:spAutoFit/>
          </a:bodyPr>
          <a:lstStyle/>
          <a:p>
            <a:pPr algn="ctr"/>
            <a:r>
              <a:rPr lang="en-US" sz="4800" b="1" dirty="0">
                <a:solidFill>
                  <a:schemeClr val="accent3">
                    <a:lumMod val="50000"/>
                  </a:schemeClr>
                </a:solidFill>
                <a:latin typeface="+mj-lt"/>
              </a:rPr>
              <a:t>There Are Many Alternatives</a:t>
            </a:r>
          </a:p>
        </p:txBody>
      </p:sp>
    </p:spTree>
    <p:extLst>
      <p:ext uri="{BB962C8B-B14F-4D97-AF65-F5344CB8AC3E}">
        <p14:creationId xmlns:p14="http://schemas.microsoft.com/office/powerpoint/2010/main" val="2909822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5656" y="249876"/>
            <a:ext cx="5715000" cy="1264024"/>
          </a:xfrm>
        </p:spPr>
        <p:txBody>
          <a:bodyPr>
            <a:noAutofit/>
          </a:bodyPr>
          <a:lstStyle/>
          <a:p>
            <a:r>
              <a:rPr lang="en-US" sz="4000" b="1" dirty="0">
                <a:latin typeface="+mj-lt"/>
              </a:rPr>
              <a:t>Retailers offer inexpensive options</a:t>
            </a:r>
            <a:endParaRPr lang="en-US" sz="4000" dirty="0">
              <a:latin typeface="+mj-lt"/>
            </a:endParaRPr>
          </a:p>
        </p:txBody>
      </p:sp>
      <p:pic>
        <p:nvPicPr>
          <p:cNvPr id="8" name="Content Placeholder 7" descr="Trader Joe's.jpg"/>
          <p:cNvPicPr>
            <a:picLocks noGrp="1" noChangeAspect="1"/>
          </p:cNvPicPr>
          <p:nvPr>
            <p:ph idx="1"/>
          </p:nvPr>
        </p:nvPicPr>
        <p:blipFill>
          <a:blip r:embed="rId3"/>
          <a:srcRect l="13696" r="5870"/>
          <a:stretch>
            <a:fillRect/>
          </a:stretch>
        </p:blipFill>
        <p:spPr>
          <a:xfrm>
            <a:off x="6629788" y="2075688"/>
            <a:ext cx="2593118" cy="4800600"/>
          </a:xfrm>
        </p:spPr>
      </p:pic>
      <p:pic>
        <p:nvPicPr>
          <p:cNvPr id="9" name="Picture 8" descr="Free Stop and Shop Bag.jpg"/>
          <p:cNvPicPr>
            <a:picLocks noChangeAspect="1"/>
          </p:cNvPicPr>
          <p:nvPr/>
        </p:nvPicPr>
        <p:blipFill>
          <a:blip r:embed="rId4"/>
          <a:srcRect t="3564"/>
          <a:stretch>
            <a:fillRect/>
          </a:stretch>
        </p:blipFill>
        <p:spPr>
          <a:xfrm>
            <a:off x="3433044" y="2128970"/>
            <a:ext cx="3175000" cy="2473960"/>
          </a:xfrm>
          <a:prstGeom prst="rect">
            <a:avLst/>
          </a:prstGeom>
        </p:spPr>
      </p:pic>
      <p:pic>
        <p:nvPicPr>
          <p:cNvPr id="10" name="Picture 9" descr="Small WF bag.jpg"/>
          <p:cNvPicPr>
            <a:picLocks noChangeAspect="1"/>
          </p:cNvPicPr>
          <p:nvPr/>
        </p:nvPicPr>
        <p:blipFill>
          <a:blip r:embed="rId5"/>
          <a:stretch>
            <a:fillRect/>
          </a:stretch>
        </p:blipFill>
        <p:spPr>
          <a:xfrm>
            <a:off x="7855478" y="0"/>
            <a:ext cx="1288522" cy="2029968"/>
          </a:xfrm>
          <a:prstGeom prst="rect">
            <a:avLst/>
          </a:prstGeom>
        </p:spPr>
      </p:pic>
      <p:pic>
        <p:nvPicPr>
          <p:cNvPr id="11" name="Picture 10" descr="Stop and Shop bags.jpg"/>
          <p:cNvPicPr>
            <a:picLocks noChangeAspect="1"/>
          </p:cNvPicPr>
          <p:nvPr/>
        </p:nvPicPr>
        <p:blipFill>
          <a:blip r:embed="rId6"/>
          <a:stretch>
            <a:fillRect/>
          </a:stretch>
        </p:blipFill>
        <p:spPr>
          <a:xfrm>
            <a:off x="0" y="4533900"/>
            <a:ext cx="3492500" cy="2324100"/>
          </a:xfrm>
          <a:prstGeom prst="rect">
            <a:avLst/>
          </a:prstGeom>
        </p:spPr>
      </p:pic>
      <p:pic>
        <p:nvPicPr>
          <p:cNvPr id="12" name="Picture 11" descr="green bag tag.jpg"/>
          <p:cNvPicPr>
            <a:picLocks noChangeAspect="1"/>
          </p:cNvPicPr>
          <p:nvPr/>
        </p:nvPicPr>
        <p:blipFill>
          <a:blip r:embed="rId7"/>
          <a:srcRect r="19548"/>
          <a:stretch>
            <a:fillRect/>
          </a:stretch>
        </p:blipFill>
        <p:spPr>
          <a:xfrm>
            <a:off x="2939" y="0"/>
            <a:ext cx="1618695" cy="2075688"/>
          </a:xfrm>
          <a:prstGeom prst="rect">
            <a:avLst/>
          </a:prstGeom>
        </p:spPr>
      </p:pic>
      <p:pic>
        <p:nvPicPr>
          <p:cNvPr id="13" name="Picture 12" descr="MB box"/>
          <p:cNvPicPr>
            <a:picLocks noChangeAspect="1"/>
          </p:cNvPicPr>
          <p:nvPr/>
        </p:nvPicPr>
        <p:blipFill>
          <a:blip r:embed="rId8"/>
          <a:srcRect l="7941" t="3529" r="1765" b="8824"/>
          <a:stretch>
            <a:fillRect/>
          </a:stretch>
        </p:blipFill>
        <p:spPr>
          <a:xfrm>
            <a:off x="3492500" y="4556127"/>
            <a:ext cx="3192509" cy="2324161"/>
          </a:xfrm>
          <a:prstGeom prst="rect">
            <a:avLst/>
          </a:prstGeom>
        </p:spPr>
      </p:pic>
      <p:pic>
        <p:nvPicPr>
          <p:cNvPr id="14" name="Picture 13" descr="tjmaxx bag.jpg"/>
          <p:cNvPicPr>
            <a:picLocks noChangeAspect="1"/>
          </p:cNvPicPr>
          <p:nvPr/>
        </p:nvPicPr>
        <p:blipFill>
          <a:blip r:embed="rId9"/>
          <a:stretch>
            <a:fillRect/>
          </a:stretch>
        </p:blipFill>
        <p:spPr>
          <a:xfrm>
            <a:off x="2939" y="2146300"/>
            <a:ext cx="3416300" cy="2387600"/>
          </a:xfrm>
          <a:prstGeom prst="rect">
            <a:avLst/>
          </a:prstGeom>
        </p:spPr>
      </p:pic>
    </p:spTree>
    <p:extLst>
      <p:ext uri="{BB962C8B-B14F-4D97-AF65-F5344CB8AC3E}">
        <p14:creationId xmlns:p14="http://schemas.microsoft.com/office/powerpoint/2010/main" val="4002623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5800"/>
          </a:xfrm>
        </p:spPr>
        <p:txBody>
          <a:bodyPr>
            <a:noAutofit/>
          </a:bodyPr>
          <a:lstStyle/>
          <a:p>
            <a:r>
              <a:rPr lang="en-US" sz="3200" b="1" dirty="0">
                <a:latin typeface="+mj-lt"/>
              </a:rPr>
              <a:t>47 Cities and Towns have approved Bag Laws</a:t>
            </a:r>
          </a:p>
        </p:txBody>
      </p:sp>
      <p:sp>
        <p:nvSpPr>
          <p:cNvPr id="3" name="Content Placeholder 2"/>
          <p:cNvSpPr>
            <a:spLocks noGrp="1"/>
          </p:cNvSpPr>
          <p:nvPr>
            <p:ph idx="1"/>
          </p:nvPr>
        </p:nvSpPr>
        <p:spPr>
          <a:xfrm>
            <a:off x="152400" y="838200"/>
            <a:ext cx="9748576" cy="5486398"/>
          </a:xfrm>
        </p:spPr>
        <p:txBody>
          <a:bodyPr numCol="4">
            <a:noAutofit/>
          </a:bodyPr>
          <a:lstStyle/>
          <a:p>
            <a:pPr marL="0">
              <a:spcBef>
                <a:spcPts val="800"/>
              </a:spcBef>
              <a:buNone/>
            </a:pPr>
            <a:r>
              <a:rPr lang="en-US" sz="1800" dirty="0">
                <a:solidFill>
                  <a:srgbClr val="000000"/>
                </a:solidFill>
              </a:rPr>
              <a:t>Adams</a:t>
            </a:r>
          </a:p>
          <a:p>
            <a:pPr marL="0">
              <a:spcBef>
                <a:spcPts val="800"/>
              </a:spcBef>
              <a:buNone/>
            </a:pPr>
            <a:r>
              <a:rPr lang="en-US" sz="1800" dirty="0">
                <a:solidFill>
                  <a:srgbClr val="000000"/>
                </a:solidFill>
              </a:rPr>
              <a:t>Amherst</a:t>
            </a:r>
          </a:p>
          <a:p>
            <a:pPr marL="0">
              <a:spcBef>
                <a:spcPts val="800"/>
              </a:spcBef>
              <a:buNone/>
            </a:pPr>
            <a:r>
              <a:rPr lang="en-US" sz="1800" dirty="0">
                <a:solidFill>
                  <a:srgbClr val="000000"/>
                </a:solidFill>
              </a:rPr>
              <a:t>Aquinnah</a:t>
            </a:r>
          </a:p>
          <a:p>
            <a:pPr marL="0">
              <a:spcBef>
                <a:spcPts val="800"/>
              </a:spcBef>
              <a:buNone/>
            </a:pPr>
            <a:r>
              <a:rPr lang="en-US" sz="1800" dirty="0">
                <a:solidFill>
                  <a:srgbClr val="C00000"/>
                </a:solidFill>
              </a:rPr>
              <a:t>Arlington</a:t>
            </a:r>
          </a:p>
          <a:p>
            <a:pPr marL="0">
              <a:spcBef>
                <a:spcPts val="800"/>
              </a:spcBef>
              <a:buNone/>
            </a:pPr>
            <a:r>
              <a:rPr lang="en-US" sz="1800" dirty="0">
                <a:solidFill>
                  <a:srgbClr val="C00000"/>
                </a:solidFill>
              </a:rPr>
              <a:t>Athol</a:t>
            </a:r>
          </a:p>
          <a:p>
            <a:pPr marL="0">
              <a:spcBef>
                <a:spcPts val="800"/>
              </a:spcBef>
              <a:buNone/>
            </a:pPr>
            <a:r>
              <a:rPr lang="en-US" sz="1800" dirty="0">
                <a:solidFill>
                  <a:srgbClr val="000000"/>
                </a:solidFill>
              </a:rPr>
              <a:t>Barnstable</a:t>
            </a:r>
          </a:p>
          <a:p>
            <a:pPr marL="0">
              <a:spcBef>
                <a:spcPts val="800"/>
              </a:spcBef>
              <a:buNone/>
            </a:pPr>
            <a:r>
              <a:rPr lang="en-US" sz="1800" dirty="0"/>
              <a:t>Bedford</a:t>
            </a:r>
          </a:p>
          <a:p>
            <a:pPr marL="0">
              <a:spcBef>
                <a:spcPts val="800"/>
              </a:spcBef>
              <a:buNone/>
            </a:pPr>
            <a:r>
              <a:rPr lang="en-US" sz="1800" dirty="0">
                <a:solidFill>
                  <a:srgbClr val="C00000"/>
                </a:solidFill>
              </a:rPr>
              <a:t>Boston</a:t>
            </a:r>
          </a:p>
          <a:p>
            <a:pPr marL="0">
              <a:spcBef>
                <a:spcPts val="800"/>
              </a:spcBef>
              <a:buNone/>
            </a:pPr>
            <a:r>
              <a:rPr lang="en-US" sz="1800" dirty="0">
                <a:solidFill>
                  <a:srgbClr val="000000"/>
                </a:solidFill>
              </a:rPr>
              <a:t>Bourne</a:t>
            </a:r>
          </a:p>
          <a:p>
            <a:pPr marL="0">
              <a:spcBef>
                <a:spcPts val="800"/>
              </a:spcBef>
              <a:buNone/>
            </a:pPr>
            <a:r>
              <a:rPr lang="en-US" sz="1800" dirty="0">
                <a:solidFill>
                  <a:srgbClr val="000000"/>
                </a:solidFill>
              </a:rPr>
              <a:t>Bridgewater</a:t>
            </a:r>
          </a:p>
          <a:p>
            <a:pPr marL="0">
              <a:spcBef>
                <a:spcPts val="800"/>
              </a:spcBef>
              <a:buNone/>
            </a:pPr>
            <a:r>
              <a:rPr lang="en-US" sz="1800" dirty="0">
                <a:solidFill>
                  <a:srgbClr val="000000"/>
                </a:solidFill>
              </a:rPr>
              <a:t>Brookline</a:t>
            </a:r>
          </a:p>
          <a:p>
            <a:pPr marL="0">
              <a:spcBef>
                <a:spcPts val="800"/>
              </a:spcBef>
              <a:buNone/>
            </a:pPr>
            <a:r>
              <a:rPr lang="en-US" sz="1800" dirty="0">
                <a:solidFill>
                  <a:srgbClr val="000000"/>
                </a:solidFill>
              </a:rPr>
              <a:t>Cambridge</a:t>
            </a:r>
          </a:p>
          <a:p>
            <a:pPr marL="0">
              <a:spcBef>
                <a:spcPts val="800"/>
              </a:spcBef>
              <a:buNone/>
            </a:pPr>
            <a:r>
              <a:rPr lang="en-US" sz="1800" dirty="0">
                <a:solidFill>
                  <a:srgbClr val="000000"/>
                </a:solidFill>
              </a:rPr>
              <a:t>Chatham</a:t>
            </a:r>
          </a:p>
          <a:p>
            <a:pPr marL="0">
              <a:spcBef>
                <a:spcPts val="800"/>
              </a:spcBef>
              <a:buNone/>
            </a:pPr>
            <a:r>
              <a:rPr lang="en-US" sz="1800" dirty="0">
                <a:solidFill>
                  <a:srgbClr val="000000"/>
                </a:solidFill>
              </a:rPr>
              <a:t>Chilmark</a:t>
            </a:r>
          </a:p>
          <a:p>
            <a:pPr marL="0">
              <a:spcBef>
                <a:spcPts val="800"/>
              </a:spcBef>
              <a:buNone/>
            </a:pPr>
            <a:r>
              <a:rPr lang="en-US" sz="1800" dirty="0">
                <a:solidFill>
                  <a:srgbClr val="000000"/>
                </a:solidFill>
              </a:rPr>
              <a:t>Concord</a:t>
            </a:r>
          </a:p>
          <a:p>
            <a:pPr marL="0">
              <a:spcBef>
                <a:spcPts val="800"/>
              </a:spcBef>
              <a:buNone/>
            </a:pPr>
            <a:r>
              <a:rPr lang="en-US" sz="1800" dirty="0">
                <a:solidFill>
                  <a:srgbClr val="000000"/>
                </a:solidFill>
              </a:rPr>
              <a:t>Dennis</a:t>
            </a:r>
          </a:p>
          <a:p>
            <a:pPr marL="0">
              <a:spcBef>
                <a:spcPts val="800"/>
              </a:spcBef>
              <a:buNone/>
            </a:pPr>
            <a:r>
              <a:rPr lang="en-US" sz="1800" dirty="0">
                <a:solidFill>
                  <a:srgbClr val="000000"/>
                </a:solidFill>
              </a:rPr>
              <a:t>Duxbury</a:t>
            </a:r>
          </a:p>
          <a:p>
            <a:pPr marL="0">
              <a:spcBef>
                <a:spcPts val="800"/>
              </a:spcBef>
              <a:buNone/>
            </a:pPr>
            <a:r>
              <a:rPr lang="en-US" sz="1800" dirty="0">
                <a:solidFill>
                  <a:srgbClr val="000000"/>
                </a:solidFill>
              </a:rPr>
              <a:t>Edgartown</a:t>
            </a:r>
          </a:p>
          <a:p>
            <a:pPr marL="0">
              <a:spcBef>
                <a:spcPts val="800"/>
              </a:spcBef>
              <a:buNone/>
            </a:pPr>
            <a:r>
              <a:rPr lang="en-US" sz="1800" dirty="0">
                <a:solidFill>
                  <a:srgbClr val="000000"/>
                </a:solidFill>
              </a:rPr>
              <a:t>Falmouth</a:t>
            </a:r>
          </a:p>
          <a:p>
            <a:pPr marL="0">
              <a:spcBef>
                <a:spcPts val="800"/>
              </a:spcBef>
              <a:buNone/>
            </a:pPr>
            <a:r>
              <a:rPr lang="en-US" sz="1800" dirty="0">
                <a:solidFill>
                  <a:srgbClr val="000000"/>
                </a:solidFill>
              </a:rPr>
              <a:t>Framingham</a:t>
            </a:r>
          </a:p>
          <a:p>
            <a:pPr marL="0">
              <a:spcBef>
                <a:spcPts val="800"/>
              </a:spcBef>
              <a:buNone/>
            </a:pPr>
            <a:r>
              <a:rPr lang="en-US" sz="1800" dirty="0">
                <a:solidFill>
                  <a:srgbClr val="C00000"/>
                </a:solidFill>
              </a:rPr>
              <a:t>Gloucester</a:t>
            </a:r>
          </a:p>
          <a:p>
            <a:pPr marL="0">
              <a:spcBef>
                <a:spcPts val="800"/>
              </a:spcBef>
              <a:buNone/>
            </a:pPr>
            <a:r>
              <a:rPr lang="en-US" sz="1800" dirty="0">
                <a:solidFill>
                  <a:srgbClr val="C00000"/>
                </a:solidFill>
              </a:rPr>
              <a:t>Grafton</a:t>
            </a:r>
          </a:p>
          <a:p>
            <a:pPr marL="0">
              <a:spcBef>
                <a:spcPts val="800"/>
              </a:spcBef>
              <a:buNone/>
            </a:pPr>
            <a:r>
              <a:rPr lang="en-US" sz="1800" dirty="0">
                <a:solidFill>
                  <a:srgbClr val="000000"/>
                </a:solidFill>
              </a:rPr>
              <a:t>Great Barrington</a:t>
            </a:r>
          </a:p>
          <a:p>
            <a:pPr marL="0">
              <a:spcBef>
                <a:spcPts val="800"/>
              </a:spcBef>
              <a:buNone/>
            </a:pPr>
            <a:r>
              <a:rPr lang="en-US" sz="1800" dirty="0">
                <a:solidFill>
                  <a:srgbClr val="000000"/>
                </a:solidFill>
              </a:rPr>
              <a:t>Hamilton</a:t>
            </a:r>
          </a:p>
          <a:p>
            <a:pPr marL="0">
              <a:spcBef>
                <a:spcPts val="800"/>
              </a:spcBef>
              <a:buNone/>
            </a:pPr>
            <a:r>
              <a:rPr lang="en-US" sz="1800" dirty="0">
                <a:solidFill>
                  <a:srgbClr val="000000"/>
                </a:solidFill>
              </a:rPr>
              <a:t>Harwich</a:t>
            </a:r>
          </a:p>
          <a:p>
            <a:pPr marL="0">
              <a:spcBef>
                <a:spcPts val="800"/>
              </a:spcBef>
              <a:buNone/>
            </a:pPr>
            <a:r>
              <a:rPr lang="en-US" sz="1800" dirty="0">
                <a:solidFill>
                  <a:srgbClr val="000000"/>
                </a:solidFill>
              </a:rPr>
              <a:t>Ipswich</a:t>
            </a:r>
          </a:p>
          <a:p>
            <a:pPr marL="0">
              <a:spcBef>
                <a:spcPts val="800"/>
              </a:spcBef>
              <a:buNone/>
            </a:pPr>
            <a:r>
              <a:rPr lang="en-US" sz="1800" dirty="0">
                <a:solidFill>
                  <a:srgbClr val="000000"/>
                </a:solidFill>
              </a:rPr>
              <a:t>Lee</a:t>
            </a:r>
          </a:p>
          <a:p>
            <a:pPr marL="0">
              <a:spcBef>
                <a:spcPts val="800"/>
              </a:spcBef>
              <a:buNone/>
            </a:pPr>
            <a:r>
              <a:rPr lang="en-US" sz="1800" dirty="0">
                <a:solidFill>
                  <a:srgbClr val="000000"/>
                </a:solidFill>
              </a:rPr>
              <a:t>Lenox</a:t>
            </a:r>
          </a:p>
          <a:p>
            <a:pPr marL="0">
              <a:spcBef>
                <a:spcPts val="800"/>
              </a:spcBef>
              <a:buNone/>
            </a:pPr>
            <a:r>
              <a:rPr lang="en-US" sz="1800" dirty="0">
                <a:solidFill>
                  <a:srgbClr val="000000"/>
                </a:solidFill>
              </a:rPr>
              <a:t>Manchester b.t. Sea</a:t>
            </a:r>
          </a:p>
          <a:p>
            <a:pPr marL="0">
              <a:spcBef>
                <a:spcPts val="800"/>
              </a:spcBef>
              <a:buNone/>
            </a:pPr>
            <a:r>
              <a:rPr lang="en-US" sz="1800" dirty="0">
                <a:solidFill>
                  <a:srgbClr val="000000"/>
                </a:solidFill>
              </a:rPr>
              <a:t>Marblehead</a:t>
            </a:r>
          </a:p>
          <a:p>
            <a:pPr marL="0">
              <a:spcBef>
                <a:spcPts val="800"/>
              </a:spcBef>
              <a:buNone/>
            </a:pPr>
            <a:r>
              <a:rPr lang="en-US" sz="1800" dirty="0">
                <a:solidFill>
                  <a:srgbClr val="000000"/>
                </a:solidFill>
              </a:rPr>
              <a:t>Mashpee</a:t>
            </a:r>
          </a:p>
          <a:p>
            <a:pPr marL="0">
              <a:spcBef>
                <a:spcPts val="800"/>
              </a:spcBef>
              <a:buNone/>
            </a:pPr>
            <a:r>
              <a:rPr lang="en-US" sz="1800" dirty="0">
                <a:solidFill>
                  <a:srgbClr val="000000"/>
                </a:solidFill>
              </a:rPr>
              <a:t>Nantucket</a:t>
            </a:r>
          </a:p>
          <a:p>
            <a:pPr marL="0">
              <a:spcBef>
                <a:spcPts val="800"/>
              </a:spcBef>
              <a:buNone/>
            </a:pPr>
            <a:r>
              <a:rPr lang="en-US" sz="1800" dirty="0">
                <a:solidFill>
                  <a:srgbClr val="000000"/>
                </a:solidFill>
              </a:rPr>
              <a:t>Natick</a:t>
            </a:r>
          </a:p>
          <a:p>
            <a:pPr marL="0">
              <a:spcBef>
                <a:spcPts val="800"/>
              </a:spcBef>
              <a:buNone/>
            </a:pPr>
            <a:r>
              <a:rPr lang="en-US" sz="1800" dirty="0">
                <a:solidFill>
                  <a:srgbClr val="000000"/>
                </a:solidFill>
              </a:rPr>
              <a:t>Newburyport</a:t>
            </a:r>
          </a:p>
          <a:p>
            <a:pPr marL="0">
              <a:spcBef>
                <a:spcPts val="800"/>
              </a:spcBef>
              <a:buNone/>
            </a:pPr>
            <a:r>
              <a:rPr lang="en-US" sz="1800" dirty="0">
                <a:solidFill>
                  <a:srgbClr val="000000"/>
                </a:solidFill>
              </a:rPr>
              <a:t>Newton</a:t>
            </a:r>
          </a:p>
          <a:p>
            <a:pPr marL="0">
              <a:spcBef>
                <a:spcPts val="800"/>
              </a:spcBef>
              <a:buNone/>
            </a:pPr>
            <a:r>
              <a:rPr lang="en-US" sz="1800" dirty="0">
                <a:solidFill>
                  <a:srgbClr val="000000"/>
                </a:solidFill>
              </a:rPr>
              <a:t>Northampton</a:t>
            </a:r>
          </a:p>
          <a:p>
            <a:pPr marL="0">
              <a:spcBef>
                <a:spcPts val="800"/>
              </a:spcBef>
              <a:buNone/>
            </a:pPr>
            <a:r>
              <a:rPr lang="en-US" sz="1800" dirty="0">
                <a:solidFill>
                  <a:srgbClr val="000000"/>
                </a:solidFill>
              </a:rPr>
              <a:t>Oak Bluffs</a:t>
            </a:r>
            <a:endParaRPr lang="en-US" sz="1800" dirty="0">
              <a:solidFill>
                <a:srgbClr val="C00000"/>
              </a:solidFill>
            </a:endParaRPr>
          </a:p>
          <a:p>
            <a:pPr marL="0">
              <a:spcBef>
                <a:spcPts val="800"/>
              </a:spcBef>
              <a:buNone/>
            </a:pPr>
            <a:r>
              <a:rPr lang="en-US" sz="1800" dirty="0">
                <a:solidFill>
                  <a:srgbClr val="C00000"/>
                </a:solidFill>
              </a:rPr>
              <a:t>Pittsfield</a:t>
            </a:r>
          </a:p>
          <a:p>
            <a:pPr marL="0">
              <a:spcBef>
                <a:spcPts val="800"/>
              </a:spcBef>
              <a:buNone/>
            </a:pPr>
            <a:r>
              <a:rPr lang="en-US" sz="1800" dirty="0">
                <a:solidFill>
                  <a:srgbClr val="000000"/>
                </a:solidFill>
              </a:rPr>
              <a:t>Provincetown</a:t>
            </a:r>
          </a:p>
          <a:p>
            <a:pPr marL="0">
              <a:spcBef>
                <a:spcPts val="800"/>
              </a:spcBef>
              <a:buNone/>
            </a:pPr>
            <a:r>
              <a:rPr lang="en-US" sz="1800" dirty="0">
                <a:solidFill>
                  <a:srgbClr val="000000"/>
                </a:solidFill>
              </a:rPr>
              <a:t>Plymouth</a:t>
            </a:r>
          </a:p>
          <a:p>
            <a:pPr marL="0">
              <a:spcBef>
                <a:spcPts val="800"/>
              </a:spcBef>
              <a:buNone/>
            </a:pPr>
            <a:r>
              <a:rPr lang="en-US" sz="1800" dirty="0">
                <a:solidFill>
                  <a:srgbClr val="000000"/>
                </a:solidFill>
              </a:rPr>
              <a:t>Salem</a:t>
            </a:r>
          </a:p>
          <a:p>
            <a:pPr marL="0">
              <a:spcBef>
                <a:spcPts val="800"/>
              </a:spcBef>
              <a:buNone/>
            </a:pPr>
            <a:r>
              <a:rPr lang="en-US" sz="1800" dirty="0">
                <a:solidFill>
                  <a:srgbClr val="000000"/>
                </a:solidFill>
              </a:rPr>
              <a:t>Sandwich</a:t>
            </a:r>
          </a:p>
          <a:p>
            <a:pPr marL="0">
              <a:spcBef>
                <a:spcPts val="800"/>
              </a:spcBef>
              <a:buNone/>
            </a:pPr>
            <a:r>
              <a:rPr lang="en-US" sz="1800" dirty="0">
                <a:solidFill>
                  <a:srgbClr val="000000"/>
                </a:solidFill>
              </a:rPr>
              <a:t>Shrewsbury</a:t>
            </a:r>
          </a:p>
          <a:p>
            <a:pPr marL="0">
              <a:spcBef>
                <a:spcPts val="800"/>
              </a:spcBef>
              <a:buNone/>
            </a:pPr>
            <a:r>
              <a:rPr lang="en-US" sz="1800" dirty="0">
                <a:solidFill>
                  <a:srgbClr val="000000"/>
                </a:solidFill>
              </a:rPr>
              <a:t>Somerville</a:t>
            </a:r>
          </a:p>
          <a:p>
            <a:pPr marL="0">
              <a:spcBef>
                <a:spcPts val="800"/>
              </a:spcBef>
              <a:buNone/>
            </a:pPr>
            <a:r>
              <a:rPr lang="en-US" sz="1800" i="1" dirty="0"/>
              <a:t>South Hadley</a:t>
            </a:r>
          </a:p>
          <a:p>
            <a:pPr marL="0">
              <a:spcBef>
                <a:spcPts val="800"/>
              </a:spcBef>
              <a:buNone/>
            </a:pPr>
            <a:r>
              <a:rPr lang="en-US" sz="2000" b="1" dirty="0">
                <a:solidFill>
                  <a:srgbClr val="C00000"/>
                </a:solidFill>
              </a:rPr>
              <a:t>Springfield</a:t>
            </a:r>
            <a:endParaRPr lang="en-US" sz="1800" b="1" dirty="0">
              <a:solidFill>
                <a:srgbClr val="C00000"/>
              </a:solidFill>
            </a:endParaRPr>
          </a:p>
          <a:p>
            <a:pPr marL="0">
              <a:spcBef>
                <a:spcPts val="800"/>
              </a:spcBef>
              <a:buNone/>
            </a:pPr>
            <a:r>
              <a:rPr lang="en-US" sz="1800" dirty="0">
                <a:solidFill>
                  <a:srgbClr val="C00000"/>
                </a:solidFill>
              </a:rPr>
              <a:t>Sudbury</a:t>
            </a:r>
          </a:p>
          <a:p>
            <a:pPr marL="0">
              <a:spcBef>
                <a:spcPts val="800"/>
              </a:spcBef>
              <a:buNone/>
            </a:pPr>
            <a:r>
              <a:rPr lang="en-US" sz="1800" dirty="0">
                <a:solidFill>
                  <a:srgbClr val="000000"/>
                </a:solidFill>
              </a:rPr>
              <a:t>Tisbury</a:t>
            </a:r>
          </a:p>
          <a:p>
            <a:pPr marL="0">
              <a:spcBef>
                <a:spcPts val="800"/>
              </a:spcBef>
              <a:buNone/>
            </a:pPr>
            <a:r>
              <a:rPr lang="en-US" sz="1800" dirty="0">
                <a:solidFill>
                  <a:srgbClr val="000000"/>
                </a:solidFill>
              </a:rPr>
              <a:t>Truro</a:t>
            </a:r>
          </a:p>
          <a:p>
            <a:pPr marL="0">
              <a:spcBef>
                <a:spcPts val="800"/>
              </a:spcBef>
              <a:buNone/>
            </a:pPr>
            <a:r>
              <a:rPr lang="en-US" sz="1800" dirty="0">
                <a:solidFill>
                  <a:srgbClr val="000000"/>
                </a:solidFill>
              </a:rPr>
              <a:t>Watertown</a:t>
            </a:r>
          </a:p>
          <a:p>
            <a:pPr marL="0">
              <a:spcBef>
                <a:spcPts val="800"/>
              </a:spcBef>
              <a:buNone/>
            </a:pPr>
            <a:r>
              <a:rPr lang="en-US" sz="1800" dirty="0"/>
              <a:t>Wayland</a:t>
            </a:r>
          </a:p>
          <a:p>
            <a:pPr marL="0">
              <a:spcBef>
                <a:spcPts val="800"/>
              </a:spcBef>
              <a:buNone/>
            </a:pPr>
            <a:r>
              <a:rPr lang="en-US" sz="1800" dirty="0">
                <a:solidFill>
                  <a:srgbClr val="000000"/>
                </a:solidFill>
              </a:rPr>
              <a:t>Wellesley</a:t>
            </a:r>
          </a:p>
          <a:p>
            <a:pPr marL="0">
              <a:spcBef>
                <a:spcPts val="800"/>
              </a:spcBef>
              <a:buNone/>
            </a:pPr>
            <a:r>
              <a:rPr lang="en-US" sz="1800" dirty="0">
                <a:solidFill>
                  <a:srgbClr val="000000"/>
                </a:solidFill>
              </a:rPr>
              <a:t>Wellfleet</a:t>
            </a:r>
          </a:p>
          <a:p>
            <a:pPr marL="0">
              <a:spcBef>
                <a:spcPts val="800"/>
              </a:spcBef>
              <a:buNone/>
            </a:pPr>
            <a:r>
              <a:rPr lang="en-US" sz="1800" dirty="0">
                <a:solidFill>
                  <a:srgbClr val="C00000"/>
                </a:solidFill>
              </a:rPr>
              <a:t>Weston</a:t>
            </a:r>
          </a:p>
          <a:p>
            <a:pPr marL="0">
              <a:spcBef>
                <a:spcPts val="800"/>
              </a:spcBef>
              <a:buNone/>
            </a:pPr>
            <a:r>
              <a:rPr lang="en-US" sz="1800" dirty="0">
                <a:solidFill>
                  <a:srgbClr val="000000"/>
                </a:solidFill>
              </a:rPr>
              <a:t>West Tisbury</a:t>
            </a:r>
          </a:p>
          <a:p>
            <a:pPr marL="0">
              <a:spcBef>
                <a:spcPts val="800"/>
              </a:spcBef>
              <a:buNone/>
            </a:pPr>
            <a:r>
              <a:rPr lang="en-US" sz="1800" dirty="0">
                <a:solidFill>
                  <a:srgbClr val="000000"/>
                </a:solidFill>
              </a:rPr>
              <a:t>Williamstown</a:t>
            </a:r>
          </a:p>
          <a:p>
            <a:pPr marL="0">
              <a:spcBef>
                <a:spcPts val="800"/>
              </a:spcBef>
              <a:buNone/>
            </a:pPr>
            <a:endParaRPr lang="en-US" sz="1800" dirty="0">
              <a:solidFill>
                <a:srgbClr val="000000"/>
              </a:solidFill>
            </a:endParaRPr>
          </a:p>
          <a:p>
            <a:pPr marL="0">
              <a:spcBef>
                <a:spcPts val="800"/>
              </a:spcBef>
              <a:buNone/>
            </a:pPr>
            <a:r>
              <a:rPr lang="en-US" sz="1800" dirty="0">
                <a:solidFill>
                  <a:srgbClr val="C00000"/>
                </a:solidFill>
              </a:rPr>
              <a:t>* (PROPOSED)</a:t>
            </a:r>
            <a:endParaRPr lang="en-US" sz="1800" dirty="0">
              <a:solidFill>
                <a:srgbClr val="FF4040"/>
              </a:solidFill>
            </a:endParaRPr>
          </a:p>
        </p:txBody>
      </p:sp>
    </p:spTree>
    <p:extLst>
      <p:ext uri="{BB962C8B-B14F-4D97-AF65-F5344CB8AC3E}">
        <p14:creationId xmlns:p14="http://schemas.microsoft.com/office/powerpoint/2010/main" val="119023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38200" y="990600"/>
            <a:ext cx="7577137" cy="5041900"/>
          </a:xfrm>
        </p:spPr>
      </p:pic>
    </p:spTree>
    <p:extLst>
      <p:ext uri="{BB962C8B-B14F-4D97-AF65-F5344CB8AC3E}">
        <p14:creationId xmlns:p14="http://schemas.microsoft.com/office/powerpoint/2010/main" val="186269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b="1" dirty="0">
                <a:solidFill>
                  <a:schemeClr val="accent3">
                    <a:lumMod val="50000"/>
                  </a:schemeClr>
                </a:solidFill>
                <a:latin typeface="Microsoft Himalaya" panose="01010100010101010101" pitchFamily="2" charset="0"/>
                <a:ea typeface="Microsoft Himalaya" panose="01010100010101010101" pitchFamily="2" charset="0"/>
                <a:cs typeface="Microsoft Himalaya" panose="01010100010101010101" pitchFamily="2" charset="0"/>
              </a:rPr>
              <a:t>Join the Mass Green Network</a:t>
            </a:r>
          </a:p>
        </p:txBody>
      </p:sp>
      <p:sp>
        <p:nvSpPr>
          <p:cNvPr id="2" name="Content Placeholder 1"/>
          <p:cNvSpPr>
            <a:spLocks noGrp="1"/>
          </p:cNvSpPr>
          <p:nvPr>
            <p:ph idx="1"/>
          </p:nvPr>
        </p:nvSpPr>
        <p:spPr>
          <a:xfrm>
            <a:off x="1371600" y="1676400"/>
            <a:ext cx="6324600" cy="3886200"/>
          </a:xfrm>
        </p:spPr>
        <p:txBody>
          <a:bodyPr>
            <a:normAutofit fontScale="85000" lnSpcReduction="10000"/>
          </a:bodyPr>
          <a:lstStyle/>
          <a:p>
            <a:pPr marL="0" indent="0" algn="ctr">
              <a:buNone/>
            </a:pPr>
            <a:r>
              <a:rPr lang="en-US" sz="6600" b="1" dirty="0">
                <a:latin typeface="Microsoft Himalaya" panose="01010100010101010101" pitchFamily="2" charset="0"/>
                <a:ea typeface="Microsoft Himalaya" panose="01010100010101010101" pitchFamily="2" charset="0"/>
                <a:cs typeface="Microsoft Himalaya" panose="01010100010101010101" pitchFamily="2" charset="0"/>
              </a:rPr>
              <a:t>Membership is free. Sign up at:</a:t>
            </a:r>
          </a:p>
          <a:p>
            <a:pPr marL="0" indent="0" algn="ctr">
              <a:buNone/>
            </a:pPr>
            <a:r>
              <a:rPr lang="en-US" sz="8500" b="1" dirty="0">
                <a:solidFill>
                  <a:schemeClr val="accent3">
                    <a:lumMod val="50000"/>
                  </a:schemeClr>
                </a:solidFill>
                <a:latin typeface="Microsoft Himalaya" panose="01010100010101010101" pitchFamily="2" charset="0"/>
                <a:ea typeface="Microsoft Himalaya" panose="01010100010101010101" pitchFamily="2" charset="0"/>
                <a:cs typeface="Microsoft Himalaya" panose="01010100010101010101" pitchFamily="2" charset="0"/>
              </a:rPr>
              <a:t>www.MassGreen.org</a:t>
            </a:r>
          </a:p>
          <a:p>
            <a:pPr marL="0" indent="0" algn="ctr">
              <a:buNone/>
            </a:pPr>
            <a:r>
              <a:rPr lang="en-US" sz="3600" b="1" dirty="0">
                <a:latin typeface="Microsoft Himalaya" panose="01010100010101010101" pitchFamily="2" charset="0"/>
                <a:ea typeface="Microsoft Himalaya" panose="01010100010101010101" pitchFamily="2" charset="0"/>
                <a:cs typeface="Microsoft Himalaya" panose="01010100010101010101" pitchFamily="2" charset="0"/>
              </a:rPr>
              <a:t>Brad Verter</a:t>
            </a:r>
          </a:p>
          <a:p>
            <a:pPr marL="0" indent="0" algn="ctr">
              <a:buNone/>
            </a:pPr>
            <a:r>
              <a:rPr lang="en-US" sz="3600" b="1" dirty="0" err="1">
                <a:latin typeface="Microsoft Himalaya" panose="01010100010101010101" pitchFamily="2" charset="0"/>
                <a:ea typeface="Microsoft Himalaya" panose="01010100010101010101" pitchFamily="2" charset="0"/>
                <a:cs typeface="Microsoft Himalaya" panose="01010100010101010101" pitchFamily="2" charset="0"/>
              </a:rPr>
              <a:t>Brad@MassGreen.Org</a:t>
            </a:r>
            <a:endParaRPr lang="en-US" sz="3600" b="1"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lgn="ctr">
              <a:buNone/>
            </a:pPr>
            <a:r>
              <a:rPr lang="en-US" sz="3600" b="1" dirty="0">
                <a:latin typeface="Microsoft Himalaya" panose="01010100010101010101" pitchFamily="2" charset="0"/>
                <a:ea typeface="Microsoft Himalaya" panose="01010100010101010101" pitchFamily="2" charset="0"/>
                <a:cs typeface="Microsoft Himalaya" panose="01010100010101010101" pitchFamily="2" charset="0"/>
              </a:rPr>
              <a:t>(413) 281-0522</a:t>
            </a:r>
          </a:p>
        </p:txBody>
      </p:sp>
      <p:sp>
        <p:nvSpPr>
          <p:cNvPr id="7" name="Rectangle 6"/>
          <p:cNvSpPr/>
          <p:nvPr/>
        </p:nvSpPr>
        <p:spPr>
          <a:xfrm>
            <a:off x="7620000" y="6324600"/>
            <a:ext cx="1402948" cy="369332"/>
          </a:xfrm>
          <a:prstGeom prst="rect">
            <a:avLst/>
          </a:prstGeom>
        </p:spPr>
        <p:txBody>
          <a:bodyPr wrap="none">
            <a:spAutoFit/>
          </a:bodyPr>
          <a:lstStyle/>
          <a:p>
            <a:r>
              <a:rPr lang="en-US" dirty="0">
                <a:solidFill>
                  <a:srgbClr val="FFFFFF"/>
                </a:solidFill>
                <a:latin typeface="Amatic SC" pitchFamily="2" charset="0"/>
                <a:cs typeface="Amatic Bold"/>
              </a:rPr>
              <a:t>Mass Green Network</a:t>
            </a:r>
          </a:p>
        </p:txBody>
      </p:sp>
    </p:spTree>
    <p:extLst>
      <p:ext uri="{BB962C8B-B14F-4D97-AF65-F5344CB8AC3E}">
        <p14:creationId xmlns:p14="http://schemas.microsoft.com/office/powerpoint/2010/main" val="1246275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4758"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898" y="2577410"/>
            <a:ext cx="7296860" cy="4275211"/>
          </a:xfrm>
          <a:prstGeom prst="rect">
            <a:avLst/>
          </a:prstGeom>
        </p:spPr>
      </p:pic>
    </p:spTree>
    <p:extLst>
      <p:ext uri="{BB962C8B-B14F-4D97-AF65-F5344CB8AC3E}">
        <p14:creationId xmlns:p14="http://schemas.microsoft.com/office/powerpoint/2010/main" val="2678566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85800" y="838200"/>
            <a:ext cx="7791450" cy="5160962"/>
          </a:xfrm>
        </p:spPr>
      </p:pic>
    </p:spTree>
    <p:extLst>
      <p:ext uri="{BB962C8B-B14F-4D97-AF65-F5344CB8AC3E}">
        <p14:creationId xmlns:p14="http://schemas.microsoft.com/office/powerpoint/2010/main" val="183390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24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5916" y="3038560"/>
            <a:ext cx="6798084" cy="3823922"/>
          </a:xfrm>
          <a:prstGeom prst="rect">
            <a:avLst/>
          </a:prstGeom>
        </p:spPr>
      </p:pic>
    </p:spTree>
    <p:extLst>
      <p:ext uri="{BB962C8B-B14F-4D97-AF65-F5344CB8AC3E}">
        <p14:creationId xmlns:p14="http://schemas.microsoft.com/office/powerpoint/2010/main" val="3467261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4526"/>
            <a:ext cx="9144000" cy="5133474"/>
          </a:xfrm>
          <a:prstGeom prst="rect">
            <a:avLst/>
          </a:prstGeom>
        </p:spPr>
      </p:pic>
    </p:spTree>
    <p:extLst>
      <p:ext uri="{BB962C8B-B14F-4D97-AF65-F5344CB8AC3E}">
        <p14:creationId xmlns:p14="http://schemas.microsoft.com/office/powerpoint/2010/main" val="1162025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7010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rot="-1740000">
            <a:off x="3896441" y="643719"/>
            <a:ext cx="3573462" cy="5681662"/>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4724400"/>
            <a:ext cx="3292880" cy="1852245"/>
          </a:xfrm>
          <a:prstGeom prst="rect">
            <a:avLst/>
          </a:prstGeom>
        </p:spPr>
      </p:pic>
    </p:spTree>
    <p:extLst>
      <p:ext uri="{BB962C8B-B14F-4D97-AF65-F5344CB8AC3E}">
        <p14:creationId xmlns:p14="http://schemas.microsoft.com/office/powerpoint/2010/main" val="233753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381000" y="533400"/>
            <a:ext cx="8288124" cy="5524745"/>
          </a:xfrm>
        </p:spPr>
      </p:pic>
    </p:spTree>
    <p:extLst>
      <p:ext uri="{BB962C8B-B14F-4D97-AF65-F5344CB8AC3E}">
        <p14:creationId xmlns:p14="http://schemas.microsoft.com/office/powerpoint/2010/main" val="1109395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2702</TotalTime>
  <Words>2307</Words>
  <Application>Microsoft Office PowerPoint</Application>
  <PresentationFormat>On-screen Show (4:3)</PresentationFormat>
  <Paragraphs>243</Paragraphs>
  <Slides>30</Slides>
  <Notes>21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Adobe Devanagari</vt:lpstr>
      <vt:lpstr>Amatic Bold</vt:lpstr>
      <vt:lpstr>Amatic SC</vt:lpstr>
      <vt:lpstr>Arial</vt:lpstr>
      <vt:lpstr>Arial Black</vt:lpstr>
      <vt:lpstr>Bodoni MT Condensed</vt:lpstr>
      <vt:lpstr>Calibri</vt:lpstr>
      <vt:lpstr>Calibri Light</vt:lpstr>
      <vt:lpstr>Courier New</vt:lpstr>
      <vt:lpstr>Microsoft Himalaya</vt:lpstr>
      <vt:lpstr>Stencil</vt:lpstr>
      <vt:lpstr>Office Theme</vt:lpstr>
      <vt:lpstr>Custom Design</vt:lpstr>
      <vt:lpstr>Reducing Bag Waste in Springfield</vt:lpstr>
      <vt:lpstr>My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Mass Green Network</vt:lpstr>
      <vt:lpstr>Why Should Springfield Reduce Bag Waste?</vt:lpstr>
      <vt:lpstr>The Problem in a Nutshell</vt:lpstr>
      <vt:lpstr>How Many is Too Many?</vt:lpstr>
      <vt:lpstr>Bags Cost Consumers</vt:lpstr>
      <vt:lpstr>PowerPoint Presentation</vt:lpstr>
      <vt:lpstr>PowerPoint Presentation</vt:lpstr>
      <vt:lpstr>PowerPoint Presentation</vt:lpstr>
      <vt:lpstr>PowerPoint Presentation</vt:lpstr>
      <vt:lpstr>Bags Pollute our Environment</vt:lpstr>
      <vt:lpstr>Bags Contribute to Global Warming</vt:lpstr>
      <vt:lpstr>PowerPoint Presentation</vt:lpstr>
      <vt:lpstr>PowerPoint Presentation</vt:lpstr>
      <vt:lpstr>PowerPoint Presentation</vt:lpstr>
      <vt:lpstr>MYTH!</vt:lpstr>
      <vt:lpstr>What About Our Freedom of Choice?</vt:lpstr>
      <vt:lpstr>Bag Laws Make Us More Mindful</vt:lpstr>
      <vt:lpstr>  </vt:lpstr>
      <vt:lpstr>Retailers offer inexpensive options</vt:lpstr>
      <vt:lpstr>47 Cities and Towns have approved Bag Laws</vt:lpstr>
      <vt:lpstr>Join the Mass Green Network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dc:creator>
  <cp:lastModifiedBy>Brad Verter</cp:lastModifiedBy>
  <cp:revision>153</cp:revision>
  <dcterms:created xsi:type="dcterms:W3CDTF">2016-11-30T14:24:50Z</dcterms:created>
  <dcterms:modified xsi:type="dcterms:W3CDTF">2017-04-27T19:12:55Z</dcterms:modified>
</cp:coreProperties>
</file>