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7" r:id="rId2"/>
    <p:sldId id="258" r:id="rId3"/>
    <p:sldId id="259" r:id="rId4"/>
    <p:sldId id="264" r:id="rId5"/>
    <p:sldId id="265" r:id="rId6"/>
    <p:sldId id="263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94" d="100"/>
          <a:sy n="94" d="100"/>
        </p:scale>
        <p:origin x="106" y="1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1FA980-3B7D-4B2D-BFA8-7BFCF21EDDB0}" type="datetimeFigureOut">
              <a:rPr lang="en-US" smtClean="0"/>
              <a:t>11/26/2018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197813-A020-4342-AB6E-4BE4F9346E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81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dirty="0"/>
              <a:t>Eric N. Bernard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dirty="0"/>
              <a:t>MCVFRA - Recruitment and Retention 2006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E482BE2-44D3-41E2-A5ED-35F413209215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439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9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51444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899C9-3064-4F25-B73F-A251A87DCECF}" type="datetimeFigureOut">
              <a:rPr lang="en-US" smtClean="0"/>
              <a:t>11/26/2018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9E023-BD68-4122-9212-4F37CAE991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7126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899C9-3064-4F25-B73F-A251A87DCECF}" type="datetimeFigureOut">
              <a:rPr lang="en-US" smtClean="0"/>
              <a:t>11/26/2018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9E023-BD68-4122-9212-4F37CAE991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8419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899C9-3064-4F25-B73F-A251A87DCECF}" type="datetimeFigureOut">
              <a:rPr lang="en-US" smtClean="0"/>
              <a:t>11/26/2018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9E023-BD68-4122-9212-4F37CAE991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394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b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28600" indent="-228600" algn="l">
              <a:buFont typeface="Wingdings" panose="05000000000000000000" pitchFamily="2" charset="2"/>
              <a:buChar char="§"/>
              <a:defRPr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l">
              <a:buFont typeface="Courier New" panose="02070309020205020404" pitchFamily="49" charset="0"/>
              <a:buChar char="o"/>
              <a:defRPr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l">
              <a:buFont typeface="Wingdings" panose="05000000000000000000" pitchFamily="2" charset="2"/>
              <a:buChar char="§"/>
              <a:defRPr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l">
              <a:buFont typeface="Courier New" panose="02070309020205020404" pitchFamily="49" charset="0"/>
              <a:buChar char="o"/>
              <a:defRPr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rgbClr val="333333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899C9-3064-4F25-B73F-A251A87DCECF}" type="datetimeFigureOut">
              <a:rPr lang="en-US" smtClean="0"/>
              <a:t>11/26/2018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9E023-BD68-4122-9212-4F37CAE991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7015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899C9-3064-4F25-B73F-A251A87DCECF}" type="datetimeFigureOut">
              <a:rPr lang="en-US" smtClean="0"/>
              <a:t>11/26/2018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9E023-BD68-4122-9212-4F37CAE991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994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899C9-3064-4F25-B73F-A251A87DCECF}" type="datetimeFigureOut">
              <a:rPr lang="en-US" smtClean="0"/>
              <a:t>11/26/2018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9E023-BD68-4122-9212-4F37CAE991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3119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899C9-3064-4F25-B73F-A251A87DCECF}" type="datetimeFigureOut">
              <a:rPr lang="en-US" smtClean="0"/>
              <a:t>11/26/2018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9E023-BD68-4122-9212-4F37CAE991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6727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899C9-3064-4F25-B73F-A251A87DCECF}" type="datetimeFigureOut">
              <a:rPr lang="en-US" smtClean="0"/>
              <a:t>11/26/2018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9E023-BD68-4122-9212-4F37CAE991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0981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899C9-3064-4F25-B73F-A251A87DCECF}" type="datetimeFigureOut">
              <a:rPr lang="en-US" smtClean="0"/>
              <a:t>11/26/2018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9E023-BD68-4122-9212-4F37CAE991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0599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899C9-3064-4F25-B73F-A251A87DCECF}" type="datetimeFigureOut">
              <a:rPr lang="en-US" smtClean="0"/>
              <a:t>11/26/2018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9E023-BD68-4122-9212-4F37CAE991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923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899C9-3064-4F25-B73F-A251A87DCECF}" type="datetimeFigureOut">
              <a:rPr lang="en-US" smtClean="0"/>
              <a:t>11/26/2018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9E023-BD68-4122-9212-4F37CAE991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251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5899C9-3064-4F25-B73F-A251A87DCECF}" type="datetimeFigureOut">
              <a:rPr lang="en-US" smtClean="0"/>
              <a:t>11/26/2018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D9E023-BD68-4122-9212-4F37CAE991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57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png"/><Relationship Id="rId18" Type="http://schemas.openxmlformats.org/officeDocument/2006/relationships/image" Target="../media/image16.jpeg"/><Relationship Id="rId3" Type="http://schemas.openxmlformats.org/officeDocument/2006/relationships/image" Target="../media/image1.jpeg"/><Relationship Id="rId21" Type="http://schemas.openxmlformats.org/officeDocument/2006/relationships/image" Target="../media/image19.jpeg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17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jpeg"/><Relationship Id="rId20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5" Type="http://schemas.openxmlformats.org/officeDocument/2006/relationships/image" Target="../media/image3.jpeg"/><Relationship Id="rId15" Type="http://schemas.openxmlformats.org/officeDocument/2006/relationships/image" Target="../media/image13.jpeg"/><Relationship Id="rId23" Type="http://schemas.openxmlformats.org/officeDocument/2006/relationships/image" Target="../media/image21.tiff"/><Relationship Id="rId10" Type="http://schemas.openxmlformats.org/officeDocument/2006/relationships/image" Target="../media/image8.jpeg"/><Relationship Id="rId19" Type="http://schemas.openxmlformats.org/officeDocument/2006/relationships/image" Target="../media/image17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Relationship Id="rId14" Type="http://schemas.openxmlformats.org/officeDocument/2006/relationships/image" Target="../media/image12.jpeg"/><Relationship Id="rId22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skornfeld@mcvfra.org" TargetMode="External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7" name="Picture 1" descr="\\HQ01\Profiles$\ebernard\My Documents\My Pictures\mcvfra 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372601" y="0"/>
            <a:ext cx="1295401" cy="1524000"/>
          </a:xfrm>
          <a:prstGeom prst="rect">
            <a:avLst/>
          </a:prstGeom>
          <a:noFill/>
        </p:spPr>
      </p:pic>
      <p:pic>
        <p:nvPicPr>
          <p:cNvPr id="30" name="Picture 29" descr="Kensingto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4000" y="1"/>
            <a:ext cx="1371600" cy="1524000"/>
          </a:xfrm>
          <a:prstGeom prst="rect">
            <a:avLst/>
          </a:prstGeom>
        </p:spPr>
      </p:pic>
      <p:pic>
        <p:nvPicPr>
          <p:cNvPr id="31" name="Picture 30" descr="Silver Spring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24000" y="1447800"/>
            <a:ext cx="1068514" cy="1447800"/>
          </a:xfrm>
          <a:prstGeom prst="rect">
            <a:avLst/>
          </a:prstGeom>
        </p:spPr>
      </p:pic>
      <p:pic>
        <p:nvPicPr>
          <p:cNvPr id="32" name="Picture 31" descr="Takoma Park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24000" y="2819401"/>
            <a:ext cx="1066800" cy="1301209"/>
          </a:xfrm>
          <a:prstGeom prst="rect">
            <a:avLst/>
          </a:prstGeom>
        </p:spPr>
      </p:pic>
      <p:pic>
        <p:nvPicPr>
          <p:cNvPr id="33" name="Picture 32" descr="Laytonsville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753601" y="4191000"/>
            <a:ext cx="914401" cy="1371600"/>
          </a:xfrm>
          <a:prstGeom prst="rect">
            <a:avLst/>
          </a:prstGeom>
        </p:spPr>
      </p:pic>
      <p:pic>
        <p:nvPicPr>
          <p:cNvPr id="34" name="Picture 33" descr="Germantown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895600" y="0"/>
            <a:ext cx="1219200" cy="1524000"/>
          </a:xfrm>
          <a:prstGeom prst="rect">
            <a:avLst/>
          </a:prstGeom>
        </p:spPr>
      </p:pic>
      <p:pic>
        <p:nvPicPr>
          <p:cNvPr id="35" name="Picture 34" descr="Bethesda Chevy Chase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114801" y="0"/>
            <a:ext cx="1539089" cy="1524000"/>
          </a:xfrm>
          <a:prstGeom prst="rect">
            <a:avLst/>
          </a:prstGeom>
        </p:spPr>
      </p:pic>
      <p:pic>
        <p:nvPicPr>
          <p:cNvPr id="36" name="Picture 35" descr="Wheaton Rescue 2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638800" y="0"/>
            <a:ext cx="1295400" cy="1524000"/>
          </a:xfrm>
          <a:prstGeom prst="rect">
            <a:avLst/>
          </a:prstGeom>
        </p:spPr>
      </p:pic>
      <p:pic>
        <p:nvPicPr>
          <p:cNvPr id="37" name="Picture 36" descr="Cabin John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934200" y="0"/>
            <a:ext cx="1219200" cy="1524000"/>
          </a:xfrm>
          <a:prstGeom prst="rect">
            <a:avLst/>
          </a:prstGeom>
        </p:spPr>
      </p:pic>
      <p:pic>
        <p:nvPicPr>
          <p:cNvPr id="38" name="Picture 37" descr="Damascus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9067800" y="5562600"/>
            <a:ext cx="1600200" cy="1295400"/>
          </a:xfrm>
          <a:prstGeom prst="rect">
            <a:avLst/>
          </a:prstGeom>
        </p:spPr>
      </p:pic>
      <p:pic>
        <p:nvPicPr>
          <p:cNvPr id="39" name="Picture 38" descr="GWGVFD.bmp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8153400" y="0"/>
            <a:ext cx="1219200" cy="1524000"/>
          </a:xfrm>
          <a:prstGeom prst="rect">
            <a:avLst/>
          </a:prstGeom>
        </p:spPr>
      </p:pic>
      <p:pic>
        <p:nvPicPr>
          <p:cNvPr id="40" name="Picture 39" descr="rvfd pATCH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9753601" y="2819400"/>
            <a:ext cx="914400" cy="1371600"/>
          </a:xfrm>
          <a:prstGeom prst="rect">
            <a:avLst/>
          </a:prstGeom>
        </p:spPr>
      </p:pic>
      <p:pic>
        <p:nvPicPr>
          <p:cNvPr id="41" name="Picture 40" descr="Glen Echo.jp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1524000" y="4114800"/>
            <a:ext cx="1066800" cy="1371600"/>
          </a:xfrm>
          <a:prstGeom prst="rect">
            <a:avLst/>
          </a:prstGeom>
        </p:spPr>
      </p:pic>
      <p:pic>
        <p:nvPicPr>
          <p:cNvPr id="42" name="Picture 41" descr="Upper Montgomery County.jp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6019800" y="5562600"/>
            <a:ext cx="1066800" cy="1295400"/>
          </a:xfrm>
          <a:prstGeom prst="rect">
            <a:avLst/>
          </a:prstGeom>
        </p:spPr>
      </p:pic>
      <p:pic>
        <p:nvPicPr>
          <p:cNvPr id="43" name="Picture 42" descr="Hillandale.jp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8189850" y="5562600"/>
            <a:ext cx="933768" cy="1295400"/>
          </a:xfrm>
          <a:prstGeom prst="rect">
            <a:avLst/>
          </a:prstGeom>
        </p:spPr>
      </p:pic>
      <p:pic>
        <p:nvPicPr>
          <p:cNvPr id="44" name="Picture 43" descr="Sandy Spring.jp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7086600" y="5562600"/>
            <a:ext cx="1143000" cy="1295400"/>
          </a:xfrm>
          <a:prstGeom prst="rect">
            <a:avLst/>
          </a:prstGeom>
        </p:spPr>
      </p:pic>
      <p:pic>
        <p:nvPicPr>
          <p:cNvPr id="45" name="Picture 44" descr="Bethesda.jpg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4953001" y="5562601"/>
            <a:ext cx="1066800" cy="1295399"/>
          </a:xfrm>
          <a:prstGeom prst="rect">
            <a:avLst/>
          </a:prstGeom>
        </p:spPr>
      </p:pic>
      <p:pic>
        <p:nvPicPr>
          <p:cNvPr id="46" name="Picture 45" descr="Hyattstown.jpg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3733801" y="5562600"/>
            <a:ext cx="1222991" cy="1295400"/>
          </a:xfrm>
          <a:prstGeom prst="rect">
            <a:avLst/>
          </a:prstGeom>
        </p:spPr>
      </p:pic>
      <p:pic>
        <p:nvPicPr>
          <p:cNvPr id="47" name="Picture 46" descr="Chevy Chase.jpg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2590801" y="5562600"/>
            <a:ext cx="1185171" cy="1295400"/>
          </a:xfrm>
          <a:prstGeom prst="rect">
            <a:avLst/>
          </a:prstGeom>
        </p:spPr>
      </p:pic>
      <p:pic>
        <p:nvPicPr>
          <p:cNvPr id="50" name="Picture 49" descr="Burtonsville.jpg"/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1524000" y="5410200"/>
            <a:ext cx="1066800" cy="1447800"/>
          </a:xfrm>
          <a:prstGeom prst="rect">
            <a:avLst/>
          </a:prstGeom>
        </p:spPr>
      </p:pic>
      <p:pic>
        <p:nvPicPr>
          <p:cNvPr id="51" name="Picture 50" descr="MCFRS logo color.tif"/>
          <p:cNvPicPr>
            <a:picLocks noChangeAspect="1"/>
          </p:cNvPicPr>
          <p:nvPr/>
        </p:nvPicPr>
        <p:blipFill>
          <a:blip r:embed="rId23" cstate="print"/>
          <a:stretch>
            <a:fillRect/>
          </a:stretch>
        </p:blipFill>
        <p:spPr>
          <a:xfrm>
            <a:off x="9753600" y="1524000"/>
            <a:ext cx="914400" cy="1295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1" y="2032000"/>
            <a:ext cx="9144000" cy="3083464"/>
          </a:xfrm>
        </p:spPr>
        <p:txBody>
          <a:bodyPr>
            <a:noAutofit/>
          </a:bodyPr>
          <a:lstStyle/>
          <a:p>
            <a:r>
              <a:rPr lang="en-US" sz="5400" dirty="0" smtClean="0">
                <a:solidFill>
                  <a:srgbClr val="333333"/>
                </a:solidFill>
              </a:rPr>
              <a:t>Montgomery County</a:t>
            </a:r>
            <a:br>
              <a:rPr lang="en-US" sz="5400" dirty="0" smtClean="0">
                <a:solidFill>
                  <a:srgbClr val="333333"/>
                </a:solidFill>
              </a:rPr>
            </a:br>
            <a:r>
              <a:rPr lang="en-US" sz="5400" dirty="0" smtClean="0">
                <a:solidFill>
                  <a:srgbClr val="333333"/>
                </a:solidFill>
              </a:rPr>
              <a:t>Volunteer </a:t>
            </a:r>
            <a:br>
              <a:rPr lang="en-US" sz="5400" dirty="0" smtClean="0">
                <a:solidFill>
                  <a:srgbClr val="333333"/>
                </a:solidFill>
              </a:rPr>
            </a:br>
            <a:r>
              <a:rPr lang="en-US" sz="5400" dirty="0" smtClean="0">
                <a:solidFill>
                  <a:srgbClr val="333333"/>
                </a:solidFill>
              </a:rPr>
              <a:t>Fire and Rescue </a:t>
            </a:r>
            <a:br>
              <a:rPr lang="en-US" sz="5400" dirty="0" smtClean="0">
                <a:solidFill>
                  <a:srgbClr val="333333"/>
                </a:solidFill>
              </a:rPr>
            </a:br>
            <a:r>
              <a:rPr lang="en-US" sz="5400" dirty="0" smtClean="0">
                <a:solidFill>
                  <a:srgbClr val="333333"/>
                </a:solidFill>
              </a:rPr>
              <a:t>Association</a:t>
            </a:r>
            <a:endParaRPr lang="en-US" sz="5400" dirty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2417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Fast Facts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795407" cy="4351338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18 Operational Volunteer Fire Departments 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35 Fire Stations throughout the county</a:t>
            </a:r>
          </a:p>
          <a:p>
            <a:pPr marL="285750" lvl="1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800" dirty="0" smtClean="0"/>
              <a:t>Volunteers can start at age 16</a:t>
            </a:r>
          </a:p>
          <a:p>
            <a:pPr marL="800100" lvl="2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dirty="0" smtClean="0"/>
              <a:t>SSL Approved</a:t>
            </a:r>
          </a:p>
          <a:p>
            <a:pPr marL="285750" lvl="1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800" dirty="0" smtClean="0"/>
              <a:t>Fire / EMS or EMS Only</a:t>
            </a:r>
          </a:p>
          <a:p>
            <a:pPr marL="285750" lvl="1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800" dirty="0" smtClean="0"/>
              <a:t>Training equal to career firefighters</a:t>
            </a:r>
          </a:p>
          <a:p>
            <a:pPr marL="800100" lvl="2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dirty="0" smtClean="0"/>
              <a:t>MCFRS is a combination system comprised of over 2400 personnel</a:t>
            </a:r>
          </a:p>
          <a:p>
            <a:pPr marL="285750" lvl="1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US" sz="2800" dirty="0"/>
          </a:p>
        </p:txBody>
      </p:sp>
      <p:pic>
        <p:nvPicPr>
          <p:cNvPr id="4" name="Picture 2" descr="C:\Users\Admin\Desktop\New folder\DSC_00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33607" y="1825625"/>
            <a:ext cx="3967733" cy="2627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927426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Firefighter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754336" cy="4351338"/>
          </a:xfrm>
        </p:spPr>
        <p:txBody>
          <a:bodyPr/>
          <a:lstStyle/>
          <a:p>
            <a:r>
              <a:rPr lang="en-US" dirty="0" smtClean="0"/>
              <a:t>Also an EMT</a:t>
            </a:r>
          </a:p>
          <a:p>
            <a:r>
              <a:rPr lang="en-US" dirty="0" smtClean="0"/>
              <a:t>Responds to a variety of incidents </a:t>
            </a:r>
          </a:p>
          <a:p>
            <a:pPr lvl="1"/>
            <a:r>
              <a:rPr lang="en-US" dirty="0" smtClean="0"/>
              <a:t>Fires</a:t>
            </a:r>
          </a:p>
          <a:p>
            <a:pPr lvl="1"/>
            <a:r>
              <a:rPr lang="en-US" dirty="0" smtClean="0"/>
              <a:t>Car Collisions</a:t>
            </a:r>
          </a:p>
          <a:p>
            <a:pPr marL="228600" lvl="1">
              <a:buFont typeface="Wingdings" panose="05000000000000000000" pitchFamily="2" charset="2"/>
              <a:buChar char="§"/>
            </a:pPr>
            <a:r>
              <a:rPr lang="en-US" dirty="0" smtClean="0"/>
              <a:t>Trained to be interior qualified to NFPA Standards</a:t>
            </a:r>
          </a:p>
          <a:p>
            <a:pPr marL="228600" lvl="1">
              <a:buFont typeface="Wingdings" panose="05000000000000000000" pitchFamily="2" charset="2"/>
              <a:buChar char="§"/>
            </a:pPr>
            <a:r>
              <a:rPr lang="en-US" dirty="0" smtClean="0"/>
              <a:t>Staffs apparatus including </a:t>
            </a:r>
            <a:r>
              <a:rPr lang="en-US" i="1" dirty="0" smtClean="0"/>
              <a:t>engines, squads, trucks</a:t>
            </a:r>
          </a:p>
        </p:txBody>
      </p:sp>
      <p:pic>
        <p:nvPicPr>
          <p:cNvPr id="5" name="Content Placeholder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9" y="1825625"/>
            <a:ext cx="2971801" cy="2057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9" y="4242254"/>
            <a:ext cx="2971801" cy="2225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6237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8" y="1802469"/>
            <a:ext cx="2971801" cy="22307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Emergency Medical Services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754336" cy="4351338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00000"/>
              </a:lnSpc>
            </a:pPr>
            <a:r>
              <a:rPr lang="en-US" dirty="0" smtClean="0"/>
              <a:t>Generally an EMT (BLS)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Paramedics (ALS)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Responds to a variety of incidents 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Medical Emergencies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Traumatic Incidents</a:t>
            </a:r>
          </a:p>
          <a:p>
            <a:pPr marL="228600"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dirty="0" smtClean="0"/>
              <a:t>Trained to Maryland State and National Registry Standard</a:t>
            </a:r>
          </a:p>
          <a:p>
            <a:pPr marL="228600"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dirty="0" smtClean="0"/>
              <a:t>Staffs apparatus including </a:t>
            </a:r>
            <a:r>
              <a:rPr lang="en-US" i="1" dirty="0" smtClean="0"/>
              <a:t>ambulances, medic units, chase cars</a:t>
            </a:r>
          </a:p>
        </p:txBody>
      </p:sp>
      <p:pic>
        <p:nvPicPr>
          <p:cNvPr id="8" name="Picture 4" descr="https://www.idahowise.org/Forms/UtilityFiles/SlideShow/Images/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383697" y="4145001"/>
            <a:ext cx="1970102" cy="235639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470218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1845" y="1857551"/>
            <a:ext cx="3141954" cy="235888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Administrative / Auxiliary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754336" cy="435133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 smtClean="0"/>
              <a:t>Recruitment and Retention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Fundraising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Marketing (social media management)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Antique Apparatus Support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Ad-Hoc Activities</a:t>
            </a:r>
          </a:p>
        </p:txBody>
      </p:sp>
    </p:spTree>
    <p:extLst>
      <p:ext uri="{BB962C8B-B14F-4D97-AF65-F5344CB8AC3E}">
        <p14:creationId xmlns:p14="http://schemas.microsoft.com/office/powerpoint/2010/main" val="31037991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308324" cy="4351338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Free training (EMT, Fire, Paramedic)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College credits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Tuition Assistance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State Tax Deduction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Ride-On Bus Pass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Bike Share Reduction</a:t>
            </a:r>
          </a:p>
          <a:p>
            <a:pPr marL="284163" lvl="1" indent="-284163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 smtClean="0"/>
              <a:t>Small yearly stipend ($600ish)</a:t>
            </a:r>
          </a:p>
          <a:p>
            <a:pPr marL="284163" lvl="1" indent="-284163">
              <a:buFont typeface="Wingdings" panose="05000000000000000000" pitchFamily="2" charset="2"/>
              <a:buChar char="§"/>
            </a:pPr>
            <a:endParaRPr lang="en-US" dirty="0"/>
          </a:p>
          <a:p>
            <a:pPr marL="284163" lvl="1" indent="-284163">
              <a:buFont typeface="Wingdings" panose="05000000000000000000" pitchFamily="2" charset="2"/>
              <a:buChar char="§"/>
            </a:pPr>
            <a:endParaRPr lang="en-US" dirty="0" smtClean="0"/>
          </a:p>
        </p:txBody>
      </p:sp>
      <p:pic>
        <p:nvPicPr>
          <p:cNvPr id="5" name="Content Placeholder 8" descr="Junior Memb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48550" y="1690688"/>
            <a:ext cx="3905250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0599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933" y="1690688"/>
            <a:ext cx="10532867" cy="393883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74149" y="4913906"/>
            <a:ext cx="35462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(240)-543-9454</a:t>
            </a:r>
            <a:endParaRPr lang="en-US" sz="2400" b="1" dirty="0" smtClean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  <a:hlinkClick r:id="rId3"/>
            </a:endParaRPr>
          </a:p>
          <a:p>
            <a:r>
              <a:rPr lang="en-US" sz="2400" b="1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skornfeld@mcvfra.org</a:t>
            </a:r>
          </a:p>
        </p:txBody>
      </p:sp>
    </p:spTree>
    <p:extLst>
      <p:ext uri="{BB962C8B-B14F-4D97-AF65-F5344CB8AC3E}">
        <p14:creationId xmlns:p14="http://schemas.microsoft.com/office/powerpoint/2010/main" val="26523440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178</Words>
  <Application>Microsoft Office PowerPoint</Application>
  <PresentationFormat>Widescreen</PresentationFormat>
  <Paragraphs>44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Courier New</vt:lpstr>
      <vt:lpstr>Wingdings</vt:lpstr>
      <vt:lpstr>Office Theme</vt:lpstr>
      <vt:lpstr>Montgomery County Volunteer  Fire and Rescue  Association</vt:lpstr>
      <vt:lpstr>Fast Facts</vt:lpstr>
      <vt:lpstr>Firefighter</vt:lpstr>
      <vt:lpstr>Emergency Medical Services</vt:lpstr>
      <vt:lpstr>Administrative / Auxiliary</vt:lpstr>
      <vt:lpstr>Benefits</vt:lpstr>
      <vt:lpstr>Questions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Rick Tappan</dc:creator>
  <cp:lastModifiedBy>Rick Tappan</cp:lastModifiedBy>
  <cp:revision>7</cp:revision>
  <dcterms:created xsi:type="dcterms:W3CDTF">2018-10-24T18:25:28Z</dcterms:created>
  <dcterms:modified xsi:type="dcterms:W3CDTF">2018-11-26T23:01:31Z</dcterms:modified>
</cp:coreProperties>
</file>