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468" r:id="rId2"/>
    <p:sldId id="481" r:id="rId3"/>
    <p:sldId id="469" r:id="rId4"/>
    <p:sldId id="478" r:id="rId5"/>
    <p:sldId id="436" r:id="rId6"/>
    <p:sldId id="437" r:id="rId7"/>
    <p:sldId id="480" r:id="rId8"/>
    <p:sldId id="276" r:id="rId9"/>
    <p:sldId id="438" r:id="rId10"/>
    <p:sldId id="439" r:id="rId11"/>
    <p:sldId id="440" r:id="rId12"/>
    <p:sldId id="441" r:id="rId13"/>
    <p:sldId id="479" r:id="rId14"/>
    <p:sldId id="444" r:id="rId15"/>
    <p:sldId id="445" r:id="rId16"/>
    <p:sldId id="377" r:id="rId17"/>
    <p:sldId id="446" r:id="rId18"/>
    <p:sldId id="482" r:id="rId19"/>
    <p:sldId id="341" r:id="rId20"/>
    <p:sldId id="491" r:id="rId21"/>
    <p:sldId id="421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427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2" r:id="rId52"/>
    <p:sldId id="523" r:id="rId53"/>
    <p:sldId id="453" r:id="rId54"/>
    <p:sldId id="454" r:id="rId55"/>
    <p:sldId id="455" r:id="rId56"/>
    <p:sldId id="456" r:id="rId57"/>
    <p:sldId id="457" r:id="rId58"/>
    <p:sldId id="458" r:id="rId59"/>
    <p:sldId id="484" r:id="rId60"/>
    <p:sldId id="459" r:id="rId61"/>
    <p:sldId id="460" r:id="rId62"/>
    <p:sldId id="461" r:id="rId63"/>
    <p:sldId id="462" r:id="rId64"/>
    <p:sldId id="463" r:id="rId65"/>
    <p:sldId id="378" r:id="rId66"/>
    <p:sldId id="379" r:id="rId67"/>
    <p:sldId id="485" r:id="rId68"/>
    <p:sldId id="486" r:id="rId69"/>
    <p:sldId id="487" r:id="rId70"/>
    <p:sldId id="488" r:id="rId71"/>
    <p:sldId id="476" r:id="rId72"/>
    <p:sldId id="483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Sheet1!$B$9</c:f>
              <c:strCache>
                <c:ptCount val="1"/>
                <c:pt idx="0">
                  <c:v>ACT</c:v>
                </c:pt>
              </c:strCache>
            </c:strRef>
          </c:tx>
          <c:marker>
            <c:symbol val="none"/>
          </c:marker>
          <c:cat>
            <c:numRef>
              <c:f>Sheet1!$A$10:$A$25</c:f>
              <c:numCache>
                <c:formatCode>General</c:formatCode>
                <c:ptCount val="1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</c:numCache>
            </c:numRef>
          </c:cat>
          <c:val>
            <c:numRef>
              <c:f>Sheet1!$B$10:$B$25</c:f>
              <c:numCache>
                <c:formatCode>_(* #,##0_);_(* \(#,##0\);_(* "-"??_);_(@_)</c:formatCode>
                <c:ptCount val="16"/>
                <c:pt idx="0">
                  <c:v>959301</c:v>
                </c:pt>
                <c:pt idx="1">
                  <c:v>995039</c:v>
                </c:pt>
                <c:pt idx="2">
                  <c:v>1019053</c:v>
                </c:pt>
                <c:pt idx="3">
                  <c:v>1065138</c:v>
                </c:pt>
                <c:pt idx="4">
                  <c:v>1069772</c:v>
                </c:pt>
                <c:pt idx="5">
                  <c:v>1116082</c:v>
                </c:pt>
                <c:pt idx="6">
                  <c:v>1171460</c:v>
                </c:pt>
                <c:pt idx="7">
                  <c:v>1175059</c:v>
                </c:pt>
                <c:pt idx="8">
                  <c:v>1186251</c:v>
                </c:pt>
                <c:pt idx="9">
                  <c:v>1206455</c:v>
                </c:pt>
                <c:pt idx="10">
                  <c:v>1300599</c:v>
                </c:pt>
                <c:pt idx="11">
                  <c:v>1421941</c:v>
                </c:pt>
                <c:pt idx="12">
                  <c:v>1480469</c:v>
                </c:pt>
                <c:pt idx="13">
                  <c:v>1568835</c:v>
                </c:pt>
                <c:pt idx="14">
                  <c:v>1623112</c:v>
                </c:pt>
                <c:pt idx="15">
                  <c:v>1666209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Sheet1!$C$9</c:f>
              <c:strCache>
                <c:ptCount val="1"/>
                <c:pt idx="0">
                  <c:v>SAT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Sheet1!$A$10:$A$25</c:f>
              <c:numCache>
                <c:formatCode>General</c:formatCode>
                <c:ptCount val="1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</c:numCache>
            </c:numRef>
          </c:cat>
          <c:val>
            <c:numRef>
              <c:f>Sheet1!$C$10:$C$25</c:f>
              <c:numCache>
                <c:formatCode>_(* #,##0_);_(* \(#,##0\);_(* "-"??_);_(@_)</c:formatCode>
                <c:ptCount val="16"/>
                <c:pt idx="0">
                  <c:v>1153755</c:v>
                </c:pt>
                <c:pt idx="1">
                  <c:v>1196213</c:v>
                </c:pt>
                <c:pt idx="2">
                  <c:v>1302903</c:v>
                </c:pt>
                <c:pt idx="3">
                  <c:v>1353713</c:v>
                </c:pt>
                <c:pt idx="4">
                  <c:v>1368850</c:v>
                </c:pt>
                <c:pt idx="5">
                  <c:v>1425889</c:v>
                </c:pt>
                <c:pt idx="6">
                  <c:v>1406324</c:v>
                </c:pt>
                <c:pt idx="7">
                  <c:v>1419007</c:v>
                </c:pt>
                <c:pt idx="8">
                  <c:v>1475623</c:v>
                </c:pt>
                <c:pt idx="9">
                  <c:v>1465744</c:v>
                </c:pt>
                <c:pt idx="10">
                  <c:v>1494531</c:v>
                </c:pt>
                <c:pt idx="11">
                  <c:v>1518859</c:v>
                </c:pt>
                <c:pt idx="12">
                  <c:v>1530128</c:v>
                </c:pt>
                <c:pt idx="13">
                  <c:v>1597329</c:v>
                </c:pt>
                <c:pt idx="14">
                  <c:v>1647123</c:v>
                </c:pt>
                <c:pt idx="15">
                  <c:v>1664479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84832"/>
        <c:axId val="22631552"/>
      </c:lineChart>
      <c:catAx>
        <c:axId val="493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31552"/>
        <c:crosses val="autoZero"/>
        <c:auto val="1"/>
        <c:lblAlgn val="ctr"/>
        <c:lblOffset val="100"/>
        <c:noMultiLvlLbl val="0"/>
      </c:catAx>
      <c:valAx>
        <c:axId val="22631552"/>
        <c:scaling>
          <c:orientation val="minMax"/>
          <c:max val="1700000"/>
          <c:min val="9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9384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D639-64A2-9446-86EB-F8A3DD617A4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AD3F-7EC2-5742-8AB8-33AAF94F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AAD3F-7EC2-5742-8AB8-33AAF94F8C7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7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B754-F360-4388-8661-AF1E342DA62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333C8-DA52-41BC-8ED9-979697CFC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B907-3FAD-41AB-9CDD-A4CC341C1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5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63E3-8815-C74C-AECB-606DDBD68F1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4CC4-6A75-E241-AA03-D831312F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applerouth.co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routh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735" y="167238"/>
            <a:ext cx="8233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Everything College Admissions</a:t>
            </a:r>
          </a:p>
          <a:p>
            <a:pPr algn="ctr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8" name="Picture 7" descr="apple_color-web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589" b="48409"/>
          <a:stretch/>
        </p:blipFill>
        <p:spPr>
          <a:xfrm>
            <a:off x="4691528" y="2866074"/>
            <a:ext cx="4482711" cy="4022162"/>
          </a:xfrm>
          <a:prstGeom prst="rect">
            <a:avLst/>
          </a:prstGeom>
        </p:spPr>
      </p:pic>
      <p:pic>
        <p:nvPicPr>
          <p:cNvPr id="9" name="Picture 8" descr="atslog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7201" b="24501"/>
          <a:stretch/>
        </p:blipFill>
        <p:spPr>
          <a:xfrm>
            <a:off x="401217" y="5555345"/>
            <a:ext cx="4697888" cy="1332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301" y="2274908"/>
            <a:ext cx="7500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Jed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Applerouth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"/>
              <a:cs typeface="HelveticaRounded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MS Professional Counseling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PhD Student Educational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162533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>
          <a:xfrm>
            <a:off x="762000" y="2267425"/>
            <a:ext cx="914400" cy="1143000"/>
          </a:xfrm>
          <a:prstGeom prst="bracketPair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97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The Academic Index Impacts the “Read” a Student Receives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4" name="Can 3"/>
          <p:cNvSpPr/>
          <p:nvPr/>
        </p:nvSpPr>
        <p:spPr>
          <a:xfrm>
            <a:off x="990600" y="1962625"/>
            <a:ext cx="2133600" cy="33528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48709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class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"/>
                <a:cs typeface="HelveticaRounded"/>
              </a:rPr>
              <a:t>size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200400" y="2115025"/>
            <a:ext cx="152400" cy="60960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8776" y="211502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HelveticaRounded"/>
                <a:cs typeface="HelveticaRounded"/>
              </a:rPr>
              <a:t>Is there a compelling reason </a:t>
            </a:r>
            <a:r>
              <a:rPr lang="en-US" sz="2000" b="1" dirty="0">
                <a:solidFill>
                  <a:srgbClr val="595959"/>
                </a:solidFill>
                <a:latin typeface="HelveticaRounded"/>
                <a:cs typeface="HelveticaRounded"/>
              </a:rPr>
              <a:t>not</a:t>
            </a:r>
            <a:r>
              <a:rPr lang="en-US" sz="2000" dirty="0">
                <a:solidFill>
                  <a:srgbClr val="595959"/>
                </a:solidFill>
                <a:latin typeface="HelveticaRounded"/>
                <a:cs typeface="HelveticaRounded"/>
              </a:rPr>
              <a:t> to give an offer to these students?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871" y="438702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HelveticaRounded"/>
                <a:cs typeface="HelveticaRounded"/>
              </a:rPr>
              <a:t>Is there a compelling reason to take a risk on these students?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200400" y="4401025"/>
            <a:ext cx="152400" cy="60960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200400" y="3297494"/>
            <a:ext cx="152400" cy="60960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2144" y="325739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HelveticaRounded"/>
                <a:cs typeface="HelveticaRounded"/>
              </a:rPr>
              <a:t>The real work for the admissions </a:t>
            </a:r>
            <a:r>
              <a:rPr lang="en-US" sz="2000" dirty="0" smtClean="0">
                <a:solidFill>
                  <a:srgbClr val="595959"/>
                </a:solidFill>
                <a:latin typeface="HelveticaRounded"/>
                <a:cs typeface="HelveticaRounded"/>
              </a:rPr>
              <a:t>committee – the </a:t>
            </a:r>
            <a:r>
              <a:rPr lang="en-US" sz="2000" dirty="0">
                <a:solidFill>
                  <a:srgbClr val="595959"/>
                </a:solidFill>
                <a:latin typeface="HelveticaRounded"/>
                <a:cs typeface="HelveticaRounded"/>
              </a:rPr>
              <a:t>kids in the middle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24314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Rounded"/>
                <a:cs typeface="HelveticaRounded"/>
              </a:rPr>
              <a:t>Top of the index</a:t>
            </a:r>
          </a:p>
        </p:txBody>
      </p:sp>
      <p:pic>
        <p:nvPicPr>
          <p:cNvPr id="15" name="Picture 14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pic>
        <p:nvPicPr>
          <p:cNvPr id="16" name="Picture 15" descr="atslogo.pdf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2D9F7"/>
              </a:clrFrom>
              <a:clrTo>
                <a:srgbClr val="C2D9F7">
                  <a:alpha val="0"/>
                </a:srgbClr>
              </a:clrTo>
            </a:clrChang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7201" b="24501"/>
          <a:stretch/>
        </p:blipFill>
        <p:spPr>
          <a:xfrm>
            <a:off x="6159571" y="6011253"/>
            <a:ext cx="2984428" cy="846746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990600" y="3026349"/>
            <a:ext cx="2133600" cy="225426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9849" y="4550486"/>
            <a:ext cx="254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Rounded"/>
                <a:cs typeface="HelveticaRounded"/>
              </a:rPr>
              <a:t>Bottom </a:t>
            </a:r>
            <a:r>
              <a:rPr lang="en-US" dirty="0">
                <a:latin typeface="HelveticaRounded"/>
                <a:cs typeface="HelveticaRounded"/>
              </a:rPr>
              <a:t>of the index</a:t>
            </a:r>
          </a:p>
        </p:txBody>
      </p:sp>
    </p:spTree>
    <p:extLst>
      <p:ext uri="{BB962C8B-B14F-4D97-AF65-F5344CB8AC3E}">
        <p14:creationId xmlns:p14="http://schemas.microsoft.com/office/powerpoint/2010/main" val="11410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Most Colleges Evaluate Applicants Continued…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9582" y="2066375"/>
            <a:ext cx="8835510" cy="3495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Step 2*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:  Involvement/Leadership Evaluation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 résumé 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Extra Curricular Activities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Leadership positions (depth) trump variety (breadth)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*The factors in Steps 2 and 3 are considered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only if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the student’s academic index justifies a holistic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9581" y="2066375"/>
            <a:ext cx="9024417" cy="4460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Step 3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:  Consider Other, Qualitative Factors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Adversity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ontributions to the community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Diversity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Awards and recognitions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Personality and voice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Student’s self-awareness or insights, as demonstrated through the essays or letters of recommendation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Most Colleges Evaluate Applicants Continued…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203982" y="3072975"/>
            <a:ext cx="4826000" cy="379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62" y="1129373"/>
            <a:ext cx="8633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Academics</a:t>
            </a:r>
          </a:p>
          <a:p>
            <a:pPr algn="ctr"/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How will colleges view my transcript?</a:t>
            </a:r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4" name="Picture 3" descr="books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Balance Course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Rigor and 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00" y="2599794"/>
            <a:ext cx="4638625" cy="2352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To strike the right balance, consider: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Past performance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n-school commitments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Other commitments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2" y="2648019"/>
            <a:ext cx="4067368" cy="2704958"/>
          </a:xfrm>
          <a:prstGeom prst="rect">
            <a:avLst/>
          </a:prstGeom>
        </p:spPr>
      </p:pic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508470" cy="154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Encourage students to take a challenging curriculum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 the context of your school</a:t>
            </a:r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2082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6" y="3165365"/>
            <a:ext cx="3149600" cy="369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857" y="1411475"/>
            <a:ext cx="85092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 is </a:t>
            </a:r>
            <a:r>
              <a:rPr lang="en-US" sz="32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never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too late to improve your grades.  It may be tough to change your cumulative GPA first semester senior year, but an upward 							trend can help with 							admissions --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especially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if 							you can explain the change 							with a compelling narrative.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Grade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Trends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are Essential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5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Competition within Cohorts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3074" name="Picture 2" descr="http://blog.acumenfund.org/wp-content/uploads/2009/10/stick-peo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16" y="1280458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776768" y="4296462"/>
            <a:ext cx="791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You are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compared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to other students 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algn="ctr"/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at </a:t>
            </a:r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your </a:t>
            </a:r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school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; you are also compared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within ethnicity and gender bands </a:t>
            </a:r>
          </a:p>
        </p:txBody>
      </p:sp>
    </p:spTree>
    <p:extLst>
      <p:ext uri="{BB962C8B-B14F-4D97-AF65-F5344CB8AC3E}">
        <p14:creationId xmlns:p14="http://schemas.microsoft.com/office/powerpoint/2010/main" val="174444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Calibrate the Relative Importance of GPA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551"/>
            <a:ext cx="8229600" cy="40187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Grade inflation is rampant in the US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With so much aid money on the line, many teachers feel that giving a C is like taking money out of a student’s pocket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Some students get too caught up in GPA, an unstandardized metric, and ignore testing, which is standardized</a:t>
            </a:r>
          </a:p>
        </p:txBody>
      </p:sp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52385" y="3070325"/>
            <a:ext cx="4829366" cy="380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96" y="888248"/>
            <a:ext cx="87782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Testing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Should I take the SAT or the ACT?</a:t>
            </a:r>
            <a:endParaRPr lang="en-US" sz="3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4" name="Picture 3" descr="pencil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Important are the Tests?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238" y="2097060"/>
            <a:ext cx="8649621" cy="2581873"/>
          </a:xfrm>
        </p:spPr>
        <p:txBody>
          <a:bodyPr>
            <a:noAutofit/>
          </a:bodyPr>
          <a:lstStyle/>
          <a:p>
            <a:pPr marL="182880" indent="0" algn="ctr" eaLnBrk="1" hangingPunct="1">
              <a:buFontTx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Over the last decade, the tests have become a more significant part of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application process, affecting both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HelveticaRounded LT Std"/>
                <a:cs typeface="HelveticaRounded LT Std"/>
              </a:rPr>
              <a:t>admissions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and  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HelveticaRounded LT Std"/>
                <a:cs typeface="HelveticaRounded LT Std"/>
              </a:rPr>
              <a:t>merit-based scholarship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decisions.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19146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203982" y="3072975"/>
            <a:ext cx="4826000" cy="379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62" y="1177598"/>
            <a:ext cx="84670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Admissions Factors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What are colleges looking for?</a:t>
            </a:r>
            <a:endParaRPr lang="en-US" sz="3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4" name="Picture 3" descr="college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1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39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NACAC Admissions Trends Survey 2012: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Factors Influencing Admissions decisions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78975426"/>
              </p:ext>
            </p:extLst>
          </p:nvPr>
        </p:nvGraphicFramePr>
        <p:xfrm>
          <a:off x="457200" y="1291393"/>
          <a:ext cx="8259011" cy="52730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70094"/>
                <a:gridCol w="1546636"/>
                <a:gridCol w="1169670"/>
                <a:gridCol w="1131048"/>
                <a:gridCol w="1641563"/>
              </a:tblGrid>
              <a:tr h="380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Importance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Rounded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Considerable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Moderate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Limited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Rounded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None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Grades in college prep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0.3%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Strength of curriculum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</a:tr>
              <a:tr h="426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Admission test scores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57.8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32.0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Grades in all courses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Essay or writing</a:t>
                      </a:r>
                      <a:r>
                        <a:rPr lang="en-US" sz="1600" baseline="0" dirty="0" smtClean="0"/>
                        <a:t> sample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19.9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</a:t>
                      </a:r>
                      <a:r>
                        <a:rPr lang="en-US" sz="1600" baseline="0" dirty="0" smtClean="0"/>
                        <a:t> interest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27.6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24.7</a:t>
                      </a:r>
                      <a:endParaRPr lang="en-US" sz="1600" dirty="0"/>
                    </a:p>
                  </a:txBody>
                  <a:tcPr/>
                </a:tc>
              </a:tr>
              <a:tr h="3527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Teacher recommendation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Counselor rec.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Extracurricular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/>
                </a:tc>
              </a:tr>
              <a:tr h="42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Subject test scores (AP, IB)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Extracurricular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 II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44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Why Testing Has Increased in Importance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2245" y="1959045"/>
            <a:ext cx="5681746" cy="3508627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Standardized, which allows for easy comparison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across geographic &amp;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demographic lines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 hedge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against grade inflation</a:t>
            </a:r>
          </a:p>
          <a:p>
            <a:pPr eaLnBrk="1" hangingPunct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Efficient way to make big cuts</a:t>
            </a:r>
          </a:p>
          <a:p>
            <a:pPr eaLnBrk="1" hangingPunct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Moderately useful predictor of success in college</a:t>
            </a:r>
          </a:p>
        </p:txBody>
      </p:sp>
      <p:pic>
        <p:nvPicPr>
          <p:cNvPr id="8" name="Picture 7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pic>
        <p:nvPicPr>
          <p:cNvPr id="4" name="Picture 3" descr="test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" y="2547253"/>
            <a:ext cx="3304498" cy="21991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647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Quick Intro to the Assessments</a:t>
            </a:r>
          </a:p>
        </p:txBody>
      </p:sp>
      <p:pic>
        <p:nvPicPr>
          <p:cNvPr id="307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23" y="971550"/>
            <a:ext cx="68976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58288" y="5156208"/>
            <a:ext cx="2303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Aptitude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5248291" y="5178936"/>
            <a:ext cx="3441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2435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79425"/>
            <a:ext cx="7772400" cy="5897563"/>
          </a:xfrm>
        </p:spPr>
      </p:pic>
      <p:sp>
        <p:nvSpPr>
          <p:cNvPr id="6147" name="Text Box 78"/>
          <p:cNvSpPr txBox="1">
            <a:spLocks noChangeArrowheads="1"/>
          </p:cNvSpPr>
          <p:nvPr/>
        </p:nvSpPr>
        <p:spPr bwMode="auto">
          <a:xfrm>
            <a:off x="1066800" y="288925"/>
            <a:ext cx="7571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SAT/ACT Geographic Origins </a:t>
            </a:r>
          </a:p>
        </p:txBody>
      </p:sp>
      <p:sp>
        <p:nvSpPr>
          <p:cNvPr id="6149" name="AutoShape 81"/>
          <p:cNvSpPr>
            <a:spLocks noChangeArrowheads="1"/>
          </p:cNvSpPr>
          <p:nvPr/>
        </p:nvSpPr>
        <p:spPr bwMode="auto">
          <a:xfrm>
            <a:off x="1295400" y="31242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82"/>
          <p:cNvSpPr txBox="1">
            <a:spLocks noChangeArrowheads="1"/>
          </p:cNvSpPr>
          <p:nvPr/>
        </p:nvSpPr>
        <p:spPr bwMode="auto">
          <a:xfrm>
            <a:off x="1295400" y="3124200"/>
            <a:ext cx="2590800" cy="5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Helvetica"/>
                <a:cs typeface="Helvetica"/>
              </a:rPr>
              <a:t>Berkeley, CA.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Helvetica"/>
                <a:cs typeface="Helvetica"/>
              </a:rPr>
              <a:t>First ETS branch 1948</a:t>
            </a:r>
          </a:p>
        </p:txBody>
      </p:sp>
      <p:sp>
        <p:nvSpPr>
          <p:cNvPr id="6151" name="AutoShape 86"/>
          <p:cNvSpPr>
            <a:spLocks noChangeArrowheads="1"/>
          </p:cNvSpPr>
          <p:nvPr/>
        </p:nvSpPr>
        <p:spPr bwMode="auto">
          <a:xfrm>
            <a:off x="6324600" y="3200400"/>
            <a:ext cx="19812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7"/>
          <p:cNvSpPr txBox="1">
            <a:spLocks noChangeArrowheads="1"/>
          </p:cNvSpPr>
          <p:nvPr/>
        </p:nvSpPr>
        <p:spPr bwMode="auto">
          <a:xfrm>
            <a:off x="6477000" y="3227388"/>
            <a:ext cx="2286000" cy="5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Helvetica"/>
                <a:cs typeface="Helvetica"/>
              </a:rPr>
              <a:t>Princeton, NJ.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Helvetica"/>
                <a:cs typeface="Helvetica"/>
              </a:rPr>
              <a:t>ETS </a:t>
            </a:r>
            <a:r>
              <a:rPr lang="en-US" dirty="0" smtClean="0">
                <a:latin typeface="Helvetica"/>
                <a:cs typeface="Helvetica"/>
              </a:rPr>
              <a:t>HQ  </a:t>
            </a:r>
            <a:r>
              <a:rPr lang="en-US" dirty="0">
                <a:latin typeface="Helvetica"/>
                <a:cs typeface="Helvetica"/>
              </a:rPr>
              <a:t>1947</a:t>
            </a:r>
          </a:p>
        </p:txBody>
      </p:sp>
      <p:pic>
        <p:nvPicPr>
          <p:cNvPr id="9" name="Picture 8" descr="apple_color-print.jpg"/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008" y="5872420"/>
            <a:ext cx="6513091" cy="5847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The SAT was first on the scene.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2275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2625"/>
            <a:ext cx="76581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4"/>
          <p:cNvSpPr txBox="1">
            <a:spLocks noChangeArrowheads="1"/>
          </p:cNvSpPr>
          <p:nvPr/>
        </p:nvSpPr>
        <p:spPr bwMode="auto">
          <a:xfrm>
            <a:off x="1289050" y="3352800"/>
            <a:ext cx="221615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1948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Berkeley, CA.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First ETS branch</a:t>
            </a:r>
          </a:p>
        </p:txBody>
      </p:sp>
      <p:sp>
        <p:nvSpPr>
          <p:cNvPr id="8196" name="Text Box 75"/>
          <p:cNvSpPr txBox="1">
            <a:spLocks noChangeArrowheads="1"/>
          </p:cNvSpPr>
          <p:nvPr/>
        </p:nvSpPr>
        <p:spPr bwMode="auto">
          <a:xfrm>
            <a:off x="5931576" y="3276600"/>
            <a:ext cx="22860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1947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Princeton, NJ.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ETS </a:t>
            </a: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HQ</a:t>
            </a: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197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SAT/ACT Geographic Origins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8198" name="Text Box 78"/>
          <p:cNvSpPr txBox="1">
            <a:spLocks noChangeArrowheads="1"/>
          </p:cNvSpPr>
          <p:nvPr/>
        </p:nvSpPr>
        <p:spPr bwMode="auto">
          <a:xfrm>
            <a:off x="4266202" y="3124200"/>
            <a:ext cx="22161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1959 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Iowa City, IA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ACT HQ</a:t>
            </a:r>
          </a:p>
          <a:p>
            <a:endParaRPr lang="en-US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947" y="5281882"/>
            <a:ext cx="3613823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The ACT claimed the Heartland.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16949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Today the SAT and ACT </a:t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are </a:t>
            </a:r>
            <a:r>
              <a:rPr lang="en-US" sz="4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universally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 accepted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9219" name="Freeform 17"/>
          <p:cNvSpPr>
            <a:spLocks/>
          </p:cNvSpPr>
          <p:nvPr/>
        </p:nvSpPr>
        <p:spPr bwMode="auto">
          <a:xfrm>
            <a:off x="5845175" y="4543425"/>
            <a:ext cx="119063" cy="84138"/>
          </a:xfrm>
          <a:custGeom>
            <a:avLst/>
            <a:gdLst>
              <a:gd name="T0" fmla="*/ 2147483647 w 75"/>
              <a:gd name="T1" fmla="*/ 0 h 53"/>
              <a:gd name="T2" fmla="*/ 2147483647 w 75"/>
              <a:gd name="T3" fmla="*/ 2147483647 h 53"/>
              <a:gd name="T4" fmla="*/ 2147483647 w 75"/>
              <a:gd name="T5" fmla="*/ 2147483647 h 53"/>
              <a:gd name="T6" fmla="*/ 2147483647 w 75"/>
              <a:gd name="T7" fmla="*/ 2147483647 h 53"/>
              <a:gd name="T8" fmla="*/ 0 w 75"/>
              <a:gd name="T9" fmla="*/ 2147483647 h 53"/>
              <a:gd name="T10" fmla="*/ 0 w 75"/>
              <a:gd name="T11" fmla="*/ 2147483647 h 53"/>
              <a:gd name="T12" fmla="*/ 2147483647 w 75"/>
              <a:gd name="T13" fmla="*/ 2147483647 h 53"/>
              <a:gd name="T14" fmla="*/ 2147483647 w 75"/>
              <a:gd name="T15" fmla="*/ 2147483647 h 53"/>
              <a:gd name="T16" fmla="*/ 2147483647 w 75"/>
              <a:gd name="T17" fmla="*/ 2147483647 h 53"/>
              <a:gd name="T18" fmla="*/ 2147483647 w 75"/>
              <a:gd name="T19" fmla="*/ 2147483647 h 53"/>
              <a:gd name="T20" fmla="*/ 2147483647 w 75"/>
              <a:gd name="T21" fmla="*/ 2147483647 h 53"/>
              <a:gd name="T22" fmla="*/ 2147483647 w 75"/>
              <a:gd name="T23" fmla="*/ 2147483647 h 53"/>
              <a:gd name="T24" fmla="*/ 2147483647 w 75"/>
              <a:gd name="T25" fmla="*/ 2147483647 h 53"/>
              <a:gd name="T26" fmla="*/ 2147483647 w 75"/>
              <a:gd name="T27" fmla="*/ 2147483647 h 53"/>
              <a:gd name="T28" fmla="*/ 2147483647 w 75"/>
              <a:gd name="T29" fmla="*/ 2147483647 h 53"/>
              <a:gd name="T30" fmla="*/ 2147483647 w 75"/>
              <a:gd name="T31" fmla="*/ 2147483647 h 53"/>
              <a:gd name="T32" fmla="*/ 2147483647 w 75"/>
              <a:gd name="T33" fmla="*/ 2147483647 h 53"/>
              <a:gd name="T34" fmla="*/ 2147483647 w 75"/>
              <a:gd name="T35" fmla="*/ 2147483647 h 53"/>
              <a:gd name="T36" fmla="*/ 2147483647 w 75"/>
              <a:gd name="T37" fmla="*/ 2147483647 h 53"/>
              <a:gd name="T38" fmla="*/ 2147483647 w 75"/>
              <a:gd name="T39" fmla="*/ 2147483647 h 53"/>
              <a:gd name="T40" fmla="*/ 2147483647 w 75"/>
              <a:gd name="T41" fmla="*/ 2147483647 h 53"/>
              <a:gd name="T42" fmla="*/ 2147483647 w 75"/>
              <a:gd name="T43" fmla="*/ 2147483647 h 53"/>
              <a:gd name="T44" fmla="*/ 2147483647 w 75"/>
              <a:gd name="T45" fmla="*/ 2147483647 h 53"/>
              <a:gd name="T46" fmla="*/ 2147483647 w 75"/>
              <a:gd name="T47" fmla="*/ 0 h 53"/>
              <a:gd name="T48" fmla="*/ 2147483647 w 75"/>
              <a:gd name="T49" fmla="*/ 0 h 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"/>
              <a:gd name="T76" fmla="*/ 0 h 53"/>
              <a:gd name="T77" fmla="*/ 75 w 75"/>
              <a:gd name="T78" fmla="*/ 53 h 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" h="53">
                <a:moveTo>
                  <a:pt x="5" y="0"/>
                </a:moveTo>
                <a:lnTo>
                  <a:pt x="5" y="2"/>
                </a:lnTo>
                <a:lnTo>
                  <a:pt x="3" y="7"/>
                </a:lnTo>
                <a:lnTo>
                  <a:pt x="3" y="14"/>
                </a:lnTo>
                <a:lnTo>
                  <a:pt x="0" y="21"/>
                </a:lnTo>
                <a:lnTo>
                  <a:pt x="0" y="24"/>
                </a:lnTo>
                <a:lnTo>
                  <a:pt x="3" y="26"/>
                </a:lnTo>
                <a:lnTo>
                  <a:pt x="3" y="29"/>
                </a:lnTo>
                <a:lnTo>
                  <a:pt x="5" y="31"/>
                </a:lnTo>
                <a:lnTo>
                  <a:pt x="22" y="48"/>
                </a:lnTo>
                <a:lnTo>
                  <a:pt x="36" y="53"/>
                </a:lnTo>
                <a:lnTo>
                  <a:pt x="48" y="50"/>
                </a:lnTo>
                <a:lnTo>
                  <a:pt x="53" y="48"/>
                </a:lnTo>
                <a:lnTo>
                  <a:pt x="56" y="45"/>
                </a:lnTo>
                <a:lnTo>
                  <a:pt x="60" y="41"/>
                </a:lnTo>
                <a:lnTo>
                  <a:pt x="65" y="33"/>
                </a:lnTo>
                <a:lnTo>
                  <a:pt x="75" y="26"/>
                </a:lnTo>
                <a:lnTo>
                  <a:pt x="68" y="24"/>
                </a:lnTo>
                <a:lnTo>
                  <a:pt x="60" y="21"/>
                </a:lnTo>
                <a:lnTo>
                  <a:pt x="53" y="19"/>
                </a:lnTo>
                <a:lnTo>
                  <a:pt x="48" y="17"/>
                </a:lnTo>
                <a:lnTo>
                  <a:pt x="31" y="7"/>
                </a:lnTo>
                <a:lnTo>
                  <a:pt x="19" y="2"/>
                </a:lnTo>
                <a:lnTo>
                  <a:pt x="1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20"/>
          <p:cNvSpPr>
            <a:spLocks/>
          </p:cNvSpPr>
          <p:nvPr/>
        </p:nvSpPr>
        <p:spPr bwMode="auto">
          <a:xfrm>
            <a:off x="990600" y="1371600"/>
            <a:ext cx="7142163" cy="4516438"/>
          </a:xfrm>
          <a:custGeom>
            <a:avLst/>
            <a:gdLst>
              <a:gd name="T0" fmla="*/ 2147483647 w 4499"/>
              <a:gd name="T1" fmla="*/ 2147483647 h 2845"/>
              <a:gd name="T2" fmla="*/ 2147483647 w 4499"/>
              <a:gd name="T3" fmla="*/ 2147483647 h 2845"/>
              <a:gd name="T4" fmla="*/ 2147483647 w 4499"/>
              <a:gd name="T5" fmla="*/ 2147483647 h 2845"/>
              <a:gd name="T6" fmla="*/ 2147483647 w 4499"/>
              <a:gd name="T7" fmla="*/ 2147483647 h 2845"/>
              <a:gd name="T8" fmla="*/ 2147483647 w 4499"/>
              <a:gd name="T9" fmla="*/ 2147483647 h 2845"/>
              <a:gd name="T10" fmla="*/ 2147483647 w 4499"/>
              <a:gd name="T11" fmla="*/ 2147483647 h 2845"/>
              <a:gd name="T12" fmla="*/ 2147483647 w 4499"/>
              <a:gd name="T13" fmla="*/ 2147483647 h 2845"/>
              <a:gd name="T14" fmla="*/ 2147483647 w 4499"/>
              <a:gd name="T15" fmla="*/ 2147483647 h 2845"/>
              <a:gd name="T16" fmla="*/ 2147483647 w 4499"/>
              <a:gd name="T17" fmla="*/ 2147483647 h 2845"/>
              <a:gd name="T18" fmla="*/ 2147483647 w 4499"/>
              <a:gd name="T19" fmla="*/ 2147483647 h 2845"/>
              <a:gd name="T20" fmla="*/ 2147483647 w 4499"/>
              <a:gd name="T21" fmla="*/ 2147483647 h 2845"/>
              <a:gd name="T22" fmla="*/ 2147483647 w 4499"/>
              <a:gd name="T23" fmla="*/ 2147483647 h 2845"/>
              <a:gd name="T24" fmla="*/ 2147483647 w 4499"/>
              <a:gd name="T25" fmla="*/ 2147483647 h 2845"/>
              <a:gd name="T26" fmla="*/ 2147483647 w 4499"/>
              <a:gd name="T27" fmla="*/ 2147483647 h 2845"/>
              <a:gd name="T28" fmla="*/ 2147483647 w 4499"/>
              <a:gd name="T29" fmla="*/ 2147483647 h 2845"/>
              <a:gd name="T30" fmla="*/ 2147483647 w 4499"/>
              <a:gd name="T31" fmla="*/ 2147483647 h 2845"/>
              <a:gd name="T32" fmla="*/ 2147483647 w 4499"/>
              <a:gd name="T33" fmla="*/ 2147483647 h 2845"/>
              <a:gd name="T34" fmla="*/ 2147483647 w 4499"/>
              <a:gd name="T35" fmla="*/ 2147483647 h 2845"/>
              <a:gd name="T36" fmla="*/ 2147483647 w 4499"/>
              <a:gd name="T37" fmla="*/ 2147483647 h 2845"/>
              <a:gd name="T38" fmla="*/ 2147483647 w 4499"/>
              <a:gd name="T39" fmla="*/ 2147483647 h 2845"/>
              <a:gd name="T40" fmla="*/ 2147483647 w 4499"/>
              <a:gd name="T41" fmla="*/ 2147483647 h 2845"/>
              <a:gd name="T42" fmla="*/ 2147483647 w 4499"/>
              <a:gd name="T43" fmla="*/ 2147483647 h 2845"/>
              <a:gd name="T44" fmla="*/ 2147483647 w 4499"/>
              <a:gd name="T45" fmla="*/ 2147483647 h 2845"/>
              <a:gd name="T46" fmla="*/ 2147483647 w 4499"/>
              <a:gd name="T47" fmla="*/ 2147483647 h 2845"/>
              <a:gd name="T48" fmla="*/ 2147483647 w 4499"/>
              <a:gd name="T49" fmla="*/ 2147483647 h 2845"/>
              <a:gd name="T50" fmla="*/ 2147483647 w 4499"/>
              <a:gd name="T51" fmla="*/ 2147483647 h 2845"/>
              <a:gd name="T52" fmla="*/ 2147483647 w 4499"/>
              <a:gd name="T53" fmla="*/ 2147483647 h 2845"/>
              <a:gd name="T54" fmla="*/ 2147483647 w 4499"/>
              <a:gd name="T55" fmla="*/ 2147483647 h 2845"/>
              <a:gd name="T56" fmla="*/ 2147483647 w 4499"/>
              <a:gd name="T57" fmla="*/ 2147483647 h 2845"/>
              <a:gd name="T58" fmla="*/ 2147483647 w 4499"/>
              <a:gd name="T59" fmla="*/ 2147483647 h 2845"/>
              <a:gd name="T60" fmla="*/ 2147483647 w 4499"/>
              <a:gd name="T61" fmla="*/ 2147483647 h 2845"/>
              <a:gd name="T62" fmla="*/ 2147483647 w 4499"/>
              <a:gd name="T63" fmla="*/ 2147483647 h 2845"/>
              <a:gd name="T64" fmla="*/ 2147483647 w 4499"/>
              <a:gd name="T65" fmla="*/ 2147483647 h 2845"/>
              <a:gd name="T66" fmla="*/ 2147483647 w 4499"/>
              <a:gd name="T67" fmla="*/ 2147483647 h 2845"/>
              <a:gd name="T68" fmla="*/ 2147483647 w 4499"/>
              <a:gd name="T69" fmla="*/ 2147483647 h 2845"/>
              <a:gd name="T70" fmla="*/ 2147483647 w 4499"/>
              <a:gd name="T71" fmla="*/ 2147483647 h 2845"/>
              <a:gd name="T72" fmla="*/ 2147483647 w 4499"/>
              <a:gd name="T73" fmla="*/ 2147483647 h 2845"/>
              <a:gd name="T74" fmla="*/ 2147483647 w 4499"/>
              <a:gd name="T75" fmla="*/ 2147483647 h 2845"/>
              <a:gd name="T76" fmla="*/ 2147483647 w 4499"/>
              <a:gd name="T77" fmla="*/ 2147483647 h 2845"/>
              <a:gd name="T78" fmla="*/ 2147483647 w 4499"/>
              <a:gd name="T79" fmla="*/ 2147483647 h 2845"/>
              <a:gd name="T80" fmla="*/ 2147483647 w 4499"/>
              <a:gd name="T81" fmla="*/ 2147483647 h 2845"/>
              <a:gd name="T82" fmla="*/ 2147483647 w 4499"/>
              <a:gd name="T83" fmla="*/ 2147483647 h 2845"/>
              <a:gd name="T84" fmla="*/ 2147483647 w 4499"/>
              <a:gd name="T85" fmla="*/ 2147483647 h 2845"/>
              <a:gd name="T86" fmla="*/ 2147483647 w 4499"/>
              <a:gd name="T87" fmla="*/ 2147483647 h 2845"/>
              <a:gd name="T88" fmla="*/ 2147483647 w 4499"/>
              <a:gd name="T89" fmla="*/ 2147483647 h 2845"/>
              <a:gd name="T90" fmla="*/ 2147483647 w 4499"/>
              <a:gd name="T91" fmla="*/ 2147483647 h 2845"/>
              <a:gd name="T92" fmla="*/ 2147483647 w 4499"/>
              <a:gd name="T93" fmla="*/ 2147483647 h 2845"/>
              <a:gd name="T94" fmla="*/ 2147483647 w 4499"/>
              <a:gd name="T95" fmla="*/ 2147483647 h 2845"/>
              <a:gd name="T96" fmla="*/ 2147483647 w 4499"/>
              <a:gd name="T97" fmla="*/ 2147483647 h 2845"/>
              <a:gd name="T98" fmla="*/ 2147483647 w 4499"/>
              <a:gd name="T99" fmla="*/ 2147483647 h 2845"/>
              <a:gd name="T100" fmla="*/ 2147483647 w 4499"/>
              <a:gd name="T101" fmla="*/ 2147483647 h 2845"/>
              <a:gd name="T102" fmla="*/ 2147483647 w 4499"/>
              <a:gd name="T103" fmla="*/ 2147483647 h 2845"/>
              <a:gd name="T104" fmla="*/ 2147483647 w 4499"/>
              <a:gd name="T105" fmla="*/ 2147483647 h 2845"/>
              <a:gd name="T106" fmla="*/ 2147483647 w 4499"/>
              <a:gd name="T107" fmla="*/ 2147483647 h 2845"/>
              <a:gd name="T108" fmla="*/ 2147483647 w 4499"/>
              <a:gd name="T109" fmla="*/ 2147483647 h 2845"/>
              <a:gd name="T110" fmla="*/ 2147483647 w 4499"/>
              <a:gd name="T111" fmla="*/ 2147483647 h 2845"/>
              <a:gd name="T112" fmla="*/ 2147483647 w 4499"/>
              <a:gd name="T113" fmla="*/ 2147483647 h 2845"/>
              <a:gd name="T114" fmla="*/ 2147483647 w 4499"/>
              <a:gd name="T115" fmla="*/ 2147483647 h 2845"/>
              <a:gd name="T116" fmla="*/ 2147483647 w 4499"/>
              <a:gd name="T117" fmla="*/ 2147483647 h 2845"/>
              <a:gd name="T118" fmla="*/ 2147483647 w 4499"/>
              <a:gd name="T119" fmla="*/ 2147483647 h 2845"/>
              <a:gd name="T120" fmla="*/ 2147483647 w 4499"/>
              <a:gd name="T121" fmla="*/ 2147483647 h 2845"/>
              <a:gd name="T122" fmla="*/ 2147483647 w 4499"/>
              <a:gd name="T123" fmla="*/ 2147483647 h 28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499"/>
              <a:gd name="T187" fmla="*/ 0 h 2845"/>
              <a:gd name="T188" fmla="*/ 4499 w 4499"/>
              <a:gd name="T189" fmla="*/ 2845 h 28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499" h="2845">
                <a:moveTo>
                  <a:pt x="209" y="96"/>
                </a:moveTo>
                <a:lnTo>
                  <a:pt x="214" y="132"/>
                </a:lnTo>
                <a:lnTo>
                  <a:pt x="221" y="219"/>
                </a:lnTo>
                <a:lnTo>
                  <a:pt x="216" y="327"/>
                </a:lnTo>
                <a:lnTo>
                  <a:pt x="192" y="425"/>
                </a:lnTo>
                <a:lnTo>
                  <a:pt x="170" y="471"/>
                </a:lnTo>
                <a:lnTo>
                  <a:pt x="149" y="519"/>
                </a:lnTo>
                <a:lnTo>
                  <a:pt x="127" y="570"/>
                </a:lnTo>
                <a:lnTo>
                  <a:pt x="105" y="620"/>
                </a:lnTo>
                <a:lnTo>
                  <a:pt x="86" y="668"/>
                </a:lnTo>
                <a:lnTo>
                  <a:pt x="72" y="707"/>
                </a:lnTo>
                <a:lnTo>
                  <a:pt x="60" y="738"/>
                </a:lnTo>
                <a:lnTo>
                  <a:pt x="55" y="755"/>
                </a:lnTo>
                <a:lnTo>
                  <a:pt x="55" y="791"/>
                </a:lnTo>
                <a:lnTo>
                  <a:pt x="55" y="846"/>
                </a:lnTo>
                <a:lnTo>
                  <a:pt x="48" y="906"/>
                </a:lnTo>
                <a:lnTo>
                  <a:pt x="24" y="954"/>
                </a:lnTo>
                <a:lnTo>
                  <a:pt x="2" y="988"/>
                </a:lnTo>
                <a:lnTo>
                  <a:pt x="0" y="1014"/>
                </a:lnTo>
                <a:lnTo>
                  <a:pt x="7" y="1033"/>
                </a:lnTo>
                <a:lnTo>
                  <a:pt x="12" y="1041"/>
                </a:lnTo>
                <a:lnTo>
                  <a:pt x="12" y="1057"/>
                </a:lnTo>
                <a:lnTo>
                  <a:pt x="14" y="1096"/>
                </a:lnTo>
                <a:lnTo>
                  <a:pt x="14" y="1139"/>
                </a:lnTo>
                <a:lnTo>
                  <a:pt x="12" y="1168"/>
                </a:lnTo>
                <a:lnTo>
                  <a:pt x="12" y="1185"/>
                </a:lnTo>
                <a:lnTo>
                  <a:pt x="19" y="1204"/>
                </a:lnTo>
                <a:lnTo>
                  <a:pt x="26" y="1221"/>
                </a:lnTo>
                <a:lnTo>
                  <a:pt x="38" y="1235"/>
                </a:lnTo>
                <a:lnTo>
                  <a:pt x="50" y="1254"/>
                </a:lnTo>
                <a:lnTo>
                  <a:pt x="62" y="1283"/>
                </a:lnTo>
                <a:lnTo>
                  <a:pt x="72" y="1315"/>
                </a:lnTo>
                <a:lnTo>
                  <a:pt x="77" y="1336"/>
                </a:lnTo>
                <a:lnTo>
                  <a:pt x="79" y="1358"/>
                </a:lnTo>
                <a:lnTo>
                  <a:pt x="79" y="1382"/>
                </a:lnTo>
                <a:lnTo>
                  <a:pt x="81" y="1406"/>
                </a:lnTo>
                <a:lnTo>
                  <a:pt x="91" y="1420"/>
                </a:lnTo>
                <a:lnTo>
                  <a:pt x="103" y="1427"/>
                </a:lnTo>
                <a:lnTo>
                  <a:pt x="110" y="1437"/>
                </a:lnTo>
                <a:lnTo>
                  <a:pt x="108" y="1447"/>
                </a:lnTo>
                <a:lnTo>
                  <a:pt x="98" y="1461"/>
                </a:lnTo>
                <a:lnTo>
                  <a:pt x="91" y="1476"/>
                </a:lnTo>
                <a:lnTo>
                  <a:pt x="96" y="1490"/>
                </a:lnTo>
                <a:lnTo>
                  <a:pt x="103" y="1504"/>
                </a:lnTo>
                <a:lnTo>
                  <a:pt x="108" y="1519"/>
                </a:lnTo>
                <a:lnTo>
                  <a:pt x="113" y="1538"/>
                </a:lnTo>
                <a:lnTo>
                  <a:pt x="127" y="1562"/>
                </a:lnTo>
                <a:lnTo>
                  <a:pt x="141" y="1584"/>
                </a:lnTo>
                <a:lnTo>
                  <a:pt x="151" y="1598"/>
                </a:lnTo>
                <a:lnTo>
                  <a:pt x="158" y="1615"/>
                </a:lnTo>
                <a:lnTo>
                  <a:pt x="168" y="1634"/>
                </a:lnTo>
                <a:lnTo>
                  <a:pt x="173" y="1656"/>
                </a:lnTo>
                <a:lnTo>
                  <a:pt x="166" y="1677"/>
                </a:lnTo>
                <a:lnTo>
                  <a:pt x="161" y="1687"/>
                </a:lnTo>
                <a:lnTo>
                  <a:pt x="166" y="1699"/>
                </a:lnTo>
                <a:lnTo>
                  <a:pt x="173" y="1709"/>
                </a:lnTo>
                <a:lnTo>
                  <a:pt x="185" y="1721"/>
                </a:lnTo>
                <a:lnTo>
                  <a:pt x="197" y="1728"/>
                </a:lnTo>
                <a:lnTo>
                  <a:pt x="206" y="1735"/>
                </a:lnTo>
                <a:lnTo>
                  <a:pt x="216" y="1740"/>
                </a:lnTo>
                <a:lnTo>
                  <a:pt x="218" y="1742"/>
                </a:lnTo>
                <a:lnTo>
                  <a:pt x="221" y="1742"/>
                </a:lnTo>
                <a:lnTo>
                  <a:pt x="226" y="1745"/>
                </a:lnTo>
                <a:lnTo>
                  <a:pt x="235" y="1747"/>
                </a:lnTo>
                <a:lnTo>
                  <a:pt x="247" y="1752"/>
                </a:lnTo>
                <a:lnTo>
                  <a:pt x="259" y="1759"/>
                </a:lnTo>
                <a:lnTo>
                  <a:pt x="271" y="1769"/>
                </a:lnTo>
                <a:lnTo>
                  <a:pt x="286" y="1781"/>
                </a:lnTo>
                <a:lnTo>
                  <a:pt x="298" y="1795"/>
                </a:lnTo>
                <a:lnTo>
                  <a:pt x="310" y="1810"/>
                </a:lnTo>
                <a:lnTo>
                  <a:pt x="324" y="1824"/>
                </a:lnTo>
                <a:lnTo>
                  <a:pt x="336" y="1836"/>
                </a:lnTo>
                <a:lnTo>
                  <a:pt x="348" y="1846"/>
                </a:lnTo>
                <a:lnTo>
                  <a:pt x="358" y="1855"/>
                </a:lnTo>
                <a:lnTo>
                  <a:pt x="365" y="1860"/>
                </a:lnTo>
                <a:lnTo>
                  <a:pt x="370" y="1862"/>
                </a:lnTo>
                <a:lnTo>
                  <a:pt x="372" y="1865"/>
                </a:lnTo>
                <a:lnTo>
                  <a:pt x="380" y="1867"/>
                </a:lnTo>
                <a:lnTo>
                  <a:pt x="396" y="1879"/>
                </a:lnTo>
                <a:lnTo>
                  <a:pt x="413" y="1899"/>
                </a:lnTo>
                <a:lnTo>
                  <a:pt x="425" y="1932"/>
                </a:lnTo>
                <a:lnTo>
                  <a:pt x="432" y="1966"/>
                </a:lnTo>
                <a:lnTo>
                  <a:pt x="435" y="1990"/>
                </a:lnTo>
                <a:lnTo>
                  <a:pt x="437" y="2002"/>
                </a:lnTo>
                <a:lnTo>
                  <a:pt x="437" y="2007"/>
                </a:lnTo>
                <a:lnTo>
                  <a:pt x="659" y="2011"/>
                </a:lnTo>
                <a:lnTo>
                  <a:pt x="661" y="2016"/>
                </a:lnTo>
                <a:lnTo>
                  <a:pt x="671" y="2031"/>
                </a:lnTo>
                <a:lnTo>
                  <a:pt x="685" y="2045"/>
                </a:lnTo>
                <a:lnTo>
                  <a:pt x="702" y="2060"/>
                </a:lnTo>
                <a:lnTo>
                  <a:pt x="721" y="2072"/>
                </a:lnTo>
                <a:lnTo>
                  <a:pt x="757" y="2093"/>
                </a:lnTo>
                <a:lnTo>
                  <a:pt x="803" y="2120"/>
                </a:lnTo>
                <a:lnTo>
                  <a:pt x="853" y="2148"/>
                </a:lnTo>
                <a:lnTo>
                  <a:pt x="901" y="2177"/>
                </a:lnTo>
                <a:lnTo>
                  <a:pt x="942" y="2201"/>
                </a:lnTo>
                <a:lnTo>
                  <a:pt x="971" y="2218"/>
                </a:lnTo>
                <a:lnTo>
                  <a:pt x="983" y="2225"/>
                </a:lnTo>
                <a:lnTo>
                  <a:pt x="1253" y="2257"/>
                </a:lnTo>
                <a:lnTo>
                  <a:pt x="1255" y="2257"/>
                </a:lnTo>
                <a:lnTo>
                  <a:pt x="1262" y="2254"/>
                </a:lnTo>
                <a:lnTo>
                  <a:pt x="1267" y="2245"/>
                </a:lnTo>
                <a:lnTo>
                  <a:pt x="1269" y="2230"/>
                </a:lnTo>
                <a:lnTo>
                  <a:pt x="1269" y="2213"/>
                </a:lnTo>
                <a:lnTo>
                  <a:pt x="1274" y="2204"/>
                </a:lnTo>
                <a:lnTo>
                  <a:pt x="1284" y="2199"/>
                </a:lnTo>
                <a:lnTo>
                  <a:pt x="1301" y="2199"/>
                </a:lnTo>
                <a:lnTo>
                  <a:pt x="1315" y="2199"/>
                </a:lnTo>
                <a:lnTo>
                  <a:pt x="1334" y="2201"/>
                </a:lnTo>
                <a:lnTo>
                  <a:pt x="1358" y="2201"/>
                </a:lnTo>
                <a:lnTo>
                  <a:pt x="1385" y="2204"/>
                </a:lnTo>
                <a:lnTo>
                  <a:pt x="1409" y="2206"/>
                </a:lnTo>
                <a:lnTo>
                  <a:pt x="1430" y="2206"/>
                </a:lnTo>
                <a:lnTo>
                  <a:pt x="1445" y="2209"/>
                </a:lnTo>
                <a:lnTo>
                  <a:pt x="1450" y="2209"/>
                </a:lnTo>
                <a:lnTo>
                  <a:pt x="1524" y="2300"/>
                </a:lnTo>
                <a:lnTo>
                  <a:pt x="1527" y="2302"/>
                </a:lnTo>
                <a:lnTo>
                  <a:pt x="1534" y="2307"/>
                </a:lnTo>
                <a:lnTo>
                  <a:pt x="1546" y="2314"/>
                </a:lnTo>
                <a:lnTo>
                  <a:pt x="1558" y="2324"/>
                </a:lnTo>
                <a:lnTo>
                  <a:pt x="1572" y="2336"/>
                </a:lnTo>
                <a:lnTo>
                  <a:pt x="1584" y="2348"/>
                </a:lnTo>
                <a:lnTo>
                  <a:pt x="1594" y="2360"/>
                </a:lnTo>
                <a:lnTo>
                  <a:pt x="1599" y="2372"/>
                </a:lnTo>
                <a:lnTo>
                  <a:pt x="1604" y="2386"/>
                </a:lnTo>
                <a:lnTo>
                  <a:pt x="1611" y="2403"/>
                </a:lnTo>
                <a:lnTo>
                  <a:pt x="1625" y="2425"/>
                </a:lnTo>
                <a:lnTo>
                  <a:pt x="1640" y="2444"/>
                </a:lnTo>
                <a:lnTo>
                  <a:pt x="1659" y="2466"/>
                </a:lnTo>
                <a:lnTo>
                  <a:pt x="1681" y="2482"/>
                </a:lnTo>
                <a:lnTo>
                  <a:pt x="1702" y="2499"/>
                </a:lnTo>
                <a:lnTo>
                  <a:pt x="1726" y="2511"/>
                </a:lnTo>
                <a:lnTo>
                  <a:pt x="1731" y="2511"/>
                </a:lnTo>
                <a:lnTo>
                  <a:pt x="1745" y="2511"/>
                </a:lnTo>
                <a:lnTo>
                  <a:pt x="1760" y="2504"/>
                </a:lnTo>
                <a:lnTo>
                  <a:pt x="1772" y="2485"/>
                </a:lnTo>
                <a:lnTo>
                  <a:pt x="1784" y="2458"/>
                </a:lnTo>
                <a:lnTo>
                  <a:pt x="1803" y="2439"/>
                </a:lnTo>
                <a:lnTo>
                  <a:pt x="1822" y="2430"/>
                </a:lnTo>
                <a:lnTo>
                  <a:pt x="1837" y="2432"/>
                </a:lnTo>
                <a:lnTo>
                  <a:pt x="1844" y="2434"/>
                </a:lnTo>
                <a:lnTo>
                  <a:pt x="1856" y="2439"/>
                </a:lnTo>
                <a:lnTo>
                  <a:pt x="1871" y="2442"/>
                </a:lnTo>
                <a:lnTo>
                  <a:pt x="1887" y="2444"/>
                </a:lnTo>
                <a:lnTo>
                  <a:pt x="1902" y="2449"/>
                </a:lnTo>
                <a:lnTo>
                  <a:pt x="1916" y="2454"/>
                </a:lnTo>
                <a:lnTo>
                  <a:pt x="1931" y="2458"/>
                </a:lnTo>
                <a:lnTo>
                  <a:pt x="1940" y="2463"/>
                </a:lnTo>
                <a:lnTo>
                  <a:pt x="1957" y="2478"/>
                </a:lnTo>
                <a:lnTo>
                  <a:pt x="1974" y="2499"/>
                </a:lnTo>
                <a:lnTo>
                  <a:pt x="1991" y="2523"/>
                </a:lnTo>
                <a:lnTo>
                  <a:pt x="2005" y="2547"/>
                </a:lnTo>
                <a:lnTo>
                  <a:pt x="2012" y="2562"/>
                </a:lnTo>
                <a:lnTo>
                  <a:pt x="2022" y="2579"/>
                </a:lnTo>
                <a:lnTo>
                  <a:pt x="2036" y="2598"/>
                </a:lnTo>
                <a:lnTo>
                  <a:pt x="2048" y="2617"/>
                </a:lnTo>
                <a:lnTo>
                  <a:pt x="2063" y="2636"/>
                </a:lnTo>
                <a:lnTo>
                  <a:pt x="2077" y="2653"/>
                </a:lnTo>
                <a:lnTo>
                  <a:pt x="2089" y="2665"/>
                </a:lnTo>
                <a:lnTo>
                  <a:pt x="2099" y="2675"/>
                </a:lnTo>
                <a:lnTo>
                  <a:pt x="2116" y="2692"/>
                </a:lnTo>
                <a:lnTo>
                  <a:pt x="2130" y="2713"/>
                </a:lnTo>
                <a:lnTo>
                  <a:pt x="2142" y="2737"/>
                </a:lnTo>
                <a:lnTo>
                  <a:pt x="2147" y="2759"/>
                </a:lnTo>
                <a:lnTo>
                  <a:pt x="2152" y="2768"/>
                </a:lnTo>
                <a:lnTo>
                  <a:pt x="2164" y="2783"/>
                </a:lnTo>
                <a:lnTo>
                  <a:pt x="2186" y="2795"/>
                </a:lnTo>
                <a:lnTo>
                  <a:pt x="2210" y="2807"/>
                </a:lnTo>
                <a:lnTo>
                  <a:pt x="2241" y="2819"/>
                </a:lnTo>
                <a:lnTo>
                  <a:pt x="2272" y="2831"/>
                </a:lnTo>
                <a:lnTo>
                  <a:pt x="2306" y="2838"/>
                </a:lnTo>
                <a:lnTo>
                  <a:pt x="2337" y="2845"/>
                </a:lnTo>
                <a:lnTo>
                  <a:pt x="2323" y="2766"/>
                </a:lnTo>
                <a:lnTo>
                  <a:pt x="2320" y="2764"/>
                </a:lnTo>
                <a:lnTo>
                  <a:pt x="2318" y="2759"/>
                </a:lnTo>
                <a:lnTo>
                  <a:pt x="2313" y="2752"/>
                </a:lnTo>
                <a:lnTo>
                  <a:pt x="2311" y="2740"/>
                </a:lnTo>
                <a:lnTo>
                  <a:pt x="2315" y="2708"/>
                </a:lnTo>
                <a:lnTo>
                  <a:pt x="2330" y="2663"/>
                </a:lnTo>
                <a:lnTo>
                  <a:pt x="2349" y="2617"/>
                </a:lnTo>
                <a:lnTo>
                  <a:pt x="2371" y="2591"/>
                </a:lnTo>
                <a:lnTo>
                  <a:pt x="2380" y="2583"/>
                </a:lnTo>
                <a:lnTo>
                  <a:pt x="2392" y="2579"/>
                </a:lnTo>
                <a:lnTo>
                  <a:pt x="2404" y="2574"/>
                </a:lnTo>
                <a:lnTo>
                  <a:pt x="2414" y="2567"/>
                </a:lnTo>
                <a:lnTo>
                  <a:pt x="2426" y="2564"/>
                </a:lnTo>
                <a:lnTo>
                  <a:pt x="2436" y="2559"/>
                </a:lnTo>
                <a:lnTo>
                  <a:pt x="2445" y="2555"/>
                </a:lnTo>
                <a:lnTo>
                  <a:pt x="2455" y="2552"/>
                </a:lnTo>
                <a:lnTo>
                  <a:pt x="2465" y="2550"/>
                </a:lnTo>
                <a:lnTo>
                  <a:pt x="2479" y="2543"/>
                </a:lnTo>
                <a:lnTo>
                  <a:pt x="2496" y="2535"/>
                </a:lnTo>
                <a:lnTo>
                  <a:pt x="2513" y="2526"/>
                </a:lnTo>
                <a:lnTo>
                  <a:pt x="2529" y="2514"/>
                </a:lnTo>
                <a:lnTo>
                  <a:pt x="2541" y="2502"/>
                </a:lnTo>
                <a:lnTo>
                  <a:pt x="2549" y="2487"/>
                </a:lnTo>
                <a:lnTo>
                  <a:pt x="2551" y="2473"/>
                </a:lnTo>
                <a:lnTo>
                  <a:pt x="2554" y="2449"/>
                </a:lnTo>
                <a:lnTo>
                  <a:pt x="2563" y="2432"/>
                </a:lnTo>
                <a:lnTo>
                  <a:pt x="2578" y="2427"/>
                </a:lnTo>
                <a:lnTo>
                  <a:pt x="2587" y="2437"/>
                </a:lnTo>
                <a:lnTo>
                  <a:pt x="2599" y="2446"/>
                </a:lnTo>
                <a:lnTo>
                  <a:pt x="2616" y="2439"/>
                </a:lnTo>
                <a:lnTo>
                  <a:pt x="2635" y="2427"/>
                </a:lnTo>
                <a:lnTo>
                  <a:pt x="2657" y="2415"/>
                </a:lnTo>
                <a:lnTo>
                  <a:pt x="2679" y="2410"/>
                </a:lnTo>
                <a:lnTo>
                  <a:pt x="2693" y="2406"/>
                </a:lnTo>
                <a:lnTo>
                  <a:pt x="2703" y="2406"/>
                </a:lnTo>
                <a:lnTo>
                  <a:pt x="2705" y="2406"/>
                </a:lnTo>
                <a:lnTo>
                  <a:pt x="2710" y="2403"/>
                </a:lnTo>
                <a:lnTo>
                  <a:pt x="2722" y="2401"/>
                </a:lnTo>
                <a:lnTo>
                  <a:pt x="2739" y="2403"/>
                </a:lnTo>
                <a:lnTo>
                  <a:pt x="2758" y="2410"/>
                </a:lnTo>
                <a:lnTo>
                  <a:pt x="2768" y="2415"/>
                </a:lnTo>
                <a:lnTo>
                  <a:pt x="2777" y="2418"/>
                </a:lnTo>
                <a:lnTo>
                  <a:pt x="2787" y="2420"/>
                </a:lnTo>
                <a:lnTo>
                  <a:pt x="2799" y="2420"/>
                </a:lnTo>
                <a:lnTo>
                  <a:pt x="2808" y="2420"/>
                </a:lnTo>
                <a:lnTo>
                  <a:pt x="2818" y="2418"/>
                </a:lnTo>
                <a:lnTo>
                  <a:pt x="2828" y="2415"/>
                </a:lnTo>
                <a:lnTo>
                  <a:pt x="2837" y="2410"/>
                </a:lnTo>
                <a:lnTo>
                  <a:pt x="2857" y="2401"/>
                </a:lnTo>
                <a:lnTo>
                  <a:pt x="2876" y="2401"/>
                </a:lnTo>
                <a:lnTo>
                  <a:pt x="2893" y="2408"/>
                </a:lnTo>
                <a:lnTo>
                  <a:pt x="2905" y="2420"/>
                </a:lnTo>
                <a:lnTo>
                  <a:pt x="2919" y="2434"/>
                </a:lnTo>
                <a:lnTo>
                  <a:pt x="2933" y="2446"/>
                </a:lnTo>
                <a:lnTo>
                  <a:pt x="2950" y="2451"/>
                </a:lnTo>
                <a:lnTo>
                  <a:pt x="2970" y="2446"/>
                </a:lnTo>
                <a:lnTo>
                  <a:pt x="2986" y="2439"/>
                </a:lnTo>
                <a:lnTo>
                  <a:pt x="2998" y="2437"/>
                </a:lnTo>
                <a:lnTo>
                  <a:pt x="3006" y="2442"/>
                </a:lnTo>
                <a:lnTo>
                  <a:pt x="3013" y="2451"/>
                </a:lnTo>
                <a:lnTo>
                  <a:pt x="3018" y="2454"/>
                </a:lnTo>
                <a:lnTo>
                  <a:pt x="3025" y="2442"/>
                </a:lnTo>
                <a:lnTo>
                  <a:pt x="3030" y="2425"/>
                </a:lnTo>
                <a:lnTo>
                  <a:pt x="3032" y="2415"/>
                </a:lnTo>
                <a:lnTo>
                  <a:pt x="3037" y="2415"/>
                </a:lnTo>
                <a:lnTo>
                  <a:pt x="3046" y="2418"/>
                </a:lnTo>
                <a:lnTo>
                  <a:pt x="3059" y="2422"/>
                </a:lnTo>
                <a:lnTo>
                  <a:pt x="3075" y="2432"/>
                </a:lnTo>
                <a:lnTo>
                  <a:pt x="3085" y="2437"/>
                </a:lnTo>
                <a:lnTo>
                  <a:pt x="3097" y="2439"/>
                </a:lnTo>
                <a:lnTo>
                  <a:pt x="3109" y="2442"/>
                </a:lnTo>
                <a:lnTo>
                  <a:pt x="3121" y="2442"/>
                </a:lnTo>
                <a:lnTo>
                  <a:pt x="3133" y="2442"/>
                </a:lnTo>
                <a:lnTo>
                  <a:pt x="3140" y="2439"/>
                </a:lnTo>
                <a:lnTo>
                  <a:pt x="3145" y="2437"/>
                </a:lnTo>
                <a:lnTo>
                  <a:pt x="3145" y="2432"/>
                </a:lnTo>
                <a:lnTo>
                  <a:pt x="3133" y="2420"/>
                </a:lnTo>
                <a:lnTo>
                  <a:pt x="3116" y="2408"/>
                </a:lnTo>
                <a:lnTo>
                  <a:pt x="3099" y="2398"/>
                </a:lnTo>
                <a:lnTo>
                  <a:pt x="3085" y="2389"/>
                </a:lnTo>
                <a:lnTo>
                  <a:pt x="3073" y="2377"/>
                </a:lnTo>
                <a:lnTo>
                  <a:pt x="3059" y="2358"/>
                </a:lnTo>
                <a:lnTo>
                  <a:pt x="3046" y="2345"/>
                </a:lnTo>
                <a:lnTo>
                  <a:pt x="3032" y="2345"/>
                </a:lnTo>
                <a:lnTo>
                  <a:pt x="3020" y="2350"/>
                </a:lnTo>
                <a:lnTo>
                  <a:pt x="3006" y="2345"/>
                </a:lnTo>
                <a:lnTo>
                  <a:pt x="2996" y="2336"/>
                </a:lnTo>
                <a:lnTo>
                  <a:pt x="2991" y="2331"/>
                </a:lnTo>
                <a:lnTo>
                  <a:pt x="2998" y="2326"/>
                </a:lnTo>
                <a:lnTo>
                  <a:pt x="3015" y="2319"/>
                </a:lnTo>
                <a:lnTo>
                  <a:pt x="3037" y="2314"/>
                </a:lnTo>
                <a:lnTo>
                  <a:pt x="3059" y="2319"/>
                </a:lnTo>
                <a:lnTo>
                  <a:pt x="3073" y="2324"/>
                </a:lnTo>
                <a:lnTo>
                  <a:pt x="3083" y="2317"/>
                </a:lnTo>
                <a:lnTo>
                  <a:pt x="3092" y="2307"/>
                </a:lnTo>
                <a:lnTo>
                  <a:pt x="3111" y="2300"/>
                </a:lnTo>
                <a:lnTo>
                  <a:pt x="3126" y="2297"/>
                </a:lnTo>
                <a:lnTo>
                  <a:pt x="3140" y="2295"/>
                </a:lnTo>
                <a:lnTo>
                  <a:pt x="3152" y="2293"/>
                </a:lnTo>
                <a:lnTo>
                  <a:pt x="3164" y="2293"/>
                </a:lnTo>
                <a:lnTo>
                  <a:pt x="3176" y="2290"/>
                </a:lnTo>
                <a:lnTo>
                  <a:pt x="3186" y="2288"/>
                </a:lnTo>
                <a:lnTo>
                  <a:pt x="3196" y="2283"/>
                </a:lnTo>
                <a:lnTo>
                  <a:pt x="3203" y="2278"/>
                </a:lnTo>
                <a:lnTo>
                  <a:pt x="3210" y="2264"/>
                </a:lnTo>
                <a:lnTo>
                  <a:pt x="3210" y="2252"/>
                </a:lnTo>
                <a:lnTo>
                  <a:pt x="3210" y="2249"/>
                </a:lnTo>
                <a:lnTo>
                  <a:pt x="3220" y="2261"/>
                </a:lnTo>
                <a:lnTo>
                  <a:pt x="3234" y="2278"/>
                </a:lnTo>
                <a:lnTo>
                  <a:pt x="3251" y="2281"/>
                </a:lnTo>
                <a:lnTo>
                  <a:pt x="3261" y="2281"/>
                </a:lnTo>
                <a:lnTo>
                  <a:pt x="3265" y="2278"/>
                </a:lnTo>
                <a:lnTo>
                  <a:pt x="3270" y="2273"/>
                </a:lnTo>
                <a:lnTo>
                  <a:pt x="3280" y="2261"/>
                </a:lnTo>
                <a:lnTo>
                  <a:pt x="3292" y="2252"/>
                </a:lnTo>
                <a:lnTo>
                  <a:pt x="3309" y="2252"/>
                </a:lnTo>
                <a:lnTo>
                  <a:pt x="3328" y="2252"/>
                </a:lnTo>
                <a:lnTo>
                  <a:pt x="3352" y="2249"/>
                </a:lnTo>
                <a:lnTo>
                  <a:pt x="3371" y="2247"/>
                </a:lnTo>
                <a:lnTo>
                  <a:pt x="3378" y="2245"/>
                </a:lnTo>
                <a:lnTo>
                  <a:pt x="3388" y="2245"/>
                </a:lnTo>
                <a:lnTo>
                  <a:pt x="3407" y="2245"/>
                </a:lnTo>
                <a:lnTo>
                  <a:pt x="3426" y="2247"/>
                </a:lnTo>
                <a:lnTo>
                  <a:pt x="3441" y="2257"/>
                </a:lnTo>
                <a:lnTo>
                  <a:pt x="3453" y="2269"/>
                </a:lnTo>
                <a:lnTo>
                  <a:pt x="3467" y="2285"/>
                </a:lnTo>
                <a:lnTo>
                  <a:pt x="3482" y="2300"/>
                </a:lnTo>
                <a:lnTo>
                  <a:pt x="3494" y="2309"/>
                </a:lnTo>
                <a:lnTo>
                  <a:pt x="3506" y="2312"/>
                </a:lnTo>
                <a:lnTo>
                  <a:pt x="3515" y="2302"/>
                </a:lnTo>
                <a:lnTo>
                  <a:pt x="3527" y="2293"/>
                </a:lnTo>
                <a:lnTo>
                  <a:pt x="3542" y="2283"/>
                </a:lnTo>
                <a:lnTo>
                  <a:pt x="3554" y="2271"/>
                </a:lnTo>
                <a:lnTo>
                  <a:pt x="3561" y="2257"/>
                </a:lnTo>
                <a:lnTo>
                  <a:pt x="3568" y="2245"/>
                </a:lnTo>
                <a:lnTo>
                  <a:pt x="3580" y="2240"/>
                </a:lnTo>
                <a:lnTo>
                  <a:pt x="3588" y="2240"/>
                </a:lnTo>
                <a:lnTo>
                  <a:pt x="3597" y="2242"/>
                </a:lnTo>
                <a:lnTo>
                  <a:pt x="3609" y="2245"/>
                </a:lnTo>
                <a:lnTo>
                  <a:pt x="3619" y="2247"/>
                </a:lnTo>
                <a:lnTo>
                  <a:pt x="3631" y="2254"/>
                </a:lnTo>
                <a:lnTo>
                  <a:pt x="3643" y="2261"/>
                </a:lnTo>
                <a:lnTo>
                  <a:pt x="3655" y="2273"/>
                </a:lnTo>
                <a:lnTo>
                  <a:pt x="3665" y="2288"/>
                </a:lnTo>
                <a:lnTo>
                  <a:pt x="3684" y="2312"/>
                </a:lnTo>
                <a:lnTo>
                  <a:pt x="3701" y="2321"/>
                </a:lnTo>
                <a:lnTo>
                  <a:pt x="3713" y="2326"/>
                </a:lnTo>
                <a:lnTo>
                  <a:pt x="3722" y="2336"/>
                </a:lnTo>
                <a:lnTo>
                  <a:pt x="3729" y="2348"/>
                </a:lnTo>
                <a:lnTo>
                  <a:pt x="3737" y="2362"/>
                </a:lnTo>
                <a:lnTo>
                  <a:pt x="3739" y="2377"/>
                </a:lnTo>
                <a:lnTo>
                  <a:pt x="3739" y="2394"/>
                </a:lnTo>
                <a:lnTo>
                  <a:pt x="3734" y="2410"/>
                </a:lnTo>
                <a:lnTo>
                  <a:pt x="3732" y="2430"/>
                </a:lnTo>
                <a:lnTo>
                  <a:pt x="3737" y="2442"/>
                </a:lnTo>
                <a:lnTo>
                  <a:pt x="3754" y="2442"/>
                </a:lnTo>
                <a:lnTo>
                  <a:pt x="3770" y="2442"/>
                </a:lnTo>
                <a:lnTo>
                  <a:pt x="3778" y="2451"/>
                </a:lnTo>
                <a:lnTo>
                  <a:pt x="3775" y="2468"/>
                </a:lnTo>
                <a:lnTo>
                  <a:pt x="3770" y="2485"/>
                </a:lnTo>
                <a:lnTo>
                  <a:pt x="3770" y="2499"/>
                </a:lnTo>
                <a:lnTo>
                  <a:pt x="3773" y="2514"/>
                </a:lnTo>
                <a:lnTo>
                  <a:pt x="3780" y="2526"/>
                </a:lnTo>
                <a:lnTo>
                  <a:pt x="3787" y="2538"/>
                </a:lnTo>
                <a:lnTo>
                  <a:pt x="3797" y="2545"/>
                </a:lnTo>
                <a:lnTo>
                  <a:pt x="3809" y="2550"/>
                </a:lnTo>
                <a:lnTo>
                  <a:pt x="3818" y="2555"/>
                </a:lnTo>
                <a:lnTo>
                  <a:pt x="3823" y="2569"/>
                </a:lnTo>
                <a:lnTo>
                  <a:pt x="3828" y="2586"/>
                </a:lnTo>
                <a:lnTo>
                  <a:pt x="3838" y="2598"/>
                </a:lnTo>
                <a:lnTo>
                  <a:pt x="3850" y="2607"/>
                </a:lnTo>
                <a:lnTo>
                  <a:pt x="3867" y="2622"/>
                </a:lnTo>
                <a:lnTo>
                  <a:pt x="3874" y="2629"/>
                </a:lnTo>
                <a:lnTo>
                  <a:pt x="3886" y="2636"/>
                </a:lnTo>
                <a:lnTo>
                  <a:pt x="3895" y="2641"/>
                </a:lnTo>
                <a:lnTo>
                  <a:pt x="3907" y="2646"/>
                </a:lnTo>
                <a:lnTo>
                  <a:pt x="3917" y="2651"/>
                </a:lnTo>
                <a:lnTo>
                  <a:pt x="3927" y="2655"/>
                </a:lnTo>
                <a:lnTo>
                  <a:pt x="3936" y="2663"/>
                </a:lnTo>
                <a:lnTo>
                  <a:pt x="3941" y="2670"/>
                </a:lnTo>
                <a:lnTo>
                  <a:pt x="3948" y="2684"/>
                </a:lnTo>
                <a:lnTo>
                  <a:pt x="3953" y="2696"/>
                </a:lnTo>
                <a:lnTo>
                  <a:pt x="3963" y="2704"/>
                </a:lnTo>
                <a:lnTo>
                  <a:pt x="3982" y="2706"/>
                </a:lnTo>
                <a:lnTo>
                  <a:pt x="4001" y="2706"/>
                </a:lnTo>
                <a:lnTo>
                  <a:pt x="4016" y="2701"/>
                </a:lnTo>
                <a:lnTo>
                  <a:pt x="4023" y="2696"/>
                </a:lnTo>
                <a:lnTo>
                  <a:pt x="4025" y="2687"/>
                </a:lnTo>
                <a:lnTo>
                  <a:pt x="4028" y="2670"/>
                </a:lnTo>
                <a:lnTo>
                  <a:pt x="4030" y="2646"/>
                </a:lnTo>
                <a:lnTo>
                  <a:pt x="4032" y="2619"/>
                </a:lnTo>
                <a:lnTo>
                  <a:pt x="4035" y="2600"/>
                </a:lnTo>
                <a:lnTo>
                  <a:pt x="4037" y="2581"/>
                </a:lnTo>
                <a:lnTo>
                  <a:pt x="4037" y="2557"/>
                </a:lnTo>
                <a:lnTo>
                  <a:pt x="4035" y="2531"/>
                </a:lnTo>
                <a:lnTo>
                  <a:pt x="4025" y="2507"/>
                </a:lnTo>
                <a:lnTo>
                  <a:pt x="4016" y="2492"/>
                </a:lnTo>
                <a:lnTo>
                  <a:pt x="4004" y="2475"/>
                </a:lnTo>
                <a:lnTo>
                  <a:pt x="3992" y="2458"/>
                </a:lnTo>
                <a:lnTo>
                  <a:pt x="3980" y="2439"/>
                </a:lnTo>
                <a:lnTo>
                  <a:pt x="3968" y="2420"/>
                </a:lnTo>
                <a:lnTo>
                  <a:pt x="3958" y="2403"/>
                </a:lnTo>
                <a:lnTo>
                  <a:pt x="3951" y="2386"/>
                </a:lnTo>
                <a:lnTo>
                  <a:pt x="3946" y="2372"/>
                </a:lnTo>
                <a:lnTo>
                  <a:pt x="3936" y="2343"/>
                </a:lnTo>
                <a:lnTo>
                  <a:pt x="3917" y="2312"/>
                </a:lnTo>
                <a:lnTo>
                  <a:pt x="3898" y="2281"/>
                </a:lnTo>
                <a:lnTo>
                  <a:pt x="3881" y="2261"/>
                </a:lnTo>
                <a:lnTo>
                  <a:pt x="3869" y="2242"/>
                </a:lnTo>
                <a:lnTo>
                  <a:pt x="3855" y="2213"/>
                </a:lnTo>
                <a:lnTo>
                  <a:pt x="3840" y="2175"/>
                </a:lnTo>
                <a:lnTo>
                  <a:pt x="3828" y="2129"/>
                </a:lnTo>
                <a:lnTo>
                  <a:pt x="3826" y="2079"/>
                </a:lnTo>
                <a:lnTo>
                  <a:pt x="3828" y="2031"/>
                </a:lnTo>
                <a:lnTo>
                  <a:pt x="3840" y="1985"/>
                </a:lnTo>
                <a:lnTo>
                  <a:pt x="3859" y="1944"/>
                </a:lnTo>
                <a:lnTo>
                  <a:pt x="3871" y="1927"/>
                </a:lnTo>
                <a:lnTo>
                  <a:pt x="3883" y="1913"/>
                </a:lnTo>
                <a:lnTo>
                  <a:pt x="3893" y="1899"/>
                </a:lnTo>
                <a:lnTo>
                  <a:pt x="3903" y="1884"/>
                </a:lnTo>
                <a:lnTo>
                  <a:pt x="3912" y="1872"/>
                </a:lnTo>
                <a:lnTo>
                  <a:pt x="3922" y="1862"/>
                </a:lnTo>
                <a:lnTo>
                  <a:pt x="3931" y="1850"/>
                </a:lnTo>
                <a:lnTo>
                  <a:pt x="3941" y="1838"/>
                </a:lnTo>
                <a:lnTo>
                  <a:pt x="3958" y="1817"/>
                </a:lnTo>
                <a:lnTo>
                  <a:pt x="3968" y="1800"/>
                </a:lnTo>
                <a:lnTo>
                  <a:pt x="3972" y="1783"/>
                </a:lnTo>
                <a:lnTo>
                  <a:pt x="3977" y="1769"/>
                </a:lnTo>
                <a:lnTo>
                  <a:pt x="3984" y="1750"/>
                </a:lnTo>
                <a:lnTo>
                  <a:pt x="3999" y="1725"/>
                </a:lnTo>
                <a:lnTo>
                  <a:pt x="4016" y="1706"/>
                </a:lnTo>
                <a:lnTo>
                  <a:pt x="4035" y="1699"/>
                </a:lnTo>
                <a:lnTo>
                  <a:pt x="4049" y="1697"/>
                </a:lnTo>
                <a:lnTo>
                  <a:pt x="4054" y="1689"/>
                </a:lnTo>
                <a:lnTo>
                  <a:pt x="4057" y="1675"/>
                </a:lnTo>
                <a:lnTo>
                  <a:pt x="4066" y="1658"/>
                </a:lnTo>
                <a:lnTo>
                  <a:pt x="4083" y="1637"/>
                </a:lnTo>
                <a:lnTo>
                  <a:pt x="4097" y="1615"/>
                </a:lnTo>
                <a:lnTo>
                  <a:pt x="4109" y="1596"/>
                </a:lnTo>
                <a:lnTo>
                  <a:pt x="4119" y="1579"/>
                </a:lnTo>
                <a:lnTo>
                  <a:pt x="4126" y="1564"/>
                </a:lnTo>
                <a:lnTo>
                  <a:pt x="4131" y="1552"/>
                </a:lnTo>
                <a:lnTo>
                  <a:pt x="4136" y="1543"/>
                </a:lnTo>
                <a:lnTo>
                  <a:pt x="4136" y="1540"/>
                </a:lnTo>
                <a:lnTo>
                  <a:pt x="4141" y="1514"/>
                </a:lnTo>
                <a:lnTo>
                  <a:pt x="4126" y="1492"/>
                </a:lnTo>
                <a:lnTo>
                  <a:pt x="4131" y="1490"/>
                </a:lnTo>
                <a:lnTo>
                  <a:pt x="4141" y="1490"/>
                </a:lnTo>
                <a:lnTo>
                  <a:pt x="4153" y="1490"/>
                </a:lnTo>
                <a:lnTo>
                  <a:pt x="4167" y="1497"/>
                </a:lnTo>
                <a:lnTo>
                  <a:pt x="4179" y="1500"/>
                </a:lnTo>
                <a:lnTo>
                  <a:pt x="4182" y="1485"/>
                </a:lnTo>
                <a:lnTo>
                  <a:pt x="4179" y="1466"/>
                </a:lnTo>
                <a:lnTo>
                  <a:pt x="4174" y="1452"/>
                </a:lnTo>
                <a:lnTo>
                  <a:pt x="4165" y="1442"/>
                </a:lnTo>
                <a:lnTo>
                  <a:pt x="4155" y="1437"/>
                </a:lnTo>
                <a:lnTo>
                  <a:pt x="4143" y="1437"/>
                </a:lnTo>
                <a:lnTo>
                  <a:pt x="4131" y="1439"/>
                </a:lnTo>
                <a:lnTo>
                  <a:pt x="4121" y="1439"/>
                </a:lnTo>
                <a:lnTo>
                  <a:pt x="4119" y="1435"/>
                </a:lnTo>
                <a:lnTo>
                  <a:pt x="4124" y="1425"/>
                </a:lnTo>
                <a:lnTo>
                  <a:pt x="4136" y="1415"/>
                </a:lnTo>
                <a:lnTo>
                  <a:pt x="4148" y="1401"/>
                </a:lnTo>
                <a:lnTo>
                  <a:pt x="4155" y="1379"/>
                </a:lnTo>
                <a:lnTo>
                  <a:pt x="4155" y="1358"/>
                </a:lnTo>
                <a:lnTo>
                  <a:pt x="4153" y="1341"/>
                </a:lnTo>
                <a:lnTo>
                  <a:pt x="4148" y="1331"/>
                </a:lnTo>
                <a:lnTo>
                  <a:pt x="4138" y="1327"/>
                </a:lnTo>
                <a:lnTo>
                  <a:pt x="4126" y="1324"/>
                </a:lnTo>
                <a:lnTo>
                  <a:pt x="4114" y="1327"/>
                </a:lnTo>
                <a:lnTo>
                  <a:pt x="4102" y="1327"/>
                </a:lnTo>
                <a:lnTo>
                  <a:pt x="4090" y="1322"/>
                </a:lnTo>
                <a:lnTo>
                  <a:pt x="4083" y="1312"/>
                </a:lnTo>
                <a:lnTo>
                  <a:pt x="4083" y="1300"/>
                </a:lnTo>
                <a:lnTo>
                  <a:pt x="4085" y="1286"/>
                </a:lnTo>
                <a:lnTo>
                  <a:pt x="4083" y="1274"/>
                </a:lnTo>
                <a:lnTo>
                  <a:pt x="4078" y="1262"/>
                </a:lnTo>
                <a:lnTo>
                  <a:pt x="4073" y="1252"/>
                </a:lnTo>
                <a:lnTo>
                  <a:pt x="4076" y="1242"/>
                </a:lnTo>
                <a:lnTo>
                  <a:pt x="4088" y="1233"/>
                </a:lnTo>
                <a:lnTo>
                  <a:pt x="4095" y="1228"/>
                </a:lnTo>
                <a:lnTo>
                  <a:pt x="4093" y="1221"/>
                </a:lnTo>
                <a:lnTo>
                  <a:pt x="4083" y="1214"/>
                </a:lnTo>
                <a:lnTo>
                  <a:pt x="4076" y="1211"/>
                </a:lnTo>
                <a:lnTo>
                  <a:pt x="4066" y="1209"/>
                </a:lnTo>
                <a:lnTo>
                  <a:pt x="4052" y="1204"/>
                </a:lnTo>
                <a:lnTo>
                  <a:pt x="4042" y="1197"/>
                </a:lnTo>
                <a:lnTo>
                  <a:pt x="4040" y="1192"/>
                </a:lnTo>
                <a:lnTo>
                  <a:pt x="4044" y="1187"/>
                </a:lnTo>
                <a:lnTo>
                  <a:pt x="4057" y="1182"/>
                </a:lnTo>
                <a:lnTo>
                  <a:pt x="4066" y="1180"/>
                </a:lnTo>
                <a:lnTo>
                  <a:pt x="4071" y="1180"/>
                </a:lnTo>
                <a:lnTo>
                  <a:pt x="4071" y="1175"/>
                </a:lnTo>
                <a:lnTo>
                  <a:pt x="4061" y="1161"/>
                </a:lnTo>
                <a:lnTo>
                  <a:pt x="4047" y="1137"/>
                </a:lnTo>
                <a:lnTo>
                  <a:pt x="4035" y="1110"/>
                </a:lnTo>
                <a:lnTo>
                  <a:pt x="4028" y="1086"/>
                </a:lnTo>
                <a:lnTo>
                  <a:pt x="4035" y="1067"/>
                </a:lnTo>
                <a:lnTo>
                  <a:pt x="4049" y="1050"/>
                </a:lnTo>
                <a:lnTo>
                  <a:pt x="4059" y="1036"/>
                </a:lnTo>
                <a:lnTo>
                  <a:pt x="4069" y="1033"/>
                </a:lnTo>
                <a:lnTo>
                  <a:pt x="4073" y="1045"/>
                </a:lnTo>
                <a:lnTo>
                  <a:pt x="4078" y="1067"/>
                </a:lnTo>
                <a:lnTo>
                  <a:pt x="4083" y="1089"/>
                </a:lnTo>
                <a:lnTo>
                  <a:pt x="4085" y="1110"/>
                </a:lnTo>
                <a:lnTo>
                  <a:pt x="4088" y="1129"/>
                </a:lnTo>
                <a:lnTo>
                  <a:pt x="4090" y="1144"/>
                </a:lnTo>
                <a:lnTo>
                  <a:pt x="4095" y="1154"/>
                </a:lnTo>
                <a:lnTo>
                  <a:pt x="4105" y="1161"/>
                </a:lnTo>
                <a:lnTo>
                  <a:pt x="4114" y="1168"/>
                </a:lnTo>
                <a:lnTo>
                  <a:pt x="4129" y="1180"/>
                </a:lnTo>
                <a:lnTo>
                  <a:pt x="4148" y="1197"/>
                </a:lnTo>
                <a:lnTo>
                  <a:pt x="4162" y="1206"/>
                </a:lnTo>
                <a:lnTo>
                  <a:pt x="4167" y="1199"/>
                </a:lnTo>
                <a:lnTo>
                  <a:pt x="4165" y="1185"/>
                </a:lnTo>
                <a:lnTo>
                  <a:pt x="4160" y="1175"/>
                </a:lnTo>
                <a:lnTo>
                  <a:pt x="4158" y="1168"/>
                </a:lnTo>
                <a:lnTo>
                  <a:pt x="4158" y="1156"/>
                </a:lnTo>
                <a:lnTo>
                  <a:pt x="4165" y="1142"/>
                </a:lnTo>
                <a:lnTo>
                  <a:pt x="4174" y="1127"/>
                </a:lnTo>
                <a:lnTo>
                  <a:pt x="4177" y="1113"/>
                </a:lnTo>
                <a:lnTo>
                  <a:pt x="4167" y="1098"/>
                </a:lnTo>
                <a:lnTo>
                  <a:pt x="4150" y="1084"/>
                </a:lnTo>
                <a:lnTo>
                  <a:pt x="4138" y="1072"/>
                </a:lnTo>
                <a:lnTo>
                  <a:pt x="4133" y="1062"/>
                </a:lnTo>
                <a:lnTo>
                  <a:pt x="4131" y="1050"/>
                </a:lnTo>
                <a:lnTo>
                  <a:pt x="4136" y="1043"/>
                </a:lnTo>
                <a:lnTo>
                  <a:pt x="4145" y="1043"/>
                </a:lnTo>
                <a:lnTo>
                  <a:pt x="4160" y="1045"/>
                </a:lnTo>
                <a:lnTo>
                  <a:pt x="4174" y="1045"/>
                </a:lnTo>
                <a:lnTo>
                  <a:pt x="4184" y="1036"/>
                </a:lnTo>
                <a:lnTo>
                  <a:pt x="4189" y="1017"/>
                </a:lnTo>
                <a:lnTo>
                  <a:pt x="4194" y="997"/>
                </a:lnTo>
                <a:lnTo>
                  <a:pt x="4201" y="980"/>
                </a:lnTo>
                <a:lnTo>
                  <a:pt x="4208" y="971"/>
                </a:lnTo>
                <a:lnTo>
                  <a:pt x="4213" y="964"/>
                </a:lnTo>
                <a:lnTo>
                  <a:pt x="4215" y="954"/>
                </a:lnTo>
                <a:lnTo>
                  <a:pt x="4210" y="940"/>
                </a:lnTo>
                <a:lnTo>
                  <a:pt x="4206" y="918"/>
                </a:lnTo>
                <a:lnTo>
                  <a:pt x="4206" y="899"/>
                </a:lnTo>
                <a:lnTo>
                  <a:pt x="4206" y="884"/>
                </a:lnTo>
                <a:lnTo>
                  <a:pt x="4206" y="880"/>
                </a:lnTo>
                <a:lnTo>
                  <a:pt x="4203" y="880"/>
                </a:lnTo>
                <a:lnTo>
                  <a:pt x="4203" y="875"/>
                </a:lnTo>
                <a:lnTo>
                  <a:pt x="4206" y="872"/>
                </a:lnTo>
                <a:lnTo>
                  <a:pt x="4220" y="865"/>
                </a:lnTo>
                <a:lnTo>
                  <a:pt x="4232" y="858"/>
                </a:lnTo>
                <a:lnTo>
                  <a:pt x="4244" y="848"/>
                </a:lnTo>
                <a:lnTo>
                  <a:pt x="4256" y="836"/>
                </a:lnTo>
                <a:lnTo>
                  <a:pt x="4271" y="824"/>
                </a:lnTo>
                <a:lnTo>
                  <a:pt x="4280" y="810"/>
                </a:lnTo>
                <a:lnTo>
                  <a:pt x="4290" y="800"/>
                </a:lnTo>
                <a:lnTo>
                  <a:pt x="4297" y="793"/>
                </a:lnTo>
                <a:lnTo>
                  <a:pt x="4299" y="791"/>
                </a:lnTo>
                <a:lnTo>
                  <a:pt x="4259" y="807"/>
                </a:lnTo>
                <a:lnTo>
                  <a:pt x="4215" y="817"/>
                </a:lnTo>
                <a:lnTo>
                  <a:pt x="4215" y="812"/>
                </a:lnTo>
                <a:lnTo>
                  <a:pt x="4218" y="803"/>
                </a:lnTo>
                <a:lnTo>
                  <a:pt x="4227" y="791"/>
                </a:lnTo>
                <a:lnTo>
                  <a:pt x="4242" y="781"/>
                </a:lnTo>
                <a:lnTo>
                  <a:pt x="4256" y="771"/>
                </a:lnTo>
                <a:lnTo>
                  <a:pt x="4266" y="764"/>
                </a:lnTo>
                <a:lnTo>
                  <a:pt x="4278" y="759"/>
                </a:lnTo>
                <a:lnTo>
                  <a:pt x="4295" y="755"/>
                </a:lnTo>
                <a:lnTo>
                  <a:pt x="4316" y="750"/>
                </a:lnTo>
                <a:lnTo>
                  <a:pt x="4331" y="743"/>
                </a:lnTo>
                <a:lnTo>
                  <a:pt x="4340" y="735"/>
                </a:lnTo>
                <a:lnTo>
                  <a:pt x="4343" y="721"/>
                </a:lnTo>
                <a:lnTo>
                  <a:pt x="4343" y="709"/>
                </a:lnTo>
                <a:lnTo>
                  <a:pt x="4343" y="702"/>
                </a:lnTo>
                <a:lnTo>
                  <a:pt x="4343" y="699"/>
                </a:lnTo>
                <a:lnTo>
                  <a:pt x="4345" y="702"/>
                </a:lnTo>
                <a:lnTo>
                  <a:pt x="4350" y="702"/>
                </a:lnTo>
                <a:lnTo>
                  <a:pt x="4357" y="699"/>
                </a:lnTo>
                <a:lnTo>
                  <a:pt x="4364" y="690"/>
                </a:lnTo>
                <a:lnTo>
                  <a:pt x="4372" y="675"/>
                </a:lnTo>
                <a:lnTo>
                  <a:pt x="4381" y="666"/>
                </a:lnTo>
                <a:lnTo>
                  <a:pt x="4388" y="661"/>
                </a:lnTo>
                <a:lnTo>
                  <a:pt x="4391" y="658"/>
                </a:lnTo>
                <a:lnTo>
                  <a:pt x="4384" y="637"/>
                </a:lnTo>
                <a:lnTo>
                  <a:pt x="4369" y="620"/>
                </a:lnTo>
                <a:lnTo>
                  <a:pt x="4357" y="603"/>
                </a:lnTo>
                <a:lnTo>
                  <a:pt x="4347" y="584"/>
                </a:lnTo>
                <a:lnTo>
                  <a:pt x="4343" y="550"/>
                </a:lnTo>
                <a:lnTo>
                  <a:pt x="4340" y="500"/>
                </a:lnTo>
                <a:lnTo>
                  <a:pt x="4340" y="454"/>
                </a:lnTo>
                <a:lnTo>
                  <a:pt x="4347" y="430"/>
                </a:lnTo>
                <a:lnTo>
                  <a:pt x="4364" y="418"/>
                </a:lnTo>
                <a:lnTo>
                  <a:pt x="4384" y="404"/>
                </a:lnTo>
                <a:lnTo>
                  <a:pt x="4400" y="392"/>
                </a:lnTo>
                <a:lnTo>
                  <a:pt x="4408" y="387"/>
                </a:lnTo>
                <a:lnTo>
                  <a:pt x="4408" y="380"/>
                </a:lnTo>
                <a:lnTo>
                  <a:pt x="4408" y="365"/>
                </a:lnTo>
                <a:lnTo>
                  <a:pt x="4410" y="348"/>
                </a:lnTo>
                <a:lnTo>
                  <a:pt x="4422" y="339"/>
                </a:lnTo>
                <a:lnTo>
                  <a:pt x="4439" y="336"/>
                </a:lnTo>
                <a:lnTo>
                  <a:pt x="4453" y="332"/>
                </a:lnTo>
                <a:lnTo>
                  <a:pt x="4463" y="322"/>
                </a:lnTo>
                <a:lnTo>
                  <a:pt x="4470" y="308"/>
                </a:lnTo>
                <a:lnTo>
                  <a:pt x="4477" y="288"/>
                </a:lnTo>
                <a:lnTo>
                  <a:pt x="4487" y="274"/>
                </a:lnTo>
                <a:lnTo>
                  <a:pt x="4494" y="264"/>
                </a:lnTo>
                <a:lnTo>
                  <a:pt x="4499" y="260"/>
                </a:lnTo>
                <a:lnTo>
                  <a:pt x="4499" y="257"/>
                </a:lnTo>
                <a:lnTo>
                  <a:pt x="4499" y="252"/>
                </a:lnTo>
                <a:lnTo>
                  <a:pt x="4499" y="248"/>
                </a:lnTo>
                <a:lnTo>
                  <a:pt x="4499" y="240"/>
                </a:lnTo>
                <a:lnTo>
                  <a:pt x="4499" y="236"/>
                </a:lnTo>
                <a:lnTo>
                  <a:pt x="4499" y="228"/>
                </a:lnTo>
                <a:lnTo>
                  <a:pt x="4499" y="223"/>
                </a:lnTo>
                <a:lnTo>
                  <a:pt x="4499" y="219"/>
                </a:lnTo>
                <a:lnTo>
                  <a:pt x="4494" y="209"/>
                </a:lnTo>
                <a:lnTo>
                  <a:pt x="4485" y="197"/>
                </a:lnTo>
                <a:lnTo>
                  <a:pt x="4473" y="183"/>
                </a:lnTo>
                <a:lnTo>
                  <a:pt x="4456" y="166"/>
                </a:lnTo>
                <a:lnTo>
                  <a:pt x="4441" y="151"/>
                </a:lnTo>
                <a:lnTo>
                  <a:pt x="4427" y="135"/>
                </a:lnTo>
                <a:lnTo>
                  <a:pt x="4417" y="123"/>
                </a:lnTo>
                <a:lnTo>
                  <a:pt x="4412" y="113"/>
                </a:lnTo>
                <a:lnTo>
                  <a:pt x="4410" y="101"/>
                </a:lnTo>
                <a:lnTo>
                  <a:pt x="4403" y="87"/>
                </a:lnTo>
                <a:lnTo>
                  <a:pt x="4396" y="67"/>
                </a:lnTo>
                <a:lnTo>
                  <a:pt x="4386" y="48"/>
                </a:lnTo>
                <a:lnTo>
                  <a:pt x="4376" y="29"/>
                </a:lnTo>
                <a:lnTo>
                  <a:pt x="4364" y="14"/>
                </a:lnTo>
                <a:lnTo>
                  <a:pt x="4352" y="5"/>
                </a:lnTo>
                <a:lnTo>
                  <a:pt x="4338" y="0"/>
                </a:lnTo>
                <a:lnTo>
                  <a:pt x="4335" y="0"/>
                </a:lnTo>
                <a:lnTo>
                  <a:pt x="4333" y="0"/>
                </a:lnTo>
                <a:lnTo>
                  <a:pt x="4319" y="5"/>
                </a:lnTo>
                <a:lnTo>
                  <a:pt x="4299" y="12"/>
                </a:lnTo>
                <a:lnTo>
                  <a:pt x="4283" y="22"/>
                </a:lnTo>
                <a:lnTo>
                  <a:pt x="4268" y="34"/>
                </a:lnTo>
                <a:lnTo>
                  <a:pt x="4254" y="50"/>
                </a:lnTo>
                <a:lnTo>
                  <a:pt x="4244" y="67"/>
                </a:lnTo>
                <a:lnTo>
                  <a:pt x="4239" y="89"/>
                </a:lnTo>
                <a:lnTo>
                  <a:pt x="4242" y="113"/>
                </a:lnTo>
                <a:lnTo>
                  <a:pt x="4251" y="168"/>
                </a:lnTo>
                <a:lnTo>
                  <a:pt x="4251" y="226"/>
                </a:lnTo>
                <a:lnTo>
                  <a:pt x="4237" y="279"/>
                </a:lnTo>
                <a:lnTo>
                  <a:pt x="4210" y="320"/>
                </a:lnTo>
                <a:lnTo>
                  <a:pt x="4189" y="334"/>
                </a:lnTo>
                <a:lnTo>
                  <a:pt x="4162" y="348"/>
                </a:lnTo>
                <a:lnTo>
                  <a:pt x="4131" y="363"/>
                </a:lnTo>
                <a:lnTo>
                  <a:pt x="4100" y="377"/>
                </a:lnTo>
                <a:lnTo>
                  <a:pt x="4069" y="389"/>
                </a:lnTo>
                <a:lnTo>
                  <a:pt x="4040" y="399"/>
                </a:lnTo>
                <a:lnTo>
                  <a:pt x="4018" y="406"/>
                </a:lnTo>
                <a:lnTo>
                  <a:pt x="4004" y="413"/>
                </a:lnTo>
                <a:lnTo>
                  <a:pt x="3994" y="421"/>
                </a:lnTo>
                <a:lnTo>
                  <a:pt x="3980" y="433"/>
                </a:lnTo>
                <a:lnTo>
                  <a:pt x="3968" y="445"/>
                </a:lnTo>
                <a:lnTo>
                  <a:pt x="3956" y="459"/>
                </a:lnTo>
                <a:lnTo>
                  <a:pt x="3943" y="473"/>
                </a:lnTo>
                <a:lnTo>
                  <a:pt x="3934" y="485"/>
                </a:lnTo>
                <a:lnTo>
                  <a:pt x="3924" y="497"/>
                </a:lnTo>
                <a:lnTo>
                  <a:pt x="3919" y="505"/>
                </a:lnTo>
                <a:lnTo>
                  <a:pt x="3912" y="517"/>
                </a:lnTo>
                <a:lnTo>
                  <a:pt x="3910" y="531"/>
                </a:lnTo>
                <a:lnTo>
                  <a:pt x="3912" y="546"/>
                </a:lnTo>
                <a:lnTo>
                  <a:pt x="3919" y="562"/>
                </a:lnTo>
                <a:lnTo>
                  <a:pt x="3924" y="579"/>
                </a:lnTo>
                <a:lnTo>
                  <a:pt x="3927" y="601"/>
                </a:lnTo>
                <a:lnTo>
                  <a:pt x="3917" y="620"/>
                </a:lnTo>
                <a:lnTo>
                  <a:pt x="3898" y="642"/>
                </a:lnTo>
                <a:lnTo>
                  <a:pt x="3883" y="651"/>
                </a:lnTo>
                <a:lnTo>
                  <a:pt x="3867" y="656"/>
                </a:lnTo>
                <a:lnTo>
                  <a:pt x="3852" y="661"/>
                </a:lnTo>
                <a:lnTo>
                  <a:pt x="3835" y="663"/>
                </a:lnTo>
                <a:lnTo>
                  <a:pt x="3821" y="666"/>
                </a:lnTo>
                <a:lnTo>
                  <a:pt x="3809" y="668"/>
                </a:lnTo>
                <a:lnTo>
                  <a:pt x="3799" y="670"/>
                </a:lnTo>
                <a:lnTo>
                  <a:pt x="3792" y="673"/>
                </a:lnTo>
                <a:lnTo>
                  <a:pt x="3775" y="678"/>
                </a:lnTo>
                <a:lnTo>
                  <a:pt x="3751" y="680"/>
                </a:lnTo>
                <a:lnTo>
                  <a:pt x="3732" y="685"/>
                </a:lnTo>
                <a:lnTo>
                  <a:pt x="3727" y="699"/>
                </a:lnTo>
                <a:lnTo>
                  <a:pt x="3734" y="714"/>
                </a:lnTo>
                <a:lnTo>
                  <a:pt x="3746" y="726"/>
                </a:lnTo>
                <a:lnTo>
                  <a:pt x="3754" y="740"/>
                </a:lnTo>
                <a:lnTo>
                  <a:pt x="3744" y="764"/>
                </a:lnTo>
                <a:lnTo>
                  <a:pt x="3734" y="779"/>
                </a:lnTo>
                <a:lnTo>
                  <a:pt x="3725" y="793"/>
                </a:lnTo>
                <a:lnTo>
                  <a:pt x="3713" y="803"/>
                </a:lnTo>
                <a:lnTo>
                  <a:pt x="3703" y="812"/>
                </a:lnTo>
                <a:lnTo>
                  <a:pt x="3691" y="822"/>
                </a:lnTo>
                <a:lnTo>
                  <a:pt x="3679" y="831"/>
                </a:lnTo>
                <a:lnTo>
                  <a:pt x="3667" y="841"/>
                </a:lnTo>
                <a:lnTo>
                  <a:pt x="3653" y="853"/>
                </a:lnTo>
                <a:lnTo>
                  <a:pt x="3638" y="868"/>
                </a:lnTo>
                <a:lnTo>
                  <a:pt x="3624" y="882"/>
                </a:lnTo>
                <a:lnTo>
                  <a:pt x="3607" y="899"/>
                </a:lnTo>
                <a:lnTo>
                  <a:pt x="3588" y="913"/>
                </a:lnTo>
                <a:lnTo>
                  <a:pt x="3571" y="928"/>
                </a:lnTo>
                <a:lnTo>
                  <a:pt x="3552" y="942"/>
                </a:lnTo>
                <a:lnTo>
                  <a:pt x="3535" y="954"/>
                </a:lnTo>
                <a:lnTo>
                  <a:pt x="3515" y="961"/>
                </a:lnTo>
                <a:lnTo>
                  <a:pt x="3496" y="966"/>
                </a:lnTo>
                <a:lnTo>
                  <a:pt x="3479" y="966"/>
                </a:lnTo>
                <a:lnTo>
                  <a:pt x="3463" y="966"/>
                </a:lnTo>
                <a:lnTo>
                  <a:pt x="3446" y="964"/>
                </a:lnTo>
                <a:lnTo>
                  <a:pt x="3434" y="959"/>
                </a:lnTo>
                <a:lnTo>
                  <a:pt x="3426" y="952"/>
                </a:lnTo>
                <a:lnTo>
                  <a:pt x="3424" y="942"/>
                </a:lnTo>
                <a:lnTo>
                  <a:pt x="3426" y="932"/>
                </a:lnTo>
                <a:lnTo>
                  <a:pt x="3434" y="913"/>
                </a:lnTo>
                <a:lnTo>
                  <a:pt x="3438" y="896"/>
                </a:lnTo>
                <a:lnTo>
                  <a:pt x="3441" y="882"/>
                </a:lnTo>
                <a:lnTo>
                  <a:pt x="3446" y="865"/>
                </a:lnTo>
                <a:lnTo>
                  <a:pt x="3458" y="853"/>
                </a:lnTo>
                <a:lnTo>
                  <a:pt x="3467" y="841"/>
                </a:lnTo>
                <a:lnTo>
                  <a:pt x="3475" y="831"/>
                </a:lnTo>
                <a:lnTo>
                  <a:pt x="3472" y="812"/>
                </a:lnTo>
                <a:lnTo>
                  <a:pt x="3467" y="793"/>
                </a:lnTo>
                <a:lnTo>
                  <a:pt x="3467" y="779"/>
                </a:lnTo>
                <a:lnTo>
                  <a:pt x="3463" y="767"/>
                </a:lnTo>
                <a:lnTo>
                  <a:pt x="3453" y="755"/>
                </a:lnTo>
                <a:lnTo>
                  <a:pt x="3436" y="735"/>
                </a:lnTo>
                <a:lnTo>
                  <a:pt x="3424" y="711"/>
                </a:lnTo>
                <a:lnTo>
                  <a:pt x="3414" y="692"/>
                </a:lnTo>
                <a:lnTo>
                  <a:pt x="3410" y="685"/>
                </a:lnTo>
                <a:lnTo>
                  <a:pt x="3405" y="692"/>
                </a:lnTo>
                <a:lnTo>
                  <a:pt x="3395" y="707"/>
                </a:lnTo>
                <a:lnTo>
                  <a:pt x="3383" y="723"/>
                </a:lnTo>
                <a:lnTo>
                  <a:pt x="3366" y="738"/>
                </a:lnTo>
                <a:lnTo>
                  <a:pt x="3352" y="743"/>
                </a:lnTo>
                <a:lnTo>
                  <a:pt x="3340" y="740"/>
                </a:lnTo>
                <a:lnTo>
                  <a:pt x="3335" y="731"/>
                </a:lnTo>
                <a:lnTo>
                  <a:pt x="3335" y="711"/>
                </a:lnTo>
                <a:lnTo>
                  <a:pt x="3342" y="692"/>
                </a:lnTo>
                <a:lnTo>
                  <a:pt x="3354" y="680"/>
                </a:lnTo>
                <a:lnTo>
                  <a:pt x="3364" y="663"/>
                </a:lnTo>
                <a:lnTo>
                  <a:pt x="3362" y="642"/>
                </a:lnTo>
                <a:lnTo>
                  <a:pt x="3354" y="618"/>
                </a:lnTo>
                <a:lnTo>
                  <a:pt x="3347" y="596"/>
                </a:lnTo>
                <a:lnTo>
                  <a:pt x="3340" y="582"/>
                </a:lnTo>
                <a:lnTo>
                  <a:pt x="3330" y="567"/>
                </a:lnTo>
                <a:lnTo>
                  <a:pt x="3316" y="558"/>
                </a:lnTo>
                <a:lnTo>
                  <a:pt x="3304" y="548"/>
                </a:lnTo>
                <a:lnTo>
                  <a:pt x="3289" y="541"/>
                </a:lnTo>
                <a:lnTo>
                  <a:pt x="3277" y="536"/>
                </a:lnTo>
                <a:lnTo>
                  <a:pt x="3261" y="531"/>
                </a:lnTo>
                <a:lnTo>
                  <a:pt x="3241" y="524"/>
                </a:lnTo>
                <a:lnTo>
                  <a:pt x="3227" y="517"/>
                </a:lnTo>
                <a:lnTo>
                  <a:pt x="3220" y="514"/>
                </a:lnTo>
                <a:lnTo>
                  <a:pt x="3217" y="524"/>
                </a:lnTo>
                <a:lnTo>
                  <a:pt x="3210" y="543"/>
                </a:lnTo>
                <a:lnTo>
                  <a:pt x="3203" y="567"/>
                </a:lnTo>
                <a:lnTo>
                  <a:pt x="3198" y="589"/>
                </a:lnTo>
                <a:lnTo>
                  <a:pt x="3196" y="608"/>
                </a:lnTo>
                <a:lnTo>
                  <a:pt x="3196" y="627"/>
                </a:lnTo>
                <a:lnTo>
                  <a:pt x="3191" y="642"/>
                </a:lnTo>
                <a:lnTo>
                  <a:pt x="3176" y="642"/>
                </a:lnTo>
                <a:lnTo>
                  <a:pt x="3157" y="639"/>
                </a:lnTo>
                <a:lnTo>
                  <a:pt x="3143" y="649"/>
                </a:lnTo>
                <a:lnTo>
                  <a:pt x="3133" y="666"/>
                </a:lnTo>
                <a:lnTo>
                  <a:pt x="3128" y="690"/>
                </a:lnTo>
                <a:lnTo>
                  <a:pt x="3128" y="714"/>
                </a:lnTo>
                <a:lnTo>
                  <a:pt x="3131" y="735"/>
                </a:lnTo>
                <a:lnTo>
                  <a:pt x="3135" y="755"/>
                </a:lnTo>
                <a:lnTo>
                  <a:pt x="3138" y="781"/>
                </a:lnTo>
                <a:lnTo>
                  <a:pt x="3147" y="810"/>
                </a:lnTo>
                <a:lnTo>
                  <a:pt x="3160" y="846"/>
                </a:lnTo>
                <a:lnTo>
                  <a:pt x="3167" y="884"/>
                </a:lnTo>
                <a:lnTo>
                  <a:pt x="3167" y="923"/>
                </a:lnTo>
                <a:lnTo>
                  <a:pt x="3160" y="956"/>
                </a:lnTo>
                <a:lnTo>
                  <a:pt x="3150" y="980"/>
                </a:lnTo>
                <a:lnTo>
                  <a:pt x="3138" y="995"/>
                </a:lnTo>
                <a:lnTo>
                  <a:pt x="3119" y="1002"/>
                </a:lnTo>
                <a:lnTo>
                  <a:pt x="3097" y="1002"/>
                </a:lnTo>
                <a:lnTo>
                  <a:pt x="3080" y="995"/>
                </a:lnTo>
                <a:lnTo>
                  <a:pt x="3066" y="980"/>
                </a:lnTo>
                <a:lnTo>
                  <a:pt x="3054" y="954"/>
                </a:lnTo>
                <a:lnTo>
                  <a:pt x="3044" y="923"/>
                </a:lnTo>
                <a:lnTo>
                  <a:pt x="3034" y="894"/>
                </a:lnTo>
                <a:lnTo>
                  <a:pt x="3030" y="868"/>
                </a:lnTo>
                <a:lnTo>
                  <a:pt x="3027" y="844"/>
                </a:lnTo>
                <a:lnTo>
                  <a:pt x="3027" y="810"/>
                </a:lnTo>
                <a:lnTo>
                  <a:pt x="3027" y="764"/>
                </a:lnTo>
                <a:lnTo>
                  <a:pt x="3030" y="721"/>
                </a:lnTo>
                <a:lnTo>
                  <a:pt x="3039" y="690"/>
                </a:lnTo>
                <a:lnTo>
                  <a:pt x="3046" y="670"/>
                </a:lnTo>
                <a:lnTo>
                  <a:pt x="3046" y="656"/>
                </a:lnTo>
                <a:lnTo>
                  <a:pt x="3046" y="646"/>
                </a:lnTo>
                <a:lnTo>
                  <a:pt x="3044" y="642"/>
                </a:lnTo>
                <a:lnTo>
                  <a:pt x="3042" y="644"/>
                </a:lnTo>
                <a:lnTo>
                  <a:pt x="3037" y="654"/>
                </a:lnTo>
                <a:lnTo>
                  <a:pt x="3027" y="663"/>
                </a:lnTo>
                <a:lnTo>
                  <a:pt x="3018" y="673"/>
                </a:lnTo>
                <a:lnTo>
                  <a:pt x="3008" y="673"/>
                </a:lnTo>
                <a:lnTo>
                  <a:pt x="3006" y="661"/>
                </a:lnTo>
                <a:lnTo>
                  <a:pt x="3008" y="642"/>
                </a:lnTo>
                <a:lnTo>
                  <a:pt x="3018" y="620"/>
                </a:lnTo>
                <a:lnTo>
                  <a:pt x="3027" y="601"/>
                </a:lnTo>
                <a:lnTo>
                  <a:pt x="3037" y="586"/>
                </a:lnTo>
                <a:lnTo>
                  <a:pt x="3051" y="567"/>
                </a:lnTo>
                <a:lnTo>
                  <a:pt x="3080" y="546"/>
                </a:lnTo>
                <a:lnTo>
                  <a:pt x="3097" y="534"/>
                </a:lnTo>
                <a:lnTo>
                  <a:pt x="3111" y="524"/>
                </a:lnTo>
                <a:lnTo>
                  <a:pt x="3126" y="514"/>
                </a:lnTo>
                <a:lnTo>
                  <a:pt x="3138" y="507"/>
                </a:lnTo>
                <a:lnTo>
                  <a:pt x="3150" y="502"/>
                </a:lnTo>
                <a:lnTo>
                  <a:pt x="3162" y="497"/>
                </a:lnTo>
                <a:lnTo>
                  <a:pt x="3172" y="493"/>
                </a:lnTo>
                <a:lnTo>
                  <a:pt x="3181" y="493"/>
                </a:lnTo>
                <a:lnTo>
                  <a:pt x="3191" y="493"/>
                </a:lnTo>
                <a:lnTo>
                  <a:pt x="3203" y="495"/>
                </a:lnTo>
                <a:lnTo>
                  <a:pt x="3215" y="495"/>
                </a:lnTo>
                <a:lnTo>
                  <a:pt x="3227" y="497"/>
                </a:lnTo>
                <a:lnTo>
                  <a:pt x="3236" y="497"/>
                </a:lnTo>
                <a:lnTo>
                  <a:pt x="3246" y="495"/>
                </a:lnTo>
                <a:lnTo>
                  <a:pt x="3253" y="493"/>
                </a:lnTo>
                <a:lnTo>
                  <a:pt x="3256" y="488"/>
                </a:lnTo>
                <a:lnTo>
                  <a:pt x="3261" y="478"/>
                </a:lnTo>
                <a:lnTo>
                  <a:pt x="3263" y="471"/>
                </a:lnTo>
                <a:lnTo>
                  <a:pt x="3261" y="464"/>
                </a:lnTo>
                <a:lnTo>
                  <a:pt x="3251" y="457"/>
                </a:lnTo>
                <a:lnTo>
                  <a:pt x="3234" y="454"/>
                </a:lnTo>
                <a:lnTo>
                  <a:pt x="3217" y="454"/>
                </a:lnTo>
                <a:lnTo>
                  <a:pt x="3200" y="454"/>
                </a:lnTo>
                <a:lnTo>
                  <a:pt x="3186" y="452"/>
                </a:lnTo>
                <a:lnTo>
                  <a:pt x="3179" y="447"/>
                </a:lnTo>
                <a:lnTo>
                  <a:pt x="3169" y="442"/>
                </a:lnTo>
                <a:lnTo>
                  <a:pt x="3155" y="440"/>
                </a:lnTo>
                <a:lnTo>
                  <a:pt x="3140" y="435"/>
                </a:lnTo>
                <a:lnTo>
                  <a:pt x="3126" y="435"/>
                </a:lnTo>
                <a:lnTo>
                  <a:pt x="3114" y="435"/>
                </a:lnTo>
                <a:lnTo>
                  <a:pt x="3102" y="435"/>
                </a:lnTo>
                <a:lnTo>
                  <a:pt x="3092" y="440"/>
                </a:lnTo>
                <a:lnTo>
                  <a:pt x="3078" y="452"/>
                </a:lnTo>
                <a:lnTo>
                  <a:pt x="3066" y="464"/>
                </a:lnTo>
                <a:lnTo>
                  <a:pt x="3051" y="471"/>
                </a:lnTo>
                <a:lnTo>
                  <a:pt x="3027" y="473"/>
                </a:lnTo>
                <a:lnTo>
                  <a:pt x="3013" y="473"/>
                </a:lnTo>
                <a:lnTo>
                  <a:pt x="2998" y="471"/>
                </a:lnTo>
                <a:lnTo>
                  <a:pt x="2984" y="471"/>
                </a:lnTo>
                <a:lnTo>
                  <a:pt x="2970" y="466"/>
                </a:lnTo>
                <a:lnTo>
                  <a:pt x="2955" y="464"/>
                </a:lnTo>
                <a:lnTo>
                  <a:pt x="2943" y="459"/>
                </a:lnTo>
                <a:lnTo>
                  <a:pt x="2936" y="454"/>
                </a:lnTo>
                <a:lnTo>
                  <a:pt x="2931" y="447"/>
                </a:lnTo>
                <a:lnTo>
                  <a:pt x="2929" y="433"/>
                </a:lnTo>
                <a:lnTo>
                  <a:pt x="2929" y="421"/>
                </a:lnTo>
                <a:lnTo>
                  <a:pt x="2933" y="411"/>
                </a:lnTo>
                <a:lnTo>
                  <a:pt x="2943" y="404"/>
                </a:lnTo>
                <a:lnTo>
                  <a:pt x="2950" y="394"/>
                </a:lnTo>
                <a:lnTo>
                  <a:pt x="2953" y="385"/>
                </a:lnTo>
                <a:lnTo>
                  <a:pt x="2943" y="380"/>
                </a:lnTo>
                <a:lnTo>
                  <a:pt x="2926" y="387"/>
                </a:lnTo>
                <a:lnTo>
                  <a:pt x="2914" y="397"/>
                </a:lnTo>
                <a:lnTo>
                  <a:pt x="2902" y="406"/>
                </a:lnTo>
                <a:lnTo>
                  <a:pt x="2893" y="418"/>
                </a:lnTo>
                <a:lnTo>
                  <a:pt x="2881" y="433"/>
                </a:lnTo>
                <a:lnTo>
                  <a:pt x="2871" y="445"/>
                </a:lnTo>
                <a:lnTo>
                  <a:pt x="2859" y="457"/>
                </a:lnTo>
                <a:lnTo>
                  <a:pt x="2852" y="466"/>
                </a:lnTo>
                <a:lnTo>
                  <a:pt x="2842" y="473"/>
                </a:lnTo>
                <a:lnTo>
                  <a:pt x="2832" y="478"/>
                </a:lnTo>
                <a:lnTo>
                  <a:pt x="2823" y="485"/>
                </a:lnTo>
                <a:lnTo>
                  <a:pt x="2811" y="490"/>
                </a:lnTo>
                <a:lnTo>
                  <a:pt x="2801" y="495"/>
                </a:lnTo>
                <a:lnTo>
                  <a:pt x="2789" y="500"/>
                </a:lnTo>
                <a:lnTo>
                  <a:pt x="2777" y="502"/>
                </a:lnTo>
                <a:lnTo>
                  <a:pt x="2768" y="502"/>
                </a:lnTo>
                <a:lnTo>
                  <a:pt x="2758" y="500"/>
                </a:lnTo>
                <a:lnTo>
                  <a:pt x="2743" y="490"/>
                </a:lnTo>
                <a:lnTo>
                  <a:pt x="2734" y="478"/>
                </a:lnTo>
                <a:lnTo>
                  <a:pt x="2727" y="469"/>
                </a:lnTo>
                <a:lnTo>
                  <a:pt x="2724" y="466"/>
                </a:lnTo>
                <a:lnTo>
                  <a:pt x="2722" y="471"/>
                </a:lnTo>
                <a:lnTo>
                  <a:pt x="2717" y="478"/>
                </a:lnTo>
                <a:lnTo>
                  <a:pt x="2705" y="488"/>
                </a:lnTo>
                <a:lnTo>
                  <a:pt x="2683" y="493"/>
                </a:lnTo>
                <a:lnTo>
                  <a:pt x="2664" y="490"/>
                </a:lnTo>
                <a:lnTo>
                  <a:pt x="2662" y="483"/>
                </a:lnTo>
                <a:lnTo>
                  <a:pt x="2671" y="469"/>
                </a:lnTo>
                <a:lnTo>
                  <a:pt x="2683" y="452"/>
                </a:lnTo>
                <a:lnTo>
                  <a:pt x="2691" y="440"/>
                </a:lnTo>
                <a:lnTo>
                  <a:pt x="2698" y="428"/>
                </a:lnTo>
                <a:lnTo>
                  <a:pt x="2710" y="416"/>
                </a:lnTo>
                <a:lnTo>
                  <a:pt x="2722" y="401"/>
                </a:lnTo>
                <a:lnTo>
                  <a:pt x="2734" y="389"/>
                </a:lnTo>
                <a:lnTo>
                  <a:pt x="2748" y="377"/>
                </a:lnTo>
                <a:lnTo>
                  <a:pt x="2760" y="368"/>
                </a:lnTo>
                <a:lnTo>
                  <a:pt x="2772" y="360"/>
                </a:lnTo>
                <a:lnTo>
                  <a:pt x="2792" y="353"/>
                </a:lnTo>
                <a:lnTo>
                  <a:pt x="2801" y="348"/>
                </a:lnTo>
                <a:lnTo>
                  <a:pt x="2806" y="346"/>
                </a:lnTo>
                <a:lnTo>
                  <a:pt x="2804" y="344"/>
                </a:lnTo>
                <a:lnTo>
                  <a:pt x="2796" y="341"/>
                </a:lnTo>
                <a:lnTo>
                  <a:pt x="2784" y="336"/>
                </a:lnTo>
                <a:lnTo>
                  <a:pt x="2770" y="332"/>
                </a:lnTo>
                <a:lnTo>
                  <a:pt x="2756" y="327"/>
                </a:lnTo>
                <a:lnTo>
                  <a:pt x="2739" y="324"/>
                </a:lnTo>
                <a:lnTo>
                  <a:pt x="2722" y="324"/>
                </a:lnTo>
                <a:lnTo>
                  <a:pt x="2705" y="329"/>
                </a:lnTo>
                <a:lnTo>
                  <a:pt x="2679" y="336"/>
                </a:lnTo>
                <a:lnTo>
                  <a:pt x="2664" y="336"/>
                </a:lnTo>
                <a:lnTo>
                  <a:pt x="2652" y="332"/>
                </a:lnTo>
                <a:lnTo>
                  <a:pt x="2635" y="329"/>
                </a:lnTo>
                <a:lnTo>
                  <a:pt x="2614" y="324"/>
                </a:lnTo>
                <a:lnTo>
                  <a:pt x="2590" y="315"/>
                </a:lnTo>
                <a:lnTo>
                  <a:pt x="2573" y="308"/>
                </a:lnTo>
                <a:lnTo>
                  <a:pt x="2566" y="303"/>
                </a:lnTo>
                <a:lnTo>
                  <a:pt x="2561" y="300"/>
                </a:lnTo>
                <a:lnTo>
                  <a:pt x="2544" y="298"/>
                </a:lnTo>
                <a:lnTo>
                  <a:pt x="2527" y="296"/>
                </a:lnTo>
                <a:lnTo>
                  <a:pt x="2508" y="298"/>
                </a:lnTo>
                <a:lnTo>
                  <a:pt x="2498" y="300"/>
                </a:lnTo>
                <a:lnTo>
                  <a:pt x="2489" y="300"/>
                </a:lnTo>
                <a:lnTo>
                  <a:pt x="2479" y="303"/>
                </a:lnTo>
                <a:lnTo>
                  <a:pt x="2469" y="303"/>
                </a:lnTo>
                <a:lnTo>
                  <a:pt x="2460" y="300"/>
                </a:lnTo>
                <a:lnTo>
                  <a:pt x="2450" y="298"/>
                </a:lnTo>
                <a:lnTo>
                  <a:pt x="2440" y="293"/>
                </a:lnTo>
                <a:lnTo>
                  <a:pt x="2433" y="286"/>
                </a:lnTo>
                <a:lnTo>
                  <a:pt x="2421" y="269"/>
                </a:lnTo>
                <a:lnTo>
                  <a:pt x="2409" y="252"/>
                </a:lnTo>
                <a:lnTo>
                  <a:pt x="2392" y="245"/>
                </a:lnTo>
                <a:lnTo>
                  <a:pt x="2371" y="255"/>
                </a:lnTo>
                <a:lnTo>
                  <a:pt x="2356" y="264"/>
                </a:lnTo>
                <a:lnTo>
                  <a:pt x="2339" y="269"/>
                </a:lnTo>
                <a:lnTo>
                  <a:pt x="2320" y="274"/>
                </a:lnTo>
                <a:lnTo>
                  <a:pt x="2299" y="279"/>
                </a:lnTo>
                <a:lnTo>
                  <a:pt x="2272" y="279"/>
                </a:lnTo>
                <a:lnTo>
                  <a:pt x="2243" y="281"/>
                </a:lnTo>
                <a:lnTo>
                  <a:pt x="2210" y="281"/>
                </a:lnTo>
                <a:lnTo>
                  <a:pt x="2174" y="281"/>
                </a:lnTo>
                <a:lnTo>
                  <a:pt x="2152" y="281"/>
                </a:lnTo>
                <a:lnTo>
                  <a:pt x="2123" y="281"/>
                </a:lnTo>
                <a:lnTo>
                  <a:pt x="2089" y="281"/>
                </a:lnTo>
                <a:lnTo>
                  <a:pt x="2051" y="281"/>
                </a:lnTo>
                <a:lnTo>
                  <a:pt x="2010" y="281"/>
                </a:lnTo>
                <a:lnTo>
                  <a:pt x="1964" y="281"/>
                </a:lnTo>
                <a:lnTo>
                  <a:pt x="1916" y="281"/>
                </a:lnTo>
                <a:lnTo>
                  <a:pt x="1868" y="281"/>
                </a:lnTo>
                <a:lnTo>
                  <a:pt x="1818" y="281"/>
                </a:lnTo>
                <a:lnTo>
                  <a:pt x="1770" y="279"/>
                </a:lnTo>
                <a:lnTo>
                  <a:pt x="1721" y="279"/>
                </a:lnTo>
                <a:lnTo>
                  <a:pt x="1673" y="276"/>
                </a:lnTo>
                <a:lnTo>
                  <a:pt x="1630" y="276"/>
                </a:lnTo>
                <a:lnTo>
                  <a:pt x="1589" y="274"/>
                </a:lnTo>
                <a:lnTo>
                  <a:pt x="1551" y="269"/>
                </a:lnTo>
                <a:lnTo>
                  <a:pt x="1519" y="267"/>
                </a:lnTo>
                <a:lnTo>
                  <a:pt x="1481" y="262"/>
                </a:lnTo>
                <a:lnTo>
                  <a:pt x="1430" y="257"/>
                </a:lnTo>
                <a:lnTo>
                  <a:pt x="1368" y="250"/>
                </a:lnTo>
                <a:lnTo>
                  <a:pt x="1296" y="243"/>
                </a:lnTo>
                <a:lnTo>
                  <a:pt x="1216" y="233"/>
                </a:lnTo>
                <a:lnTo>
                  <a:pt x="1130" y="226"/>
                </a:lnTo>
                <a:lnTo>
                  <a:pt x="1038" y="214"/>
                </a:lnTo>
                <a:lnTo>
                  <a:pt x="947" y="204"/>
                </a:lnTo>
                <a:lnTo>
                  <a:pt x="856" y="192"/>
                </a:lnTo>
                <a:lnTo>
                  <a:pt x="764" y="178"/>
                </a:lnTo>
                <a:lnTo>
                  <a:pt x="678" y="166"/>
                </a:lnTo>
                <a:lnTo>
                  <a:pt x="596" y="151"/>
                </a:lnTo>
                <a:lnTo>
                  <a:pt x="524" y="137"/>
                </a:lnTo>
                <a:lnTo>
                  <a:pt x="459" y="120"/>
                </a:lnTo>
                <a:lnTo>
                  <a:pt x="406" y="103"/>
                </a:lnTo>
                <a:lnTo>
                  <a:pt x="368" y="87"/>
                </a:lnTo>
                <a:lnTo>
                  <a:pt x="315" y="159"/>
                </a:lnTo>
                <a:lnTo>
                  <a:pt x="209" y="96"/>
                </a:lnTo>
                <a:close/>
              </a:path>
            </a:pathLst>
          </a:custGeom>
          <a:solidFill>
            <a:srgbClr val="CA66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685800" y="6156325"/>
            <a:ext cx="777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Georgia" pitchFamily="18" charset="0"/>
              </a:rPr>
              <a:t>Any college will take either the SAT or ACT without prejudice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476" y="5349429"/>
            <a:ext cx="4880472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Colleges will accept either test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without prejudice.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2747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8" y="87486"/>
            <a:ext cx="8903366" cy="7814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The ACT Has Rocked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the SAT’s W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orld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!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2771888"/>
              </p:ext>
            </p:extLst>
          </p:nvPr>
        </p:nvGraphicFramePr>
        <p:xfrm>
          <a:off x="132348" y="1334158"/>
          <a:ext cx="3978444" cy="40340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7886"/>
                <a:gridCol w="1379850"/>
                <a:gridCol w="1126716"/>
                <a:gridCol w="903992"/>
              </a:tblGrid>
              <a:tr h="36233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SAT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Gap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1,475,623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1,186,251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289,372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1,465,744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1,206,455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259,289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1,494,531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1,300,599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193,932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1,518,859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1,421,941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96,918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1,530,128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1,480,469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49,659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/>
                        <a:t>1,597,329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/>
                        <a:t>1,568,835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28,494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/>
                        <a:t>1,647,123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/>
                        <a:t>1,623,112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24,011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5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/>
                        <a:t>1,664,479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*1,666,209</a:t>
                      </a:r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-1,730</a:t>
                      </a:r>
                      <a:endParaRPr lang="en-US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577590"/>
              </p:ext>
            </p:extLst>
          </p:nvPr>
        </p:nvGraphicFramePr>
        <p:xfrm>
          <a:off x="4343399" y="1237906"/>
          <a:ext cx="4692315" cy="425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32348" y="5867557"/>
            <a:ext cx="8903366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Georgia" pitchFamily="18" charset="0"/>
              </a:rPr>
              <a:t>Any college will take either the SAT or ACT without prejudice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32348" y="5959632"/>
            <a:ext cx="8903366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2348" y="6019957"/>
            <a:ext cx="89033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Aligning with the Common Core has made the ACT the big winner!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770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 Quick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Anatomy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of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the Tests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784" y="2162175"/>
            <a:ext cx="4038600" cy="2640013"/>
          </a:xfrm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30984" y="4948992"/>
            <a:ext cx="388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73972E"/>
                </a:solidFill>
                <a:latin typeface="Helvetica"/>
                <a:cs typeface="Helvetica"/>
              </a:rPr>
              <a:t> Abstract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73972E"/>
                </a:solidFill>
                <a:latin typeface="Helvetica"/>
                <a:cs typeface="Helvetica"/>
              </a:rPr>
              <a:t> Foreign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73972E"/>
                </a:solidFill>
                <a:latin typeface="Helvetica"/>
                <a:cs typeface="Helvetica"/>
              </a:rPr>
              <a:t> Easier to coach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73972E"/>
                </a:solidFill>
                <a:latin typeface="Helvetica"/>
                <a:cs typeface="Helvetica"/>
              </a:rPr>
              <a:t> Learn the language of, solve   </a:t>
            </a:r>
          </a:p>
          <a:p>
            <a:r>
              <a:rPr lang="en-US" sz="2000" dirty="0">
                <a:solidFill>
                  <a:srgbClr val="73972E"/>
                </a:solidFill>
                <a:latin typeface="Helvetica"/>
                <a:cs typeface="Helvetica"/>
              </a:rPr>
              <a:t>  the mysteries of the test</a:t>
            </a:r>
          </a:p>
        </p:txBody>
      </p:sp>
      <p:pic>
        <p:nvPicPr>
          <p:cNvPr id="1024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-4393" b="30972"/>
          <a:stretch>
            <a:fillRect/>
          </a:stretch>
        </p:blipFill>
        <p:spPr>
          <a:xfrm>
            <a:off x="5136144" y="1936750"/>
            <a:ext cx="3581400" cy="2878138"/>
          </a:xfrm>
        </p:spPr>
      </p:pic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4986411" y="4948992"/>
            <a:ext cx="38554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C211D"/>
                </a:solidFill>
                <a:latin typeface="Helvetica"/>
                <a:cs typeface="Helvetica"/>
              </a:rPr>
              <a:t> Concrete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AC211D"/>
                </a:solidFill>
                <a:latin typeface="Helvetica"/>
                <a:cs typeface="Helvetica"/>
              </a:rPr>
              <a:t> Familiar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AC211D"/>
                </a:solidFill>
                <a:latin typeface="Helvetica"/>
                <a:cs typeface="Helvetica"/>
              </a:rPr>
              <a:t> Comparatively less coachable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AC211D"/>
                </a:solidFill>
                <a:latin typeface="Helvetica"/>
                <a:cs typeface="Helvetica"/>
              </a:rPr>
              <a:t> Practice, get more familiar  </a:t>
            </a:r>
          </a:p>
          <a:p>
            <a:r>
              <a:rPr lang="en-US" sz="2000" dirty="0">
                <a:solidFill>
                  <a:srgbClr val="AC211D"/>
                </a:solidFill>
                <a:latin typeface="Helvetica"/>
                <a:cs typeface="Helvetica"/>
              </a:rPr>
              <a:t>  with the test</a:t>
            </a: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668384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10249" name="AutoShape 18"/>
          <p:cNvSpPr>
            <a:spLocks noChangeArrowheads="1"/>
          </p:cNvSpPr>
          <p:nvPr/>
        </p:nvSpPr>
        <p:spPr bwMode="auto">
          <a:xfrm>
            <a:off x="5059944" y="1879600"/>
            <a:ext cx="3581400" cy="2997200"/>
          </a:xfrm>
          <a:prstGeom prst="roundRect">
            <a:avLst>
              <a:gd name="adj" fmla="val 16667"/>
            </a:avLst>
          </a:prstGeom>
          <a:noFill/>
          <a:ln w="203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457200" y="60750"/>
            <a:ext cx="82296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Reading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39944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Abstract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Analogous Thinking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Interpretation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How might the author respond?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Vocabulary matters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323435"/>
            <a:ext cx="3994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Straightforward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Content-based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What did I read?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What happened to the character?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Vocabulary relatively less important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70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457200" y="60750"/>
            <a:ext cx="82296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Math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Covers Geometry, Algebra I, and Algebra II (advanced functions and graphs)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Unique language, trick-filled questions 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430379"/>
            <a:ext cx="399448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Covers Geometry, Algebra I, Algebra II, and Trigonometry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More straight-forward and familiar question types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66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84" y="271839"/>
            <a:ext cx="900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Understand the Needs of Colleges and Universities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9734" y="2084155"/>
            <a:ext cx="4590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If you understand institutional priorities, you can craft an application that makes you more appealing.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05" y="2221700"/>
            <a:ext cx="2992783" cy="3810000"/>
          </a:xfrm>
          <a:prstGeom prst="rect">
            <a:avLst/>
          </a:prstGeom>
        </p:spPr>
      </p:pic>
      <p:pic>
        <p:nvPicPr>
          <p:cNvPr id="8" name="Picture 7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pic>
        <p:nvPicPr>
          <p:cNvPr id="9" name="Picture 8" descr="atslogo.pdf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2D9F7"/>
              </a:clrFrom>
              <a:clrTo>
                <a:srgbClr val="C2D9F7">
                  <a:alpha val="0"/>
                </a:srgbClr>
              </a:clrTo>
            </a:clrChang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7201" b="24501"/>
          <a:stretch/>
        </p:blipFill>
        <p:spPr>
          <a:xfrm>
            <a:off x="6159571" y="6011253"/>
            <a:ext cx="2984428" cy="8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0" y="60750"/>
            <a:ext cx="9144000" cy="9017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English/Writing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Counts for most students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Essay is lumped together with the multiple choice to get the total writing score 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430379"/>
            <a:ext cx="39944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Counts for all students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Essay is optional (but you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should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complete it)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72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0" y="60750"/>
            <a:ext cx="91440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Science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Does not exist.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430379"/>
            <a:ext cx="39944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Primarily graph and table analysis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Counts towards composite score</a:t>
            </a:r>
          </a:p>
        </p:txBody>
      </p:sp>
    </p:spTree>
    <p:extLst>
      <p:ext uri="{BB962C8B-B14F-4D97-AF65-F5344CB8AC3E}">
        <p14:creationId xmlns:p14="http://schemas.microsoft.com/office/powerpoint/2010/main" val="31386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0" y="60750"/>
            <a:ext cx="91440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Timing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This is the marathon.  Speed is relatively less important, but the test is 10 sections and 3.75 hours long!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336803"/>
            <a:ext cx="399448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This is the sprint.  The test is only 4 sections and just under 3 hours long (without the optional essay); however, many students have trouble finishing.</a:t>
            </a:r>
          </a:p>
        </p:txBody>
      </p:sp>
    </p:spTree>
    <p:extLst>
      <p:ext uri="{BB962C8B-B14F-4D97-AF65-F5344CB8AC3E}">
        <p14:creationId xmlns:p14="http://schemas.microsoft.com/office/powerpoint/2010/main" val="3345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0" y="60750"/>
            <a:ext cx="91440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Guessing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2" name="Rectangle 221"/>
          <p:cNvSpPr>
            <a:spLocks noChangeArrowheads="1"/>
          </p:cNvSpPr>
          <p:nvPr/>
        </p:nvSpPr>
        <p:spPr bwMode="auto">
          <a:xfrm>
            <a:off x="457200" y="639286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4" name="Rectangle 217"/>
          <p:cNvSpPr>
            <a:spLocks noChangeArrowheads="1"/>
          </p:cNvSpPr>
          <p:nvPr/>
        </p:nvSpPr>
        <p:spPr bwMode="auto">
          <a:xfrm>
            <a:off x="5880100" y="4862513"/>
            <a:ext cx="261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Simple,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straight forward, 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more academic </a:t>
            </a: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4493478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4495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Students lose a quarter of a point for each question they miss, so blind guessing is penalized on the SAT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336803"/>
            <a:ext cx="3994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Students lose nothing for missed questions, so it’s a good idea to “Christmas tree” questions they can’t answer in time</a:t>
            </a:r>
          </a:p>
        </p:txBody>
      </p:sp>
    </p:spTree>
    <p:extLst>
      <p:ext uri="{BB962C8B-B14F-4D97-AF65-F5344CB8AC3E}">
        <p14:creationId xmlns:p14="http://schemas.microsoft.com/office/powerpoint/2010/main" val="10515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6"/>
          <p:cNvSpPr>
            <a:spLocks noGrp="1" noChangeArrowheads="1"/>
          </p:cNvSpPr>
          <p:nvPr>
            <p:ph type="title"/>
          </p:nvPr>
        </p:nvSpPr>
        <p:spPr>
          <a:xfrm>
            <a:off x="0" y="60750"/>
            <a:ext cx="9144000" cy="9017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Deeper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Comparison: Scoring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2291" name="Rectangle 223"/>
          <p:cNvSpPr>
            <a:spLocks noChangeArrowheads="1"/>
          </p:cNvSpPr>
          <p:nvPr/>
        </p:nvSpPr>
        <p:spPr bwMode="auto">
          <a:xfrm>
            <a:off x="5880100" y="6392863"/>
            <a:ext cx="261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434343"/>
              </a:solidFill>
              <a:latin typeface="Georgia" pitchFamily="18" charset="0"/>
            </a:endParaRPr>
          </a:p>
        </p:txBody>
      </p:sp>
      <p:sp>
        <p:nvSpPr>
          <p:cNvPr id="12293" name="Rectangle 218"/>
          <p:cNvSpPr>
            <a:spLocks noChangeArrowheads="1"/>
          </p:cNvSpPr>
          <p:nvPr/>
        </p:nvSpPr>
        <p:spPr bwMode="auto">
          <a:xfrm>
            <a:off x="457200" y="586740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297" name="Rectangle 214"/>
          <p:cNvSpPr>
            <a:spLocks noChangeArrowheads="1"/>
          </p:cNvSpPr>
          <p:nvPr/>
        </p:nvSpPr>
        <p:spPr bwMode="auto">
          <a:xfrm>
            <a:off x="5880100" y="3125788"/>
            <a:ext cx="2616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Geometry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Algebra I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latin typeface="Helvetica"/>
                <a:cs typeface="Helvetica"/>
              </a:rPr>
              <a:t>Trigonometry </a:t>
            </a:r>
          </a:p>
          <a:p>
            <a:pPr>
              <a:spcBef>
                <a:spcPct val="2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300" name="Rectangle 211"/>
          <p:cNvSpPr>
            <a:spLocks noChangeArrowheads="1"/>
          </p:cNvSpPr>
          <p:nvPr/>
        </p:nvSpPr>
        <p:spPr bwMode="auto">
          <a:xfrm>
            <a:off x="5880100" y="2571750"/>
            <a:ext cx="2616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3" name="Rectangle 208"/>
          <p:cNvSpPr>
            <a:spLocks noChangeArrowheads="1"/>
          </p:cNvSpPr>
          <p:nvPr/>
        </p:nvSpPr>
        <p:spPr bwMode="auto">
          <a:xfrm>
            <a:off x="5880100" y="2046288"/>
            <a:ext cx="261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12308" name="Rectangle 203"/>
          <p:cNvSpPr>
            <a:spLocks noChangeArrowheads="1"/>
          </p:cNvSpPr>
          <p:nvPr/>
        </p:nvSpPr>
        <p:spPr bwMode="auto">
          <a:xfrm>
            <a:off x="457200" y="1524000"/>
            <a:ext cx="2806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solidFill>
                <a:srgbClr val="434343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903882"/>
            <a:ext cx="3994483" cy="3849241"/>
          </a:xfrm>
          <a:prstGeom prst="roundRect">
            <a:avLst/>
          </a:prstGeom>
          <a:gradFill flip="none" rotWithShape="1">
            <a:gsLst>
              <a:gs pos="0">
                <a:srgbClr val="02A2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92317" y="1897798"/>
            <a:ext cx="3994483" cy="3855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775328" y="1066800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28871E"/>
                </a:solidFill>
                <a:latin typeface="HelveticaRounded LT Std Bd"/>
                <a:cs typeface="HelveticaRounded LT Std Bd"/>
              </a:rPr>
              <a:t>SAT</a:t>
            </a:r>
            <a:endParaRPr lang="en-US" sz="3600" dirty="0">
              <a:latin typeface="HelveticaRounded LT Std Bd"/>
              <a:cs typeface="HelveticaRounded LT Std Bd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974344" y="1066800"/>
            <a:ext cx="145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AC211D"/>
                </a:solidFill>
                <a:latin typeface="HelveticaRounded LT Std Bd"/>
                <a:cs typeface="HelveticaRounded LT Std Bd"/>
              </a:rPr>
              <a:t>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1" y="2286000"/>
            <a:ext cx="3863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Section scores range from 200-800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Overall score ranges from 600-2400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Overall score equals sum of the section scores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2317" y="2336803"/>
            <a:ext cx="399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Section scores range from 9-36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Overall scores range from 9-36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Overall score equals average of the section scores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263" y="6143030"/>
            <a:ext cx="882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Rounded LT Std Bd"/>
                <a:cs typeface="HelveticaRounded LT Std Bd"/>
              </a:rPr>
              <a:t>Schools are more likely to “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Rounded LT Std Bd"/>
                <a:cs typeface="HelveticaRounded LT Std Bd"/>
              </a:rPr>
              <a:t>superscore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Rounded LT Std Bd"/>
                <a:cs typeface="HelveticaRounded LT Std Bd"/>
              </a:rPr>
              <a:t>” the SAT!</a:t>
            </a:r>
            <a:endParaRPr lang="en-US" sz="2400" dirty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</p:txBody>
      </p:sp>
    </p:spTree>
    <p:extLst>
      <p:ext uri="{BB962C8B-B14F-4D97-AF65-F5344CB8AC3E}">
        <p14:creationId xmlns:p14="http://schemas.microsoft.com/office/powerpoint/2010/main" val="38835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2824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 GA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and Regional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Schools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43672"/>
              </p:ext>
            </p:extLst>
          </p:nvPr>
        </p:nvGraphicFramePr>
        <p:xfrm>
          <a:off x="935801" y="985952"/>
          <a:ext cx="7205579" cy="49531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40103"/>
                <a:gridCol w="705492"/>
                <a:gridCol w="705492"/>
                <a:gridCol w="705492"/>
                <a:gridCol w="622368"/>
                <a:gridCol w="601579"/>
                <a:gridCol w="748632"/>
                <a:gridCol w="574842"/>
                <a:gridCol w="601579"/>
              </a:tblGrid>
              <a:tr h="724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HelveticaRounded LT Std Bd"/>
                          <a:cs typeface="HelveticaRounded LT Std Bd"/>
                        </a:rPr>
                        <a:t>25-75</a:t>
                      </a:r>
                      <a:r>
                        <a:rPr lang="en-US" baseline="0" smtClean="0">
                          <a:latin typeface="HelveticaRounded LT Std Bd"/>
                          <a:cs typeface="HelveticaRounded LT Std Bd"/>
                        </a:rPr>
                        <a:t>% Ranges</a:t>
                      </a:r>
                      <a:endParaRPr lang="en-US" dirty="0" smtClean="0">
                        <a:latin typeface="HelveticaRounded LT Std Bd"/>
                        <a:cs typeface="HelveticaRounded LT Std Bd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HelveticaRounded LT Std Bd"/>
                          <a:cs typeface="HelveticaRounded LT Std Bd"/>
                        </a:rPr>
                        <a:t>Critical Reading</a:t>
                      </a:r>
                      <a:endParaRPr lang="en-US" dirty="0">
                        <a:latin typeface="HelveticaRounded LT Std Bd"/>
                        <a:cs typeface="HelveticaRounded LT Std Bd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Rounded LT Std Bd"/>
                          <a:cs typeface="HelveticaRounded LT Std Bd"/>
                        </a:rPr>
                        <a:t>Math</a:t>
                      </a:r>
                      <a:endParaRPr lang="en-US" dirty="0">
                        <a:latin typeface="HelveticaRounded LT Std Bd"/>
                        <a:cs typeface="HelveticaRounded LT Std Bd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Rounded LT Std Bd"/>
                          <a:cs typeface="HelveticaRounded LT Std Bd"/>
                        </a:rPr>
                        <a:t>Writing</a:t>
                      </a:r>
                      <a:endParaRPr lang="en-US" dirty="0">
                        <a:latin typeface="HelveticaRounded LT Std Bd"/>
                        <a:cs typeface="HelveticaRounded LT Std Bd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HelveticaRounded LT Std Bd"/>
                          <a:cs typeface="HelveticaRounded LT Std Bd"/>
                        </a:rPr>
                        <a:t>ACT</a:t>
                      </a:r>
                      <a:endParaRPr lang="en-US" dirty="0">
                        <a:latin typeface="HelveticaRounded LT Std Bd"/>
                        <a:cs typeface="HelveticaRounded LT Std Bd"/>
                      </a:endParaRPr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GA Southern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510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GSU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490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UGA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GA tech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Emory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Charleston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Furman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Clemson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Wake Forest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7">
                <a:tc>
                  <a:txBody>
                    <a:bodyPr/>
                    <a:lstStyle/>
                    <a:p>
                      <a:r>
                        <a:rPr lang="en-US" dirty="0" smtClean="0"/>
                        <a:t>Duke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b="1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72"/>
          <p:cNvSpPr>
            <a:spLocks noChangeArrowheads="1"/>
          </p:cNvSpPr>
          <p:nvPr/>
        </p:nvSpPr>
        <p:spPr bwMode="auto">
          <a:xfrm>
            <a:off x="533400" y="6248400"/>
            <a:ext cx="807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The middle 50% will give you a range of scores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Which Test Should I Try First?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Both, ideally, to establish dual baselines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Three-Step Analysis: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1.  Start with your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latin typeface="HelveticaRounded LT Std Bd"/>
                <a:cs typeface="HelveticaRounded LT Std Bd"/>
              </a:rPr>
              <a:t>STRENGTH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.  If none,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2.  Prep to your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HelveticaRounded LT Std Bd"/>
                <a:cs typeface="HelveticaRounded LT Std Bd"/>
              </a:rPr>
              <a:t>PREFERENCE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.  If still none,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3.  Choose the more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Rounded LT Std Bd"/>
                <a:cs typeface="HelveticaRounded LT Std Bd"/>
              </a:rPr>
              <a:t>COACHABLE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test, the SAT.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SAT prep is not yielding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results,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switch to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ACT.  If you have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switch, 80%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of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content transfers</a:t>
            </a:r>
          </a:p>
        </p:txBody>
      </p:sp>
    </p:spTree>
    <p:extLst>
      <p:ext uri="{BB962C8B-B14F-4D97-AF65-F5344CB8AC3E}">
        <p14:creationId xmlns:p14="http://schemas.microsoft.com/office/powerpoint/2010/main" val="34533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735" y="1410487"/>
            <a:ext cx="82334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What about the PSAT?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12" name="Picture 1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78098" y="3039939"/>
            <a:ext cx="4867961" cy="3832660"/>
          </a:xfrm>
          <a:prstGeom prst="rect">
            <a:avLst/>
          </a:prstGeom>
        </p:spPr>
      </p:pic>
      <p:pic>
        <p:nvPicPr>
          <p:cNvPr id="13" name="Picture 12" descr="pendant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Does the PSAT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Matter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Only if you are 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junior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on the cusp of the National Merit Scholarship.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If you earn a 180+ on the PSAT in your sophomore year, it might be worthwhile to prep before you take the test as a junior.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If not, look at the PSAT as practice.</a:t>
            </a:r>
          </a:p>
        </p:txBody>
      </p:sp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3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42873"/>
              </p:ext>
            </p:extLst>
          </p:nvPr>
        </p:nvGraphicFramePr>
        <p:xfrm>
          <a:off x="1143000" y="1066800"/>
          <a:ext cx="7010401" cy="5576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9632"/>
                <a:gridCol w="187157"/>
                <a:gridCol w="1229895"/>
                <a:gridCol w="909053"/>
                <a:gridCol w="240631"/>
                <a:gridCol w="1082843"/>
                <a:gridCol w="961190"/>
              </a:tblGrid>
              <a:tr h="4481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Minutes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Minutes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Critical Reading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48</a:t>
                      </a:r>
                      <a:endParaRPr lang="en-US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</a:tr>
              <a:tr h="634844">
                <a:tc>
                  <a:txBody>
                    <a:bodyPr/>
                    <a:lstStyle/>
                    <a:p>
                      <a:r>
                        <a:rPr lang="en-US" dirty="0" smtClean="0"/>
                        <a:t>Sentence</a:t>
                      </a:r>
                      <a:r>
                        <a:rPr lang="en-US" baseline="0" dirty="0" smtClean="0"/>
                        <a:t> completions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634844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r>
                        <a:rPr lang="en-US" baseline="0" dirty="0" smtClean="0"/>
                        <a:t> comp.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  <a:r>
                        <a:rPr lang="en-US" dirty="0" smtClean="0"/>
                        <a:t>38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</a:tr>
              <a:tr h="532442">
                <a:tc>
                  <a:txBody>
                    <a:bodyPr/>
                    <a:lstStyle/>
                    <a:p>
                      <a:r>
                        <a:rPr lang="en-US"/>
                        <a:t>Pre-Algebra/Algebra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/>
                        <a:t>Geometry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2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Writing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Grammar</a:t>
                      </a:r>
                      <a:endParaRPr lang="en-US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Essay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</a:tr>
              <a:tr h="36437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2:10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3:45</a:t>
                      </a:r>
                      <a:endParaRPr lang="en-US" b="1" dirty="0"/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62125" y="381000"/>
            <a:ext cx="735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Rounded LT Std Bd"/>
                <a:cs typeface="HelveticaRounded LT Std Bd"/>
              </a:rPr>
              <a:t>v</a:t>
            </a:r>
            <a:r>
              <a:rPr lang="en-US" sz="3200" dirty="0" smtClean="0">
                <a:latin typeface="HelveticaRounded LT Std Bd"/>
                <a:cs typeface="HelveticaRounded LT Std Bd"/>
              </a:rPr>
              <a:t>s.</a:t>
            </a:r>
            <a:endParaRPr lang="en-US" sz="3200" dirty="0">
              <a:latin typeface="HelveticaRounded LT Std Bd"/>
              <a:cs typeface="HelveticaRounded LT Std B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9776" y="6288741"/>
            <a:ext cx="762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65894" y="6284259"/>
            <a:ext cx="762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70407" y="381000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Rounded LT Std Bd"/>
                <a:cs typeface="HelveticaRounded LT Std Bd"/>
              </a:rPr>
              <a:t>PSAT</a:t>
            </a:r>
            <a:endParaRPr lang="en-US" sz="2000" dirty="0">
              <a:latin typeface="HelveticaRounded LT Std Bd"/>
              <a:cs typeface="HelveticaRounded LT Std B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9895" y="381000"/>
            <a:ext cx="171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Rounded LT Std Bd"/>
                <a:cs typeface="HelveticaRounded LT Std Bd"/>
              </a:rPr>
              <a:t>SAT</a:t>
            </a:r>
            <a:endParaRPr lang="en-US" sz="4000" dirty="0">
              <a:latin typeface="HelveticaRounded LT Std Bd"/>
              <a:cs typeface="HelveticaRounded LT Std Bd"/>
            </a:endParaRPr>
          </a:p>
        </p:txBody>
      </p:sp>
    </p:spTree>
    <p:extLst>
      <p:ext uri="{BB962C8B-B14F-4D97-AF65-F5344CB8AC3E}">
        <p14:creationId xmlns:p14="http://schemas.microsoft.com/office/powerpoint/2010/main" val="31813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84" y="271839"/>
            <a:ext cx="900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Key Institutional Needs When Constructing a Class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83" y="1957400"/>
            <a:ext cx="5969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Financial Health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cs typeface="HelveticaRounded LT Std Bd"/>
            </a:endParaRP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Managing discount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ate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Development</a:t>
            </a:r>
          </a:p>
          <a:p>
            <a:pPr marL="914400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Legacy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Rankings: Staying on Par   with Peer Schools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Academic strength of 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465" y="1925251"/>
            <a:ext cx="2772182" cy="3303556"/>
          </a:xfrm>
          <a:prstGeom prst="rect">
            <a:avLst/>
          </a:prstGeom>
        </p:spPr>
      </p:pic>
      <p:pic>
        <p:nvPicPr>
          <p:cNvPr id="9" name="Picture 8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8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05" y="28080"/>
            <a:ext cx="864034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Translating PSAT to SAT Score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71479"/>
              </p:ext>
            </p:extLst>
          </p:nvPr>
        </p:nvGraphicFramePr>
        <p:xfrm>
          <a:off x="200545" y="1171080"/>
          <a:ext cx="6777789" cy="47919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0526"/>
                <a:gridCol w="1938421"/>
                <a:gridCol w="1684421"/>
                <a:gridCol w="1684421"/>
              </a:tblGrid>
              <a:tr h="5552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11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-Grade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PSAT Score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Estimated 11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th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-Grade SAT Score Ranges*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</a:txBody>
                  <a:tcPr horzOverflow="overflow">
                    <a:lnL>
                      <a:noFill/>
                    </a:lnL>
                    <a:lnB w="25400" cap="flat" cmpd="sng" algn="ctr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SAT Critical Reading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SAT Math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 pitchFamily="18" charset="0"/>
                          <a:cs typeface="Helvetica"/>
                        </a:rPr>
                        <a:t>SAT Writing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 pitchFamily="18" charset="0"/>
                        <a:cs typeface="Helvetica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>
                    <a:lnT w="25400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230-330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220-310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230-330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250-360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250-350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260-370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290-400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280-390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300-410</a:t>
                      </a: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330-450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330-440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340-450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370-490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370-480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380-500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420-530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420-530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420-540</a:t>
                      </a: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460-600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460-600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470-630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510-650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510-650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510-680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550-690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560-690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550-720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600-740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600-740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590-750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70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650-780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640-770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630-780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  <a:tr h="293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75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690-800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680-790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Univers LT Std 45 Light"/>
                          <a:cs typeface="Helvetica"/>
                        </a:rPr>
                        <a:t>670-800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Univers LT Std 45 Light"/>
                        <a:cs typeface="Helvetica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4104" y="6430203"/>
            <a:ext cx="3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*Data from The College 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38737" y="1871579"/>
            <a:ext cx="1795713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Rule of Thumb: To get an SAT score from a PSAT score, </a:t>
            </a:r>
            <a:r>
              <a:rPr lang="en-US" u="sng" dirty="0" smtClean="0">
                <a:latin typeface="Helvetica"/>
                <a:cs typeface="Helvetica"/>
              </a:rPr>
              <a:t>add a zero</a:t>
            </a:r>
            <a:r>
              <a:rPr lang="en-US" b="1" dirty="0" smtClean="0">
                <a:latin typeface="Helvetica"/>
                <a:cs typeface="Helvetica"/>
              </a:rPr>
              <a:t>.  </a:t>
            </a:r>
            <a:r>
              <a:rPr lang="en-US" dirty="0" smtClean="0">
                <a:latin typeface="Helvetica"/>
                <a:cs typeface="Helvetica"/>
              </a:rPr>
              <a:t>A 210 on the PSAT is like a 2100 on the SAT.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National Merit Scholarship Selection Index: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24" y="1524000"/>
            <a:ext cx="7772400" cy="196515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                 </a:t>
            </a:r>
            <a:r>
              <a:rPr lang="en-US" sz="4800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CR + M + W</a:t>
            </a:r>
            <a:endParaRPr lang="en-US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97196"/>
            <a:ext cx="6521116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This is a </a:t>
            </a:r>
            <a:r>
              <a:rPr lang="en-US" sz="2800" b="1" dirty="0" smtClean="0">
                <a:solidFill>
                  <a:srgbClr val="595959"/>
                </a:solidFill>
                <a:latin typeface="Helvetica"/>
                <a:cs typeface="Helvetica"/>
              </a:rPr>
              <a:t>very</a:t>
            </a:r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 competitive score!  Roughly top 2% of students in the state.</a:t>
            </a:r>
            <a:endParaRPr lang="en-US" sz="28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80628"/>
            <a:ext cx="75478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3464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595959"/>
                </a:solidFill>
                <a:latin typeface="Helvetica"/>
                <a:cs typeface="Helvetica"/>
              </a:rPr>
              <a:t>For Georgia, the 2012 Selection Index for National Merit was </a:t>
            </a:r>
            <a:r>
              <a:rPr lang="en-US" sz="4000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218.</a:t>
            </a:r>
          </a:p>
          <a:p>
            <a:pPr indent="-283464" algn="ctr">
              <a:spcBef>
                <a:spcPct val="0"/>
              </a:spcBef>
              <a:defRPr/>
            </a:pPr>
            <a:endParaRPr lang="en-US" sz="4000" dirty="0" smtClean="0">
              <a:solidFill>
                <a:srgbClr val="595959"/>
              </a:solidFill>
              <a:latin typeface="HelveticaRounded LT Std Bd"/>
              <a:cs typeface="HelveticaRounded LT Std Bd"/>
            </a:endParaRPr>
          </a:p>
          <a:p>
            <a:pPr indent="-283464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Example: 72CR + 74M + 72W</a:t>
            </a:r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735" y="1276807"/>
            <a:ext cx="8233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How do I prep most effectively?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  <p:pic>
        <p:nvPicPr>
          <p:cNvPr id="8" name="Picture 7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216120" y="3072975"/>
            <a:ext cx="4826000" cy="3799623"/>
          </a:xfrm>
          <a:prstGeom prst="rect">
            <a:avLst/>
          </a:prstGeom>
        </p:spPr>
      </p:pic>
      <p:pic>
        <p:nvPicPr>
          <p:cNvPr id="9" name="Picture 8" descr="books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6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29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Momentum: Go in Strong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8248" y="1597526"/>
            <a:ext cx="5722061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Don’t spread this out evenly over the year; kids can and do burn out on testing  </a:t>
            </a:r>
          </a:p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Go hard before the actual tests</a:t>
            </a:r>
          </a:p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Take a mock test within a month of every real test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531" y="1945105"/>
            <a:ext cx="2925301" cy="1985211"/>
          </a:xfrm>
        </p:spPr>
      </p:pic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678947"/>
            <a:ext cx="855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595959"/>
                </a:solidFill>
                <a:latin typeface="Helvetica"/>
                <a:cs typeface="Helvetica"/>
              </a:rPr>
              <a:t>Give students breaks and time away from </a:t>
            </a:r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prep</a:t>
            </a:r>
            <a:endParaRPr lang="en-US" sz="28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0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Allow Enough </a:t>
            </a:r>
            <a:r>
              <a:rPr lang="en-US" dirty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T</a:t>
            </a:r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ime to Prep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520584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This is a process, not a one-shot deal.</a:t>
            </a:r>
          </a:p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Cram jobs almost never work.</a:t>
            </a:r>
          </a:p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Plan on taking the test 3 times. </a:t>
            </a:r>
          </a:p>
          <a:p>
            <a:pPr eaLnBrk="1" hangingPunct="1"/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It’s smart to start </a:t>
            </a:r>
            <a:r>
              <a:rPr lang="en-US" b="1" dirty="0" smtClean="0">
                <a:solidFill>
                  <a:srgbClr val="595959"/>
                </a:solidFill>
                <a:latin typeface="Helvetica"/>
                <a:cs typeface="Helvetica"/>
              </a:rPr>
              <a:t>early</a:t>
            </a:r>
            <a:r>
              <a:rPr lang="en-US" sz="2800" dirty="0" smtClean="0">
                <a:solidFill>
                  <a:srgbClr val="595959"/>
                </a:solidFill>
                <a:latin typeface="Helvetica"/>
                <a:cs typeface="Helvetica"/>
              </a:rPr>
              <a:t>!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26478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363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Mock Tests: You MUST Practice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283200" cy="367364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000" dirty="0" smtClean="0">
                <a:solidFill>
                  <a:srgbClr val="595959"/>
                </a:solidFill>
                <a:latin typeface="Helvetica"/>
                <a:cs typeface="Helvetica"/>
              </a:rPr>
              <a:t>These tests reveal:</a:t>
            </a:r>
            <a:endParaRPr lang="en-US" sz="3000" dirty="0">
              <a:solidFill>
                <a:srgbClr val="595959"/>
              </a:solidFill>
              <a:latin typeface="Helvetica"/>
              <a:cs typeface="Helvetica"/>
            </a:endParaRPr>
          </a:p>
          <a:p>
            <a:pPr eaLnBrk="1" hangingPunct="1"/>
            <a:r>
              <a:rPr lang="en-US" sz="3000" dirty="0" smtClean="0">
                <a:solidFill>
                  <a:srgbClr val="595959"/>
                </a:solidFill>
                <a:latin typeface="Helvetica"/>
                <a:cs typeface="Helvetica"/>
              </a:rPr>
              <a:t>Wrong answer patterns (carelessness)</a:t>
            </a:r>
          </a:p>
          <a:p>
            <a:pPr eaLnBrk="1" hangingPunct="1"/>
            <a:r>
              <a:rPr lang="en-US" sz="3000" dirty="0" smtClean="0">
                <a:solidFill>
                  <a:srgbClr val="595959"/>
                </a:solidFill>
                <a:latin typeface="Helvetica"/>
                <a:cs typeface="Helvetica"/>
              </a:rPr>
              <a:t>Time management</a:t>
            </a:r>
          </a:p>
          <a:p>
            <a:pPr eaLnBrk="1" hangingPunct="1"/>
            <a:r>
              <a:rPr lang="en-US" sz="3000" dirty="0" smtClean="0">
                <a:solidFill>
                  <a:srgbClr val="595959"/>
                </a:solidFill>
                <a:latin typeface="Helvetica"/>
                <a:cs typeface="Helvetica"/>
              </a:rPr>
              <a:t>Mental fatigue</a:t>
            </a:r>
          </a:p>
          <a:p>
            <a:pPr eaLnBrk="1" hangingPunct="1"/>
            <a:r>
              <a:rPr lang="en-US" sz="3000" dirty="0" smtClean="0">
                <a:solidFill>
                  <a:srgbClr val="595959"/>
                </a:solidFill>
                <a:latin typeface="Helvetica"/>
                <a:cs typeface="Helvetica"/>
              </a:rPr>
              <a:t>Guessing efficacy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2765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2800" y="1320792"/>
            <a:ext cx="2184400" cy="3276600"/>
          </a:xfrm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1925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5121275"/>
            <a:ext cx="497037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95959"/>
                </a:solidFill>
                <a:latin typeface="Helvetica"/>
                <a:cs typeface="Helvetica"/>
              </a:rPr>
              <a:t>It’s not JUST about the content.  The process is about 50%!</a:t>
            </a:r>
            <a:endParaRPr lang="en-US" sz="24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62"/>
            <a:ext cx="8229600" cy="1143000"/>
          </a:xfrm>
        </p:spPr>
        <p:txBody>
          <a:bodyPr/>
          <a:lstStyle/>
          <a:p>
            <a:r>
              <a:rPr lang="en-US" dirty="0" smtClean="0"/>
              <a:t>No Easy or Hard test Dates!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04988"/>
              </p:ext>
            </p:extLst>
          </p:nvPr>
        </p:nvGraphicFramePr>
        <p:xfrm>
          <a:off x="950496" y="1299412"/>
          <a:ext cx="7339261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057"/>
                <a:gridCol w="212444"/>
                <a:gridCol w="1080776"/>
                <a:gridCol w="212444"/>
                <a:gridCol w="739754"/>
                <a:gridCol w="212444"/>
                <a:gridCol w="1005075"/>
                <a:gridCol w="212444"/>
                <a:gridCol w="861922"/>
                <a:gridCol w="212444"/>
                <a:gridCol w="1183457"/>
              </a:tblGrid>
              <a:tr h="401488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Historic </a:t>
                      </a:r>
                      <a:r>
                        <a:rPr lang="en-US" sz="4400" dirty="0">
                          <a:effectLst/>
                        </a:rPr>
                        <a:t>SAT</a:t>
                      </a:r>
                      <a:r>
                        <a:rPr lang="en-US" sz="2800" dirty="0">
                          <a:effectLst/>
                        </a:rPr>
                        <a:t> Data 2006-2012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Reading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Writing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October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1782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1359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November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1797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December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1763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January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1777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1263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March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1786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1750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1773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1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586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596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1776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17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4"/>
            <a:ext cx="8229600" cy="1143000"/>
          </a:xfrm>
        </p:spPr>
        <p:txBody>
          <a:bodyPr/>
          <a:lstStyle/>
          <a:p>
            <a:r>
              <a:rPr lang="en-US" dirty="0" smtClean="0"/>
              <a:t>No Easy or Hard Test Dates!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21552"/>
              </p:ext>
            </p:extLst>
          </p:nvPr>
        </p:nvGraphicFramePr>
        <p:xfrm>
          <a:off x="486687" y="1277975"/>
          <a:ext cx="8200113" cy="5146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324"/>
                <a:gridCol w="233200"/>
                <a:gridCol w="895153"/>
                <a:gridCol w="233200"/>
                <a:gridCol w="784379"/>
                <a:gridCol w="169447"/>
                <a:gridCol w="1017403"/>
                <a:gridCol w="233200"/>
                <a:gridCol w="953866"/>
                <a:gridCol w="233200"/>
                <a:gridCol w="773757"/>
                <a:gridCol w="180069"/>
                <a:gridCol w="1113915"/>
              </a:tblGrid>
              <a:tr h="312975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Historic </a:t>
                      </a:r>
                      <a:r>
                        <a:rPr lang="en-US" sz="3200" dirty="0">
                          <a:effectLst/>
                        </a:rPr>
                        <a:t>ACT</a:t>
                      </a:r>
                      <a:r>
                        <a:rPr lang="en-US" sz="2000" dirty="0">
                          <a:effectLst/>
                        </a:rPr>
                        <a:t> Data 2007-2012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2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English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Reading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Science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Students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September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October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December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February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2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04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75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78098" y="3039939"/>
            <a:ext cx="4867961" cy="3832660"/>
          </a:xfrm>
          <a:prstGeom prst="rect">
            <a:avLst/>
          </a:prstGeom>
        </p:spPr>
      </p:pic>
      <p:pic>
        <p:nvPicPr>
          <p:cNvPr id="6" name="Picture 5" descr="pendant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735" y="648511"/>
            <a:ext cx="8233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What do I need to know about the tests for colleges?</a:t>
            </a:r>
            <a:endParaRPr 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</p:txBody>
      </p:sp>
    </p:spTree>
    <p:extLst>
      <p:ext uri="{BB962C8B-B14F-4D97-AF65-F5344CB8AC3E}">
        <p14:creationId xmlns:p14="http://schemas.microsoft.com/office/powerpoint/2010/main" val="762846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Trends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Super-scoring the SAT and ACT</a:t>
            </a:r>
          </a:p>
          <a:p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Taking multiple tests</a:t>
            </a:r>
          </a:p>
          <a:p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Sending all scores (elite schools only)</a:t>
            </a:r>
          </a:p>
          <a:p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Students taking (and sending!) both SAT and ACT</a:t>
            </a:r>
          </a:p>
          <a:p>
            <a:endParaRPr lang="en-US" sz="3600" dirty="0" smtClean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59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Key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I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nstitutional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N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eeds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Cont’d…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853849"/>
            <a:ext cx="5555065" cy="3418753"/>
          </a:xfrm>
        </p:spPr>
        <p:txBody>
          <a:bodyPr>
            <a:normAutofit fontScale="77500" lnSpcReduction="20000"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Diversity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Ethnic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Geographic</a:t>
            </a:r>
          </a:p>
          <a:p>
            <a:pPr marL="914400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Serving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first-generation 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tudents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457200" lvl="1" indent="-457200"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Activities and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Campus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L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ife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cs typeface="HelveticaRounded LT Std Bd"/>
            </a:endParaRPr>
          </a:p>
          <a:p>
            <a:pPr marL="914400" lvl="1" indent="-457200">
              <a:buFont typeface="Lucida Grande"/>
              <a:buChar char="-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Athletics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Fine and p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erforming 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rts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465" y="1828801"/>
            <a:ext cx="2772182" cy="33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Accommodations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595959"/>
                </a:solidFill>
                <a:latin typeface="Helvetica"/>
                <a:cs typeface="Helvetica"/>
              </a:rPr>
              <a:t>If you need them, APPLY.  But start early.  If you have to appeal, DO IT!!  Persistence is key.</a:t>
            </a:r>
          </a:p>
          <a:p>
            <a:endParaRPr lang="en-US" sz="3600" dirty="0" smtClean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Get More Information Online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9808" t="10244" r="21276" b="17056"/>
          <a:stretch/>
        </p:blipFill>
        <p:spPr bwMode="auto">
          <a:xfrm>
            <a:off x="1612446" y="838200"/>
            <a:ext cx="6471285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7158" y="4612105"/>
            <a:ext cx="3609474" cy="20507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95959"/>
                </a:solidFill>
                <a:latin typeface="Helvetica"/>
                <a:cs typeface="Helvetica"/>
              </a:rPr>
              <a:t>Use the College Board.com site to see what the average applicant’s scores are and how you measure up.</a:t>
            </a:r>
            <a:endParaRPr lang="en-US" sz="2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HelveticaRounded LT Std Bd"/>
                <a:cs typeface="HelveticaRounded LT Std Bd"/>
              </a:rPr>
              <a:t>Prep for the SAT Subject Tests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839200" cy="4525963"/>
          </a:xfrm>
        </p:spPr>
        <p:txBody>
          <a:bodyPr/>
          <a:lstStyle/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3,000 + US colleges, roughly 100 use Subject Tests for admissions 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How many to take: 2. Harvard, Georgetown, Princeton: 3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Timing: May and June are ideal, aligned with APs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Some schools accept the ACT as a replacement for the SAT+ SAT subject tests: Yale, Brown, Penn, and Duke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Math 1: easier questions, harder curve.  </a:t>
            </a:r>
          </a:p>
          <a:p>
            <a:pPr>
              <a:buNone/>
            </a:pPr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     Math 2: harder questions, easier curve, ideal post Pre-Cal.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UC Systems dropped Subject Tests for class of 2012 and beyond.</a:t>
            </a:r>
          </a:p>
          <a:p>
            <a:r>
              <a:rPr lang="en-US" sz="2200" dirty="0" smtClean="0">
                <a:solidFill>
                  <a:srgbClr val="595959"/>
                </a:solidFill>
                <a:latin typeface="Helvetica"/>
                <a:cs typeface="Helvetica"/>
              </a:rPr>
              <a:t>Starting in 2010, NYU will accept 3 SAT Subject Test scores in non-language tests INSTEAD of the SAT or ACT</a:t>
            </a:r>
          </a:p>
          <a:p>
            <a:pPr>
              <a:buNone/>
            </a:pPr>
            <a:endParaRPr lang="en-US" sz="22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595959"/>
              </a:solidFill>
              <a:latin typeface="Helvetica"/>
              <a:cs typeface="Helvetica"/>
            </a:endParaRPr>
          </a:p>
          <a:p>
            <a:endParaRPr lang="en-US" sz="2200" dirty="0" smtClean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3972E"/>
                </a:solidFill>
              </a:rPr>
              <a:t>20%  of schools Assign Considerable to Moderate Importance to SAT IIs</a:t>
            </a:r>
            <a:endParaRPr lang="en-US" sz="800" dirty="0" smtClean="0">
              <a:solidFill>
                <a:srgbClr val="739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80351" y="3054251"/>
            <a:ext cx="4801399" cy="3818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Admissions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Essays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do I describe myself in 650 words or less?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7" name="Picture 6" descr="essay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3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6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College Admissions Essay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464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The personal statement is the single most important essay most students will write in high school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Students often need specific help with essay writing instruction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48" y="1878280"/>
            <a:ext cx="3851952" cy="2565400"/>
          </a:xfrm>
          <a:prstGeom prst="rect">
            <a:avLst/>
          </a:prstGeom>
        </p:spPr>
      </p:pic>
      <p:pic>
        <p:nvPicPr>
          <p:cNvPr id="8" name="Picture 7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Why the Essay Matters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048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Offers the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 a chance to come alive as a human being and share something not found anywhere else in 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application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well-crafted essay can turn an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reader into a vocal advocate in committee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008" y="4611450"/>
            <a:ext cx="6513091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For students on the margin,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the essay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can be a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deciding factor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 admissions</a:t>
            </a:r>
          </a:p>
        </p:txBody>
      </p:sp>
    </p:spTree>
    <p:extLst>
      <p:ext uri="{BB962C8B-B14F-4D97-AF65-F5344CB8AC3E}">
        <p14:creationId xmlns:p14="http://schemas.microsoft.com/office/powerpoint/2010/main" val="2414814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Tips to Write a Better Essay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68" y="1493837"/>
            <a:ext cx="4716365" cy="4695742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Write the essay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only you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could write.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Write in your own voice.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514350" indent="-514350">
              <a:buFontTx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Keep the scope narrow; focus on a “thin slice” of life.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marL="514350" indent="-514350">
              <a:buFontTx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Be specific.</a:t>
            </a:r>
          </a:p>
          <a:p>
            <a:pPr marL="514350" indent="-514350">
              <a:buFontTx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Hook your reader.  Use a dynamic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introduction or cut the intro altogether. Start in medias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841" y="1925638"/>
            <a:ext cx="3983789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For a full article on writing successful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essays,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go 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  <a:hlinkClick r:id="rId2"/>
              </a:rPr>
              <a:t>www.applerouth.com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Resources-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Experts Corner- Jed Said- Writing the College Essay</a:t>
            </a:r>
          </a:p>
        </p:txBody>
      </p:sp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99"/>
            <a:ext cx="8229600" cy="19691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Activities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Should I join every club in school?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207087" y="3054251"/>
            <a:ext cx="4801399" cy="3818347"/>
          </a:xfrm>
          <a:prstGeom prst="rect">
            <a:avLst/>
          </a:prstGeom>
        </p:spPr>
      </p:pic>
      <p:pic>
        <p:nvPicPr>
          <p:cNvPr id="3" name="Picture 2" descr="activity ap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922898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Do Activities Factor into Admissions?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5562600" cy="36575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Admissions officers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look for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continuity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,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depth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,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and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contribution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Doing the activity consistently over multiple years is key; do not switch every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year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4698"/>
            <a:ext cx="521635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It’s good to have involvement beyond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sports,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possible.  Admissions officers are asking, “what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will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this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 bring to campus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?”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52600"/>
            <a:ext cx="2685034" cy="3543300"/>
          </a:xfrm>
          <a:prstGeom prst="rect">
            <a:avLst/>
          </a:prstGeom>
        </p:spPr>
      </p:pic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8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Demonstrated Interest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Why should I go on college visits?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80351" y="3054251"/>
            <a:ext cx="4801399" cy="381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922898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39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NACAC Admissions Trends Survey 2012: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Factors Influencing Admissions decisions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2020925"/>
              </p:ext>
            </p:extLst>
          </p:nvPr>
        </p:nvGraphicFramePr>
        <p:xfrm>
          <a:off x="457200" y="1291393"/>
          <a:ext cx="8259011" cy="52730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70094"/>
                <a:gridCol w="1546636"/>
                <a:gridCol w="1169670"/>
                <a:gridCol w="1131048"/>
                <a:gridCol w="1641563"/>
              </a:tblGrid>
              <a:tr h="380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Importance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Rounded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Considerable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Moderate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Limited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HelveticaRounded"/>
                        <a:cs typeface="HelveticaRounded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Rounded"/>
                          <a:cs typeface="HelveticaRounded"/>
                        </a:rPr>
                        <a:t>None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HelveticaRounded"/>
                        <a:ea typeface="+mn-ea"/>
                        <a:cs typeface="HelveticaRounded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Grades in college prep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0.3%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Strength of curriculum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</a:tr>
              <a:tr h="426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Admission test scores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57.8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32.0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Grades in all courses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Essay or writing</a:t>
                      </a:r>
                      <a:r>
                        <a:rPr lang="en-US" sz="1600" baseline="0" dirty="0" smtClean="0"/>
                        <a:t> sample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19.9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Demonstrated</a:t>
                      </a:r>
                      <a:r>
                        <a:rPr lang="en-US" sz="1600" baseline="0" dirty="0" smtClean="0"/>
                        <a:t> interest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27.6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24.7</a:t>
                      </a:r>
                      <a:endParaRPr lang="en-US" sz="1600" dirty="0"/>
                    </a:p>
                  </a:txBody>
                  <a:tcPr/>
                </a:tc>
              </a:tr>
              <a:tr h="3527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Teacher recommendation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Counselor rec.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Extracurricular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/>
                </a:tc>
              </a:tr>
              <a:tr h="42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Subject test scores (AP, IB)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Extracurricular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35.2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 II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3903" y="2002016"/>
            <a:ext cx="3472518" cy="157747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712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Demonstrated Interest May Improve Admissions Chances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837" y="1475872"/>
            <a:ext cx="5275179" cy="3684337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Interact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with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college admissions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officers, even if you cannot visit their schools.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Students from less academically sophisticated households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may especially benefit from these meetings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29" y="4948535"/>
            <a:ext cx="5234392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Demonstrated interest is a plus,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but it’s not essential for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low SES students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1576452" y="2506391"/>
            <a:ext cx="765244" cy="578854"/>
          </a:xfrm>
          <a:prstGeom prst="triangl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8834" y="2506770"/>
            <a:ext cx="1165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Rounded LT Std Bd"/>
                <a:cs typeface="HelveticaRounded LT Std Bd"/>
              </a:rPr>
              <a:t>Yield</a:t>
            </a:r>
            <a:endParaRPr lang="en-US" sz="3200" dirty="0">
              <a:latin typeface="HelveticaRounded LT Std Bd"/>
              <a:cs typeface="HelveticaRounded LT Std B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15" y="2533506"/>
            <a:ext cx="90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Rounded LT Std Bd"/>
                <a:cs typeface="HelveticaRounded LT Std Bd"/>
              </a:rPr>
              <a:t>D. I.</a:t>
            </a:r>
            <a:endParaRPr lang="en-US" sz="2800" dirty="0">
              <a:latin typeface="HelveticaRounded LT Std Bd"/>
              <a:cs typeface="HelveticaRounded LT Std B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650" y="2131690"/>
            <a:ext cx="3505200" cy="14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>
            <a:off x="1421052" y="2658455"/>
            <a:ext cx="765244" cy="28542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College Visits Demonstrate Interest and More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Increases your motivation to apply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Informs your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application (why Oberlin?)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Helps you narrow your list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Provides a chance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for an on-campus interview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pic>
        <p:nvPicPr>
          <p:cNvPr id="6146" name="Picture 2" descr="C:\Documents and Settings\ATS Employee\Local Settings\Temporary Internet Files\Content.IE5\GTM5CVS5\MPj0432977000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199" y="4724400"/>
            <a:ext cx="2971800" cy="1981200"/>
          </a:xfrm>
          <a:prstGeom prst="rect">
            <a:avLst/>
          </a:prstGeom>
          <a:noFill/>
        </p:spPr>
      </p:pic>
      <p:pic>
        <p:nvPicPr>
          <p:cNvPr id="6147" name="Picture 3" descr="C:\Documents and Settings\ATS Employee\Local Settings\Temporary Internet Files\Content.IE5\YHYB670T\MPj0403460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20476"/>
            <a:ext cx="2438400" cy="1950720"/>
          </a:xfrm>
          <a:prstGeom prst="rect">
            <a:avLst/>
          </a:prstGeom>
          <a:noFill/>
        </p:spPr>
      </p:pic>
      <p:pic>
        <p:nvPicPr>
          <p:cNvPr id="6150" name="Picture 6" descr="C:\Documents and Settings\ATS Employee\Local Settings\Temporary Internet Files\Content.IE5\YHYB670T\MPj0403462000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4724400"/>
            <a:ext cx="2438400" cy="1966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5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Interviews Demonstrate Interest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Why Interview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Can help borderline students with admissions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Helps you get information about the school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Interview Tips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cs typeface="HelveticaRounded LT Std Bd"/>
            </a:endParaRP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Convey enthusiasm and interest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Have an answer to the question “Why our school?”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Be prepared to ask questions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Always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follow-up with a thank you note</a:t>
            </a:r>
          </a:p>
          <a:p>
            <a:endParaRPr lang="en-US" sz="2800" dirty="0"/>
          </a:p>
        </p:txBody>
      </p:sp>
      <p:pic>
        <p:nvPicPr>
          <p:cNvPr id="5" name="Picture 4" descr="atslogo.pdf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2D9F7"/>
              </a:clrFrom>
              <a:clrTo>
                <a:srgbClr val="C2D9F7">
                  <a:alpha val="0"/>
                </a:srgbClr>
              </a:clrTo>
            </a:clrChang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7201" b="24501"/>
          <a:stretch/>
        </p:blipFill>
        <p:spPr>
          <a:xfrm>
            <a:off x="6159571" y="6011253"/>
            <a:ext cx="2984428" cy="8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Leveraging </a:t>
            </a:r>
            <a:r>
              <a:rPr lang="en-US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Diversity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What does “diverse” mean to colleges?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6" name="Picture 5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80351" y="3054251"/>
            <a:ext cx="4801399" cy="3818347"/>
          </a:xfrm>
          <a:prstGeom prst="rect">
            <a:avLst/>
          </a:prstGeom>
        </p:spPr>
      </p:pic>
      <p:pic>
        <p:nvPicPr>
          <p:cNvPr id="8" name="Picture 7" descr="diversity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922898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20" y="274638"/>
            <a:ext cx="8424779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Colleges Want Diverse, Balanced Classes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733880"/>
            <a:ext cx="8526379" cy="439768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The Admissions 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Office has directives from 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the Board 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of Directors to craft a class 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with: 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cs typeface="HelveticaRounded LT Std Bd"/>
            </a:endParaRPr>
          </a:p>
          <a:p>
            <a:pPr lvl="1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Gender balance</a:t>
            </a:r>
          </a:p>
          <a:p>
            <a:pPr lvl="1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Racial balance</a:t>
            </a:r>
          </a:p>
          <a:p>
            <a:pPr lvl="1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Geographic 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balance</a:t>
            </a:r>
          </a:p>
          <a:p>
            <a:pPr lvl="1"/>
            <a:endParaRPr lang="en-US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You are generally competing within your own pool, which may help or hurt you.  It’s easier to get into Boston College if you’re from Nebraska than if you’re from Boston.</a:t>
            </a:r>
          </a:p>
          <a:p>
            <a:pPr lvl="1"/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798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029"/>
            <a:ext cx="8229600" cy="1725869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Suggested </a:t>
            </a:r>
            <a:r>
              <a:rPr lang="en-US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Timelines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do I do the right things at the 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right time?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80351" y="3054251"/>
            <a:ext cx="4801399" cy="3818347"/>
          </a:xfrm>
          <a:prstGeom prst="rect">
            <a:avLst/>
          </a:prstGeom>
        </p:spPr>
      </p:pic>
      <p:pic>
        <p:nvPicPr>
          <p:cNvPr id="4" name="Picture 3" descr="calendar ap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922898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0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5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Sophomore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Year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044" y="2994525"/>
            <a:ext cx="8229600" cy="324852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Take a challenging schedule, possibly with your first AP classes.  GET INVOLVED with extra curricular activities.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Oct:  Take the PSAT.  It’s practice this year, but if you score a 180+ you’ll probably want to do some prep before next year.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Feb – May: Take your first mock SAT/ACT exams to determine which test you prefer.</a:t>
            </a:r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Apr – May: Look into summer programs.  Internships, meaningful work experiences, enrichment camps, etc.      could all help on college applications.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064136" y="2776642"/>
            <a:ext cx="7195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80418" y="1862242"/>
            <a:ext cx="609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Sep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905918" y="1862242"/>
            <a:ext cx="609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Oct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731418" y="1862242"/>
            <a:ext cx="636587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Nov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3556918" y="1862242"/>
            <a:ext cx="609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Dec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382418" y="1862242"/>
            <a:ext cx="609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Jan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867567" y="1328842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HelveticaRounded LT Std Bd"/>
                <a:cs typeface="HelveticaRounded LT Std Bd"/>
              </a:rPr>
              <a:t>PSAT</a:t>
            </a:r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 rot="5400000">
            <a:off x="2201002" y="1445301"/>
            <a:ext cx="67056" cy="62865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38"/>
          <p:cNvSpPr>
            <a:spLocks/>
          </p:cNvSpPr>
          <p:nvPr/>
        </p:nvSpPr>
        <p:spPr bwMode="auto">
          <a:xfrm rot="5400000">
            <a:off x="6576977" y="-14887"/>
            <a:ext cx="278465" cy="308610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173160" y="1862242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Feb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998660" y="1862242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Mar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824160" y="1862242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Apr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649660" y="1862242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May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5311406" y="968371"/>
            <a:ext cx="2927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Rounded LT Std Bd"/>
                <a:cs typeface="HelveticaRounded LT Std Bd"/>
              </a:rPr>
              <a:t>First mock SAT/ACT exams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</p:spTree>
    <p:extLst>
      <p:ext uri="{BB962C8B-B14F-4D97-AF65-F5344CB8AC3E}">
        <p14:creationId xmlns:p14="http://schemas.microsoft.com/office/powerpoint/2010/main" val="2646710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Junior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Year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Timeline (first half)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900948"/>
            <a:ext cx="8229600" cy="311030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Summer: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Stay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involved in extracurricular activities. Show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consistency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and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cs typeface="HelveticaRounded LT Std Bd"/>
              </a:rPr>
              <a:t>depth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Aug: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Take a challenging schedule. Add as many APs as you can realistically handle.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Junior grades must be solid.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Oct: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PSAT.  PSAT prep course if you are a potential National Merit Scholar or want to jumpstart SAT prep.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Nov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–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Jan: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Take first SAT or ACT.  Prepare 8 to 12 weeks prior to scheduled test date.</a:t>
            </a:r>
          </a:p>
          <a:p>
            <a:endParaRPr lang="en-US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371600" y="2629594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408113" y="1715194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Jun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33613" y="1715194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Jul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059113" y="1715194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Aug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884613" y="1715194"/>
            <a:ext cx="60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Sep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710113" y="1715194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Oct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535613" y="1715194"/>
            <a:ext cx="636587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Nov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6361113" y="1715194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Dec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186613" y="1715194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Jan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671762" y="1181794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HelveticaRounded LT Std Bd"/>
                <a:cs typeface="HelveticaRounded LT Std Bd"/>
              </a:rPr>
              <a:t>PSAT</a:t>
            </a:r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 rot="5400000">
            <a:off x="5005197" y="1298253"/>
            <a:ext cx="67056" cy="62865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38"/>
          <p:cNvSpPr>
            <a:spLocks/>
          </p:cNvSpPr>
          <p:nvPr/>
        </p:nvSpPr>
        <p:spPr bwMode="auto">
          <a:xfrm rot="5400000">
            <a:off x="6549644" y="347150"/>
            <a:ext cx="235712" cy="220980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967960" y="812462"/>
            <a:ext cx="1655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HelveticaRounded LT Std Bd"/>
                <a:cs typeface="HelveticaRounded LT Std Bd"/>
              </a:rPr>
              <a:t>First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Rounded LT Std Bd"/>
                <a:cs typeface="HelveticaRounded LT Std Bd"/>
              </a:rPr>
              <a:t>SAT/ACT</a:t>
            </a:r>
          </a:p>
        </p:txBody>
      </p:sp>
      <p:pic>
        <p:nvPicPr>
          <p:cNvPr id="23" name="Picture 22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8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Junior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Year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Timeline (second half)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0948"/>
            <a:ext cx="8229600" cy="352926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Jan – Feb: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Register for spring AP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exams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(if schools don’t register the students).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>
              <a:spcAft>
                <a:spcPts val="1200"/>
              </a:spcAft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Dec – May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: Explore financial aid/ scholarships/ grants for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college.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May –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Jun: Take APs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, SAT subject tests, ACT,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SAT (prep courses as needed).</a:t>
            </a: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Jun – Aug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Make a college list and collect applications  </a:t>
            </a:r>
          </a:p>
          <a:p>
            <a:pPr lvl="1">
              <a:buFont typeface="Wingdings" pitchFamily="2" charset="2"/>
              <a:buChar char="q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Begin applications/essays </a:t>
            </a:r>
          </a:p>
          <a:p>
            <a:pPr lvl="1">
              <a:buFont typeface="Wingdings" pitchFamily="2" charset="2"/>
              <a:buChar char="q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Set up interviews and college visits</a:t>
            </a:r>
          </a:p>
          <a:p>
            <a:endParaRPr lang="en-US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01900" y="2522650"/>
            <a:ext cx="394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538413" y="1608250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Feb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363913" y="1608250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Mar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189413" y="1608250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Apr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014913" y="1608250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May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840413" y="1608250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Jun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438526" y="1074850"/>
            <a:ext cx="2705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Rounded LT Std Bd"/>
                <a:cs typeface="HelveticaRounded LT Std Bd"/>
              </a:rPr>
              <a:t>Testing, Testing, Testing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 rot="5400000">
            <a:off x="5715604" y="771415"/>
            <a:ext cx="67056" cy="1468437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3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Senior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Year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Timeline (first half)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900948"/>
            <a:ext cx="8229600" cy="311030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Summer: Stay involved in extracurricular activities.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Aug: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Strong academic schedule.  APs are ideal.  Keep grades solid.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Sep – Nov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SAT/ACT final push if needed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Meet with your guidance counselor for application advice 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Finish early applications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October: ED deadlines</a:t>
            </a:r>
          </a:p>
          <a:p>
            <a:endParaRPr lang="en-US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80104" y="2683066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116617" y="1768666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Jun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942117" y="1768666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Jul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767617" y="1768666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Aug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593117" y="1768666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Sep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418617" y="1768666"/>
            <a:ext cx="609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Oct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244117" y="1768666"/>
            <a:ext cx="636587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HelveticaRounded LT Std Bd"/>
                <a:cs typeface="HelveticaRounded LT Std Bd"/>
              </a:rPr>
              <a:t>Nov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028018" y="959921"/>
            <a:ext cx="33986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Final SAT/ACT Tests for EA/ED, </a:t>
            </a:r>
          </a:p>
          <a:p>
            <a:r>
              <a:rPr lang="en-US" sz="1600" dirty="0" smtClean="0">
                <a:latin typeface="HelveticaRounded LT Std Bd"/>
                <a:cs typeface="HelveticaRounded LT Std Bd"/>
              </a:rPr>
              <a:t>ED/EA Applications Due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 rot="5400000">
            <a:off x="5713701" y="1351725"/>
            <a:ext cx="67056" cy="62865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2472927" y="1191530"/>
            <a:ext cx="1555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College Visits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6" name="AutoShape 38"/>
          <p:cNvSpPr>
            <a:spLocks/>
          </p:cNvSpPr>
          <p:nvPr/>
        </p:nvSpPr>
        <p:spPr bwMode="auto">
          <a:xfrm rot="5400000">
            <a:off x="3186243" y="521972"/>
            <a:ext cx="132537" cy="2222673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78098" y="3039939"/>
            <a:ext cx="4867961" cy="3832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62" y="823948"/>
            <a:ext cx="8467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Admissions Process</a:t>
            </a:r>
          </a:p>
          <a:p>
            <a:pPr algn="ctr"/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What happens to my application after I submit it?</a:t>
            </a:r>
          </a:p>
        </p:txBody>
      </p:sp>
      <p:pic>
        <p:nvPicPr>
          <p:cNvPr id="4" name="Picture 3" descr="pendant 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22899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35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Senior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Year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Timeline (second half)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4317"/>
            <a:ext cx="8229600" cy="29410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Nov – Dec: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Complete remaining applications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Dec: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ED responses arrive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Mar – Apr: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Responses from colleges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May: Deposits due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Jun: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Graduate and send final transcript to your school of choice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808470" y="2522650"/>
            <a:ext cx="5510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07333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Feb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232833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Mar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058333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Apr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883833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May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6709333" y="1608250"/>
            <a:ext cx="609600" cy="76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Jun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729581" y="1070808"/>
            <a:ext cx="667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Rounded LT Std Bd"/>
                <a:cs typeface="HelveticaRounded LT Std Bd"/>
              </a:rPr>
              <a:t>Yay!!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 rot="5400000">
            <a:off x="7004417" y="1191309"/>
            <a:ext cx="67056" cy="62865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apple_color-print.jpg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08469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Dec</a:t>
            </a:r>
            <a:endParaRPr lang="en-US" dirty="0">
              <a:latin typeface="HelveticaRounded LT Std Bd"/>
              <a:cs typeface="HelveticaRounded LT Std Bd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33969" y="1608250"/>
            <a:ext cx="6096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HelveticaRounded LT Std Bd"/>
                <a:cs typeface="HelveticaRounded LT Std Bd"/>
              </a:rPr>
              <a:t>Jan</a:t>
            </a:r>
            <a:endParaRPr lang="en-US" sz="1600" dirty="0">
              <a:latin typeface="HelveticaRounded LT Std Bd"/>
              <a:cs typeface="HelveticaRounded LT Std Bd"/>
            </a:endParaRPr>
          </a:p>
        </p:txBody>
      </p:sp>
      <p:sp>
        <p:nvSpPr>
          <p:cNvPr id="16" name="AutoShape 38"/>
          <p:cNvSpPr>
            <a:spLocks/>
          </p:cNvSpPr>
          <p:nvPr/>
        </p:nvSpPr>
        <p:spPr bwMode="auto">
          <a:xfrm rot="5400000">
            <a:off x="2482966" y="778559"/>
            <a:ext cx="67056" cy="1454150"/>
          </a:xfrm>
          <a:prstGeom prst="leftBrace">
            <a:avLst>
              <a:gd name="adj1" fmla="val 7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856455" y="1074850"/>
            <a:ext cx="1349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Rounded LT Std Bd"/>
                <a:cs typeface="HelveticaRounded LT Std Bd"/>
              </a:rPr>
              <a:t>Finish Apps</a:t>
            </a:r>
          </a:p>
        </p:txBody>
      </p:sp>
    </p:spTree>
    <p:extLst>
      <p:ext uri="{BB962C8B-B14F-4D97-AF65-F5344CB8AC3E}">
        <p14:creationId xmlns:p14="http://schemas.microsoft.com/office/powerpoint/2010/main" val="12361666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62" y="261323"/>
            <a:ext cx="846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Our Services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750" y="1256150"/>
            <a:ext cx="7870097" cy="37302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Tutoring and Test Prep for: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PSAT, SAT, &amp; ACT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SAT subject tests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 exams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High school classes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Study skills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Essay coaching</a:t>
            </a:r>
          </a:p>
        </p:txBody>
      </p:sp>
      <p:pic>
        <p:nvPicPr>
          <p:cNvPr id="7" name="Picture 6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51681" y="2232524"/>
            <a:ext cx="4443430" cy="25934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j-ea"/>
                <a:cs typeface="HelveticaRounded LT Std Bd"/>
              </a:rPr>
              <a:t>Visit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HelveticaRounded LT Std Bd"/>
                <a:ea typeface="+mj-ea"/>
                <a:cs typeface="HelveticaRounded LT Std Bd"/>
              </a:rPr>
              <a:t>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HelveticaRounded LT Std Bd"/>
                <a:ea typeface="+mj-ea"/>
                <a:cs typeface="HelveticaRounded LT Std Bd"/>
                <a:hlinkClick r:id="rId3"/>
              </a:rPr>
              <a:t>www.applerouth.com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HelveticaRounded LT Std Bd"/>
                <a:ea typeface="+mj-ea"/>
                <a:cs typeface="HelveticaRounded LT Std Bd"/>
              </a:rPr>
              <a:t> </a:t>
            </a:r>
            <a:r>
              <a:rPr lang="en-US" sz="3200" b="1" dirty="0" smtClean="0">
                <a:solidFill>
                  <a:srgbClr val="595959"/>
                </a:solidFill>
                <a:latin typeface="HelveticaRounded LT Std Bd"/>
                <a:ea typeface="+mj-ea"/>
                <a:cs typeface="HelveticaRounded LT Std Bd"/>
              </a:rPr>
              <a:t>or fill out a contact card to learn more.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Rounded LT Std Bd"/>
              <a:ea typeface="+mj-ea"/>
              <a:cs typeface="HelveticaRounded LT Std Bd"/>
            </a:endParaRPr>
          </a:p>
        </p:txBody>
      </p:sp>
    </p:spTree>
    <p:extLst>
      <p:ext uri="{BB962C8B-B14F-4D97-AF65-F5344CB8AC3E}">
        <p14:creationId xmlns:p14="http://schemas.microsoft.com/office/powerpoint/2010/main" val="4121270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color-print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4158814" y="3072975"/>
            <a:ext cx="4826000" cy="379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62" y="261323"/>
            <a:ext cx="84670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Questions?</a:t>
            </a:r>
          </a:p>
          <a:p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</a:endParaRP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We’ll stick around after the program.  Come find us, or </a:t>
            </a: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fill out a </a:t>
            </a: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</a:rPr>
              <a:t>contact card.</a:t>
            </a:r>
          </a:p>
        </p:txBody>
      </p:sp>
      <p:pic>
        <p:nvPicPr>
          <p:cNvPr id="4" name="Picture 3" descr="atslogo.pdf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2D9F7"/>
              </a:clrFrom>
              <a:clrTo>
                <a:srgbClr val="C2D9F7">
                  <a:alpha val="0"/>
                </a:srgbClr>
              </a:clrTo>
            </a:clrChang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7201" b="24501"/>
          <a:stretch/>
        </p:blipFill>
        <p:spPr>
          <a:xfrm>
            <a:off x="321162" y="5865867"/>
            <a:ext cx="3548312" cy="1006732"/>
          </a:xfrm>
          <a:prstGeom prst="rect">
            <a:avLst/>
          </a:prstGeom>
        </p:spPr>
      </p:pic>
      <p:pic>
        <p:nvPicPr>
          <p:cNvPr id="5" name="Picture 4" descr="cheer ap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909531"/>
            <a:ext cx="4826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Application “Gates”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pic>
        <p:nvPicPr>
          <p:cNvPr id="37891" name="Picture 10" descr="j03893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8834" y="2861052"/>
            <a:ext cx="742950" cy="925513"/>
          </a:xfrm>
        </p:spPr>
      </p:pic>
      <p:pic>
        <p:nvPicPr>
          <p:cNvPr id="37895" name="Picture 12" descr="j038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37704" y="2901156"/>
            <a:ext cx="742950" cy="925513"/>
          </a:xfrm>
        </p:spPr>
      </p:pic>
      <p:sp>
        <p:nvSpPr>
          <p:cNvPr id="15" name="Rounded Rectangle 14"/>
          <p:cNvSpPr/>
          <p:nvPr/>
        </p:nvSpPr>
        <p:spPr>
          <a:xfrm>
            <a:off x="161760" y="1143000"/>
            <a:ext cx="2210130" cy="3352800"/>
          </a:xfrm>
          <a:prstGeom prst="roundRect">
            <a:avLst>
              <a:gd name="adj" fmla="val 19753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sx="102000" sy="102000" algn="tl" rotWithShape="0">
              <a:schemeClr val="accent3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Rounded"/>
                <a:cs typeface="HelveticaRounded"/>
              </a:rPr>
              <a:t>High School GPA, considering strength of schedule and school</a:t>
            </a:r>
          </a:p>
          <a:p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17362" y="2362200"/>
            <a:ext cx="2283326" cy="2133598"/>
          </a:xfrm>
          <a:prstGeom prst="roundRect">
            <a:avLst>
              <a:gd name="adj" fmla="val 19753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sx="102000" sy="102000" algn="tl" rotWithShape="0">
              <a:schemeClr val="accent3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Admissions Essays</a:t>
            </a:r>
          </a:p>
          <a:p>
            <a:pPr algn="ctr"/>
            <a:endParaRPr lang="en-US" dirty="0" smtClean="0">
              <a:solidFill>
                <a:srgbClr val="404040"/>
              </a:solidFill>
            </a:endParaRP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Teacher/Counselor Recommendations</a:t>
            </a:r>
          </a:p>
          <a:p>
            <a:pPr algn="ctr"/>
            <a:endParaRPr lang="en-US" dirty="0">
              <a:solidFill>
                <a:srgbClr val="404040"/>
              </a:solidFill>
            </a:endParaRPr>
          </a:p>
          <a:p>
            <a:pPr algn="ctr"/>
            <a:r>
              <a:rPr lang="en-US" dirty="0" smtClean="0">
                <a:solidFill>
                  <a:srgbClr val="404040"/>
                </a:solidFill>
              </a:rPr>
              <a:t>Activities (Leadership, Depth)</a:t>
            </a:r>
          </a:p>
          <a:p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3349117" y="1884947"/>
            <a:ext cx="2237205" cy="2610852"/>
          </a:xfrm>
          <a:prstGeom prst="roundRect">
            <a:avLst>
              <a:gd name="adj" fmla="val 19753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sx="102000" sy="102000" algn="tl" rotWithShape="0">
              <a:schemeClr val="accent3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404040"/>
                </a:solidFill>
                <a:latin typeface="HelveticaRounded"/>
                <a:cs typeface="HelveticaRounded"/>
              </a:rPr>
              <a:t>SAT</a:t>
            </a:r>
          </a:p>
          <a:p>
            <a:pPr algn="ctr"/>
            <a:endParaRPr lang="en-US" sz="2400" dirty="0" smtClean="0">
              <a:solidFill>
                <a:srgbClr val="404040"/>
              </a:solidFill>
              <a:latin typeface="HelveticaRounded"/>
              <a:cs typeface="HelveticaRounded"/>
            </a:endParaRPr>
          </a:p>
          <a:p>
            <a:pPr algn="ctr"/>
            <a:r>
              <a:rPr lang="en-US" sz="2400" dirty="0" smtClean="0">
                <a:solidFill>
                  <a:srgbClr val="404040"/>
                </a:solidFill>
                <a:latin typeface="HelveticaRounded"/>
                <a:cs typeface="HelveticaRounded"/>
              </a:rPr>
              <a:t>ACT</a:t>
            </a:r>
            <a:endParaRPr lang="en-US" sz="2400" dirty="0">
              <a:solidFill>
                <a:srgbClr val="404040"/>
              </a:solidFill>
              <a:latin typeface="HelveticaRounded"/>
              <a:cs typeface="HelveticaRounded"/>
            </a:endParaRPr>
          </a:p>
          <a:p>
            <a:pPr algn="ctr"/>
            <a:endParaRPr lang="en-US" sz="2400" dirty="0" smtClean="0">
              <a:solidFill>
                <a:srgbClr val="404040"/>
              </a:solidFill>
              <a:latin typeface="HelveticaRounded"/>
              <a:cs typeface="HelveticaRounded"/>
            </a:endParaRPr>
          </a:p>
          <a:p>
            <a:pPr algn="ctr"/>
            <a:r>
              <a:rPr lang="en-US" sz="2400" dirty="0" smtClean="0">
                <a:solidFill>
                  <a:srgbClr val="404040"/>
                </a:solidFill>
                <a:latin typeface="HelveticaRounded"/>
                <a:cs typeface="HelveticaRounded"/>
              </a:rPr>
              <a:t>SAT Subject Tests </a:t>
            </a:r>
          </a:p>
          <a:p>
            <a:endParaRPr lang="en-US" sz="2800" b="1" dirty="0"/>
          </a:p>
        </p:txBody>
      </p:sp>
      <p:sp>
        <p:nvSpPr>
          <p:cNvPr id="16" name="Left Bracket 15"/>
          <p:cNvSpPr/>
          <p:nvPr/>
        </p:nvSpPr>
        <p:spPr>
          <a:xfrm rot="16200000">
            <a:off x="2741197" y="3050005"/>
            <a:ext cx="278064" cy="3169654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5365" y="4805952"/>
            <a:ext cx="402389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Academic Index: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Quantitative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omponents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How will they read your application?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5376" y="4821984"/>
            <a:ext cx="3253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Qualitative Components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Have you told a cohesive story?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"/>
              <a:cs typeface="HelveticaRounded LT Std"/>
            </a:endParaRPr>
          </a:p>
        </p:txBody>
      </p:sp>
    </p:spTree>
    <p:extLst>
      <p:ext uri="{BB962C8B-B14F-4D97-AF65-F5344CB8AC3E}">
        <p14:creationId xmlns:p14="http://schemas.microsoft.com/office/powerpoint/2010/main" val="3240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ple_color-print.jpg"/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 b="41937"/>
          <a:stretch/>
        </p:blipFill>
        <p:spPr>
          <a:xfrm>
            <a:off x="7411664" y="5497196"/>
            <a:ext cx="1746934" cy="137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 Bd"/>
                <a:ea typeface="+mn-ea"/>
                <a:cs typeface="+mn-cs"/>
              </a:rPr>
              <a:t>How Most Colleges Evaluate Applicants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Rounded LT Std B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82" y="1841325"/>
            <a:ext cx="8567218" cy="479765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Step 1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:  Academic Indexing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Applications are indexed through an algorithm that typically includes: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Course rigor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Grades in core </a:t>
            </a: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c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lasses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Test scores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School strength</a:t>
            </a:r>
          </a:p>
          <a:p>
            <a:pPr marL="514350" indent="-51435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Rounded LT Std"/>
                <a:cs typeface="HelveticaRounded LT Std"/>
              </a:rPr>
              <a:t>Schools assign different weights to these factors, but core GPA and course rigor often trump testing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3202</Words>
  <Application>Microsoft Office PowerPoint</Application>
  <PresentationFormat>On-screen Show (4:3)</PresentationFormat>
  <Paragraphs>952</Paragraphs>
  <Slides>72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Key Institutional Needs Cont’d…</vt:lpstr>
      <vt:lpstr>NACAC Admissions Trends Survey 2012: Factors Influencing Admissions decisions</vt:lpstr>
      <vt:lpstr>PowerPoint Presentation</vt:lpstr>
      <vt:lpstr>Application “Gates”</vt:lpstr>
      <vt:lpstr>How Most Colleges Evaluate Applicants</vt:lpstr>
      <vt:lpstr>The Academic Index Impacts the “Read” a Student Receives</vt:lpstr>
      <vt:lpstr>How Most Colleges Evaluate Applicants Continued…</vt:lpstr>
      <vt:lpstr>How Most Colleges Evaluate Applicants Continued…</vt:lpstr>
      <vt:lpstr>PowerPoint Presentation</vt:lpstr>
      <vt:lpstr>Balance Course Rigor and GPA</vt:lpstr>
      <vt:lpstr>PowerPoint Presentation</vt:lpstr>
      <vt:lpstr>Competition within Cohorts</vt:lpstr>
      <vt:lpstr>Calibrate the Relative Importance of GPA</vt:lpstr>
      <vt:lpstr>PowerPoint Presentation</vt:lpstr>
      <vt:lpstr>How Important are the Tests?</vt:lpstr>
      <vt:lpstr>NACAC Admissions Trends Survey 2012: Factors Influencing Admissions decisions</vt:lpstr>
      <vt:lpstr>Why Testing Has Increased in Importance</vt:lpstr>
      <vt:lpstr>Quick Intro to the Assessments</vt:lpstr>
      <vt:lpstr>PowerPoint Presentation</vt:lpstr>
      <vt:lpstr>SAT/ACT Geographic Origins</vt:lpstr>
      <vt:lpstr>Today the SAT and ACT  are universally accepted</vt:lpstr>
      <vt:lpstr>The ACT Has Rocked the SAT’s World!</vt:lpstr>
      <vt:lpstr>A Quick Anatomy of the Tests</vt:lpstr>
      <vt:lpstr>Deeper Comparison: Reading</vt:lpstr>
      <vt:lpstr>Deeper Comparison: Math</vt:lpstr>
      <vt:lpstr>Deeper Comparison: English/Writing</vt:lpstr>
      <vt:lpstr>Deeper Comparison: Science</vt:lpstr>
      <vt:lpstr>Deeper Comparison: Timing</vt:lpstr>
      <vt:lpstr>Deeper Comparison: Guessing</vt:lpstr>
      <vt:lpstr>Deeper Comparison: Scoring</vt:lpstr>
      <vt:lpstr> GA and Regional Schools</vt:lpstr>
      <vt:lpstr>Which Test Should I Try First?</vt:lpstr>
      <vt:lpstr>PowerPoint Presentation</vt:lpstr>
      <vt:lpstr>Does the PSAT Matter? </vt:lpstr>
      <vt:lpstr>PowerPoint Presentation</vt:lpstr>
      <vt:lpstr>Translating PSAT to SAT Score</vt:lpstr>
      <vt:lpstr>National Merit Scholarship Selection Index: </vt:lpstr>
      <vt:lpstr>PowerPoint Presentation</vt:lpstr>
      <vt:lpstr>Momentum: Go in Strong</vt:lpstr>
      <vt:lpstr>Allow Enough Time to Prep</vt:lpstr>
      <vt:lpstr>Mock Tests: You MUST Practice</vt:lpstr>
      <vt:lpstr>No Easy or Hard test Dates!</vt:lpstr>
      <vt:lpstr>No Easy or Hard Test Dates!</vt:lpstr>
      <vt:lpstr>PowerPoint Presentation</vt:lpstr>
      <vt:lpstr>Trends</vt:lpstr>
      <vt:lpstr>Accommodations</vt:lpstr>
      <vt:lpstr>Get More Information Online</vt:lpstr>
      <vt:lpstr>Prep for the SAT Subject Tests</vt:lpstr>
      <vt:lpstr>Admissions Essays How do I describe myself in 650 words or less?</vt:lpstr>
      <vt:lpstr>College Admissions Essay </vt:lpstr>
      <vt:lpstr>Why the Essay Matters</vt:lpstr>
      <vt:lpstr>Tips to Write a Better Essay</vt:lpstr>
      <vt:lpstr>Activities Should I join every club in school?</vt:lpstr>
      <vt:lpstr>How Do Activities Factor into Admissions?</vt:lpstr>
      <vt:lpstr>Demonstrated Interest Why should I go on college visits?</vt:lpstr>
      <vt:lpstr>Demonstrated Interest May Improve Admissions Chances</vt:lpstr>
      <vt:lpstr>College Visits Demonstrate Interest and More</vt:lpstr>
      <vt:lpstr>Interviews Demonstrate Interest</vt:lpstr>
      <vt:lpstr>Leveraging Diversity What does “diverse” mean to colleges?</vt:lpstr>
      <vt:lpstr>Colleges Want Diverse, Balanced Classes</vt:lpstr>
      <vt:lpstr>Suggested Timelines How do I do the right things at the  right time?</vt:lpstr>
      <vt:lpstr>Sophomore Year Timeline</vt:lpstr>
      <vt:lpstr>Junior Year Timeline (first half)</vt:lpstr>
      <vt:lpstr>Junior Year Timeline (second half)</vt:lpstr>
      <vt:lpstr>Senior Year Timeline (first half)</vt:lpstr>
      <vt:lpstr>Senior Year Timeline (second half)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STUYVESANT</dc:title>
  <dc:creator>jed appelrouth</dc:creator>
  <cp:lastModifiedBy>Windows User</cp:lastModifiedBy>
  <cp:revision>178</cp:revision>
  <dcterms:created xsi:type="dcterms:W3CDTF">2012-04-24T00:49:11Z</dcterms:created>
  <dcterms:modified xsi:type="dcterms:W3CDTF">2014-09-11T11:47:02Z</dcterms:modified>
</cp:coreProperties>
</file>